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256" r:id="rId2"/>
    <p:sldId id="404" r:id="rId3"/>
    <p:sldId id="391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38" r:id="rId13"/>
    <p:sldId id="337" r:id="rId14"/>
    <p:sldId id="380" r:id="rId15"/>
    <p:sldId id="381" r:id="rId16"/>
    <p:sldId id="403" r:id="rId17"/>
    <p:sldId id="289" r:id="rId18"/>
    <p:sldId id="339" r:id="rId19"/>
    <p:sldId id="409" r:id="rId20"/>
    <p:sldId id="410" r:id="rId21"/>
    <p:sldId id="420" r:id="rId22"/>
    <p:sldId id="411" r:id="rId23"/>
    <p:sldId id="412" r:id="rId24"/>
    <p:sldId id="413" r:id="rId25"/>
    <p:sldId id="392" r:id="rId26"/>
    <p:sldId id="287" r:id="rId27"/>
    <p:sldId id="360" r:id="rId28"/>
    <p:sldId id="365" r:id="rId29"/>
    <p:sldId id="342" r:id="rId30"/>
    <p:sldId id="343" r:id="rId31"/>
    <p:sldId id="344" r:id="rId32"/>
    <p:sldId id="345" r:id="rId33"/>
    <p:sldId id="346" r:id="rId34"/>
    <p:sldId id="386" r:id="rId35"/>
    <p:sldId id="398" r:id="rId36"/>
    <p:sldId id="399" r:id="rId37"/>
    <p:sldId id="400" r:id="rId38"/>
    <p:sldId id="377" r:id="rId39"/>
    <p:sldId id="387" r:id="rId40"/>
    <p:sldId id="378" r:id="rId41"/>
    <p:sldId id="383" r:id="rId42"/>
    <p:sldId id="382" r:id="rId43"/>
    <p:sldId id="388" r:id="rId44"/>
    <p:sldId id="347" r:id="rId45"/>
    <p:sldId id="348" r:id="rId46"/>
    <p:sldId id="379" r:id="rId47"/>
    <p:sldId id="393" r:id="rId48"/>
    <p:sldId id="384" r:id="rId49"/>
    <p:sldId id="385" r:id="rId50"/>
    <p:sldId id="389" r:id="rId51"/>
    <p:sldId id="414" r:id="rId52"/>
    <p:sldId id="415" r:id="rId53"/>
    <p:sldId id="416" r:id="rId54"/>
    <p:sldId id="417" r:id="rId55"/>
    <p:sldId id="418" r:id="rId56"/>
    <p:sldId id="419" r:id="rId57"/>
    <p:sldId id="390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63" r:id="rId66"/>
  </p:sldIdLst>
  <p:sldSz cx="9144000" cy="6858000" type="screen4x3"/>
  <p:notesSz cx="6646863" cy="97774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CC"/>
    <a:srgbClr val="FF0000"/>
    <a:srgbClr val="008000"/>
    <a:srgbClr val="CC6600"/>
    <a:srgbClr val="FF9933"/>
    <a:srgbClr val="00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1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579326D-C8E8-433F-9367-ACF2AD468F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339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6537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89635CD-9C9B-413D-8DCE-5C48F2439B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146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F0FD2-1213-43CF-9646-3CF4E2245B88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B4B90-A602-4AE5-890C-F215838B47A8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39C5C-0B8B-4AAD-BC54-929F74607220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A2A19-3E93-4359-83F5-E49D659A85AE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C90C4-7306-439A-BCBF-2C6334876DFD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59648-EC63-4DAF-957B-35B63CF00504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BCA69-021B-454D-A986-876573BD253F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BCA69-021B-454D-A986-876573BD253F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231E0-E284-4E72-A095-D37D6E839CFA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231E0-E284-4E72-A095-D37D6E839CFA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1D704-9CBB-494B-9EA2-A9E390CDF2BB}" type="slidenum">
              <a:rPr lang="zh-CN" altLang="en-US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4A5B3-0A8A-4E46-BC2A-F9623343279C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B001A-517A-4700-B260-E4240EFB7F60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B740B-27D2-420A-AF5C-0B02DF80F198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5BD9E-510C-4775-AAB7-49B3F734E20A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165C1D-7ED5-425B-B87F-C18FDAEA3961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F36B1-77F8-43AA-940D-19BB2F69D189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D1049-67BE-4A2D-9370-20740E3472F0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D1049-67BE-4A2D-9370-20740E3472F0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D237C-66D1-4900-92CA-B744D0152011}" type="slidenum">
              <a:rPr lang="zh-CN" altLang="en-US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31955-3876-476F-B04F-64CCA9A0240B}" type="slidenum">
              <a:rPr lang="zh-CN" altLang="en-US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492C6-D246-479D-8589-7B80BB354AB5}" type="slidenum">
              <a:rPr lang="zh-CN" altLang="en-US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85B9F-6F0C-4329-A4F2-63BA23A59140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4E678-AFF9-4301-967F-72C4B939BF4D}" type="slidenum">
              <a:rPr lang="zh-CN" altLang="en-US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875A9-E6FC-493D-BC25-42A8EC155781}" type="slidenum">
              <a:rPr lang="zh-CN" altLang="en-US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6A437-4EF1-4311-BF5D-EE098E9B9EF2}" type="slidenum">
              <a:rPr lang="zh-CN" altLang="en-US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63A8E-B3DC-4D64-9628-B56B79ACE6CA}" type="slidenum">
              <a:rPr lang="zh-CN" altLang="en-US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EF068-9F7A-4C20-B557-43FEDBFD37F9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EDA09-8FA9-4F59-AA2D-2FB2651D5D27}" type="slidenum">
              <a:rPr lang="zh-CN" altLang="en-US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AEDA09-8FA9-4F59-AA2D-2FB2651D5D27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4E7375-6B40-44FF-AA17-D71C6A1E6D1E}" type="slidenum">
              <a:rPr lang="zh-CN" altLang="en-US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1DD87-4EF7-4208-9B7C-9F432D26E132}" type="slidenum">
              <a:rPr lang="zh-CN" altLang="en-US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3C48E-1735-479A-B6BB-85C02021E282}" type="slidenum">
              <a:rPr lang="zh-CN" altLang="en-US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32B8D-9E81-447D-89E2-F68D0D46EEE8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1DC19-203D-426D-AE21-A9E551096D07}" type="slidenum">
              <a:rPr lang="zh-CN" altLang="en-US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CF700-14A7-424F-87E2-D34C5E5E0779}" type="slidenum">
              <a:rPr lang="zh-CN" altLang="en-US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0FCA2-7BF0-448E-810B-937ED73571EE}" type="slidenum">
              <a:rPr lang="zh-CN" altLang="en-US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73EE8-D74D-4109-ADE9-F66548EE7ED6}" type="slidenum">
              <a:rPr lang="zh-CN" altLang="en-US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49C60-3F3E-4122-A9BC-19543F597B7A}" type="slidenum">
              <a:rPr lang="zh-CN" altLang="en-US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727A4-5D5F-4E9C-BE24-B08ED11314BD}" type="slidenum">
              <a:rPr lang="zh-CN" altLang="en-US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1E98B-5554-4598-AFA2-7631E2541B96}" type="slidenum">
              <a:rPr lang="zh-CN" altLang="en-US" smtClean="0">
                <a:ea typeface="宋体" charset="-122"/>
              </a:rPr>
              <a:pPr/>
              <a:t>65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A7C71-BE7C-41DA-964F-F1619B475297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21564-DA1A-4C56-9DC4-2463BE605C5A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E38DD-5560-4845-B137-D6D55043BC76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69C7B-2E23-4406-B745-0CBE8B96F15E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12194-9858-4F89-93D3-00688AE5A0F2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993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CA9E2-DCF5-418F-BC67-0F763F15B966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43312-A785-44F9-864D-AB104301A1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E918C-1D13-48F9-8D06-0A59CA1070E5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D8383-B662-4F74-B712-08E622C96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B287C-1582-4768-9774-48B1F3A2A7F0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56053-08BB-4E05-A3C4-A9A8731EE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AAE0D-A7D4-4DFB-B1BE-6EC6E7066A82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F623-694C-432D-AC6B-3F94F74EAC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1CACC-C0DB-4051-B547-24EDB5BBC9D0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FA996-4FFD-4298-8C02-C46947611D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F5DD4-40C2-4DF8-9D06-26481CB527BA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326E1-D1FE-419F-B45B-D833B2834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1CC38-E9F8-4EBB-B49A-1245AAABF0B6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7B2E-5A4E-4941-9C18-F7ECF2B957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DCE-81CE-462D-807C-8FFC0FB6F34C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3DF0C-B463-487F-BF13-8A3999AFE0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57877-CED0-43E0-996E-1C9B34E48065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65A44-005E-42E4-8AF9-4E23EF78D0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057E-6FEF-4DF3-A6AA-F4D59670221A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ED36-DD43-4532-95AB-94DB917BA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343A-1A97-4A17-B6DD-A0F6EB2C11E9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A8881-F31B-436F-9ADE-7A9C9D52A7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9830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30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1AD0BC30-9899-4013-83AF-ED96D9B2BB0A}" type="datetime1">
              <a:rPr lang="zh-CN" altLang="en-US"/>
              <a:pPr>
                <a:defRPr/>
              </a:pPr>
              <a:t>2014/10/9</a:t>
            </a:fld>
            <a:endParaRPr lang="en-US" altLang="zh-CN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47585947-1CD0-4FAE-8EE5-6CAE3619C8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3201.htm" TargetMode="External"/><Relationship Id="rId2" Type="http://schemas.openxmlformats.org/officeDocument/2006/relationships/hyperlink" Target="http://baike.baidu.com/view/10337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701088" cy="1609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latin typeface="+mn-lt"/>
                <a:ea typeface="黑体" pitchFamily="2" charset="-122"/>
              </a:rPr>
              <a:t>Three Dimensional Viewing</a:t>
            </a:r>
            <a:endParaRPr lang="zh-CN" altLang="en-US" sz="4000" dirty="0" smtClean="0">
              <a:latin typeface="+mn-lt"/>
              <a:ea typeface="黑体" pitchFamily="2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714500" y="4071938"/>
            <a:ext cx="61563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Li Guiqing</a:t>
            </a:r>
          </a:p>
          <a:p>
            <a:r>
              <a:rPr lang="en-US" altLang="zh-CN" sz="2800"/>
              <a:t>South China University of Technology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3AE9A-4F2C-4B67-A049-F63958A531EE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Perspective projection(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透视投影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0174"/>
            <a:ext cx="7924800" cy="104298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Projection point(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投影点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): Select the origin of CUNV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 (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为什么？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dirty="0" smtClean="0">
              <a:solidFill>
                <a:srgbClr val="C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836605" y="4786322"/>
          <a:ext cx="16986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4" imgW="558558" imgH="355446" progId="">
                  <p:embed/>
                </p:oleObj>
              </mc:Choice>
              <mc:Fallback>
                <p:oleObj name="Equation" r:id="rId4" imgW="558558" imgH="355446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05" y="4786322"/>
                        <a:ext cx="169862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3428992" y="4786322"/>
          <a:ext cx="16986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6" imgW="558558" imgH="355446" progId="">
                  <p:embed/>
                </p:oleObj>
              </mc:Choice>
              <mc:Fallback>
                <p:oleObj name="Equation" r:id="rId6" imgW="558558" imgH="3554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786322"/>
                        <a:ext cx="169862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2512142"/>
            <a:ext cx="7924800" cy="120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Projection plane(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投影平面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perpendicular to view direction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，方程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n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d</a:t>
            </a:r>
            <a:r>
              <a:rPr kumimoji="0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。</a:t>
            </a:r>
            <a:endParaRPr kumimoji="0" lang="en-US" altLang="zh-CN" sz="3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3509994"/>
            <a:ext cx="7924800" cy="127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altLang="zh-CN" sz="3200" b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Given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u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,</a:t>
            </a:r>
            <a:r>
              <a:rPr kumimoji="0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v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,</a:t>
            </a:r>
            <a:r>
              <a:rPr kumimoji="0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n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) in CUVN, its project on the projection plane (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u</a:t>
            </a:r>
            <a:r>
              <a:rPr kumimoji="0" lang="en-US" altLang="zh-CN" sz="3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v</a:t>
            </a:r>
            <a:r>
              <a:rPr kumimoji="0" lang="en-US" altLang="zh-CN" sz="32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20038" y="4214818"/>
            <a:ext cx="2890533" cy="169068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DF80F-7EBE-4209-AD69-469CD608A5C3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Perspective projection 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with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homogeneous coordinates</a:t>
            </a:r>
            <a:endParaRPr lang="zh-CN" altLang="en-US" sz="3600" b="1" dirty="0" smtClean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11442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Denote the coordinates after projection by (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</a:rPr>
              <a:t>U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we then have matrix form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571472" y="3143248"/>
          <a:ext cx="4213225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4" imgW="1536700" imgH="812800" progId="">
                  <p:embed/>
                </p:oleObj>
              </mc:Choice>
              <mc:Fallback>
                <p:oleObj name="Equation" r:id="rId4" imgW="1536700" imgH="812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143248"/>
                        <a:ext cx="4213225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6000760" y="3000372"/>
          <a:ext cx="2695575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6" imgW="1040948" imgH="1040948" progId="">
                  <p:embed/>
                </p:oleObj>
              </mc:Choice>
              <mc:Fallback>
                <p:oleObj name="Equation" r:id="rId6" imgW="1040948" imgH="104094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3000372"/>
                        <a:ext cx="2695575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右箭头 8"/>
          <p:cNvSpPr/>
          <p:nvPr/>
        </p:nvSpPr>
        <p:spPr bwMode="auto">
          <a:xfrm>
            <a:off x="4857752" y="4071942"/>
            <a:ext cx="1143008" cy="50006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81BC5-E29B-4F49-9E42-9860465999A3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Vanishing points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灭点</a:t>
            </a:r>
            <a:r>
              <a:rPr lang="en-US" altLang="zh-CN" dirty="0" smtClean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dirty="0" smtClean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72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6391" name="Picture 9" descr="CG_Gif_6_018"/>
          <p:cNvPicPr>
            <a:picLocks noChangeAspect="1" noChangeArrowheads="1"/>
          </p:cNvPicPr>
          <p:nvPr/>
        </p:nvPicPr>
        <p:blipFill>
          <a:blip r:embed="rId3" cstate="print"/>
          <a:srcRect b="10416"/>
          <a:stretch>
            <a:fillRect/>
          </a:stretch>
        </p:blipFill>
        <p:spPr bwMode="auto">
          <a:xfrm>
            <a:off x="642938" y="3294085"/>
            <a:ext cx="7812087" cy="294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684213" y="5661025"/>
            <a:ext cx="1800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一点透视投影</a:t>
            </a: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3492500" y="5661025"/>
            <a:ext cx="1800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两点透视投影</a:t>
            </a: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6372225" y="5661025"/>
            <a:ext cx="1800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三点透视投影</a:t>
            </a:r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428596" y="1357298"/>
            <a:ext cx="778668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en-US" altLang="zh-CN" sz="2800" dirty="0" smtClean="0"/>
              <a:t> The point at which the projections of a beam of parallel lines intersect (</a:t>
            </a:r>
            <a:r>
              <a:rPr lang="zh-CN" altLang="en-US" sz="2800" dirty="0" smtClean="0"/>
              <a:t>平行</a:t>
            </a:r>
            <a:r>
              <a:rPr lang="zh-CN" altLang="en-US" sz="2800" dirty="0"/>
              <a:t>线束的</a:t>
            </a:r>
            <a:r>
              <a:rPr lang="zh-CN" altLang="en-US" sz="2800" dirty="0" smtClean="0"/>
              <a:t>投影的交点</a:t>
            </a:r>
            <a:r>
              <a:rPr lang="en-US" altLang="zh-CN" sz="2800" dirty="0" smtClean="0"/>
              <a:t>)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28596" y="2285992"/>
            <a:ext cx="778668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Axis </a:t>
            </a:r>
            <a:r>
              <a:rPr lang="en-US" altLang="zh-CN" sz="2800" b="1" dirty="0">
                <a:solidFill>
                  <a:srgbClr val="C00000"/>
                </a:solidFill>
              </a:rPr>
              <a:t>vanishing points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in terms of axis parallel lines (</a:t>
            </a:r>
            <a:r>
              <a:rPr lang="zh-CN" altLang="en-US" sz="2800" dirty="0" smtClean="0"/>
              <a:t>与</a:t>
            </a:r>
            <a:r>
              <a:rPr lang="zh-CN" altLang="en-US" sz="2800" dirty="0"/>
              <a:t>坐标 轴平行的线交于</a:t>
            </a:r>
            <a:r>
              <a:rPr lang="zh-CN" altLang="en-US" sz="2800" dirty="0" smtClean="0"/>
              <a:t>一点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  <p:bldP spid="16393" grpId="0"/>
      <p:bldP spid="16394" grpId="0"/>
      <p:bldP spid="163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91B8F-A165-4F21-B67D-D3A89C003E32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+mn-lt"/>
                <a:ea typeface="黑体" pitchFamily="2" charset="-122"/>
              </a:rPr>
              <a:t>Parallel projection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平行投影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7298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lt"/>
                <a:ea typeface="黑体" pitchFamily="2" charset="-122"/>
              </a:rPr>
              <a:t>Projection lines are parallel</a:t>
            </a:r>
          </a:p>
          <a:p>
            <a:pPr eaLnBrk="1" hangingPunct="1"/>
            <a:r>
              <a:rPr lang="en-US" altLang="zh-CN" dirty="0" smtClean="0">
                <a:latin typeface="+mj-lt"/>
                <a:ea typeface="黑体" pitchFamily="2" charset="-122"/>
              </a:rPr>
              <a:t>Projection direction is coincident to  N-axis  and projection plane is  </a:t>
            </a:r>
            <a:r>
              <a:rPr lang="en-US" altLang="zh-CN" b="1" i="1" dirty="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=0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272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2955925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latin typeface="Times New Roman" pitchFamily="18" charset="0"/>
                <a:ea typeface="宋体" charset="-122"/>
              </a:rPr>
              <a:t>   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0" y="3429000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000">
                <a:latin typeface="Times New Roman" pitchFamily="18" charset="0"/>
                <a:ea typeface="宋体" charset="-122"/>
              </a:rPr>
              <a:t>   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0" y="390207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900">
                <a:latin typeface="Times New Roman" pitchFamily="18" charset="0"/>
                <a:ea typeface="宋体" charset="-122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1000100" y="3360736"/>
          <a:ext cx="133508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4" imgW="444240" imgH="698400" progId="">
                  <p:embed/>
                </p:oleObj>
              </mc:Choice>
              <mc:Fallback>
                <p:oleObj name="Equation" r:id="rId4" imgW="444240" imgH="6984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60736"/>
                        <a:ext cx="1335087" cy="208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28495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4448175" y="3763963"/>
            <a:ext cx="2476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000">
                <a:latin typeface="宋体" charset="-122"/>
                <a:ea typeface="宋体" charset="-122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3903637" y="5110161"/>
            <a:ext cx="1368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正投影</a:t>
            </a:r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5848325" y="5110161"/>
            <a:ext cx="1368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斜投影</a:t>
            </a:r>
          </a:p>
        </p:txBody>
      </p:sp>
      <p:pic>
        <p:nvPicPr>
          <p:cNvPr id="7183" name="Picture 18"/>
          <p:cNvPicPr>
            <a:picLocks noChangeAspect="1" noChangeArrowheads="1"/>
          </p:cNvPicPr>
          <p:nvPr/>
        </p:nvPicPr>
        <p:blipFill>
          <a:blip r:embed="rId6" cstate="print"/>
          <a:srcRect l="49577" t="15498" r="23972" b="45195"/>
          <a:stretch>
            <a:fillRect/>
          </a:stretch>
        </p:blipFill>
        <p:spPr bwMode="auto">
          <a:xfrm>
            <a:off x="5716562" y="3214686"/>
            <a:ext cx="1931988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19"/>
          <p:cNvPicPr>
            <a:picLocks noChangeAspect="1" noChangeArrowheads="1"/>
          </p:cNvPicPr>
          <p:nvPr/>
        </p:nvPicPr>
        <p:blipFill>
          <a:blip r:embed="rId6" cstate="print"/>
          <a:srcRect l="17906" t="15498" r="52493" b="45195"/>
          <a:stretch>
            <a:fillRect/>
          </a:stretch>
        </p:blipFill>
        <p:spPr bwMode="auto">
          <a:xfrm>
            <a:off x="3543275" y="3238499"/>
            <a:ext cx="216535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平行投影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1143008"/>
          </a:xfrm>
        </p:spPr>
        <p:txBody>
          <a:bodyPr/>
          <a:lstStyle/>
          <a:p>
            <a:r>
              <a:rPr lang="zh-CN" altLang="en-US" dirty="0" smtClean="0"/>
              <a:t>三视图</a:t>
            </a:r>
            <a:r>
              <a:rPr lang="en-US" altLang="zh-CN" dirty="0" smtClean="0"/>
              <a:t>: </a:t>
            </a:r>
            <a:r>
              <a:rPr lang="zh-CN" altLang="en-US" dirty="0" smtClean="0"/>
              <a:t>正视图</a:t>
            </a:r>
            <a:r>
              <a:rPr lang="en-US" altLang="zh-CN" dirty="0" smtClean="0"/>
              <a:t>(front elevation view), </a:t>
            </a:r>
            <a:r>
              <a:rPr lang="zh-CN" altLang="en-US" dirty="0" smtClean="0"/>
              <a:t>俯视图</a:t>
            </a:r>
            <a:r>
              <a:rPr lang="en-US" altLang="zh-CN" dirty="0" smtClean="0"/>
              <a:t>(plane view), </a:t>
            </a:r>
            <a:r>
              <a:rPr lang="zh-CN" altLang="en-US" dirty="0" smtClean="0"/>
              <a:t>侧视图</a:t>
            </a:r>
            <a:r>
              <a:rPr lang="en-US" altLang="zh-CN" dirty="0" smtClean="0"/>
              <a:t>(side elevation view)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D385-F746-4E0C-9B70-7777F73CF23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2495201" cy="209978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5" y="2786058"/>
            <a:ext cx="2786081" cy="237703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196055" y="3233705"/>
            <a:ext cx="2876547" cy="198125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714876" y="2428868"/>
            <a:ext cx="696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front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00232" y="2357430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top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58082" y="2357430"/>
            <a:ext cx="655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side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5117" y="5072074"/>
            <a:ext cx="4749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CN" altLang="en-US" sz="3200" dirty="0" smtClean="0"/>
              <a:t>正轴测投影</a:t>
            </a:r>
            <a:r>
              <a:rPr lang="en-US" altLang="zh-CN" sz="3200" dirty="0" smtClean="0"/>
              <a:t> Axonometric</a:t>
            </a:r>
            <a:endParaRPr lang="zh-CN" altLang="en-US" sz="3200" dirty="0" smtClean="0"/>
          </a:p>
          <a:p>
            <a:pPr algn="just">
              <a:buFont typeface="Arial" pitchFamily="34" charset="0"/>
              <a:buChar char="•"/>
            </a:pPr>
            <a:r>
              <a:rPr lang="zh-CN" altLang="en-US" sz="3200" dirty="0" smtClean="0"/>
              <a:t>等轴测投影</a:t>
            </a:r>
            <a:r>
              <a:rPr lang="en-US" altLang="zh-CN" sz="3200" dirty="0" smtClean="0"/>
              <a:t>Isometric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9" grpId="0"/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A249B-5A06-4E19-996F-01953BF22A59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500298" y="1500174"/>
            <a:ext cx="3305713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Planar geometric projection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2357430"/>
            <a:ext cx="1013419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parallel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3636" y="2357430"/>
            <a:ext cx="1495922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perspective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000372"/>
            <a:ext cx="1794082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/>
              <a:t>Orthographics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2928934"/>
            <a:ext cx="1069524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Oblique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3714752"/>
            <a:ext cx="598690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4286256"/>
            <a:ext cx="782587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Front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00" y="4929198"/>
            <a:ext cx="699230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Side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3042" y="3714752"/>
            <a:ext cx="1609736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Axonometric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5918" y="4429132"/>
            <a:ext cx="1223413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Isometric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8992" y="4786322"/>
            <a:ext cx="824265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0430" y="3714752"/>
            <a:ext cx="1069525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Cabinet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4286256"/>
            <a:ext cx="1127233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Cavalier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86446" y="4643446"/>
            <a:ext cx="824265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29256" y="2928934"/>
            <a:ext cx="1309975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One-point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15074" y="3571876"/>
            <a:ext cx="1297407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Two-point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43768" y="4071942"/>
            <a:ext cx="1495922" cy="40011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Three-point</a:t>
            </a:r>
            <a:endParaRPr lang="zh-CN" altLang="en-US" dirty="0"/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5400000">
            <a:off x="2922588" y="1127125"/>
            <a:ext cx="457200" cy="2003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 rot="16200000" flipV="1">
            <a:off x="5293519" y="759619"/>
            <a:ext cx="457200" cy="2738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 rot="5400000">
            <a:off x="1723231" y="2574132"/>
            <a:ext cx="242887" cy="609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 rot="16200000" flipV="1">
            <a:off x="3042444" y="1864519"/>
            <a:ext cx="171450" cy="1957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 rot="5400000">
            <a:off x="941387" y="3116263"/>
            <a:ext cx="314325" cy="882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 rot="5400000" flipH="1" flipV="1">
            <a:off x="843756" y="3590132"/>
            <a:ext cx="885825" cy="506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 rot="5400000" flipH="1" flipV="1">
            <a:off x="680243" y="4069557"/>
            <a:ext cx="1528763" cy="190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</p:cNvCxnSpPr>
          <p:nvPr/>
        </p:nvCxnSpPr>
        <p:spPr bwMode="auto">
          <a:xfrm rot="16200000" flipV="1">
            <a:off x="1836737" y="3103563"/>
            <a:ext cx="314325" cy="908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 rot="5400000" flipH="1" flipV="1">
            <a:off x="2265362" y="4246563"/>
            <a:ext cx="314325" cy="50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 rot="16200000" flipV="1">
            <a:off x="2809081" y="3753644"/>
            <a:ext cx="671513" cy="1393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53"/>
          <p:cNvCxnSpPr>
            <a:cxnSpLocks noChangeShapeType="1"/>
          </p:cNvCxnSpPr>
          <p:nvPr/>
        </p:nvCxnSpPr>
        <p:spPr bwMode="auto">
          <a:xfrm rot="5400000" flipH="1" flipV="1">
            <a:off x="3878263" y="3486150"/>
            <a:ext cx="385762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 rot="16200000" flipV="1">
            <a:off x="4142582" y="3293269"/>
            <a:ext cx="957262" cy="1028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直接连接符 60"/>
          <p:cNvCxnSpPr>
            <a:cxnSpLocks noChangeShapeType="1"/>
          </p:cNvCxnSpPr>
          <p:nvPr/>
        </p:nvCxnSpPr>
        <p:spPr bwMode="auto">
          <a:xfrm rot="16200000" flipV="1">
            <a:off x="4495801" y="2940050"/>
            <a:ext cx="1314450" cy="2092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</p:cNvCxnSpPr>
          <p:nvPr/>
        </p:nvCxnSpPr>
        <p:spPr bwMode="auto">
          <a:xfrm rot="5400000">
            <a:off x="6402388" y="2439988"/>
            <a:ext cx="171450" cy="806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>
            <a:cxnSpLocks noChangeShapeType="1"/>
          </p:cNvCxnSpPr>
          <p:nvPr/>
        </p:nvCxnSpPr>
        <p:spPr bwMode="auto">
          <a:xfrm rot="5400000">
            <a:off x="6470650" y="3151188"/>
            <a:ext cx="814387" cy="26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直接连接符 69"/>
          <p:cNvCxnSpPr>
            <a:cxnSpLocks noChangeShapeType="1"/>
          </p:cNvCxnSpPr>
          <p:nvPr/>
        </p:nvCxnSpPr>
        <p:spPr bwMode="auto">
          <a:xfrm rot="16200000" flipH="1">
            <a:off x="6734176" y="2914650"/>
            <a:ext cx="1314450" cy="1000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5868144" y="1516722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平面几何投影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99792" y="23549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平行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68345" y="23808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透视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1759" y="3028890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正交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86610" y="3244914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斜平行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55776" y="34609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轴测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95488" y="48290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等轴测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851920" y="3284984"/>
            <a:ext cx="3240360" cy="2375053"/>
            <a:chOff x="3851920" y="3284984"/>
            <a:chExt cx="3240360" cy="2375053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5220072" y="4725144"/>
              <a:ext cx="1872208" cy="9348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5220072" y="3284984"/>
              <a:ext cx="0" cy="14401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3851920" y="4725144"/>
              <a:ext cx="1368152" cy="648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流程图: 决策 11"/>
            <p:cNvSpPr/>
            <p:nvPr/>
          </p:nvSpPr>
          <p:spPr bwMode="auto">
            <a:xfrm>
              <a:off x="4535996" y="3861048"/>
              <a:ext cx="1368152" cy="864096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2" charset="-122"/>
              </a:endParaRPr>
            </a:p>
          </p:txBody>
        </p:sp>
        <p:sp>
          <p:nvSpPr>
            <p:cNvPr id="15" name="流程图: 决策 14"/>
            <p:cNvSpPr/>
            <p:nvPr/>
          </p:nvSpPr>
          <p:spPr bwMode="auto">
            <a:xfrm rot="14400000">
              <a:off x="4172079" y="4453476"/>
              <a:ext cx="1368152" cy="864096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实现正轴测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如何对世界坐标系中物体建立正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轴测投影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 smtClean="0"/>
              <a:t>可设</a:t>
            </a:r>
            <a:r>
              <a:rPr lang="zh-CN" altLang="en-US" dirty="0"/>
              <a:t>视点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a,a,a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视线</a:t>
            </a:r>
            <a:r>
              <a:rPr lang="zh-CN" altLang="en-US" dirty="0" smtClean="0"/>
              <a:t>方向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(-1,-1,-1)</a:t>
            </a:r>
          </a:p>
          <a:p>
            <a:pPr lvl="1"/>
            <a:r>
              <a:rPr lang="en-US" altLang="zh-CN" dirty="0" smtClean="0"/>
              <a:t>up</a:t>
            </a:r>
            <a:r>
              <a:rPr lang="zh-CN" altLang="en-US" dirty="0" smtClean="0"/>
              <a:t>随意取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4" name="流程图: 决策 13"/>
          <p:cNvSpPr/>
          <p:nvPr/>
        </p:nvSpPr>
        <p:spPr bwMode="auto">
          <a:xfrm rot="7200000">
            <a:off x="4862767" y="4470445"/>
            <a:ext cx="1368152" cy="796219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18478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9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65FF4-CCDF-414C-BB3D-121AF2C415F6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规格化设备坐标和设备变换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在投影平面上，有一个矩形区域称为视窗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“视域四棱锥” 图中的矩形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物体投影后：二维齐次坐标表示</a:t>
            </a:r>
            <a:r>
              <a:rPr lang="zh-CN" altLang="en-US" dirty="0" smtClean="0"/>
              <a:t> 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设备变换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投影后二维齐次坐标除以最后一个坐标分量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sym typeface="Symbol" pitchFamily="18" charset="2"/>
              </a:rPr>
              <a:t>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，便得到了规格化设备坐标 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就是从齐次坐标转换为普通坐标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dirty="0" smtClean="0"/>
              <a:t> </a:t>
            </a:r>
            <a:endParaRPr lang="en-US" altLang="zh-CN" dirty="0" smtClean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FAAF7-90AE-4AE0-8DA0-00E788B88329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屏幕坐标系和视窗变换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屏幕坐标系：通常以像素为单位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视窗变换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二维变换：将定义在视窗中的规格化设备坐标转换到以像素为单位的屏幕坐标 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扫描转换：将连续的几何物体转换为离散的光栅表示 </a:t>
            </a:r>
            <a:endParaRPr lang="en-US" altLang="zh-CN" dirty="0" smtClean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FAAF7-90AE-4AE0-8DA0-00E788B88329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屏幕坐标系和视窗变换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704856" cy="492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 (Chap 10)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Viewing pipeline in OpenGL(</a:t>
            </a:r>
            <a:r>
              <a:rPr lang="zh-CN" altLang="en-US" dirty="0" smtClean="0"/>
              <a:t>观察流水线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efine the 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. systems(</a:t>
            </a:r>
            <a:r>
              <a:rPr lang="zh-CN" altLang="en-US" dirty="0" smtClean="0"/>
              <a:t>坐标系定义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Derive transform. matrix (</a:t>
            </a:r>
            <a:r>
              <a:rPr lang="zh-CN" altLang="en-US" dirty="0" smtClean="0"/>
              <a:t>坐标变换矩阵</a:t>
            </a:r>
            <a:r>
              <a:rPr lang="en-US" altLang="zh-CN" dirty="0" smtClean="0"/>
              <a:t>)  </a:t>
            </a:r>
          </a:p>
          <a:p>
            <a:r>
              <a:rPr lang="en-US" altLang="zh-CN" dirty="0" smtClean="0"/>
              <a:t>OpenGL functions (OpenGL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8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视点设置函数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00200"/>
            <a:ext cx="8352928" cy="4419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i="1" dirty="0" smtClean="0"/>
              <a:t>void </a:t>
            </a:r>
            <a:r>
              <a:rPr lang="en-US" altLang="zh-CN" i="1" dirty="0" err="1" smtClean="0"/>
              <a:t>gluLookAt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i="1" dirty="0" smtClean="0"/>
              <a:t>    //</a:t>
            </a:r>
            <a:r>
              <a:rPr lang="zh-CN" altLang="en-US" i="1" dirty="0" smtClean="0"/>
              <a:t>视点位置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b="1" i="1" dirty="0" smtClean="0"/>
              <a:t>  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eyex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eyey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eyez</a:t>
            </a:r>
            <a:r>
              <a:rPr lang="en-US" altLang="zh-CN" i="1" dirty="0" smtClean="0"/>
              <a:t>, </a:t>
            </a:r>
          </a:p>
          <a:p>
            <a:pPr>
              <a:buNone/>
            </a:pPr>
            <a:r>
              <a:rPr lang="en-US" altLang="zh-CN" i="1" dirty="0" smtClean="0"/>
              <a:t>   // </a:t>
            </a:r>
            <a:r>
              <a:rPr lang="zh-CN" altLang="en-US" i="1" dirty="0" smtClean="0"/>
              <a:t>与视点一起定义中心视线方向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sz="2400" i="1" dirty="0" smtClean="0"/>
              <a:t>   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centerx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centery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centerz</a:t>
            </a:r>
            <a:r>
              <a:rPr lang="en-US" altLang="zh-CN" i="1" dirty="0" smtClean="0"/>
              <a:t>, </a:t>
            </a:r>
          </a:p>
          <a:p>
            <a:pPr>
              <a:buNone/>
            </a:pPr>
            <a:r>
              <a:rPr lang="zh-CN" altLang="en-US" sz="2800" i="1" dirty="0" smtClean="0"/>
              <a:t>    </a:t>
            </a:r>
            <a:r>
              <a:rPr lang="en-US" altLang="zh-CN" sz="2800" i="1" dirty="0" smtClean="0"/>
              <a:t>// </a:t>
            </a:r>
            <a:r>
              <a:rPr lang="zh-CN" altLang="en-US" sz="2800" i="1" dirty="0" smtClean="0"/>
              <a:t>定义视见体的竖直方向</a:t>
            </a:r>
            <a:endParaRPr lang="en-US" altLang="zh-CN" sz="2800" i="1" dirty="0" smtClean="0"/>
          </a:p>
          <a:p>
            <a:pPr>
              <a:buNone/>
            </a:pPr>
            <a:r>
              <a:rPr lang="en-US" altLang="zh-CN" sz="2400" i="1" dirty="0" smtClean="0"/>
              <a:t>   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upx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upy</a:t>
            </a:r>
            <a:r>
              <a:rPr lang="en-US" altLang="zh-CN" sz="2400" i="1" dirty="0" smtClean="0"/>
              <a:t>, </a:t>
            </a:r>
            <a:r>
              <a:rPr lang="en-US" altLang="zh-CN" sz="2400" i="1" dirty="0" err="1" smtClean="0"/>
              <a:t>GLdouble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upz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7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glMatrixMode</a:t>
            </a:r>
            <a:r>
              <a:rPr lang="en-US" altLang="zh-CN" sz="3600" dirty="0" smtClean="0"/>
              <a:t>(mode) </a:t>
            </a:r>
            <a:r>
              <a:rPr lang="en-US" altLang="zh-CN" sz="3600" dirty="0"/>
              <a:t>- </a:t>
            </a:r>
            <a:r>
              <a:rPr lang="zh-CN" altLang="en-US" sz="3600" dirty="0" smtClean="0"/>
              <a:t>指定当前矩阵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7924800" cy="4419600"/>
          </a:xfrm>
        </p:spPr>
        <p:txBody>
          <a:bodyPr/>
          <a:lstStyle/>
          <a:p>
            <a:r>
              <a:rPr lang="en-US" altLang="zh-CN" sz="2800" dirty="0" smtClean="0"/>
              <a:t>mode </a:t>
            </a:r>
            <a:r>
              <a:rPr lang="zh-CN" altLang="en-US" sz="2800" dirty="0" smtClean="0"/>
              <a:t>指定</a:t>
            </a:r>
            <a:r>
              <a:rPr lang="zh-CN" altLang="en-US" sz="2800" dirty="0" smtClean="0">
                <a:hlinkClick r:id="rId2" action="ppaction://hlinkfile"/>
              </a:rPr>
              <a:t>矩阵</a:t>
            </a:r>
            <a:r>
              <a:rPr lang="zh-CN" altLang="en-US" sz="2800" dirty="0" smtClean="0">
                <a:hlinkClick r:id="rId3" action="ppaction://hlinkfile"/>
              </a:rPr>
              <a:t>堆栈</a:t>
            </a:r>
            <a:r>
              <a:rPr lang="zh-CN" altLang="en-US" sz="2800" dirty="0" smtClean="0"/>
              <a:t>为下</a:t>
            </a:r>
            <a:r>
              <a:rPr lang="zh-CN" altLang="en-US" sz="2800" dirty="0"/>
              <a:t>一个矩阵操作的</a:t>
            </a:r>
            <a:r>
              <a:rPr lang="zh-CN" altLang="en-US" sz="2800" dirty="0" smtClean="0"/>
              <a:t>目标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可选</a:t>
            </a:r>
            <a:r>
              <a:rPr lang="zh-CN" altLang="en-US" sz="2400" dirty="0"/>
              <a:t>值</a:t>
            </a:r>
            <a:r>
              <a:rPr lang="en-US" altLang="zh-CN" sz="2400" dirty="0"/>
              <a:t>: GL_MODELVIEW</a:t>
            </a:r>
            <a:r>
              <a:rPr lang="zh-CN" altLang="en-US" sz="2400" dirty="0"/>
              <a:t>、</a:t>
            </a:r>
            <a:r>
              <a:rPr lang="en-US" altLang="zh-CN" sz="2400" dirty="0"/>
              <a:t>GL_PROJECTION</a:t>
            </a:r>
            <a:r>
              <a:rPr lang="zh-CN" altLang="en-US" sz="2400" dirty="0"/>
              <a:t>、</a:t>
            </a:r>
            <a:r>
              <a:rPr lang="en-US" altLang="zh-CN" sz="2400" dirty="0"/>
              <a:t>GL_TEXTURE.</a:t>
            </a:r>
          </a:p>
          <a:p>
            <a:r>
              <a:rPr lang="en-US" altLang="zh-CN" sz="2800" dirty="0" err="1" smtClean="0"/>
              <a:t>glMatrixMode</a:t>
            </a:r>
            <a:r>
              <a:rPr lang="zh-CN" altLang="en-US" sz="2800" dirty="0"/>
              <a:t>设置当前</a:t>
            </a:r>
            <a:r>
              <a:rPr lang="zh-CN" altLang="en-US" sz="2800" dirty="0">
                <a:hlinkClick r:id="rId2" action="ppaction://hlinkfile"/>
              </a:rPr>
              <a:t>矩阵</a:t>
            </a:r>
            <a:r>
              <a:rPr lang="zh-CN" altLang="en-US" sz="2800" dirty="0"/>
              <a:t>模式</a:t>
            </a:r>
            <a:r>
              <a:rPr lang="en-US" altLang="zh-CN" sz="2800" dirty="0"/>
              <a:t>:</a:t>
            </a:r>
          </a:p>
          <a:p>
            <a:pPr lvl="1"/>
            <a:r>
              <a:rPr lang="en-US" altLang="zh-CN" sz="2400" dirty="0"/>
              <a:t>GL_MODELVIEW,</a:t>
            </a:r>
            <a:r>
              <a:rPr lang="zh-CN" altLang="en-US" sz="2400" dirty="0"/>
              <a:t>对模型视景</a:t>
            </a:r>
            <a:r>
              <a:rPr lang="zh-CN" altLang="en-US" sz="2400" dirty="0">
                <a:hlinkClick r:id="rId2" action="ppaction://hlinkfile"/>
              </a:rPr>
              <a:t>矩阵</a:t>
            </a:r>
            <a:r>
              <a:rPr lang="zh-CN" altLang="en-US" sz="2400" dirty="0"/>
              <a:t>堆栈应用随后的矩阵操作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GL_PROJECTION,</a:t>
            </a:r>
            <a:r>
              <a:rPr lang="zh-CN" altLang="en-US" sz="2400" dirty="0"/>
              <a:t>对投影</a:t>
            </a:r>
            <a:r>
              <a:rPr lang="zh-CN" altLang="en-US" sz="2400" dirty="0">
                <a:hlinkClick r:id="rId2" action="ppaction://hlinkfile"/>
              </a:rPr>
              <a:t>矩阵</a:t>
            </a:r>
            <a:r>
              <a:rPr lang="zh-CN" altLang="en-US" sz="2400" dirty="0"/>
              <a:t>应用随后的矩阵操作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GL_TEXTURE,</a:t>
            </a:r>
            <a:r>
              <a:rPr lang="zh-CN" altLang="en-US" sz="2400" dirty="0"/>
              <a:t>对纹理</a:t>
            </a:r>
            <a:r>
              <a:rPr lang="zh-CN" altLang="en-US" sz="2400" dirty="0">
                <a:hlinkClick r:id="rId2" action="ppaction://hlinkfile"/>
              </a:rPr>
              <a:t>矩阵</a:t>
            </a:r>
            <a:r>
              <a:rPr lang="zh-CN" altLang="en-US" sz="2400" dirty="0"/>
              <a:t>堆栈应用随后的矩阵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 smtClean="0"/>
              <a:t>glLoadIdentity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一同使用</a:t>
            </a:r>
          </a:p>
          <a:p>
            <a:pPr lvl="1"/>
            <a:r>
              <a:rPr lang="zh-CN" altLang="en-US" b="1" dirty="0" smtClean="0"/>
              <a:t>将</a:t>
            </a:r>
            <a:r>
              <a:rPr lang="zh-CN" altLang="en-US" b="1" dirty="0"/>
              <a:t>当前的用户坐标系的原点移到了屏幕</a:t>
            </a:r>
            <a:r>
              <a:rPr lang="zh-CN" altLang="en-US" b="1" dirty="0" smtClean="0"/>
              <a:t>中，类似于</a:t>
            </a:r>
            <a:r>
              <a:rPr lang="zh-CN" altLang="en-US" b="1" dirty="0"/>
              <a:t>一个复位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19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44624"/>
            <a:ext cx="8015287" cy="914400"/>
          </a:xfrm>
        </p:spPr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sz="3600" b="1" dirty="0"/>
              <a:t>Transformed Cube: </a:t>
            </a:r>
            <a:r>
              <a:rPr lang="en-US" altLang="zh-CN" sz="3600" b="1" dirty="0" err="1" smtClean="0"/>
              <a:t>cube.c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136904" cy="525658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chemeClr val="tx2"/>
                </a:solidFill>
              </a:rPr>
              <a:t>#include &lt;GL/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gl.h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&gt;</a:t>
            </a:r>
          </a:p>
          <a:p>
            <a:pPr>
              <a:buNone/>
            </a:pPr>
            <a:r>
              <a:rPr lang="en-US" altLang="zh-CN" sz="2000" b="1" dirty="0" smtClean="0"/>
              <a:t>#include &lt;GL/</a:t>
            </a:r>
            <a:r>
              <a:rPr lang="en-US" altLang="zh-CN" sz="2000" b="1" dirty="0" err="1" smtClean="0"/>
              <a:t>glu.h</a:t>
            </a:r>
            <a:r>
              <a:rPr lang="en-US" altLang="zh-CN" sz="2000" b="1" dirty="0" smtClean="0"/>
              <a:t>&gt;</a:t>
            </a:r>
          </a:p>
          <a:p>
            <a:pPr>
              <a:buNone/>
            </a:pPr>
            <a:r>
              <a:rPr lang="en-US" altLang="zh-CN" sz="2000" b="1" dirty="0" smtClean="0"/>
              <a:t>#include &lt;GL/</a:t>
            </a:r>
            <a:r>
              <a:rPr lang="en-US" altLang="zh-CN" sz="2000" b="1" dirty="0" err="1" smtClean="0"/>
              <a:t>glut.h</a:t>
            </a:r>
            <a:r>
              <a:rPr lang="en-US" altLang="zh-CN" sz="2000" b="1" dirty="0" smtClean="0"/>
              <a:t>&gt;</a:t>
            </a:r>
          </a:p>
          <a:p>
            <a:pPr>
              <a:buNone/>
            </a:pPr>
            <a:r>
              <a:rPr lang="en-US" altLang="zh-CN" sz="2000" b="1" dirty="0" smtClean="0"/>
              <a:t>void init(void) {</a:t>
            </a:r>
          </a:p>
          <a:p>
            <a:pPr lvl="1">
              <a:buNone/>
            </a:pPr>
            <a:r>
              <a:rPr lang="en-US" altLang="zh-CN" sz="2000" b="1" dirty="0" err="1" smtClean="0"/>
              <a:t>glClearColor</a:t>
            </a:r>
            <a:r>
              <a:rPr lang="en-US" altLang="zh-CN" sz="2000" b="1" dirty="0" smtClean="0"/>
              <a:t> (0.0, 0.0, 0.0, 0.0);</a:t>
            </a:r>
          </a:p>
          <a:p>
            <a:pPr lvl="1">
              <a:buNone/>
            </a:pPr>
            <a:r>
              <a:rPr lang="en-US" altLang="zh-CN" sz="2000" dirty="0" err="1" smtClean="0"/>
              <a:t>glShadeModel</a:t>
            </a:r>
            <a:r>
              <a:rPr lang="en-US" altLang="zh-CN" sz="2000" dirty="0" smtClean="0"/>
              <a:t> (GL_FLAT);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void reshape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w,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h) { //</a:t>
            </a:r>
            <a:r>
              <a:rPr lang="zh-CN" altLang="en-US" sz="2000" dirty="0"/>
              <a:t>处理</a:t>
            </a:r>
            <a:r>
              <a:rPr lang="zh-CN" altLang="en-US" sz="2000" dirty="0" smtClean="0"/>
              <a:t>窗口比例变化情况</a:t>
            </a:r>
            <a:r>
              <a:rPr lang="en-US" altLang="zh-CN" sz="2000" dirty="0" smtClean="0"/>
              <a:t> </a:t>
            </a:r>
          </a:p>
          <a:p>
            <a:pPr lvl="1">
              <a:buNone/>
            </a:pPr>
            <a:r>
              <a:rPr lang="en-US" altLang="zh-CN" sz="2000" dirty="0" err="1" smtClean="0"/>
              <a:t>glViewport</a:t>
            </a:r>
            <a:r>
              <a:rPr lang="en-US" altLang="zh-CN" sz="2000" dirty="0" smtClean="0"/>
              <a:t> (0, 0, (</a:t>
            </a:r>
            <a:r>
              <a:rPr lang="en-US" altLang="zh-CN" sz="2000" dirty="0" err="1" smtClean="0"/>
              <a:t>GLsizei</a:t>
            </a:r>
            <a:r>
              <a:rPr lang="en-US" altLang="zh-CN" sz="2000" dirty="0" smtClean="0"/>
              <a:t>) w, (</a:t>
            </a:r>
            <a:r>
              <a:rPr lang="en-US" altLang="zh-CN" sz="2000" dirty="0" err="1" smtClean="0"/>
              <a:t>GLsizei</a:t>
            </a:r>
            <a:r>
              <a:rPr lang="en-US" altLang="zh-CN" sz="2000" dirty="0" smtClean="0"/>
              <a:t>) h);</a:t>
            </a:r>
          </a:p>
          <a:p>
            <a:pPr lvl="1">
              <a:buNone/>
            </a:pPr>
            <a:r>
              <a:rPr lang="en-US" altLang="zh-CN" sz="2000" dirty="0" err="1" smtClean="0"/>
              <a:t>glMatrixMode</a:t>
            </a:r>
            <a:r>
              <a:rPr lang="en-US" altLang="zh-CN" sz="2000" dirty="0" smtClean="0"/>
              <a:t> (GL_PROJECTION);</a:t>
            </a:r>
          </a:p>
          <a:p>
            <a:pPr lvl="1">
              <a:buNone/>
            </a:pPr>
            <a:r>
              <a:rPr lang="en-US" altLang="zh-CN" sz="2000" dirty="0" err="1" smtClean="0"/>
              <a:t>glLoadIdentity</a:t>
            </a:r>
            <a:r>
              <a:rPr lang="en-US" altLang="zh-CN" sz="2000" dirty="0" smtClean="0"/>
              <a:t> ();</a:t>
            </a:r>
          </a:p>
          <a:p>
            <a:pPr lvl="1">
              <a:buNone/>
            </a:pPr>
            <a:r>
              <a:rPr lang="fi-FI" altLang="zh-CN" sz="2000" dirty="0" smtClean="0"/>
              <a:t>glFrustum (-1.0, 1.0, -1.0, 1.0, 1.5, 20.0); 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设置视锥</a:t>
            </a:r>
            <a:endParaRPr lang="en-US" altLang="zh-CN" sz="2000" dirty="0" smtClean="0"/>
          </a:p>
          <a:p>
            <a:pPr lvl="1">
              <a:buNone/>
            </a:pPr>
            <a:r>
              <a:rPr lang="fi-FI" altLang="zh-CN" sz="2000" dirty="0" smtClean="0"/>
              <a:t>//glFrustum (-w/2, w/2, -</a:t>
            </a:r>
            <a:r>
              <a:rPr lang="en-US" altLang="zh-CN" sz="2000" dirty="0" smtClean="0"/>
              <a:t>h/2</a:t>
            </a:r>
            <a:r>
              <a:rPr lang="fi-FI" altLang="zh-CN" sz="2000" dirty="0" smtClean="0"/>
              <a:t>, h/2, </a:t>
            </a:r>
            <a:r>
              <a:rPr lang="fi-FI" altLang="zh-CN" sz="2000" dirty="0"/>
              <a:t>1.5, </a:t>
            </a:r>
            <a:r>
              <a:rPr lang="fi-FI" altLang="zh-CN" sz="2000" dirty="0" smtClean="0"/>
              <a:t>200.0</a:t>
            </a:r>
            <a:r>
              <a:rPr lang="fi-FI" altLang="zh-CN" sz="2000" dirty="0"/>
              <a:t>);</a:t>
            </a:r>
            <a:endParaRPr lang="fi-FI" altLang="zh-CN" sz="2000" dirty="0" smtClean="0"/>
          </a:p>
          <a:p>
            <a:pPr lvl="1">
              <a:buNone/>
            </a:pPr>
            <a:r>
              <a:rPr lang="en-US" altLang="zh-CN" sz="2000" dirty="0" err="1" smtClean="0"/>
              <a:t>glMatrixMode</a:t>
            </a:r>
            <a:r>
              <a:rPr lang="en-US" altLang="zh-CN" sz="2000" dirty="0" smtClean="0"/>
              <a:t> (GL_MODELVIEW);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//   void  </a:t>
            </a:r>
            <a:r>
              <a:rPr lang="en-US" altLang="zh-CN" sz="2000" dirty="0" err="1" smtClean="0"/>
              <a:t>glFrustum</a:t>
            </a:r>
            <a:r>
              <a:rPr lang="en-US" altLang="zh-CN" sz="2000" dirty="0" smtClean="0"/>
              <a:t>(left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right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bottom, top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near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far</a:t>
            </a:r>
            <a:r>
              <a:rPr lang="en-US" altLang="zh-CN" sz="2000" dirty="0"/>
              <a:t>);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54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</a:t>
            </a:r>
            <a:r>
              <a:rPr lang="zh-CN" altLang="en-US" dirty="0" smtClean="0"/>
              <a:t>视点设置函数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4896544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void display(void){</a:t>
            </a:r>
          </a:p>
          <a:p>
            <a:pPr lvl="1">
              <a:buNone/>
            </a:pPr>
            <a:r>
              <a:rPr lang="en-US" altLang="zh-CN" dirty="0" err="1" smtClean="0"/>
              <a:t>glClear</a:t>
            </a:r>
            <a:r>
              <a:rPr lang="en-US" altLang="zh-CN" dirty="0" smtClean="0"/>
              <a:t> (GL_COLOR_BUFFER_BIT);</a:t>
            </a:r>
          </a:p>
          <a:p>
            <a:pPr lvl="1">
              <a:buNone/>
            </a:pPr>
            <a:r>
              <a:rPr lang="en-US" altLang="zh-CN" dirty="0" smtClean="0"/>
              <a:t>glColor3f (1.0, 1.0, 1.0);</a:t>
            </a:r>
          </a:p>
          <a:p>
            <a:pPr lvl="1">
              <a:buNone/>
            </a:pPr>
            <a:r>
              <a:rPr lang="en-US" altLang="zh-CN" dirty="0" err="1" smtClean="0"/>
              <a:t>glLoadIdentity</a:t>
            </a:r>
            <a:r>
              <a:rPr lang="en-US" altLang="zh-CN" dirty="0" smtClean="0"/>
              <a:t> (); /* clear the matrix */</a:t>
            </a:r>
          </a:p>
          <a:p>
            <a:pPr lvl="1">
              <a:buNone/>
            </a:pPr>
            <a:r>
              <a:rPr lang="en-US" altLang="zh-CN" b="1" dirty="0" err="1" smtClean="0"/>
              <a:t>gluLookAt</a:t>
            </a:r>
            <a:r>
              <a:rPr lang="en-US" altLang="zh-CN" b="1" dirty="0" smtClean="0"/>
              <a:t> (0.0, 0.0, 5.0, 0.0, 0.0, 0.0, 0.0, 1.0, 0.0); </a:t>
            </a:r>
            <a:r>
              <a:rPr lang="en-US" altLang="zh-CN" dirty="0"/>
              <a:t>/* viewing </a:t>
            </a:r>
            <a:r>
              <a:rPr lang="en-US" altLang="zh-CN" dirty="0" smtClean="0"/>
              <a:t>transform */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dirty="0" err="1" smtClean="0"/>
              <a:t>glScalef</a:t>
            </a:r>
            <a:r>
              <a:rPr lang="en-US" altLang="zh-CN" dirty="0" smtClean="0"/>
              <a:t> (1.0, 2.0, 1.0); /* modeling transform */</a:t>
            </a:r>
          </a:p>
          <a:p>
            <a:pPr lvl="1">
              <a:buNone/>
            </a:pPr>
            <a:r>
              <a:rPr lang="en-US" altLang="zh-CN" dirty="0" err="1" smtClean="0"/>
              <a:t>glutWireCube</a:t>
            </a:r>
            <a:r>
              <a:rPr lang="en-US" altLang="zh-CN" dirty="0" smtClean="0"/>
              <a:t> (1.0);</a:t>
            </a:r>
          </a:p>
          <a:p>
            <a:pPr lvl="1">
              <a:buNone/>
            </a:pPr>
            <a:r>
              <a:rPr lang="en-US" altLang="zh-CN" dirty="0" err="1" smtClean="0"/>
              <a:t>glFlush</a:t>
            </a:r>
            <a:r>
              <a:rPr lang="en-US" altLang="zh-CN" dirty="0" smtClean="0"/>
              <a:t> ();</a:t>
            </a:r>
          </a:p>
          <a:p>
            <a:pPr>
              <a:buNone/>
            </a:pP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8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1560" y="267607"/>
            <a:ext cx="8136904" cy="64017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char**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){</a:t>
            </a:r>
          </a:p>
          <a:p>
            <a:pPr lvl="1" algn="l"/>
            <a:r>
              <a:rPr lang="en-US" altLang="zh-CN" sz="2400" dirty="0" err="1" smtClean="0"/>
              <a:t>glutInit</a:t>
            </a:r>
            <a:r>
              <a:rPr lang="en-US" altLang="zh-CN" sz="2400" dirty="0" smtClean="0"/>
              <a:t>(&amp;</a:t>
            </a:r>
            <a:r>
              <a:rPr lang="en-US" altLang="zh-CN" sz="2400" dirty="0" err="1" smtClean="0"/>
              <a:t>argc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);</a:t>
            </a:r>
          </a:p>
          <a:p>
            <a:pPr lvl="1" algn="l"/>
            <a:r>
              <a:rPr lang="en-US" altLang="zh-CN" sz="2400" dirty="0" err="1" smtClean="0"/>
              <a:t>glutInitDisplayMode</a:t>
            </a:r>
            <a:r>
              <a:rPr lang="en-US" altLang="zh-CN" sz="2400" dirty="0" smtClean="0"/>
              <a:t> (GLUT_SINGLE | GLUT_RGB);</a:t>
            </a:r>
          </a:p>
          <a:p>
            <a:pPr lvl="1" algn="l"/>
            <a:r>
              <a:rPr lang="en-US" altLang="zh-CN" sz="2400" dirty="0" err="1" smtClean="0"/>
              <a:t>glutInitWindowSize</a:t>
            </a:r>
            <a:r>
              <a:rPr lang="en-US" altLang="zh-CN" sz="2400" dirty="0" smtClean="0"/>
              <a:t> (500, 500);</a:t>
            </a:r>
          </a:p>
          <a:p>
            <a:pPr lvl="1" algn="l"/>
            <a:r>
              <a:rPr lang="en-US" altLang="zh-CN" sz="2400" dirty="0" err="1" smtClean="0"/>
              <a:t>glutInitWindowPosition</a:t>
            </a:r>
            <a:r>
              <a:rPr lang="en-US" altLang="zh-CN" sz="2400" dirty="0" smtClean="0"/>
              <a:t> (100, 100);</a:t>
            </a:r>
          </a:p>
          <a:p>
            <a:pPr lvl="1" algn="l"/>
            <a:r>
              <a:rPr lang="en-US" altLang="zh-CN" sz="2400" dirty="0" err="1" smtClean="0"/>
              <a:t>glutCreateWindow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[0]);</a:t>
            </a:r>
          </a:p>
          <a:p>
            <a:pPr lvl="1" algn="l"/>
            <a:r>
              <a:rPr lang="en-US" altLang="zh-CN" sz="2400" dirty="0" smtClean="0"/>
              <a:t>init ();</a:t>
            </a:r>
          </a:p>
          <a:p>
            <a:pPr lvl="1" algn="l"/>
            <a:r>
              <a:rPr lang="en-US" altLang="zh-CN" sz="2400" dirty="0" err="1" smtClean="0"/>
              <a:t>glutDisplayFunc</a:t>
            </a:r>
            <a:r>
              <a:rPr lang="en-US" altLang="zh-CN" sz="2400" dirty="0" smtClean="0"/>
              <a:t>(display);</a:t>
            </a:r>
          </a:p>
          <a:p>
            <a:pPr lvl="1" algn="l"/>
            <a:r>
              <a:rPr lang="en-US" altLang="zh-CN" sz="2400" dirty="0" err="1" smtClean="0"/>
              <a:t>glutReshapeFunc</a:t>
            </a:r>
            <a:r>
              <a:rPr lang="en-US" altLang="zh-CN" sz="2400" dirty="0" smtClean="0"/>
              <a:t>(reshape);</a:t>
            </a:r>
          </a:p>
          <a:p>
            <a:pPr lvl="1" algn="l"/>
            <a:r>
              <a:rPr lang="en-US" altLang="zh-CN" sz="2400" dirty="0" err="1" smtClean="0"/>
              <a:t>glutMainLoop</a:t>
            </a:r>
            <a:r>
              <a:rPr lang="en-US" altLang="zh-CN" sz="2400" dirty="0" smtClean="0"/>
              <a:t>();</a:t>
            </a:r>
          </a:p>
          <a:p>
            <a:pPr lvl="1" algn="l"/>
            <a:r>
              <a:rPr lang="en-US" altLang="zh-CN" sz="2400" dirty="0" smtClean="0"/>
              <a:t>return 0;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49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18B42-4012-4B0A-8590-4DC64EA2660B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2" charset="-122"/>
              </a:rPr>
              <a:t>Agenda</a:t>
            </a:r>
            <a:endParaRPr lang="zh-CN" altLang="en-US" dirty="0" smtClean="0">
              <a:ea typeface="黑体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黑体" pitchFamily="2" charset="-122"/>
              </a:rPr>
              <a:t>2D transformation</a:t>
            </a:r>
          </a:p>
          <a:p>
            <a:pPr eaLnBrk="1" hangingPunct="1"/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黑体" pitchFamily="2" charset="-122"/>
              </a:rPr>
              <a:t>3D transformation</a:t>
            </a:r>
          </a:p>
          <a:p>
            <a:pPr eaLnBrk="1" hangingPunct="1"/>
            <a:r>
              <a:rPr lang="en-US" altLang="zh-CN" sz="3600" b="1" dirty="0" smtClean="0">
                <a:latin typeface="+mj-lt"/>
                <a:ea typeface="黑体" pitchFamily="2" charset="-122"/>
              </a:rPr>
              <a:t>Clipping (lines and polygons)</a:t>
            </a:r>
          </a:p>
          <a:p>
            <a:pPr eaLnBrk="1" hangingPunct="1">
              <a:buNone/>
            </a:pPr>
            <a:r>
              <a:rPr lang="zh-CN" altLang="en-US" sz="3600" b="1" dirty="0" smtClean="0">
                <a:latin typeface="+mj-lt"/>
                <a:ea typeface="黑体" pitchFamily="2" charset="-122"/>
              </a:rPr>
              <a:t>   </a:t>
            </a:r>
            <a:r>
              <a:rPr lang="en-US" altLang="zh-CN" sz="3600" b="1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3600" b="1" dirty="0" smtClean="0">
                <a:latin typeface="+mj-lt"/>
                <a:ea typeface="黑体" pitchFamily="2" charset="-122"/>
              </a:rPr>
              <a:t>线段与多边形裁剪</a:t>
            </a:r>
            <a:r>
              <a:rPr lang="en-US" altLang="zh-CN" sz="3600" b="1" dirty="0" smtClean="0">
                <a:latin typeface="+mj-lt"/>
                <a:ea typeface="黑体" pitchFamily="2" charset="-122"/>
              </a:rPr>
              <a:t>)</a:t>
            </a:r>
            <a:endParaRPr lang="zh-CN" altLang="en-US" sz="3600" b="1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18B42-4012-4B0A-8590-4DC64EA2660B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为什么要裁剪？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8824" cy="1036712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透视投影中视域四棱锥是指位于“前面”和“后面”之间的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四棱台</a:t>
            </a:r>
            <a:endParaRPr lang="en-US" altLang="zh-CN" sz="2800" b="1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buNone/>
            </a:pPr>
            <a:endParaRPr lang="zh-CN" altLang="en-US" sz="2800" dirty="0" smtClean="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5" name="Picture 2" descr="cowfrustum"/>
          <p:cNvPicPr>
            <a:picLocks noChangeAspect="1" noChangeArrowheads="1"/>
          </p:cNvPicPr>
          <p:nvPr/>
        </p:nvPicPr>
        <p:blipFill>
          <a:blip r:embed="rId3" cstate="print"/>
          <a:srcRect b="7086"/>
          <a:stretch>
            <a:fillRect/>
          </a:stretch>
        </p:blipFill>
        <p:spPr bwMode="auto">
          <a:xfrm>
            <a:off x="4967288" y="2564904"/>
            <a:ext cx="417671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2996952"/>
            <a:ext cx="4536504" cy="32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透视投影时，要剔出位于四棱台外部的物体部分。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平行投影的视域四棱锥的形状一般为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长方体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041D1-BA42-4619-A090-D925B10E9F39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内容 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(Chap 8)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57325"/>
            <a:ext cx="7924800" cy="4708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08080"/>
                </a:solidFill>
                <a:latin typeface="Times New Roman" pitchFamily="18" charset="0"/>
                <a:ea typeface="黑体" pitchFamily="2" charset="-122"/>
              </a:rPr>
              <a:t>二维变换</a:t>
            </a:r>
          </a:p>
          <a:p>
            <a:pPr eaLnBrk="1" hangingPunct="1"/>
            <a:r>
              <a:rPr lang="zh-CN" altLang="en-US" dirty="0" smtClean="0">
                <a:solidFill>
                  <a:srgbClr val="808080"/>
                </a:solidFill>
                <a:latin typeface="Times New Roman" pitchFamily="18" charset="0"/>
                <a:ea typeface="黑体" pitchFamily="2" charset="-122"/>
              </a:rPr>
              <a:t>三维变换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裁剪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二维线段裁剪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二维多边形裁剪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文本裁剪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三维裁剪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关于三维变换与裁剪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52A20-D757-4225-A0E2-7A73DD95B9B0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015287" cy="9144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三维变换流程图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258888" y="1541463"/>
            <a:ext cx="6913562" cy="4519612"/>
            <a:chOff x="793" y="971"/>
            <a:chExt cx="4355" cy="2847"/>
          </a:xfrm>
        </p:grpSpPr>
        <p:sp>
          <p:nvSpPr>
            <p:cNvPr id="23563" name="Text Box 4"/>
            <p:cNvSpPr txBox="1">
              <a:spLocks noChangeArrowheads="1"/>
            </p:cNvSpPr>
            <p:nvPr/>
          </p:nvSpPr>
          <p:spPr bwMode="auto">
            <a:xfrm>
              <a:off x="793" y="981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局部坐标系</a:t>
              </a:r>
              <a:endParaRPr lang="en-US" altLang="zh-CN" sz="2400"/>
            </a:p>
          </p:txBody>
        </p:sp>
        <p:sp>
          <p:nvSpPr>
            <p:cNvPr id="23564" name="Text Box 5"/>
            <p:cNvSpPr txBox="1">
              <a:spLocks noChangeArrowheads="1"/>
            </p:cNvSpPr>
            <p:nvPr/>
          </p:nvSpPr>
          <p:spPr bwMode="auto">
            <a:xfrm>
              <a:off x="3833" y="981"/>
              <a:ext cx="1257" cy="511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世界坐标</a:t>
              </a:r>
              <a:r>
                <a:rPr lang="zh-CN" altLang="en-US" sz="2400"/>
                <a:t>系</a:t>
              </a:r>
            </a:p>
          </p:txBody>
        </p:sp>
        <p:sp>
          <p:nvSpPr>
            <p:cNvPr id="23565" name="Text Box 6"/>
            <p:cNvSpPr txBox="1">
              <a:spLocks noChangeArrowheads="1"/>
            </p:cNvSpPr>
            <p:nvPr/>
          </p:nvSpPr>
          <p:spPr bwMode="auto">
            <a:xfrm>
              <a:off x="2336" y="1740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视点坐标</a:t>
              </a:r>
              <a:r>
                <a:rPr lang="zh-CN" altLang="en-US" sz="2400"/>
                <a:t>系</a:t>
              </a:r>
            </a:p>
          </p:txBody>
        </p:sp>
        <p:sp>
          <p:nvSpPr>
            <p:cNvPr id="23566" name="Text Box 7"/>
            <p:cNvSpPr txBox="1">
              <a:spLocks noChangeArrowheads="1"/>
            </p:cNvSpPr>
            <p:nvPr/>
          </p:nvSpPr>
          <p:spPr bwMode="auto">
            <a:xfrm>
              <a:off x="793" y="2512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图像坐标</a:t>
              </a:r>
              <a:r>
                <a:rPr lang="zh-CN" altLang="en-US" sz="2400"/>
                <a:t>系</a:t>
              </a:r>
            </a:p>
          </p:txBody>
        </p:sp>
        <p:sp>
          <p:nvSpPr>
            <p:cNvPr id="23567" name="Text Box 8"/>
            <p:cNvSpPr txBox="1">
              <a:spLocks noChangeArrowheads="1"/>
            </p:cNvSpPr>
            <p:nvPr/>
          </p:nvSpPr>
          <p:spPr bwMode="auto">
            <a:xfrm>
              <a:off x="3833" y="2523"/>
              <a:ext cx="1315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规格化设备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坐标</a:t>
              </a:r>
              <a:r>
                <a:rPr lang="zh-CN" altLang="en-US" sz="2400"/>
                <a:t>系</a:t>
              </a:r>
            </a:p>
          </p:txBody>
        </p:sp>
        <p:sp>
          <p:nvSpPr>
            <p:cNvPr id="23568" name="Text Box 9"/>
            <p:cNvSpPr txBox="1">
              <a:spLocks noChangeArrowheads="1"/>
            </p:cNvSpPr>
            <p:nvPr/>
          </p:nvSpPr>
          <p:spPr bwMode="auto">
            <a:xfrm>
              <a:off x="2381" y="3294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屏幕坐标系</a:t>
              </a:r>
              <a:endParaRPr lang="zh-CN" altLang="en-US"/>
            </a:p>
          </p:txBody>
        </p:sp>
        <p:cxnSp>
          <p:nvCxnSpPr>
            <p:cNvPr id="23569" name="AutoShape 10"/>
            <p:cNvCxnSpPr>
              <a:cxnSpLocks noChangeShapeType="1"/>
              <a:stCxn id="23563" idx="3"/>
            </p:cNvCxnSpPr>
            <p:nvPr/>
          </p:nvCxnSpPr>
          <p:spPr bwMode="auto">
            <a:xfrm>
              <a:off x="2063" y="1236"/>
              <a:ext cx="227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0" name="AutoShape 11"/>
            <p:cNvCxnSpPr>
              <a:cxnSpLocks noChangeShapeType="1"/>
              <a:endCxn id="23564" idx="1"/>
            </p:cNvCxnSpPr>
            <p:nvPr/>
          </p:nvCxnSpPr>
          <p:spPr bwMode="auto">
            <a:xfrm>
              <a:off x="3560" y="1237"/>
              <a:ext cx="27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1" name="AutoShape 12"/>
            <p:cNvCxnSpPr>
              <a:cxnSpLocks noChangeShapeType="1"/>
              <a:endCxn id="23565" idx="1"/>
            </p:cNvCxnSpPr>
            <p:nvPr/>
          </p:nvCxnSpPr>
          <p:spPr bwMode="auto">
            <a:xfrm flipV="1">
              <a:off x="2063" y="1995"/>
              <a:ext cx="273" cy="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2" name="AutoShape 13"/>
            <p:cNvCxnSpPr>
              <a:cxnSpLocks noChangeShapeType="1"/>
              <a:stCxn id="23565" idx="3"/>
            </p:cNvCxnSpPr>
            <p:nvPr/>
          </p:nvCxnSpPr>
          <p:spPr bwMode="auto">
            <a:xfrm>
              <a:off x="3606" y="1995"/>
              <a:ext cx="272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3" name="AutoShape 14"/>
            <p:cNvCxnSpPr>
              <a:cxnSpLocks noChangeShapeType="1"/>
              <a:stCxn id="23566" idx="3"/>
            </p:cNvCxnSpPr>
            <p:nvPr/>
          </p:nvCxnSpPr>
          <p:spPr bwMode="auto">
            <a:xfrm>
              <a:off x="2063" y="2767"/>
              <a:ext cx="318" cy="1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4" name="AutoShape 15"/>
            <p:cNvCxnSpPr>
              <a:cxnSpLocks noChangeShapeType="1"/>
              <a:endCxn id="23567" idx="1"/>
            </p:cNvCxnSpPr>
            <p:nvPr/>
          </p:nvCxnSpPr>
          <p:spPr bwMode="auto">
            <a:xfrm>
              <a:off x="3651" y="2778"/>
              <a:ext cx="182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5" name="AutoShape 16"/>
            <p:cNvCxnSpPr>
              <a:cxnSpLocks noChangeShapeType="1"/>
              <a:endCxn id="23568" idx="1"/>
            </p:cNvCxnSpPr>
            <p:nvPr/>
          </p:nvCxnSpPr>
          <p:spPr bwMode="auto">
            <a:xfrm>
              <a:off x="2063" y="3549"/>
              <a:ext cx="318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3576" name="AutoShape 17"/>
            <p:cNvCxnSpPr>
              <a:cxnSpLocks noChangeShapeType="1"/>
              <a:stCxn id="23564" idx="3"/>
            </p:cNvCxnSpPr>
            <p:nvPr/>
          </p:nvCxnSpPr>
          <p:spPr bwMode="auto">
            <a:xfrm flipH="1">
              <a:off x="793" y="1237"/>
              <a:ext cx="4297" cy="770"/>
            </a:xfrm>
            <a:prstGeom prst="bentConnector5">
              <a:avLst>
                <a:gd name="adj1" fmla="val -3329"/>
                <a:gd name="adj2" fmla="val 49870"/>
                <a:gd name="adj3" fmla="val 103352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3577" name="AutoShape 18"/>
            <p:cNvCxnSpPr>
              <a:cxnSpLocks noChangeShapeType="1"/>
            </p:cNvCxnSpPr>
            <p:nvPr/>
          </p:nvCxnSpPr>
          <p:spPr bwMode="auto">
            <a:xfrm flipH="1">
              <a:off x="793" y="1979"/>
              <a:ext cx="4355" cy="772"/>
            </a:xfrm>
            <a:prstGeom prst="bentConnector5">
              <a:avLst>
                <a:gd name="adj1" fmla="val -3306"/>
                <a:gd name="adj2" fmla="val 50000"/>
                <a:gd name="adj3" fmla="val 103306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3578" name="AutoShape 19"/>
            <p:cNvCxnSpPr>
              <a:cxnSpLocks noChangeShapeType="1"/>
            </p:cNvCxnSpPr>
            <p:nvPr/>
          </p:nvCxnSpPr>
          <p:spPr bwMode="auto">
            <a:xfrm flipH="1">
              <a:off x="793" y="2770"/>
              <a:ext cx="4355" cy="772"/>
            </a:xfrm>
            <a:prstGeom prst="bentConnector5">
              <a:avLst>
                <a:gd name="adj1" fmla="val -3306"/>
                <a:gd name="adj2" fmla="val 50000"/>
                <a:gd name="adj3" fmla="val 103306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3579" name="AutoShape 20"/>
            <p:cNvSpPr>
              <a:spLocks noChangeArrowheads="1"/>
            </p:cNvSpPr>
            <p:nvPr/>
          </p:nvSpPr>
          <p:spPr bwMode="auto">
            <a:xfrm>
              <a:off x="2290" y="971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造型变换</a:t>
              </a:r>
            </a:p>
          </p:txBody>
        </p:sp>
        <p:sp>
          <p:nvSpPr>
            <p:cNvPr id="23580" name="AutoShape 21"/>
            <p:cNvSpPr>
              <a:spLocks noChangeArrowheads="1"/>
            </p:cNvSpPr>
            <p:nvPr/>
          </p:nvSpPr>
          <p:spPr bwMode="auto">
            <a:xfrm>
              <a:off x="793" y="1742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取景变换</a:t>
              </a:r>
            </a:p>
          </p:txBody>
        </p:sp>
        <p:sp>
          <p:nvSpPr>
            <p:cNvPr id="23581" name="AutoShape 22"/>
            <p:cNvSpPr>
              <a:spLocks noChangeArrowheads="1"/>
            </p:cNvSpPr>
            <p:nvPr/>
          </p:nvSpPr>
          <p:spPr bwMode="auto">
            <a:xfrm>
              <a:off x="3878" y="1716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投影变换</a:t>
              </a:r>
            </a:p>
          </p:txBody>
        </p:sp>
        <p:sp>
          <p:nvSpPr>
            <p:cNvPr id="23582" name="AutoShape 23"/>
            <p:cNvSpPr>
              <a:spLocks noChangeArrowheads="1"/>
            </p:cNvSpPr>
            <p:nvPr/>
          </p:nvSpPr>
          <p:spPr bwMode="auto">
            <a:xfrm>
              <a:off x="2381" y="2503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设备变换</a:t>
              </a:r>
            </a:p>
          </p:txBody>
        </p:sp>
        <p:sp>
          <p:nvSpPr>
            <p:cNvPr id="23583" name="AutoShape 24"/>
            <p:cNvSpPr>
              <a:spLocks noChangeArrowheads="1"/>
            </p:cNvSpPr>
            <p:nvPr/>
          </p:nvSpPr>
          <p:spPr bwMode="auto">
            <a:xfrm>
              <a:off x="793" y="3274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视窗变换</a:t>
              </a:r>
            </a:p>
          </p:txBody>
        </p:sp>
      </p:grpSp>
      <p:sp>
        <p:nvSpPr>
          <p:cNvPr id="172057" name="Text Box 25"/>
          <p:cNvSpPr txBox="1">
            <a:spLocks noChangeArrowheads="1"/>
          </p:cNvSpPr>
          <p:nvPr/>
        </p:nvSpPr>
        <p:spPr bwMode="auto">
          <a:xfrm>
            <a:off x="6300788" y="5805488"/>
            <a:ext cx="1439862" cy="376237"/>
          </a:xfrm>
          <a:prstGeom prst="rect">
            <a:avLst/>
          </a:prstGeom>
          <a:solidFill>
            <a:srgbClr val="000099">
              <a:alpha val="50195"/>
            </a:srgbClr>
          </a:solidFill>
          <a:ln w="9525" algn="ctr">
            <a:solidFill>
              <a:srgbClr val="4F944A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二维裁剪？</a:t>
            </a:r>
          </a:p>
        </p:txBody>
      </p:sp>
      <p:sp>
        <p:nvSpPr>
          <p:cNvPr id="172058" name="Text Box 26"/>
          <p:cNvSpPr txBox="1">
            <a:spLocks noChangeArrowheads="1"/>
          </p:cNvSpPr>
          <p:nvPr/>
        </p:nvSpPr>
        <p:spPr bwMode="auto">
          <a:xfrm>
            <a:off x="7164388" y="5229225"/>
            <a:ext cx="1441450" cy="376238"/>
          </a:xfrm>
          <a:prstGeom prst="rect">
            <a:avLst/>
          </a:prstGeom>
          <a:solidFill>
            <a:srgbClr val="000099">
              <a:alpha val="50195"/>
            </a:srgbClr>
          </a:solidFill>
          <a:ln w="9525" algn="ctr">
            <a:solidFill>
              <a:srgbClr val="4F944A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三维裁剪？</a:t>
            </a:r>
          </a:p>
        </p:txBody>
      </p:sp>
      <p:sp>
        <p:nvSpPr>
          <p:cNvPr id="172059" name="Freeform 27"/>
          <p:cNvSpPr>
            <a:spLocks/>
          </p:cNvSpPr>
          <p:nvPr/>
        </p:nvSpPr>
        <p:spPr bwMode="auto">
          <a:xfrm>
            <a:off x="3419475" y="4437063"/>
            <a:ext cx="3127375" cy="1349375"/>
          </a:xfrm>
          <a:custGeom>
            <a:avLst/>
            <a:gdLst>
              <a:gd name="T0" fmla="*/ 2147483647 w 1970"/>
              <a:gd name="T1" fmla="*/ 2147483647 h 850"/>
              <a:gd name="T2" fmla="*/ 2147483647 w 1970"/>
              <a:gd name="T3" fmla="*/ 2147483647 h 850"/>
              <a:gd name="T4" fmla="*/ 2147483647 w 1970"/>
              <a:gd name="T5" fmla="*/ 2147483647 h 850"/>
              <a:gd name="T6" fmla="*/ 2147483647 w 1970"/>
              <a:gd name="T7" fmla="*/ 2147483647 h 850"/>
              <a:gd name="T8" fmla="*/ 0 w 1970"/>
              <a:gd name="T9" fmla="*/ 0 h 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70"/>
              <a:gd name="T16" fmla="*/ 0 h 850"/>
              <a:gd name="T17" fmla="*/ 1970 w 1970"/>
              <a:gd name="T18" fmla="*/ 850 h 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70" h="850">
                <a:moveTo>
                  <a:pt x="1880" y="850"/>
                </a:moveTo>
                <a:cubicBezTo>
                  <a:pt x="1870" y="760"/>
                  <a:pt x="1970" y="402"/>
                  <a:pt x="1818" y="309"/>
                </a:cubicBezTo>
                <a:cubicBezTo>
                  <a:pt x="1666" y="216"/>
                  <a:pt x="1238" y="302"/>
                  <a:pt x="970" y="293"/>
                </a:cubicBezTo>
                <a:cubicBezTo>
                  <a:pt x="702" y="284"/>
                  <a:pt x="370" y="305"/>
                  <a:pt x="208" y="256"/>
                </a:cubicBezTo>
                <a:cubicBezTo>
                  <a:pt x="46" y="207"/>
                  <a:pt x="43" y="53"/>
                  <a:pt x="0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62" name="Freeform 30"/>
          <p:cNvSpPr>
            <a:spLocks/>
          </p:cNvSpPr>
          <p:nvPr/>
        </p:nvSpPr>
        <p:spPr bwMode="auto">
          <a:xfrm>
            <a:off x="3240088" y="2422525"/>
            <a:ext cx="5989637" cy="2795588"/>
          </a:xfrm>
          <a:custGeom>
            <a:avLst/>
            <a:gdLst>
              <a:gd name="T0" fmla="*/ 2147483647 w 3773"/>
              <a:gd name="T1" fmla="*/ 2147483647 h 1761"/>
              <a:gd name="T2" fmla="*/ 2147483647 w 3773"/>
              <a:gd name="T3" fmla="*/ 2147483647 h 1761"/>
              <a:gd name="T4" fmla="*/ 2147483647 w 3773"/>
              <a:gd name="T5" fmla="*/ 2147483647 h 1761"/>
              <a:gd name="T6" fmla="*/ 2147483647 w 3773"/>
              <a:gd name="T7" fmla="*/ 2147483647 h 1761"/>
              <a:gd name="T8" fmla="*/ 0 60000 65536"/>
              <a:gd name="T9" fmla="*/ 0 60000 65536"/>
              <a:gd name="T10" fmla="*/ 0 60000 65536"/>
              <a:gd name="T11" fmla="*/ 0 60000 65536"/>
              <a:gd name="T12" fmla="*/ 0 w 3773"/>
              <a:gd name="T13" fmla="*/ 0 h 1761"/>
              <a:gd name="T14" fmla="*/ 3773 w 3773"/>
              <a:gd name="T15" fmla="*/ 1761 h 17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73" h="1761">
                <a:moveTo>
                  <a:pt x="3218" y="1761"/>
                </a:moveTo>
                <a:cubicBezTo>
                  <a:pt x="3237" y="1513"/>
                  <a:pt x="3773" y="544"/>
                  <a:pt x="3326" y="272"/>
                </a:cubicBezTo>
                <a:cubicBezTo>
                  <a:pt x="2879" y="0"/>
                  <a:pt x="1070" y="96"/>
                  <a:pt x="535" y="127"/>
                </a:cubicBezTo>
                <a:cubicBezTo>
                  <a:pt x="0" y="158"/>
                  <a:pt x="183" y="403"/>
                  <a:pt x="113" y="458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7" grpId="0" animBg="1"/>
      <p:bldP spid="172058" grpId="0" animBg="1"/>
      <p:bldP spid="172059" grpId="0" animBg="1"/>
      <p:bldP spid="1720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12990-9055-44B4-8453-F20CC9918F98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裁剪</a:t>
            </a:r>
            <a:r>
              <a:rPr lang="en-US" altLang="zh-CN" smtClean="0">
                <a:ea typeface="黑体" pitchFamily="2" charset="-122"/>
              </a:rPr>
              <a:t>(Clipping)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6554688" cy="44196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黑体" pitchFamily="2" charset="-122"/>
              </a:rPr>
              <a:t>确定场景或画面中位于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itchFamily="2" charset="-122"/>
              </a:rPr>
              <a:t>给定区域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</a:rPr>
              <a:t>(2D</a:t>
            </a:r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或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</a:rPr>
              <a:t>3D</a:t>
            </a:r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裁剪窗口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zh-CN" altLang="en-US" sz="2800" dirty="0" smtClean="0">
                <a:ea typeface="黑体" pitchFamily="2" charset="-122"/>
              </a:rPr>
              <a:t>内的部分</a:t>
            </a:r>
            <a:endParaRPr lang="en-US" altLang="zh-CN" sz="2800" dirty="0" smtClean="0">
              <a:ea typeface="黑体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黑体" pitchFamily="2" charset="-122"/>
              </a:rPr>
              <a:t>还用于图形反走样、隐藏线、隐藏面等算法中</a:t>
            </a:r>
          </a:p>
          <a:p>
            <a:pPr eaLnBrk="1" hangingPunct="1"/>
            <a:r>
              <a:rPr lang="zh-CN" altLang="en-US" sz="2800" dirty="0" smtClean="0">
                <a:ea typeface="黑体" pitchFamily="2" charset="-122"/>
              </a:rPr>
              <a:t>裁剪推广应用：</a:t>
            </a:r>
          </a:p>
          <a:p>
            <a:pPr lvl="1" eaLnBrk="1" hangingPunct="1"/>
            <a:r>
              <a:rPr lang="zh-CN" altLang="en-US" sz="2400" dirty="0" smtClean="0">
                <a:ea typeface="黑体" pitchFamily="2" charset="-122"/>
              </a:rPr>
              <a:t>多面体对多面体裁剪，实体造型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2" charset="-122"/>
              </a:rPr>
              <a:t>布尔运算</a:t>
            </a:r>
          </a:p>
          <a:p>
            <a:pPr lvl="1" eaLnBrk="1" hangingPunct="1"/>
            <a:r>
              <a:rPr lang="zh-CN" altLang="en-US" sz="2400" dirty="0" smtClean="0">
                <a:ea typeface="黑体" pitchFamily="2" charset="-122"/>
              </a:rPr>
              <a:t>在窗口系统中</a:t>
            </a:r>
            <a:endParaRPr lang="en-US" altLang="zh-CN" sz="2400" dirty="0" smtClean="0">
              <a:ea typeface="黑体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400" dirty="0" smtClean="0">
                <a:ea typeface="黑体" pitchFamily="2" charset="-122"/>
              </a:rPr>
              <a:t>   复制、移动或</a:t>
            </a:r>
            <a:endParaRPr lang="en-US" altLang="zh-CN" sz="2400" dirty="0" smtClean="0">
              <a:ea typeface="黑体" pitchFamily="2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400" dirty="0" smtClean="0">
                <a:ea typeface="黑体" pitchFamily="2" charset="-122"/>
              </a:rPr>
              <a:t>   删除画面中某</a:t>
            </a:r>
            <a:endParaRPr lang="en-US" altLang="zh-CN" sz="2400" dirty="0" smtClean="0">
              <a:ea typeface="黑体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ea typeface="黑体" pitchFamily="2" charset="-122"/>
              </a:rPr>
              <a:t> </a:t>
            </a:r>
            <a:r>
              <a:rPr lang="en-US" altLang="zh-CN" sz="2400" dirty="0" smtClean="0">
                <a:ea typeface="黑体" pitchFamily="2" charset="-122"/>
              </a:rPr>
              <a:t>  </a:t>
            </a:r>
            <a:r>
              <a:rPr lang="zh-CN" altLang="en-US" sz="2400" dirty="0" smtClean="0">
                <a:ea typeface="黑体" pitchFamily="2" charset="-122"/>
              </a:rPr>
              <a:t>一部分</a:t>
            </a:r>
            <a:endParaRPr lang="en-US" altLang="zh-CN" sz="2400" dirty="0" smtClean="0">
              <a:ea typeface="黑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340768"/>
            <a:ext cx="18478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81128"/>
            <a:ext cx="561662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7D035-5837-4788-A68E-521D143D64B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640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黑体" pitchFamily="2" charset="-122"/>
              </a:rPr>
              <a:t>Pipeline of 3D Transform.</a:t>
            </a:r>
            <a:br>
              <a:rPr lang="en-US" altLang="zh-CN" sz="4000" dirty="0" smtClean="0">
                <a:ea typeface="黑体" pitchFamily="2" charset="-122"/>
              </a:rPr>
            </a:br>
            <a:r>
              <a:rPr lang="en-US" altLang="zh-CN" sz="4000" dirty="0" smtClean="0">
                <a:ea typeface="黑体" pitchFamily="2" charset="-122"/>
              </a:rPr>
              <a:t>(</a:t>
            </a:r>
            <a:r>
              <a:rPr lang="zh-CN" altLang="en-US" sz="4000" dirty="0" smtClean="0">
                <a:ea typeface="黑体" pitchFamily="2" charset="-122"/>
              </a:rPr>
              <a:t>三维变换流水线</a:t>
            </a:r>
            <a:r>
              <a:rPr lang="en-US" altLang="zh-CN" sz="4000" dirty="0" smtClean="0">
                <a:ea typeface="黑体" pitchFamily="2" charset="-122"/>
              </a:rPr>
              <a:t>)</a:t>
            </a:r>
            <a:endParaRPr lang="zh-CN" altLang="en-US" sz="4000" dirty="0" smtClean="0">
              <a:ea typeface="黑体" pitchFamily="2" charset="-122"/>
            </a:endParaRPr>
          </a:p>
        </p:txBody>
      </p:sp>
      <p:grpSp>
        <p:nvGrpSpPr>
          <p:cNvPr id="13316" name="Group 29"/>
          <p:cNvGrpSpPr>
            <a:grpSpLocks/>
          </p:cNvGrpSpPr>
          <p:nvPr/>
        </p:nvGrpSpPr>
        <p:grpSpPr bwMode="auto">
          <a:xfrm>
            <a:off x="1258888" y="1962151"/>
            <a:ext cx="6913562" cy="3671888"/>
            <a:chOff x="793" y="1236"/>
            <a:chExt cx="4355" cy="2313"/>
          </a:xfrm>
        </p:grpSpPr>
        <p:cxnSp>
          <p:nvCxnSpPr>
            <p:cNvPr id="13329" name="AutoShape 14"/>
            <p:cNvCxnSpPr>
              <a:cxnSpLocks noChangeShapeType="1"/>
            </p:cNvCxnSpPr>
            <p:nvPr/>
          </p:nvCxnSpPr>
          <p:spPr bwMode="auto">
            <a:xfrm>
              <a:off x="2063" y="1236"/>
              <a:ext cx="227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3330" name="AutoShape 15"/>
            <p:cNvCxnSpPr>
              <a:cxnSpLocks noChangeShapeType="1"/>
            </p:cNvCxnSpPr>
            <p:nvPr/>
          </p:nvCxnSpPr>
          <p:spPr bwMode="auto">
            <a:xfrm>
              <a:off x="3560" y="1237"/>
              <a:ext cx="27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3331" name="AutoShape 16"/>
            <p:cNvCxnSpPr>
              <a:cxnSpLocks noChangeShapeType="1"/>
            </p:cNvCxnSpPr>
            <p:nvPr/>
          </p:nvCxnSpPr>
          <p:spPr bwMode="auto">
            <a:xfrm flipV="1">
              <a:off x="2063" y="1995"/>
              <a:ext cx="273" cy="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3332" name="AutoShape 17"/>
            <p:cNvCxnSpPr>
              <a:cxnSpLocks noChangeShapeType="1"/>
            </p:cNvCxnSpPr>
            <p:nvPr/>
          </p:nvCxnSpPr>
          <p:spPr bwMode="auto">
            <a:xfrm>
              <a:off x="3606" y="1995"/>
              <a:ext cx="272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3333" name="AutoShape 18"/>
            <p:cNvCxnSpPr>
              <a:cxnSpLocks noChangeShapeType="1"/>
            </p:cNvCxnSpPr>
            <p:nvPr/>
          </p:nvCxnSpPr>
          <p:spPr bwMode="auto">
            <a:xfrm>
              <a:off x="2063" y="2767"/>
              <a:ext cx="318" cy="1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3334" name="AutoShape 19"/>
            <p:cNvCxnSpPr>
              <a:cxnSpLocks noChangeShapeType="1"/>
            </p:cNvCxnSpPr>
            <p:nvPr/>
          </p:nvCxnSpPr>
          <p:spPr bwMode="auto">
            <a:xfrm>
              <a:off x="3651" y="2778"/>
              <a:ext cx="182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3335" name="AutoShape 20"/>
            <p:cNvCxnSpPr>
              <a:cxnSpLocks noChangeShapeType="1"/>
            </p:cNvCxnSpPr>
            <p:nvPr/>
          </p:nvCxnSpPr>
          <p:spPr bwMode="auto">
            <a:xfrm>
              <a:off x="2063" y="3549"/>
              <a:ext cx="318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3336" name="AutoShape 21"/>
            <p:cNvCxnSpPr>
              <a:cxnSpLocks noChangeShapeType="1"/>
            </p:cNvCxnSpPr>
            <p:nvPr/>
          </p:nvCxnSpPr>
          <p:spPr bwMode="auto">
            <a:xfrm flipH="1">
              <a:off x="793" y="1237"/>
              <a:ext cx="4297" cy="770"/>
            </a:xfrm>
            <a:prstGeom prst="bentConnector5">
              <a:avLst>
                <a:gd name="adj1" fmla="val -3329"/>
                <a:gd name="adj2" fmla="val 49870"/>
                <a:gd name="adj3" fmla="val 103352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337" name="AutoShape 22"/>
            <p:cNvCxnSpPr>
              <a:cxnSpLocks noChangeShapeType="1"/>
            </p:cNvCxnSpPr>
            <p:nvPr/>
          </p:nvCxnSpPr>
          <p:spPr bwMode="auto">
            <a:xfrm flipH="1">
              <a:off x="793" y="1979"/>
              <a:ext cx="4355" cy="772"/>
            </a:xfrm>
            <a:prstGeom prst="bentConnector5">
              <a:avLst>
                <a:gd name="adj1" fmla="val -3306"/>
                <a:gd name="adj2" fmla="val 50000"/>
                <a:gd name="adj3" fmla="val 103306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338" name="AutoShape 23"/>
            <p:cNvCxnSpPr>
              <a:cxnSpLocks noChangeShapeType="1"/>
            </p:cNvCxnSpPr>
            <p:nvPr/>
          </p:nvCxnSpPr>
          <p:spPr bwMode="auto">
            <a:xfrm flipH="1">
              <a:off x="793" y="2770"/>
              <a:ext cx="4355" cy="772"/>
            </a:xfrm>
            <a:prstGeom prst="bentConnector5">
              <a:avLst>
                <a:gd name="adj1" fmla="val -3306"/>
                <a:gd name="adj2" fmla="val 50000"/>
                <a:gd name="adj3" fmla="val 103306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115616" y="1547813"/>
            <a:ext cx="2016125" cy="80962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局部坐标系  </a:t>
            </a:r>
            <a:r>
              <a:rPr lang="en-US" altLang="zh-CN" sz="2400">
                <a:latin typeface="Times New Roman" pitchFamily="18" charset="0"/>
              </a:rPr>
              <a:t>LC</a:t>
            </a:r>
            <a:endParaRPr lang="en-US" altLang="zh-CN" sz="2400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635375" y="1541463"/>
            <a:ext cx="2016125" cy="863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zh-CN" altLang="en-US" dirty="0"/>
              <a:t>造型变换</a:t>
            </a:r>
            <a:endParaRPr lang="en-US" altLang="zh-CN" dirty="0"/>
          </a:p>
          <a:p>
            <a:pPr>
              <a:lnSpc>
                <a:spcPts val="1200"/>
              </a:lnSpc>
            </a:pPr>
            <a:r>
              <a:rPr lang="en-US" altLang="zh-CN" dirty="0"/>
              <a:t>world transformation</a:t>
            </a:r>
            <a:endParaRPr lang="zh-CN" altLang="en-US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084888" y="1557338"/>
            <a:ext cx="1995487" cy="811212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世界坐标</a:t>
            </a:r>
            <a:r>
              <a:rPr lang="zh-CN" altLang="en-US" sz="2400"/>
              <a:t>系</a:t>
            </a:r>
            <a:r>
              <a:rPr lang="en-US" altLang="zh-CN" sz="2400"/>
              <a:t>WC</a:t>
            </a:r>
            <a:endParaRPr lang="zh-CN" altLang="en-US" sz="2400"/>
          </a:p>
        </p:txBody>
      </p:sp>
      <p:sp>
        <p:nvSpPr>
          <p:cNvPr id="29" name="AutoShape 25"/>
          <p:cNvSpPr>
            <a:spLocks noChangeArrowheads="1"/>
          </p:cNvSpPr>
          <p:nvPr/>
        </p:nvSpPr>
        <p:spPr bwMode="auto">
          <a:xfrm>
            <a:off x="1258888" y="2765425"/>
            <a:ext cx="2016125" cy="863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zh-CN" altLang="en-US" dirty="0"/>
              <a:t>取景变换</a:t>
            </a:r>
            <a:endParaRPr lang="en-US" altLang="zh-CN" dirty="0"/>
          </a:p>
          <a:p>
            <a:pPr>
              <a:lnSpc>
                <a:spcPts val="1200"/>
              </a:lnSpc>
            </a:pPr>
            <a:r>
              <a:rPr lang="en-US" altLang="zh-CN" dirty="0"/>
              <a:t>View transformation</a:t>
            </a:r>
            <a:endParaRPr lang="zh-CN" altLang="en-US" dirty="0"/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708400" y="2762250"/>
            <a:ext cx="2016125" cy="80962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视点坐标</a:t>
            </a:r>
            <a:r>
              <a:rPr lang="zh-CN" altLang="en-US" sz="2400"/>
              <a:t>系</a:t>
            </a:r>
            <a:endParaRPr lang="en-US" altLang="zh-CN" sz="2400"/>
          </a:p>
          <a:p>
            <a:pPr>
              <a:spcBef>
                <a:spcPct val="0"/>
              </a:spcBef>
            </a:pPr>
            <a:r>
              <a:rPr lang="en-US" altLang="zh-CN" sz="2400"/>
              <a:t>VC</a:t>
            </a:r>
            <a:endParaRPr lang="zh-CN" altLang="en-US" sz="2400"/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6156325" y="2724150"/>
            <a:ext cx="2016125" cy="863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zh-CN" altLang="en-US" dirty="0"/>
              <a:t>投影变换</a:t>
            </a:r>
            <a:endParaRPr lang="en-US" altLang="zh-CN" dirty="0"/>
          </a:p>
          <a:p>
            <a:pPr>
              <a:lnSpc>
                <a:spcPts val="1200"/>
              </a:lnSpc>
            </a:pPr>
            <a:r>
              <a:rPr lang="en-US" altLang="zh-CN" dirty="0"/>
              <a:t>Projection transform.</a:t>
            </a:r>
            <a:endParaRPr lang="zh-CN" altLang="en-US" dirty="0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258888" y="3987800"/>
            <a:ext cx="2016125" cy="80962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图像坐标</a:t>
            </a:r>
            <a:r>
              <a:rPr lang="zh-CN" altLang="en-US" sz="2400"/>
              <a:t>系</a:t>
            </a:r>
            <a:endParaRPr lang="en-US" altLang="zh-CN" sz="2400"/>
          </a:p>
          <a:p>
            <a:pPr>
              <a:spcBef>
                <a:spcPct val="0"/>
              </a:spcBef>
            </a:pPr>
            <a:r>
              <a:rPr lang="en-US" altLang="zh-CN" sz="2400"/>
              <a:t>IC</a:t>
            </a:r>
            <a:endParaRPr lang="zh-CN" altLang="en-US" sz="2400"/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3779838" y="3973513"/>
            <a:ext cx="2016125" cy="863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zh-CN" altLang="en-US" dirty="0" smtClean="0"/>
              <a:t>规范变换</a:t>
            </a:r>
            <a:endParaRPr lang="en-US" altLang="zh-CN" dirty="0"/>
          </a:p>
          <a:p>
            <a:pPr>
              <a:lnSpc>
                <a:spcPts val="1200"/>
              </a:lnSpc>
            </a:pPr>
            <a:r>
              <a:rPr lang="en-US" altLang="zh-CN" dirty="0" smtClean="0"/>
              <a:t>Normalized </a:t>
            </a:r>
            <a:r>
              <a:rPr lang="en-US" altLang="zh-CN" dirty="0"/>
              <a:t>transform.</a:t>
            </a:r>
            <a:endParaRPr lang="zh-CN" altLang="en-US" dirty="0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084888" y="4005263"/>
            <a:ext cx="2087562" cy="80962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规格化设备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坐标</a:t>
            </a:r>
            <a:r>
              <a:rPr lang="zh-CN" altLang="en-US" sz="2400" dirty="0"/>
              <a:t>系</a:t>
            </a:r>
            <a:r>
              <a:rPr lang="en-US" altLang="zh-CN" sz="2400" dirty="0"/>
              <a:t>NC</a:t>
            </a:r>
          </a:p>
        </p:txBody>
      </p:sp>
      <p:sp>
        <p:nvSpPr>
          <p:cNvPr id="35" name="AutoShape 28"/>
          <p:cNvSpPr>
            <a:spLocks noChangeArrowheads="1"/>
          </p:cNvSpPr>
          <p:nvPr/>
        </p:nvSpPr>
        <p:spPr bwMode="auto">
          <a:xfrm>
            <a:off x="1258888" y="5197475"/>
            <a:ext cx="2016125" cy="863600"/>
          </a:xfrm>
          <a:prstGeom prst="flowChartDecision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1200"/>
              </a:lnSpc>
            </a:pPr>
            <a:r>
              <a:rPr lang="zh-CN" altLang="en-US" dirty="0"/>
              <a:t>视窗变换</a:t>
            </a:r>
            <a:endParaRPr lang="en-US" altLang="zh-CN" dirty="0"/>
          </a:p>
          <a:p>
            <a:pPr>
              <a:lnSpc>
                <a:spcPts val="1200"/>
              </a:lnSpc>
            </a:pPr>
            <a:r>
              <a:rPr lang="en-US" altLang="zh-CN" dirty="0"/>
              <a:t>Viewport transform.</a:t>
            </a:r>
            <a:endParaRPr lang="zh-CN" altLang="en-US" dirty="0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3779838" y="5229225"/>
            <a:ext cx="2016125" cy="809625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rIns="0" anchor="ctr" anchorCtr="1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屏幕坐标系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SC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1B84E-305C-4EA3-B91F-0FEEDB35E76C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裁剪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裁剪算法分类：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裁剪窗口的维数：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二维、三维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裁剪窗口：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规则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矩形、六面体</a:t>
            </a:r>
            <a:r>
              <a:rPr lang="en-US" altLang="zh-CN" dirty="0" smtClean="0">
                <a:ea typeface="黑体" pitchFamily="2" charset="-122"/>
              </a:rPr>
              <a:t>)</a:t>
            </a:r>
            <a:r>
              <a:rPr lang="zh-CN" altLang="en-US" dirty="0" smtClean="0">
                <a:ea typeface="黑体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不规则</a:t>
            </a:r>
            <a:r>
              <a:rPr lang="zh-CN" altLang="en-US" dirty="0" smtClean="0">
                <a:ea typeface="黑体" pitchFamily="2" charset="-122"/>
              </a:rPr>
              <a:t>的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任意多边形和多面体</a:t>
            </a:r>
            <a:r>
              <a:rPr lang="en-US" altLang="zh-CN" dirty="0" smtClean="0">
                <a:ea typeface="黑体" pitchFamily="2" charset="-122"/>
              </a:rPr>
              <a:t>)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对象类型：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点、线、多边形、多面体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实现方式：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软件</a:t>
            </a:r>
            <a:r>
              <a:rPr lang="zh-CN" altLang="en-US" dirty="0" smtClean="0">
                <a:ea typeface="黑体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硬件</a:t>
            </a:r>
            <a:r>
              <a:rPr lang="zh-CN" altLang="en-US" dirty="0" smtClean="0">
                <a:ea typeface="黑体" pitchFamily="2" charset="-122"/>
              </a:rPr>
              <a:t>实现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>
              <a:ea typeface="黑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88340"/>
            <a:ext cx="1861939" cy="128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12F7C-4355-4448-A73D-D08A6EB80299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二维线裁剪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7924800" cy="4419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ea typeface="黑体" pitchFamily="2" charset="-122"/>
              </a:rPr>
              <a:t>图形裁剪</a:t>
            </a:r>
            <a:endParaRPr lang="en-US" altLang="zh-CN" sz="2800" dirty="0" smtClean="0">
              <a:ea typeface="黑体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 smtClean="0">
                <a:ea typeface="黑体" pitchFamily="2" charset="-122"/>
              </a:rPr>
              <a:t>决定画面中哪些点、线段或部分线段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2" charset="-122"/>
              </a:rPr>
              <a:t>位于裁剪窗口之内</a:t>
            </a:r>
            <a:r>
              <a:rPr lang="zh-CN" altLang="en-US" sz="2400" dirty="0" smtClean="0">
                <a:ea typeface="黑体" pitchFamily="2" charset="-122"/>
              </a:rPr>
              <a:t>。</a:t>
            </a:r>
            <a:endParaRPr lang="en-US" altLang="zh-CN" sz="2400" dirty="0" smtClean="0">
              <a:ea typeface="黑体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 smtClean="0">
                <a:ea typeface="黑体" pitchFamily="2" charset="-122"/>
              </a:rPr>
              <a:t>位于窗口内的点、线段或部分线段被保留用于显示，而其它的则被抛弃。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黑体" pitchFamily="2" charset="-122"/>
              </a:rPr>
              <a:t>裁剪效率</a:t>
            </a:r>
            <a:endParaRPr lang="en-US" altLang="zh-CN" sz="2800" b="1" dirty="0" smtClean="0">
              <a:ea typeface="黑体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 smtClean="0">
                <a:ea typeface="黑体" pitchFamily="2" charset="-122"/>
              </a:rPr>
              <a:t>需要对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2" charset="-122"/>
              </a:rPr>
              <a:t>大量</a:t>
            </a:r>
            <a:r>
              <a:rPr lang="zh-CN" altLang="en-US" sz="2400" dirty="0" smtClean="0">
                <a:ea typeface="黑体" pitchFamily="2" charset="-122"/>
              </a:rPr>
              <a:t>的点、线段进行裁剪，因此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2" charset="-122"/>
              </a:rPr>
              <a:t>裁剪算法的效率</a:t>
            </a:r>
            <a:r>
              <a:rPr lang="zh-CN" altLang="en-US" sz="2400" dirty="0" smtClean="0">
                <a:ea typeface="黑体" pitchFamily="2" charset="-122"/>
              </a:rPr>
              <a:t>十分重要</a:t>
            </a:r>
            <a:endParaRPr lang="en-US" altLang="zh-CN" sz="2400" dirty="0" smtClean="0">
              <a:ea typeface="黑体" pitchFamily="2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 smtClean="0">
                <a:ea typeface="黑体" pitchFamily="2" charset="-122"/>
              </a:rPr>
              <a:t>如何快速拒绝和接受，而无须求交</a:t>
            </a:r>
            <a:endParaRPr lang="en-US" altLang="zh-CN" sz="2400" dirty="0" smtClean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99A14-7813-4151-8CBA-527EDE4FF80F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二维线裁剪实例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971550" y="1990725"/>
            <a:ext cx="7056438" cy="3382963"/>
            <a:chOff x="975" y="1344"/>
            <a:chExt cx="3674" cy="1679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1174" y="1568"/>
              <a:ext cx="1290" cy="1231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V="1">
              <a:off x="975" y="1344"/>
              <a:ext cx="1192" cy="12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 flipV="1">
              <a:off x="1074" y="1680"/>
              <a:ext cx="1" cy="5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1571" y="2911"/>
              <a:ext cx="4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 flipV="1">
              <a:off x="1372" y="2128"/>
              <a:ext cx="497" cy="3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 flipH="1">
              <a:off x="1273" y="1904"/>
              <a:ext cx="1092" cy="1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3358" y="1568"/>
              <a:ext cx="1291" cy="1231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Freeform 11"/>
            <p:cNvSpPr>
              <a:spLocks/>
            </p:cNvSpPr>
            <p:nvPr/>
          </p:nvSpPr>
          <p:spPr bwMode="auto">
            <a:xfrm>
              <a:off x="3355" y="1568"/>
              <a:ext cx="777" cy="800"/>
            </a:xfrm>
            <a:custGeom>
              <a:avLst/>
              <a:gdLst>
                <a:gd name="T0" fmla="*/ 0 w 1408"/>
                <a:gd name="T1" fmla="*/ 109 h 1115"/>
                <a:gd name="T2" fmla="*/ 22 w 1408"/>
                <a:gd name="T3" fmla="*/ 0 h 1115"/>
                <a:gd name="T4" fmla="*/ 0 60000 65536"/>
                <a:gd name="T5" fmla="*/ 0 60000 65536"/>
                <a:gd name="T6" fmla="*/ 0 w 1408"/>
                <a:gd name="T7" fmla="*/ 0 h 1115"/>
                <a:gd name="T8" fmla="*/ 1408 w 1408"/>
                <a:gd name="T9" fmla="*/ 1115 h 11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8" h="1115">
                  <a:moveTo>
                    <a:pt x="0" y="1115"/>
                  </a:moveTo>
                  <a:lnTo>
                    <a:pt x="1408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 flipV="1">
              <a:off x="3557" y="2128"/>
              <a:ext cx="496" cy="3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Freeform 13"/>
            <p:cNvSpPr>
              <a:spLocks/>
            </p:cNvSpPr>
            <p:nvPr/>
          </p:nvSpPr>
          <p:spPr bwMode="auto">
            <a:xfrm>
              <a:off x="3677" y="1905"/>
              <a:ext cx="873" cy="884"/>
            </a:xfrm>
            <a:custGeom>
              <a:avLst/>
              <a:gdLst>
                <a:gd name="T0" fmla="*/ 25 w 1582"/>
                <a:gd name="T1" fmla="*/ 0 h 1233"/>
                <a:gd name="T2" fmla="*/ 0 w 1582"/>
                <a:gd name="T3" fmla="*/ 120 h 1233"/>
                <a:gd name="T4" fmla="*/ 0 60000 65536"/>
                <a:gd name="T5" fmla="*/ 0 60000 65536"/>
                <a:gd name="T6" fmla="*/ 0 w 1582"/>
                <a:gd name="T7" fmla="*/ 0 h 1233"/>
                <a:gd name="T8" fmla="*/ 1582 w 1582"/>
                <a:gd name="T9" fmla="*/ 1233 h 12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82" h="1233">
                  <a:moveTo>
                    <a:pt x="1582" y="0"/>
                  </a:moveTo>
                  <a:lnTo>
                    <a:pt x="0" y="123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2603" y="2239"/>
              <a:ext cx="59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A64FFB-6E52-4A9F-A7B8-9AB465421E4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二维线裁剪主要方法</a:t>
            </a:r>
            <a:endParaRPr lang="en-US" altLang="zh-CN" smtClean="0">
              <a:ea typeface="黑体" pitchFamily="2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2" charset="-122"/>
              </a:rPr>
              <a:t>Sutherland-Cohen </a:t>
            </a:r>
            <a:r>
              <a:rPr lang="zh-CN" altLang="en-US" dirty="0" smtClean="0">
                <a:ea typeface="黑体" pitchFamily="2" charset="-122"/>
              </a:rPr>
              <a:t>裁剪：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编码</a:t>
            </a:r>
            <a:endParaRPr lang="en-US" altLang="zh-CN" dirty="0" smtClean="0">
              <a:solidFill>
                <a:srgbClr val="0000FF"/>
              </a:solidFill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ea typeface="黑体" pitchFamily="2" charset="-122"/>
              </a:rPr>
              <a:t>中点分割裁剪：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除以</a:t>
            </a: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，移位运算</a:t>
            </a:r>
          </a:p>
          <a:p>
            <a:pPr eaLnBrk="1" hangingPunct="1"/>
            <a:r>
              <a:rPr lang="zh-CN" altLang="en-US" dirty="0" smtClean="0">
                <a:ea typeface="黑体" pitchFamily="2" charset="-122"/>
              </a:rPr>
              <a:t>参数化裁剪与梁友栋</a:t>
            </a:r>
            <a:r>
              <a:rPr lang="en-US" altLang="zh-CN" dirty="0" smtClean="0">
                <a:ea typeface="黑体" pitchFamily="2" charset="-122"/>
              </a:rPr>
              <a:t>-</a:t>
            </a:r>
            <a:r>
              <a:rPr lang="en-US" altLang="zh-CN" dirty="0" err="1" smtClean="0">
                <a:ea typeface="黑体" pitchFamily="2" charset="-122"/>
              </a:rPr>
              <a:t>Barsky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裁剪：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高效率的裁剪</a:t>
            </a:r>
          </a:p>
          <a:p>
            <a:pPr eaLnBrk="1" hangingPunct="1"/>
            <a:r>
              <a:rPr lang="en-US" altLang="zh-CN" dirty="0" err="1" smtClean="0">
                <a:ea typeface="黑体" pitchFamily="2" charset="-122"/>
              </a:rPr>
              <a:t>Nicholl</a:t>
            </a:r>
            <a:r>
              <a:rPr lang="en-US" altLang="zh-CN" dirty="0" smtClean="0">
                <a:ea typeface="黑体" pitchFamily="2" charset="-122"/>
              </a:rPr>
              <a:t>-Lee-</a:t>
            </a:r>
            <a:r>
              <a:rPr lang="en-US" altLang="zh-CN" dirty="0" err="1" smtClean="0">
                <a:ea typeface="黑体" pitchFamily="2" charset="-122"/>
              </a:rPr>
              <a:t>Nicholl</a:t>
            </a:r>
            <a:r>
              <a:rPr lang="zh-CN" altLang="en-US" dirty="0" smtClean="0">
                <a:ea typeface="黑体" pitchFamily="2" charset="-122"/>
              </a:rPr>
              <a:t>裁剪：</a:t>
            </a:r>
            <a:r>
              <a:rPr lang="zh-CN" altLang="en-US" dirty="0" smtClean="0">
                <a:solidFill>
                  <a:srgbClr val="0000FF"/>
                </a:solidFill>
                <a:ea typeface="黑体" pitchFamily="2" charset="-122"/>
              </a:rPr>
              <a:t>更为精细的判断</a:t>
            </a:r>
          </a:p>
          <a:p>
            <a:pPr eaLnBrk="1" hangingPunct="1"/>
            <a:r>
              <a:rPr lang="en-US" altLang="zh-CN" dirty="0" smtClean="0">
                <a:ea typeface="黑体" pitchFamily="2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 smtClean="0">
                <a:solidFill>
                  <a:schemeClr val="bg1"/>
                </a:solidFill>
              </a:rPr>
              <a:t>I.</a:t>
            </a:r>
            <a:r>
              <a:rPr lang="en-US" altLang="zh-CN" sz="3200" smtClean="0">
                <a:solidFill>
                  <a:schemeClr val="bg1"/>
                </a:solidFill>
              </a:rPr>
              <a:t> E. </a:t>
            </a:r>
            <a:r>
              <a:rPr lang="en-US" altLang="zh-CN" sz="3200" i="1" smtClean="0">
                <a:solidFill>
                  <a:schemeClr val="bg1"/>
                </a:solidFill>
              </a:rPr>
              <a:t>Sutherland</a:t>
            </a:r>
            <a:endParaRPr lang="zh-CN" altLang="en-US" sz="2000" smtClean="0">
              <a:solidFill>
                <a:schemeClr val="bg1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Ivan</a:t>
            </a:r>
            <a:r>
              <a:rPr lang="en-US" altLang="zh-CN" dirty="0" smtClean="0"/>
              <a:t> Edward </a:t>
            </a:r>
            <a:r>
              <a:rPr lang="en-US" altLang="zh-CN" i="1" dirty="0" smtClean="0"/>
              <a:t>Sutherland</a:t>
            </a:r>
            <a:r>
              <a:rPr lang="en-US" altLang="zh-CN" dirty="0" smtClean="0"/>
              <a:t> (born 1938 in Hastings, Nebraska)</a:t>
            </a:r>
          </a:p>
          <a:p>
            <a:r>
              <a:rPr lang="en-US" altLang="zh-CN" dirty="0" smtClean="0"/>
              <a:t>Carnegie-Mellon </a:t>
            </a:r>
            <a:r>
              <a:rPr lang="en-US" altLang="zh-CN" dirty="0" err="1" smtClean="0"/>
              <a:t>Univ</a:t>
            </a:r>
            <a:r>
              <a:rPr lang="en-US" altLang="zh-CN" dirty="0" smtClean="0"/>
              <a:t>, Caltech, MIT</a:t>
            </a:r>
          </a:p>
          <a:p>
            <a:r>
              <a:rPr lang="en-US" altLang="zh-CN" dirty="0" smtClean="0"/>
              <a:t>MIT: Sketchpad, 1963, MIT</a:t>
            </a:r>
          </a:p>
          <a:p>
            <a:r>
              <a:rPr lang="en-US" altLang="zh-CN" dirty="0" smtClean="0"/>
              <a:t>1964: </a:t>
            </a:r>
            <a:r>
              <a:rPr lang="zh-CN" altLang="en-US" dirty="0" smtClean="0"/>
              <a:t>入伍，国防部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Asso</a:t>
            </a:r>
            <a:r>
              <a:rPr lang="en-US" altLang="zh-CN" dirty="0" smtClean="0"/>
              <a:t>. Prof., 1966, Harvard</a:t>
            </a:r>
          </a:p>
          <a:p>
            <a:r>
              <a:rPr lang="en-US" altLang="zh-CN" dirty="0" smtClean="0"/>
              <a:t>Prof., 1968, Utah</a:t>
            </a:r>
          </a:p>
          <a:p>
            <a:r>
              <a:rPr lang="en-US" altLang="zh-CN" dirty="0" smtClean="0"/>
              <a:t>Dean, 1976, Caltech</a:t>
            </a:r>
          </a:p>
          <a:p>
            <a:r>
              <a:rPr lang="en-US" altLang="zh-CN" dirty="0" smtClean="0"/>
              <a:t>Turing Award, 1988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D55EF-9EFC-4A7C-AB4F-8FF4DFB436E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61341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 smtClean="0">
                <a:solidFill>
                  <a:schemeClr val="bg1"/>
                </a:solidFill>
              </a:rPr>
              <a:t>I.</a:t>
            </a:r>
            <a:r>
              <a:rPr lang="en-US" altLang="zh-CN" sz="3200" smtClean="0">
                <a:solidFill>
                  <a:schemeClr val="bg1"/>
                </a:solidFill>
              </a:rPr>
              <a:t> E. </a:t>
            </a:r>
            <a:r>
              <a:rPr lang="en-US" altLang="zh-CN" sz="3200" i="1" smtClean="0">
                <a:solidFill>
                  <a:schemeClr val="bg1"/>
                </a:solidFill>
              </a:rPr>
              <a:t>Sutherland</a:t>
            </a:r>
            <a:endParaRPr lang="zh-CN" altLang="en-US" sz="2000" smtClean="0">
              <a:solidFill>
                <a:schemeClr val="bg1"/>
              </a:solidFill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/>
              <a:t>Ivan</a:t>
            </a:r>
            <a:r>
              <a:rPr lang="en-US" altLang="zh-CN" smtClean="0"/>
              <a:t> Edward </a:t>
            </a:r>
            <a:r>
              <a:rPr lang="en-US" altLang="zh-CN" i="1" smtClean="0"/>
              <a:t>Sutherland</a:t>
            </a:r>
            <a:r>
              <a:rPr lang="en-US" altLang="zh-CN" smtClean="0"/>
              <a:t> (born 1938 in Hastings, Nebraska)</a:t>
            </a:r>
          </a:p>
          <a:p>
            <a:r>
              <a:rPr lang="en-US" altLang="zh-CN" smtClean="0"/>
              <a:t>Sketchpad, 1963, MIT</a:t>
            </a:r>
          </a:p>
          <a:p>
            <a:r>
              <a:rPr lang="en-US" altLang="zh-CN" smtClean="0"/>
              <a:t>Prof., 1966, Harvard</a:t>
            </a:r>
          </a:p>
          <a:p>
            <a:r>
              <a:rPr lang="en-US" altLang="zh-CN" smtClean="0"/>
              <a:t>Prof., 1968, Utah</a:t>
            </a:r>
          </a:p>
          <a:p>
            <a:r>
              <a:rPr lang="en-US" altLang="zh-CN" smtClean="0"/>
              <a:t>Dean, 1976, Caltech</a:t>
            </a:r>
          </a:p>
          <a:p>
            <a:r>
              <a:rPr lang="en-US" altLang="zh-CN" smtClean="0"/>
              <a:t>Turing Award, 1988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D55EF-9EFC-4A7C-AB4F-8FF4DFB436E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61341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7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Utah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7924800" cy="4419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图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灵奖得主</a:t>
            </a:r>
            <a:r>
              <a:rPr lang="en-US" altLang="zh-CN" sz="2400" b="1" dirty="0">
                <a:latin typeface="Adobe 繁黑體 Std B" pitchFamily="34" charset="-128"/>
                <a:ea typeface="Adobe 繁黑體 Std B" pitchFamily="34" charset="-128"/>
              </a:rPr>
              <a:t>Alan Kay</a:t>
            </a: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，</a:t>
            </a:r>
            <a:r>
              <a:rPr lang="en-US" altLang="zh-CN" sz="2400" dirty="0" smtClean="0">
                <a:latin typeface="Adobe 繁黑體 Std B" pitchFamily="34" charset="-128"/>
                <a:ea typeface="Adobe 繁黑體 Std B" pitchFamily="34" charset="-128"/>
              </a:rPr>
              <a:t>(oriented object programming, graphical user interface)</a:t>
            </a:r>
          </a:p>
          <a:p>
            <a:pPr>
              <a:spcAft>
                <a:spcPts val="1200"/>
              </a:spcAft>
            </a:pPr>
            <a:r>
              <a:rPr lang="en-US" altLang="zh-CN" sz="2400" dirty="0" smtClean="0">
                <a:latin typeface="Adobe 繁黑體 Std B" pitchFamily="34" charset="-128"/>
                <a:ea typeface="Adobe 繁黑體 Std B" pitchFamily="34" charset="-128"/>
              </a:rPr>
              <a:t>z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缓冲等技术的发明者</a:t>
            </a:r>
            <a:r>
              <a:rPr lang="en-US" altLang="zh-CN" sz="2400" b="1" dirty="0">
                <a:latin typeface="Adobe 繁黑體 Std B" pitchFamily="34" charset="-128"/>
                <a:ea typeface="Adobe 繁黑體 Std B" pitchFamily="34" charset="-128"/>
              </a:rPr>
              <a:t>Edwin </a:t>
            </a:r>
            <a:r>
              <a:rPr lang="en-US" altLang="zh-CN" sz="2400" b="1" dirty="0" err="1" smtClean="0">
                <a:latin typeface="Adobe 繁黑體 Std B" pitchFamily="34" charset="-128"/>
                <a:ea typeface="Adobe 繁黑體 Std B" pitchFamily="34" charset="-128"/>
              </a:rPr>
              <a:t>Catmull</a:t>
            </a:r>
            <a:endParaRPr lang="en-US" altLang="zh-CN" sz="2400" dirty="0" smtClean="0">
              <a:latin typeface="Adobe 繁黑體 Std B" pitchFamily="34" charset="-128"/>
              <a:ea typeface="Adobe 繁黑體 Std B" pitchFamily="34" charset="-128"/>
            </a:endParaRPr>
          </a:p>
          <a:p>
            <a:pPr>
              <a:spcAft>
                <a:spcPts val="1200"/>
              </a:spcAft>
            </a:pP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提出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了反走样技术的</a:t>
            </a:r>
            <a:r>
              <a:rPr lang="en-US" altLang="zh-CN" sz="2400" b="1" dirty="0">
                <a:latin typeface="Adobe 繁黑體 Std B" pitchFamily="34" charset="-128"/>
                <a:ea typeface="Adobe 繁黑體 Std B" pitchFamily="34" charset="-128"/>
              </a:rPr>
              <a:t>Frank </a:t>
            </a:r>
            <a:r>
              <a:rPr lang="en-US" altLang="zh-CN" sz="2400" b="1" dirty="0" smtClean="0">
                <a:latin typeface="Adobe 繁黑體 Std B" pitchFamily="34" charset="-128"/>
                <a:ea typeface="Adobe 繁黑體 Std B" pitchFamily="34" charset="-128"/>
              </a:rPr>
              <a:t>Crow</a:t>
            </a:r>
            <a:endParaRPr lang="en-US" altLang="zh-CN" sz="2400" dirty="0" smtClean="0">
              <a:latin typeface="Adobe 繁黑體 Std B" pitchFamily="34" charset="-128"/>
              <a:ea typeface="Adobe 繁黑體 Std B" pitchFamily="34" charset="-128"/>
            </a:endParaRPr>
          </a:p>
          <a:p>
            <a:pPr>
              <a:spcAft>
                <a:spcPts val="1200"/>
              </a:spcAft>
            </a:pP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开发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了</a:t>
            </a:r>
            <a:r>
              <a:rPr lang="en-US" altLang="zh-CN" sz="2400" b="1" dirty="0">
                <a:latin typeface="Adobe 繁黑體 Std B" pitchFamily="34" charset="-128"/>
                <a:ea typeface="Adobe 繁黑體 Std B" pitchFamily="34" charset="-128"/>
              </a:rPr>
              <a:t>Warnock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算法的</a:t>
            </a:r>
            <a:r>
              <a:rPr lang="en-US" altLang="zh-CN" sz="2400" dirty="0">
                <a:latin typeface="Adobe 繁黑體 Std B" pitchFamily="34" charset="-128"/>
                <a:ea typeface="Adobe 繁黑體 Std B" pitchFamily="34" charset="-128"/>
              </a:rPr>
              <a:t>John Warnock</a:t>
            </a: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，</a:t>
            </a:r>
            <a:endParaRPr lang="en-US" altLang="zh-CN" sz="2400" dirty="0" smtClean="0">
              <a:latin typeface="Adobe 繁黑體 Std B" pitchFamily="34" charset="-128"/>
              <a:ea typeface="Adobe 繁黑體 Std B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 err="1" smtClean="0">
                <a:latin typeface="Adobe 繁黑體 Std B" pitchFamily="34" charset="-128"/>
                <a:ea typeface="Adobe 繁黑體 Std B" pitchFamily="34" charset="-128"/>
              </a:rPr>
              <a:t>Gouraud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着色技术的</a:t>
            </a: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发明</a:t>
            </a:r>
            <a:r>
              <a:rPr lang="en-US" altLang="zh-CN" sz="2400" dirty="0" smtClean="0">
                <a:latin typeface="Adobe 繁黑體 Std B" pitchFamily="34" charset="-128"/>
                <a:ea typeface="Adobe 繁黑體 Std B" pitchFamily="34" charset="-128"/>
              </a:rPr>
              <a:t>Henri</a:t>
            </a:r>
            <a:r>
              <a:rPr lang="en-US" altLang="zh-CN" sz="2400" b="1" dirty="0">
                <a:latin typeface="Adobe 繁黑體 Std B" pitchFamily="34" charset="-128"/>
                <a:ea typeface="Adobe 繁黑體 Std B" pitchFamily="34" charset="-128"/>
              </a:rPr>
              <a:t> </a:t>
            </a:r>
            <a:r>
              <a:rPr lang="en-US" altLang="zh-CN" sz="2400" b="1" dirty="0" err="1" smtClean="0">
                <a:latin typeface="Adobe 繁黑體 Std B" pitchFamily="34" charset="-128"/>
                <a:ea typeface="Adobe 繁黑體 Std B" pitchFamily="34" charset="-128"/>
              </a:rPr>
              <a:t>Gouraud</a:t>
            </a:r>
            <a:endParaRPr lang="en-US" altLang="zh-CN" sz="2400" b="1" dirty="0">
              <a:latin typeface="Adobe 繁黑體 Std B" pitchFamily="34" charset="-128"/>
              <a:ea typeface="Adobe 繁黑體 Std B" pitchFamily="34" charset="-128"/>
            </a:endParaRPr>
          </a:p>
          <a:p>
            <a:pPr>
              <a:spcAft>
                <a:spcPts val="1200"/>
              </a:spcAft>
            </a:pP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几何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流水线之父</a:t>
            </a:r>
            <a:r>
              <a:rPr lang="en-US" altLang="zh-CN" sz="2400" b="1" dirty="0">
                <a:latin typeface="Adobe 繁黑體 Std B" pitchFamily="34" charset="-128"/>
                <a:ea typeface="Adobe 繁黑體 Std B" pitchFamily="34" charset="-128"/>
              </a:rPr>
              <a:t>Jim Clark</a:t>
            </a:r>
            <a:r>
              <a:rPr lang="zh-CN" altLang="zh-CN" sz="2400" dirty="0">
                <a:latin typeface="Adobe 繁黑體 Std B" pitchFamily="34" charset="-128"/>
                <a:ea typeface="Adobe 繁黑體 Std B" pitchFamily="34" charset="-128"/>
              </a:rPr>
              <a:t>等</a:t>
            </a:r>
            <a:r>
              <a:rPr lang="zh-CN" altLang="zh-CN" sz="2400" dirty="0" smtClean="0">
                <a:latin typeface="Adobe 繁黑體 Std B" pitchFamily="34" charset="-128"/>
                <a:ea typeface="Adobe 繁黑體 Std B" pitchFamily="34" charset="-128"/>
              </a:rPr>
              <a:t>。</a:t>
            </a:r>
            <a:endParaRPr lang="en-US" altLang="zh-CN" sz="2400" dirty="0">
              <a:latin typeface="Adobe 繁黑體 Std B" pitchFamily="34" charset="-128"/>
              <a:ea typeface="Adobe 繁黑體 Std B" pitchFamily="34" charset="-128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 err="1" smtClean="0">
                <a:latin typeface="Adobe 繁黑體 Std B" pitchFamily="34" charset="-128"/>
                <a:ea typeface="Adobe 繁黑體 Std B" pitchFamily="34" charset="-128"/>
              </a:rPr>
              <a:t>Phong</a:t>
            </a:r>
            <a:r>
              <a:rPr lang="zh-CN" altLang="en-US" sz="2400" dirty="0" smtClean="0">
                <a:latin typeface="Adobe 繁黑體 Std B" pitchFamily="34" charset="-128"/>
                <a:ea typeface="Adobe 繁黑體 Std B" pitchFamily="34" charset="-128"/>
              </a:rPr>
              <a:t>光照，</a:t>
            </a:r>
            <a:r>
              <a:rPr lang="en-US" altLang="zh-CN" sz="2400" b="1" dirty="0" smtClean="0">
                <a:latin typeface="Adobe 繁黑體 Std B" pitchFamily="34" charset="-128"/>
                <a:ea typeface="Adobe 繁黑體 Std B" pitchFamily="34" charset="-128"/>
              </a:rPr>
              <a:t>B.T. </a:t>
            </a:r>
            <a:r>
              <a:rPr lang="en-US" altLang="zh-CN" sz="2400" b="1" dirty="0" err="1" smtClean="0">
                <a:latin typeface="Adobe 繁黑體 Std B" pitchFamily="34" charset="-128"/>
                <a:ea typeface="Adobe 繁黑體 Std B" pitchFamily="34" charset="-128"/>
              </a:rPr>
              <a:t>Phong</a:t>
            </a:r>
            <a:endParaRPr lang="en-US" altLang="zh-CN" sz="2400" b="1" dirty="0" smtClean="0">
              <a:latin typeface="Adobe 繁黑體 Std B" pitchFamily="34" charset="-128"/>
              <a:ea typeface="Adobe 繁黑體 Std B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7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Companies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latin typeface="Adobe 繁黑體 Std B" pitchFamily="34" charset="-128"/>
                <a:ea typeface="Adobe 繁黑體 Std B" pitchFamily="34" charset="-128"/>
              </a:rPr>
              <a:t>犹他大学期间创办</a:t>
            </a:r>
            <a:r>
              <a:rPr lang="zh-CN" altLang="en-US" sz="2800" dirty="0">
                <a:latin typeface="Adobe 繁黑體 Std B" pitchFamily="34" charset="-128"/>
                <a:ea typeface="Adobe 繁黑體 Std B" pitchFamily="34" charset="-128"/>
              </a:rPr>
              <a:t>：</a:t>
            </a:r>
            <a:r>
              <a:rPr lang="en-US" altLang="zh-CN" sz="2800" dirty="0">
                <a:latin typeface="Adobe 繁黑體 Std B" pitchFamily="34" charset="-128"/>
                <a:ea typeface="Adobe 繁黑體 Std B" pitchFamily="34" charset="-128"/>
              </a:rPr>
              <a:t>Evans &amp; </a:t>
            </a:r>
            <a:r>
              <a:rPr lang="en-US" altLang="zh-CN" sz="2800" dirty="0" smtClean="0">
                <a:latin typeface="Adobe 繁黑體 Std B" pitchFamily="34" charset="-128"/>
                <a:ea typeface="Adobe 繁黑體 Std B" pitchFamily="34" charset="-128"/>
              </a:rPr>
              <a:t>Sutherland</a:t>
            </a:r>
            <a:r>
              <a:rPr lang="zh-CN" altLang="en-US" sz="2800" dirty="0" smtClean="0">
                <a:latin typeface="Adobe 繁黑體 Std B" pitchFamily="34" charset="-128"/>
                <a:ea typeface="Adobe 繁黑體 Std B" pitchFamily="34" charset="-128"/>
              </a:rPr>
              <a:t>现在仍在提供数字影院</a:t>
            </a:r>
            <a:endParaRPr lang="en-US" altLang="zh-CN" sz="2800" dirty="0" smtClean="0">
              <a:latin typeface="Adobe 繁黑體 Std B" pitchFamily="34" charset="-128"/>
              <a:ea typeface="Adobe 繁黑體 Std B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latin typeface="Adobe 繁黑體 Std B" pitchFamily="34" charset="-128"/>
                <a:ea typeface="Adobe 繁黑體 Std B" pitchFamily="34" charset="-128"/>
              </a:rPr>
              <a:t>发明虚拟现实头盔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latin typeface="Adobe 繁黑體 Std B" pitchFamily="34" charset="-128"/>
                <a:ea typeface="Adobe 繁黑體 Std B" pitchFamily="34" charset="-128"/>
              </a:rPr>
              <a:t>Caltech</a:t>
            </a:r>
            <a:r>
              <a:rPr lang="zh-CN" altLang="en-US" sz="2800" dirty="0" smtClean="0">
                <a:latin typeface="Adobe 繁黑體 Std B" pitchFamily="34" charset="-128"/>
                <a:ea typeface="Adobe 繁黑體 Std B" pitchFamily="34" charset="-128"/>
              </a:rPr>
              <a:t>：</a:t>
            </a:r>
            <a:r>
              <a:rPr lang="en-US" altLang="zh-CN" sz="2800" dirty="0" smtClean="0">
                <a:latin typeface="Adobe 繁黑體 Std B" pitchFamily="34" charset="-128"/>
                <a:ea typeface="Adobe 繁黑體 Std B" pitchFamily="34" charset="-128"/>
              </a:rPr>
              <a:t> 1980 Sutherland</a:t>
            </a:r>
            <a:r>
              <a:rPr lang="en-US" altLang="zh-CN" sz="2800" dirty="0">
                <a:latin typeface="Adobe 繁黑體 Std B" pitchFamily="34" charset="-128"/>
                <a:ea typeface="Adobe 繁黑體 Std B" pitchFamily="34" charset="-128"/>
              </a:rPr>
              <a:t>, </a:t>
            </a:r>
            <a:r>
              <a:rPr lang="en-US" altLang="zh-CN" sz="2800" dirty="0" err="1">
                <a:latin typeface="Adobe 繁黑體 Std B" pitchFamily="34" charset="-128"/>
                <a:ea typeface="Adobe 繁黑體 Std B" pitchFamily="34" charset="-128"/>
              </a:rPr>
              <a:t>Sproull</a:t>
            </a:r>
            <a:r>
              <a:rPr lang="en-US" altLang="zh-CN" sz="2800" dirty="0">
                <a:latin typeface="Adobe 繁黑體 Std B" pitchFamily="34" charset="-128"/>
                <a:ea typeface="Adobe 繁黑體 Std B" pitchFamily="34" charset="-128"/>
              </a:rPr>
              <a:t> </a:t>
            </a:r>
            <a:r>
              <a:rPr lang="en-US" altLang="zh-CN" sz="2800" dirty="0" smtClean="0">
                <a:latin typeface="Adobe 繁黑體 Std B" pitchFamily="34" charset="-128"/>
                <a:ea typeface="Adobe 繁黑體 Std B" pitchFamily="34" charset="-128"/>
              </a:rPr>
              <a:t> and</a:t>
            </a:r>
            <a:r>
              <a:rPr lang="en-US" altLang="zh-CN" sz="2800" dirty="0">
                <a:latin typeface="Adobe 繁黑體 Std B" pitchFamily="34" charset="-128"/>
                <a:ea typeface="Adobe 繁黑體 Std B" pitchFamily="34" charset="-128"/>
              </a:rPr>
              <a:t> </a:t>
            </a:r>
            <a:r>
              <a:rPr lang="en-US" altLang="zh-CN" sz="2800" dirty="0" smtClean="0">
                <a:latin typeface="Adobe 繁黑體 Std B" pitchFamily="34" charset="-128"/>
                <a:ea typeface="Adobe 繁黑體 Std B" pitchFamily="34" charset="-128"/>
              </a:rPr>
              <a:t>Associates </a:t>
            </a:r>
            <a:r>
              <a:rPr lang="zh-CN" altLang="en-US" sz="2800" dirty="0" smtClean="0">
                <a:latin typeface="Adobe 繁黑體 Std B" pitchFamily="34" charset="-128"/>
                <a:ea typeface="Adobe 繁黑體 Std B" pitchFamily="34" charset="-128"/>
              </a:rPr>
              <a:t>咨询公司</a:t>
            </a:r>
            <a:endParaRPr lang="en-US" altLang="zh-CN" sz="2800" dirty="0" smtClean="0">
              <a:latin typeface="Adobe 繁黑體 Std B" pitchFamily="34" charset="-128"/>
              <a:ea typeface="Adobe 繁黑體 Std B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latin typeface="Adobe 繁黑體 Std B" pitchFamily="34" charset="-128"/>
                <a:ea typeface="Adobe 繁黑體 Std B" pitchFamily="34" charset="-128"/>
              </a:rPr>
              <a:t>被</a:t>
            </a:r>
            <a:r>
              <a:rPr lang="en-US" altLang="zh-CN" sz="2400" dirty="0" smtClean="0">
                <a:latin typeface="Adobe 繁黑體 Std B" pitchFamily="34" charset="-128"/>
                <a:ea typeface="Adobe 繁黑體 Std B" pitchFamily="34" charset="-128"/>
              </a:rPr>
              <a:t>SUN</a:t>
            </a:r>
            <a:r>
              <a:rPr lang="zh-CN" altLang="en-US" sz="2400" dirty="0" smtClean="0">
                <a:latin typeface="Adobe 繁黑體 Std B" pitchFamily="34" charset="-128"/>
                <a:ea typeface="Adobe 繁黑體 Std B" pitchFamily="34" charset="-128"/>
              </a:rPr>
              <a:t>收购</a:t>
            </a:r>
            <a:endParaRPr lang="en-US" altLang="zh-CN" sz="2400" dirty="0" smtClean="0">
              <a:latin typeface="Adobe 繁黑體 Std B" pitchFamily="34" charset="-128"/>
              <a:ea typeface="Adobe 繁黑體 Std B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 smtClean="0">
                <a:latin typeface="Adobe 繁黑體 Std B" pitchFamily="34" charset="-128"/>
                <a:ea typeface="Adobe 繁黑體 Std B" pitchFamily="34" charset="-128"/>
              </a:rPr>
              <a:t>VLSI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6F623-694C-432D-AC6B-3F94F74EAC6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12322"/>
            <a:ext cx="20478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1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Cohen-Sutherland</a:t>
            </a:r>
            <a:r>
              <a:rPr lang="zh-CN" altLang="en-US" dirty="0" smtClean="0"/>
              <a:t>线段裁剪</a:t>
            </a:r>
            <a:r>
              <a:rPr lang="en-US" altLang="zh-CN" dirty="0" smtClean="0"/>
              <a:t>(8-7)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500063" y="1500188"/>
            <a:ext cx="7924800" cy="44196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裁剪窗口为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长方形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裁剪对象为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线段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裁剪平面被裁剪窗口分成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个区域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每个区域编码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如图所示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(</a:t>
            </a:r>
            <a:r>
              <a:rPr lang="en-US" altLang="zh-CN" dirty="0" err="1" smtClean="0"/>
              <a:t>outcode</a:t>
            </a:r>
            <a:r>
              <a:rPr lang="en-US" altLang="zh-CN" dirty="0" smtClean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How to encode?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86C9C-69C1-42CA-A0F2-433CFD482B7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3549" y="2636912"/>
            <a:ext cx="4714875" cy="3379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Computation of Outcodes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1656" y="1600200"/>
            <a:ext cx="79248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已知窗口四条边的方程分别为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  y = </a:t>
            </a:r>
            <a:r>
              <a:rPr lang="en-US" altLang="zh-CN" sz="2800" dirty="0" err="1" smtClean="0"/>
              <a:t>Ymax</a:t>
            </a:r>
            <a:r>
              <a:rPr lang="en-US" altLang="zh-CN" sz="2800" dirty="0" smtClean="0"/>
              <a:t>; x=</a:t>
            </a:r>
            <a:r>
              <a:rPr lang="en-US" altLang="zh-CN" sz="2800" dirty="0" err="1" smtClean="0"/>
              <a:t>Xmin</a:t>
            </a:r>
            <a:r>
              <a:rPr lang="en-US" altLang="zh-CN" sz="2800" dirty="0" smtClean="0"/>
              <a:t>; y=</a:t>
            </a:r>
            <a:r>
              <a:rPr lang="en-US" altLang="zh-CN" sz="2800" dirty="0" err="1" smtClean="0"/>
              <a:t>Ymin</a:t>
            </a:r>
            <a:r>
              <a:rPr lang="en-US" altLang="zh-CN" sz="2800" dirty="0" smtClean="0"/>
              <a:t>; x = </a:t>
            </a:r>
            <a:r>
              <a:rPr lang="en-US" altLang="zh-CN" sz="2800" dirty="0" err="1" smtClean="0"/>
              <a:t>Xmax</a:t>
            </a:r>
            <a:endParaRPr lang="en-US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ComputeOutCode</a:t>
            </a:r>
            <a:r>
              <a:rPr lang="en-US" altLang="zh-CN" sz="2400" dirty="0" smtClean="0"/>
              <a:t>(float x, float y)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dirty="0" smtClean="0"/>
              <a:t>{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code =0;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dirty="0" smtClean="0"/>
              <a:t>    if y &gt; </a:t>
            </a:r>
            <a:r>
              <a:rPr lang="en-US" altLang="zh-CN" sz="2400" dirty="0" err="1" smtClean="0"/>
              <a:t>Ymax</a:t>
            </a:r>
            <a:r>
              <a:rPr lang="en-US" altLang="zh-CN" sz="2400" dirty="0" smtClean="0"/>
              <a:t> then code = 8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dirty="0" smtClean="0"/>
              <a:t>    else if y &lt; </a:t>
            </a:r>
            <a:r>
              <a:rPr lang="en-US" altLang="zh-CN" sz="2400" dirty="0" err="1" smtClean="0"/>
              <a:t>Ymin</a:t>
            </a:r>
            <a:r>
              <a:rPr lang="en-US" altLang="zh-CN" sz="2400" dirty="0" smtClean="0"/>
              <a:t> code = 4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dirty="0" smtClean="0"/>
              <a:t>    if x &gt; </a:t>
            </a:r>
            <a:r>
              <a:rPr lang="en-US" altLang="zh-CN" sz="2400" dirty="0" err="1" smtClean="0"/>
              <a:t>Xmax</a:t>
            </a:r>
            <a:r>
              <a:rPr lang="en-US" altLang="zh-CN" sz="2400" dirty="0" smtClean="0"/>
              <a:t> code = code + 2;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dirty="0" smtClean="0"/>
              <a:t>    else if x &lt; </a:t>
            </a:r>
            <a:r>
              <a:rPr lang="en-US" altLang="zh-CN" sz="2400" dirty="0" err="1" smtClean="0"/>
              <a:t>Xmin</a:t>
            </a:r>
            <a:r>
              <a:rPr lang="en-US" altLang="zh-CN" sz="2400" dirty="0" smtClean="0"/>
              <a:t> = code + 1;</a:t>
            </a:r>
          </a:p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400" dirty="0" smtClean="0"/>
              <a:t>    return code;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BBBE2-71A0-4B00-AAE9-42655E87F64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A671D-680C-40EC-9D58-698180E81B08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4810" y="3030053"/>
            <a:ext cx="4049638" cy="269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2" charset="-122"/>
              </a:rPr>
              <a:t>Viewing coordinates 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视点坐标</a:t>
            </a:r>
            <a:r>
              <a:rPr lang="en-US" altLang="zh-CN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0768"/>
            <a:ext cx="8104187" cy="10874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Viewpoint is defined in world 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coord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. system (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视点在世界坐标系中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428875"/>
            <a:ext cx="4608512" cy="373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kern="0" dirty="0" smtClean="0">
                <a:latin typeface="+mj-lt"/>
              </a:rPr>
              <a:t>Parameters(</a:t>
            </a:r>
            <a:r>
              <a:rPr lang="zh-CN" altLang="en-US" sz="2800" kern="0" dirty="0" smtClean="0">
                <a:latin typeface="+mj-lt"/>
              </a:rPr>
              <a:t>参数</a:t>
            </a:r>
            <a:r>
              <a:rPr lang="en-US" altLang="zh-CN" sz="2800" kern="0" dirty="0" smtClean="0">
                <a:latin typeface="+mj-lt"/>
              </a:rPr>
              <a:t>) </a:t>
            </a:r>
            <a:r>
              <a:rPr lang="en-US" altLang="zh-CN" kern="0" dirty="0" smtClean="0">
                <a:latin typeface="+mj-lt"/>
              </a:rPr>
              <a:t>(</a:t>
            </a:r>
            <a:r>
              <a:rPr lang="zh-CN" altLang="en-US" kern="0" dirty="0" smtClean="0">
                <a:latin typeface="+mj-lt"/>
              </a:rPr>
              <a:t>类似拍照</a:t>
            </a:r>
            <a:r>
              <a:rPr lang="en-US" altLang="zh-CN" kern="0" dirty="0" smtClean="0">
                <a:latin typeface="+mj-lt"/>
              </a:rPr>
              <a:t>)</a:t>
            </a:r>
            <a:endParaRPr lang="zh-CN" altLang="en-US" sz="2800" kern="0" dirty="0">
              <a:latin typeface="+mj-lt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n-lt"/>
              </a:rPr>
              <a:t>Viewing </a:t>
            </a:r>
            <a:r>
              <a:rPr lang="en-US" altLang="zh-CN" sz="2400" kern="0" dirty="0" smtClean="0">
                <a:latin typeface="+mn-lt"/>
              </a:rPr>
              <a:t>direction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400" kern="0" dirty="0">
                <a:latin typeface="+mn-lt"/>
              </a:rPr>
              <a:t> </a:t>
            </a:r>
            <a:r>
              <a:rPr lang="en-US" altLang="zh-CN" sz="2400" kern="0" dirty="0" smtClean="0">
                <a:latin typeface="+mn-lt"/>
              </a:rPr>
              <a:t>   (</a:t>
            </a:r>
            <a:r>
              <a:rPr lang="zh-CN" altLang="en-US" sz="2400" kern="0" dirty="0" smtClean="0">
                <a:latin typeface="+mn-lt"/>
              </a:rPr>
              <a:t>观察方向</a:t>
            </a:r>
            <a:r>
              <a:rPr lang="en-US" altLang="zh-CN" sz="2400" kern="0" dirty="0" smtClean="0">
                <a:latin typeface="+mn-lt"/>
              </a:rPr>
              <a:t>)</a:t>
            </a:r>
            <a:endParaRPr lang="zh-CN" altLang="en-US" sz="2400" kern="0" dirty="0">
              <a:latin typeface="Times New Roman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j-lt"/>
              </a:rPr>
              <a:t>Position of </a:t>
            </a:r>
            <a:r>
              <a:rPr lang="en-US" altLang="zh-CN" sz="2400" kern="0" dirty="0" smtClean="0">
                <a:latin typeface="+mj-lt"/>
              </a:rPr>
              <a:t>viewpoint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400" kern="0" dirty="0">
                <a:latin typeface="+mj-lt"/>
              </a:rPr>
              <a:t> </a:t>
            </a:r>
            <a:r>
              <a:rPr lang="en-US" altLang="zh-CN" sz="2400" kern="0" dirty="0" smtClean="0">
                <a:latin typeface="+mj-lt"/>
              </a:rPr>
              <a:t>   (</a:t>
            </a:r>
            <a:r>
              <a:rPr lang="zh-CN" altLang="en-US" sz="2400" kern="0" dirty="0" smtClean="0">
                <a:latin typeface="+mj-lt"/>
              </a:rPr>
              <a:t>视点位置）</a:t>
            </a:r>
            <a:endParaRPr lang="zh-CN" altLang="en-US" sz="2400" kern="0" dirty="0">
              <a:latin typeface="+mj-lt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n-lt"/>
              </a:rPr>
              <a:t>View up </a:t>
            </a:r>
            <a:r>
              <a:rPr lang="en-US" altLang="zh-CN" sz="2400" kern="0" dirty="0" smtClean="0">
                <a:latin typeface="+mn-lt"/>
              </a:rPr>
              <a:t>vector</a:t>
            </a:r>
          </a:p>
          <a:p>
            <a:pPr lvl="1" algn="l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zh-CN" sz="2400" kern="0" dirty="0" smtClean="0">
                <a:latin typeface="+mn-lt"/>
              </a:rPr>
              <a:t>    (</a:t>
            </a:r>
            <a:r>
              <a:rPr lang="zh-CN" altLang="en-US" sz="2400" kern="0" dirty="0" smtClean="0">
                <a:latin typeface="+mn-lt"/>
              </a:rPr>
              <a:t>纵轴方向</a:t>
            </a:r>
            <a:r>
              <a:rPr lang="en-US" altLang="zh-CN" sz="2400" kern="0" dirty="0" smtClean="0">
                <a:latin typeface="+mn-lt"/>
              </a:rPr>
              <a:t>)</a:t>
            </a:r>
            <a:endParaRPr lang="zh-CN" altLang="en-US" sz="24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裁剪算法</a:t>
            </a:r>
            <a:r>
              <a:rPr lang="en-US" altLang="zh-CN" dirty="0" smtClean="0"/>
              <a:t>v4,pp280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609600" y="1357313"/>
            <a:ext cx="7962900" cy="4857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 smtClean="0"/>
              <a:t> 1.</a:t>
            </a:r>
            <a:r>
              <a:rPr lang="zh-CN" altLang="en-US" sz="2200" dirty="0" smtClean="0"/>
              <a:t>  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计算线段两端点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p1, p2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的编码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code1, code2;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2.  if code1 </a:t>
            </a:r>
            <a:r>
              <a:rPr lang="en-US" altLang="zh-CN" sz="2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|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code2 ≠ 0 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则位于窗口外</a:t>
            </a:r>
            <a:endParaRPr lang="en-US" altLang="zh-CN" sz="2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3.  else if code1 = 0 </a:t>
            </a:r>
            <a:r>
              <a:rPr lang="en-US" altLang="zh-CN" sz="22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&amp;&amp;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code2 = 0 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则位于窗口内</a:t>
            </a:r>
            <a:endParaRPr lang="en-US" altLang="zh-CN" sz="22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4.  else {  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找到两端点中位于窗口外的一个端点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p(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设为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p1);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依次判断</a:t>
            </a:r>
            <a:r>
              <a:rPr lang="en-US" altLang="zh-CN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p1</a:t>
            </a:r>
            <a:r>
              <a:rPr lang="zh-CN" altLang="en-US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位于下面哪条直线外侧</a:t>
            </a:r>
            <a:r>
              <a:rPr lang="en-US" altLang="zh-CN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       y = </a:t>
            </a:r>
            <a:r>
              <a:rPr lang="en-US" altLang="zh-CN" sz="2200" dirty="0" err="1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ymax</a:t>
            </a:r>
            <a:r>
              <a:rPr lang="en-US" altLang="zh-CN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, x= </a:t>
            </a:r>
            <a:r>
              <a:rPr lang="en-US" altLang="zh-CN" sz="2200" dirty="0" err="1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xmin</a:t>
            </a:r>
            <a:r>
              <a:rPr lang="en-US" altLang="zh-CN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, y = </a:t>
            </a:r>
            <a:r>
              <a:rPr lang="en-US" altLang="zh-CN" sz="2200" dirty="0" err="1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ymin</a:t>
            </a:r>
            <a:r>
              <a:rPr lang="en-US" altLang="zh-CN" sz="2200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, x = </a:t>
            </a:r>
            <a:r>
              <a:rPr lang="en-US" altLang="zh-CN" sz="2200" dirty="0" err="1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xmax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              与外侧直线求交点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c, 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并把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cp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段丢掉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, p1=c;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             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计算交点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p1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200" dirty="0" err="1" smtClean="0">
                <a:latin typeface="华文楷体" pitchFamily="2" charset="-122"/>
                <a:ea typeface="华文楷体" pitchFamily="2" charset="-122"/>
              </a:rPr>
              <a:t>outcode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 5.  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200" dirty="0" smtClean="0">
                <a:latin typeface="华文楷体" pitchFamily="2" charset="-122"/>
                <a:ea typeface="华文楷体" pitchFamily="2" charset="-122"/>
              </a:rPr>
              <a:t>到另一端点间的线段重复上述过程直到</a:t>
            </a:r>
            <a:r>
              <a:rPr lang="zh-CN" altLang="en-US" sz="2200" b="1" u="sng" dirty="0" smtClean="0">
                <a:latin typeface="华文楷体" pitchFamily="2" charset="-122"/>
                <a:ea typeface="华文楷体" pitchFamily="2" charset="-122"/>
              </a:rPr>
              <a:t>接受或拒绝</a:t>
            </a:r>
            <a:r>
              <a:rPr lang="en-US" altLang="zh-CN" sz="2200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64069-E943-4ED2-9D33-F9D0886CF07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26D76-14C1-4F06-8649-AE7CCAD5053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cxnSp>
        <p:nvCxnSpPr>
          <p:cNvPr id="33795" name="直接连接符 5"/>
          <p:cNvCxnSpPr>
            <a:cxnSpLocks noChangeShapeType="1"/>
          </p:cNvCxnSpPr>
          <p:nvPr/>
        </p:nvCxnSpPr>
        <p:spPr bwMode="auto">
          <a:xfrm>
            <a:off x="500063" y="1928813"/>
            <a:ext cx="22860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96" name="直接连接符 7"/>
          <p:cNvCxnSpPr>
            <a:cxnSpLocks noChangeShapeType="1"/>
          </p:cNvCxnSpPr>
          <p:nvPr/>
        </p:nvCxnSpPr>
        <p:spPr bwMode="auto">
          <a:xfrm>
            <a:off x="428625" y="3500438"/>
            <a:ext cx="242887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97" name="直接连接符 9"/>
          <p:cNvCxnSpPr>
            <a:cxnSpLocks noChangeShapeType="1"/>
          </p:cNvCxnSpPr>
          <p:nvPr/>
        </p:nvCxnSpPr>
        <p:spPr bwMode="auto">
          <a:xfrm rot="5400000">
            <a:off x="-285750" y="2643188"/>
            <a:ext cx="2286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98" name="直接连接符 10"/>
          <p:cNvCxnSpPr>
            <a:cxnSpLocks noChangeShapeType="1"/>
          </p:cNvCxnSpPr>
          <p:nvPr/>
        </p:nvCxnSpPr>
        <p:spPr bwMode="auto">
          <a:xfrm rot="5400000">
            <a:off x="1393826" y="2749550"/>
            <a:ext cx="2500312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99" name="直接连接符 18"/>
          <p:cNvCxnSpPr>
            <a:cxnSpLocks noChangeShapeType="1"/>
          </p:cNvCxnSpPr>
          <p:nvPr/>
        </p:nvCxnSpPr>
        <p:spPr bwMode="auto">
          <a:xfrm rot="10800000">
            <a:off x="714375" y="1571625"/>
            <a:ext cx="2500313" cy="2357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4478338" y="1928813"/>
            <a:ext cx="22860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>
            <a:off x="4406900" y="3500438"/>
            <a:ext cx="242887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rot="5400000">
            <a:off x="3692525" y="2643188"/>
            <a:ext cx="2286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 rot="5400000">
            <a:off x="5372101" y="2749550"/>
            <a:ext cx="2500312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 rot="10800000">
            <a:off x="5049838" y="1928813"/>
            <a:ext cx="2143125" cy="2000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47"/>
          <p:cNvCxnSpPr>
            <a:cxnSpLocks noChangeShapeType="1"/>
          </p:cNvCxnSpPr>
          <p:nvPr/>
        </p:nvCxnSpPr>
        <p:spPr bwMode="auto">
          <a:xfrm>
            <a:off x="1571625" y="4500563"/>
            <a:ext cx="22860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48"/>
          <p:cNvCxnSpPr>
            <a:cxnSpLocks noChangeShapeType="1"/>
          </p:cNvCxnSpPr>
          <p:nvPr/>
        </p:nvCxnSpPr>
        <p:spPr bwMode="auto">
          <a:xfrm>
            <a:off x="1500188" y="6072188"/>
            <a:ext cx="242887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 rot="5400000">
            <a:off x="786606" y="5215732"/>
            <a:ext cx="2284413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 rot="5400000">
            <a:off x="2465388" y="5321300"/>
            <a:ext cx="2500312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 rot="10800000">
            <a:off x="2143125" y="4500563"/>
            <a:ext cx="1714500" cy="1571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直接连接符 54"/>
          <p:cNvCxnSpPr>
            <a:cxnSpLocks noChangeShapeType="1"/>
          </p:cNvCxnSpPr>
          <p:nvPr/>
        </p:nvCxnSpPr>
        <p:spPr bwMode="auto">
          <a:xfrm>
            <a:off x="5000625" y="4500563"/>
            <a:ext cx="22860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直接连接符 55"/>
          <p:cNvCxnSpPr>
            <a:cxnSpLocks noChangeShapeType="1"/>
          </p:cNvCxnSpPr>
          <p:nvPr/>
        </p:nvCxnSpPr>
        <p:spPr bwMode="auto">
          <a:xfrm>
            <a:off x="4929188" y="6072188"/>
            <a:ext cx="2428875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 rot="5400000">
            <a:off x="4216400" y="5214938"/>
            <a:ext cx="2284413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 rot="5400000">
            <a:off x="5894388" y="5321300"/>
            <a:ext cx="2500312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10800000">
            <a:off x="5572125" y="4500563"/>
            <a:ext cx="1571625" cy="1428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8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例</a:t>
            </a:r>
          </a:p>
        </p:txBody>
      </p:sp>
      <p:sp>
        <p:nvSpPr>
          <p:cNvPr id="33816" name="矩形 23"/>
          <p:cNvSpPr>
            <a:spLocks noChangeArrowheads="1"/>
          </p:cNvSpPr>
          <p:nvPr/>
        </p:nvSpPr>
        <p:spPr bwMode="auto">
          <a:xfrm>
            <a:off x="214313" y="1285875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1001</a:t>
            </a:r>
            <a:endParaRPr lang="zh-CN" altLang="en-US"/>
          </a:p>
        </p:txBody>
      </p:sp>
      <p:sp>
        <p:nvSpPr>
          <p:cNvPr id="33817" name="矩形 24"/>
          <p:cNvSpPr>
            <a:spLocks noChangeArrowheads="1"/>
          </p:cNvSpPr>
          <p:nvPr/>
        </p:nvSpPr>
        <p:spPr bwMode="auto">
          <a:xfrm>
            <a:off x="2857500" y="3671888"/>
            <a:ext cx="73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0110</a:t>
            </a:r>
            <a:endParaRPr lang="zh-CN" altLang="en-US"/>
          </a:p>
        </p:txBody>
      </p:sp>
      <p:sp>
        <p:nvSpPr>
          <p:cNvPr id="33818" name="矩形 25"/>
          <p:cNvSpPr>
            <a:spLocks noChangeArrowheads="1"/>
          </p:cNvSpPr>
          <p:nvPr/>
        </p:nvSpPr>
        <p:spPr bwMode="auto">
          <a:xfrm>
            <a:off x="4794250" y="160020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0000</a:t>
            </a:r>
            <a:endParaRPr lang="zh-CN" altLang="en-US"/>
          </a:p>
        </p:txBody>
      </p:sp>
      <p:sp>
        <p:nvSpPr>
          <p:cNvPr id="33819" name="矩形 26"/>
          <p:cNvSpPr>
            <a:spLocks noChangeArrowheads="1"/>
          </p:cNvSpPr>
          <p:nvPr/>
        </p:nvSpPr>
        <p:spPr bwMode="auto">
          <a:xfrm>
            <a:off x="7050088" y="3571875"/>
            <a:ext cx="73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0110</a:t>
            </a:r>
            <a:endParaRPr lang="zh-CN" altLang="en-US"/>
          </a:p>
        </p:txBody>
      </p:sp>
      <p:sp>
        <p:nvSpPr>
          <p:cNvPr id="33820" name="矩形 27"/>
          <p:cNvSpPr>
            <a:spLocks noChangeArrowheads="1"/>
          </p:cNvSpPr>
          <p:nvPr/>
        </p:nvSpPr>
        <p:spPr bwMode="auto">
          <a:xfrm>
            <a:off x="1857375" y="4143375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0000</a:t>
            </a:r>
            <a:endParaRPr lang="zh-CN" altLang="en-US"/>
          </a:p>
        </p:txBody>
      </p:sp>
      <p:sp>
        <p:nvSpPr>
          <p:cNvPr id="33821" name="矩形 28"/>
          <p:cNvSpPr>
            <a:spLocks noChangeArrowheads="1"/>
          </p:cNvSpPr>
          <p:nvPr/>
        </p:nvSpPr>
        <p:spPr bwMode="auto">
          <a:xfrm>
            <a:off x="3714750" y="6029325"/>
            <a:ext cx="73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0110</a:t>
            </a:r>
            <a:endParaRPr lang="zh-CN" altLang="en-US"/>
          </a:p>
        </p:txBody>
      </p:sp>
      <p:sp>
        <p:nvSpPr>
          <p:cNvPr id="33822" name="矩形 29"/>
          <p:cNvSpPr>
            <a:spLocks noChangeArrowheads="1"/>
          </p:cNvSpPr>
          <p:nvPr/>
        </p:nvSpPr>
        <p:spPr bwMode="auto">
          <a:xfrm>
            <a:off x="2714625" y="1643063"/>
            <a:ext cx="111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y=Ymax</a:t>
            </a:r>
            <a:endParaRPr lang="zh-CN" altLang="en-US"/>
          </a:p>
        </p:txBody>
      </p:sp>
      <p:sp>
        <p:nvSpPr>
          <p:cNvPr id="33823" name="矩形 30"/>
          <p:cNvSpPr>
            <a:spLocks noChangeArrowheads="1"/>
          </p:cNvSpPr>
          <p:nvPr/>
        </p:nvSpPr>
        <p:spPr bwMode="auto">
          <a:xfrm>
            <a:off x="2786063" y="3214688"/>
            <a:ext cx="104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y=Ymin</a:t>
            </a:r>
            <a:endParaRPr lang="zh-CN" altLang="en-US"/>
          </a:p>
        </p:txBody>
      </p:sp>
      <p:sp>
        <p:nvSpPr>
          <p:cNvPr id="33824" name="矩形 31"/>
          <p:cNvSpPr>
            <a:spLocks noChangeArrowheads="1"/>
          </p:cNvSpPr>
          <p:nvPr/>
        </p:nvSpPr>
        <p:spPr bwMode="auto">
          <a:xfrm>
            <a:off x="2168525" y="1285875"/>
            <a:ext cx="111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x=Xmax</a:t>
            </a:r>
            <a:endParaRPr lang="zh-CN" altLang="en-US"/>
          </a:p>
        </p:txBody>
      </p:sp>
      <p:sp>
        <p:nvSpPr>
          <p:cNvPr id="33825" name="矩形 32"/>
          <p:cNvSpPr>
            <a:spLocks noChangeArrowheads="1"/>
          </p:cNvSpPr>
          <p:nvPr/>
        </p:nvSpPr>
        <p:spPr bwMode="auto">
          <a:xfrm>
            <a:off x="357188" y="3714750"/>
            <a:ext cx="1047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x=Xmin</a:t>
            </a:r>
            <a:endParaRPr lang="zh-CN" altLang="en-US"/>
          </a:p>
        </p:txBody>
      </p:sp>
      <p:sp>
        <p:nvSpPr>
          <p:cNvPr id="33826" name="矩形 33"/>
          <p:cNvSpPr>
            <a:spLocks noChangeArrowheads="1"/>
          </p:cNvSpPr>
          <p:nvPr/>
        </p:nvSpPr>
        <p:spPr bwMode="auto">
          <a:xfrm>
            <a:off x="5286375" y="4071938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0000</a:t>
            </a:r>
            <a:endParaRPr lang="zh-CN" altLang="en-US"/>
          </a:p>
        </p:txBody>
      </p:sp>
      <p:sp>
        <p:nvSpPr>
          <p:cNvPr id="33827" name="矩形 38"/>
          <p:cNvSpPr>
            <a:spLocks noChangeArrowheads="1"/>
          </p:cNvSpPr>
          <p:nvPr/>
        </p:nvSpPr>
        <p:spPr bwMode="auto">
          <a:xfrm>
            <a:off x="7143750" y="571500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0000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4A7C5-2814-4031-8068-EC3FE128545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cxnSp>
        <p:nvCxnSpPr>
          <p:cNvPr id="34819" name="直接连接符 5"/>
          <p:cNvCxnSpPr>
            <a:cxnSpLocks noChangeShapeType="1"/>
          </p:cNvCxnSpPr>
          <p:nvPr/>
        </p:nvCxnSpPr>
        <p:spPr bwMode="auto">
          <a:xfrm>
            <a:off x="1928813" y="2428875"/>
            <a:ext cx="428625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0" name="直接连接符 7"/>
          <p:cNvCxnSpPr>
            <a:cxnSpLocks noChangeShapeType="1"/>
          </p:cNvCxnSpPr>
          <p:nvPr/>
        </p:nvCxnSpPr>
        <p:spPr bwMode="auto">
          <a:xfrm>
            <a:off x="1928813" y="4000500"/>
            <a:ext cx="428625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1" name="直接连接符 9"/>
          <p:cNvCxnSpPr>
            <a:cxnSpLocks noChangeShapeType="1"/>
          </p:cNvCxnSpPr>
          <p:nvPr/>
        </p:nvCxnSpPr>
        <p:spPr bwMode="auto">
          <a:xfrm rot="5400000">
            <a:off x="1320006" y="3321844"/>
            <a:ext cx="2644775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2" name="直接连接符 10"/>
          <p:cNvCxnSpPr>
            <a:cxnSpLocks noChangeShapeType="1"/>
          </p:cNvCxnSpPr>
          <p:nvPr/>
        </p:nvCxnSpPr>
        <p:spPr bwMode="auto">
          <a:xfrm rot="5400000">
            <a:off x="3108325" y="3321050"/>
            <a:ext cx="2643188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5" name="直接连接符 12"/>
          <p:cNvCxnSpPr>
            <a:cxnSpLocks noChangeShapeType="1"/>
          </p:cNvCxnSpPr>
          <p:nvPr/>
        </p:nvCxnSpPr>
        <p:spPr bwMode="auto">
          <a:xfrm>
            <a:off x="3071813" y="2571750"/>
            <a:ext cx="1071562" cy="642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6" name="直接连接符 13"/>
          <p:cNvCxnSpPr>
            <a:cxnSpLocks noChangeShapeType="1"/>
          </p:cNvCxnSpPr>
          <p:nvPr/>
        </p:nvCxnSpPr>
        <p:spPr bwMode="auto">
          <a:xfrm flipV="1">
            <a:off x="3143250" y="1785938"/>
            <a:ext cx="919163" cy="223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7" name="直接连接符 15"/>
          <p:cNvCxnSpPr>
            <a:cxnSpLocks noChangeShapeType="1"/>
          </p:cNvCxnSpPr>
          <p:nvPr/>
        </p:nvCxnSpPr>
        <p:spPr bwMode="auto">
          <a:xfrm rot="10800000" flipV="1">
            <a:off x="2500313" y="3643313"/>
            <a:ext cx="4000500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8" name="直接连接符 18"/>
          <p:cNvCxnSpPr>
            <a:cxnSpLocks noChangeShapeType="1"/>
          </p:cNvCxnSpPr>
          <p:nvPr/>
        </p:nvCxnSpPr>
        <p:spPr bwMode="auto">
          <a:xfrm rot="10800000">
            <a:off x="1857375" y="2571750"/>
            <a:ext cx="2928938" cy="2000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例</a:t>
            </a: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 flipV="1">
            <a:off x="3714750" y="2143125"/>
            <a:ext cx="2357438" cy="1428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Cohen-Sutherland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的改进与扩展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C-S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算法依固定次序对裁剪窗口的边进行相交测试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有可能会求得窗口外的交点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Nicholl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等提出了改进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</a:t>
            </a:r>
            <a:r>
              <a:rPr lang="en-US" altLang="zh-CN" sz="2000" dirty="0" err="1" smtClean="0"/>
              <a:t>Nicholl</a:t>
            </a:r>
            <a:r>
              <a:rPr lang="en-US" altLang="zh-CN" sz="2000" dirty="0" smtClean="0"/>
              <a:t> et al. An efficient new algorithm for 2-D line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smtClean="0"/>
              <a:t>    clipping: its development and analysis.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Siggraph</a:t>
            </a:r>
            <a:r>
              <a:rPr lang="en-US" altLang="zh-CN" sz="2000" dirty="0" smtClean="0"/>
              <a:t> 1987, 253-262.</a:t>
            </a:r>
            <a:endParaRPr lang="en-US" altLang="zh-CN" dirty="0" smtClean="0"/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易于推广到三维裁剪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01566D-738C-4F18-9019-DD5B5CD9D8FE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35845" name="组合 15"/>
          <p:cNvGrpSpPr>
            <a:grpSpLocks/>
          </p:cNvGrpSpPr>
          <p:nvPr/>
        </p:nvGrpSpPr>
        <p:grpSpPr bwMode="auto">
          <a:xfrm>
            <a:off x="6875463" y="2678113"/>
            <a:ext cx="1357312" cy="1143000"/>
            <a:chOff x="6876000" y="2678400"/>
            <a:chExt cx="1357322" cy="1143008"/>
          </a:xfrm>
        </p:grpSpPr>
        <p:grpSp>
          <p:nvGrpSpPr>
            <p:cNvPr id="35850" name="组合 13"/>
            <p:cNvGrpSpPr>
              <a:grpSpLocks/>
            </p:cNvGrpSpPr>
            <p:nvPr/>
          </p:nvGrpSpPr>
          <p:grpSpPr bwMode="auto">
            <a:xfrm>
              <a:off x="6876000" y="2678400"/>
              <a:ext cx="1357322" cy="1143008"/>
              <a:chOff x="1928813" y="2000250"/>
              <a:chExt cx="3000377" cy="2644775"/>
            </a:xfrm>
          </p:grpSpPr>
          <p:cxnSp>
            <p:nvCxnSpPr>
              <p:cNvPr id="35852" name="直接连接符 5"/>
              <p:cNvCxnSpPr>
                <a:cxnSpLocks noChangeShapeType="1"/>
              </p:cNvCxnSpPr>
              <p:nvPr/>
            </p:nvCxnSpPr>
            <p:spPr bwMode="auto">
              <a:xfrm flipV="1">
                <a:off x="1928813" y="2428868"/>
                <a:ext cx="2857501" cy="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853" name="直接连接符 7"/>
              <p:cNvCxnSpPr>
                <a:cxnSpLocks noChangeShapeType="1"/>
              </p:cNvCxnSpPr>
              <p:nvPr/>
            </p:nvCxnSpPr>
            <p:spPr bwMode="auto">
              <a:xfrm>
                <a:off x="1928813" y="4000500"/>
                <a:ext cx="3000377" cy="4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854" name="直接连接符 9"/>
              <p:cNvCxnSpPr>
                <a:cxnSpLocks noChangeShapeType="1"/>
              </p:cNvCxnSpPr>
              <p:nvPr/>
            </p:nvCxnSpPr>
            <p:spPr bwMode="auto">
              <a:xfrm rot="5400000">
                <a:off x="1320006" y="3321844"/>
                <a:ext cx="2644775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855" name="直接连接符 10"/>
              <p:cNvCxnSpPr>
                <a:cxnSpLocks noChangeShapeType="1"/>
              </p:cNvCxnSpPr>
              <p:nvPr/>
            </p:nvCxnSpPr>
            <p:spPr bwMode="auto">
              <a:xfrm rot="5400000">
                <a:off x="3108325" y="3321050"/>
                <a:ext cx="2643188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5856" name="直接连接符 18"/>
              <p:cNvCxnSpPr>
                <a:cxnSpLocks noChangeShapeType="1"/>
              </p:cNvCxnSpPr>
              <p:nvPr/>
            </p:nvCxnSpPr>
            <p:spPr bwMode="auto">
              <a:xfrm rot="10800000">
                <a:off x="2000233" y="2071678"/>
                <a:ext cx="2786083" cy="250032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5851" name="椭圆 14"/>
            <p:cNvSpPr>
              <a:spLocks noChangeArrowheads="1"/>
            </p:cNvSpPr>
            <p:nvPr/>
          </p:nvSpPr>
          <p:spPr bwMode="auto">
            <a:xfrm>
              <a:off x="7000892" y="2786058"/>
              <a:ext cx="128582" cy="1285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46" name="组合 20"/>
          <p:cNvGrpSpPr>
            <a:grpSpLocks/>
          </p:cNvGrpSpPr>
          <p:nvPr/>
        </p:nvGrpSpPr>
        <p:grpSpPr bwMode="auto">
          <a:xfrm>
            <a:off x="4500563" y="4500563"/>
            <a:ext cx="2571750" cy="1285875"/>
            <a:chOff x="4500562" y="4500570"/>
            <a:chExt cx="2571768" cy="1285884"/>
          </a:xfrm>
        </p:grpSpPr>
        <p:sp>
          <p:nvSpPr>
            <p:cNvPr id="35847" name="立方体 16"/>
            <p:cNvSpPr>
              <a:spLocks noChangeArrowheads="1"/>
            </p:cNvSpPr>
            <p:nvPr/>
          </p:nvSpPr>
          <p:spPr bwMode="auto">
            <a:xfrm>
              <a:off x="5072066" y="4500570"/>
              <a:ext cx="1285884" cy="128588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5848" name="直接连接符 18"/>
            <p:cNvCxnSpPr>
              <a:cxnSpLocks noChangeShapeType="1"/>
            </p:cNvCxnSpPr>
            <p:nvPr/>
          </p:nvCxnSpPr>
          <p:spPr bwMode="auto">
            <a:xfrm flipV="1">
              <a:off x="4500562" y="5214950"/>
              <a:ext cx="857256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直接连接符 19"/>
            <p:cNvCxnSpPr>
              <a:cxnSpLocks noChangeShapeType="1"/>
            </p:cNvCxnSpPr>
            <p:nvPr/>
          </p:nvCxnSpPr>
          <p:spPr bwMode="auto">
            <a:xfrm flipV="1">
              <a:off x="6215074" y="4643446"/>
              <a:ext cx="857256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EB065-A038-4C3E-9262-35E952758BE8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二维多边形裁剪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简单方法：对多边形每条线段采用线裁剪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适用于线框图显示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不适用于多边形的着色显示</a:t>
            </a:r>
          </a:p>
          <a:p>
            <a:pPr eaLnBrk="1" hangingPunct="1"/>
            <a:r>
              <a:rPr lang="zh-CN" altLang="en-US" dirty="0" smtClean="0">
                <a:ea typeface="黑体" pitchFamily="2" charset="-122"/>
              </a:rPr>
              <a:t>正确的多边形裁剪：结果仍为封闭多边形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可能会并入一部分窗口作为多边形边界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也可能是多个不相连的多边形 </a:t>
            </a:r>
          </a:p>
        </p:txBody>
      </p:sp>
      <p:grpSp>
        <p:nvGrpSpPr>
          <p:cNvPr id="36869" name="Group 12"/>
          <p:cNvGrpSpPr>
            <a:grpSpLocks noChangeAspect="1"/>
          </p:cNvGrpSpPr>
          <p:nvPr/>
        </p:nvGrpSpPr>
        <p:grpSpPr bwMode="auto">
          <a:xfrm>
            <a:off x="6000750" y="4643438"/>
            <a:ext cx="2247900" cy="1223962"/>
            <a:chOff x="612" y="1207"/>
            <a:chExt cx="4333" cy="2359"/>
          </a:xfrm>
        </p:grpSpPr>
        <p:grpSp>
          <p:nvGrpSpPr>
            <p:cNvPr id="36870" name="Group 13"/>
            <p:cNvGrpSpPr>
              <a:grpSpLocks noChangeAspect="1"/>
            </p:cNvGrpSpPr>
            <p:nvPr/>
          </p:nvGrpSpPr>
          <p:grpSpPr bwMode="auto">
            <a:xfrm>
              <a:off x="612" y="1207"/>
              <a:ext cx="2267" cy="2359"/>
              <a:chOff x="2438" y="4604"/>
              <a:chExt cx="2752" cy="2296"/>
            </a:xfrm>
          </p:grpSpPr>
          <p:sp>
            <p:nvSpPr>
              <p:cNvPr id="36876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880" y="4949"/>
                <a:ext cx="1800" cy="1560"/>
              </a:xfrm>
              <a:prstGeom prst="rect">
                <a:avLst/>
              </a:prstGeom>
              <a:noFill/>
              <a:ln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7" name="Freeform 15"/>
              <p:cNvSpPr>
                <a:spLocks noChangeAspect="1"/>
              </p:cNvSpPr>
              <p:nvPr/>
            </p:nvSpPr>
            <p:spPr bwMode="auto">
              <a:xfrm>
                <a:off x="2438" y="4604"/>
                <a:ext cx="2752" cy="2296"/>
              </a:xfrm>
              <a:custGeom>
                <a:avLst/>
                <a:gdLst>
                  <a:gd name="T0" fmla="*/ 2505 w 2752"/>
                  <a:gd name="T1" fmla="*/ 894 h 2296"/>
                  <a:gd name="T2" fmla="*/ 1545 w 2752"/>
                  <a:gd name="T3" fmla="*/ 2055 h 2296"/>
                  <a:gd name="T4" fmla="*/ 727 w 2752"/>
                  <a:gd name="T5" fmla="*/ 1238 h 2296"/>
                  <a:gd name="T6" fmla="*/ 0 w 2752"/>
                  <a:gd name="T7" fmla="*/ 2033 h 2296"/>
                  <a:gd name="T8" fmla="*/ 2685 w 2752"/>
                  <a:gd name="T9" fmla="*/ 2296 h 2296"/>
                  <a:gd name="T10" fmla="*/ 2722 w 2752"/>
                  <a:gd name="T11" fmla="*/ 1501 h 2296"/>
                  <a:gd name="T12" fmla="*/ 2752 w 2752"/>
                  <a:gd name="T13" fmla="*/ 0 h 2296"/>
                  <a:gd name="T14" fmla="*/ 1522 w 2752"/>
                  <a:gd name="T15" fmla="*/ 32 h 2296"/>
                  <a:gd name="T16" fmla="*/ 1357 w 2752"/>
                  <a:gd name="T17" fmla="*/ 548 h 2296"/>
                  <a:gd name="T18" fmla="*/ 2505 w 2752"/>
                  <a:gd name="T19" fmla="*/ 894 h 22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52"/>
                  <a:gd name="T31" fmla="*/ 0 h 2296"/>
                  <a:gd name="T32" fmla="*/ 2752 w 2752"/>
                  <a:gd name="T33" fmla="*/ 2296 h 22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52" h="2296">
                    <a:moveTo>
                      <a:pt x="2505" y="894"/>
                    </a:moveTo>
                    <a:lnTo>
                      <a:pt x="1545" y="2055"/>
                    </a:lnTo>
                    <a:lnTo>
                      <a:pt x="727" y="1238"/>
                    </a:lnTo>
                    <a:lnTo>
                      <a:pt x="0" y="2033"/>
                    </a:lnTo>
                    <a:lnTo>
                      <a:pt x="2685" y="2296"/>
                    </a:lnTo>
                    <a:lnTo>
                      <a:pt x="2722" y="1501"/>
                    </a:lnTo>
                    <a:lnTo>
                      <a:pt x="2752" y="0"/>
                    </a:lnTo>
                    <a:lnTo>
                      <a:pt x="1522" y="32"/>
                    </a:lnTo>
                    <a:lnTo>
                      <a:pt x="1357" y="548"/>
                    </a:lnTo>
                    <a:lnTo>
                      <a:pt x="2505" y="894"/>
                    </a:lnTo>
                    <a:close/>
                  </a:path>
                </a:pathLst>
              </a:custGeom>
              <a:solidFill>
                <a:srgbClr val="C0C0C0">
                  <a:alpha val="50195"/>
                </a:srgb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71" name="Rectangle 16"/>
            <p:cNvSpPr>
              <a:spLocks noChangeAspect="1" noChangeArrowheads="1"/>
            </p:cNvSpPr>
            <p:nvPr/>
          </p:nvSpPr>
          <p:spPr bwMode="auto">
            <a:xfrm>
              <a:off x="3462" y="1575"/>
              <a:ext cx="1481" cy="1602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Freeform 17"/>
            <p:cNvSpPr>
              <a:spLocks noChangeAspect="1"/>
            </p:cNvSpPr>
            <p:nvPr/>
          </p:nvSpPr>
          <p:spPr bwMode="auto">
            <a:xfrm>
              <a:off x="3461" y="2499"/>
              <a:ext cx="765" cy="678"/>
            </a:xfrm>
            <a:custGeom>
              <a:avLst/>
              <a:gdLst>
                <a:gd name="T0" fmla="*/ 69 w 930"/>
                <a:gd name="T1" fmla="*/ 0 h 660"/>
                <a:gd name="T2" fmla="*/ 0 w 930"/>
                <a:gd name="T3" fmla="*/ 371 h 660"/>
                <a:gd name="T4" fmla="*/ 0 w 930"/>
                <a:gd name="T5" fmla="*/ 796 h 660"/>
                <a:gd name="T6" fmla="*/ 237 w 930"/>
                <a:gd name="T7" fmla="*/ 796 h 660"/>
                <a:gd name="T8" fmla="*/ 69 w 930"/>
                <a:gd name="T9" fmla="*/ 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660"/>
                <a:gd name="T17" fmla="*/ 930 w 930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660">
                  <a:moveTo>
                    <a:pt x="270" y="0"/>
                  </a:moveTo>
                  <a:lnTo>
                    <a:pt x="0" y="307"/>
                  </a:lnTo>
                  <a:lnTo>
                    <a:pt x="0" y="660"/>
                  </a:lnTo>
                  <a:lnTo>
                    <a:pt x="930" y="66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Freeform 18"/>
            <p:cNvSpPr>
              <a:spLocks noChangeAspect="1"/>
            </p:cNvSpPr>
            <p:nvPr/>
          </p:nvSpPr>
          <p:spPr bwMode="auto">
            <a:xfrm>
              <a:off x="4476" y="2483"/>
              <a:ext cx="469" cy="693"/>
            </a:xfrm>
            <a:custGeom>
              <a:avLst/>
              <a:gdLst>
                <a:gd name="T0" fmla="*/ 143 w 570"/>
                <a:gd name="T1" fmla="*/ 0 h 675"/>
                <a:gd name="T2" fmla="*/ 146 w 570"/>
                <a:gd name="T3" fmla="*/ 811 h 675"/>
                <a:gd name="T4" fmla="*/ 0 w 570"/>
                <a:gd name="T5" fmla="*/ 811 h 675"/>
                <a:gd name="T6" fmla="*/ 143 w 570"/>
                <a:gd name="T7" fmla="*/ 0 h 6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75"/>
                <a:gd name="T14" fmla="*/ 570 w 570"/>
                <a:gd name="T15" fmla="*/ 675 h 6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75">
                  <a:moveTo>
                    <a:pt x="563" y="0"/>
                  </a:moveTo>
                  <a:lnTo>
                    <a:pt x="570" y="675"/>
                  </a:lnTo>
                  <a:lnTo>
                    <a:pt x="0" y="675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Freeform 19"/>
            <p:cNvSpPr>
              <a:spLocks noChangeAspect="1"/>
            </p:cNvSpPr>
            <p:nvPr/>
          </p:nvSpPr>
          <p:spPr bwMode="auto">
            <a:xfrm>
              <a:off x="4215" y="1574"/>
              <a:ext cx="728" cy="485"/>
            </a:xfrm>
            <a:custGeom>
              <a:avLst/>
              <a:gdLst>
                <a:gd name="T0" fmla="*/ 15 w 885"/>
                <a:gd name="T1" fmla="*/ 0 h 472"/>
                <a:gd name="T2" fmla="*/ 0 w 885"/>
                <a:gd name="T3" fmla="*/ 254 h 472"/>
                <a:gd name="T4" fmla="*/ 226 w 885"/>
                <a:gd name="T5" fmla="*/ 570 h 472"/>
                <a:gd name="T6" fmla="*/ 226 w 885"/>
                <a:gd name="T7" fmla="*/ 0 h 472"/>
                <a:gd name="T8" fmla="*/ 15 w 885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5"/>
                <a:gd name="T16" fmla="*/ 0 h 472"/>
                <a:gd name="T17" fmla="*/ 885 w 885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5" h="472">
                  <a:moveTo>
                    <a:pt x="60" y="0"/>
                  </a:moveTo>
                  <a:lnTo>
                    <a:pt x="0" y="210"/>
                  </a:lnTo>
                  <a:lnTo>
                    <a:pt x="885" y="472"/>
                  </a:lnTo>
                  <a:lnTo>
                    <a:pt x="885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20"/>
            <p:cNvSpPr>
              <a:spLocks noChangeAspect="1" noChangeShapeType="1"/>
            </p:cNvSpPr>
            <p:nvPr/>
          </p:nvSpPr>
          <p:spPr bwMode="auto">
            <a:xfrm>
              <a:off x="2948" y="2320"/>
              <a:ext cx="4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0267E-1D5E-4C37-9C40-2CBD252135B1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628775"/>
            <a:ext cx="3886200" cy="441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输出</a:t>
            </a:r>
            <a:r>
              <a:rPr lang="en-US" altLang="zh-CN" dirty="0" smtClean="0">
                <a:ea typeface="黑体" pitchFamily="2" charset="-122"/>
              </a:rPr>
              <a:t>:</a:t>
            </a:r>
            <a:r>
              <a:rPr lang="zh-CN" altLang="en-US" dirty="0" smtClean="0">
                <a:ea typeface="黑体" pitchFamily="2" charset="-122"/>
              </a:rPr>
              <a:t> 定义裁剪后多边形边界的</a:t>
            </a:r>
            <a:r>
              <a:rPr lang="zh-CN" altLang="en-US" dirty="0" smtClean="0">
                <a:solidFill>
                  <a:srgbClr val="FF0000"/>
                </a:solidFill>
                <a:ea typeface="黑体" pitchFamily="2" charset="-122"/>
              </a:rPr>
              <a:t>顶点序列</a:t>
            </a:r>
          </a:p>
          <a:p>
            <a:pPr lvl="1" eaLnBrk="1" hangingPunct="1"/>
            <a:r>
              <a:rPr lang="zh-CN" altLang="en-US" sz="2600" dirty="0" smtClean="0">
                <a:ea typeface="黑体" pitchFamily="2" charset="-122"/>
              </a:rPr>
              <a:t>如何保证裁剪后区域的封闭性</a:t>
            </a:r>
          </a:p>
          <a:p>
            <a:pPr lvl="1" eaLnBrk="1" hangingPunct="1"/>
            <a:r>
              <a:rPr lang="zh-CN" altLang="en-US" sz="2600" dirty="0" smtClean="0">
                <a:ea typeface="黑体" pitchFamily="2" charset="-122"/>
              </a:rPr>
              <a:t>如何确定裁剪后区域的边界</a:t>
            </a:r>
          </a:p>
          <a:p>
            <a:pPr lvl="1" eaLnBrk="1" hangingPunct="1"/>
            <a:endParaRPr lang="zh-CN" altLang="en-US" sz="2600" dirty="0" smtClean="0">
              <a:ea typeface="黑体" pitchFamily="2" charset="-122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二维多边形裁剪实例</a:t>
            </a:r>
          </a:p>
        </p:txBody>
      </p:sp>
      <p:grpSp>
        <p:nvGrpSpPr>
          <p:cNvPr id="37893" name="Group 4"/>
          <p:cNvGrpSpPr>
            <a:grpSpLocks noChangeAspect="1"/>
          </p:cNvGrpSpPr>
          <p:nvPr/>
        </p:nvGrpSpPr>
        <p:grpSpPr bwMode="auto">
          <a:xfrm>
            <a:off x="611188" y="1412875"/>
            <a:ext cx="3816350" cy="2016125"/>
            <a:chOff x="431" y="1253"/>
            <a:chExt cx="4808" cy="2540"/>
          </a:xfrm>
        </p:grpSpPr>
        <p:grpSp>
          <p:nvGrpSpPr>
            <p:cNvPr id="37908" name="Group 5"/>
            <p:cNvGrpSpPr>
              <a:grpSpLocks noChangeAspect="1"/>
            </p:cNvGrpSpPr>
            <p:nvPr/>
          </p:nvGrpSpPr>
          <p:grpSpPr bwMode="auto">
            <a:xfrm>
              <a:off x="431" y="1253"/>
              <a:ext cx="2439" cy="2540"/>
              <a:chOff x="2700" y="2297"/>
              <a:chExt cx="2520" cy="2342"/>
            </a:xfrm>
          </p:grpSpPr>
          <p:sp>
            <p:nvSpPr>
              <p:cNvPr id="37913" name="Rectangle 6"/>
              <p:cNvSpPr>
                <a:spLocks noChangeAspect="1" noChangeArrowheads="1"/>
              </p:cNvSpPr>
              <p:nvPr/>
            </p:nvSpPr>
            <p:spPr bwMode="auto">
              <a:xfrm>
                <a:off x="2880" y="2766"/>
                <a:ext cx="1800" cy="1560"/>
              </a:xfrm>
              <a:prstGeom prst="rect">
                <a:avLst/>
              </a:prstGeom>
              <a:noFill/>
              <a:ln w="38100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4" name="Freeform 7"/>
              <p:cNvSpPr>
                <a:spLocks noChangeAspect="1"/>
              </p:cNvSpPr>
              <p:nvPr/>
            </p:nvSpPr>
            <p:spPr bwMode="auto">
              <a:xfrm>
                <a:off x="2700" y="2297"/>
                <a:ext cx="2520" cy="2342"/>
              </a:xfrm>
              <a:custGeom>
                <a:avLst/>
                <a:gdLst>
                  <a:gd name="T0" fmla="*/ 720 w 2520"/>
                  <a:gd name="T1" fmla="*/ 0 h 2340"/>
                  <a:gd name="T2" fmla="*/ 0 w 2520"/>
                  <a:gd name="T3" fmla="*/ 1099 h 2340"/>
                  <a:gd name="T4" fmla="*/ 1800 w 2520"/>
                  <a:gd name="T5" fmla="*/ 2354 h 2340"/>
                  <a:gd name="T6" fmla="*/ 2520 w 2520"/>
                  <a:gd name="T7" fmla="*/ 1886 h 2340"/>
                  <a:gd name="T8" fmla="*/ 1620 w 2520"/>
                  <a:gd name="T9" fmla="*/ 1255 h 2340"/>
                  <a:gd name="T10" fmla="*/ 1260 w 2520"/>
                  <a:gd name="T11" fmla="*/ 1411 h 2340"/>
                  <a:gd name="T12" fmla="*/ 1260 w 2520"/>
                  <a:gd name="T13" fmla="*/ 156 h 2340"/>
                  <a:gd name="T14" fmla="*/ 720 w 2520"/>
                  <a:gd name="T15" fmla="*/ 0 h 23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20"/>
                  <a:gd name="T25" fmla="*/ 0 h 2340"/>
                  <a:gd name="T26" fmla="*/ 2520 w 2520"/>
                  <a:gd name="T27" fmla="*/ 2340 h 23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20" h="2340">
                    <a:moveTo>
                      <a:pt x="720" y="0"/>
                    </a:moveTo>
                    <a:lnTo>
                      <a:pt x="0" y="1092"/>
                    </a:lnTo>
                    <a:lnTo>
                      <a:pt x="1800" y="2340"/>
                    </a:lnTo>
                    <a:lnTo>
                      <a:pt x="2520" y="1872"/>
                    </a:lnTo>
                    <a:lnTo>
                      <a:pt x="1620" y="1248"/>
                    </a:lnTo>
                    <a:lnTo>
                      <a:pt x="1260" y="1404"/>
                    </a:lnTo>
                    <a:lnTo>
                      <a:pt x="1260" y="156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rgbClr val="C0C0C0">
                  <a:alpha val="50195"/>
                </a:srgbClr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09" name="Group 8"/>
            <p:cNvGrpSpPr>
              <a:grpSpLocks noChangeAspect="1"/>
            </p:cNvGrpSpPr>
            <p:nvPr/>
          </p:nvGrpSpPr>
          <p:grpSpPr bwMode="auto">
            <a:xfrm>
              <a:off x="3492" y="1742"/>
              <a:ext cx="1747" cy="1697"/>
              <a:chOff x="7020" y="2763"/>
              <a:chExt cx="1803" cy="1566"/>
            </a:xfrm>
          </p:grpSpPr>
          <p:sp>
            <p:nvSpPr>
              <p:cNvPr id="37911" name="Rectangle 9"/>
              <p:cNvSpPr>
                <a:spLocks noChangeAspect="1" noChangeArrowheads="1"/>
              </p:cNvSpPr>
              <p:nvPr/>
            </p:nvSpPr>
            <p:spPr bwMode="auto">
              <a:xfrm>
                <a:off x="7020" y="2767"/>
                <a:ext cx="1800" cy="1560"/>
              </a:xfrm>
              <a:prstGeom prst="rect">
                <a:avLst/>
              </a:prstGeom>
              <a:noFill/>
              <a:ln w="38100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2" name="Freeform 10"/>
              <p:cNvSpPr>
                <a:spLocks noChangeAspect="1"/>
              </p:cNvSpPr>
              <p:nvPr/>
            </p:nvSpPr>
            <p:spPr bwMode="auto">
              <a:xfrm>
                <a:off x="7020" y="2763"/>
                <a:ext cx="1803" cy="1566"/>
              </a:xfrm>
              <a:custGeom>
                <a:avLst/>
                <a:gdLst>
                  <a:gd name="T0" fmla="*/ 231 w 1803"/>
                  <a:gd name="T1" fmla="*/ 0 h 1566"/>
                  <a:gd name="T2" fmla="*/ 0 w 1803"/>
                  <a:gd name="T3" fmla="*/ 354 h 1566"/>
                  <a:gd name="T4" fmla="*/ 0 w 1803"/>
                  <a:gd name="T5" fmla="*/ 753 h 1566"/>
                  <a:gd name="T6" fmla="*/ 1170 w 1803"/>
                  <a:gd name="T7" fmla="*/ 1566 h 1566"/>
                  <a:gd name="T8" fmla="*/ 1185 w 1803"/>
                  <a:gd name="T9" fmla="*/ 1566 h 1566"/>
                  <a:gd name="T10" fmla="*/ 1800 w 1803"/>
                  <a:gd name="T11" fmla="*/ 1563 h 1566"/>
                  <a:gd name="T12" fmla="*/ 1803 w 1803"/>
                  <a:gd name="T13" fmla="*/ 1032 h 1566"/>
                  <a:gd name="T14" fmla="*/ 1440 w 1803"/>
                  <a:gd name="T15" fmla="*/ 783 h 1566"/>
                  <a:gd name="T16" fmla="*/ 1080 w 1803"/>
                  <a:gd name="T17" fmla="*/ 939 h 1566"/>
                  <a:gd name="T18" fmla="*/ 1080 w 1803"/>
                  <a:gd name="T19" fmla="*/ 3 h 1566"/>
                  <a:gd name="T20" fmla="*/ 231 w 1803"/>
                  <a:gd name="T21" fmla="*/ 0 h 15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803"/>
                  <a:gd name="T34" fmla="*/ 0 h 1566"/>
                  <a:gd name="T35" fmla="*/ 1803 w 1803"/>
                  <a:gd name="T36" fmla="*/ 1566 h 156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803" h="1566">
                    <a:moveTo>
                      <a:pt x="231" y="0"/>
                    </a:moveTo>
                    <a:lnTo>
                      <a:pt x="0" y="354"/>
                    </a:lnTo>
                    <a:lnTo>
                      <a:pt x="0" y="753"/>
                    </a:lnTo>
                    <a:lnTo>
                      <a:pt x="1170" y="1566"/>
                    </a:lnTo>
                    <a:lnTo>
                      <a:pt x="1185" y="1566"/>
                    </a:lnTo>
                    <a:lnTo>
                      <a:pt x="1800" y="1563"/>
                    </a:lnTo>
                    <a:lnTo>
                      <a:pt x="1803" y="1032"/>
                    </a:lnTo>
                    <a:lnTo>
                      <a:pt x="1440" y="783"/>
                    </a:lnTo>
                    <a:lnTo>
                      <a:pt x="1080" y="939"/>
                    </a:lnTo>
                    <a:lnTo>
                      <a:pt x="1080" y="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C0C0C0">
                  <a:alpha val="50195"/>
                </a:srgbClr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10" name="Line 11"/>
            <p:cNvSpPr>
              <a:spLocks noChangeAspect="1" noChangeShapeType="1"/>
            </p:cNvSpPr>
            <p:nvPr/>
          </p:nvSpPr>
          <p:spPr bwMode="auto">
            <a:xfrm>
              <a:off x="2578" y="2525"/>
              <a:ext cx="7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4" name="Group 12"/>
          <p:cNvGrpSpPr>
            <a:grpSpLocks noChangeAspect="1"/>
          </p:cNvGrpSpPr>
          <p:nvPr/>
        </p:nvGrpSpPr>
        <p:grpSpPr bwMode="auto">
          <a:xfrm>
            <a:off x="642938" y="3571875"/>
            <a:ext cx="3286125" cy="1789113"/>
            <a:chOff x="612" y="1207"/>
            <a:chExt cx="4333" cy="2359"/>
          </a:xfrm>
        </p:grpSpPr>
        <p:grpSp>
          <p:nvGrpSpPr>
            <p:cNvPr id="37900" name="Group 13"/>
            <p:cNvGrpSpPr>
              <a:grpSpLocks noChangeAspect="1"/>
            </p:cNvGrpSpPr>
            <p:nvPr/>
          </p:nvGrpSpPr>
          <p:grpSpPr bwMode="auto">
            <a:xfrm>
              <a:off x="612" y="1207"/>
              <a:ext cx="2267" cy="2359"/>
              <a:chOff x="2438" y="4604"/>
              <a:chExt cx="2752" cy="2296"/>
            </a:xfrm>
          </p:grpSpPr>
          <p:sp>
            <p:nvSpPr>
              <p:cNvPr id="37906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880" y="4949"/>
                <a:ext cx="1800" cy="1560"/>
              </a:xfrm>
              <a:prstGeom prst="rect">
                <a:avLst/>
              </a:prstGeom>
              <a:noFill/>
              <a:ln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07" name="Freeform 15"/>
              <p:cNvSpPr>
                <a:spLocks noChangeAspect="1"/>
              </p:cNvSpPr>
              <p:nvPr/>
            </p:nvSpPr>
            <p:spPr bwMode="auto">
              <a:xfrm>
                <a:off x="2438" y="4604"/>
                <a:ext cx="2752" cy="2296"/>
              </a:xfrm>
              <a:custGeom>
                <a:avLst/>
                <a:gdLst>
                  <a:gd name="T0" fmla="*/ 2505 w 2752"/>
                  <a:gd name="T1" fmla="*/ 894 h 2296"/>
                  <a:gd name="T2" fmla="*/ 1545 w 2752"/>
                  <a:gd name="T3" fmla="*/ 2055 h 2296"/>
                  <a:gd name="T4" fmla="*/ 727 w 2752"/>
                  <a:gd name="T5" fmla="*/ 1238 h 2296"/>
                  <a:gd name="T6" fmla="*/ 0 w 2752"/>
                  <a:gd name="T7" fmla="*/ 2033 h 2296"/>
                  <a:gd name="T8" fmla="*/ 2685 w 2752"/>
                  <a:gd name="T9" fmla="*/ 2296 h 2296"/>
                  <a:gd name="T10" fmla="*/ 2722 w 2752"/>
                  <a:gd name="T11" fmla="*/ 1501 h 2296"/>
                  <a:gd name="T12" fmla="*/ 2752 w 2752"/>
                  <a:gd name="T13" fmla="*/ 0 h 2296"/>
                  <a:gd name="T14" fmla="*/ 1522 w 2752"/>
                  <a:gd name="T15" fmla="*/ 32 h 2296"/>
                  <a:gd name="T16" fmla="*/ 1357 w 2752"/>
                  <a:gd name="T17" fmla="*/ 548 h 2296"/>
                  <a:gd name="T18" fmla="*/ 2505 w 2752"/>
                  <a:gd name="T19" fmla="*/ 894 h 22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52"/>
                  <a:gd name="T31" fmla="*/ 0 h 2296"/>
                  <a:gd name="T32" fmla="*/ 2752 w 2752"/>
                  <a:gd name="T33" fmla="*/ 2296 h 22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52" h="2296">
                    <a:moveTo>
                      <a:pt x="2505" y="894"/>
                    </a:moveTo>
                    <a:lnTo>
                      <a:pt x="1545" y="2055"/>
                    </a:lnTo>
                    <a:lnTo>
                      <a:pt x="727" y="1238"/>
                    </a:lnTo>
                    <a:lnTo>
                      <a:pt x="0" y="2033"/>
                    </a:lnTo>
                    <a:lnTo>
                      <a:pt x="2685" y="2296"/>
                    </a:lnTo>
                    <a:lnTo>
                      <a:pt x="2722" y="1501"/>
                    </a:lnTo>
                    <a:lnTo>
                      <a:pt x="2752" y="0"/>
                    </a:lnTo>
                    <a:lnTo>
                      <a:pt x="1522" y="32"/>
                    </a:lnTo>
                    <a:lnTo>
                      <a:pt x="1357" y="548"/>
                    </a:lnTo>
                    <a:lnTo>
                      <a:pt x="2505" y="894"/>
                    </a:lnTo>
                    <a:close/>
                  </a:path>
                </a:pathLst>
              </a:custGeom>
              <a:solidFill>
                <a:srgbClr val="C0C0C0">
                  <a:alpha val="50195"/>
                </a:srgb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1" name="Rectangle 16"/>
            <p:cNvSpPr>
              <a:spLocks noChangeAspect="1" noChangeArrowheads="1"/>
            </p:cNvSpPr>
            <p:nvPr/>
          </p:nvSpPr>
          <p:spPr bwMode="auto">
            <a:xfrm>
              <a:off x="3462" y="1575"/>
              <a:ext cx="1481" cy="1602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17"/>
            <p:cNvSpPr>
              <a:spLocks noChangeAspect="1"/>
            </p:cNvSpPr>
            <p:nvPr/>
          </p:nvSpPr>
          <p:spPr bwMode="auto">
            <a:xfrm>
              <a:off x="3461" y="2499"/>
              <a:ext cx="765" cy="678"/>
            </a:xfrm>
            <a:custGeom>
              <a:avLst/>
              <a:gdLst>
                <a:gd name="T0" fmla="*/ 69 w 930"/>
                <a:gd name="T1" fmla="*/ 0 h 660"/>
                <a:gd name="T2" fmla="*/ 0 w 930"/>
                <a:gd name="T3" fmla="*/ 371 h 660"/>
                <a:gd name="T4" fmla="*/ 0 w 930"/>
                <a:gd name="T5" fmla="*/ 796 h 660"/>
                <a:gd name="T6" fmla="*/ 237 w 930"/>
                <a:gd name="T7" fmla="*/ 796 h 660"/>
                <a:gd name="T8" fmla="*/ 69 w 930"/>
                <a:gd name="T9" fmla="*/ 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660"/>
                <a:gd name="T17" fmla="*/ 930 w 930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660">
                  <a:moveTo>
                    <a:pt x="270" y="0"/>
                  </a:moveTo>
                  <a:lnTo>
                    <a:pt x="0" y="307"/>
                  </a:lnTo>
                  <a:lnTo>
                    <a:pt x="0" y="660"/>
                  </a:lnTo>
                  <a:lnTo>
                    <a:pt x="930" y="66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18"/>
            <p:cNvSpPr>
              <a:spLocks noChangeAspect="1"/>
            </p:cNvSpPr>
            <p:nvPr/>
          </p:nvSpPr>
          <p:spPr bwMode="auto">
            <a:xfrm>
              <a:off x="4476" y="2483"/>
              <a:ext cx="469" cy="693"/>
            </a:xfrm>
            <a:custGeom>
              <a:avLst/>
              <a:gdLst>
                <a:gd name="T0" fmla="*/ 143 w 570"/>
                <a:gd name="T1" fmla="*/ 0 h 675"/>
                <a:gd name="T2" fmla="*/ 146 w 570"/>
                <a:gd name="T3" fmla="*/ 811 h 675"/>
                <a:gd name="T4" fmla="*/ 0 w 570"/>
                <a:gd name="T5" fmla="*/ 811 h 675"/>
                <a:gd name="T6" fmla="*/ 143 w 570"/>
                <a:gd name="T7" fmla="*/ 0 h 6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75"/>
                <a:gd name="T14" fmla="*/ 570 w 570"/>
                <a:gd name="T15" fmla="*/ 675 h 6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75">
                  <a:moveTo>
                    <a:pt x="563" y="0"/>
                  </a:moveTo>
                  <a:lnTo>
                    <a:pt x="570" y="675"/>
                  </a:lnTo>
                  <a:lnTo>
                    <a:pt x="0" y="675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19"/>
            <p:cNvSpPr>
              <a:spLocks noChangeAspect="1"/>
            </p:cNvSpPr>
            <p:nvPr/>
          </p:nvSpPr>
          <p:spPr bwMode="auto">
            <a:xfrm>
              <a:off x="4215" y="1574"/>
              <a:ext cx="728" cy="485"/>
            </a:xfrm>
            <a:custGeom>
              <a:avLst/>
              <a:gdLst>
                <a:gd name="T0" fmla="*/ 15 w 885"/>
                <a:gd name="T1" fmla="*/ 0 h 472"/>
                <a:gd name="T2" fmla="*/ 0 w 885"/>
                <a:gd name="T3" fmla="*/ 254 h 472"/>
                <a:gd name="T4" fmla="*/ 226 w 885"/>
                <a:gd name="T5" fmla="*/ 570 h 472"/>
                <a:gd name="T6" fmla="*/ 226 w 885"/>
                <a:gd name="T7" fmla="*/ 0 h 472"/>
                <a:gd name="T8" fmla="*/ 15 w 885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5"/>
                <a:gd name="T16" fmla="*/ 0 h 472"/>
                <a:gd name="T17" fmla="*/ 885 w 885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5" h="472">
                  <a:moveTo>
                    <a:pt x="60" y="0"/>
                  </a:moveTo>
                  <a:lnTo>
                    <a:pt x="0" y="210"/>
                  </a:lnTo>
                  <a:lnTo>
                    <a:pt x="885" y="472"/>
                  </a:lnTo>
                  <a:lnTo>
                    <a:pt x="885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20"/>
            <p:cNvSpPr>
              <a:spLocks noChangeAspect="1" noChangeShapeType="1"/>
            </p:cNvSpPr>
            <p:nvPr/>
          </p:nvSpPr>
          <p:spPr bwMode="auto">
            <a:xfrm>
              <a:off x="2948" y="2320"/>
              <a:ext cx="4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5" name="矩形 31"/>
          <p:cNvSpPr>
            <a:spLocks noChangeArrowheads="1"/>
          </p:cNvSpPr>
          <p:nvPr/>
        </p:nvSpPr>
        <p:spPr bwMode="auto">
          <a:xfrm>
            <a:off x="4357688" y="5143500"/>
            <a:ext cx="1071562" cy="8572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6" name="任意多边形 32"/>
          <p:cNvSpPr>
            <a:spLocks noChangeArrowheads="1"/>
          </p:cNvSpPr>
          <p:nvPr/>
        </p:nvSpPr>
        <p:spPr bwMode="auto">
          <a:xfrm>
            <a:off x="3902075" y="4983163"/>
            <a:ext cx="1935163" cy="868362"/>
          </a:xfrm>
          <a:custGeom>
            <a:avLst/>
            <a:gdLst>
              <a:gd name="T0" fmla="*/ 654892 w 1935480"/>
              <a:gd name="T1" fmla="*/ 0 h 868680"/>
              <a:gd name="T2" fmla="*/ 0 w 1935480"/>
              <a:gd name="T3" fmla="*/ 486967 h 868680"/>
              <a:gd name="T4" fmla="*/ 1081332 w 1935480"/>
              <a:gd name="T5" fmla="*/ 867408 h 868680"/>
              <a:gd name="T6" fmla="*/ 1934212 w 1935480"/>
              <a:gd name="T7" fmla="*/ 715232 h 868680"/>
              <a:gd name="T8" fmla="*/ 1050872 w 1935480"/>
              <a:gd name="T9" fmla="*/ 547836 h 868680"/>
              <a:gd name="T10" fmla="*/ 1629612 w 1935480"/>
              <a:gd name="T11" fmla="*/ 380444 h 868680"/>
              <a:gd name="T12" fmla="*/ 609200 w 1935480"/>
              <a:gd name="T13" fmla="*/ 30436 h 8686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35480"/>
              <a:gd name="T22" fmla="*/ 0 h 868680"/>
              <a:gd name="T23" fmla="*/ 1935480 w 1935480"/>
              <a:gd name="T24" fmla="*/ 868680 h 8686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35480" h="868680">
                <a:moveTo>
                  <a:pt x="655320" y="0"/>
                </a:moveTo>
                <a:lnTo>
                  <a:pt x="0" y="487680"/>
                </a:lnTo>
                <a:lnTo>
                  <a:pt x="1082040" y="868680"/>
                </a:lnTo>
                <a:lnTo>
                  <a:pt x="1935480" y="716280"/>
                </a:lnTo>
                <a:lnTo>
                  <a:pt x="1051560" y="548640"/>
                </a:lnTo>
                <a:lnTo>
                  <a:pt x="1630680" y="381000"/>
                </a:lnTo>
                <a:lnTo>
                  <a:pt x="609600" y="3048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7" name="矩形 33"/>
          <p:cNvSpPr>
            <a:spLocks noChangeArrowheads="1"/>
          </p:cNvSpPr>
          <p:nvPr/>
        </p:nvSpPr>
        <p:spPr bwMode="auto">
          <a:xfrm>
            <a:off x="6286500" y="5143500"/>
            <a:ext cx="1071563" cy="8572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8" name="任意多边形 35"/>
          <p:cNvSpPr>
            <a:spLocks noChangeArrowheads="1"/>
          </p:cNvSpPr>
          <p:nvPr/>
        </p:nvSpPr>
        <p:spPr bwMode="auto">
          <a:xfrm>
            <a:off x="6286500" y="5143500"/>
            <a:ext cx="1066800" cy="715963"/>
          </a:xfrm>
          <a:custGeom>
            <a:avLst/>
            <a:gdLst>
              <a:gd name="T0" fmla="*/ 548640 w 1066800"/>
              <a:gd name="T1" fmla="*/ 0 h 716280"/>
              <a:gd name="T2" fmla="*/ 0 w 1066800"/>
              <a:gd name="T3" fmla="*/ 0 h 716280"/>
              <a:gd name="T4" fmla="*/ 0 w 1066800"/>
              <a:gd name="T5" fmla="*/ 486816 h 716280"/>
              <a:gd name="T6" fmla="*/ 640080 w 1066800"/>
              <a:gd name="T7" fmla="*/ 715012 h 716280"/>
              <a:gd name="T8" fmla="*/ 1066800 w 1066800"/>
              <a:gd name="T9" fmla="*/ 623735 h 716280"/>
              <a:gd name="T10" fmla="*/ 1066800 w 1066800"/>
              <a:gd name="T11" fmla="*/ 471604 h 716280"/>
              <a:gd name="T12" fmla="*/ 594360 w 1066800"/>
              <a:gd name="T13" fmla="*/ 380326 h 716280"/>
              <a:gd name="T14" fmla="*/ 1066800 w 1066800"/>
              <a:gd name="T15" fmla="*/ 258620 h 716280"/>
              <a:gd name="T16" fmla="*/ 1066800 w 1066800"/>
              <a:gd name="T17" fmla="*/ 182556 h 716280"/>
              <a:gd name="T18" fmla="*/ 548640 w 1066800"/>
              <a:gd name="T19" fmla="*/ 0 h 716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66800"/>
              <a:gd name="T31" fmla="*/ 0 h 716280"/>
              <a:gd name="T32" fmla="*/ 1066800 w 1066800"/>
              <a:gd name="T33" fmla="*/ 716280 h 716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66800" h="716280">
                <a:moveTo>
                  <a:pt x="548640" y="0"/>
                </a:moveTo>
                <a:lnTo>
                  <a:pt x="0" y="0"/>
                </a:lnTo>
                <a:lnTo>
                  <a:pt x="0" y="487680"/>
                </a:lnTo>
                <a:lnTo>
                  <a:pt x="640080" y="716280"/>
                </a:lnTo>
                <a:lnTo>
                  <a:pt x="1066800" y="624840"/>
                </a:lnTo>
                <a:lnTo>
                  <a:pt x="1066800" y="472440"/>
                </a:lnTo>
                <a:lnTo>
                  <a:pt x="594360" y="381000"/>
                </a:lnTo>
                <a:lnTo>
                  <a:pt x="1066800" y="259080"/>
                </a:lnTo>
                <a:lnTo>
                  <a:pt x="1066800" y="182880"/>
                </a:lnTo>
                <a:lnTo>
                  <a:pt x="548640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Aspect="1" noChangeShapeType="1"/>
          </p:cNvSpPr>
          <p:nvPr/>
        </p:nvSpPr>
        <p:spPr bwMode="auto">
          <a:xfrm>
            <a:off x="5643563" y="5500688"/>
            <a:ext cx="5762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377237" cy="914400"/>
          </a:xfrm>
        </p:spPr>
        <p:txBody>
          <a:bodyPr/>
          <a:lstStyle/>
          <a:p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Sutherland-</a:t>
            </a:r>
            <a:r>
              <a:rPr lang="en-US" altLang="zh-CN" sz="4000" dirty="0" err="1" smtClean="0">
                <a:latin typeface="黑体" pitchFamily="49" charset="-122"/>
                <a:ea typeface="黑体" pitchFamily="49" charset="-122"/>
              </a:rPr>
              <a:t>Hodgman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多边形裁剪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(Section 8-8)</a:t>
            </a:r>
            <a:endParaRPr lang="zh-CN" altLang="en-US" sz="4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7820025" cy="44196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裁剪多边形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裁剪窗口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):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凸多边形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被裁剪多边形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任意简单多边形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A302B-CA0B-47CA-9B28-8A6DB96F440C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38917" name="Group 12"/>
          <p:cNvGrpSpPr>
            <a:grpSpLocks noChangeAspect="1"/>
          </p:cNvGrpSpPr>
          <p:nvPr/>
        </p:nvGrpSpPr>
        <p:grpSpPr bwMode="auto">
          <a:xfrm>
            <a:off x="3203848" y="3933056"/>
            <a:ext cx="4105275" cy="2235200"/>
            <a:chOff x="612" y="1207"/>
            <a:chExt cx="4333" cy="2359"/>
          </a:xfrm>
        </p:grpSpPr>
        <p:grpSp>
          <p:nvGrpSpPr>
            <p:cNvPr id="38918" name="Group 13"/>
            <p:cNvGrpSpPr>
              <a:grpSpLocks noChangeAspect="1"/>
            </p:cNvGrpSpPr>
            <p:nvPr/>
          </p:nvGrpSpPr>
          <p:grpSpPr bwMode="auto">
            <a:xfrm>
              <a:off x="612" y="1207"/>
              <a:ext cx="2267" cy="2359"/>
              <a:chOff x="2438" y="4604"/>
              <a:chExt cx="2752" cy="2296"/>
            </a:xfrm>
          </p:grpSpPr>
          <p:sp>
            <p:nvSpPr>
              <p:cNvPr id="38924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880" y="4949"/>
                <a:ext cx="1800" cy="1560"/>
              </a:xfrm>
              <a:prstGeom prst="rect">
                <a:avLst/>
              </a:prstGeom>
              <a:noFill/>
              <a:ln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Freeform 15"/>
              <p:cNvSpPr>
                <a:spLocks noChangeAspect="1"/>
              </p:cNvSpPr>
              <p:nvPr/>
            </p:nvSpPr>
            <p:spPr bwMode="auto">
              <a:xfrm>
                <a:off x="2438" y="4604"/>
                <a:ext cx="2752" cy="2296"/>
              </a:xfrm>
              <a:custGeom>
                <a:avLst/>
                <a:gdLst>
                  <a:gd name="T0" fmla="*/ 2505 w 2752"/>
                  <a:gd name="T1" fmla="*/ 894 h 2296"/>
                  <a:gd name="T2" fmla="*/ 1545 w 2752"/>
                  <a:gd name="T3" fmla="*/ 2055 h 2296"/>
                  <a:gd name="T4" fmla="*/ 727 w 2752"/>
                  <a:gd name="T5" fmla="*/ 1238 h 2296"/>
                  <a:gd name="T6" fmla="*/ 0 w 2752"/>
                  <a:gd name="T7" fmla="*/ 2033 h 2296"/>
                  <a:gd name="T8" fmla="*/ 2685 w 2752"/>
                  <a:gd name="T9" fmla="*/ 2296 h 2296"/>
                  <a:gd name="T10" fmla="*/ 2722 w 2752"/>
                  <a:gd name="T11" fmla="*/ 1501 h 2296"/>
                  <a:gd name="T12" fmla="*/ 2752 w 2752"/>
                  <a:gd name="T13" fmla="*/ 0 h 2296"/>
                  <a:gd name="T14" fmla="*/ 1522 w 2752"/>
                  <a:gd name="T15" fmla="*/ 32 h 2296"/>
                  <a:gd name="T16" fmla="*/ 1357 w 2752"/>
                  <a:gd name="T17" fmla="*/ 548 h 2296"/>
                  <a:gd name="T18" fmla="*/ 2505 w 2752"/>
                  <a:gd name="T19" fmla="*/ 894 h 22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52"/>
                  <a:gd name="T31" fmla="*/ 0 h 2296"/>
                  <a:gd name="T32" fmla="*/ 2752 w 2752"/>
                  <a:gd name="T33" fmla="*/ 2296 h 22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52" h="2296">
                    <a:moveTo>
                      <a:pt x="2505" y="894"/>
                    </a:moveTo>
                    <a:lnTo>
                      <a:pt x="1545" y="2055"/>
                    </a:lnTo>
                    <a:lnTo>
                      <a:pt x="727" y="1238"/>
                    </a:lnTo>
                    <a:lnTo>
                      <a:pt x="0" y="2033"/>
                    </a:lnTo>
                    <a:lnTo>
                      <a:pt x="2685" y="2296"/>
                    </a:lnTo>
                    <a:lnTo>
                      <a:pt x="2722" y="1501"/>
                    </a:lnTo>
                    <a:lnTo>
                      <a:pt x="2752" y="0"/>
                    </a:lnTo>
                    <a:lnTo>
                      <a:pt x="1522" y="32"/>
                    </a:lnTo>
                    <a:lnTo>
                      <a:pt x="1357" y="548"/>
                    </a:lnTo>
                    <a:lnTo>
                      <a:pt x="2505" y="894"/>
                    </a:lnTo>
                    <a:close/>
                  </a:path>
                </a:pathLst>
              </a:custGeom>
              <a:solidFill>
                <a:srgbClr val="C0C0C0">
                  <a:alpha val="50195"/>
                </a:srgb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19" name="Rectangle 16"/>
            <p:cNvSpPr>
              <a:spLocks noChangeAspect="1" noChangeArrowheads="1"/>
            </p:cNvSpPr>
            <p:nvPr/>
          </p:nvSpPr>
          <p:spPr bwMode="auto">
            <a:xfrm>
              <a:off x="3462" y="1575"/>
              <a:ext cx="1481" cy="1602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Freeform 17"/>
            <p:cNvSpPr>
              <a:spLocks noChangeAspect="1"/>
            </p:cNvSpPr>
            <p:nvPr/>
          </p:nvSpPr>
          <p:spPr bwMode="auto">
            <a:xfrm>
              <a:off x="3461" y="2499"/>
              <a:ext cx="765" cy="678"/>
            </a:xfrm>
            <a:custGeom>
              <a:avLst/>
              <a:gdLst>
                <a:gd name="T0" fmla="*/ 69 w 930"/>
                <a:gd name="T1" fmla="*/ 0 h 660"/>
                <a:gd name="T2" fmla="*/ 0 w 930"/>
                <a:gd name="T3" fmla="*/ 371 h 660"/>
                <a:gd name="T4" fmla="*/ 0 w 930"/>
                <a:gd name="T5" fmla="*/ 796 h 660"/>
                <a:gd name="T6" fmla="*/ 237 w 930"/>
                <a:gd name="T7" fmla="*/ 796 h 660"/>
                <a:gd name="T8" fmla="*/ 69 w 930"/>
                <a:gd name="T9" fmla="*/ 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660"/>
                <a:gd name="T17" fmla="*/ 930 w 930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660">
                  <a:moveTo>
                    <a:pt x="270" y="0"/>
                  </a:moveTo>
                  <a:lnTo>
                    <a:pt x="0" y="307"/>
                  </a:lnTo>
                  <a:lnTo>
                    <a:pt x="0" y="660"/>
                  </a:lnTo>
                  <a:lnTo>
                    <a:pt x="930" y="66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Freeform 18"/>
            <p:cNvSpPr>
              <a:spLocks noChangeAspect="1"/>
            </p:cNvSpPr>
            <p:nvPr/>
          </p:nvSpPr>
          <p:spPr bwMode="auto">
            <a:xfrm>
              <a:off x="4476" y="2483"/>
              <a:ext cx="469" cy="693"/>
            </a:xfrm>
            <a:custGeom>
              <a:avLst/>
              <a:gdLst>
                <a:gd name="T0" fmla="*/ 143 w 570"/>
                <a:gd name="T1" fmla="*/ 0 h 675"/>
                <a:gd name="T2" fmla="*/ 146 w 570"/>
                <a:gd name="T3" fmla="*/ 811 h 675"/>
                <a:gd name="T4" fmla="*/ 0 w 570"/>
                <a:gd name="T5" fmla="*/ 811 h 675"/>
                <a:gd name="T6" fmla="*/ 143 w 570"/>
                <a:gd name="T7" fmla="*/ 0 h 6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75"/>
                <a:gd name="T14" fmla="*/ 570 w 570"/>
                <a:gd name="T15" fmla="*/ 675 h 6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75">
                  <a:moveTo>
                    <a:pt x="563" y="0"/>
                  </a:moveTo>
                  <a:lnTo>
                    <a:pt x="570" y="675"/>
                  </a:lnTo>
                  <a:lnTo>
                    <a:pt x="0" y="675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Freeform 19"/>
            <p:cNvSpPr>
              <a:spLocks noChangeAspect="1"/>
            </p:cNvSpPr>
            <p:nvPr/>
          </p:nvSpPr>
          <p:spPr bwMode="auto">
            <a:xfrm>
              <a:off x="4215" y="1574"/>
              <a:ext cx="728" cy="485"/>
            </a:xfrm>
            <a:custGeom>
              <a:avLst/>
              <a:gdLst>
                <a:gd name="T0" fmla="*/ 15 w 885"/>
                <a:gd name="T1" fmla="*/ 0 h 472"/>
                <a:gd name="T2" fmla="*/ 0 w 885"/>
                <a:gd name="T3" fmla="*/ 254 h 472"/>
                <a:gd name="T4" fmla="*/ 226 w 885"/>
                <a:gd name="T5" fmla="*/ 570 h 472"/>
                <a:gd name="T6" fmla="*/ 226 w 885"/>
                <a:gd name="T7" fmla="*/ 0 h 472"/>
                <a:gd name="T8" fmla="*/ 15 w 885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5"/>
                <a:gd name="T16" fmla="*/ 0 h 472"/>
                <a:gd name="T17" fmla="*/ 885 w 885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5" h="472">
                  <a:moveTo>
                    <a:pt x="60" y="0"/>
                  </a:moveTo>
                  <a:lnTo>
                    <a:pt x="0" y="210"/>
                  </a:lnTo>
                  <a:lnTo>
                    <a:pt x="885" y="472"/>
                  </a:lnTo>
                  <a:lnTo>
                    <a:pt x="885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20"/>
            <p:cNvSpPr>
              <a:spLocks noChangeAspect="1" noChangeShapeType="1"/>
            </p:cNvSpPr>
            <p:nvPr/>
          </p:nvSpPr>
          <p:spPr bwMode="auto">
            <a:xfrm>
              <a:off x="2948" y="2320"/>
              <a:ext cx="4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683568" y="2924944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dirty="0" smtClean="0"/>
              <a:t>(I. Sutherland and G. </a:t>
            </a:r>
            <a:r>
              <a:rPr lang="en-US" altLang="zh-CN" dirty="0" err="1" smtClean="0"/>
              <a:t>Hodgman</a:t>
            </a:r>
            <a:r>
              <a:rPr lang="en-US" altLang="zh-CN" dirty="0" smtClean="0"/>
              <a:t>. Reentrant polygon clipping. Communication of ACM, 1974, 17(1):32-42.)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377237" cy="914400"/>
          </a:xfrm>
        </p:spPr>
        <p:txBody>
          <a:bodyPr/>
          <a:lstStyle/>
          <a:p>
            <a:r>
              <a:rPr lang="en-US" altLang="zh-CN" smtClean="0"/>
              <a:t>Sutherland-Hodgman</a:t>
            </a:r>
            <a:r>
              <a:rPr lang="zh-CN" altLang="en-US" smtClean="0"/>
              <a:t>多边形裁剪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394448" cy="1900808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结果多边形顶点分类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被裁剪多边形的顶点</a:t>
            </a:r>
            <a:r>
              <a:rPr lang="zh-CN" altLang="en-US" dirty="0" smtClean="0"/>
              <a:t>★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裁剪窗口的顶点</a:t>
            </a:r>
            <a:r>
              <a:rPr lang="zh-CN" altLang="en-US" dirty="0" smtClean="0"/>
              <a:t>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两多边形的交点</a:t>
            </a:r>
            <a:r>
              <a:rPr lang="zh-CN" altLang="en-US" dirty="0" smtClean="0"/>
              <a:t>◎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A302B-CA0B-47CA-9B28-8A6DB96F440C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2483768" y="3645024"/>
            <a:ext cx="4105275" cy="2235200"/>
            <a:chOff x="612" y="1207"/>
            <a:chExt cx="4333" cy="2359"/>
          </a:xfrm>
        </p:grpSpPr>
        <p:grpSp>
          <p:nvGrpSpPr>
            <p:cNvPr id="3" name="Group 13"/>
            <p:cNvGrpSpPr>
              <a:grpSpLocks noChangeAspect="1"/>
            </p:cNvGrpSpPr>
            <p:nvPr/>
          </p:nvGrpSpPr>
          <p:grpSpPr bwMode="auto">
            <a:xfrm>
              <a:off x="612" y="1207"/>
              <a:ext cx="2267" cy="2359"/>
              <a:chOff x="2438" y="4604"/>
              <a:chExt cx="2752" cy="2296"/>
            </a:xfrm>
          </p:grpSpPr>
          <p:sp>
            <p:nvSpPr>
              <p:cNvPr id="38924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880" y="4949"/>
                <a:ext cx="1800" cy="1560"/>
              </a:xfrm>
              <a:prstGeom prst="rect">
                <a:avLst/>
              </a:prstGeom>
              <a:noFill/>
              <a:ln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Freeform 15"/>
              <p:cNvSpPr>
                <a:spLocks noChangeAspect="1"/>
              </p:cNvSpPr>
              <p:nvPr/>
            </p:nvSpPr>
            <p:spPr bwMode="auto">
              <a:xfrm>
                <a:off x="2438" y="4604"/>
                <a:ext cx="2752" cy="2296"/>
              </a:xfrm>
              <a:custGeom>
                <a:avLst/>
                <a:gdLst>
                  <a:gd name="T0" fmla="*/ 2505 w 2752"/>
                  <a:gd name="T1" fmla="*/ 894 h 2296"/>
                  <a:gd name="T2" fmla="*/ 1545 w 2752"/>
                  <a:gd name="T3" fmla="*/ 2055 h 2296"/>
                  <a:gd name="T4" fmla="*/ 727 w 2752"/>
                  <a:gd name="T5" fmla="*/ 1238 h 2296"/>
                  <a:gd name="T6" fmla="*/ 0 w 2752"/>
                  <a:gd name="T7" fmla="*/ 2033 h 2296"/>
                  <a:gd name="T8" fmla="*/ 2685 w 2752"/>
                  <a:gd name="T9" fmla="*/ 2296 h 2296"/>
                  <a:gd name="T10" fmla="*/ 2722 w 2752"/>
                  <a:gd name="T11" fmla="*/ 1501 h 2296"/>
                  <a:gd name="T12" fmla="*/ 2752 w 2752"/>
                  <a:gd name="T13" fmla="*/ 0 h 2296"/>
                  <a:gd name="T14" fmla="*/ 1522 w 2752"/>
                  <a:gd name="T15" fmla="*/ 32 h 2296"/>
                  <a:gd name="T16" fmla="*/ 1357 w 2752"/>
                  <a:gd name="T17" fmla="*/ 548 h 2296"/>
                  <a:gd name="T18" fmla="*/ 2505 w 2752"/>
                  <a:gd name="T19" fmla="*/ 894 h 229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52"/>
                  <a:gd name="T31" fmla="*/ 0 h 2296"/>
                  <a:gd name="T32" fmla="*/ 2752 w 2752"/>
                  <a:gd name="T33" fmla="*/ 2296 h 229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52" h="2296">
                    <a:moveTo>
                      <a:pt x="2505" y="894"/>
                    </a:moveTo>
                    <a:lnTo>
                      <a:pt x="1545" y="2055"/>
                    </a:lnTo>
                    <a:lnTo>
                      <a:pt x="727" y="1238"/>
                    </a:lnTo>
                    <a:lnTo>
                      <a:pt x="0" y="2033"/>
                    </a:lnTo>
                    <a:lnTo>
                      <a:pt x="2685" y="2296"/>
                    </a:lnTo>
                    <a:lnTo>
                      <a:pt x="2722" y="1501"/>
                    </a:lnTo>
                    <a:lnTo>
                      <a:pt x="2752" y="0"/>
                    </a:lnTo>
                    <a:lnTo>
                      <a:pt x="1522" y="32"/>
                    </a:lnTo>
                    <a:lnTo>
                      <a:pt x="1357" y="548"/>
                    </a:lnTo>
                    <a:lnTo>
                      <a:pt x="2505" y="894"/>
                    </a:lnTo>
                    <a:close/>
                  </a:path>
                </a:pathLst>
              </a:custGeom>
              <a:solidFill>
                <a:srgbClr val="C0C0C0">
                  <a:alpha val="50195"/>
                </a:srgb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19" name="Rectangle 16"/>
            <p:cNvSpPr>
              <a:spLocks noChangeAspect="1" noChangeArrowheads="1"/>
            </p:cNvSpPr>
            <p:nvPr/>
          </p:nvSpPr>
          <p:spPr bwMode="auto">
            <a:xfrm>
              <a:off x="3462" y="1575"/>
              <a:ext cx="1481" cy="1602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Freeform 17"/>
            <p:cNvSpPr>
              <a:spLocks noChangeAspect="1"/>
            </p:cNvSpPr>
            <p:nvPr/>
          </p:nvSpPr>
          <p:spPr bwMode="auto">
            <a:xfrm>
              <a:off x="3461" y="2499"/>
              <a:ext cx="765" cy="678"/>
            </a:xfrm>
            <a:custGeom>
              <a:avLst/>
              <a:gdLst>
                <a:gd name="T0" fmla="*/ 69 w 930"/>
                <a:gd name="T1" fmla="*/ 0 h 660"/>
                <a:gd name="T2" fmla="*/ 0 w 930"/>
                <a:gd name="T3" fmla="*/ 371 h 660"/>
                <a:gd name="T4" fmla="*/ 0 w 930"/>
                <a:gd name="T5" fmla="*/ 796 h 660"/>
                <a:gd name="T6" fmla="*/ 237 w 930"/>
                <a:gd name="T7" fmla="*/ 796 h 660"/>
                <a:gd name="T8" fmla="*/ 69 w 930"/>
                <a:gd name="T9" fmla="*/ 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660"/>
                <a:gd name="T17" fmla="*/ 930 w 930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660">
                  <a:moveTo>
                    <a:pt x="270" y="0"/>
                  </a:moveTo>
                  <a:lnTo>
                    <a:pt x="0" y="307"/>
                  </a:lnTo>
                  <a:lnTo>
                    <a:pt x="0" y="660"/>
                  </a:lnTo>
                  <a:lnTo>
                    <a:pt x="930" y="66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Freeform 18"/>
            <p:cNvSpPr>
              <a:spLocks noChangeAspect="1"/>
            </p:cNvSpPr>
            <p:nvPr/>
          </p:nvSpPr>
          <p:spPr bwMode="auto">
            <a:xfrm>
              <a:off x="4476" y="2483"/>
              <a:ext cx="469" cy="693"/>
            </a:xfrm>
            <a:custGeom>
              <a:avLst/>
              <a:gdLst>
                <a:gd name="T0" fmla="*/ 143 w 570"/>
                <a:gd name="T1" fmla="*/ 0 h 675"/>
                <a:gd name="T2" fmla="*/ 146 w 570"/>
                <a:gd name="T3" fmla="*/ 811 h 675"/>
                <a:gd name="T4" fmla="*/ 0 w 570"/>
                <a:gd name="T5" fmla="*/ 811 h 675"/>
                <a:gd name="T6" fmla="*/ 143 w 570"/>
                <a:gd name="T7" fmla="*/ 0 h 6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"/>
                <a:gd name="T13" fmla="*/ 0 h 675"/>
                <a:gd name="T14" fmla="*/ 570 w 570"/>
                <a:gd name="T15" fmla="*/ 675 h 6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" h="675">
                  <a:moveTo>
                    <a:pt x="563" y="0"/>
                  </a:moveTo>
                  <a:lnTo>
                    <a:pt x="570" y="675"/>
                  </a:lnTo>
                  <a:lnTo>
                    <a:pt x="0" y="675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Freeform 19"/>
            <p:cNvSpPr>
              <a:spLocks noChangeAspect="1"/>
            </p:cNvSpPr>
            <p:nvPr/>
          </p:nvSpPr>
          <p:spPr bwMode="auto">
            <a:xfrm>
              <a:off x="4215" y="1574"/>
              <a:ext cx="728" cy="485"/>
            </a:xfrm>
            <a:custGeom>
              <a:avLst/>
              <a:gdLst>
                <a:gd name="T0" fmla="*/ 15 w 885"/>
                <a:gd name="T1" fmla="*/ 0 h 472"/>
                <a:gd name="T2" fmla="*/ 0 w 885"/>
                <a:gd name="T3" fmla="*/ 254 h 472"/>
                <a:gd name="T4" fmla="*/ 226 w 885"/>
                <a:gd name="T5" fmla="*/ 570 h 472"/>
                <a:gd name="T6" fmla="*/ 226 w 885"/>
                <a:gd name="T7" fmla="*/ 0 h 472"/>
                <a:gd name="T8" fmla="*/ 15 w 885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5"/>
                <a:gd name="T16" fmla="*/ 0 h 472"/>
                <a:gd name="T17" fmla="*/ 885 w 885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5" h="472">
                  <a:moveTo>
                    <a:pt x="60" y="0"/>
                  </a:moveTo>
                  <a:lnTo>
                    <a:pt x="0" y="210"/>
                  </a:lnTo>
                  <a:lnTo>
                    <a:pt x="885" y="472"/>
                  </a:lnTo>
                  <a:lnTo>
                    <a:pt x="885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0C0C0">
                <a:alpha val="50195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20"/>
            <p:cNvSpPr>
              <a:spLocks noChangeAspect="1" noChangeShapeType="1"/>
            </p:cNvSpPr>
            <p:nvPr/>
          </p:nvSpPr>
          <p:spPr bwMode="auto">
            <a:xfrm>
              <a:off x="2948" y="2320"/>
              <a:ext cx="4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72200" y="5301208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■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8064" y="468507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★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3425" y="4253026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◎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39952" y="158176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buFont typeface="Wingdings" pitchFamily="2" charset="2"/>
              <a:buChar char="l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结果多边形边分类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2" algn="just"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被裁剪多边形的边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部分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2" algn="just">
              <a:buFont typeface="Wingdings" pitchFamily="2" charset="2"/>
              <a:buChar char="l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裁剪窗口的边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部分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S-H</a:t>
            </a:r>
            <a:r>
              <a:rPr lang="zh-CN" altLang="en-US" smtClean="0"/>
              <a:t>算法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7534275" cy="44196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以裁剪多边形逐边对被裁剪多边形裁剪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EF3E7-C362-4109-96DB-EA72BDF4D9AF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9941" name="矩形 5"/>
          <p:cNvSpPr>
            <a:spLocks noChangeArrowheads="1"/>
          </p:cNvSpPr>
          <p:nvPr/>
        </p:nvSpPr>
        <p:spPr bwMode="auto">
          <a:xfrm>
            <a:off x="1169988" y="2589213"/>
            <a:ext cx="1071562" cy="8572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任意多边形 6"/>
          <p:cNvSpPr>
            <a:spLocks noChangeArrowheads="1"/>
          </p:cNvSpPr>
          <p:nvPr/>
        </p:nvSpPr>
        <p:spPr bwMode="auto">
          <a:xfrm>
            <a:off x="922338" y="2428875"/>
            <a:ext cx="1935162" cy="868363"/>
          </a:xfrm>
          <a:custGeom>
            <a:avLst/>
            <a:gdLst>
              <a:gd name="T0" fmla="*/ 654888 w 1935480"/>
              <a:gd name="T1" fmla="*/ 0 h 868680"/>
              <a:gd name="T2" fmla="*/ 0 w 1935480"/>
              <a:gd name="T3" fmla="*/ 486968 h 868680"/>
              <a:gd name="T4" fmla="*/ 1081329 w 1935480"/>
              <a:gd name="T5" fmla="*/ 867412 h 868680"/>
              <a:gd name="T6" fmla="*/ 1934208 w 1935480"/>
              <a:gd name="T7" fmla="*/ 715236 h 868680"/>
              <a:gd name="T8" fmla="*/ 1050870 w 1935480"/>
              <a:gd name="T9" fmla="*/ 547840 h 868680"/>
              <a:gd name="T10" fmla="*/ 1629608 w 1935480"/>
              <a:gd name="T11" fmla="*/ 380444 h 868680"/>
              <a:gd name="T12" fmla="*/ 609200 w 1935480"/>
              <a:gd name="T13" fmla="*/ 30436 h 8686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35480"/>
              <a:gd name="T22" fmla="*/ 0 h 868680"/>
              <a:gd name="T23" fmla="*/ 1935480 w 1935480"/>
              <a:gd name="T24" fmla="*/ 868680 h 8686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35480" h="868680">
                <a:moveTo>
                  <a:pt x="655320" y="0"/>
                </a:moveTo>
                <a:lnTo>
                  <a:pt x="0" y="487680"/>
                </a:lnTo>
                <a:lnTo>
                  <a:pt x="1082040" y="868680"/>
                </a:lnTo>
                <a:lnTo>
                  <a:pt x="1935480" y="716280"/>
                </a:lnTo>
                <a:lnTo>
                  <a:pt x="1051560" y="548640"/>
                </a:lnTo>
                <a:lnTo>
                  <a:pt x="1630680" y="381000"/>
                </a:lnTo>
                <a:lnTo>
                  <a:pt x="609600" y="3048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41738" y="2517775"/>
            <a:ext cx="1071562" cy="8572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3000375" y="2500313"/>
            <a:ext cx="2571750" cy="1587"/>
          </a:xfrm>
          <a:prstGeom prst="line">
            <a:avLst/>
          </a:prstGeom>
          <a:noFill/>
          <a:ln w="412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任意多边形 12"/>
          <p:cNvSpPr>
            <a:spLocks noChangeArrowheads="1"/>
          </p:cNvSpPr>
          <p:nvPr/>
        </p:nvSpPr>
        <p:spPr bwMode="auto">
          <a:xfrm>
            <a:off x="3505200" y="2498725"/>
            <a:ext cx="1920875" cy="747713"/>
          </a:xfrm>
          <a:custGeom>
            <a:avLst/>
            <a:gdLst>
              <a:gd name="T0" fmla="*/ 473064 w 1920240"/>
              <a:gd name="T1" fmla="*/ 0 h 746760"/>
              <a:gd name="T2" fmla="*/ 0 w 1920240"/>
              <a:gd name="T3" fmla="*/ 352312 h 746760"/>
              <a:gd name="T4" fmla="*/ 1068212 w 1920240"/>
              <a:gd name="T5" fmla="*/ 750579 h 746760"/>
              <a:gd name="T6" fmla="*/ 1922781 w 1920240"/>
              <a:gd name="T7" fmla="*/ 597400 h 746760"/>
              <a:gd name="T8" fmla="*/ 1022432 w 1920240"/>
              <a:gd name="T9" fmla="*/ 413584 h 746760"/>
              <a:gd name="T10" fmla="*/ 1632838 w 1920240"/>
              <a:gd name="T11" fmla="*/ 245087 h 746760"/>
              <a:gd name="T12" fmla="*/ 930871 w 1920240"/>
              <a:gd name="T13" fmla="*/ 0 h 746760"/>
              <a:gd name="T14" fmla="*/ 473064 w 1920240"/>
              <a:gd name="T15" fmla="*/ 0 h 746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0240"/>
              <a:gd name="T25" fmla="*/ 0 h 746760"/>
              <a:gd name="T26" fmla="*/ 1920240 w 1920240"/>
              <a:gd name="T27" fmla="*/ 746760 h 746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0240" h="746760">
                <a:moveTo>
                  <a:pt x="472440" y="0"/>
                </a:moveTo>
                <a:lnTo>
                  <a:pt x="0" y="350520"/>
                </a:lnTo>
                <a:lnTo>
                  <a:pt x="1066800" y="746760"/>
                </a:lnTo>
                <a:lnTo>
                  <a:pt x="1920240" y="594360"/>
                </a:lnTo>
                <a:lnTo>
                  <a:pt x="1021080" y="411480"/>
                </a:lnTo>
                <a:lnTo>
                  <a:pt x="1630680" y="243840"/>
                </a:lnTo>
                <a:lnTo>
                  <a:pt x="929640" y="0"/>
                </a:lnTo>
                <a:lnTo>
                  <a:pt x="472440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495300" y="3787775"/>
            <a:ext cx="2433638" cy="1785938"/>
            <a:chOff x="495300" y="3787775"/>
            <a:chExt cx="2433638" cy="1785938"/>
          </a:xfrm>
        </p:grpSpPr>
        <p:cxnSp>
          <p:nvCxnSpPr>
            <p:cNvPr id="15" name="直接连接符 14"/>
            <p:cNvCxnSpPr/>
            <p:nvPr/>
          </p:nvCxnSpPr>
          <p:spPr bwMode="auto">
            <a:xfrm flipV="1">
              <a:off x="495300" y="4214813"/>
              <a:ext cx="2433638" cy="1587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961" name="矩形 13"/>
            <p:cNvSpPr>
              <a:spLocks noChangeArrowheads="1"/>
            </p:cNvSpPr>
            <p:nvPr/>
          </p:nvSpPr>
          <p:spPr bwMode="auto">
            <a:xfrm>
              <a:off x="1236663" y="4232275"/>
              <a:ext cx="1071562" cy="8572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任意多边形 16"/>
            <p:cNvSpPr>
              <a:spLocks noChangeArrowheads="1"/>
            </p:cNvSpPr>
            <p:nvPr/>
          </p:nvSpPr>
          <p:spPr bwMode="auto">
            <a:xfrm>
              <a:off x="1235075" y="4221163"/>
              <a:ext cx="1690688" cy="762000"/>
            </a:xfrm>
            <a:custGeom>
              <a:avLst/>
              <a:gdLst>
                <a:gd name="T0" fmla="*/ 243292 w 1691640"/>
                <a:gd name="T1" fmla="*/ 0 h 762000"/>
                <a:gd name="T2" fmla="*/ 0 w 1691640"/>
                <a:gd name="T3" fmla="*/ 182880 h 762000"/>
                <a:gd name="T4" fmla="*/ 0 w 1691640"/>
                <a:gd name="T5" fmla="*/ 441960 h 762000"/>
                <a:gd name="T6" fmla="*/ 821109 w 1691640"/>
                <a:gd name="T7" fmla="*/ 762000 h 762000"/>
                <a:gd name="T8" fmla="*/ 1687836 w 1691640"/>
                <a:gd name="T9" fmla="*/ 594360 h 762000"/>
                <a:gd name="T10" fmla="*/ 775492 w 1691640"/>
                <a:gd name="T11" fmla="*/ 426720 h 762000"/>
                <a:gd name="T12" fmla="*/ 1414132 w 1691640"/>
                <a:gd name="T13" fmla="*/ 259080 h 762000"/>
                <a:gd name="T14" fmla="*/ 729875 w 1691640"/>
                <a:gd name="T15" fmla="*/ 0 h 762000"/>
                <a:gd name="T16" fmla="*/ 243292 w 1691640"/>
                <a:gd name="T17" fmla="*/ 0 h 762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91640"/>
                <a:gd name="T28" fmla="*/ 0 h 762000"/>
                <a:gd name="T29" fmla="*/ 1691640 w 1691640"/>
                <a:gd name="T30" fmla="*/ 762000 h 762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91640" h="762000">
                  <a:moveTo>
                    <a:pt x="243840" y="0"/>
                  </a:moveTo>
                  <a:lnTo>
                    <a:pt x="0" y="182880"/>
                  </a:lnTo>
                  <a:lnTo>
                    <a:pt x="0" y="441960"/>
                  </a:lnTo>
                  <a:lnTo>
                    <a:pt x="822960" y="762000"/>
                  </a:lnTo>
                  <a:lnTo>
                    <a:pt x="1691640" y="594360"/>
                  </a:lnTo>
                  <a:lnTo>
                    <a:pt x="777240" y="426720"/>
                  </a:lnTo>
                  <a:lnTo>
                    <a:pt x="1417320" y="259080"/>
                  </a:lnTo>
                  <a:lnTo>
                    <a:pt x="731520" y="0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9963" name="直接连接符 17"/>
            <p:cNvCxnSpPr>
              <a:cxnSpLocks noChangeShapeType="1"/>
            </p:cNvCxnSpPr>
            <p:nvPr/>
          </p:nvCxnSpPr>
          <p:spPr bwMode="auto">
            <a:xfrm rot="5400000">
              <a:off x="322263" y="4679950"/>
              <a:ext cx="1785938" cy="1587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3071813" y="3786188"/>
            <a:ext cx="2498725" cy="1785937"/>
            <a:chOff x="3071813" y="3786188"/>
            <a:chExt cx="2498725" cy="1785937"/>
          </a:xfrm>
        </p:grpSpPr>
        <p:cxnSp>
          <p:nvCxnSpPr>
            <p:cNvPr id="23" name="直接连接符 22"/>
            <p:cNvCxnSpPr/>
            <p:nvPr/>
          </p:nvCxnSpPr>
          <p:spPr bwMode="auto">
            <a:xfrm rot="5400000">
              <a:off x="2730500" y="4678363"/>
              <a:ext cx="1785937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071813" y="4214813"/>
              <a:ext cx="2403475" cy="1587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957" name="矩形 19"/>
            <p:cNvSpPr>
              <a:spLocks noChangeArrowheads="1"/>
            </p:cNvSpPr>
            <p:nvPr/>
          </p:nvSpPr>
          <p:spPr bwMode="auto">
            <a:xfrm>
              <a:off x="3646488" y="4232275"/>
              <a:ext cx="1071562" cy="8572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任意多边形 21"/>
            <p:cNvSpPr>
              <a:spLocks noChangeArrowheads="1"/>
            </p:cNvSpPr>
            <p:nvPr/>
          </p:nvSpPr>
          <p:spPr bwMode="auto">
            <a:xfrm>
              <a:off x="3643313" y="4221163"/>
              <a:ext cx="1692275" cy="762000"/>
            </a:xfrm>
            <a:custGeom>
              <a:avLst/>
              <a:gdLst>
                <a:gd name="T0" fmla="*/ 244208 w 1691640"/>
                <a:gd name="T1" fmla="*/ 0 h 762000"/>
                <a:gd name="T2" fmla="*/ 0 w 1691640"/>
                <a:gd name="T3" fmla="*/ 182880 h 762000"/>
                <a:gd name="T4" fmla="*/ 0 w 1691640"/>
                <a:gd name="T5" fmla="*/ 441960 h 762000"/>
                <a:gd name="T6" fmla="*/ 824196 w 1691640"/>
                <a:gd name="T7" fmla="*/ 762000 h 762000"/>
                <a:gd name="T8" fmla="*/ 1694181 w 1691640"/>
                <a:gd name="T9" fmla="*/ 594360 h 762000"/>
                <a:gd name="T10" fmla="*/ 778408 w 1691640"/>
                <a:gd name="T11" fmla="*/ 426720 h 762000"/>
                <a:gd name="T12" fmla="*/ 1419450 w 1691640"/>
                <a:gd name="T13" fmla="*/ 259080 h 762000"/>
                <a:gd name="T14" fmla="*/ 732620 w 1691640"/>
                <a:gd name="T15" fmla="*/ 0 h 762000"/>
                <a:gd name="T16" fmla="*/ 244208 w 1691640"/>
                <a:gd name="T17" fmla="*/ 0 h 762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91640"/>
                <a:gd name="T28" fmla="*/ 0 h 762000"/>
                <a:gd name="T29" fmla="*/ 1691640 w 1691640"/>
                <a:gd name="T30" fmla="*/ 762000 h 762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91640" h="762000">
                  <a:moveTo>
                    <a:pt x="243840" y="0"/>
                  </a:moveTo>
                  <a:lnTo>
                    <a:pt x="0" y="182880"/>
                  </a:lnTo>
                  <a:lnTo>
                    <a:pt x="0" y="441960"/>
                  </a:lnTo>
                  <a:lnTo>
                    <a:pt x="822960" y="762000"/>
                  </a:lnTo>
                  <a:lnTo>
                    <a:pt x="1691640" y="594360"/>
                  </a:lnTo>
                  <a:lnTo>
                    <a:pt x="777240" y="426720"/>
                  </a:lnTo>
                  <a:lnTo>
                    <a:pt x="1417320" y="259080"/>
                  </a:lnTo>
                  <a:lnTo>
                    <a:pt x="731520" y="0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9959" name="直接连接符 26"/>
            <p:cNvCxnSpPr>
              <a:cxnSpLocks noChangeShapeType="1"/>
            </p:cNvCxnSpPr>
            <p:nvPr/>
          </p:nvCxnSpPr>
          <p:spPr bwMode="auto">
            <a:xfrm>
              <a:off x="3071813" y="5094000"/>
              <a:ext cx="2498725" cy="0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组合 26"/>
          <p:cNvGrpSpPr>
            <a:grpSpLocks/>
          </p:cNvGrpSpPr>
          <p:nvPr/>
        </p:nvGrpSpPr>
        <p:grpSpPr bwMode="auto">
          <a:xfrm>
            <a:off x="5643563" y="3644900"/>
            <a:ext cx="2498725" cy="2000250"/>
            <a:chOff x="5643563" y="3644900"/>
            <a:chExt cx="2498725" cy="2000250"/>
          </a:xfrm>
        </p:grpSpPr>
        <p:cxnSp>
          <p:nvCxnSpPr>
            <p:cNvPr id="30" name="直接连接符 29"/>
            <p:cNvCxnSpPr/>
            <p:nvPr/>
          </p:nvCxnSpPr>
          <p:spPr bwMode="auto">
            <a:xfrm>
              <a:off x="5643563" y="4214813"/>
              <a:ext cx="2403475" cy="1587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5643563" y="5094288"/>
              <a:ext cx="2498725" cy="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rot="5400000">
              <a:off x="5321300" y="4678363"/>
              <a:ext cx="1785937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952" name="矩形 28"/>
            <p:cNvSpPr>
              <a:spLocks noChangeArrowheads="1"/>
            </p:cNvSpPr>
            <p:nvPr/>
          </p:nvSpPr>
          <p:spPr bwMode="auto">
            <a:xfrm>
              <a:off x="6218238" y="4232275"/>
              <a:ext cx="1071562" cy="8572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任意多边形 34"/>
            <p:cNvSpPr>
              <a:spLocks noChangeArrowheads="1"/>
            </p:cNvSpPr>
            <p:nvPr/>
          </p:nvSpPr>
          <p:spPr bwMode="auto">
            <a:xfrm>
              <a:off x="6218238" y="4221163"/>
              <a:ext cx="1066800" cy="763587"/>
            </a:xfrm>
            <a:custGeom>
              <a:avLst/>
              <a:gdLst>
                <a:gd name="T0" fmla="*/ 243840 w 1066800"/>
                <a:gd name="T1" fmla="*/ 0 h 763794"/>
                <a:gd name="T2" fmla="*/ 0 w 1066800"/>
                <a:gd name="T3" fmla="*/ 197904 h 763794"/>
                <a:gd name="T4" fmla="*/ 15240 w 1066800"/>
                <a:gd name="T5" fmla="*/ 456704 h 763794"/>
                <a:gd name="T6" fmla="*/ 838200 w 1066800"/>
                <a:gd name="T7" fmla="*/ 761175 h 763794"/>
                <a:gd name="T8" fmla="*/ 822960 w 1066800"/>
                <a:gd name="T9" fmla="*/ 761175 h 763794"/>
                <a:gd name="T10" fmla="*/ 1066800 w 1066800"/>
                <a:gd name="T11" fmla="*/ 700280 h 763794"/>
                <a:gd name="T12" fmla="*/ 1066800 w 1066800"/>
                <a:gd name="T13" fmla="*/ 471928 h 763794"/>
                <a:gd name="T14" fmla="*/ 792480 w 1066800"/>
                <a:gd name="T15" fmla="*/ 426256 h 763794"/>
                <a:gd name="T16" fmla="*/ 1066800 w 1066800"/>
                <a:gd name="T17" fmla="*/ 365364 h 763794"/>
                <a:gd name="T18" fmla="*/ 1066800 w 1066800"/>
                <a:gd name="T19" fmla="*/ 121788 h 763794"/>
                <a:gd name="T20" fmla="*/ 716280 w 1066800"/>
                <a:gd name="T21" fmla="*/ 0 h 763794"/>
                <a:gd name="T22" fmla="*/ 243840 w 1066800"/>
                <a:gd name="T23" fmla="*/ 0 h 7637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66800"/>
                <a:gd name="T37" fmla="*/ 0 h 763794"/>
                <a:gd name="T38" fmla="*/ 1066800 w 1066800"/>
                <a:gd name="T39" fmla="*/ 763794 h 7637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66800" h="763794">
                  <a:moveTo>
                    <a:pt x="243840" y="0"/>
                  </a:moveTo>
                  <a:lnTo>
                    <a:pt x="0" y="198120"/>
                  </a:lnTo>
                  <a:lnTo>
                    <a:pt x="15240" y="457200"/>
                  </a:lnTo>
                  <a:lnTo>
                    <a:pt x="838200" y="762000"/>
                  </a:lnTo>
                  <a:cubicBezTo>
                    <a:pt x="842953" y="763794"/>
                    <a:pt x="828040" y="762000"/>
                    <a:pt x="822960" y="762000"/>
                  </a:cubicBezTo>
                  <a:lnTo>
                    <a:pt x="1066800" y="701040"/>
                  </a:lnTo>
                  <a:lnTo>
                    <a:pt x="1066800" y="472440"/>
                  </a:lnTo>
                  <a:lnTo>
                    <a:pt x="792480" y="426720"/>
                  </a:lnTo>
                  <a:lnTo>
                    <a:pt x="1066800" y="365760"/>
                  </a:lnTo>
                  <a:lnTo>
                    <a:pt x="1066800" y="121920"/>
                  </a:lnTo>
                  <a:lnTo>
                    <a:pt x="716280" y="0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9954" name="直接连接符 35"/>
            <p:cNvCxnSpPr>
              <a:cxnSpLocks noChangeShapeType="1"/>
            </p:cNvCxnSpPr>
            <p:nvPr/>
          </p:nvCxnSpPr>
          <p:spPr bwMode="auto">
            <a:xfrm rot="5400000">
              <a:off x="6287294" y="4644231"/>
              <a:ext cx="2000250" cy="1588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7891463" cy="44196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上一条边得到的新的被裁剪多边形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新的多边形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按顺序逐个取出多边形的边裁剪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可能会贡献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0, 1, 2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个新顶点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共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种可能情况</a:t>
            </a: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每条边情况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1A745-A49A-40B7-AE37-7D2869A12CDE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grpSp>
        <p:nvGrpSpPr>
          <p:cNvPr id="2" name="组合 41"/>
          <p:cNvGrpSpPr>
            <a:grpSpLocks/>
          </p:cNvGrpSpPr>
          <p:nvPr/>
        </p:nvGrpSpPr>
        <p:grpSpPr bwMode="auto">
          <a:xfrm>
            <a:off x="4643438" y="3786188"/>
            <a:ext cx="1357312" cy="2185987"/>
            <a:chOff x="4643438" y="3786188"/>
            <a:chExt cx="1357312" cy="2186062"/>
          </a:xfrm>
        </p:grpSpPr>
        <p:sp>
          <p:nvSpPr>
            <p:cNvPr id="40989" name="任意多边形 27"/>
            <p:cNvSpPr>
              <a:spLocks noChangeArrowheads="1"/>
            </p:cNvSpPr>
            <p:nvPr/>
          </p:nvSpPr>
          <p:spPr bwMode="auto">
            <a:xfrm>
              <a:off x="4643438" y="4000500"/>
              <a:ext cx="1173162" cy="1447800"/>
            </a:xfrm>
            <a:custGeom>
              <a:avLst/>
              <a:gdLst>
                <a:gd name="T0" fmla="*/ 0 w 1173480"/>
                <a:gd name="T1" fmla="*/ 365760 h 1447800"/>
                <a:gd name="T2" fmla="*/ 91340 w 1173480"/>
                <a:gd name="T3" fmla="*/ 0 h 1447800"/>
                <a:gd name="T4" fmla="*/ 822068 w 1173480"/>
                <a:gd name="T5" fmla="*/ 30480 h 1447800"/>
                <a:gd name="T6" fmla="*/ 1172208 w 1173480"/>
                <a:gd name="T7" fmla="*/ 1447800 h 1447800"/>
                <a:gd name="T8" fmla="*/ 0 w 1173480"/>
                <a:gd name="T9" fmla="*/ 365760 h 1447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3480"/>
                <a:gd name="T16" fmla="*/ 0 h 1447800"/>
                <a:gd name="T17" fmla="*/ 1173480 w 1173480"/>
                <a:gd name="T18" fmla="*/ 1447800 h 1447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3480" h="1447800">
                  <a:moveTo>
                    <a:pt x="0" y="365760"/>
                  </a:moveTo>
                  <a:lnTo>
                    <a:pt x="91440" y="0"/>
                  </a:lnTo>
                  <a:lnTo>
                    <a:pt x="822960" y="30480"/>
                  </a:lnTo>
                  <a:lnTo>
                    <a:pt x="1173480" y="144780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矩形 28"/>
            <p:cNvSpPr>
              <a:spLocks noChangeArrowheads="1"/>
            </p:cNvSpPr>
            <p:nvPr/>
          </p:nvSpPr>
          <p:spPr bwMode="auto">
            <a:xfrm>
              <a:off x="4929188" y="4214813"/>
              <a:ext cx="1071562" cy="8572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91" name="直接连接符 29"/>
            <p:cNvCxnSpPr>
              <a:cxnSpLocks noChangeShapeType="1"/>
            </p:cNvCxnSpPr>
            <p:nvPr/>
          </p:nvCxnSpPr>
          <p:spPr bwMode="auto">
            <a:xfrm rot="5400000">
              <a:off x="4037013" y="4678363"/>
              <a:ext cx="1785937" cy="1587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92" name="直接箭头连接符 34"/>
            <p:cNvCxnSpPr>
              <a:cxnSpLocks noChangeShapeType="1"/>
            </p:cNvCxnSpPr>
            <p:nvPr/>
          </p:nvCxnSpPr>
          <p:spPr bwMode="auto">
            <a:xfrm flipH="1">
              <a:off x="4643438" y="4000500"/>
              <a:ext cx="92075" cy="365125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sp>
          <p:nvSpPr>
            <p:cNvPr id="40993" name="矩形 24"/>
            <p:cNvSpPr>
              <a:spLocks noChangeArrowheads="1"/>
            </p:cNvSpPr>
            <p:nvPr/>
          </p:nvSpPr>
          <p:spPr bwMode="auto">
            <a:xfrm>
              <a:off x="5072066" y="5572140"/>
              <a:ext cx="5838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  <a:r>
                <a:rPr lang="zh-CN" altLang="en-US"/>
                <a:t>个</a:t>
              </a:r>
            </a:p>
          </p:txBody>
        </p:sp>
      </p:grpSp>
      <p:grpSp>
        <p:nvGrpSpPr>
          <p:cNvPr id="3" name="组合 39"/>
          <p:cNvGrpSpPr>
            <a:grpSpLocks/>
          </p:cNvGrpSpPr>
          <p:nvPr/>
        </p:nvGrpSpPr>
        <p:grpSpPr bwMode="auto">
          <a:xfrm>
            <a:off x="930275" y="3787775"/>
            <a:ext cx="1377950" cy="2184400"/>
            <a:chOff x="930275" y="3787775"/>
            <a:chExt cx="1377950" cy="2184475"/>
          </a:xfrm>
        </p:grpSpPr>
        <p:sp>
          <p:nvSpPr>
            <p:cNvPr id="40982" name="任意多边形 9"/>
            <p:cNvSpPr>
              <a:spLocks noChangeArrowheads="1"/>
            </p:cNvSpPr>
            <p:nvPr/>
          </p:nvSpPr>
          <p:spPr bwMode="auto">
            <a:xfrm>
              <a:off x="930275" y="4038600"/>
              <a:ext cx="1173163" cy="1447800"/>
            </a:xfrm>
            <a:custGeom>
              <a:avLst/>
              <a:gdLst>
                <a:gd name="T0" fmla="*/ 0 w 1173480"/>
                <a:gd name="T1" fmla="*/ 365760 h 1447800"/>
                <a:gd name="T2" fmla="*/ 91340 w 1173480"/>
                <a:gd name="T3" fmla="*/ 0 h 1447800"/>
                <a:gd name="T4" fmla="*/ 822072 w 1173480"/>
                <a:gd name="T5" fmla="*/ 30480 h 1447800"/>
                <a:gd name="T6" fmla="*/ 1172212 w 1173480"/>
                <a:gd name="T7" fmla="*/ 1447800 h 1447800"/>
                <a:gd name="T8" fmla="*/ 0 w 1173480"/>
                <a:gd name="T9" fmla="*/ 365760 h 1447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3480"/>
                <a:gd name="T16" fmla="*/ 0 h 1447800"/>
                <a:gd name="T17" fmla="*/ 1173480 w 1173480"/>
                <a:gd name="T18" fmla="*/ 1447800 h 1447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3480" h="1447800">
                  <a:moveTo>
                    <a:pt x="0" y="365760"/>
                  </a:moveTo>
                  <a:lnTo>
                    <a:pt x="91440" y="0"/>
                  </a:lnTo>
                  <a:lnTo>
                    <a:pt x="822960" y="30480"/>
                  </a:lnTo>
                  <a:lnTo>
                    <a:pt x="1173480" y="144780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矩形 5"/>
            <p:cNvSpPr>
              <a:spLocks noChangeArrowheads="1"/>
            </p:cNvSpPr>
            <p:nvPr/>
          </p:nvSpPr>
          <p:spPr bwMode="auto">
            <a:xfrm>
              <a:off x="1236663" y="4232275"/>
              <a:ext cx="1071562" cy="8572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84" name="直接连接符 6"/>
            <p:cNvCxnSpPr>
              <a:cxnSpLocks noChangeShapeType="1"/>
            </p:cNvCxnSpPr>
            <p:nvPr/>
          </p:nvCxnSpPr>
          <p:spPr bwMode="auto">
            <a:xfrm rot="5400000">
              <a:off x="322263" y="4679950"/>
              <a:ext cx="1785938" cy="1587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0985" name="矩形 21"/>
            <p:cNvSpPr>
              <a:spLocks noChangeArrowheads="1"/>
            </p:cNvSpPr>
            <p:nvPr/>
          </p:nvSpPr>
          <p:spPr bwMode="auto">
            <a:xfrm>
              <a:off x="1357290" y="5572140"/>
              <a:ext cx="5838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r>
                <a:rPr lang="zh-CN" altLang="en-US"/>
                <a:t>个</a:t>
              </a:r>
            </a:p>
          </p:txBody>
        </p:sp>
        <p:grpSp>
          <p:nvGrpSpPr>
            <p:cNvPr id="40986" name="组合 38"/>
            <p:cNvGrpSpPr>
              <a:grpSpLocks/>
            </p:cNvGrpSpPr>
            <p:nvPr/>
          </p:nvGrpSpPr>
          <p:grpSpPr bwMode="auto">
            <a:xfrm>
              <a:off x="1714480" y="4000504"/>
              <a:ext cx="388958" cy="1485896"/>
              <a:chOff x="1714480" y="4000504"/>
              <a:chExt cx="388958" cy="1485896"/>
            </a:xfrm>
          </p:grpSpPr>
          <p:cxnSp>
            <p:nvCxnSpPr>
              <p:cNvPr id="40987" name="直接连接符 11"/>
              <p:cNvCxnSpPr>
                <a:cxnSpLocks noChangeShapeType="1"/>
                <a:stCxn id="40982" idx="2"/>
                <a:endCxn id="40982" idx="3"/>
              </p:cNvCxnSpPr>
              <p:nvPr/>
            </p:nvCxnSpPr>
            <p:spPr bwMode="auto">
              <a:xfrm>
                <a:off x="1752600" y="4068763"/>
                <a:ext cx="350838" cy="1417637"/>
              </a:xfrm>
              <a:prstGeom prst="line">
                <a:avLst/>
              </a:prstGeom>
              <a:noFill/>
              <a:ln w="50800" algn="ctr">
                <a:solidFill>
                  <a:schemeClr val="tx1"/>
                </a:solidFill>
                <a:round/>
                <a:headEnd type="stealth" w="med" len="med"/>
                <a:tailEnd/>
              </a:ln>
            </p:spPr>
          </p:cxnSp>
          <p:sp>
            <p:nvSpPr>
              <p:cNvPr id="27" name="椭圆 26"/>
              <p:cNvSpPr/>
              <p:nvPr/>
            </p:nvSpPr>
            <p:spPr bwMode="auto">
              <a:xfrm>
                <a:off x="1714480" y="4000504"/>
                <a:ext cx="142876" cy="128582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rgbClr val="C00000"/>
                  </a:gs>
                </a:gsLst>
                <a:lin ang="5400000" scaled="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woPt" dir="t"/>
              </a:scene3d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</p:grpSp>
      <p:grpSp>
        <p:nvGrpSpPr>
          <p:cNvPr id="6" name="组合 40"/>
          <p:cNvGrpSpPr>
            <a:grpSpLocks/>
          </p:cNvGrpSpPr>
          <p:nvPr/>
        </p:nvGrpSpPr>
        <p:grpSpPr bwMode="auto">
          <a:xfrm>
            <a:off x="2714625" y="3786188"/>
            <a:ext cx="1379538" cy="2185987"/>
            <a:chOff x="2714625" y="3786188"/>
            <a:chExt cx="1379538" cy="2186062"/>
          </a:xfrm>
        </p:grpSpPr>
        <p:sp>
          <p:nvSpPr>
            <p:cNvPr id="40976" name="任意多边形 13"/>
            <p:cNvSpPr>
              <a:spLocks noChangeArrowheads="1"/>
            </p:cNvSpPr>
            <p:nvPr/>
          </p:nvSpPr>
          <p:spPr bwMode="auto">
            <a:xfrm>
              <a:off x="2714625" y="4000500"/>
              <a:ext cx="1173163" cy="1447800"/>
            </a:xfrm>
            <a:custGeom>
              <a:avLst/>
              <a:gdLst>
                <a:gd name="T0" fmla="*/ 0 w 1173480"/>
                <a:gd name="T1" fmla="*/ 365760 h 1447800"/>
                <a:gd name="T2" fmla="*/ 91340 w 1173480"/>
                <a:gd name="T3" fmla="*/ 0 h 1447800"/>
                <a:gd name="T4" fmla="*/ 822072 w 1173480"/>
                <a:gd name="T5" fmla="*/ 30480 h 1447800"/>
                <a:gd name="T6" fmla="*/ 1172212 w 1173480"/>
                <a:gd name="T7" fmla="*/ 1447800 h 1447800"/>
                <a:gd name="T8" fmla="*/ 0 w 1173480"/>
                <a:gd name="T9" fmla="*/ 365760 h 1447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3480"/>
                <a:gd name="T16" fmla="*/ 0 h 1447800"/>
                <a:gd name="T17" fmla="*/ 1173480 w 1173480"/>
                <a:gd name="T18" fmla="*/ 1447800 h 1447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3480" h="1447800">
                  <a:moveTo>
                    <a:pt x="0" y="365760"/>
                  </a:moveTo>
                  <a:lnTo>
                    <a:pt x="91440" y="0"/>
                  </a:lnTo>
                  <a:lnTo>
                    <a:pt x="822960" y="30480"/>
                  </a:lnTo>
                  <a:lnTo>
                    <a:pt x="1173480" y="144780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矩形 14"/>
            <p:cNvSpPr>
              <a:spLocks noChangeArrowheads="1"/>
            </p:cNvSpPr>
            <p:nvPr/>
          </p:nvSpPr>
          <p:spPr bwMode="auto">
            <a:xfrm>
              <a:off x="3022600" y="4194175"/>
              <a:ext cx="1071563" cy="8572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78" name="直接连接符 20"/>
            <p:cNvCxnSpPr>
              <a:cxnSpLocks noChangeShapeType="1"/>
            </p:cNvCxnSpPr>
            <p:nvPr/>
          </p:nvCxnSpPr>
          <p:spPr bwMode="auto">
            <a:xfrm rot="5400000">
              <a:off x="2124075" y="4678363"/>
              <a:ext cx="1785937" cy="1588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9" name="直接连接符 22"/>
            <p:cNvCxnSpPr>
              <a:cxnSpLocks noChangeShapeType="1"/>
              <a:stCxn id="40976" idx="1"/>
              <a:endCxn id="40976" idx="2"/>
            </p:cNvCxnSpPr>
            <p:nvPr/>
          </p:nvCxnSpPr>
          <p:spPr bwMode="auto">
            <a:xfrm>
              <a:off x="2806700" y="4000500"/>
              <a:ext cx="730250" cy="30163"/>
            </a:xfrm>
            <a:prstGeom prst="line">
              <a:avLst/>
            </a:prstGeom>
            <a:noFill/>
            <a:ln w="50800" algn="ctr">
              <a:solidFill>
                <a:schemeClr val="tx1"/>
              </a:solidFill>
              <a:round/>
              <a:headEnd type="stealth" w="med" len="med"/>
              <a:tailEnd/>
            </a:ln>
          </p:spPr>
        </p:cxnSp>
        <p:sp>
          <p:nvSpPr>
            <p:cNvPr id="40980" name="矩形 23"/>
            <p:cNvSpPr>
              <a:spLocks noChangeArrowheads="1"/>
            </p:cNvSpPr>
            <p:nvPr/>
          </p:nvSpPr>
          <p:spPr bwMode="auto">
            <a:xfrm>
              <a:off x="3071802" y="5572140"/>
              <a:ext cx="5838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r>
                <a:rPr lang="zh-CN" altLang="en-US"/>
                <a:t>个</a:t>
              </a: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952000" y="3942000"/>
              <a:ext cx="142876" cy="128582"/>
            </a:xfrm>
            <a:prstGeom prst="ellipse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woPt" dir="t"/>
            </a:scene3d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7" name="组合 42"/>
          <p:cNvGrpSpPr>
            <a:grpSpLocks/>
          </p:cNvGrpSpPr>
          <p:nvPr/>
        </p:nvGrpSpPr>
        <p:grpSpPr bwMode="auto">
          <a:xfrm>
            <a:off x="6215063" y="3786188"/>
            <a:ext cx="1379537" cy="2185987"/>
            <a:chOff x="6215063" y="3786188"/>
            <a:chExt cx="1379537" cy="2186062"/>
          </a:xfrm>
        </p:grpSpPr>
        <p:sp>
          <p:nvSpPr>
            <p:cNvPr id="40969" name="任意多边形 30"/>
            <p:cNvSpPr>
              <a:spLocks noChangeArrowheads="1"/>
            </p:cNvSpPr>
            <p:nvPr/>
          </p:nvSpPr>
          <p:spPr bwMode="auto">
            <a:xfrm>
              <a:off x="6215063" y="4000500"/>
              <a:ext cx="1173162" cy="1447800"/>
            </a:xfrm>
            <a:custGeom>
              <a:avLst/>
              <a:gdLst>
                <a:gd name="T0" fmla="*/ 0 w 1173480"/>
                <a:gd name="T1" fmla="*/ 365760 h 1447800"/>
                <a:gd name="T2" fmla="*/ 91340 w 1173480"/>
                <a:gd name="T3" fmla="*/ 0 h 1447800"/>
                <a:gd name="T4" fmla="*/ 822068 w 1173480"/>
                <a:gd name="T5" fmla="*/ 30480 h 1447800"/>
                <a:gd name="T6" fmla="*/ 1172208 w 1173480"/>
                <a:gd name="T7" fmla="*/ 1447800 h 1447800"/>
                <a:gd name="T8" fmla="*/ 0 w 1173480"/>
                <a:gd name="T9" fmla="*/ 365760 h 1447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3480"/>
                <a:gd name="T16" fmla="*/ 0 h 1447800"/>
                <a:gd name="T17" fmla="*/ 1173480 w 1173480"/>
                <a:gd name="T18" fmla="*/ 1447800 h 14478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3480" h="1447800">
                  <a:moveTo>
                    <a:pt x="0" y="365760"/>
                  </a:moveTo>
                  <a:lnTo>
                    <a:pt x="91440" y="0"/>
                  </a:lnTo>
                  <a:lnTo>
                    <a:pt x="822960" y="30480"/>
                  </a:lnTo>
                  <a:lnTo>
                    <a:pt x="1173480" y="144780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矩形 31"/>
            <p:cNvSpPr>
              <a:spLocks noChangeArrowheads="1"/>
            </p:cNvSpPr>
            <p:nvPr/>
          </p:nvSpPr>
          <p:spPr bwMode="auto">
            <a:xfrm>
              <a:off x="6523038" y="4194175"/>
              <a:ext cx="1071562" cy="85725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0971" name="直接连接符 32"/>
            <p:cNvCxnSpPr>
              <a:cxnSpLocks noChangeShapeType="1"/>
            </p:cNvCxnSpPr>
            <p:nvPr/>
          </p:nvCxnSpPr>
          <p:spPr bwMode="auto">
            <a:xfrm rot="5400000">
              <a:off x="5607050" y="4678363"/>
              <a:ext cx="1785937" cy="1588"/>
            </a:xfrm>
            <a:prstGeom prst="line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0972" name="直接箭头连接符 36"/>
            <p:cNvCxnSpPr>
              <a:cxnSpLocks noChangeShapeType="1"/>
              <a:stCxn id="40969" idx="0"/>
              <a:endCxn id="40969" idx="3"/>
            </p:cNvCxnSpPr>
            <p:nvPr/>
          </p:nvCxnSpPr>
          <p:spPr bwMode="auto">
            <a:xfrm>
              <a:off x="6215063" y="4365625"/>
              <a:ext cx="1173162" cy="1082675"/>
            </a:xfrm>
            <a:prstGeom prst="straightConnector1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 type="stealth" w="med" len="med"/>
            </a:ln>
          </p:spPr>
        </p:cxnSp>
        <p:sp>
          <p:nvSpPr>
            <p:cNvPr id="40973" name="矩形 25"/>
            <p:cNvSpPr>
              <a:spLocks noChangeArrowheads="1"/>
            </p:cNvSpPr>
            <p:nvPr/>
          </p:nvSpPr>
          <p:spPr bwMode="auto">
            <a:xfrm>
              <a:off x="6572264" y="5572140"/>
              <a:ext cx="5838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r>
                <a:rPr lang="zh-CN" altLang="en-US"/>
                <a:t>个</a:t>
              </a: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429388" y="4572008"/>
              <a:ext cx="142876" cy="128582"/>
            </a:xfrm>
            <a:prstGeom prst="ellipse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woPt" dir="t"/>
            </a:scene3d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7358082" y="5443558"/>
              <a:ext cx="142876" cy="128582"/>
            </a:xfrm>
            <a:prstGeom prst="ellipse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rgbClr val="C00000"/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woPt" dir="t"/>
            </a:scene3d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F4D4C-6495-4FCA-BF51-00D6CB63B181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14313"/>
            <a:ext cx="850107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+mn-lt"/>
                <a:ea typeface="黑体" pitchFamily="2" charset="-122"/>
              </a:rPr>
              <a:t>Creation of viewing coordinates </a:t>
            </a:r>
            <a:br>
              <a:rPr lang="en-US" altLang="zh-CN" sz="3600" dirty="0" smtClean="0">
                <a:latin typeface="+mn-lt"/>
                <a:ea typeface="黑体" pitchFamily="2" charset="-122"/>
              </a:rPr>
            </a:br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视点坐标系的建立</a:t>
            </a:r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z="3600" dirty="0" smtClean="0">
                <a:latin typeface="Times New Roman" pitchFamily="18" charset="0"/>
                <a:ea typeface="黑体" pitchFamily="2" charset="-122"/>
              </a:rPr>
              <a:t>取景的过程</a:t>
            </a:r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3600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0400" cy="4587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Origin (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坐标原点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 or position of viewpoint:  </a:t>
            </a:r>
          </a:p>
          <a:p>
            <a:pPr lvl="1" eaLnBrk="1" hangingPunct="1">
              <a:defRPr/>
            </a:pP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</a:rPr>
              <a:t>C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sz="2400" i="1" dirty="0" err="1" smtClean="0">
                <a:latin typeface="Times New Roman" pitchFamily="18" charset="0"/>
                <a:ea typeface="黑体" pitchFamily="2" charset="-122"/>
              </a:rPr>
              <a:t>C</a:t>
            </a:r>
            <a:r>
              <a:rPr lang="en-US" altLang="zh-CN" sz="2400" i="1" baseline="-25000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黑体" pitchFamily="2" charset="-122"/>
              </a:rPr>
              <a:t>C</a:t>
            </a:r>
            <a:r>
              <a:rPr lang="en-US" altLang="zh-CN" sz="2400" i="1" baseline="-25000" dirty="0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400" i="1" dirty="0" err="1" smtClean="0">
                <a:latin typeface="Times New Roman" pitchFamily="18" charset="0"/>
                <a:ea typeface="黑体" pitchFamily="2" charset="-122"/>
              </a:rPr>
              <a:t>C</a:t>
            </a:r>
            <a:r>
              <a:rPr lang="en-US" altLang="zh-CN" sz="2400" i="1" baseline="-25000" dirty="0" err="1" smtClean="0">
                <a:latin typeface="Times New Roman" pitchFamily="18" charset="0"/>
                <a:ea typeface="黑体" pitchFamily="2" charset="-122"/>
              </a:rPr>
              <a:t>z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2400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Viewing direction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镜头朝向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)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: </a:t>
            </a:r>
          </a:p>
          <a:p>
            <a:pPr lvl="1" eaLnBrk="1" hangingPunct="1">
              <a:defRPr/>
            </a:pP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</a:rPr>
              <a:t>由</a:t>
            </a: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sz="2400" i="1" dirty="0" err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400" i="1" baseline="-25000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400" i="1" dirty="0" err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400" i="1" baseline="-25000" dirty="0" err="1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400" i="1" dirty="0" err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sz="2400" i="1" baseline="-25000" dirty="0" err="1" smtClean="0">
                <a:latin typeface="Times New Roman" pitchFamily="18" charset="0"/>
                <a:ea typeface="黑体" pitchFamily="2" charset="-122"/>
              </a:rPr>
              <a:t>z</a:t>
            </a:r>
            <a:r>
              <a:rPr lang="en-US" altLang="zh-CN" sz="2400" dirty="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</a:rPr>
              <a:t>定义，与之相反</a:t>
            </a:r>
          </a:p>
          <a:p>
            <a:pPr eaLnBrk="1" hangingPunct="1">
              <a:defRPr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A vector 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UP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not parallel to N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：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latin typeface="+mj-lt"/>
                <a:ea typeface="黑体" pitchFamily="2" charset="-122"/>
              </a:rPr>
              <a:t>UP</a:t>
            </a:r>
          </a:p>
          <a:p>
            <a:pPr eaLnBrk="1" hangingPunct="1">
              <a:defRPr/>
            </a:pPr>
            <a:r>
              <a:rPr lang="en-US" altLang="zh-CN" sz="2800" dirty="0">
                <a:latin typeface="+mj-lt"/>
                <a:ea typeface="黑体" pitchFamily="2" charset="-122"/>
              </a:rPr>
              <a:t> 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Finally</a:t>
            </a:r>
            <a:endParaRPr lang="zh-CN" altLang="en-US" sz="2800" dirty="0" smtClean="0">
              <a:latin typeface="+mj-lt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	 </a:t>
            </a:r>
            <a:endParaRPr lang="en-US" altLang="zh-CN" sz="2800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(denoted by 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U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sz="2800" i="1" dirty="0" err="1" smtClean="0">
                <a:latin typeface="Times New Roman" pitchFamily="18" charset="0"/>
                <a:ea typeface="黑体" pitchFamily="2" charset="-122"/>
              </a:rPr>
              <a:t>U</a:t>
            </a:r>
            <a:r>
              <a:rPr lang="en-US" altLang="zh-CN" sz="2800" i="1" baseline="-25000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err="1" smtClean="0">
                <a:latin typeface="Times New Roman" pitchFamily="18" charset="0"/>
                <a:ea typeface="黑体" pitchFamily="2" charset="-122"/>
              </a:rPr>
              <a:t>U</a:t>
            </a:r>
            <a:r>
              <a:rPr lang="en-US" altLang="zh-CN" sz="2800" i="1" baseline="-25000" dirty="0" err="1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err="1" smtClean="0">
                <a:latin typeface="Times New Roman" pitchFamily="18" charset="0"/>
                <a:ea typeface="黑体" pitchFamily="2" charset="-122"/>
              </a:rPr>
              <a:t>U</a:t>
            </a:r>
            <a:r>
              <a:rPr lang="en-US" altLang="zh-CN" sz="2800" i="1" baseline="-25000" dirty="0" err="1" smtClean="0">
                <a:latin typeface="Times New Roman" pitchFamily="18" charset="0"/>
                <a:ea typeface="黑体" pitchFamily="2" charset="-122"/>
              </a:rPr>
              <a:t>z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) , 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=(</a:t>
            </a:r>
            <a:r>
              <a:rPr lang="en-US" altLang="zh-CN" sz="2800" i="1" dirty="0" err="1" smtClean="0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 i="1" baseline="-25000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err="1" smtClean="0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 i="1" baseline="-25000" dirty="0" err="1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err="1" smtClean="0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 i="1" baseline="-25000" dirty="0" err="1" smtClean="0">
                <a:latin typeface="Times New Roman" pitchFamily="18" charset="0"/>
                <a:ea typeface="黑体" pitchFamily="2" charset="-122"/>
              </a:rPr>
              <a:t>z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))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。 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774600"/>
              </p:ext>
            </p:extLst>
          </p:nvPr>
        </p:nvGraphicFramePr>
        <p:xfrm>
          <a:off x="2051720" y="4293096"/>
          <a:ext cx="23399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4" imgW="774364" imgH="393529" progId="">
                  <p:embed/>
                </p:oleObj>
              </mc:Choice>
              <mc:Fallback>
                <p:oleObj name="Equation" r:id="rId4" imgW="774364" imgH="39352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93096"/>
                        <a:ext cx="233997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56489"/>
              </p:ext>
            </p:extLst>
          </p:nvPr>
        </p:nvGraphicFramePr>
        <p:xfrm>
          <a:off x="4694907" y="4622031"/>
          <a:ext cx="18383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6" imgW="596641" imgH="165028" progId="">
                  <p:embed/>
                </p:oleObj>
              </mc:Choice>
              <mc:Fallback>
                <p:oleObj name="Equation" r:id="rId6" imgW="596641" imgH="165028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907" y="4622031"/>
                        <a:ext cx="18383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857224" y="2000240"/>
            <a:ext cx="7215238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57224" y="2852936"/>
            <a:ext cx="4857784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584" y="3861048"/>
            <a:ext cx="4857784" cy="71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pic>
        <p:nvPicPr>
          <p:cNvPr id="1106" name="Picture 8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0000">
            <a:off x="6338500" y="2595030"/>
            <a:ext cx="2209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缺点与改进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sz="half" idx="1"/>
          </p:nvPr>
        </p:nvSpPr>
        <p:spPr>
          <a:xfrm>
            <a:off x="609600" y="1428750"/>
            <a:ext cx="7891463" cy="200025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可能包含非多边形内部的窗口边界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需后处理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E3495-B2ED-4EB5-BA58-195BE6F8D851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41989" name="矩形 5"/>
          <p:cNvSpPr>
            <a:spLocks noChangeArrowheads="1"/>
          </p:cNvSpPr>
          <p:nvPr/>
        </p:nvSpPr>
        <p:spPr bwMode="auto">
          <a:xfrm>
            <a:off x="1785938" y="2656038"/>
            <a:ext cx="9144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任意多边形 6"/>
          <p:cNvSpPr/>
          <p:nvPr/>
        </p:nvSpPr>
        <p:spPr bwMode="auto">
          <a:xfrm>
            <a:off x="1500188" y="2424263"/>
            <a:ext cx="795337" cy="1363662"/>
          </a:xfrm>
          <a:custGeom>
            <a:avLst/>
            <a:gdLst>
              <a:gd name="connsiteX0" fmla="*/ 794479 w 794479"/>
              <a:gd name="connsiteY0" fmla="*/ 434715 h 1364105"/>
              <a:gd name="connsiteX1" fmla="*/ 794479 w 794479"/>
              <a:gd name="connsiteY1" fmla="*/ 0 h 1364105"/>
              <a:gd name="connsiteX2" fmla="*/ 14990 w 794479"/>
              <a:gd name="connsiteY2" fmla="*/ 0 h 1364105"/>
              <a:gd name="connsiteX3" fmla="*/ 0 w 794479"/>
              <a:gd name="connsiteY3" fmla="*/ 1364105 h 1364105"/>
              <a:gd name="connsiteX4" fmla="*/ 689548 w 794479"/>
              <a:gd name="connsiteY4" fmla="*/ 1364105 h 1364105"/>
              <a:gd name="connsiteX5" fmla="*/ 689548 w 794479"/>
              <a:gd name="connsiteY5" fmla="*/ 869430 h 1364105"/>
              <a:gd name="connsiteX6" fmla="*/ 134912 w 794479"/>
              <a:gd name="connsiteY6" fmla="*/ 869430 h 1364105"/>
              <a:gd name="connsiteX7" fmla="*/ 164892 w 794479"/>
              <a:gd name="connsiteY7" fmla="*/ 59961 h 1364105"/>
              <a:gd name="connsiteX8" fmla="*/ 794479 w 794479"/>
              <a:gd name="connsiteY8" fmla="*/ 434715 h 13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4479" h="1364105">
                <a:moveTo>
                  <a:pt x="794479" y="434715"/>
                </a:moveTo>
                <a:lnTo>
                  <a:pt x="794479" y="0"/>
                </a:lnTo>
                <a:lnTo>
                  <a:pt x="14990" y="0"/>
                </a:lnTo>
                <a:lnTo>
                  <a:pt x="0" y="1364105"/>
                </a:lnTo>
                <a:lnTo>
                  <a:pt x="689548" y="1364105"/>
                </a:lnTo>
                <a:lnTo>
                  <a:pt x="689548" y="869430"/>
                </a:lnTo>
                <a:lnTo>
                  <a:pt x="134912" y="869430"/>
                </a:lnTo>
                <a:lnTo>
                  <a:pt x="164892" y="59961"/>
                </a:lnTo>
                <a:lnTo>
                  <a:pt x="794479" y="434715"/>
                </a:lnTo>
                <a:close/>
              </a:path>
            </a:pathLst>
          </a:custGeom>
          <a:solidFill>
            <a:schemeClr val="accent1">
              <a:lumMod val="25000"/>
              <a:alpha val="11000"/>
            </a:schemeClr>
          </a:solidFill>
          <a:ln w="9525" cap="flat" cmpd="sng" algn="ctr">
            <a:solidFill>
              <a:schemeClr val="tx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cxnSp>
        <p:nvCxnSpPr>
          <p:cNvPr id="41991" name="直接箭头连接符 8"/>
          <p:cNvCxnSpPr>
            <a:cxnSpLocks noChangeShapeType="1"/>
            <a:stCxn id="7" idx="7"/>
            <a:endCxn id="7" idx="0"/>
          </p:cNvCxnSpPr>
          <p:nvPr/>
        </p:nvCxnSpPr>
        <p:spPr bwMode="auto">
          <a:xfrm>
            <a:off x="1665288" y="2483000"/>
            <a:ext cx="630237" cy="374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2" name="直接箭头连接符 10"/>
          <p:cNvCxnSpPr>
            <a:cxnSpLocks noChangeShapeType="1"/>
            <a:stCxn id="7" idx="0"/>
            <a:endCxn id="7" idx="1"/>
          </p:cNvCxnSpPr>
          <p:nvPr/>
        </p:nvCxnSpPr>
        <p:spPr bwMode="auto">
          <a:xfrm flipV="1">
            <a:off x="2295525" y="2424263"/>
            <a:ext cx="1588" cy="433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3" name="直接箭头连接符 12"/>
          <p:cNvCxnSpPr>
            <a:cxnSpLocks noChangeShapeType="1"/>
            <a:stCxn id="7" idx="1"/>
            <a:endCxn id="7" idx="2"/>
          </p:cNvCxnSpPr>
          <p:nvPr/>
        </p:nvCxnSpPr>
        <p:spPr bwMode="auto">
          <a:xfrm flipH="1">
            <a:off x="1516063" y="2424263"/>
            <a:ext cx="7794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4" name="直接箭头连接符 14"/>
          <p:cNvCxnSpPr>
            <a:cxnSpLocks noChangeShapeType="1"/>
            <a:endCxn id="7" idx="3"/>
          </p:cNvCxnSpPr>
          <p:nvPr/>
        </p:nvCxnSpPr>
        <p:spPr bwMode="auto">
          <a:xfrm rot="16200000" flipH="1">
            <a:off x="791369" y="3079107"/>
            <a:ext cx="1417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5" name="直接箭头连接符 16"/>
          <p:cNvCxnSpPr>
            <a:cxnSpLocks noChangeShapeType="1"/>
            <a:stCxn id="7" idx="3"/>
            <a:endCxn id="7" idx="4"/>
          </p:cNvCxnSpPr>
          <p:nvPr/>
        </p:nvCxnSpPr>
        <p:spPr bwMode="auto">
          <a:xfrm>
            <a:off x="1500188" y="3787925"/>
            <a:ext cx="6905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6" name="直接箭头连接符 18"/>
          <p:cNvCxnSpPr>
            <a:cxnSpLocks noChangeShapeType="1"/>
            <a:stCxn id="7" idx="4"/>
            <a:endCxn id="7" idx="5"/>
          </p:cNvCxnSpPr>
          <p:nvPr/>
        </p:nvCxnSpPr>
        <p:spPr bwMode="auto">
          <a:xfrm flipV="1">
            <a:off x="2190750" y="3292625"/>
            <a:ext cx="1588" cy="495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7" name="直接箭头连接符 20"/>
          <p:cNvCxnSpPr>
            <a:cxnSpLocks noChangeShapeType="1"/>
            <a:stCxn id="7" idx="5"/>
            <a:endCxn id="7" idx="6"/>
          </p:cNvCxnSpPr>
          <p:nvPr/>
        </p:nvCxnSpPr>
        <p:spPr bwMode="auto">
          <a:xfrm flipH="1">
            <a:off x="1635125" y="3292625"/>
            <a:ext cx="5556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998" name="直接箭头连接符 22"/>
          <p:cNvCxnSpPr>
            <a:cxnSpLocks noChangeShapeType="1"/>
            <a:stCxn id="7" idx="6"/>
            <a:endCxn id="7" idx="7"/>
          </p:cNvCxnSpPr>
          <p:nvPr/>
        </p:nvCxnSpPr>
        <p:spPr bwMode="auto">
          <a:xfrm flipV="1">
            <a:off x="1635125" y="2483000"/>
            <a:ext cx="30163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3000375" y="2656038"/>
            <a:ext cx="928688" cy="914400"/>
            <a:chOff x="2428860" y="2285992"/>
            <a:chExt cx="928694" cy="914400"/>
          </a:xfrm>
        </p:grpSpPr>
        <p:grpSp>
          <p:nvGrpSpPr>
            <p:cNvPr id="42045" name="组合 27"/>
            <p:cNvGrpSpPr>
              <a:grpSpLocks/>
            </p:cNvGrpSpPr>
            <p:nvPr/>
          </p:nvGrpSpPr>
          <p:grpSpPr bwMode="auto">
            <a:xfrm>
              <a:off x="2428860" y="2285992"/>
              <a:ext cx="914400" cy="914400"/>
              <a:chOff x="2428860" y="2285992"/>
              <a:chExt cx="914400" cy="914400"/>
            </a:xfrm>
          </p:grpSpPr>
          <p:sp>
            <p:nvSpPr>
              <p:cNvPr id="42047" name="矩形 23"/>
              <p:cNvSpPr>
                <a:spLocks noChangeArrowheads="1"/>
              </p:cNvSpPr>
              <p:nvPr/>
            </p:nvSpPr>
            <p:spPr bwMode="auto">
              <a:xfrm>
                <a:off x="2428860" y="2285992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42048" name="直接箭头连接符 26"/>
              <p:cNvCxnSpPr>
                <a:cxnSpLocks noChangeShapeType="1"/>
              </p:cNvCxnSpPr>
              <p:nvPr/>
            </p:nvCxnSpPr>
            <p:spPr bwMode="auto">
              <a:xfrm>
                <a:off x="2571736" y="2285992"/>
                <a:ext cx="357190" cy="21431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cxnSp>
          <p:nvCxnSpPr>
            <p:cNvPr id="30" name="直接连接符 29"/>
            <p:cNvCxnSpPr/>
            <p:nvPr/>
          </p:nvCxnSpPr>
          <p:spPr bwMode="auto">
            <a:xfrm>
              <a:off x="2428860" y="2285992"/>
              <a:ext cx="928694" cy="1588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gradFill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103"/>
          <p:cNvGrpSpPr>
            <a:grpSpLocks/>
          </p:cNvGrpSpPr>
          <p:nvPr/>
        </p:nvGrpSpPr>
        <p:grpSpPr bwMode="auto">
          <a:xfrm>
            <a:off x="4143375" y="2656038"/>
            <a:ext cx="928688" cy="914400"/>
            <a:chOff x="4143372" y="2214554"/>
            <a:chExt cx="928694" cy="914400"/>
          </a:xfrm>
        </p:grpSpPr>
        <p:sp>
          <p:nvSpPr>
            <p:cNvPr id="42041" name="矩形 31"/>
            <p:cNvSpPr>
              <a:spLocks noChangeArrowheads="1"/>
            </p:cNvSpPr>
            <p:nvPr/>
          </p:nvSpPr>
          <p:spPr bwMode="auto">
            <a:xfrm>
              <a:off x="4143372" y="2214554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2042" name="直接箭头连接符 35"/>
            <p:cNvCxnSpPr>
              <a:cxnSpLocks noChangeShapeType="1"/>
            </p:cNvCxnSpPr>
            <p:nvPr/>
          </p:nvCxnSpPr>
          <p:spPr bwMode="auto">
            <a:xfrm>
              <a:off x="4286248" y="2214554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43" name="直接箭头连接符 38"/>
            <p:cNvCxnSpPr>
              <a:cxnSpLocks noChangeShapeType="1"/>
            </p:cNvCxnSpPr>
            <p:nvPr/>
          </p:nvCxnSpPr>
          <p:spPr bwMode="auto">
            <a:xfrm flipV="1">
              <a:off x="4643438" y="2214554"/>
              <a:ext cx="0" cy="216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143372" y="2214554"/>
              <a:ext cx="928694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组合 104"/>
          <p:cNvGrpSpPr>
            <a:grpSpLocks/>
          </p:cNvGrpSpPr>
          <p:nvPr/>
        </p:nvGrpSpPr>
        <p:grpSpPr bwMode="auto">
          <a:xfrm>
            <a:off x="5286375" y="2656038"/>
            <a:ext cx="928688" cy="914400"/>
            <a:chOff x="5286380" y="2214554"/>
            <a:chExt cx="928694" cy="914400"/>
          </a:xfrm>
        </p:grpSpPr>
        <p:sp>
          <p:nvSpPr>
            <p:cNvPr id="42037" name="矩形 46"/>
            <p:cNvSpPr>
              <a:spLocks noChangeArrowheads="1"/>
            </p:cNvSpPr>
            <p:nvPr/>
          </p:nvSpPr>
          <p:spPr bwMode="auto">
            <a:xfrm>
              <a:off x="5286380" y="2214554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2038" name="直接箭头连接符 47"/>
            <p:cNvCxnSpPr>
              <a:cxnSpLocks noChangeShapeType="1"/>
            </p:cNvCxnSpPr>
            <p:nvPr/>
          </p:nvCxnSpPr>
          <p:spPr bwMode="auto">
            <a:xfrm>
              <a:off x="5429256" y="2214554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39" name="直接箭头连接符 48"/>
            <p:cNvCxnSpPr>
              <a:cxnSpLocks noChangeShapeType="1"/>
            </p:cNvCxnSpPr>
            <p:nvPr/>
          </p:nvCxnSpPr>
          <p:spPr bwMode="auto">
            <a:xfrm flipV="1">
              <a:off x="5786446" y="2214554"/>
              <a:ext cx="0" cy="216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5286380" y="2214554"/>
              <a:ext cx="928694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组合 74"/>
          <p:cNvGrpSpPr>
            <a:grpSpLocks/>
          </p:cNvGrpSpPr>
          <p:nvPr/>
        </p:nvGrpSpPr>
        <p:grpSpPr bwMode="auto">
          <a:xfrm>
            <a:off x="6357938" y="2654450"/>
            <a:ext cx="1214437" cy="1141413"/>
            <a:chOff x="5786446" y="2285198"/>
            <a:chExt cx="1214446" cy="1139999"/>
          </a:xfrm>
        </p:grpSpPr>
        <p:sp>
          <p:nvSpPr>
            <p:cNvPr id="42026" name="矩形 50"/>
            <p:cNvSpPr>
              <a:spLocks noChangeArrowheads="1"/>
            </p:cNvSpPr>
            <p:nvPr/>
          </p:nvSpPr>
          <p:spPr bwMode="auto">
            <a:xfrm>
              <a:off x="6072198" y="2285992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2027" name="直接箭头连接符 51"/>
            <p:cNvCxnSpPr>
              <a:cxnSpLocks noChangeShapeType="1"/>
            </p:cNvCxnSpPr>
            <p:nvPr/>
          </p:nvCxnSpPr>
          <p:spPr bwMode="auto">
            <a:xfrm>
              <a:off x="6215074" y="2285992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28" name="直接箭头连接符 52"/>
            <p:cNvCxnSpPr>
              <a:cxnSpLocks noChangeShapeType="1"/>
            </p:cNvCxnSpPr>
            <p:nvPr/>
          </p:nvCxnSpPr>
          <p:spPr bwMode="auto">
            <a:xfrm flipV="1">
              <a:off x="6572264" y="2285992"/>
              <a:ext cx="0" cy="216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6072198" y="2285992"/>
              <a:ext cx="928694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030" name="直接箭头连接符 54"/>
            <p:cNvCxnSpPr>
              <a:cxnSpLocks noChangeShapeType="1"/>
            </p:cNvCxnSpPr>
            <p:nvPr/>
          </p:nvCxnSpPr>
          <p:spPr bwMode="auto">
            <a:xfrm rot="16200000" flipH="1">
              <a:off x="5220930" y="2851512"/>
              <a:ext cx="1131762" cy="7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31" name="直接箭头连接符 56"/>
            <p:cNvCxnSpPr>
              <a:cxnSpLocks noChangeShapeType="1"/>
            </p:cNvCxnSpPr>
            <p:nvPr/>
          </p:nvCxnSpPr>
          <p:spPr bwMode="auto">
            <a:xfrm>
              <a:off x="5786446" y="3423609"/>
              <a:ext cx="68954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32" name="直接箭头连接符 57"/>
            <p:cNvCxnSpPr>
              <a:cxnSpLocks noChangeShapeType="1"/>
            </p:cNvCxnSpPr>
            <p:nvPr/>
          </p:nvCxnSpPr>
          <p:spPr bwMode="auto">
            <a:xfrm flipV="1">
              <a:off x="6475994" y="2928934"/>
              <a:ext cx="1588" cy="494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33" name="直接箭头连接符 58"/>
            <p:cNvCxnSpPr>
              <a:cxnSpLocks noChangeShapeType="1"/>
            </p:cNvCxnSpPr>
            <p:nvPr/>
          </p:nvCxnSpPr>
          <p:spPr bwMode="auto">
            <a:xfrm flipH="1">
              <a:off x="5921358" y="2928934"/>
              <a:ext cx="55463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34" name="直接箭头连接符 61"/>
            <p:cNvCxnSpPr>
              <a:cxnSpLocks noChangeShapeType="1"/>
            </p:cNvCxnSpPr>
            <p:nvPr/>
          </p:nvCxnSpPr>
          <p:spPr bwMode="auto">
            <a:xfrm rot="5400000" flipH="1" flipV="1">
              <a:off x="5614025" y="2601289"/>
              <a:ext cx="666594" cy="36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35" name="直接箭头连接符 69"/>
            <p:cNvCxnSpPr>
              <a:cxnSpLocks noChangeShapeType="1"/>
              <a:stCxn id="42026" idx="0"/>
            </p:cNvCxnSpPr>
            <p:nvPr/>
          </p:nvCxnSpPr>
          <p:spPr bwMode="auto">
            <a:xfrm rot="16200000" flipV="1">
              <a:off x="6193643" y="1878795"/>
              <a:ext cx="794" cy="81360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2036" name="直接箭头连接符 72"/>
            <p:cNvCxnSpPr>
              <a:cxnSpLocks noChangeShapeType="1"/>
            </p:cNvCxnSpPr>
            <p:nvPr/>
          </p:nvCxnSpPr>
          <p:spPr bwMode="auto">
            <a:xfrm>
              <a:off x="6000760" y="2285992"/>
              <a:ext cx="285752" cy="1588"/>
            </a:xfrm>
            <a:prstGeom prst="straightConnector1">
              <a:avLst/>
            </a:prstGeom>
            <a:noFill/>
            <a:ln w="22225" algn="ctr">
              <a:solidFill>
                <a:srgbClr val="FF0000">
                  <a:alpha val="69019"/>
                </a:srgbClr>
              </a:solidFill>
              <a:round/>
              <a:headEnd/>
              <a:tailEnd type="arrow" w="med" len="med"/>
            </a:ln>
          </p:spPr>
        </p:cxnSp>
      </p:grp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1785938" y="4013350"/>
            <a:ext cx="9144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1" name="直接连接符 90"/>
          <p:cNvCxnSpPr/>
          <p:nvPr/>
        </p:nvCxnSpPr>
        <p:spPr bwMode="auto">
          <a:xfrm>
            <a:off x="1785918" y="4013351"/>
            <a:ext cx="928694" cy="1588"/>
          </a:xfrm>
          <a:prstGeom prst="line">
            <a:avLst/>
          </a:prstGeom>
          <a:solidFill>
            <a:schemeClr val="accent1"/>
          </a:solidFill>
          <a:ln w="41275" cap="flat" cmpd="sng" algn="ctr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任意多边形 91"/>
          <p:cNvSpPr/>
          <p:nvPr/>
        </p:nvSpPr>
        <p:spPr bwMode="auto">
          <a:xfrm>
            <a:off x="1785707" y="4002949"/>
            <a:ext cx="494676" cy="1154243"/>
          </a:xfrm>
          <a:custGeom>
            <a:avLst/>
            <a:gdLst>
              <a:gd name="connsiteX0" fmla="*/ 149902 w 494676"/>
              <a:gd name="connsiteY0" fmla="*/ 0 h 1154243"/>
              <a:gd name="connsiteX1" fmla="*/ 494676 w 494676"/>
              <a:gd name="connsiteY1" fmla="*/ 224853 h 1154243"/>
              <a:gd name="connsiteX2" fmla="*/ 494676 w 494676"/>
              <a:gd name="connsiteY2" fmla="*/ 14991 h 1154243"/>
              <a:gd name="connsiteX3" fmla="*/ 0 w 494676"/>
              <a:gd name="connsiteY3" fmla="*/ 14991 h 1154243"/>
              <a:gd name="connsiteX4" fmla="*/ 0 w 494676"/>
              <a:gd name="connsiteY4" fmla="*/ 1154243 h 1154243"/>
              <a:gd name="connsiteX5" fmla="*/ 404735 w 494676"/>
              <a:gd name="connsiteY5" fmla="*/ 1139253 h 1154243"/>
              <a:gd name="connsiteX6" fmla="*/ 404735 w 494676"/>
              <a:gd name="connsiteY6" fmla="*/ 659568 h 1154243"/>
              <a:gd name="connsiteX7" fmla="*/ 0 w 494676"/>
              <a:gd name="connsiteY7" fmla="*/ 659568 h 1154243"/>
              <a:gd name="connsiteX8" fmla="*/ 0 w 494676"/>
              <a:gd name="connsiteY8" fmla="*/ 14991 h 1154243"/>
              <a:gd name="connsiteX9" fmla="*/ 194872 w 494676"/>
              <a:gd name="connsiteY9" fmla="*/ 29981 h 1154243"/>
              <a:gd name="connsiteX10" fmla="*/ 149902 w 494676"/>
              <a:gd name="connsiteY10" fmla="*/ 0 h 115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676" h="1154243">
                <a:moveTo>
                  <a:pt x="149902" y="0"/>
                </a:moveTo>
                <a:lnTo>
                  <a:pt x="494676" y="224853"/>
                </a:lnTo>
                <a:lnTo>
                  <a:pt x="494676" y="14991"/>
                </a:lnTo>
                <a:lnTo>
                  <a:pt x="0" y="14991"/>
                </a:lnTo>
                <a:lnTo>
                  <a:pt x="0" y="1154243"/>
                </a:lnTo>
                <a:lnTo>
                  <a:pt x="404735" y="1139253"/>
                </a:lnTo>
                <a:lnTo>
                  <a:pt x="404735" y="659568"/>
                </a:lnTo>
                <a:lnTo>
                  <a:pt x="0" y="659568"/>
                </a:lnTo>
                <a:lnTo>
                  <a:pt x="0" y="14991"/>
                </a:lnTo>
                <a:lnTo>
                  <a:pt x="194872" y="29981"/>
                </a:lnTo>
                <a:lnTo>
                  <a:pt x="149902" y="0"/>
                </a:lnTo>
                <a:close/>
              </a:path>
            </a:pathLst>
          </a:custGeom>
          <a:noFill/>
          <a:ln w="50800" cap="flat" cmpd="sng" algn="ctr">
            <a:gradFill>
              <a:gsLst>
                <a:gs pos="0">
                  <a:schemeClr val="accent1">
                    <a:shade val="30000"/>
                    <a:satMod val="115000"/>
                    <a:alpha val="42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cxnSp>
        <p:nvCxnSpPr>
          <p:cNvPr id="93" name="直接连接符 92"/>
          <p:cNvCxnSpPr>
            <a:stCxn id="92" idx="3"/>
          </p:cNvCxnSpPr>
          <p:nvPr/>
        </p:nvCxnSpPr>
        <p:spPr bwMode="auto">
          <a:xfrm>
            <a:off x="1785707" y="4017940"/>
            <a:ext cx="211" cy="924105"/>
          </a:xfrm>
          <a:prstGeom prst="line">
            <a:avLst/>
          </a:prstGeom>
          <a:solidFill>
            <a:schemeClr val="accent1"/>
          </a:solidFill>
          <a:ln w="41275" cap="flat" cmpd="sng" algn="ctr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组合 108"/>
          <p:cNvGrpSpPr>
            <a:grpSpLocks/>
          </p:cNvGrpSpPr>
          <p:nvPr/>
        </p:nvGrpSpPr>
        <p:grpSpPr bwMode="auto">
          <a:xfrm>
            <a:off x="2998788" y="4008588"/>
            <a:ext cx="930275" cy="933450"/>
            <a:chOff x="2998033" y="3567659"/>
            <a:chExt cx="931025" cy="932911"/>
          </a:xfrm>
        </p:grpSpPr>
        <p:grpSp>
          <p:nvGrpSpPr>
            <p:cNvPr id="42020" name="组合 107"/>
            <p:cNvGrpSpPr>
              <a:grpSpLocks/>
            </p:cNvGrpSpPr>
            <p:nvPr/>
          </p:nvGrpSpPr>
          <p:grpSpPr bwMode="auto">
            <a:xfrm>
              <a:off x="3000364" y="3571876"/>
              <a:ext cx="928694" cy="928694"/>
              <a:chOff x="3000364" y="3571876"/>
              <a:chExt cx="928694" cy="928694"/>
            </a:xfrm>
          </p:grpSpPr>
          <p:sp>
            <p:nvSpPr>
              <p:cNvPr id="42023" name="矩形 95"/>
              <p:cNvSpPr>
                <a:spLocks noChangeArrowheads="1"/>
              </p:cNvSpPr>
              <p:nvPr/>
            </p:nvSpPr>
            <p:spPr bwMode="auto">
              <a:xfrm>
                <a:off x="3000364" y="3571876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97" name="直接连接符 96"/>
              <p:cNvCxnSpPr/>
              <p:nvPr/>
            </p:nvCxnSpPr>
            <p:spPr bwMode="auto">
              <a:xfrm>
                <a:off x="3000364" y="3571876"/>
                <a:ext cx="928694" cy="158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>
                <a:off x="3000364" y="4498982"/>
                <a:ext cx="928694" cy="158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9" name="直接连接符 98"/>
            <p:cNvCxnSpPr/>
            <p:nvPr/>
          </p:nvCxnSpPr>
          <p:spPr bwMode="auto">
            <a:xfrm>
              <a:off x="3000153" y="3576465"/>
              <a:ext cx="211" cy="924105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022" name="任意多边形 99"/>
            <p:cNvSpPr>
              <a:spLocks noChangeArrowheads="1"/>
            </p:cNvSpPr>
            <p:nvPr/>
          </p:nvSpPr>
          <p:spPr bwMode="auto">
            <a:xfrm>
              <a:off x="2998033" y="3567659"/>
              <a:ext cx="494675" cy="914400"/>
            </a:xfrm>
            <a:custGeom>
              <a:avLst/>
              <a:gdLst>
                <a:gd name="T0" fmla="*/ 164892 w 494675"/>
                <a:gd name="T1" fmla="*/ 0 h 914400"/>
                <a:gd name="T2" fmla="*/ 494675 w 494675"/>
                <a:gd name="T3" fmla="*/ 224852 h 914400"/>
                <a:gd name="T4" fmla="*/ 494675 w 494675"/>
                <a:gd name="T5" fmla="*/ 0 h 914400"/>
                <a:gd name="T6" fmla="*/ 0 w 494675"/>
                <a:gd name="T7" fmla="*/ 0 h 914400"/>
                <a:gd name="T8" fmla="*/ 0 w 494675"/>
                <a:gd name="T9" fmla="*/ 914400 h 914400"/>
                <a:gd name="T10" fmla="*/ 404734 w 494675"/>
                <a:gd name="T11" fmla="*/ 914400 h 914400"/>
                <a:gd name="T12" fmla="*/ 404734 w 494675"/>
                <a:gd name="T13" fmla="*/ 644577 h 914400"/>
                <a:gd name="T14" fmla="*/ 14990 w 494675"/>
                <a:gd name="T15" fmla="*/ 644577 h 914400"/>
                <a:gd name="T16" fmla="*/ 14990 w 494675"/>
                <a:gd name="T17" fmla="*/ 0 h 914400"/>
                <a:gd name="T18" fmla="*/ 164892 w 494675"/>
                <a:gd name="T19" fmla="*/ 0 h 914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4675"/>
                <a:gd name="T31" fmla="*/ 0 h 914400"/>
                <a:gd name="T32" fmla="*/ 494675 w 494675"/>
                <a:gd name="T33" fmla="*/ 914400 h 914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4675" h="914400">
                  <a:moveTo>
                    <a:pt x="164892" y="0"/>
                  </a:moveTo>
                  <a:lnTo>
                    <a:pt x="494675" y="224852"/>
                  </a:lnTo>
                  <a:lnTo>
                    <a:pt x="494675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04734" y="914400"/>
                  </a:lnTo>
                  <a:lnTo>
                    <a:pt x="404734" y="644577"/>
                  </a:lnTo>
                  <a:lnTo>
                    <a:pt x="14990" y="644577"/>
                  </a:lnTo>
                  <a:lnTo>
                    <a:pt x="14990" y="0"/>
                  </a:lnTo>
                  <a:lnTo>
                    <a:pt x="164892" y="0"/>
                  </a:lnTo>
                  <a:close/>
                </a:path>
              </a:pathLst>
            </a:custGeom>
            <a:solidFill>
              <a:schemeClr val="accent1"/>
            </a:solidFill>
            <a:ln w="444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5715000" y="4113363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artifact</a:t>
            </a:r>
            <a:endParaRPr lang="zh-CN" altLang="en-US"/>
          </a:p>
        </p:txBody>
      </p:sp>
      <p:grpSp>
        <p:nvGrpSpPr>
          <p:cNvPr id="12" name="组合 120"/>
          <p:cNvGrpSpPr>
            <a:grpSpLocks/>
          </p:cNvGrpSpPr>
          <p:nvPr/>
        </p:nvGrpSpPr>
        <p:grpSpPr bwMode="auto">
          <a:xfrm>
            <a:off x="4143375" y="4013350"/>
            <a:ext cx="930275" cy="933450"/>
            <a:chOff x="4143372" y="3571876"/>
            <a:chExt cx="931025" cy="932911"/>
          </a:xfrm>
        </p:grpSpPr>
        <p:sp>
          <p:nvSpPr>
            <p:cNvPr id="42014" name="矩形 113"/>
            <p:cNvSpPr>
              <a:spLocks noChangeArrowheads="1"/>
            </p:cNvSpPr>
            <p:nvPr/>
          </p:nvSpPr>
          <p:spPr bwMode="auto">
            <a:xfrm>
              <a:off x="4145703" y="3576093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4145703" y="3576093"/>
              <a:ext cx="928694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4145703" y="4503199"/>
              <a:ext cx="928694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145492" y="3580682"/>
              <a:ext cx="211" cy="924105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018" name="任意多边形 112"/>
            <p:cNvSpPr>
              <a:spLocks noChangeArrowheads="1"/>
            </p:cNvSpPr>
            <p:nvPr/>
          </p:nvSpPr>
          <p:spPr bwMode="auto">
            <a:xfrm>
              <a:off x="4143372" y="3571876"/>
              <a:ext cx="494675" cy="914400"/>
            </a:xfrm>
            <a:custGeom>
              <a:avLst/>
              <a:gdLst>
                <a:gd name="T0" fmla="*/ 164892 w 494675"/>
                <a:gd name="T1" fmla="*/ 0 h 914400"/>
                <a:gd name="T2" fmla="*/ 494675 w 494675"/>
                <a:gd name="T3" fmla="*/ 224852 h 914400"/>
                <a:gd name="T4" fmla="*/ 494675 w 494675"/>
                <a:gd name="T5" fmla="*/ 0 h 914400"/>
                <a:gd name="T6" fmla="*/ 0 w 494675"/>
                <a:gd name="T7" fmla="*/ 0 h 914400"/>
                <a:gd name="T8" fmla="*/ 0 w 494675"/>
                <a:gd name="T9" fmla="*/ 914400 h 914400"/>
                <a:gd name="T10" fmla="*/ 404734 w 494675"/>
                <a:gd name="T11" fmla="*/ 914400 h 914400"/>
                <a:gd name="T12" fmla="*/ 404734 w 494675"/>
                <a:gd name="T13" fmla="*/ 644577 h 914400"/>
                <a:gd name="T14" fmla="*/ 14990 w 494675"/>
                <a:gd name="T15" fmla="*/ 644577 h 914400"/>
                <a:gd name="T16" fmla="*/ 14990 w 494675"/>
                <a:gd name="T17" fmla="*/ 0 h 914400"/>
                <a:gd name="T18" fmla="*/ 164892 w 494675"/>
                <a:gd name="T19" fmla="*/ 0 h 9144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4675"/>
                <a:gd name="T31" fmla="*/ 0 h 914400"/>
                <a:gd name="T32" fmla="*/ 494675 w 494675"/>
                <a:gd name="T33" fmla="*/ 914400 h 9144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4675" h="914400">
                  <a:moveTo>
                    <a:pt x="164892" y="0"/>
                  </a:moveTo>
                  <a:lnTo>
                    <a:pt x="494675" y="224852"/>
                  </a:lnTo>
                  <a:lnTo>
                    <a:pt x="494675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04734" y="914400"/>
                  </a:lnTo>
                  <a:lnTo>
                    <a:pt x="404734" y="644577"/>
                  </a:lnTo>
                  <a:lnTo>
                    <a:pt x="14990" y="644577"/>
                  </a:lnTo>
                  <a:lnTo>
                    <a:pt x="14990" y="0"/>
                  </a:lnTo>
                  <a:lnTo>
                    <a:pt x="164892" y="0"/>
                  </a:lnTo>
                  <a:close/>
                </a:path>
              </a:pathLst>
            </a:custGeom>
            <a:solidFill>
              <a:schemeClr val="accent1"/>
            </a:solidFill>
            <a:ln w="444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 rot="5400000" flipH="1" flipV="1">
              <a:off x="4607719" y="4036223"/>
              <a:ext cx="928694" cy="1588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2" name="直接箭头连接符 101"/>
          <p:cNvCxnSpPr>
            <a:cxnSpLocks noChangeShapeType="1"/>
          </p:cNvCxnSpPr>
          <p:nvPr/>
        </p:nvCxnSpPr>
        <p:spPr bwMode="auto">
          <a:xfrm rot="10800000" flipV="1">
            <a:off x="4143375" y="4299100"/>
            <a:ext cx="1643063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4" name="任意多边形 63"/>
          <p:cNvSpPr/>
          <p:nvPr/>
        </p:nvSpPr>
        <p:spPr bwMode="auto">
          <a:xfrm>
            <a:off x="7020272" y="4437112"/>
            <a:ext cx="864096" cy="1584176"/>
          </a:xfrm>
          <a:custGeom>
            <a:avLst/>
            <a:gdLst>
              <a:gd name="connsiteX0" fmla="*/ 169333 w 519288"/>
              <a:gd name="connsiteY0" fmla="*/ 79022 h 970844"/>
              <a:gd name="connsiteX1" fmla="*/ 519288 w 519288"/>
              <a:gd name="connsiteY1" fmla="*/ 327378 h 970844"/>
              <a:gd name="connsiteX2" fmla="*/ 519288 w 519288"/>
              <a:gd name="connsiteY2" fmla="*/ 0 h 970844"/>
              <a:gd name="connsiteX3" fmla="*/ 0 w 519288"/>
              <a:gd name="connsiteY3" fmla="*/ 0 h 970844"/>
              <a:gd name="connsiteX4" fmla="*/ 0 w 519288"/>
              <a:gd name="connsiteY4" fmla="*/ 970844 h 970844"/>
              <a:gd name="connsiteX5" fmla="*/ 451555 w 519288"/>
              <a:gd name="connsiteY5" fmla="*/ 959555 h 970844"/>
              <a:gd name="connsiteX6" fmla="*/ 462844 w 519288"/>
              <a:gd name="connsiteY6" fmla="*/ 598311 h 970844"/>
              <a:gd name="connsiteX7" fmla="*/ 79022 w 519288"/>
              <a:gd name="connsiteY7" fmla="*/ 598311 h 970844"/>
              <a:gd name="connsiteX8" fmla="*/ 79022 w 519288"/>
              <a:gd name="connsiteY8" fmla="*/ 90311 h 970844"/>
              <a:gd name="connsiteX9" fmla="*/ 169333 w 519288"/>
              <a:gd name="connsiteY9" fmla="*/ 79022 h 97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288" h="970844">
                <a:moveTo>
                  <a:pt x="169333" y="79022"/>
                </a:moveTo>
                <a:lnTo>
                  <a:pt x="519288" y="327378"/>
                </a:lnTo>
                <a:lnTo>
                  <a:pt x="519288" y="0"/>
                </a:lnTo>
                <a:lnTo>
                  <a:pt x="0" y="0"/>
                </a:lnTo>
                <a:lnTo>
                  <a:pt x="0" y="970844"/>
                </a:lnTo>
                <a:lnTo>
                  <a:pt x="451555" y="959555"/>
                </a:lnTo>
                <a:lnTo>
                  <a:pt x="462844" y="598311"/>
                </a:lnTo>
                <a:lnTo>
                  <a:pt x="79022" y="598311"/>
                </a:lnTo>
                <a:lnTo>
                  <a:pt x="79022" y="90311"/>
                </a:lnTo>
                <a:lnTo>
                  <a:pt x="169333" y="79022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sz="1200" dirty="0"/>
              <a:t>http://public.rz.fh-wolfenbuettel.de/~ludwiga/cg/polygonclipping_example.pdf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326E1-D1FE-419F-B45B-D833B2834D62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24936" cy="520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7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326E1-D1FE-419F-B45B-D833B2834D62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" y="1243307"/>
            <a:ext cx="9104854" cy="484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0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326E1-D1FE-419F-B45B-D833B2834D62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0768"/>
            <a:ext cx="9143999" cy="48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0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326E1-D1FE-419F-B45B-D833B2834D62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167"/>
            <a:ext cx="9059884" cy="504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326E1-D1FE-419F-B45B-D833B2834D62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323937"/>
            <a:ext cx="9163926" cy="534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326E1-D1FE-419F-B45B-D833B2834D62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048"/>
            <a:ext cx="9123601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2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一般多边形裁剪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91150" cy="44196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裁剪多边形为凹多边形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被裁剪多边形为任意多边形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Weiler-Artherton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算法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[1] K. </a:t>
            </a:r>
            <a:r>
              <a:rPr lang="en-US" altLang="zh-CN" sz="2400" dirty="0" err="1" smtClean="0"/>
              <a:t>Weiler</a:t>
            </a:r>
            <a:r>
              <a:rPr lang="en-US" altLang="zh-CN" sz="2400" dirty="0" smtClean="0"/>
              <a:t> and P. </a:t>
            </a:r>
            <a:r>
              <a:rPr lang="en-US" altLang="zh-CN" sz="2400" dirty="0" err="1" smtClean="0"/>
              <a:t>Artherton</a:t>
            </a:r>
            <a:r>
              <a:rPr lang="en-US" altLang="zh-CN" sz="2400" dirty="0" smtClean="0"/>
              <a:t>.   Hidden surface removal using polygon area sorting. </a:t>
            </a:r>
            <a:r>
              <a:rPr lang="en-US" altLang="zh-CN" sz="2400" dirty="0" err="1" smtClean="0"/>
              <a:t>Siggraph</a:t>
            </a:r>
            <a:r>
              <a:rPr lang="en-US" altLang="zh-CN" sz="2400" dirty="0" smtClean="0"/>
              <a:t> 1997, 214-222.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[2] K. </a:t>
            </a:r>
            <a:r>
              <a:rPr lang="en-US" altLang="zh-CN" sz="2400" dirty="0" err="1" smtClean="0"/>
              <a:t>Weiler</a:t>
            </a:r>
            <a:r>
              <a:rPr lang="en-US" altLang="zh-CN" sz="2400" dirty="0" smtClean="0"/>
              <a:t>. Polygon comparison  using a graph representation. </a:t>
            </a:r>
            <a:r>
              <a:rPr lang="en-US" altLang="zh-CN" sz="2400" dirty="0" err="1" smtClean="0"/>
              <a:t>Siggraph</a:t>
            </a:r>
            <a:r>
              <a:rPr lang="en-US" altLang="zh-CN" sz="2400" dirty="0" smtClean="0"/>
              <a:t> 1980, 10-18.</a:t>
            </a:r>
            <a:endParaRPr lang="zh-CN" altLang="en-US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03772-EEDC-414E-A4C0-4AD61F4C0017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43013" name="任意多边形 8"/>
          <p:cNvSpPr>
            <a:spLocks noChangeArrowheads="1"/>
          </p:cNvSpPr>
          <p:nvPr/>
        </p:nvSpPr>
        <p:spPr bwMode="auto">
          <a:xfrm>
            <a:off x="6286500" y="1500188"/>
            <a:ext cx="1409700" cy="914400"/>
          </a:xfrm>
          <a:custGeom>
            <a:avLst/>
            <a:gdLst>
              <a:gd name="T0" fmla="*/ 0 w 1409075"/>
              <a:gd name="T1" fmla="*/ 284813 h 914400"/>
              <a:gd name="T2" fmla="*/ 60014 w 1409075"/>
              <a:gd name="T3" fmla="*/ 914400 h 914400"/>
              <a:gd name="T4" fmla="*/ 1290298 w 1409075"/>
              <a:gd name="T5" fmla="*/ 884420 h 914400"/>
              <a:gd name="T6" fmla="*/ 1410325 w 1409075"/>
              <a:gd name="T7" fmla="*/ 0 h 914400"/>
              <a:gd name="T8" fmla="*/ 1065245 w 1409075"/>
              <a:gd name="T9" fmla="*/ 29980 h 914400"/>
              <a:gd name="T10" fmla="*/ 600138 w 1409075"/>
              <a:gd name="T11" fmla="*/ 704538 h 914400"/>
              <a:gd name="T12" fmla="*/ 0 w 1409075"/>
              <a:gd name="T13" fmla="*/ 284813 h 914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09075"/>
              <a:gd name="T22" fmla="*/ 0 h 914400"/>
              <a:gd name="T23" fmla="*/ 1409075 w 1409075"/>
              <a:gd name="T24" fmla="*/ 914400 h 9144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09075" h="914400">
                <a:moveTo>
                  <a:pt x="0" y="284813"/>
                </a:moveTo>
                <a:lnTo>
                  <a:pt x="59960" y="914400"/>
                </a:lnTo>
                <a:lnTo>
                  <a:pt x="1289154" y="884420"/>
                </a:lnTo>
                <a:lnTo>
                  <a:pt x="1409075" y="0"/>
                </a:lnTo>
                <a:lnTo>
                  <a:pt x="1064301" y="29980"/>
                </a:lnTo>
                <a:lnTo>
                  <a:pt x="599606" y="704538"/>
                </a:lnTo>
                <a:lnTo>
                  <a:pt x="0" y="284813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014" name="组合 15"/>
          <p:cNvGrpSpPr>
            <a:grpSpLocks/>
          </p:cNvGrpSpPr>
          <p:nvPr/>
        </p:nvGrpSpPr>
        <p:grpSpPr bwMode="auto">
          <a:xfrm>
            <a:off x="6000750" y="3857625"/>
            <a:ext cx="2349500" cy="1574800"/>
            <a:chOff x="5715008" y="2714620"/>
            <a:chExt cx="2349004" cy="1574914"/>
          </a:xfrm>
        </p:grpSpPr>
        <p:sp>
          <p:nvSpPr>
            <p:cNvPr id="43015" name="任意多边形 10"/>
            <p:cNvSpPr>
              <a:spLocks noChangeArrowheads="1"/>
            </p:cNvSpPr>
            <p:nvPr/>
          </p:nvSpPr>
          <p:spPr bwMode="auto">
            <a:xfrm>
              <a:off x="5715008" y="2714620"/>
              <a:ext cx="2349004" cy="1574914"/>
            </a:xfrm>
            <a:custGeom>
              <a:avLst/>
              <a:gdLst>
                <a:gd name="T0" fmla="*/ 406383 w 3237875"/>
                <a:gd name="T1" fmla="*/ 0 h 2023672"/>
                <a:gd name="T2" fmla="*/ 0 w 3237875"/>
                <a:gd name="T3" fmla="*/ 310891 h 2023672"/>
                <a:gd name="T4" fmla="*/ 566648 w 3237875"/>
                <a:gd name="T5" fmla="*/ 953873 h 2023672"/>
                <a:gd name="T6" fmla="*/ 1236321 w 3237875"/>
                <a:gd name="T7" fmla="*/ 395680 h 2023672"/>
                <a:gd name="T8" fmla="*/ 1030268 w 3237875"/>
                <a:gd name="T9" fmla="*/ 21197 h 2023672"/>
                <a:gd name="T10" fmla="*/ 406383 w 3237875"/>
                <a:gd name="T11" fmla="*/ 0 h 2023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37875"/>
                <a:gd name="T19" fmla="*/ 0 h 2023672"/>
                <a:gd name="T20" fmla="*/ 3237875 w 3237875"/>
                <a:gd name="T21" fmla="*/ 2023672 h 2023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37875" h="2023672">
                  <a:moveTo>
                    <a:pt x="1064301" y="0"/>
                  </a:moveTo>
                  <a:lnTo>
                    <a:pt x="0" y="659567"/>
                  </a:lnTo>
                  <a:lnTo>
                    <a:pt x="1484026" y="2023672"/>
                  </a:lnTo>
                  <a:lnTo>
                    <a:pt x="3237875" y="839449"/>
                  </a:lnTo>
                  <a:lnTo>
                    <a:pt x="2698229" y="44970"/>
                  </a:lnTo>
                  <a:lnTo>
                    <a:pt x="1064301" y="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任意多边形 11"/>
            <p:cNvSpPr>
              <a:spLocks noChangeArrowheads="1"/>
            </p:cNvSpPr>
            <p:nvPr/>
          </p:nvSpPr>
          <p:spPr bwMode="auto">
            <a:xfrm>
              <a:off x="6651021" y="3014424"/>
              <a:ext cx="963285" cy="933282"/>
            </a:xfrm>
            <a:custGeom>
              <a:avLst/>
              <a:gdLst>
                <a:gd name="T0" fmla="*/ 27846 w 2053652"/>
                <a:gd name="T1" fmla="*/ 91854 h 1199213"/>
                <a:gd name="T2" fmla="*/ 0 w 2053652"/>
                <a:gd name="T3" fmla="*/ 197840 h 1199213"/>
                <a:gd name="T4" fmla="*/ 81991 w 2053652"/>
                <a:gd name="T5" fmla="*/ 565257 h 1199213"/>
                <a:gd name="T6" fmla="*/ 211939 w 2053652"/>
                <a:gd name="T7" fmla="*/ 233169 h 1199213"/>
                <a:gd name="T8" fmla="*/ 196469 w 2053652"/>
                <a:gd name="T9" fmla="*/ 0 h 1199213"/>
                <a:gd name="T10" fmla="*/ 27846 w 2053652"/>
                <a:gd name="T11" fmla="*/ 91854 h 1199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3652"/>
                <a:gd name="T19" fmla="*/ 0 h 1199213"/>
                <a:gd name="T20" fmla="*/ 2053652 w 2053652"/>
                <a:gd name="T21" fmla="*/ 1199213 h 1199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3652" h="1199213">
                  <a:moveTo>
                    <a:pt x="269823" y="194872"/>
                  </a:moveTo>
                  <a:lnTo>
                    <a:pt x="0" y="419725"/>
                  </a:lnTo>
                  <a:lnTo>
                    <a:pt x="794478" y="1199213"/>
                  </a:lnTo>
                  <a:lnTo>
                    <a:pt x="2053652" y="494676"/>
                  </a:lnTo>
                  <a:lnTo>
                    <a:pt x="1903750" y="0"/>
                  </a:lnTo>
                  <a:lnTo>
                    <a:pt x="269823" y="194872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任意多边形 12"/>
            <p:cNvSpPr>
              <a:spLocks noChangeArrowheads="1"/>
            </p:cNvSpPr>
            <p:nvPr/>
          </p:nvSpPr>
          <p:spPr bwMode="auto">
            <a:xfrm>
              <a:off x="6942108" y="3329217"/>
              <a:ext cx="402376" cy="198322"/>
            </a:xfrm>
            <a:custGeom>
              <a:avLst/>
              <a:gdLst>
                <a:gd name="T0" fmla="*/ 57237 w 554636"/>
                <a:gd name="T1" fmla="*/ 0 h 254832"/>
                <a:gd name="T2" fmla="*/ 0 w 554636"/>
                <a:gd name="T3" fmla="*/ 120117 h 254832"/>
                <a:gd name="T4" fmla="*/ 211778 w 554636"/>
                <a:gd name="T5" fmla="*/ 84788 h 254832"/>
                <a:gd name="T6" fmla="*/ 57237 w 554636"/>
                <a:gd name="T7" fmla="*/ 0 h 254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4636"/>
                <a:gd name="T13" fmla="*/ 0 h 254832"/>
                <a:gd name="T14" fmla="*/ 554636 w 554636"/>
                <a:gd name="T15" fmla="*/ 254832 h 254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4636" h="254832">
                  <a:moveTo>
                    <a:pt x="149902" y="0"/>
                  </a:moveTo>
                  <a:lnTo>
                    <a:pt x="0" y="254832"/>
                  </a:lnTo>
                  <a:lnTo>
                    <a:pt x="554636" y="179882"/>
                  </a:lnTo>
                  <a:lnTo>
                    <a:pt x="149902" y="0"/>
                  </a:ln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矩形 13"/>
            <p:cNvSpPr>
              <a:spLocks noChangeArrowheads="1"/>
            </p:cNvSpPr>
            <p:nvPr/>
          </p:nvSpPr>
          <p:spPr bwMode="auto">
            <a:xfrm>
              <a:off x="6072198" y="3214686"/>
              <a:ext cx="414613" cy="16678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6CD05-D30D-4ADA-B551-41C062380420}" type="slidenum">
              <a:rPr lang="zh-CN" altLang="en-US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文本裁剪</a:t>
            </a:r>
            <a:r>
              <a:rPr lang="en-US" altLang="zh-CN" smtClean="0">
                <a:ea typeface="黑体" pitchFamily="2" charset="-122"/>
              </a:rPr>
              <a:t>(Text clipping)</a:t>
            </a:r>
            <a:endParaRPr lang="zh-CN" altLang="en-US" smtClean="0">
              <a:ea typeface="黑体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2" charset="-122"/>
              </a:rPr>
              <a:t>矢量文本裁剪：采用多边</a:t>
            </a:r>
            <a:endParaRPr lang="en-US" altLang="zh-CN" dirty="0" smtClean="0"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黑体" pitchFamily="2" charset="-122"/>
              </a:rPr>
              <a:t>   </a:t>
            </a:r>
            <a:r>
              <a:rPr lang="zh-CN" altLang="en-US" dirty="0" smtClean="0">
                <a:ea typeface="黑体" pitchFamily="2" charset="-122"/>
              </a:rPr>
              <a:t>形裁剪算法实现文本的裁剪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ea typeface="黑体" pitchFamily="2" charset="-122"/>
              </a:rPr>
              <a:t>点阵文本裁剪：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如果点阵是由软件生成的，点阵式文本的裁剪可以归结为点的裁剪问题；</a:t>
            </a:r>
          </a:p>
          <a:p>
            <a:pPr lvl="1" eaLnBrk="1" hangingPunct="1"/>
            <a:r>
              <a:rPr lang="zh-CN" altLang="en-US" dirty="0" smtClean="0">
                <a:ea typeface="黑体" pitchFamily="2" charset="-122"/>
              </a:rPr>
              <a:t>如果点阵式文本由硬件生成，可作简单处理：字符完全位于裁剪窗口内才显示</a:t>
            </a:r>
          </a:p>
        </p:txBody>
      </p:sp>
      <p:grpSp>
        <p:nvGrpSpPr>
          <p:cNvPr id="44037" name="组合 6"/>
          <p:cNvGrpSpPr>
            <a:grpSpLocks/>
          </p:cNvGrpSpPr>
          <p:nvPr/>
        </p:nvGrpSpPr>
        <p:grpSpPr bwMode="auto">
          <a:xfrm>
            <a:off x="6929438" y="1071563"/>
            <a:ext cx="1143000" cy="3076575"/>
            <a:chOff x="6072198" y="1209415"/>
            <a:chExt cx="1143008" cy="3076483"/>
          </a:xfrm>
        </p:grpSpPr>
        <p:sp>
          <p:nvSpPr>
            <p:cNvPr id="5" name="矩形 4"/>
            <p:cNvSpPr/>
            <p:nvPr/>
          </p:nvSpPr>
          <p:spPr>
            <a:xfrm rot="3600000">
              <a:off x="5000628" y="2285992"/>
              <a:ext cx="3076483" cy="92333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>
                  <a:rot lat="0" lon="1800000" rev="0"/>
                </a:camera>
                <a:lightRig rig="threePt" dir="t"/>
              </a:scene3d>
            </a:bodyPr>
            <a:lstStyle/>
            <a:p>
              <a:pPr>
                <a:defRPr/>
              </a:pPr>
              <a:r>
                <a:rPr lang="zh-CN" altLang="en-US" sz="5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裁剪</a:t>
              </a:r>
              <a:r>
                <a:rPr lang="en-US" altLang="zh-CN" sz="54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ABC</a:t>
              </a:r>
              <a:endParaRPr lang="zh-CN" alt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  <p:sp>
          <p:nvSpPr>
            <p:cNvPr id="44039" name="矩形 5"/>
            <p:cNvSpPr>
              <a:spLocks noChangeArrowheads="1"/>
            </p:cNvSpPr>
            <p:nvPr/>
          </p:nvSpPr>
          <p:spPr bwMode="auto">
            <a:xfrm>
              <a:off x="6072198" y="1857364"/>
              <a:ext cx="1143008" cy="15001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2D52F-6B67-4FA0-96D8-79E6DEA3B1AC}" type="slidenum">
              <a:rPr lang="zh-CN" altLang="en-US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628775"/>
          <a:ext cx="6481762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位图图像" r:id="rId4" imgW="10945753" imgH="7542857" progId="PBrush">
                  <p:embed/>
                </p:oleObj>
              </mc:Choice>
              <mc:Fallback>
                <p:oleObj name="位图图像" r:id="rId4" imgW="10945753" imgH="7542857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319"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6481762" cy="382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文本裁剪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916238" y="5516563"/>
            <a:ext cx="3095625" cy="5794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文本裁剪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4AE49-8385-4F64-B5CF-8009FB32DD13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latin typeface="Times New Roman" pitchFamily="18" charset="0"/>
                <a:ea typeface="黑体" pitchFamily="2" charset="-122"/>
              </a:rPr>
              <a:t>取景变换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4720"/>
            <a:ext cx="8319298" cy="502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U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N form viewing </a:t>
            </a:r>
            <a:r>
              <a:rPr lang="en-US" altLang="zh-CN" sz="2800" b="1" dirty="0" err="1" smtClean="0">
                <a:latin typeface="Times New Roman" pitchFamily="18" charset="0"/>
                <a:ea typeface="黑体" pitchFamily="2" charset="-122"/>
              </a:rPr>
              <a:t>coord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. System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  (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视见（或观察）坐标系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2800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Transformation from WC to VC(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取景变换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2800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            (</a:t>
            </a:r>
            <a:r>
              <a:rPr lang="en-US" altLang="zh-CN" sz="2800" i="1" dirty="0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ea typeface="黑体" pitchFamily="2" charset="-122"/>
              </a:rPr>
              <a:t>z, 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1): WC(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世界坐标点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2800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             (</a:t>
            </a:r>
            <a:r>
              <a:rPr lang="en-US" altLang="zh-CN" sz="2800" i="1" dirty="0" smtClean="0">
                <a:latin typeface="Times New Roman" pitchFamily="18" charset="0"/>
                <a:ea typeface="黑体" pitchFamily="2" charset="-122"/>
              </a:rPr>
              <a:t>u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zh-CN" sz="2800" i="1" dirty="0" smtClean="0">
                <a:latin typeface="Times New Roman" pitchFamily="18" charset="0"/>
                <a:ea typeface="黑体" pitchFamily="2" charset="-122"/>
              </a:rPr>
              <a:t>n, 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1): VC(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视见坐标系点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2800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153774"/>
              </p:ext>
            </p:extLst>
          </p:nvPr>
        </p:nvGraphicFramePr>
        <p:xfrm>
          <a:off x="683568" y="3177621"/>
          <a:ext cx="5256585" cy="165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2590560" imgH="812520" progId="">
                  <p:embed/>
                </p:oleObj>
              </mc:Choice>
              <mc:Fallback>
                <p:oleObj name="Equation" r:id="rId4" imgW="2590560" imgH="8125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77621"/>
                        <a:ext cx="5256585" cy="16515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3028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B8E11-BD1D-4E13-AC32-3C73D39CA8BB}" type="slidenum">
              <a:rPr lang="zh-CN" altLang="en-US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三维裁剪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7920038" cy="45370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三维裁剪</a:t>
            </a:r>
          </a:p>
          <a:p>
            <a:pPr lvl="1" eaLnBrk="1" hangingPunct="1"/>
            <a:r>
              <a:rPr lang="zh-CN" altLang="en-US" smtClean="0">
                <a:ea typeface="黑体" pitchFamily="2" charset="-122"/>
              </a:rPr>
              <a:t>裁剪对象：线裁剪、面裁剪</a:t>
            </a:r>
          </a:p>
          <a:p>
            <a:pPr lvl="1" eaLnBrk="1" hangingPunct="1"/>
            <a:r>
              <a:rPr lang="zh-CN" altLang="en-US" smtClean="0">
                <a:ea typeface="黑体" pitchFamily="2" charset="-122"/>
              </a:rPr>
              <a:t>裁剪窗口：规范的立方体、视域四棱锥</a:t>
            </a:r>
          </a:p>
          <a:p>
            <a:pPr eaLnBrk="1" hangingPunct="1"/>
            <a:r>
              <a:rPr lang="en-US" altLang="zh-CN" smtClean="0">
                <a:ea typeface="黑体" pitchFamily="2" charset="-122"/>
              </a:rPr>
              <a:t>Sutherland-Cohen</a:t>
            </a:r>
            <a:r>
              <a:rPr lang="zh-CN" altLang="en-US" smtClean="0">
                <a:ea typeface="黑体" pitchFamily="2" charset="-122"/>
              </a:rPr>
              <a:t>、梁友栋</a:t>
            </a:r>
            <a:r>
              <a:rPr lang="en-US" altLang="zh-CN" smtClean="0">
                <a:ea typeface="黑体" pitchFamily="2" charset="-122"/>
              </a:rPr>
              <a:t>-Basky</a:t>
            </a:r>
            <a:r>
              <a:rPr lang="zh-CN" altLang="en-US" smtClean="0">
                <a:ea typeface="黑体" pitchFamily="2" charset="-122"/>
              </a:rPr>
              <a:t>裁剪等算法都可以推广到三维情形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>
              <a:ea typeface="黑体" pitchFamily="2" charset="-122"/>
            </a:endParaRPr>
          </a:p>
          <a:p>
            <a:pPr eaLnBrk="1" hangingPunct="1"/>
            <a:endParaRPr lang="zh-CN" altLang="en-US" smtClean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8F4BD-807D-4E70-BB29-9462F7A0DE64}" type="slidenum">
              <a:rPr lang="zh-CN" altLang="en-US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关于三维变换与裁剪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ea typeface="黑体" pitchFamily="2" charset="-122"/>
              </a:rPr>
              <a:t>何时裁剪</a:t>
            </a:r>
            <a:r>
              <a:rPr lang="en-US" altLang="zh-CN" smtClean="0">
                <a:ea typeface="黑体" pitchFamily="2" charset="-122"/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mtClean="0">
                <a:ea typeface="黑体" pitchFamily="2" charset="-122"/>
              </a:rPr>
              <a:t>投影之前裁剪</a:t>
            </a:r>
            <a:r>
              <a:rPr lang="en-US" altLang="zh-CN" smtClean="0">
                <a:ea typeface="黑体" pitchFamily="2" charset="-122"/>
              </a:rPr>
              <a:t>——</a:t>
            </a:r>
            <a:r>
              <a:rPr lang="zh-CN" altLang="en-US" smtClean="0">
                <a:ea typeface="黑体" pitchFamily="2" charset="-122"/>
              </a:rPr>
              <a:t>三维裁剪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mtClean="0">
                <a:ea typeface="黑体" pitchFamily="2" charset="-122"/>
              </a:rPr>
              <a:t>优点：只对可见的物体进行投影，提高消隐效率</a:t>
            </a:r>
            <a:endParaRPr lang="en-US" altLang="zh-CN" smtClean="0">
              <a:ea typeface="黑体" pitchFamily="2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mtClean="0">
                <a:ea typeface="黑体" pitchFamily="2" charset="-122"/>
              </a:rPr>
              <a:t>缺点：三维裁剪相对复杂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mtClean="0">
                <a:ea typeface="黑体" pitchFamily="2" charset="-122"/>
              </a:rPr>
              <a:t>投影之后裁剪</a:t>
            </a:r>
            <a:r>
              <a:rPr lang="en-US" altLang="zh-CN" smtClean="0">
                <a:ea typeface="黑体" pitchFamily="2" charset="-122"/>
              </a:rPr>
              <a:t>——</a:t>
            </a:r>
            <a:r>
              <a:rPr lang="zh-CN" altLang="en-US" smtClean="0">
                <a:ea typeface="黑体" pitchFamily="2" charset="-122"/>
              </a:rPr>
              <a:t>二维裁剪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mtClean="0">
                <a:ea typeface="黑体" pitchFamily="2" charset="-122"/>
              </a:rPr>
              <a:t>优点：二维裁剪相对容易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mtClean="0">
                <a:ea typeface="黑体" pitchFamily="2" charset="-122"/>
              </a:rPr>
              <a:t>缺点：需要对所有的物体进行投影变换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3AB06-7A29-4E91-8F1F-04D1428ECD0D}" type="slidenum">
              <a:rPr lang="zh-CN" altLang="en-US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47107" name="Picture 2" descr="cowfrustum"/>
          <p:cNvPicPr>
            <a:picLocks noChangeAspect="1" noChangeArrowheads="1"/>
          </p:cNvPicPr>
          <p:nvPr/>
        </p:nvPicPr>
        <p:blipFill>
          <a:blip r:embed="rId3" cstate="print"/>
          <a:srcRect b="7086"/>
          <a:stretch>
            <a:fillRect/>
          </a:stretch>
        </p:blipFill>
        <p:spPr bwMode="auto">
          <a:xfrm>
            <a:off x="4427538" y="1700213"/>
            <a:ext cx="4176712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三维裁剪实例</a:t>
            </a:r>
          </a:p>
        </p:txBody>
      </p:sp>
      <p:pic>
        <p:nvPicPr>
          <p:cNvPr id="47109" name="Picture 4" descr="clipping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2133600"/>
            <a:ext cx="3455988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AAC14-58B5-44AC-AF59-B327CC1EF30C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三维裁剪窗口的规范化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为什么引入规范</a:t>
            </a:r>
            <a:r>
              <a:rPr kumimoji="1" lang="zh-CN" altLang="en-US" smtClean="0">
                <a:ea typeface="黑体" pitchFamily="2" charset="-122"/>
              </a:rPr>
              <a:t>视域体</a:t>
            </a:r>
            <a:endParaRPr lang="zh-CN" altLang="en-US" smtClean="0"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ea typeface="黑体" pitchFamily="2" charset="-122"/>
              </a:rPr>
              <a:t>简化投影</a:t>
            </a:r>
          </a:p>
          <a:p>
            <a:pPr lvl="1" eaLnBrk="1" hangingPunct="1"/>
            <a:r>
              <a:rPr lang="zh-CN" altLang="en-US" smtClean="0">
                <a:ea typeface="黑体" pitchFamily="2" charset="-122"/>
              </a:rPr>
              <a:t>简化裁剪</a:t>
            </a:r>
          </a:p>
          <a:p>
            <a:pPr eaLnBrk="1" hangingPunct="1"/>
            <a:r>
              <a:rPr lang="zh-CN" altLang="en-US" smtClean="0">
                <a:latin typeface="宋体" charset="-122"/>
                <a:ea typeface="黑体" pitchFamily="2" charset="-122"/>
              </a:rPr>
              <a:t>规范化变换</a:t>
            </a:r>
            <a:endParaRPr lang="zh-CN" altLang="en-US" smtClean="0">
              <a:ea typeface="黑体" pitchFamily="2" charset="-122"/>
            </a:endParaRPr>
          </a:p>
          <a:p>
            <a:pPr lvl="1" eaLnBrk="1" hangingPunct="1"/>
            <a:r>
              <a:rPr lang="zh-CN" altLang="en-US" smtClean="0">
                <a:ea typeface="黑体" pitchFamily="2" charset="-122"/>
              </a:rPr>
              <a:t>将任意</a:t>
            </a:r>
            <a:r>
              <a:rPr kumimoji="1" lang="zh-CN" altLang="en-US" smtClean="0">
                <a:ea typeface="黑体" pitchFamily="2" charset="-122"/>
              </a:rPr>
              <a:t>视域体</a:t>
            </a:r>
            <a:r>
              <a:rPr lang="zh-CN" altLang="en-US" smtClean="0">
                <a:ea typeface="黑体" pitchFamily="2" charset="-122"/>
              </a:rPr>
              <a:t>变换成规范</a:t>
            </a:r>
            <a:r>
              <a:rPr kumimoji="1" lang="zh-CN" altLang="en-US" smtClean="0">
                <a:ea typeface="黑体" pitchFamily="2" charset="-122"/>
              </a:rPr>
              <a:t>视域体</a:t>
            </a:r>
            <a:r>
              <a:rPr lang="zh-CN" altLang="en-US" smtClean="0">
                <a:ea typeface="黑体" pitchFamily="2" charset="-122"/>
              </a:rPr>
              <a:t>的变换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A8954-528E-4318-BB7D-AD2A5A051DBB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2" charset="-122"/>
              </a:rPr>
              <a:t>三维裁剪窗口的规范化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1403350" y="3567113"/>
            <a:ext cx="2520950" cy="2166937"/>
            <a:chOff x="884" y="2115"/>
            <a:chExt cx="1588" cy="1365"/>
          </a:xfrm>
        </p:grpSpPr>
        <p:sp>
          <p:nvSpPr>
            <p:cNvPr id="49173" name="Rectangle 4"/>
            <p:cNvSpPr>
              <a:spLocks noChangeArrowheads="1"/>
            </p:cNvSpPr>
            <p:nvPr/>
          </p:nvSpPr>
          <p:spPr bwMode="auto">
            <a:xfrm>
              <a:off x="88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/>
                <a:t>y</a:t>
              </a:r>
            </a:p>
          </p:txBody>
        </p:sp>
        <p:sp>
          <p:nvSpPr>
            <p:cNvPr id="49174" name="Line 5"/>
            <p:cNvSpPr>
              <a:spLocks noChangeShapeType="1"/>
            </p:cNvSpPr>
            <p:nvPr/>
          </p:nvSpPr>
          <p:spPr bwMode="auto">
            <a:xfrm flipV="1">
              <a:off x="1056" y="2243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6"/>
            <p:cNvSpPr>
              <a:spLocks noChangeShapeType="1"/>
            </p:cNvSpPr>
            <p:nvPr/>
          </p:nvSpPr>
          <p:spPr bwMode="auto">
            <a:xfrm>
              <a:off x="1056" y="3251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7"/>
            <p:cNvSpPr>
              <a:spLocks noChangeShapeType="1"/>
            </p:cNvSpPr>
            <p:nvPr/>
          </p:nvSpPr>
          <p:spPr bwMode="auto">
            <a:xfrm>
              <a:off x="1056" y="277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8"/>
            <p:cNvSpPr>
              <a:spLocks noChangeShapeType="1"/>
            </p:cNvSpPr>
            <p:nvPr/>
          </p:nvSpPr>
          <p:spPr bwMode="auto">
            <a:xfrm>
              <a:off x="1632" y="2771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Line 9"/>
            <p:cNvSpPr>
              <a:spLocks noChangeShapeType="1"/>
            </p:cNvSpPr>
            <p:nvPr/>
          </p:nvSpPr>
          <p:spPr bwMode="auto">
            <a:xfrm flipV="1">
              <a:off x="1056" y="2627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10"/>
            <p:cNvSpPr>
              <a:spLocks noChangeShapeType="1"/>
            </p:cNvSpPr>
            <p:nvPr/>
          </p:nvSpPr>
          <p:spPr bwMode="auto">
            <a:xfrm>
              <a:off x="1344" y="262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11"/>
            <p:cNvSpPr>
              <a:spLocks noChangeShapeType="1"/>
            </p:cNvSpPr>
            <p:nvPr/>
          </p:nvSpPr>
          <p:spPr bwMode="auto">
            <a:xfrm flipV="1">
              <a:off x="1632" y="2627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Line 12"/>
            <p:cNvSpPr>
              <a:spLocks noChangeShapeType="1"/>
            </p:cNvSpPr>
            <p:nvPr/>
          </p:nvSpPr>
          <p:spPr bwMode="auto">
            <a:xfrm>
              <a:off x="1920" y="262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Line 13"/>
            <p:cNvSpPr>
              <a:spLocks noChangeShapeType="1"/>
            </p:cNvSpPr>
            <p:nvPr/>
          </p:nvSpPr>
          <p:spPr bwMode="auto">
            <a:xfrm flipV="1">
              <a:off x="1632" y="3107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Line 14"/>
            <p:cNvSpPr>
              <a:spLocks noChangeShapeType="1"/>
            </p:cNvSpPr>
            <p:nvPr/>
          </p:nvSpPr>
          <p:spPr bwMode="auto">
            <a:xfrm>
              <a:off x="1344" y="2627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15"/>
            <p:cNvSpPr>
              <a:spLocks noChangeShapeType="1"/>
            </p:cNvSpPr>
            <p:nvPr/>
          </p:nvSpPr>
          <p:spPr bwMode="auto">
            <a:xfrm>
              <a:off x="1344" y="3107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16"/>
            <p:cNvSpPr>
              <a:spLocks noChangeShapeType="1"/>
            </p:cNvSpPr>
            <p:nvPr/>
          </p:nvSpPr>
          <p:spPr bwMode="auto">
            <a:xfrm flipV="1">
              <a:off x="1056" y="2819"/>
              <a:ext cx="86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17"/>
            <p:cNvSpPr>
              <a:spLocks noChangeShapeType="1"/>
            </p:cNvSpPr>
            <p:nvPr/>
          </p:nvSpPr>
          <p:spPr bwMode="auto">
            <a:xfrm flipV="1">
              <a:off x="1920" y="2675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Rectangle 18"/>
            <p:cNvSpPr>
              <a:spLocks noChangeArrowheads="1"/>
            </p:cNvSpPr>
            <p:nvPr/>
          </p:nvSpPr>
          <p:spPr bwMode="auto">
            <a:xfrm>
              <a:off x="2284" y="3171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/>
                <a:t>x</a:t>
              </a:r>
            </a:p>
          </p:txBody>
        </p:sp>
        <p:sp>
          <p:nvSpPr>
            <p:cNvPr id="49188" name="Rectangle 19"/>
            <p:cNvSpPr>
              <a:spLocks noChangeArrowheads="1"/>
            </p:cNvSpPr>
            <p:nvPr/>
          </p:nvSpPr>
          <p:spPr bwMode="auto">
            <a:xfrm>
              <a:off x="2193" y="2547"/>
              <a:ext cx="23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/>
                <a:t>-z</a:t>
              </a:r>
            </a:p>
          </p:txBody>
        </p:sp>
        <p:sp>
          <p:nvSpPr>
            <p:cNvPr id="49189" name="Rectangle 20"/>
            <p:cNvSpPr>
              <a:spLocks noChangeArrowheads="1"/>
            </p:cNvSpPr>
            <p:nvPr/>
          </p:nvSpPr>
          <p:spPr bwMode="auto">
            <a:xfrm>
              <a:off x="1383" y="3249"/>
              <a:ext cx="69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zh-CN" altLang="en-US" sz="1800"/>
                <a:t>平行投影</a:t>
              </a:r>
            </a:p>
          </p:txBody>
        </p:sp>
      </p:grpSp>
      <p:grpSp>
        <p:nvGrpSpPr>
          <p:cNvPr id="49157" name="Group 21"/>
          <p:cNvGrpSpPr>
            <a:grpSpLocks/>
          </p:cNvGrpSpPr>
          <p:nvPr/>
        </p:nvGrpSpPr>
        <p:grpSpPr bwMode="auto">
          <a:xfrm>
            <a:off x="5138738" y="3638550"/>
            <a:ext cx="2903537" cy="2166938"/>
            <a:chOff x="3237" y="2160"/>
            <a:chExt cx="1829" cy="1365"/>
          </a:xfrm>
        </p:grpSpPr>
        <p:sp>
          <p:nvSpPr>
            <p:cNvPr id="49160" name="Rectangle 22"/>
            <p:cNvSpPr>
              <a:spLocks noChangeArrowheads="1"/>
            </p:cNvSpPr>
            <p:nvPr/>
          </p:nvSpPr>
          <p:spPr bwMode="auto">
            <a:xfrm>
              <a:off x="3237" y="21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/>
                <a:t>y</a:t>
              </a:r>
            </a:p>
          </p:txBody>
        </p:sp>
        <p:sp>
          <p:nvSpPr>
            <p:cNvPr id="49161" name="Line 23"/>
            <p:cNvSpPr>
              <a:spLocks noChangeShapeType="1"/>
            </p:cNvSpPr>
            <p:nvPr/>
          </p:nvSpPr>
          <p:spPr bwMode="auto">
            <a:xfrm flipV="1">
              <a:off x="3409" y="2288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Line 24"/>
            <p:cNvSpPr>
              <a:spLocks noChangeShapeType="1"/>
            </p:cNvSpPr>
            <p:nvPr/>
          </p:nvSpPr>
          <p:spPr bwMode="auto">
            <a:xfrm>
              <a:off x="3409" y="329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25"/>
            <p:cNvSpPr>
              <a:spLocks noChangeShapeType="1"/>
            </p:cNvSpPr>
            <p:nvPr/>
          </p:nvSpPr>
          <p:spPr bwMode="auto">
            <a:xfrm flipV="1">
              <a:off x="3409" y="2864"/>
              <a:ext cx="85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26"/>
            <p:cNvSpPr>
              <a:spLocks noChangeArrowheads="1"/>
            </p:cNvSpPr>
            <p:nvPr/>
          </p:nvSpPr>
          <p:spPr bwMode="auto">
            <a:xfrm>
              <a:off x="4629" y="3216"/>
              <a:ext cx="18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/>
                <a:t>x</a:t>
              </a:r>
            </a:p>
          </p:txBody>
        </p:sp>
        <p:sp>
          <p:nvSpPr>
            <p:cNvPr id="49165" name="Rectangle 27"/>
            <p:cNvSpPr>
              <a:spLocks noChangeArrowheads="1"/>
            </p:cNvSpPr>
            <p:nvPr/>
          </p:nvSpPr>
          <p:spPr bwMode="auto">
            <a:xfrm>
              <a:off x="4830" y="2473"/>
              <a:ext cx="23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/>
                <a:t>-z</a:t>
              </a:r>
            </a:p>
          </p:txBody>
        </p:sp>
        <p:sp>
          <p:nvSpPr>
            <p:cNvPr id="49166" name="Rectangle 28"/>
            <p:cNvSpPr>
              <a:spLocks noChangeArrowheads="1"/>
            </p:cNvSpPr>
            <p:nvPr/>
          </p:nvSpPr>
          <p:spPr bwMode="auto">
            <a:xfrm>
              <a:off x="3649" y="3008"/>
              <a:ext cx="218" cy="2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Rectangle 29"/>
            <p:cNvSpPr>
              <a:spLocks noChangeArrowheads="1"/>
            </p:cNvSpPr>
            <p:nvPr/>
          </p:nvSpPr>
          <p:spPr bwMode="auto">
            <a:xfrm>
              <a:off x="3985" y="2624"/>
              <a:ext cx="528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30"/>
            <p:cNvSpPr>
              <a:spLocks noChangeShapeType="1"/>
            </p:cNvSpPr>
            <p:nvPr/>
          </p:nvSpPr>
          <p:spPr bwMode="auto">
            <a:xfrm flipV="1">
              <a:off x="3409" y="2624"/>
              <a:ext cx="57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31"/>
            <p:cNvSpPr>
              <a:spLocks noChangeShapeType="1"/>
            </p:cNvSpPr>
            <p:nvPr/>
          </p:nvSpPr>
          <p:spPr bwMode="auto">
            <a:xfrm flipV="1">
              <a:off x="3409" y="2624"/>
              <a:ext cx="1104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32"/>
            <p:cNvSpPr>
              <a:spLocks noChangeShapeType="1"/>
            </p:cNvSpPr>
            <p:nvPr/>
          </p:nvSpPr>
          <p:spPr bwMode="auto">
            <a:xfrm flipV="1">
              <a:off x="3409" y="3104"/>
              <a:ext cx="110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33"/>
            <p:cNvSpPr>
              <a:spLocks noChangeShapeType="1"/>
            </p:cNvSpPr>
            <p:nvPr/>
          </p:nvSpPr>
          <p:spPr bwMode="auto">
            <a:xfrm flipH="1">
              <a:off x="4513" y="2576"/>
              <a:ext cx="336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Rectangle 34"/>
            <p:cNvSpPr>
              <a:spLocks noChangeArrowheads="1"/>
            </p:cNvSpPr>
            <p:nvPr/>
          </p:nvSpPr>
          <p:spPr bwMode="auto">
            <a:xfrm>
              <a:off x="3817" y="3294"/>
              <a:ext cx="69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zh-CN" altLang="en-US" sz="1800"/>
                <a:t>透视投影</a:t>
              </a:r>
            </a:p>
          </p:txBody>
        </p:sp>
      </p:grpSp>
      <p:sp>
        <p:nvSpPr>
          <p:cNvPr id="49158" name="Rectangle 35"/>
          <p:cNvSpPr>
            <a:spLocks noChangeArrowheads="1"/>
          </p:cNvSpPr>
          <p:nvPr/>
        </p:nvSpPr>
        <p:spPr bwMode="auto">
          <a:xfrm>
            <a:off x="2916238" y="570865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400"/>
              <a:t>两种规范化的视域体</a:t>
            </a:r>
          </a:p>
        </p:txBody>
      </p:sp>
      <p:sp>
        <p:nvSpPr>
          <p:cNvPr id="4915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777162" cy="4462462"/>
          </a:xfrm>
        </p:spPr>
        <p:txBody>
          <a:bodyPr/>
          <a:lstStyle/>
          <a:p>
            <a:pPr eaLnBrk="1" hangingPunct="1"/>
            <a:r>
              <a:rPr kumimoji="1" lang="zh-CN" altLang="en-US" smtClean="0">
                <a:ea typeface="黑体" pitchFamily="2" charset="-122"/>
              </a:rPr>
              <a:t>平行投影：</a:t>
            </a:r>
            <a:r>
              <a:rPr kumimoji="1" lang="en-US" altLang="zh-CN" smtClean="0">
                <a:ea typeface="黑体" pitchFamily="2" charset="-122"/>
              </a:rPr>
              <a:t>[0,1]</a:t>
            </a:r>
            <a:r>
              <a:rPr kumimoji="1" lang="en-US" altLang="zh-CN" smtClean="0"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mtClean="0">
                <a:ea typeface="黑体" pitchFamily="2" charset="-122"/>
              </a:rPr>
              <a:t>[0,1]</a:t>
            </a:r>
            <a:r>
              <a:rPr kumimoji="1" lang="en-US" altLang="zh-CN" smtClean="0"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mtClean="0">
                <a:ea typeface="黑体" pitchFamily="2" charset="-122"/>
              </a:rPr>
              <a:t>[-1,0] </a:t>
            </a:r>
            <a:r>
              <a:rPr kumimoji="1" lang="en-US" altLang="zh-CN" smtClean="0">
                <a:solidFill>
                  <a:srgbClr val="00CC00"/>
                </a:solidFill>
                <a:ea typeface="黑体" pitchFamily="2" charset="-122"/>
              </a:rPr>
              <a:t>or</a:t>
            </a:r>
            <a:r>
              <a:rPr kumimoji="1" lang="en-US" altLang="zh-CN" smtClean="0">
                <a:ea typeface="黑体" pitchFamily="2" charset="-122"/>
              </a:rPr>
              <a:t> [-1,1]</a:t>
            </a:r>
            <a:r>
              <a:rPr kumimoji="1" lang="en-US" altLang="zh-CN" smtClean="0"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mtClean="0">
                <a:ea typeface="黑体" pitchFamily="2" charset="-122"/>
              </a:rPr>
              <a:t>[-1,1]</a:t>
            </a:r>
            <a:r>
              <a:rPr kumimoji="1" lang="en-US" altLang="zh-CN" smtClean="0"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mtClean="0">
                <a:ea typeface="黑体" pitchFamily="2" charset="-122"/>
              </a:rPr>
              <a:t>[-1,0]  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US" smtClean="0">
                <a:ea typeface="黑体" pitchFamily="2" charset="-122"/>
              </a:rPr>
              <a:t>透视投影：</a:t>
            </a:r>
            <a:r>
              <a:rPr kumimoji="1" lang="en-US" altLang="zh-CN" smtClean="0">
                <a:ea typeface="黑体" pitchFamily="2" charset="-122"/>
              </a:rPr>
              <a:t>[z,-z]</a:t>
            </a:r>
            <a:r>
              <a:rPr kumimoji="1" lang="en-US" altLang="zh-CN" smtClean="0"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mtClean="0">
                <a:ea typeface="黑体" pitchFamily="2" charset="-122"/>
              </a:rPr>
              <a:t>[z,-z]</a:t>
            </a:r>
            <a:r>
              <a:rPr kumimoji="1" lang="en-US" altLang="zh-CN" smtClean="0"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mtClean="0">
                <a:ea typeface="黑体" pitchFamily="2" charset="-122"/>
              </a:rPr>
              <a:t>[-1,z</a:t>
            </a:r>
            <a:r>
              <a:rPr kumimoji="1" lang="en-US" altLang="zh-CN" baseline="-25000" smtClean="0">
                <a:ea typeface="黑体" pitchFamily="2" charset="-122"/>
              </a:rPr>
              <a:t>min</a:t>
            </a:r>
            <a:r>
              <a:rPr kumimoji="1" lang="en-US" altLang="zh-CN" smtClean="0">
                <a:ea typeface="黑体" pitchFamily="2" charset="-122"/>
              </a:rPr>
              <a:t>]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9C555-EF3A-4E85-B64B-B302CD27A077}" type="slidenum">
              <a:rPr lang="zh-CN" altLang="en-US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黑体" pitchFamily="2" charset="-122"/>
              </a:rPr>
              <a:t>总结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二维变换</a:t>
            </a:r>
          </a:p>
          <a:p>
            <a:pPr lvl="1" eaLnBrk="1" hangingPunct="1"/>
            <a:r>
              <a:rPr lang="zh-CN" altLang="en-US" sz="2200" smtClean="0">
                <a:latin typeface="Times New Roman" pitchFamily="18" charset="0"/>
                <a:ea typeface="黑体" pitchFamily="2" charset="-122"/>
              </a:rPr>
              <a:t>齐次坐标表示</a:t>
            </a:r>
          </a:p>
          <a:p>
            <a:pPr lvl="1" eaLnBrk="1" hangingPunct="1"/>
            <a:r>
              <a:rPr lang="zh-CN" altLang="en-US" sz="2200" smtClean="0">
                <a:latin typeface="Times New Roman" pitchFamily="18" charset="0"/>
                <a:ea typeface="黑体" pitchFamily="2" charset="-122"/>
              </a:rPr>
              <a:t>基本变换</a:t>
            </a:r>
          </a:p>
          <a:p>
            <a:pPr lvl="1" eaLnBrk="1" hangingPunct="1"/>
            <a:r>
              <a:rPr lang="zh-CN" altLang="en-US" sz="2200" smtClean="0">
                <a:latin typeface="Times New Roman" pitchFamily="18" charset="0"/>
                <a:ea typeface="黑体" pitchFamily="2" charset="-122"/>
              </a:rPr>
              <a:t>其它变换</a:t>
            </a:r>
          </a:p>
          <a:p>
            <a:pPr eaLnBrk="1" hangingPunct="1"/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三维变换</a:t>
            </a:r>
          </a:p>
          <a:p>
            <a:pPr lvl="1" eaLnBrk="1" hangingPunct="1"/>
            <a:r>
              <a:rPr lang="zh-CN" altLang="en-US" sz="2200" smtClean="0">
                <a:latin typeface="Times New Roman" pitchFamily="18" charset="0"/>
                <a:ea typeface="黑体" pitchFamily="2" charset="-122"/>
              </a:rPr>
              <a:t>场景坐标系和造型变换</a:t>
            </a:r>
          </a:p>
          <a:p>
            <a:pPr lvl="1" eaLnBrk="1" hangingPunct="1"/>
            <a:r>
              <a:rPr lang="zh-CN" altLang="en-US" sz="2200" smtClean="0">
                <a:latin typeface="Times New Roman" pitchFamily="18" charset="0"/>
                <a:ea typeface="黑体" pitchFamily="2" charset="-122"/>
              </a:rPr>
              <a:t>视点坐标系和取景变换</a:t>
            </a:r>
          </a:p>
          <a:p>
            <a:pPr lvl="1" eaLnBrk="1" hangingPunct="1"/>
            <a:r>
              <a:rPr lang="zh-CN" altLang="en-US" sz="2200" smtClean="0">
                <a:latin typeface="Times New Roman" pitchFamily="18" charset="0"/>
                <a:ea typeface="黑体" pitchFamily="2" charset="-122"/>
              </a:rPr>
              <a:t>投影坐标系和投影变换</a:t>
            </a:r>
          </a:p>
          <a:p>
            <a:pPr lvl="1" eaLnBrk="1" hangingPunct="1"/>
            <a:r>
              <a:rPr lang="zh-CN" altLang="en-US" sz="2200" smtClean="0">
                <a:latin typeface="Times New Roman" pitchFamily="18" charset="0"/>
                <a:ea typeface="黑体" pitchFamily="2" charset="-122"/>
              </a:rPr>
              <a:t>屏幕坐标系和设备变换</a:t>
            </a:r>
          </a:p>
          <a:p>
            <a:pPr eaLnBrk="1" hangingPunct="1"/>
            <a:endParaRPr lang="zh-CN" altLang="en-US" sz="240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latin typeface="Times New Roman" pitchFamily="18" charset="0"/>
                <a:ea typeface="黑体" pitchFamily="2" charset="-122"/>
              </a:rPr>
              <a:t>裁剪</a:t>
            </a:r>
          </a:p>
          <a:p>
            <a:pPr lvl="1" eaLnBrk="1" hangingPunct="1"/>
            <a:r>
              <a:rPr lang="zh-CN" altLang="en-US" sz="2200" smtClean="0">
                <a:ea typeface="黑体" pitchFamily="2" charset="-122"/>
              </a:rPr>
              <a:t>二维线裁剪</a:t>
            </a:r>
          </a:p>
          <a:p>
            <a:pPr lvl="1" eaLnBrk="1" hangingPunct="1"/>
            <a:r>
              <a:rPr lang="zh-CN" altLang="en-US" sz="2200" smtClean="0">
                <a:ea typeface="黑体" pitchFamily="2" charset="-122"/>
              </a:rPr>
              <a:t>二维多边形裁剪</a:t>
            </a:r>
          </a:p>
          <a:p>
            <a:pPr lvl="1" eaLnBrk="1" hangingPunct="1"/>
            <a:r>
              <a:rPr lang="zh-CN" altLang="en-US" sz="2200" smtClean="0">
                <a:ea typeface="黑体" pitchFamily="2" charset="-122"/>
              </a:rPr>
              <a:t>文本裁剪</a:t>
            </a:r>
          </a:p>
          <a:p>
            <a:pPr lvl="1" eaLnBrk="1" hangingPunct="1"/>
            <a:r>
              <a:rPr lang="zh-CN" altLang="en-US" sz="2200" smtClean="0">
                <a:ea typeface="黑体" pitchFamily="2" charset="-122"/>
              </a:rPr>
              <a:t>三维裁剪</a:t>
            </a:r>
          </a:p>
          <a:p>
            <a:pPr lvl="1" eaLnBrk="1" hangingPunct="1"/>
            <a:r>
              <a:rPr lang="zh-CN" altLang="en-US" sz="2200" smtClean="0">
                <a:ea typeface="黑体" pitchFamily="2" charset="-122"/>
              </a:rPr>
              <a:t>关于三维变换与裁剪</a:t>
            </a:r>
          </a:p>
          <a:p>
            <a:pPr eaLnBrk="1" hangingPunct="1"/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130FE1-0F5F-44BA-BE1D-3DB000E56D11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黑体" pitchFamily="2" charset="-122"/>
              </a:rPr>
              <a:t>Projection transformation </a:t>
            </a:r>
            <a:r>
              <a:rPr lang="en-US" altLang="zh-CN" sz="360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z="3600" smtClean="0">
                <a:latin typeface="Times New Roman" pitchFamily="18" charset="0"/>
                <a:ea typeface="黑体" pitchFamily="2" charset="-122"/>
              </a:rPr>
              <a:t>投影变换</a:t>
            </a:r>
            <a:r>
              <a:rPr lang="en-US" altLang="zh-CN" sz="3600" smtClean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3600" smtClean="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428750"/>
            <a:ext cx="7924800" cy="6429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From 3D space to 2D plane</a:t>
            </a:r>
            <a:endParaRPr lang="zh-CN" altLang="en-US" dirty="0" smtClean="0">
              <a:latin typeface="+mj-lt"/>
              <a:ea typeface="黑体" pitchFamily="2" charset="-122"/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1656" y="2071688"/>
            <a:ext cx="79248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n-lt"/>
                <a:sym typeface="Symbol" pitchFamily="18" charset="2"/>
              </a:rPr>
              <a:t>Projection transform. </a:t>
            </a:r>
            <a:r>
              <a:rPr lang="en-US" altLang="zh-CN" sz="2400" kern="0" dirty="0" smtClean="0">
                <a:latin typeface="+mn-lt"/>
                <a:sym typeface="Symbol" pitchFamily="18" charset="2"/>
              </a:rPr>
              <a:t>In </a:t>
            </a:r>
            <a:r>
              <a:rPr lang="en-US" altLang="zh-CN" sz="2400" kern="0" dirty="0">
                <a:latin typeface="+mn-lt"/>
                <a:sym typeface="Symbol" pitchFamily="18" charset="2"/>
              </a:rPr>
              <a:t>OpenGL is performed in VC </a:t>
            </a:r>
            <a:r>
              <a:rPr lang="en-US" altLang="zh-CN" sz="2400" kern="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kern="0" dirty="0">
                <a:latin typeface="Times New Roman" pitchFamily="18" charset="0"/>
                <a:sym typeface="Symbol" pitchFamily="18" charset="2"/>
              </a:rPr>
              <a:t>CUVN</a:t>
            </a:r>
            <a:r>
              <a:rPr lang="en-US" altLang="zh-CN" sz="2400" b="1" kern="0" dirty="0" smtClean="0">
                <a:latin typeface="Times New Roman" pitchFamily="18" charset="0"/>
                <a:sym typeface="Symbol" pitchFamily="18" charset="2"/>
              </a:rPr>
              <a:t>). (</a:t>
            </a:r>
            <a:r>
              <a:rPr lang="zh-CN" altLang="en-US" sz="2400" b="1" kern="0" dirty="0" smtClean="0">
                <a:latin typeface="Times New Roman" pitchFamily="18" charset="0"/>
                <a:sym typeface="Symbol" pitchFamily="18" charset="2"/>
              </a:rPr>
              <a:t>透视变换</a:t>
            </a:r>
            <a:r>
              <a:rPr lang="en-US" altLang="zh-CN" sz="2400" b="1" kern="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zh-CN" altLang="en-US" sz="2400" kern="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1656" y="3071813"/>
            <a:ext cx="7924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j-lt"/>
                <a:sym typeface="Symbol" pitchFamily="18" charset="2"/>
              </a:rPr>
              <a:t>Two kind of important </a:t>
            </a:r>
            <a:r>
              <a:rPr lang="en-US" altLang="zh-CN" sz="2400" kern="0" dirty="0" smtClean="0">
                <a:latin typeface="+mj-lt"/>
                <a:sym typeface="Symbol" pitchFamily="18" charset="2"/>
              </a:rPr>
              <a:t>projections(</a:t>
            </a:r>
            <a:r>
              <a:rPr lang="zh-CN" altLang="en-US" sz="2400" kern="0" dirty="0" smtClean="0">
                <a:latin typeface="+mj-lt"/>
                <a:sym typeface="Symbol" pitchFamily="18" charset="2"/>
              </a:rPr>
              <a:t>两种投影</a:t>
            </a:r>
            <a:r>
              <a:rPr lang="en-US" altLang="zh-CN" sz="2400" kern="0" dirty="0" smtClean="0">
                <a:latin typeface="+mj-lt"/>
                <a:sym typeface="Symbol" pitchFamily="18" charset="2"/>
              </a:rPr>
              <a:t>)</a:t>
            </a:r>
            <a:endParaRPr lang="en-US" altLang="zh-CN" sz="2400" kern="0" dirty="0">
              <a:latin typeface="+mj-lt"/>
              <a:sym typeface="Symbol" pitchFamily="18" charset="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Times New Roman" pitchFamily="18" charset="0"/>
                <a:sym typeface="Symbol" pitchFamily="18" charset="2"/>
              </a:rPr>
              <a:t>透视投影</a:t>
            </a:r>
            <a:r>
              <a:rPr lang="en-US" altLang="zh-CN" sz="2400" kern="0" dirty="0">
                <a:latin typeface="Times New Roman" pitchFamily="18" charset="0"/>
                <a:sym typeface="Symbol" pitchFamily="18" charset="2"/>
              </a:rPr>
              <a:t>(Perspective projection): </a:t>
            </a:r>
            <a:r>
              <a:rPr lang="en-US" altLang="zh-CN" sz="2400" kern="0" dirty="0">
                <a:latin typeface="+mj-lt"/>
                <a:sym typeface="Symbol" pitchFamily="18" charset="2"/>
              </a:rPr>
              <a:t>project rays are shot from a point</a:t>
            </a:r>
            <a:r>
              <a:rPr lang="zh-CN" altLang="en-US" sz="2400" kern="0" dirty="0">
                <a:latin typeface="+mj-lt"/>
                <a:sym typeface="Symbol" pitchFamily="18" charset="2"/>
              </a:rPr>
              <a:t>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Times New Roman" pitchFamily="18" charset="0"/>
                <a:sym typeface="Symbol" pitchFamily="18" charset="2"/>
              </a:rPr>
              <a:t>平行投影</a:t>
            </a:r>
            <a:r>
              <a:rPr lang="en-US" altLang="zh-CN" sz="2400" kern="0" dirty="0">
                <a:latin typeface="Times New Roman" pitchFamily="18" charset="0"/>
                <a:sym typeface="Symbol" pitchFamily="18" charset="2"/>
              </a:rPr>
              <a:t>(Orthogonal projection): </a:t>
            </a:r>
            <a:r>
              <a:rPr lang="en-US" altLang="zh-CN" sz="2400" kern="0" dirty="0">
                <a:latin typeface="+mj-lt"/>
                <a:sym typeface="Symbol" pitchFamily="18" charset="2"/>
              </a:rPr>
              <a:t>projection rays are parallel</a:t>
            </a:r>
            <a:endParaRPr lang="zh-CN" altLang="en-US" sz="2400" kern="0" dirty="0">
              <a:latin typeface="+mj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8A967F-C51F-4213-87D1-3EA0307DA81C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latin typeface="+mn-lt"/>
                <a:ea typeface="黑体" pitchFamily="2" charset="-122"/>
              </a:rPr>
              <a:t>Perspective &amp; orthogonal projection</a:t>
            </a:r>
            <a:endParaRPr lang="zh-CN" altLang="en-US" sz="3600" dirty="0" smtClean="0">
              <a:latin typeface="+mn-lt"/>
              <a:ea typeface="黑体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16113"/>
          <a:ext cx="67151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位图图像" r:id="rId4" imgW="10676190" imgH="6542857" progId="PBrush">
                  <p:embed/>
                </p:oleObj>
              </mc:Choice>
              <mc:Fallback>
                <p:oleObj name="位图图像" r:id="rId4" imgW="10676190" imgH="654285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67151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7822" y="1485914"/>
            <a:ext cx="2495550" cy="39433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1481152"/>
            <a:ext cx="2552700" cy="39481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22750-B49E-4523-94B8-AD4A660B852B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58047"/>
              </p:ext>
            </p:extLst>
          </p:nvPr>
        </p:nvGraphicFramePr>
        <p:xfrm>
          <a:off x="395536" y="1292980"/>
          <a:ext cx="8208913" cy="547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位图图像" r:id="rId4" imgW="11704762" imgH="7811590" progId="PBrush">
                  <p:embed/>
                </p:oleObj>
              </mc:Choice>
              <mc:Fallback>
                <p:oleObj name="位图图像" r:id="rId4" imgW="11704762" imgH="781159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92980"/>
                        <a:ext cx="8208913" cy="5477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rPr>
              <a:t>Perspective projection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788024" y="2564904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 flipV="1">
            <a:off x="3059832" y="2492896"/>
            <a:ext cx="288032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5940152" y="2276872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3903</TotalTime>
  <Words>2609</Words>
  <Application>Microsoft Office PowerPoint</Application>
  <PresentationFormat>全屏显示(4:3)</PresentationFormat>
  <Paragraphs>552</Paragraphs>
  <Slides>65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8" baseType="lpstr">
      <vt:lpstr>Radial</vt:lpstr>
      <vt:lpstr>Equation</vt:lpstr>
      <vt:lpstr>位图图像</vt:lpstr>
      <vt:lpstr>Three Dimensional Viewing</vt:lpstr>
      <vt:lpstr>Contents (Chap 10)</vt:lpstr>
      <vt:lpstr>Pipeline of 3D Transform. (三维变换流水线)</vt:lpstr>
      <vt:lpstr>Viewing coordinates (视点坐标) </vt:lpstr>
      <vt:lpstr>Creation of viewing coordinates  (视点坐标系的建立—取景的过程)</vt:lpstr>
      <vt:lpstr>取景变换</vt:lpstr>
      <vt:lpstr>Projection transformation (投影变换) </vt:lpstr>
      <vt:lpstr>Perspective &amp; orthogonal projection</vt:lpstr>
      <vt:lpstr>Perspective projection</vt:lpstr>
      <vt:lpstr>Perspective projection(透视投影)</vt:lpstr>
      <vt:lpstr>Perspective projection with homogeneous coordinates</vt:lpstr>
      <vt:lpstr>Vanishing points(灭点)</vt:lpstr>
      <vt:lpstr>Parallel projection(平行投影)</vt:lpstr>
      <vt:lpstr>平行投影</vt:lpstr>
      <vt:lpstr>Summary</vt:lpstr>
      <vt:lpstr>例：OpenGL实现正轴测</vt:lpstr>
      <vt:lpstr>规格化设备坐标和设备变换 </vt:lpstr>
      <vt:lpstr>屏幕坐标系和视窗变换 </vt:lpstr>
      <vt:lpstr>屏幕坐标系和视窗变换 </vt:lpstr>
      <vt:lpstr>OpenGL视点设置函数</vt:lpstr>
      <vt:lpstr>glMatrixMode(mode) - 指定当前矩阵</vt:lpstr>
      <vt:lpstr>例子：Transformed Cube: cube.c</vt:lpstr>
      <vt:lpstr>OpenGL视点设置函数</vt:lpstr>
      <vt:lpstr>PowerPoint 演示文稿</vt:lpstr>
      <vt:lpstr>Agenda</vt:lpstr>
      <vt:lpstr>为什么要裁剪？</vt:lpstr>
      <vt:lpstr>内容 (Chap 8)</vt:lpstr>
      <vt:lpstr>三维变换流程图</vt:lpstr>
      <vt:lpstr>裁剪(Clipping)</vt:lpstr>
      <vt:lpstr>裁剪</vt:lpstr>
      <vt:lpstr>二维线裁剪</vt:lpstr>
      <vt:lpstr>二维线裁剪实例</vt:lpstr>
      <vt:lpstr>二维线裁剪主要方法</vt:lpstr>
      <vt:lpstr>I. E. Sutherland</vt:lpstr>
      <vt:lpstr>I. E. Sutherland</vt:lpstr>
      <vt:lpstr>In Utah</vt:lpstr>
      <vt:lpstr>Companies</vt:lpstr>
      <vt:lpstr>Cohen-Sutherland线段裁剪(8-7)</vt:lpstr>
      <vt:lpstr>Computation of Outcodes</vt:lpstr>
      <vt:lpstr>裁剪算法v4,pp280</vt:lpstr>
      <vt:lpstr>例</vt:lpstr>
      <vt:lpstr>例</vt:lpstr>
      <vt:lpstr>Cohen-Sutherland的改进与扩展</vt:lpstr>
      <vt:lpstr>二维多边形裁剪 </vt:lpstr>
      <vt:lpstr>二维多边形裁剪实例</vt:lpstr>
      <vt:lpstr>Sutherland-Hodgman多边形裁剪(Section 8-8)</vt:lpstr>
      <vt:lpstr>Sutherland-Hodgman多边形裁剪</vt:lpstr>
      <vt:lpstr>S-H算法</vt:lpstr>
      <vt:lpstr> 每条边情况</vt:lpstr>
      <vt:lpstr>缺点与改进</vt:lpstr>
      <vt:lpstr>Example: http://public.rz.fh-wolfenbuettel.de/~ludwiga/cg/polygonclipping_example.pdf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一般多边形裁剪</vt:lpstr>
      <vt:lpstr>文本裁剪(Text clipping)</vt:lpstr>
      <vt:lpstr>文本裁剪</vt:lpstr>
      <vt:lpstr>三维裁剪</vt:lpstr>
      <vt:lpstr>关于三维变换与裁剪</vt:lpstr>
      <vt:lpstr>三维裁剪实例</vt:lpstr>
      <vt:lpstr>三维裁剪窗口的规范化</vt:lpstr>
      <vt:lpstr>三维裁剪窗口的规范化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ligq</dc:creator>
  <cp:lastModifiedBy>CG</cp:lastModifiedBy>
  <cp:revision>353</cp:revision>
  <cp:lastPrinted>2008-09-16T02:27:58Z</cp:lastPrinted>
  <dcterms:created xsi:type="dcterms:W3CDTF">1601-01-01T00:00:00Z</dcterms:created>
  <dcterms:modified xsi:type="dcterms:W3CDTF">2014-10-09T15:02:48Z</dcterms:modified>
</cp:coreProperties>
</file>