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33" r:id="rId2"/>
    <p:sldId id="334" r:id="rId3"/>
    <p:sldId id="305" r:id="rId4"/>
    <p:sldId id="317" r:id="rId5"/>
    <p:sldId id="318" r:id="rId6"/>
    <p:sldId id="327" r:id="rId7"/>
    <p:sldId id="328" r:id="rId8"/>
    <p:sldId id="329" r:id="rId9"/>
    <p:sldId id="335" r:id="rId10"/>
    <p:sldId id="319" r:id="rId11"/>
    <p:sldId id="320" r:id="rId12"/>
    <p:sldId id="321" r:id="rId13"/>
    <p:sldId id="322" r:id="rId14"/>
    <p:sldId id="323" r:id="rId15"/>
    <p:sldId id="330" r:id="rId16"/>
    <p:sldId id="331" r:id="rId17"/>
    <p:sldId id="324" r:id="rId18"/>
    <p:sldId id="332" r:id="rId19"/>
    <p:sldId id="325" r:id="rId20"/>
    <p:sldId id="326" r:id="rId21"/>
    <p:sldId id="303" r:id="rId22"/>
    <p:sldId id="341" r:id="rId23"/>
    <p:sldId id="342" r:id="rId24"/>
    <p:sldId id="343" r:id="rId25"/>
    <p:sldId id="344" r:id="rId26"/>
    <p:sldId id="350" r:id="rId27"/>
    <p:sldId id="351" r:id="rId28"/>
    <p:sldId id="345" r:id="rId29"/>
    <p:sldId id="346" r:id="rId30"/>
    <p:sldId id="347" r:id="rId31"/>
    <p:sldId id="348" r:id="rId32"/>
    <p:sldId id="349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99"/>
    <a:srgbClr val="008000"/>
    <a:srgbClr val="009900"/>
    <a:srgbClr val="FD1503"/>
    <a:srgbClr val="0000FF"/>
    <a:srgbClr val="33CC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3" autoAdjust="0"/>
    <p:restoredTop sz="75506" autoAdjust="0"/>
  </p:normalViewPr>
  <p:slideViewPr>
    <p:cSldViewPr>
      <p:cViewPr>
        <p:scale>
          <a:sx n="75" d="100"/>
          <a:sy n="75" d="100"/>
        </p:scale>
        <p:origin x="-2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24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10" Type="http://schemas.openxmlformats.org/officeDocument/2006/relationships/slide" Target="slides/slide20.xml"/><Relationship Id="rId4" Type="http://schemas.openxmlformats.org/officeDocument/2006/relationships/slide" Target="slides/slide11.xml"/><Relationship Id="rId9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8240B9D-D319-4CDC-B469-8032835E00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567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764CE8A-D258-48D5-BFD4-AFDED6E931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046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4044F70-393C-4B75-B5F2-46A571958E16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3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计算机算法基础</a:t>
            </a:r>
          </a:p>
        </p:txBody>
      </p:sp>
      <p:sp>
        <p:nvSpPr>
          <p:cNvPr id="4608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又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华南理工大学计算机学院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93EE42BB-11F5-4FEA-9582-652CE97995E5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14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539F342-FC37-483F-8E0B-98D365A60AA4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15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C8960AE-7C00-4D87-898D-2668C78C5048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16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计算机算法基础</a:t>
            </a:r>
          </a:p>
        </p:txBody>
      </p:sp>
      <p:sp>
        <p:nvSpPr>
          <p:cNvPr id="4915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又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5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华南理工大学计算机学院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5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7B8A877-D4CE-4D56-BAE6-A72531063394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17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527D10E-A85C-4A5B-BABF-B766E594CAF2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18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11FD233-93CD-47A1-9C92-79F9638ECACA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19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54040B4-8FA2-4E55-AB14-7EBD94D194E3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20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C474368-06FF-403C-BA57-6DD9B98F978F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21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F1FD3A1-A5CE-4BE9-B618-D648A5B4A110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22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F74AFDE4-B844-4ACA-8CB5-6FD6C1210FD3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26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计算机算法基础</a:t>
            </a:r>
          </a:p>
        </p:txBody>
      </p:sp>
      <p:sp>
        <p:nvSpPr>
          <p:cNvPr id="3789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又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华南理工大学计算机学院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3349A49-7372-4315-8198-1F1CF6F208B1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4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614743E-C595-4E65-8F3B-B283E3BC10EA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27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9D2E568E-50BE-4348-94F9-0A2ACBA13DE7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30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计算机算法基础</a:t>
            </a:r>
          </a:p>
        </p:txBody>
      </p:sp>
      <p:sp>
        <p:nvSpPr>
          <p:cNvPr id="3891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又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华南理工大学计算机学院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26BC89C-C3ED-4C84-A956-75865096CD65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4D93CCE-93D3-41AA-A621-8A5E68176BDB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6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9FCDCE3-112C-4939-B6E5-EC31F5F29A9A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7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D65E79D-CA10-4696-864F-FF78D9566281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8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计算机算法基础</a:t>
            </a:r>
          </a:p>
        </p:txBody>
      </p:sp>
      <p:sp>
        <p:nvSpPr>
          <p:cNvPr id="4301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又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华南理工大学计算机学院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2381B7E-F3E3-468F-9795-CEDD1D960678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计算机算法基础</a:t>
            </a:r>
          </a:p>
        </p:txBody>
      </p:sp>
      <p:sp>
        <p:nvSpPr>
          <p:cNvPr id="4403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又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华南理工大学计算机学院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030A578-6287-4F3D-9716-2FA52D4F22D6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11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计算机算法基础</a:t>
            </a:r>
          </a:p>
        </p:txBody>
      </p:sp>
      <p:sp>
        <p:nvSpPr>
          <p:cNvPr id="4506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又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300" b="0" smtClean="0">
                <a:latin typeface="Times New Roman" pitchFamily="18" charset="0"/>
                <a:ea typeface="宋体" pitchFamily="2" charset="-122"/>
              </a:rPr>
              <a:t>华南理工大学计算机学院</a:t>
            </a:r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965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8F53260-760E-4F13-94F4-4CFB15FCDB7A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 eaLnBrk="1" hangingPunct="1"/>
              <a:t>13</a:t>
            </a:fld>
            <a:endParaRPr lang="en-US" altLang="zh-CN" sz="1300" b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860 w 4917"/>
                <a:gd name="T3" fmla="*/ 0 h 1000"/>
                <a:gd name="T4" fmla="*/ 6524 w 4917"/>
                <a:gd name="T5" fmla="*/ 664 h 1000"/>
                <a:gd name="T6" fmla="*/ 5861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7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08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20571-FA0C-4897-9C03-61ED3A2E8F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5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B64B7-8AFC-4BEE-A90E-C0E52513D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69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DC3F-B962-4E30-AFDD-6FF1C2CAB6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3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C13FC-A913-414A-8264-392B8B345E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1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5146-AAB7-4AD8-AC8E-0F2739D64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17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43F2C-59FC-47E8-9FB1-A01851866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46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8F10-5762-436A-BA72-BE5AA0D851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9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F072-AB94-44EC-98B3-1712B3B34E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77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DDF9-2B05-437E-9AAE-2D8B103B36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67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6D99F-2D4B-49E9-BB00-D1C4BCD5DA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5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736F4-25F2-49C3-9045-293590B32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6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081-8C28-48C4-B07C-6A00102CB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6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833 w 7000"/>
                <a:gd name="T3" fmla="*/ 0 h 1000"/>
                <a:gd name="T4" fmla="*/ 4129 w 7000"/>
                <a:gd name="T5" fmla="*/ 295 h 1000"/>
                <a:gd name="T6" fmla="*/ 3834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93919834-237C-4B30-BCC5-7D6C7A1FD6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XD_Incorporated" TargetMode="External"/><Relationship Id="rId2" Type="http://schemas.openxmlformats.org/officeDocument/2006/relationships/hyperlink" Target="http://en.wikipedia.org/wiki/Friedrich_Reinitz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Toshiba" TargetMode="External"/><Relationship Id="rId5" Type="http://schemas.openxmlformats.org/officeDocument/2006/relationships/hyperlink" Target="http://en.wikipedia.org/w/index.php?title=Multi-domain_LCD&amp;action=edit&amp;redlink=1" TargetMode="External"/><Relationship Id="rId4" Type="http://schemas.openxmlformats.org/officeDocument/2006/relationships/hyperlink" Target="http://en.wikipedia.org/wiki/Samsu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2</a:t>
            </a:r>
            <a:r>
              <a:rPr lang="zh-CN" altLang="en-US" b="1" smtClean="0"/>
              <a:t>章 基本概念</a:t>
            </a: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971550" y="3192463"/>
            <a:ext cx="7200900" cy="1676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3600" dirty="0" smtClean="0">
                <a:latin typeface="华文仿宋" pitchFamily="2" charset="-122"/>
                <a:ea typeface="华文仿宋" pitchFamily="2" charset="-122"/>
              </a:rPr>
              <a:t>李桂清</a:t>
            </a:r>
            <a:endParaRPr lang="en-US" altLang="zh-CN" sz="3600" dirty="0" smtClean="0">
              <a:latin typeface="华文仿宋" pitchFamily="2" charset="-122"/>
              <a:ea typeface="华文仿宋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endParaRPr lang="zh-CN" altLang="en-US" dirty="0" smtClean="0">
              <a:ea typeface="黑体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华南理工大学计算机科学与工程学院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2014.09.03</a:t>
            </a:r>
            <a:endParaRPr lang="zh-CN" altLang="en-US" dirty="0" smtClean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2"/>
          <p:cNvSpPr>
            <a:spLocks/>
          </p:cNvSpPr>
          <p:nvPr/>
        </p:nvSpPr>
        <p:spPr bwMode="auto">
          <a:xfrm>
            <a:off x="4724400" y="4572000"/>
            <a:ext cx="3352800" cy="762000"/>
          </a:xfrm>
          <a:custGeom>
            <a:avLst/>
            <a:gdLst>
              <a:gd name="T0" fmla="*/ 0 w 1680"/>
              <a:gd name="T1" fmla="*/ 2147483647 h 456"/>
              <a:gd name="T2" fmla="*/ 2147483647 w 1680"/>
              <a:gd name="T3" fmla="*/ 2147483647 h 456"/>
              <a:gd name="T4" fmla="*/ 2147483647 w 1680"/>
              <a:gd name="T5" fmla="*/ 2147483647 h 456"/>
              <a:gd name="T6" fmla="*/ 2147483647 w 1680"/>
              <a:gd name="T7" fmla="*/ 2147483647 h 456"/>
              <a:gd name="T8" fmla="*/ 2147483647 w 1680"/>
              <a:gd name="T9" fmla="*/ 2147483647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456"/>
              <a:gd name="T17" fmla="*/ 1680 w 1680"/>
              <a:gd name="T18" fmla="*/ 456 h 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456">
                <a:moveTo>
                  <a:pt x="0" y="24"/>
                </a:moveTo>
                <a:cubicBezTo>
                  <a:pt x="168" y="24"/>
                  <a:pt x="336" y="24"/>
                  <a:pt x="480" y="24"/>
                </a:cubicBezTo>
                <a:cubicBezTo>
                  <a:pt x="624" y="24"/>
                  <a:pt x="752" y="16"/>
                  <a:pt x="864" y="24"/>
                </a:cubicBezTo>
                <a:cubicBezTo>
                  <a:pt x="976" y="32"/>
                  <a:pt x="1016" y="0"/>
                  <a:pt x="1152" y="72"/>
                </a:cubicBezTo>
                <a:cubicBezTo>
                  <a:pt x="1288" y="144"/>
                  <a:pt x="1484" y="300"/>
                  <a:pt x="1680" y="456"/>
                </a:cubicBezTo>
              </a:path>
            </a:pathLst>
          </a:cu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  </a:t>
            </a:r>
            <a:r>
              <a:rPr lang="zh-CN" altLang="en-US" sz="2800" dirty="0" smtClean="0">
                <a:solidFill>
                  <a:srgbClr val="FFFFFF"/>
                </a:solidFill>
              </a:rPr>
              <a:t>阴极射线管</a:t>
            </a:r>
            <a:r>
              <a:rPr lang="en-US" altLang="zh-CN" sz="2800" dirty="0" smtClean="0">
                <a:solidFill>
                  <a:srgbClr val="FFFFFF"/>
                </a:solidFill>
              </a:rPr>
              <a:t>(Cathode </a:t>
            </a:r>
            <a:r>
              <a:rPr lang="en-US" altLang="zh-CN" sz="2800" dirty="0" smtClean="0">
                <a:solidFill>
                  <a:srgbClr val="FFFFFF"/>
                </a:solidFill>
              </a:rPr>
              <a:t>Ray </a:t>
            </a:r>
            <a:r>
              <a:rPr lang="en-US" altLang="zh-CN" sz="2800" dirty="0" smtClean="0">
                <a:solidFill>
                  <a:srgbClr val="FFFFFF"/>
                </a:solidFill>
              </a:rPr>
              <a:t>Tube)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4549775" y="1627188"/>
          <a:ext cx="36004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Bitmap Image" r:id="rId4" imgW="3600000" imgH="1790476" progId="Paint.Picture">
                  <p:embed/>
                </p:oleObj>
              </mc:Choice>
              <mc:Fallback>
                <p:oleObj name="Bitmap Image" r:id="rId4" imgW="3600000" imgH="17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1627188"/>
                        <a:ext cx="360045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968375" y="1627188"/>
          <a:ext cx="335280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Bitmap Image" r:id="rId6" imgW="2685714" imgH="1409897" progId="Paint.Picture">
                  <p:embed/>
                </p:oleObj>
              </mc:Choice>
              <mc:Fallback>
                <p:oleObj name="Bitmap Image" r:id="rId6" imgW="2685714" imgH="14098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627188"/>
                        <a:ext cx="3352800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Freeform 16"/>
          <p:cNvSpPr>
            <a:spLocks/>
          </p:cNvSpPr>
          <p:nvPr/>
        </p:nvSpPr>
        <p:spPr bwMode="auto">
          <a:xfrm>
            <a:off x="4038600" y="4267200"/>
            <a:ext cx="914400" cy="381000"/>
          </a:xfrm>
          <a:custGeom>
            <a:avLst/>
            <a:gdLst>
              <a:gd name="T0" fmla="*/ 0 w 480"/>
              <a:gd name="T1" fmla="*/ 2147483647 h 240"/>
              <a:gd name="T2" fmla="*/ 0 w 480"/>
              <a:gd name="T3" fmla="*/ 2147483647 h 240"/>
              <a:gd name="T4" fmla="*/ 2147483647 w 480"/>
              <a:gd name="T5" fmla="*/ 2147483647 h 240"/>
              <a:gd name="T6" fmla="*/ 2147483647 w 480"/>
              <a:gd name="T7" fmla="*/ 0 h 240"/>
              <a:gd name="T8" fmla="*/ 2147483647 w 480"/>
              <a:gd name="T9" fmla="*/ 2147483647 h 240"/>
              <a:gd name="T10" fmla="*/ 2147483647 w 480"/>
              <a:gd name="T11" fmla="*/ 2147483647 h 240"/>
              <a:gd name="T12" fmla="*/ 0 w 480"/>
              <a:gd name="T13" fmla="*/ 2147483647 h 240"/>
              <a:gd name="T14" fmla="*/ 0 w 480"/>
              <a:gd name="T15" fmla="*/ 2147483647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0"/>
              <a:gd name="T25" fmla="*/ 0 h 240"/>
              <a:gd name="T26" fmla="*/ 480 w 480"/>
              <a:gd name="T27" fmla="*/ 240 h 2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0" h="240">
                <a:moveTo>
                  <a:pt x="0" y="192"/>
                </a:moveTo>
                <a:lnTo>
                  <a:pt x="0" y="48"/>
                </a:lnTo>
                <a:lnTo>
                  <a:pt x="384" y="48"/>
                </a:lnTo>
                <a:lnTo>
                  <a:pt x="480" y="0"/>
                </a:lnTo>
                <a:lnTo>
                  <a:pt x="480" y="192"/>
                </a:lnTo>
                <a:lnTo>
                  <a:pt x="384" y="240"/>
                </a:lnTo>
                <a:lnTo>
                  <a:pt x="0" y="240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Freeform 17"/>
          <p:cNvSpPr>
            <a:spLocks/>
          </p:cNvSpPr>
          <p:nvPr/>
        </p:nvSpPr>
        <p:spPr bwMode="auto">
          <a:xfrm>
            <a:off x="3886200" y="4495800"/>
            <a:ext cx="914400" cy="457200"/>
          </a:xfrm>
          <a:custGeom>
            <a:avLst/>
            <a:gdLst>
              <a:gd name="T0" fmla="*/ 0 w 576"/>
              <a:gd name="T1" fmla="*/ 2147483647 h 288"/>
              <a:gd name="T2" fmla="*/ 0 w 576"/>
              <a:gd name="T3" fmla="*/ 0 h 288"/>
              <a:gd name="T4" fmla="*/ 2147483647 w 576"/>
              <a:gd name="T5" fmla="*/ 0 h 288"/>
              <a:gd name="T6" fmla="*/ 2147483647 w 576"/>
              <a:gd name="T7" fmla="*/ 2147483647 h 288"/>
              <a:gd name="T8" fmla="*/ 2147483647 w 576"/>
              <a:gd name="T9" fmla="*/ 2147483647 h 288"/>
              <a:gd name="T10" fmla="*/ 2147483647 w 576"/>
              <a:gd name="T11" fmla="*/ 2147483647 h 288"/>
              <a:gd name="T12" fmla="*/ 0 w 576"/>
              <a:gd name="T13" fmla="*/ 2147483647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288"/>
              <a:gd name="T23" fmla="*/ 576 w 576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288">
                <a:moveTo>
                  <a:pt x="0" y="192"/>
                </a:moveTo>
                <a:lnTo>
                  <a:pt x="0" y="0"/>
                </a:lnTo>
                <a:lnTo>
                  <a:pt x="480" y="0"/>
                </a:lnTo>
                <a:lnTo>
                  <a:pt x="576" y="96"/>
                </a:lnTo>
                <a:lnTo>
                  <a:pt x="576" y="288"/>
                </a:lnTo>
                <a:lnTo>
                  <a:pt x="480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6" name="Freeform 19"/>
          <p:cNvSpPr>
            <a:spLocks/>
          </p:cNvSpPr>
          <p:nvPr/>
        </p:nvSpPr>
        <p:spPr bwMode="auto">
          <a:xfrm>
            <a:off x="5181600" y="4191000"/>
            <a:ext cx="1143000" cy="304800"/>
          </a:xfrm>
          <a:custGeom>
            <a:avLst/>
            <a:gdLst>
              <a:gd name="T0" fmla="*/ 2147483647 w 720"/>
              <a:gd name="T1" fmla="*/ 2147483647 h 192"/>
              <a:gd name="T2" fmla="*/ 0 w 720"/>
              <a:gd name="T3" fmla="*/ 2147483647 h 192"/>
              <a:gd name="T4" fmla="*/ 2147483647 w 720"/>
              <a:gd name="T5" fmla="*/ 2147483647 h 192"/>
              <a:gd name="T6" fmla="*/ 2147483647 w 720"/>
              <a:gd name="T7" fmla="*/ 2147483647 h 192"/>
              <a:gd name="T8" fmla="*/ 2147483647 w 720"/>
              <a:gd name="T9" fmla="*/ 0 h 192"/>
              <a:gd name="T10" fmla="*/ 2147483647 w 720"/>
              <a:gd name="T11" fmla="*/ 2147483647 h 192"/>
              <a:gd name="T12" fmla="*/ 2147483647 w 720"/>
              <a:gd name="T13" fmla="*/ 2147483647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0"/>
              <a:gd name="T22" fmla="*/ 0 h 192"/>
              <a:gd name="T23" fmla="*/ 720 w 720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0" h="192">
                <a:moveTo>
                  <a:pt x="144" y="48"/>
                </a:moveTo>
                <a:lnTo>
                  <a:pt x="0" y="192"/>
                </a:lnTo>
                <a:lnTo>
                  <a:pt x="432" y="192"/>
                </a:lnTo>
                <a:lnTo>
                  <a:pt x="576" y="144"/>
                </a:lnTo>
                <a:lnTo>
                  <a:pt x="720" y="0"/>
                </a:lnTo>
                <a:lnTo>
                  <a:pt x="576" y="48"/>
                </a:lnTo>
                <a:lnTo>
                  <a:pt x="144" y="4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Freeform 20"/>
          <p:cNvSpPr>
            <a:spLocks/>
          </p:cNvSpPr>
          <p:nvPr/>
        </p:nvSpPr>
        <p:spPr bwMode="auto">
          <a:xfrm>
            <a:off x="5181600" y="4724400"/>
            <a:ext cx="1066800" cy="304800"/>
          </a:xfrm>
          <a:custGeom>
            <a:avLst/>
            <a:gdLst>
              <a:gd name="T0" fmla="*/ 2147483647 w 672"/>
              <a:gd name="T1" fmla="*/ 0 h 192"/>
              <a:gd name="T2" fmla="*/ 0 w 672"/>
              <a:gd name="T3" fmla="*/ 2147483647 h 192"/>
              <a:gd name="T4" fmla="*/ 2147483647 w 672"/>
              <a:gd name="T5" fmla="*/ 2147483647 h 192"/>
              <a:gd name="T6" fmla="*/ 2147483647 w 672"/>
              <a:gd name="T7" fmla="*/ 2147483647 h 192"/>
              <a:gd name="T8" fmla="*/ 2147483647 w 672"/>
              <a:gd name="T9" fmla="*/ 2147483647 h 192"/>
              <a:gd name="T10" fmla="*/ 2147483647 w 672"/>
              <a:gd name="T11" fmla="*/ 0 h 192"/>
              <a:gd name="T12" fmla="*/ 2147483647 w 672"/>
              <a:gd name="T13" fmla="*/ 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2"/>
              <a:gd name="T22" fmla="*/ 0 h 192"/>
              <a:gd name="T23" fmla="*/ 672 w 672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2" h="192">
                <a:moveTo>
                  <a:pt x="96" y="0"/>
                </a:moveTo>
                <a:lnTo>
                  <a:pt x="0" y="144"/>
                </a:lnTo>
                <a:lnTo>
                  <a:pt x="432" y="144"/>
                </a:lnTo>
                <a:lnTo>
                  <a:pt x="576" y="192"/>
                </a:lnTo>
                <a:lnTo>
                  <a:pt x="672" y="48"/>
                </a:lnTo>
                <a:lnTo>
                  <a:pt x="52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8" name="Freeform 23"/>
          <p:cNvSpPr>
            <a:spLocks/>
          </p:cNvSpPr>
          <p:nvPr/>
        </p:nvSpPr>
        <p:spPr bwMode="auto">
          <a:xfrm>
            <a:off x="2133600" y="3454400"/>
            <a:ext cx="6032500" cy="2438400"/>
          </a:xfrm>
          <a:custGeom>
            <a:avLst/>
            <a:gdLst>
              <a:gd name="T0" fmla="*/ 0 w 3800"/>
              <a:gd name="T1" fmla="*/ 2147483647 h 1536"/>
              <a:gd name="T2" fmla="*/ 2147483647 w 3800"/>
              <a:gd name="T3" fmla="*/ 2147483647 h 1536"/>
              <a:gd name="T4" fmla="*/ 2147483647 w 3800"/>
              <a:gd name="T5" fmla="*/ 2147483647 h 1536"/>
              <a:gd name="T6" fmla="*/ 2147483647 w 3800"/>
              <a:gd name="T7" fmla="*/ 2147483647 h 1536"/>
              <a:gd name="T8" fmla="*/ 2147483647 w 3800"/>
              <a:gd name="T9" fmla="*/ 2147483647 h 1536"/>
              <a:gd name="T10" fmla="*/ 2147483647 w 3800"/>
              <a:gd name="T11" fmla="*/ 2147483647 h 1536"/>
              <a:gd name="T12" fmla="*/ 2147483647 w 3800"/>
              <a:gd name="T13" fmla="*/ 2147483647 h 1536"/>
              <a:gd name="T14" fmla="*/ 2147483647 w 3800"/>
              <a:gd name="T15" fmla="*/ 2147483647 h 1536"/>
              <a:gd name="T16" fmla="*/ 2147483647 w 3800"/>
              <a:gd name="T17" fmla="*/ 2147483647 h 1536"/>
              <a:gd name="T18" fmla="*/ 2147483647 w 3800"/>
              <a:gd name="T19" fmla="*/ 2147483647 h 1536"/>
              <a:gd name="T20" fmla="*/ 2147483647 w 3800"/>
              <a:gd name="T21" fmla="*/ 2147483647 h 1536"/>
              <a:gd name="T22" fmla="*/ 2147483647 w 3800"/>
              <a:gd name="T23" fmla="*/ 2147483647 h 1536"/>
              <a:gd name="T24" fmla="*/ 2147483647 w 3800"/>
              <a:gd name="T25" fmla="*/ 2147483647 h 1536"/>
              <a:gd name="T26" fmla="*/ 2147483647 w 3800"/>
              <a:gd name="T27" fmla="*/ 2147483647 h 1536"/>
              <a:gd name="T28" fmla="*/ 2147483647 w 3800"/>
              <a:gd name="T29" fmla="*/ 2147483647 h 1536"/>
              <a:gd name="T30" fmla="*/ 2147483647 w 3800"/>
              <a:gd name="T31" fmla="*/ 2147483647 h 1536"/>
              <a:gd name="T32" fmla="*/ 0 w 3800"/>
              <a:gd name="T33" fmla="*/ 2147483647 h 1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800"/>
              <a:gd name="T52" fmla="*/ 0 h 1536"/>
              <a:gd name="T53" fmla="*/ 3800 w 3800"/>
              <a:gd name="T54" fmla="*/ 1536 h 1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800" h="1536">
                <a:moveTo>
                  <a:pt x="0" y="416"/>
                </a:moveTo>
                <a:cubicBezTo>
                  <a:pt x="464" y="416"/>
                  <a:pt x="928" y="416"/>
                  <a:pt x="1296" y="416"/>
                </a:cubicBezTo>
                <a:cubicBezTo>
                  <a:pt x="1664" y="416"/>
                  <a:pt x="1992" y="416"/>
                  <a:pt x="2208" y="416"/>
                </a:cubicBezTo>
                <a:cubicBezTo>
                  <a:pt x="2424" y="416"/>
                  <a:pt x="2424" y="432"/>
                  <a:pt x="2592" y="416"/>
                </a:cubicBezTo>
                <a:cubicBezTo>
                  <a:pt x="2760" y="400"/>
                  <a:pt x="3048" y="384"/>
                  <a:pt x="3216" y="320"/>
                </a:cubicBezTo>
                <a:cubicBezTo>
                  <a:pt x="3384" y="256"/>
                  <a:pt x="3512" y="64"/>
                  <a:pt x="3600" y="32"/>
                </a:cubicBezTo>
                <a:cubicBezTo>
                  <a:pt x="3688" y="0"/>
                  <a:pt x="3712" y="24"/>
                  <a:pt x="3744" y="128"/>
                </a:cubicBezTo>
                <a:cubicBezTo>
                  <a:pt x="3776" y="232"/>
                  <a:pt x="3784" y="536"/>
                  <a:pt x="3792" y="656"/>
                </a:cubicBezTo>
                <a:cubicBezTo>
                  <a:pt x="3800" y="776"/>
                  <a:pt x="3792" y="768"/>
                  <a:pt x="3792" y="848"/>
                </a:cubicBezTo>
                <a:cubicBezTo>
                  <a:pt x="3792" y="928"/>
                  <a:pt x="3792" y="1048"/>
                  <a:pt x="3792" y="1136"/>
                </a:cubicBezTo>
                <a:cubicBezTo>
                  <a:pt x="3792" y="1224"/>
                  <a:pt x="3800" y="1320"/>
                  <a:pt x="3792" y="1376"/>
                </a:cubicBezTo>
                <a:cubicBezTo>
                  <a:pt x="3784" y="1432"/>
                  <a:pt x="3768" y="1448"/>
                  <a:pt x="3744" y="1472"/>
                </a:cubicBezTo>
                <a:cubicBezTo>
                  <a:pt x="3720" y="1496"/>
                  <a:pt x="3704" y="1536"/>
                  <a:pt x="3648" y="1520"/>
                </a:cubicBezTo>
                <a:cubicBezTo>
                  <a:pt x="3592" y="1504"/>
                  <a:pt x="3496" y="1432"/>
                  <a:pt x="3408" y="1376"/>
                </a:cubicBezTo>
                <a:cubicBezTo>
                  <a:pt x="3320" y="1320"/>
                  <a:pt x="3248" y="1232"/>
                  <a:pt x="3120" y="1184"/>
                </a:cubicBezTo>
                <a:cubicBezTo>
                  <a:pt x="2992" y="1136"/>
                  <a:pt x="3160" y="1112"/>
                  <a:pt x="2640" y="1088"/>
                </a:cubicBezTo>
                <a:cubicBezTo>
                  <a:pt x="2120" y="1064"/>
                  <a:pt x="440" y="1048"/>
                  <a:pt x="0" y="1040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299" name="Group 28"/>
          <p:cNvGrpSpPr>
            <a:grpSpLocks/>
          </p:cNvGrpSpPr>
          <p:nvPr/>
        </p:nvGrpSpPr>
        <p:grpSpPr bwMode="auto">
          <a:xfrm>
            <a:off x="1447800" y="4114800"/>
            <a:ext cx="2438400" cy="990600"/>
            <a:chOff x="912" y="2592"/>
            <a:chExt cx="1536" cy="624"/>
          </a:xfrm>
        </p:grpSpPr>
        <p:grpSp>
          <p:nvGrpSpPr>
            <p:cNvPr id="12316" name="Group 14"/>
            <p:cNvGrpSpPr>
              <a:grpSpLocks/>
            </p:cNvGrpSpPr>
            <p:nvPr/>
          </p:nvGrpSpPr>
          <p:grpSpPr bwMode="auto">
            <a:xfrm>
              <a:off x="1152" y="2592"/>
              <a:ext cx="1296" cy="624"/>
              <a:chOff x="1152" y="2592"/>
              <a:chExt cx="1296" cy="624"/>
            </a:xfrm>
          </p:grpSpPr>
          <p:sp>
            <p:nvSpPr>
              <p:cNvPr id="12321" name="Rectangle 8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192" cy="62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2" name="Rectangle 9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23" name="Group 13"/>
              <p:cNvGrpSpPr>
                <a:grpSpLocks/>
              </p:cNvGrpSpPr>
              <p:nvPr/>
            </p:nvGrpSpPr>
            <p:grpSpPr bwMode="auto">
              <a:xfrm>
                <a:off x="1728" y="2712"/>
                <a:ext cx="720" cy="384"/>
                <a:chOff x="1728" y="2736"/>
                <a:chExt cx="720" cy="384"/>
              </a:xfrm>
            </p:grpSpPr>
            <p:sp>
              <p:nvSpPr>
                <p:cNvPr id="12324" name="Rectangle 10"/>
                <p:cNvSpPr>
                  <a:spLocks noChangeArrowheads="1"/>
                </p:cNvSpPr>
                <p:nvPr/>
              </p:nvSpPr>
              <p:spPr bwMode="auto">
                <a:xfrm>
                  <a:off x="1728" y="2904"/>
                  <a:ext cx="720" cy="48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5" name="Freeform 11"/>
                <p:cNvSpPr>
                  <a:spLocks/>
                </p:cNvSpPr>
                <p:nvPr/>
              </p:nvSpPr>
              <p:spPr bwMode="auto">
                <a:xfrm>
                  <a:off x="1896" y="2736"/>
                  <a:ext cx="384" cy="96"/>
                </a:xfrm>
                <a:custGeom>
                  <a:avLst/>
                  <a:gdLst>
                    <a:gd name="T0" fmla="*/ 0 w 384"/>
                    <a:gd name="T1" fmla="*/ 96 h 96"/>
                    <a:gd name="T2" fmla="*/ 0 w 384"/>
                    <a:gd name="T3" fmla="*/ 0 h 96"/>
                    <a:gd name="T4" fmla="*/ 384 w 384"/>
                    <a:gd name="T5" fmla="*/ 0 h 96"/>
                    <a:gd name="T6" fmla="*/ 384 w 384"/>
                    <a:gd name="T7" fmla="*/ 96 h 96"/>
                    <a:gd name="T8" fmla="*/ 336 w 384"/>
                    <a:gd name="T9" fmla="*/ 96 h 96"/>
                    <a:gd name="T10" fmla="*/ 336 w 384"/>
                    <a:gd name="T11" fmla="*/ 48 h 96"/>
                    <a:gd name="T12" fmla="*/ 48 w 384"/>
                    <a:gd name="T13" fmla="*/ 48 h 96"/>
                    <a:gd name="T14" fmla="*/ 48 w 384"/>
                    <a:gd name="T15" fmla="*/ 96 h 96"/>
                    <a:gd name="T16" fmla="*/ 0 w 384"/>
                    <a:gd name="T17" fmla="*/ 96 h 9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4"/>
                    <a:gd name="T28" fmla="*/ 0 h 96"/>
                    <a:gd name="T29" fmla="*/ 384 w 384"/>
                    <a:gd name="T30" fmla="*/ 96 h 9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4" h="96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384" y="0"/>
                      </a:lnTo>
                      <a:lnTo>
                        <a:pt x="384" y="96"/>
                      </a:lnTo>
                      <a:lnTo>
                        <a:pt x="336" y="96"/>
                      </a:lnTo>
                      <a:lnTo>
                        <a:pt x="336" y="48"/>
                      </a:lnTo>
                      <a:lnTo>
                        <a:pt x="48" y="48"/>
                      </a:lnTo>
                      <a:lnTo>
                        <a:pt x="48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26" name="Freeform 12"/>
                <p:cNvSpPr>
                  <a:spLocks/>
                </p:cNvSpPr>
                <p:nvPr/>
              </p:nvSpPr>
              <p:spPr bwMode="auto">
                <a:xfrm rot="10800000">
                  <a:off x="1896" y="3024"/>
                  <a:ext cx="384" cy="96"/>
                </a:xfrm>
                <a:custGeom>
                  <a:avLst/>
                  <a:gdLst>
                    <a:gd name="T0" fmla="*/ 0 w 384"/>
                    <a:gd name="T1" fmla="*/ 96 h 96"/>
                    <a:gd name="T2" fmla="*/ 0 w 384"/>
                    <a:gd name="T3" fmla="*/ 0 h 96"/>
                    <a:gd name="T4" fmla="*/ 384 w 384"/>
                    <a:gd name="T5" fmla="*/ 0 h 96"/>
                    <a:gd name="T6" fmla="*/ 384 w 384"/>
                    <a:gd name="T7" fmla="*/ 96 h 96"/>
                    <a:gd name="T8" fmla="*/ 336 w 384"/>
                    <a:gd name="T9" fmla="*/ 96 h 96"/>
                    <a:gd name="T10" fmla="*/ 336 w 384"/>
                    <a:gd name="T11" fmla="*/ 48 h 96"/>
                    <a:gd name="T12" fmla="*/ 48 w 384"/>
                    <a:gd name="T13" fmla="*/ 48 h 96"/>
                    <a:gd name="T14" fmla="*/ 48 w 384"/>
                    <a:gd name="T15" fmla="*/ 96 h 96"/>
                    <a:gd name="T16" fmla="*/ 0 w 384"/>
                    <a:gd name="T17" fmla="*/ 96 h 9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4"/>
                    <a:gd name="T28" fmla="*/ 0 h 96"/>
                    <a:gd name="T29" fmla="*/ 384 w 384"/>
                    <a:gd name="T30" fmla="*/ 96 h 9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4" h="96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384" y="0"/>
                      </a:lnTo>
                      <a:lnTo>
                        <a:pt x="384" y="96"/>
                      </a:lnTo>
                      <a:lnTo>
                        <a:pt x="336" y="96"/>
                      </a:lnTo>
                      <a:lnTo>
                        <a:pt x="336" y="48"/>
                      </a:lnTo>
                      <a:lnTo>
                        <a:pt x="48" y="48"/>
                      </a:lnTo>
                      <a:lnTo>
                        <a:pt x="48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17" name="Rectangle 24"/>
            <p:cNvSpPr>
              <a:spLocks noChangeArrowheads="1"/>
            </p:cNvSpPr>
            <p:nvPr/>
          </p:nvSpPr>
          <p:spPr bwMode="auto">
            <a:xfrm>
              <a:off x="912" y="2688"/>
              <a:ext cx="240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Rectangle 25"/>
            <p:cNvSpPr>
              <a:spLocks noChangeArrowheads="1"/>
            </p:cNvSpPr>
            <p:nvPr/>
          </p:nvSpPr>
          <p:spPr bwMode="auto">
            <a:xfrm>
              <a:off x="912" y="2816"/>
              <a:ext cx="240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Rectangle 26"/>
            <p:cNvSpPr>
              <a:spLocks noChangeArrowheads="1"/>
            </p:cNvSpPr>
            <p:nvPr/>
          </p:nvSpPr>
          <p:spPr bwMode="auto">
            <a:xfrm>
              <a:off x="912" y="2944"/>
              <a:ext cx="240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Rectangle 27"/>
            <p:cNvSpPr>
              <a:spLocks noChangeArrowheads="1"/>
            </p:cNvSpPr>
            <p:nvPr/>
          </p:nvSpPr>
          <p:spPr bwMode="auto">
            <a:xfrm>
              <a:off x="912" y="3072"/>
              <a:ext cx="240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0" name="Text Box 29"/>
          <p:cNvSpPr txBox="1">
            <a:spLocks noChangeArrowheads="1"/>
          </p:cNvSpPr>
          <p:nvPr/>
        </p:nvSpPr>
        <p:spPr bwMode="auto">
          <a:xfrm>
            <a:off x="1143000" y="38100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接头</a:t>
            </a:r>
          </a:p>
        </p:txBody>
      </p:sp>
      <p:sp>
        <p:nvSpPr>
          <p:cNvPr id="12301" name="Text Box 30"/>
          <p:cNvSpPr txBox="1">
            <a:spLocks noChangeArrowheads="1"/>
          </p:cNvSpPr>
          <p:nvPr/>
        </p:nvSpPr>
        <p:spPr bwMode="auto">
          <a:xfrm>
            <a:off x="1600200" y="51816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基座</a:t>
            </a:r>
          </a:p>
        </p:txBody>
      </p:sp>
      <p:sp>
        <p:nvSpPr>
          <p:cNvPr id="12302" name="Text Box 31"/>
          <p:cNvSpPr txBox="1">
            <a:spLocks noChangeArrowheads="1"/>
          </p:cNvSpPr>
          <p:nvPr/>
        </p:nvSpPr>
        <p:spPr bwMode="auto">
          <a:xfrm>
            <a:off x="2209800" y="35814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电子枪</a:t>
            </a:r>
          </a:p>
        </p:txBody>
      </p:sp>
      <p:sp>
        <p:nvSpPr>
          <p:cNvPr id="12303" name="Freeform 32"/>
          <p:cNvSpPr>
            <a:spLocks/>
          </p:cNvSpPr>
          <p:nvPr/>
        </p:nvSpPr>
        <p:spPr bwMode="auto">
          <a:xfrm>
            <a:off x="2438400" y="3886200"/>
            <a:ext cx="152400" cy="609600"/>
          </a:xfrm>
          <a:custGeom>
            <a:avLst/>
            <a:gdLst>
              <a:gd name="T0" fmla="*/ 2147483647 w 96"/>
              <a:gd name="T1" fmla="*/ 0 h 384"/>
              <a:gd name="T2" fmla="*/ 0 w 96"/>
              <a:gd name="T3" fmla="*/ 2147483647 h 384"/>
              <a:gd name="T4" fmla="*/ 2147483647 w 96"/>
              <a:gd name="T5" fmla="*/ 2147483647 h 384"/>
              <a:gd name="T6" fmla="*/ 2147483647 w 9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48" y="0"/>
                </a:moveTo>
                <a:lnTo>
                  <a:pt x="0" y="240"/>
                </a:lnTo>
                <a:lnTo>
                  <a:pt x="96" y="144"/>
                </a:lnTo>
                <a:lnTo>
                  <a:pt x="48" y="384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Text Box 33"/>
          <p:cNvSpPr txBox="1">
            <a:spLocks noChangeArrowheads="1"/>
          </p:cNvSpPr>
          <p:nvPr/>
        </p:nvSpPr>
        <p:spPr bwMode="auto">
          <a:xfrm>
            <a:off x="2819400" y="52578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聚焦系统</a:t>
            </a:r>
          </a:p>
        </p:txBody>
      </p:sp>
      <p:sp>
        <p:nvSpPr>
          <p:cNvPr id="12305" name="Freeform 34"/>
          <p:cNvSpPr>
            <a:spLocks/>
          </p:cNvSpPr>
          <p:nvPr/>
        </p:nvSpPr>
        <p:spPr bwMode="auto">
          <a:xfrm>
            <a:off x="3200400" y="4953000"/>
            <a:ext cx="228600" cy="381000"/>
          </a:xfrm>
          <a:custGeom>
            <a:avLst/>
            <a:gdLst>
              <a:gd name="T0" fmla="*/ 0 w 144"/>
              <a:gd name="T1" fmla="*/ 2147483647 h 240"/>
              <a:gd name="T2" fmla="*/ 2147483647 w 144"/>
              <a:gd name="T3" fmla="*/ 2147483647 h 240"/>
              <a:gd name="T4" fmla="*/ 2147483647 w 144"/>
              <a:gd name="T5" fmla="*/ 2147483647 h 240"/>
              <a:gd name="T6" fmla="*/ 2147483647 w 14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40"/>
              <a:gd name="T14" fmla="*/ 144 w 14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40">
                <a:moveTo>
                  <a:pt x="0" y="240"/>
                </a:moveTo>
                <a:lnTo>
                  <a:pt x="48" y="96"/>
                </a:lnTo>
                <a:lnTo>
                  <a:pt x="144" y="144"/>
                </a:lnTo>
                <a:lnTo>
                  <a:pt x="96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Text Box 35"/>
          <p:cNvSpPr txBox="1">
            <a:spLocks noChangeArrowheads="1"/>
          </p:cNvSpPr>
          <p:nvPr/>
        </p:nvSpPr>
        <p:spPr bwMode="auto">
          <a:xfrm>
            <a:off x="4114800" y="3429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水平偏转</a:t>
            </a:r>
          </a:p>
        </p:txBody>
      </p:sp>
      <p:sp>
        <p:nvSpPr>
          <p:cNvPr id="12307" name="Freeform 36"/>
          <p:cNvSpPr>
            <a:spLocks/>
          </p:cNvSpPr>
          <p:nvPr/>
        </p:nvSpPr>
        <p:spPr bwMode="auto">
          <a:xfrm>
            <a:off x="4343400" y="3733800"/>
            <a:ext cx="152400" cy="609600"/>
          </a:xfrm>
          <a:custGeom>
            <a:avLst/>
            <a:gdLst>
              <a:gd name="T0" fmla="*/ 2147483647 w 96"/>
              <a:gd name="T1" fmla="*/ 0 h 384"/>
              <a:gd name="T2" fmla="*/ 0 w 96"/>
              <a:gd name="T3" fmla="*/ 2147483647 h 384"/>
              <a:gd name="T4" fmla="*/ 2147483647 w 96"/>
              <a:gd name="T5" fmla="*/ 2147483647 h 384"/>
              <a:gd name="T6" fmla="*/ 2147483647 w 9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48" y="0"/>
                </a:moveTo>
                <a:lnTo>
                  <a:pt x="0" y="240"/>
                </a:lnTo>
                <a:lnTo>
                  <a:pt x="96" y="144"/>
                </a:lnTo>
                <a:lnTo>
                  <a:pt x="48" y="384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Text Box 37"/>
          <p:cNvSpPr txBox="1">
            <a:spLocks noChangeArrowheads="1"/>
          </p:cNvSpPr>
          <p:nvPr/>
        </p:nvSpPr>
        <p:spPr bwMode="auto">
          <a:xfrm>
            <a:off x="5029200" y="52578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垂直偏转</a:t>
            </a:r>
          </a:p>
        </p:txBody>
      </p:sp>
      <p:sp>
        <p:nvSpPr>
          <p:cNvPr id="12309" name="Freeform 38"/>
          <p:cNvSpPr>
            <a:spLocks/>
          </p:cNvSpPr>
          <p:nvPr/>
        </p:nvSpPr>
        <p:spPr bwMode="auto">
          <a:xfrm>
            <a:off x="5410200" y="4953000"/>
            <a:ext cx="228600" cy="381000"/>
          </a:xfrm>
          <a:custGeom>
            <a:avLst/>
            <a:gdLst>
              <a:gd name="T0" fmla="*/ 0 w 144"/>
              <a:gd name="T1" fmla="*/ 2147483647 h 240"/>
              <a:gd name="T2" fmla="*/ 2147483647 w 144"/>
              <a:gd name="T3" fmla="*/ 2147483647 h 240"/>
              <a:gd name="T4" fmla="*/ 2147483647 w 144"/>
              <a:gd name="T5" fmla="*/ 2147483647 h 240"/>
              <a:gd name="T6" fmla="*/ 2147483647 w 14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40"/>
              <a:gd name="T14" fmla="*/ 144 w 14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40">
                <a:moveTo>
                  <a:pt x="0" y="240"/>
                </a:moveTo>
                <a:lnTo>
                  <a:pt x="48" y="96"/>
                </a:lnTo>
                <a:lnTo>
                  <a:pt x="144" y="144"/>
                </a:lnTo>
                <a:lnTo>
                  <a:pt x="96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41"/>
          <p:cNvSpPr txBox="1">
            <a:spLocks noChangeArrowheads="1"/>
          </p:cNvSpPr>
          <p:nvPr/>
        </p:nvSpPr>
        <p:spPr bwMode="auto">
          <a:xfrm>
            <a:off x="6705600" y="57912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电子束</a:t>
            </a:r>
          </a:p>
        </p:txBody>
      </p:sp>
      <p:sp>
        <p:nvSpPr>
          <p:cNvPr id="12311" name="Text Box 44"/>
          <p:cNvSpPr txBox="1">
            <a:spLocks noChangeArrowheads="1"/>
          </p:cNvSpPr>
          <p:nvPr/>
        </p:nvSpPr>
        <p:spPr bwMode="auto">
          <a:xfrm>
            <a:off x="5867400" y="32766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1800"/>
              <a:t>荧光屏：磷涂层</a:t>
            </a:r>
          </a:p>
        </p:txBody>
      </p:sp>
      <p:sp>
        <p:nvSpPr>
          <p:cNvPr id="12312" name="Freeform 46"/>
          <p:cNvSpPr>
            <a:spLocks/>
          </p:cNvSpPr>
          <p:nvPr/>
        </p:nvSpPr>
        <p:spPr bwMode="auto">
          <a:xfrm>
            <a:off x="7162800" y="4953000"/>
            <a:ext cx="304800" cy="9144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2147483647 h 576"/>
              <a:gd name="T4" fmla="*/ 2147483647 w 192"/>
              <a:gd name="T5" fmla="*/ 2147483647 h 576"/>
              <a:gd name="T6" fmla="*/ 2147483647 w 19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76"/>
              <a:gd name="T14" fmla="*/ 192 w 19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76">
                <a:moveTo>
                  <a:pt x="0" y="576"/>
                </a:moveTo>
                <a:lnTo>
                  <a:pt x="0" y="336"/>
                </a:lnTo>
                <a:lnTo>
                  <a:pt x="192" y="480"/>
                </a:lnTo>
                <a:lnTo>
                  <a:pt x="192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3" name="Line 48"/>
          <p:cNvSpPr>
            <a:spLocks noChangeShapeType="1"/>
          </p:cNvSpPr>
          <p:nvPr/>
        </p:nvSpPr>
        <p:spPr bwMode="auto">
          <a:xfrm>
            <a:off x="6781800" y="3581400"/>
            <a:ext cx="1371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4" name="Text Box 49"/>
          <p:cNvSpPr txBox="1">
            <a:spLocks noChangeArrowheads="1"/>
          </p:cNvSpPr>
          <p:nvPr/>
        </p:nvSpPr>
        <p:spPr bwMode="auto">
          <a:xfrm>
            <a:off x="3352800" y="59436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磁或电线卷</a:t>
            </a:r>
          </a:p>
        </p:txBody>
      </p:sp>
      <p:graphicFrame>
        <p:nvGraphicFramePr>
          <p:cNvPr id="2052" name="Object 38"/>
          <p:cNvGraphicFramePr>
            <a:graphicFrameLocks noChangeAspect="1"/>
          </p:cNvGraphicFramePr>
          <p:nvPr/>
        </p:nvGraphicFramePr>
        <p:xfrm>
          <a:off x="2049463" y="1627188"/>
          <a:ext cx="4683125" cy="482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Bitmap Image" r:id="rId8" imgW="1971950" imgH="2076740" progId="Paint.Picture">
                  <p:embed/>
                </p:oleObj>
              </mc:Choice>
              <mc:Fallback>
                <p:oleObj name="Bitmap Image" r:id="rId8" imgW="1971950" imgH="2076740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1627188"/>
                        <a:ext cx="4683125" cy="482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200"/>
            <a:ext cx="7313613" cy="5492750"/>
          </a:xfrm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3. </a:t>
            </a:r>
            <a:r>
              <a:rPr lang="zh-CN" altLang="en-US" sz="2800" dirty="0" smtClean="0">
                <a:solidFill>
                  <a:srgbClr val="FFFFFF"/>
                </a:solidFill>
              </a:rPr>
              <a:t>刷新式</a:t>
            </a:r>
            <a:r>
              <a:rPr lang="en-US" altLang="zh-CN" sz="2800" dirty="0" smtClean="0">
                <a:solidFill>
                  <a:srgbClr val="FFFFFF"/>
                </a:solidFill>
              </a:rPr>
              <a:t>CRT</a:t>
            </a:r>
          </a:p>
          <a:p>
            <a:pPr marL="609600" indent="-609600">
              <a:buFont typeface="Symbol" pitchFamily="18" charset="2"/>
              <a:buNone/>
            </a:pP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>
              <a:lnSpc>
                <a:spcPct val="150000"/>
              </a:lnSpc>
              <a:buFont typeface="Symbol" pitchFamily="18" charset="2"/>
              <a:buNone/>
            </a:pPr>
            <a:r>
              <a:rPr lang="zh-CN" altLang="en-US" sz="2400" dirty="0" smtClean="0"/>
              <a:t>刷新</a:t>
            </a:r>
            <a:r>
              <a:rPr lang="zh-CN" altLang="en-US" sz="2400" dirty="0" smtClean="0"/>
              <a:t>式</a:t>
            </a:r>
            <a:r>
              <a:rPr lang="en-US" altLang="zh-CN" sz="2400" dirty="0" smtClean="0"/>
              <a:t>CRT(Refresh CRT)：</a:t>
            </a:r>
            <a:r>
              <a:rPr lang="zh-CN" altLang="en-US" sz="2400" dirty="0" smtClean="0"/>
              <a:t>电子束轰击磷涂层时导致荧光屏发光，但很快会回复到原来的状态因而荧光消失。为了保持图象，常采用</a:t>
            </a:r>
            <a:r>
              <a:rPr lang="zh-CN" altLang="en-US" sz="2400" dirty="0" smtClean="0">
                <a:solidFill>
                  <a:srgbClr val="FF0000"/>
                </a:solidFill>
              </a:rPr>
              <a:t>重画方式</a:t>
            </a:r>
            <a:r>
              <a:rPr lang="zh-CN" altLang="en-US" sz="2400" dirty="0" smtClean="0"/>
              <a:t>，因此称为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刷新式</a:t>
            </a:r>
            <a:r>
              <a:rPr lang="en-US" altLang="zh-CN" sz="2400" dirty="0" smtClean="0">
                <a:solidFill>
                  <a:srgbClr val="FF0000"/>
                </a:solidFill>
              </a:rPr>
              <a:t>CRT</a:t>
            </a:r>
            <a:r>
              <a:rPr lang="en-US" altLang="zh-CN" sz="2400" dirty="0" smtClean="0"/>
              <a:t>。</a:t>
            </a:r>
          </a:p>
          <a:p>
            <a:pPr marL="609600" indent="-609600">
              <a:lnSpc>
                <a:spcPct val="150000"/>
              </a:lnSpc>
              <a:buFont typeface="Symbol" pitchFamily="18" charset="2"/>
              <a:buNone/>
            </a:pPr>
            <a:r>
              <a:rPr lang="zh-CN" altLang="en-US" sz="2400" dirty="0" smtClean="0"/>
              <a:t>刷新率(</a:t>
            </a:r>
            <a:r>
              <a:rPr lang="en-US" altLang="zh-CN" sz="2400" dirty="0" smtClean="0"/>
              <a:t>Refresh rate): </a:t>
            </a:r>
            <a:r>
              <a:rPr lang="zh-CN" altLang="en-US" sz="2400" dirty="0" smtClean="0"/>
              <a:t>单位时间内</a:t>
            </a:r>
            <a:r>
              <a:rPr lang="zh-CN" altLang="en-US" sz="2400" dirty="0" smtClean="0">
                <a:solidFill>
                  <a:srgbClr val="FF0000"/>
                </a:solidFill>
              </a:rPr>
              <a:t>重画图象的频率</a:t>
            </a:r>
            <a:r>
              <a:rPr lang="zh-CN" altLang="en-US" sz="2400" dirty="0" smtClean="0"/>
              <a:t>。常用</a:t>
            </a:r>
            <a:r>
              <a:rPr lang="en-US" altLang="zh-CN" sz="2400" dirty="0" smtClean="0"/>
              <a:t>Hertz</a:t>
            </a:r>
            <a:r>
              <a:rPr lang="zh-CN" altLang="en-US" sz="2400" dirty="0" smtClean="0"/>
              <a:t>表示，60</a:t>
            </a:r>
            <a:r>
              <a:rPr lang="en-US" altLang="zh-CN" sz="2400" dirty="0" smtClean="0"/>
              <a:t>Hz</a:t>
            </a:r>
            <a:r>
              <a:rPr lang="zh-CN" altLang="en-US" sz="2400" dirty="0" smtClean="0"/>
              <a:t>即每秒刷新60次，80</a:t>
            </a:r>
            <a:r>
              <a:rPr lang="en-US" altLang="zh-CN" sz="2400" dirty="0" smtClean="0"/>
              <a:t>Hz</a:t>
            </a:r>
            <a:r>
              <a:rPr lang="zh-CN" altLang="en-US" sz="2400" dirty="0" smtClean="0"/>
              <a:t>即每秒刷新80次。</a:t>
            </a:r>
            <a:r>
              <a:rPr lang="zh-CN" altLang="en-US" sz="2800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4495800"/>
          </a:xfrm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持续时间</a:t>
            </a:r>
            <a:r>
              <a:rPr lang="zh-CN" altLang="en-US" sz="2800" dirty="0" smtClean="0">
                <a:solidFill>
                  <a:srgbClr val="FFFFFF"/>
                </a:solidFill>
              </a:rPr>
              <a:t>(</a:t>
            </a:r>
            <a:r>
              <a:rPr lang="en-US" altLang="zh-CN" sz="2800" dirty="0" smtClean="0">
                <a:solidFill>
                  <a:srgbClr val="FFFFFF"/>
                </a:solidFill>
              </a:rPr>
              <a:t>Persistence)：</a:t>
            </a:r>
          </a:p>
          <a:p>
            <a:pPr marL="609600" indent="-609600">
              <a:buFont typeface="Symbol" pitchFamily="18" charset="2"/>
              <a:buNone/>
            </a:pP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r>
              <a:rPr lang="zh-CN" altLang="en-US" sz="2800" dirty="0" smtClean="0"/>
              <a:t>磷涂层被轰击后发光的持续时间（余辉）</a:t>
            </a:r>
            <a:endParaRPr lang="en-US" altLang="zh-CN" sz="2800" dirty="0" smtClean="0"/>
          </a:p>
          <a:p>
            <a:pPr marL="609600" indent="-609600">
              <a:buFont typeface="Symbol" pitchFamily="18" charset="2"/>
              <a:buNone/>
            </a:pPr>
            <a:r>
              <a:rPr lang="zh-CN" altLang="en-US" sz="2800" dirty="0" smtClean="0"/>
              <a:t>    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持续时间长利于静态复杂图象的显示；</a:t>
            </a:r>
          </a:p>
          <a:p>
            <a:pPr marL="609600" indent="-609600">
              <a:buFont typeface="Symbol" pitchFamily="18" charset="2"/>
              <a:buNone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持续时间短则利于动画显示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609600" indent="-609600">
              <a:buFont typeface="Symbol" pitchFamily="18" charset="2"/>
              <a:buNone/>
            </a:pPr>
            <a:r>
              <a:rPr lang="zh-CN" altLang="en-US" sz="2800" b="1" dirty="0" smtClean="0"/>
              <a:t>分辩率</a:t>
            </a:r>
            <a:r>
              <a:rPr lang="en-US" altLang="zh-CN" sz="2800" dirty="0" smtClean="0"/>
              <a:t>: CRT</a:t>
            </a:r>
            <a:r>
              <a:rPr lang="zh-CN" altLang="en-US" sz="2800" dirty="0" smtClean="0"/>
              <a:t>荧屏所能显示的不重叠的最大点数称为它的分辨率。</a:t>
            </a:r>
          </a:p>
          <a:p>
            <a:pPr marL="609600" indent="-609600">
              <a:buFont typeface="Symbol" pitchFamily="18" charset="2"/>
              <a:buNone/>
            </a:pPr>
            <a:r>
              <a:rPr lang="zh-CN" altLang="en-US" dirty="0" smtClean="0">
                <a:solidFill>
                  <a:srgbClr val="FFFFFF"/>
                </a:solidFill>
              </a:rPr>
              <a:t>     </a:t>
            </a:r>
          </a:p>
        </p:txBody>
      </p:sp>
      <p:grpSp>
        <p:nvGrpSpPr>
          <p:cNvPr id="14339" name="Group 187"/>
          <p:cNvGrpSpPr>
            <a:grpSpLocks/>
          </p:cNvGrpSpPr>
          <p:nvPr/>
        </p:nvGrpSpPr>
        <p:grpSpPr bwMode="auto">
          <a:xfrm>
            <a:off x="2514600" y="3962400"/>
            <a:ext cx="5222875" cy="2671763"/>
            <a:chOff x="1574" y="2400"/>
            <a:chExt cx="3290" cy="1683"/>
          </a:xfrm>
        </p:grpSpPr>
        <p:grpSp>
          <p:nvGrpSpPr>
            <p:cNvPr id="14340" name="Group 175"/>
            <p:cNvGrpSpPr>
              <a:grpSpLocks/>
            </p:cNvGrpSpPr>
            <p:nvPr/>
          </p:nvGrpSpPr>
          <p:grpSpPr bwMode="auto">
            <a:xfrm>
              <a:off x="2160" y="2400"/>
              <a:ext cx="2160" cy="1440"/>
              <a:chOff x="2112" y="2256"/>
              <a:chExt cx="2160" cy="1440"/>
            </a:xfrm>
          </p:grpSpPr>
          <p:sp>
            <p:nvSpPr>
              <p:cNvPr id="14352" name="AutoShape 3"/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2160" cy="144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53" name="Group 174"/>
              <p:cNvGrpSpPr>
                <a:grpSpLocks/>
              </p:cNvGrpSpPr>
              <p:nvPr/>
            </p:nvGrpSpPr>
            <p:grpSpPr bwMode="auto">
              <a:xfrm>
                <a:off x="2276" y="2419"/>
                <a:ext cx="1833" cy="1113"/>
                <a:chOff x="2304" y="2400"/>
                <a:chExt cx="1833" cy="1113"/>
              </a:xfrm>
            </p:grpSpPr>
            <p:grpSp>
              <p:nvGrpSpPr>
                <p:cNvPr id="14354" name="Group 20"/>
                <p:cNvGrpSpPr>
                  <a:grpSpLocks/>
                </p:cNvGrpSpPr>
                <p:nvPr/>
              </p:nvGrpSpPr>
              <p:grpSpPr bwMode="auto">
                <a:xfrm>
                  <a:off x="2304" y="2400"/>
                  <a:ext cx="1833" cy="57"/>
                  <a:chOff x="2256" y="2400"/>
                  <a:chExt cx="1833" cy="57"/>
                </a:xfrm>
              </p:grpSpPr>
              <p:sp>
                <p:nvSpPr>
                  <p:cNvPr id="14508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9" name="Oval 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0" name="Oval 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1" name="Oval 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2" name="Oval 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3" name="Oval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4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5" name="Oval 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6" name="Oval 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7" name="Oval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8" name="Oval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19" name="Oval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20" name="Oval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21" name="Oval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22" name="Oval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23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55" name="Group 21"/>
                <p:cNvGrpSpPr>
                  <a:grpSpLocks/>
                </p:cNvGrpSpPr>
                <p:nvPr/>
              </p:nvGrpSpPr>
              <p:grpSpPr bwMode="auto">
                <a:xfrm>
                  <a:off x="2304" y="2752"/>
                  <a:ext cx="1833" cy="57"/>
                  <a:chOff x="2256" y="2400"/>
                  <a:chExt cx="1833" cy="57"/>
                </a:xfrm>
              </p:grpSpPr>
              <p:sp>
                <p:nvSpPr>
                  <p:cNvPr id="14492" name="Oval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3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4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5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6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7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8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9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0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1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2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3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4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5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0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56" name="Group 38"/>
                <p:cNvGrpSpPr>
                  <a:grpSpLocks/>
                </p:cNvGrpSpPr>
                <p:nvPr/>
              </p:nvGrpSpPr>
              <p:grpSpPr bwMode="auto">
                <a:xfrm>
                  <a:off x="2304" y="2517"/>
                  <a:ext cx="1833" cy="57"/>
                  <a:chOff x="2256" y="2400"/>
                  <a:chExt cx="1833" cy="57"/>
                </a:xfrm>
              </p:grpSpPr>
              <p:sp>
                <p:nvSpPr>
                  <p:cNvPr id="14476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7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8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9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0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1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2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3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4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5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6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7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8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89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0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91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57" name="Group 55"/>
                <p:cNvGrpSpPr>
                  <a:grpSpLocks/>
                </p:cNvGrpSpPr>
                <p:nvPr/>
              </p:nvGrpSpPr>
              <p:grpSpPr bwMode="auto">
                <a:xfrm>
                  <a:off x="2304" y="2634"/>
                  <a:ext cx="1833" cy="57"/>
                  <a:chOff x="2256" y="2400"/>
                  <a:chExt cx="1833" cy="57"/>
                </a:xfrm>
              </p:grpSpPr>
              <p:sp>
                <p:nvSpPr>
                  <p:cNvPr id="1446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6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7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8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69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1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2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3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4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5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58" name="Group 72"/>
                <p:cNvGrpSpPr>
                  <a:grpSpLocks/>
                </p:cNvGrpSpPr>
                <p:nvPr/>
              </p:nvGrpSpPr>
              <p:grpSpPr bwMode="auto">
                <a:xfrm>
                  <a:off x="2304" y="3338"/>
                  <a:ext cx="1833" cy="57"/>
                  <a:chOff x="2256" y="2400"/>
                  <a:chExt cx="1833" cy="57"/>
                </a:xfrm>
              </p:grpSpPr>
              <p:sp>
                <p:nvSpPr>
                  <p:cNvPr id="14444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5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6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7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9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0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1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2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3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4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5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6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7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8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9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59" name="Group 89"/>
                <p:cNvGrpSpPr>
                  <a:grpSpLocks/>
                </p:cNvGrpSpPr>
                <p:nvPr/>
              </p:nvGrpSpPr>
              <p:grpSpPr bwMode="auto">
                <a:xfrm>
                  <a:off x="2304" y="3456"/>
                  <a:ext cx="1833" cy="57"/>
                  <a:chOff x="2256" y="2400"/>
                  <a:chExt cx="1833" cy="57"/>
                </a:xfrm>
              </p:grpSpPr>
              <p:sp>
                <p:nvSpPr>
                  <p:cNvPr id="14428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9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0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1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2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3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4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5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6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7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8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39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0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1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2" name="Oval 1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3" name="Oval 1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60" name="Group 106"/>
                <p:cNvGrpSpPr>
                  <a:grpSpLocks/>
                </p:cNvGrpSpPr>
                <p:nvPr/>
              </p:nvGrpSpPr>
              <p:grpSpPr bwMode="auto">
                <a:xfrm>
                  <a:off x="2304" y="2869"/>
                  <a:ext cx="1833" cy="57"/>
                  <a:chOff x="2256" y="2400"/>
                  <a:chExt cx="1833" cy="57"/>
                </a:xfrm>
              </p:grpSpPr>
              <p:sp>
                <p:nvSpPr>
                  <p:cNvPr id="14412" name="Oval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3" name="Oval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4" name="Oval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5" name="Oval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6" name="Oval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7" name="Oval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8" name="Oval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9" name="Oval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0" name="Oval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1" name="Oval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2" name="Oval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3" name="Oval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4" name="Oval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5" name="Oval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6" name="Oval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7" name="Oval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61" name="Group 123"/>
                <p:cNvGrpSpPr>
                  <a:grpSpLocks/>
                </p:cNvGrpSpPr>
                <p:nvPr/>
              </p:nvGrpSpPr>
              <p:grpSpPr bwMode="auto">
                <a:xfrm>
                  <a:off x="2304" y="2986"/>
                  <a:ext cx="1833" cy="57"/>
                  <a:chOff x="2256" y="2400"/>
                  <a:chExt cx="1833" cy="57"/>
                </a:xfrm>
              </p:grpSpPr>
              <p:sp>
                <p:nvSpPr>
                  <p:cNvPr id="14396" name="Oval 1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7" name="Oval 1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8" name="Oval 1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9" name="Oval 1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0" name="Oval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1" name="Oval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2" name="Oval 1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3" name="Oval 1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4" name="Oval 1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5" name="Oval 1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6" name="Oval 1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7" name="Oval 1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8" name="Oval 1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09" name="Oval 1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0" name="Oval 1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11" name="Oval 1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62" name="Group 140"/>
                <p:cNvGrpSpPr>
                  <a:grpSpLocks/>
                </p:cNvGrpSpPr>
                <p:nvPr/>
              </p:nvGrpSpPr>
              <p:grpSpPr bwMode="auto">
                <a:xfrm>
                  <a:off x="2304" y="3104"/>
                  <a:ext cx="1833" cy="57"/>
                  <a:chOff x="2256" y="2400"/>
                  <a:chExt cx="1833" cy="57"/>
                </a:xfrm>
              </p:grpSpPr>
              <p:sp>
                <p:nvSpPr>
                  <p:cNvPr id="14380" name="Oval 1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1" name="Oval 1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2" name="Oval 1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3" name="Oval 1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4" name="Oval 1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5" name="Oval 1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6" name="Oval 1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7" name="Oval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8" name="Oval 1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9" name="Oval 1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0" name="Oval 1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1" name="Oval 1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2" name="Oval 1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3" name="Oval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4" name="Oval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5" name="Oval 1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63" name="Group 157"/>
                <p:cNvGrpSpPr>
                  <a:grpSpLocks/>
                </p:cNvGrpSpPr>
                <p:nvPr/>
              </p:nvGrpSpPr>
              <p:grpSpPr bwMode="auto">
                <a:xfrm>
                  <a:off x="2304" y="3221"/>
                  <a:ext cx="1833" cy="57"/>
                  <a:chOff x="2256" y="2400"/>
                  <a:chExt cx="1833" cy="57"/>
                </a:xfrm>
              </p:grpSpPr>
              <p:sp>
                <p:nvSpPr>
                  <p:cNvPr id="14364" name="Oval 1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65" name="Oval 1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66" name="Oval 1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67" name="Oval 1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68" name="Oval 1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69" name="Oval 1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0" name="Oval 1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6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1" name="Oval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4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2" name="Oval 1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0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3" name="Oval 1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21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4" name="Oval 1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40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5" name="Oval 1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58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6" name="Oval 1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6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7" name="Oval 1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95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8" name="Oval 1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3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79" name="Oval 1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2" y="2400"/>
                    <a:ext cx="57" cy="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4341" name="Line 176"/>
            <p:cNvSpPr>
              <a:spLocks noChangeShapeType="1"/>
            </p:cNvSpPr>
            <p:nvPr/>
          </p:nvSpPr>
          <p:spPr bwMode="auto">
            <a:xfrm>
              <a:off x="1680" y="259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2" name="Line 177"/>
            <p:cNvSpPr>
              <a:spLocks noChangeShapeType="1"/>
            </p:cNvSpPr>
            <p:nvPr/>
          </p:nvSpPr>
          <p:spPr bwMode="auto">
            <a:xfrm>
              <a:off x="1680" y="3648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3" name="Line 178"/>
            <p:cNvSpPr>
              <a:spLocks noChangeShapeType="1"/>
            </p:cNvSpPr>
            <p:nvPr/>
          </p:nvSpPr>
          <p:spPr bwMode="auto">
            <a:xfrm>
              <a:off x="2352" y="369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4" name="Line 179"/>
            <p:cNvSpPr>
              <a:spLocks noChangeShapeType="1"/>
            </p:cNvSpPr>
            <p:nvPr/>
          </p:nvSpPr>
          <p:spPr bwMode="auto">
            <a:xfrm>
              <a:off x="4128" y="369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5" name="Line 180"/>
            <p:cNvSpPr>
              <a:spLocks noChangeShapeType="1"/>
            </p:cNvSpPr>
            <p:nvPr/>
          </p:nvSpPr>
          <p:spPr bwMode="auto">
            <a:xfrm flipV="1">
              <a:off x="1920" y="259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6" name="Line 181"/>
            <p:cNvSpPr>
              <a:spLocks noChangeShapeType="1"/>
            </p:cNvSpPr>
            <p:nvPr/>
          </p:nvSpPr>
          <p:spPr bwMode="auto">
            <a:xfrm>
              <a:off x="1920" y="321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7" name="Text Box 182"/>
            <p:cNvSpPr txBox="1">
              <a:spLocks noChangeArrowheads="1"/>
            </p:cNvSpPr>
            <p:nvPr/>
          </p:nvSpPr>
          <p:spPr bwMode="auto">
            <a:xfrm>
              <a:off x="1574" y="2893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行数</a:t>
              </a:r>
            </a:p>
          </p:txBody>
        </p:sp>
        <p:sp>
          <p:nvSpPr>
            <p:cNvPr id="14348" name="Line 183"/>
            <p:cNvSpPr>
              <a:spLocks noChangeShapeType="1"/>
            </p:cNvSpPr>
            <p:nvPr/>
          </p:nvSpPr>
          <p:spPr bwMode="auto">
            <a:xfrm flipH="1">
              <a:off x="2352" y="3936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9" name="Line 184"/>
            <p:cNvSpPr>
              <a:spLocks noChangeShapeType="1"/>
            </p:cNvSpPr>
            <p:nvPr/>
          </p:nvSpPr>
          <p:spPr bwMode="auto">
            <a:xfrm>
              <a:off x="3552" y="3936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0" name="Text Box 185"/>
            <p:cNvSpPr txBox="1">
              <a:spLocks noChangeArrowheads="1"/>
            </p:cNvSpPr>
            <p:nvPr/>
          </p:nvSpPr>
          <p:spPr bwMode="auto">
            <a:xfrm>
              <a:off x="3004" y="3792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列数</a:t>
              </a:r>
            </a:p>
          </p:txBody>
        </p:sp>
        <p:sp>
          <p:nvSpPr>
            <p:cNvPr id="14351" name="Text Box 186"/>
            <p:cNvSpPr txBox="1">
              <a:spLocks noChangeArrowheads="1"/>
            </p:cNvSpPr>
            <p:nvPr/>
          </p:nvSpPr>
          <p:spPr bwMode="auto">
            <a:xfrm>
              <a:off x="4358" y="2461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荧屏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8013" y="457200"/>
            <a:ext cx="8002587" cy="5494338"/>
          </a:xfrm>
          <a:noFill/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4. </a:t>
            </a:r>
            <a:r>
              <a:rPr lang="zh-CN" altLang="en-US" sz="2800" smtClean="0">
                <a:solidFill>
                  <a:srgbClr val="FFFFFF"/>
                </a:solidFill>
              </a:rPr>
              <a:t>光栅扫描显示(</a:t>
            </a:r>
            <a:r>
              <a:rPr lang="en-US" altLang="zh-CN" sz="2800" smtClean="0">
                <a:solidFill>
                  <a:srgbClr val="FFFFFF"/>
                </a:solidFill>
              </a:rPr>
              <a:t>Raster-Scan Display)</a:t>
            </a:r>
          </a:p>
          <a:p>
            <a:pPr marL="609600" indent="-609600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   </a:t>
            </a:r>
            <a:endParaRPr lang="en-US" altLang="zh-CN" sz="280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r>
              <a:rPr lang="zh-CN" altLang="en-US" sz="2800" smtClean="0"/>
              <a:t>大部分采用</a:t>
            </a:r>
            <a:r>
              <a:rPr lang="en-US" altLang="zh-CN" sz="2800" smtClean="0"/>
              <a:t>CRT</a:t>
            </a:r>
            <a:r>
              <a:rPr lang="zh-CN" altLang="en-US" sz="2800" smtClean="0"/>
              <a:t>的显示器都是光栅扫描显示器</a:t>
            </a:r>
          </a:p>
          <a:p>
            <a:pPr marL="609600" indent="-609600">
              <a:buFont typeface="Symbol" pitchFamily="18" charset="2"/>
              <a:buNone/>
            </a:pP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r>
              <a:rPr lang="zh-CN" altLang="en-US" smtClean="0">
                <a:solidFill>
                  <a:srgbClr val="FFFFFF"/>
                </a:solidFill>
              </a:rPr>
              <a:t>     </a:t>
            </a:r>
            <a:endParaRPr lang="zh-CN" altLang="en-US" sz="2800" smtClean="0">
              <a:solidFill>
                <a:srgbClr val="FFFFFF"/>
              </a:solidFill>
            </a:endParaRPr>
          </a:p>
        </p:txBody>
      </p:sp>
      <p:sp>
        <p:nvSpPr>
          <p:cNvPr id="15363" name="Rectangle 191"/>
          <p:cNvSpPr>
            <a:spLocks noChangeArrowheads="1"/>
          </p:cNvSpPr>
          <p:nvPr/>
        </p:nvSpPr>
        <p:spPr bwMode="auto">
          <a:xfrm>
            <a:off x="1143000" y="5181600"/>
            <a:ext cx="1905000" cy="1371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192"/>
          <p:cNvSpPr>
            <a:spLocks noChangeArrowheads="1"/>
          </p:cNvSpPr>
          <p:nvPr/>
        </p:nvSpPr>
        <p:spPr bwMode="auto">
          <a:xfrm>
            <a:off x="1371600" y="5029200"/>
            <a:ext cx="1905000" cy="1371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Rectangle 193"/>
          <p:cNvSpPr>
            <a:spLocks noChangeArrowheads="1"/>
          </p:cNvSpPr>
          <p:nvPr/>
        </p:nvSpPr>
        <p:spPr bwMode="auto">
          <a:xfrm>
            <a:off x="1600200" y="4800600"/>
            <a:ext cx="1905000" cy="1371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194"/>
          <p:cNvSpPr>
            <a:spLocks noChangeArrowheads="1"/>
          </p:cNvSpPr>
          <p:nvPr/>
        </p:nvSpPr>
        <p:spPr bwMode="auto">
          <a:xfrm>
            <a:off x="1828800" y="4572000"/>
            <a:ext cx="1905000" cy="1371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197"/>
          <p:cNvSpPr>
            <a:spLocks noChangeShapeType="1"/>
          </p:cNvSpPr>
          <p:nvPr/>
        </p:nvSpPr>
        <p:spPr bwMode="auto">
          <a:xfrm flipV="1">
            <a:off x="3657600" y="2667000"/>
            <a:ext cx="3962400" cy="2057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368" name="Group 12"/>
          <p:cNvGrpSpPr>
            <a:grpSpLocks/>
          </p:cNvGrpSpPr>
          <p:nvPr/>
        </p:nvGrpSpPr>
        <p:grpSpPr bwMode="auto">
          <a:xfrm>
            <a:off x="4495800" y="2362200"/>
            <a:ext cx="3429000" cy="2286000"/>
            <a:chOff x="2112" y="2256"/>
            <a:chExt cx="2160" cy="1440"/>
          </a:xfrm>
        </p:grpSpPr>
        <p:sp>
          <p:nvSpPr>
            <p:cNvPr id="15378" name="AutoShape 13"/>
            <p:cNvSpPr>
              <a:spLocks noChangeArrowheads="1"/>
            </p:cNvSpPr>
            <p:nvPr/>
          </p:nvSpPr>
          <p:spPr bwMode="auto">
            <a:xfrm>
              <a:off x="2112" y="2256"/>
              <a:ext cx="2160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79" name="Group 14"/>
            <p:cNvGrpSpPr>
              <a:grpSpLocks/>
            </p:cNvGrpSpPr>
            <p:nvPr/>
          </p:nvGrpSpPr>
          <p:grpSpPr bwMode="auto">
            <a:xfrm>
              <a:off x="2276" y="2419"/>
              <a:ext cx="1833" cy="1113"/>
              <a:chOff x="2304" y="2400"/>
              <a:chExt cx="1833" cy="1113"/>
            </a:xfrm>
          </p:grpSpPr>
          <p:grpSp>
            <p:nvGrpSpPr>
              <p:cNvPr id="15380" name="Group 15"/>
              <p:cNvGrpSpPr>
                <a:grpSpLocks/>
              </p:cNvGrpSpPr>
              <p:nvPr/>
            </p:nvGrpSpPr>
            <p:grpSpPr bwMode="auto">
              <a:xfrm>
                <a:off x="2304" y="2400"/>
                <a:ext cx="1833" cy="57"/>
                <a:chOff x="2256" y="2400"/>
                <a:chExt cx="1833" cy="57"/>
              </a:xfrm>
            </p:grpSpPr>
            <p:sp>
              <p:nvSpPr>
                <p:cNvPr id="1553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5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0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1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2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3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4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5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6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7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8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49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1" name="Group 32"/>
              <p:cNvGrpSpPr>
                <a:grpSpLocks/>
              </p:cNvGrpSpPr>
              <p:nvPr/>
            </p:nvGrpSpPr>
            <p:grpSpPr bwMode="auto">
              <a:xfrm>
                <a:off x="2304" y="2752"/>
                <a:ext cx="1833" cy="57"/>
                <a:chOff x="2256" y="2400"/>
                <a:chExt cx="1833" cy="57"/>
              </a:xfrm>
            </p:grpSpPr>
            <p:sp>
              <p:nvSpPr>
                <p:cNvPr id="15518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9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0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1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2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3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4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5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6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7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8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29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0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1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2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3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2" name="Group 49"/>
              <p:cNvGrpSpPr>
                <a:grpSpLocks/>
              </p:cNvGrpSpPr>
              <p:nvPr/>
            </p:nvGrpSpPr>
            <p:grpSpPr bwMode="auto">
              <a:xfrm>
                <a:off x="2304" y="2517"/>
                <a:ext cx="1833" cy="57"/>
                <a:chOff x="2256" y="2400"/>
                <a:chExt cx="1833" cy="57"/>
              </a:xfrm>
            </p:grpSpPr>
            <p:sp>
              <p:nvSpPr>
                <p:cNvPr id="15502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3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4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5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6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7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8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9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0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1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2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3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5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6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17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3" name="Group 66"/>
              <p:cNvGrpSpPr>
                <a:grpSpLocks/>
              </p:cNvGrpSpPr>
              <p:nvPr/>
            </p:nvGrpSpPr>
            <p:grpSpPr bwMode="auto">
              <a:xfrm>
                <a:off x="2304" y="2634"/>
                <a:ext cx="1833" cy="57"/>
                <a:chOff x="2256" y="2400"/>
                <a:chExt cx="1833" cy="57"/>
              </a:xfrm>
            </p:grpSpPr>
            <p:sp>
              <p:nvSpPr>
                <p:cNvPr id="15486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7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8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9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0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1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2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3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4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5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6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7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8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99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0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1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4" name="Group 83"/>
              <p:cNvGrpSpPr>
                <a:grpSpLocks/>
              </p:cNvGrpSpPr>
              <p:nvPr/>
            </p:nvGrpSpPr>
            <p:grpSpPr bwMode="auto">
              <a:xfrm>
                <a:off x="2304" y="3338"/>
                <a:ext cx="1833" cy="57"/>
                <a:chOff x="2256" y="2400"/>
                <a:chExt cx="1833" cy="57"/>
              </a:xfrm>
            </p:grpSpPr>
            <p:sp>
              <p:nvSpPr>
                <p:cNvPr id="15470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1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2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3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4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5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6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7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8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9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0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1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2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3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4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85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5" name="Group 100"/>
              <p:cNvGrpSpPr>
                <a:grpSpLocks/>
              </p:cNvGrpSpPr>
              <p:nvPr/>
            </p:nvGrpSpPr>
            <p:grpSpPr bwMode="auto">
              <a:xfrm>
                <a:off x="2304" y="3456"/>
                <a:ext cx="1833" cy="57"/>
                <a:chOff x="2256" y="2400"/>
                <a:chExt cx="1833" cy="57"/>
              </a:xfrm>
            </p:grpSpPr>
            <p:sp>
              <p:nvSpPr>
                <p:cNvPr id="15454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5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6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7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8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9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0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1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2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3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4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5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6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7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8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9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6" name="Group 117"/>
              <p:cNvGrpSpPr>
                <a:grpSpLocks/>
              </p:cNvGrpSpPr>
              <p:nvPr/>
            </p:nvGrpSpPr>
            <p:grpSpPr bwMode="auto">
              <a:xfrm>
                <a:off x="2304" y="2869"/>
                <a:ext cx="1833" cy="57"/>
                <a:chOff x="2256" y="2400"/>
                <a:chExt cx="1833" cy="57"/>
              </a:xfrm>
            </p:grpSpPr>
            <p:sp>
              <p:nvSpPr>
                <p:cNvPr id="15438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9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0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1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2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3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4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5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6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7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8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9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0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1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2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53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7" name="Group 134"/>
              <p:cNvGrpSpPr>
                <a:grpSpLocks/>
              </p:cNvGrpSpPr>
              <p:nvPr/>
            </p:nvGrpSpPr>
            <p:grpSpPr bwMode="auto">
              <a:xfrm>
                <a:off x="2304" y="2986"/>
                <a:ext cx="1833" cy="57"/>
                <a:chOff x="2256" y="2400"/>
                <a:chExt cx="1833" cy="57"/>
              </a:xfrm>
            </p:grpSpPr>
            <p:sp>
              <p:nvSpPr>
                <p:cNvPr id="15422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3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4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5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6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7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9" name="Oval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0" name="Oval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1" name="Oval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2" name="Oval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3" name="Oval 146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4" name="Oval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5" name="Oval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6" name="Oval 14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37" name="Oval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8" name="Group 151"/>
              <p:cNvGrpSpPr>
                <a:grpSpLocks/>
              </p:cNvGrpSpPr>
              <p:nvPr/>
            </p:nvGrpSpPr>
            <p:grpSpPr bwMode="auto">
              <a:xfrm>
                <a:off x="2304" y="3104"/>
                <a:ext cx="1833" cy="57"/>
                <a:chOff x="2256" y="2400"/>
                <a:chExt cx="1833" cy="57"/>
              </a:xfrm>
            </p:grpSpPr>
            <p:sp>
              <p:nvSpPr>
                <p:cNvPr id="15406" name="Oval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7" name="Oval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8" name="Oval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9" name="Oval 155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0" name="Oval 156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1" name="Oval 157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2" name="Oval 158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3" name="Oval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4" name="Oval 160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5" name="Oval 161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6" name="Oval 162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7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8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9" name="Oval 165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0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21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9" name="Group 168"/>
              <p:cNvGrpSpPr>
                <a:grpSpLocks/>
              </p:cNvGrpSpPr>
              <p:nvPr/>
            </p:nvGrpSpPr>
            <p:grpSpPr bwMode="auto">
              <a:xfrm>
                <a:off x="2304" y="3221"/>
                <a:ext cx="1833" cy="57"/>
                <a:chOff x="2256" y="2400"/>
                <a:chExt cx="1833" cy="57"/>
              </a:xfrm>
            </p:grpSpPr>
            <p:sp>
              <p:nvSpPr>
                <p:cNvPr id="15390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225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1" name="Oval 170"/>
                <p:cNvSpPr>
                  <a:spLocks noChangeAspect="1" noChangeArrowheads="1"/>
                </p:cNvSpPr>
                <p:nvPr/>
              </p:nvSpPr>
              <p:spPr bwMode="auto">
                <a:xfrm>
                  <a:off x="237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2" name="Oval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3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61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4" name="Oval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5" name="Oval 174"/>
                <p:cNvSpPr>
                  <a:spLocks noChangeAspect="1" noChangeArrowheads="1"/>
                </p:cNvSpPr>
                <p:nvPr/>
              </p:nvSpPr>
              <p:spPr bwMode="auto">
                <a:xfrm>
                  <a:off x="284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6" name="Oval 175"/>
                <p:cNvSpPr>
                  <a:spLocks noChangeAspect="1" noChangeArrowheads="1"/>
                </p:cNvSpPr>
                <p:nvPr/>
              </p:nvSpPr>
              <p:spPr bwMode="auto">
                <a:xfrm>
                  <a:off x="296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7" name="Oval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3084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Oval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9" name="Oval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3321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0" name="Oval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0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1" name="Oval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3558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2" name="Oval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3676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3" name="Oval 182"/>
                <p:cNvSpPr>
                  <a:spLocks noChangeAspect="1" noChangeArrowheads="1"/>
                </p:cNvSpPr>
                <p:nvPr/>
              </p:nvSpPr>
              <p:spPr bwMode="auto">
                <a:xfrm>
                  <a:off x="3795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4" name="Oval 18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3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5" name="Oval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0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369" name="Line 185"/>
          <p:cNvSpPr>
            <a:spLocks noChangeShapeType="1"/>
          </p:cNvSpPr>
          <p:nvPr/>
        </p:nvSpPr>
        <p:spPr bwMode="auto">
          <a:xfrm>
            <a:off x="3810000" y="26670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0" name="Text Box 186"/>
          <p:cNvSpPr txBox="1">
            <a:spLocks noChangeArrowheads="1"/>
          </p:cNvSpPr>
          <p:nvPr/>
        </p:nvSpPr>
        <p:spPr bwMode="auto">
          <a:xfrm>
            <a:off x="2727325" y="245903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扫描线</a:t>
            </a:r>
          </a:p>
        </p:txBody>
      </p:sp>
      <p:sp>
        <p:nvSpPr>
          <p:cNvPr id="15371" name="Freeform 188"/>
          <p:cNvSpPr>
            <a:spLocks/>
          </p:cNvSpPr>
          <p:nvPr/>
        </p:nvSpPr>
        <p:spPr bwMode="auto">
          <a:xfrm>
            <a:off x="4800600" y="2514600"/>
            <a:ext cx="2819400" cy="1828800"/>
          </a:xfrm>
          <a:custGeom>
            <a:avLst/>
            <a:gdLst>
              <a:gd name="T0" fmla="*/ 0 w 1776"/>
              <a:gd name="T1" fmla="*/ 2147483647 h 1152"/>
              <a:gd name="T2" fmla="*/ 2147483647 w 1776"/>
              <a:gd name="T3" fmla="*/ 2147483647 h 1152"/>
              <a:gd name="T4" fmla="*/ 0 w 1776"/>
              <a:gd name="T5" fmla="*/ 2147483647 h 1152"/>
              <a:gd name="T6" fmla="*/ 2147483647 w 1776"/>
              <a:gd name="T7" fmla="*/ 2147483647 h 1152"/>
              <a:gd name="T8" fmla="*/ 0 w 1776"/>
              <a:gd name="T9" fmla="*/ 2147483647 h 1152"/>
              <a:gd name="T10" fmla="*/ 2147483647 w 1776"/>
              <a:gd name="T11" fmla="*/ 2147483647 h 1152"/>
              <a:gd name="T12" fmla="*/ 0 w 1776"/>
              <a:gd name="T13" fmla="*/ 2147483647 h 1152"/>
              <a:gd name="T14" fmla="*/ 2147483647 w 1776"/>
              <a:gd name="T15" fmla="*/ 2147483647 h 1152"/>
              <a:gd name="T16" fmla="*/ 0 w 1776"/>
              <a:gd name="T17" fmla="*/ 2147483647 h 1152"/>
              <a:gd name="T18" fmla="*/ 2147483647 w 1776"/>
              <a:gd name="T19" fmla="*/ 2147483647 h 1152"/>
              <a:gd name="T20" fmla="*/ 0 w 1776"/>
              <a:gd name="T21" fmla="*/ 2147483647 h 1152"/>
              <a:gd name="T22" fmla="*/ 2147483647 w 1776"/>
              <a:gd name="T23" fmla="*/ 2147483647 h 1152"/>
              <a:gd name="T24" fmla="*/ 0 w 1776"/>
              <a:gd name="T25" fmla="*/ 2147483647 h 1152"/>
              <a:gd name="T26" fmla="*/ 2147483647 w 1776"/>
              <a:gd name="T27" fmla="*/ 2147483647 h 1152"/>
              <a:gd name="T28" fmla="*/ 2147483647 w 1776"/>
              <a:gd name="T29" fmla="*/ 2147483647 h 1152"/>
              <a:gd name="T30" fmla="*/ 2147483647 w 1776"/>
              <a:gd name="T31" fmla="*/ 2147483647 h 1152"/>
              <a:gd name="T32" fmla="*/ 0 w 1776"/>
              <a:gd name="T33" fmla="*/ 2147483647 h 1152"/>
              <a:gd name="T34" fmla="*/ 2147483647 w 1776"/>
              <a:gd name="T35" fmla="*/ 2147483647 h 1152"/>
              <a:gd name="T36" fmla="*/ 0 w 1776"/>
              <a:gd name="T37" fmla="*/ 2147483647 h 1152"/>
              <a:gd name="T38" fmla="*/ 2147483647 w 1776"/>
              <a:gd name="T39" fmla="*/ 2147483647 h 1152"/>
              <a:gd name="T40" fmla="*/ 0 w 1776"/>
              <a:gd name="T41" fmla="*/ 0 h 115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776"/>
              <a:gd name="T64" fmla="*/ 0 h 1152"/>
              <a:gd name="T65" fmla="*/ 1776 w 1776"/>
              <a:gd name="T66" fmla="*/ 1152 h 115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776" h="1152">
                <a:moveTo>
                  <a:pt x="0" y="96"/>
                </a:moveTo>
                <a:lnTo>
                  <a:pt x="1776" y="96"/>
                </a:lnTo>
                <a:lnTo>
                  <a:pt x="0" y="192"/>
                </a:lnTo>
                <a:lnTo>
                  <a:pt x="1776" y="192"/>
                </a:lnTo>
                <a:lnTo>
                  <a:pt x="0" y="336"/>
                </a:lnTo>
                <a:lnTo>
                  <a:pt x="1776" y="336"/>
                </a:lnTo>
                <a:lnTo>
                  <a:pt x="0" y="432"/>
                </a:lnTo>
                <a:lnTo>
                  <a:pt x="1776" y="432"/>
                </a:lnTo>
                <a:lnTo>
                  <a:pt x="0" y="576"/>
                </a:lnTo>
                <a:lnTo>
                  <a:pt x="1776" y="576"/>
                </a:lnTo>
                <a:lnTo>
                  <a:pt x="0" y="672"/>
                </a:lnTo>
                <a:lnTo>
                  <a:pt x="1776" y="672"/>
                </a:lnTo>
                <a:lnTo>
                  <a:pt x="0" y="816"/>
                </a:lnTo>
                <a:lnTo>
                  <a:pt x="1776" y="816"/>
                </a:lnTo>
                <a:lnTo>
                  <a:pt x="48" y="912"/>
                </a:lnTo>
                <a:lnTo>
                  <a:pt x="1728" y="912"/>
                </a:lnTo>
                <a:lnTo>
                  <a:pt x="0" y="1008"/>
                </a:lnTo>
                <a:lnTo>
                  <a:pt x="1776" y="1008"/>
                </a:lnTo>
                <a:lnTo>
                  <a:pt x="0" y="1152"/>
                </a:lnTo>
                <a:lnTo>
                  <a:pt x="1776" y="1152"/>
                </a:lnTo>
                <a:lnTo>
                  <a:pt x="0" y="0"/>
                </a:lnTo>
              </a:path>
            </a:pathLst>
          </a:custGeom>
          <a:noFill/>
          <a:ln w="1270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2" name="Freeform 195"/>
          <p:cNvSpPr>
            <a:spLocks/>
          </p:cNvSpPr>
          <p:nvPr/>
        </p:nvSpPr>
        <p:spPr bwMode="auto">
          <a:xfrm>
            <a:off x="1981200" y="4724400"/>
            <a:ext cx="1676400" cy="1143000"/>
          </a:xfrm>
          <a:custGeom>
            <a:avLst/>
            <a:gdLst>
              <a:gd name="T0" fmla="*/ 0 w 1056"/>
              <a:gd name="T1" fmla="*/ 2147483647 h 720"/>
              <a:gd name="T2" fmla="*/ 0 w 1056"/>
              <a:gd name="T3" fmla="*/ 0 h 720"/>
              <a:gd name="T4" fmla="*/ 2147483647 w 1056"/>
              <a:gd name="T5" fmla="*/ 0 h 720"/>
              <a:gd name="T6" fmla="*/ 2147483647 w 1056"/>
              <a:gd name="T7" fmla="*/ 2147483647 h 720"/>
              <a:gd name="T8" fmla="*/ 0 w 10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720"/>
              <a:gd name="T17" fmla="*/ 1056 w 10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720">
                <a:moveTo>
                  <a:pt x="0" y="720"/>
                </a:moveTo>
                <a:lnTo>
                  <a:pt x="0" y="0"/>
                </a:lnTo>
                <a:lnTo>
                  <a:pt x="1056" y="0"/>
                </a:lnTo>
                <a:lnTo>
                  <a:pt x="1056" y="720"/>
                </a:lnTo>
                <a:lnTo>
                  <a:pt x="0" y="720"/>
                </a:lnTo>
                <a:close/>
              </a:path>
            </a:pathLst>
          </a:cu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3" name="Line 196"/>
          <p:cNvSpPr>
            <a:spLocks noChangeShapeType="1"/>
          </p:cNvSpPr>
          <p:nvPr/>
        </p:nvSpPr>
        <p:spPr bwMode="auto">
          <a:xfrm flipV="1">
            <a:off x="1981200" y="2667000"/>
            <a:ext cx="2819400" cy="2057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4" name="Line 198"/>
          <p:cNvSpPr>
            <a:spLocks noChangeShapeType="1"/>
          </p:cNvSpPr>
          <p:nvPr/>
        </p:nvSpPr>
        <p:spPr bwMode="auto">
          <a:xfrm flipV="1">
            <a:off x="1981200" y="4343400"/>
            <a:ext cx="28194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5" name="Line 199"/>
          <p:cNvSpPr>
            <a:spLocks noChangeShapeType="1"/>
          </p:cNvSpPr>
          <p:nvPr/>
        </p:nvSpPr>
        <p:spPr bwMode="auto">
          <a:xfrm flipV="1">
            <a:off x="3657600" y="4343400"/>
            <a:ext cx="39624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6" name="Text Box 200"/>
          <p:cNvSpPr txBox="1">
            <a:spLocks noChangeArrowheads="1"/>
          </p:cNvSpPr>
          <p:nvPr/>
        </p:nvSpPr>
        <p:spPr bwMode="auto">
          <a:xfrm>
            <a:off x="7985125" y="35258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屏幕</a:t>
            </a:r>
          </a:p>
        </p:txBody>
      </p:sp>
      <p:sp>
        <p:nvSpPr>
          <p:cNvPr id="15377" name="Text Box 201"/>
          <p:cNvSpPr txBox="1">
            <a:spLocks noChangeArrowheads="1"/>
          </p:cNvSpPr>
          <p:nvPr/>
        </p:nvSpPr>
        <p:spPr bwMode="auto">
          <a:xfrm>
            <a:off x="3717925" y="581183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帧缓存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0" y="457200"/>
            <a:ext cx="7391400" cy="5791200"/>
          </a:xfrm>
          <a:noFill/>
        </p:spPr>
        <p:txBody>
          <a:bodyPr/>
          <a:lstStyle/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endParaRPr lang="en-US" altLang="zh-CN" sz="2400" smtClean="0">
              <a:solidFill>
                <a:srgbClr val="FFFFFF"/>
              </a:solidFill>
            </a:endParaRPr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endParaRPr lang="en-US" altLang="zh-CN" sz="2400" smtClean="0">
              <a:solidFill>
                <a:srgbClr val="FFFFFF"/>
              </a:solidFill>
            </a:endParaRPr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r>
              <a:rPr lang="zh-CN" altLang="en-US" sz="2400" b="1" smtClean="0"/>
              <a:t>扫描线</a:t>
            </a:r>
            <a:r>
              <a:rPr lang="zh-CN" altLang="en-US" sz="2400" smtClean="0"/>
              <a:t>(</a:t>
            </a:r>
            <a:r>
              <a:rPr lang="en-US" altLang="zh-CN" sz="2400" smtClean="0"/>
              <a:t>Scan line): </a:t>
            </a:r>
            <a:r>
              <a:rPr lang="zh-CN" altLang="en-US" sz="2400" smtClean="0"/>
              <a:t>屏幕的每一行称为一条扫描线。</a:t>
            </a:r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r>
              <a:rPr lang="zh-CN" altLang="en-US" sz="2400" b="1" smtClean="0"/>
              <a:t>象素</a:t>
            </a:r>
            <a:r>
              <a:rPr lang="zh-CN" altLang="en-US" sz="2400" smtClean="0"/>
              <a:t>(</a:t>
            </a:r>
            <a:r>
              <a:rPr lang="en-US" altLang="zh-CN" sz="2400" smtClean="0"/>
              <a:t>pixel, picture elements)</a:t>
            </a:r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r>
              <a:rPr lang="zh-CN" altLang="en-US" sz="2400" smtClean="0"/>
              <a:t>       扫描线上的每个点称为一个象素。</a:t>
            </a:r>
            <a:endParaRPr lang="en-US" altLang="zh-CN" sz="2400" smtClean="0"/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r>
              <a:rPr lang="zh-CN" altLang="en-US" sz="2400" b="1" smtClean="0"/>
              <a:t>刷新缓冲区</a:t>
            </a:r>
            <a:r>
              <a:rPr lang="zh-CN" altLang="en-US" sz="2400" smtClean="0"/>
              <a:t>(</a:t>
            </a:r>
            <a:r>
              <a:rPr lang="en-US" altLang="zh-CN" sz="2400" smtClean="0"/>
              <a:t>Refresh buffer)</a:t>
            </a:r>
            <a:r>
              <a:rPr lang="zh-CN" altLang="en-US" sz="2400" smtClean="0"/>
              <a:t>或</a:t>
            </a:r>
            <a:r>
              <a:rPr lang="zh-CN" altLang="en-US" sz="2400" b="1" smtClean="0"/>
              <a:t>帧缓冲区</a:t>
            </a:r>
            <a:r>
              <a:rPr lang="en-US" altLang="zh-CN" sz="2400" smtClean="0"/>
              <a:t>(Frame buffer)</a:t>
            </a:r>
            <a:r>
              <a:rPr lang="zh-CN" altLang="en-US" sz="2400" smtClean="0"/>
              <a:t>与整个屏幕区域对应，每个单元对应一个象素，保存图象在该点处的</a:t>
            </a:r>
            <a:r>
              <a:rPr lang="en-US" altLang="zh-CN" sz="2400" smtClean="0"/>
              <a:t>color</a:t>
            </a:r>
            <a:r>
              <a:rPr lang="zh-CN" altLang="en-US" sz="2400" smtClean="0"/>
              <a:t>及其它信息。 </a:t>
            </a:r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r>
              <a:rPr lang="zh-CN" altLang="en-US" sz="2400" smtClean="0"/>
              <a:t>  例： </a:t>
            </a:r>
            <a:r>
              <a:rPr lang="zh-CN" altLang="en-US" sz="2400" smtClean="0">
                <a:latin typeface="华文楷体" pitchFamily="2" charset="-122"/>
                <a:ea typeface="华文楷体" pitchFamily="2" charset="-122"/>
              </a:rPr>
              <a:t>1024</a:t>
            </a:r>
            <a:r>
              <a:rPr lang="en-US" altLang="zh-CN" sz="2400" smtClean="0">
                <a:latin typeface="华文楷体" pitchFamily="2" charset="-122"/>
                <a:ea typeface="华文楷体" pitchFamily="2" charset="-122"/>
              </a:rPr>
              <a:t>X1024，</a:t>
            </a:r>
            <a:r>
              <a:rPr lang="zh-CN" altLang="en-US" sz="2400" smtClean="0">
                <a:latin typeface="华文楷体" pitchFamily="2" charset="-122"/>
                <a:ea typeface="华文楷体" pitchFamily="2" charset="-122"/>
              </a:rPr>
              <a:t>每象素24位，则要3</a:t>
            </a:r>
            <a:r>
              <a:rPr lang="en-US" altLang="zh-CN" sz="2400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400" smtClean="0">
                <a:latin typeface="华文楷体" pitchFamily="2" charset="-122"/>
                <a:ea typeface="华文楷体" pitchFamily="2" charset="-122"/>
              </a:rPr>
              <a:t>字节帧缓存。</a:t>
            </a:r>
            <a:endParaRPr lang="zh-CN" altLang="en-US" sz="2800" b="1" smtClean="0"/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r>
              <a:rPr lang="zh-CN" altLang="en-US" sz="2800" b="1" smtClean="0"/>
              <a:t>屏幕纵横比(</a:t>
            </a:r>
            <a:r>
              <a:rPr lang="en-US" altLang="zh-CN" sz="2800" b="1" smtClean="0"/>
              <a:t>aspect ratio):</a:t>
            </a:r>
            <a:r>
              <a:rPr lang="en-US" altLang="zh-CN" sz="2800" smtClean="0"/>
              <a:t> </a:t>
            </a:r>
            <a:r>
              <a:rPr lang="zh-CN" altLang="en-US" sz="2400" smtClean="0"/>
              <a:t>列数/扫描线数。</a:t>
            </a:r>
          </a:p>
          <a:p>
            <a:pPr marL="609600" indent="-609600">
              <a:spcBef>
                <a:spcPct val="50000"/>
              </a:spcBef>
              <a:buFont typeface="Symbol" pitchFamily="18" charset="2"/>
              <a:buNone/>
            </a:pPr>
            <a:r>
              <a:rPr lang="zh-CN" altLang="en-US" sz="2400" b="1" smtClean="0"/>
              <a:t>逐行扫描与隔行扫描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走样与反走样</a:t>
            </a:r>
            <a:r>
              <a:rPr lang="en-US" altLang="zh-CN" sz="3600" b="1" smtClean="0"/>
              <a:t>(antialiasing)</a:t>
            </a:r>
            <a:endParaRPr lang="zh-CN" altLang="en-US" sz="36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对于光栅系统，只能用栅格上的像素近似描绘平滑的直线、多边形、圆、椭圆等。 </a:t>
            </a:r>
          </a:p>
          <a:p>
            <a:endParaRPr lang="zh-CN" altLang="en-US" sz="2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会产生锯齿状与阶梯状的问题，在图形学中称为</a:t>
            </a:r>
            <a:r>
              <a:rPr lang="zh-CN" altLang="en-US" smtClean="0">
                <a:ea typeface="黑体" pitchFamily="49" charset="-122"/>
              </a:rPr>
              <a:t>“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走样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(alias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混淆、锯齿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mtClean="0">
                <a:ea typeface="黑体" pitchFamily="49" charset="-122"/>
              </a:rPr>
              <a:t>”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 </a:t>
            </a:r>
          </a:p>
          <a:p>
            <a:endParaRPr lang="zh-CN" altLang="en-US" sz="2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用于减少或消除这种现象的技术称为</a:t>
            </a:r>
            <a:r>
              <a:rPr lang="zh-CN" altLang="en-US" smtClean="0">
                <a:ea typeface="黑体" pitchFamily="49" charset="-122"/>
              </a:rPr>
              <a:t>“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反走样</a:t>
            </a:r>
            <a:r>
              <a:rPr lang="zh-CN" altLang="en-US" smtClean="0">
                <a:ea typeface="黑体" pitchFamily="49" charset="-122"/>
              </a:rPr>
              <a:t>”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422400"/>
            <a:ext cx="84582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光栅化</a:t>
            </a:r>
            <a:r>
              <a:rPr lang="en-US" altLang="zh-CN" sz="3600" b="1" smtClean="0"/>
              <a:t>Rasterization</a:t>
            </a:r>
            <a:br>
              <a:rPr lang="en-US" altLang="zh-CN" sz="3600" b="1" smtClean="0"/>
            </a:br>
            <a:r>
              <a:rPr lang="zh-CN" altLang="en-US" sz="3600" b="1" smtClean="0"/>
              <a:t>扫描转换</a:t>
            </a:r>
            <a:r>
              <a:rPr lang="en-US" altLang="zh-CN" sz="3600" b="1" smtClean="0"/>
              <a:t>Scan conversion</a:t>
            </a:r>
            <a:endParaRPr lang="zh-CN" altLang="en-US" sz="36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如何使光栅图形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最完美地逼近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实际图形，是光栅图形学要研究的内容。</a:t>
            </a:r>
          </a:p>
          <a:p>
            <a:endParaRPr lang="zh-CN" altLang="en-US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确定最佳逼近图形的像素集合，并用指定的颜色和灰度设置像素的过程叫做图形的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扫描转换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，或者称作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光栅化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1563110"/>
            <a:ext cx="5446078" cy="445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0" y="158750"/>
            <a:ext cx="8641080" cy="5791200"/>
          </a:xfrm>
          <a:noFill/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en-US" altLang="zh-CN" sz="3600" dirty="0" smtClean="0">
                <a:solidFill>
                  <a:srgbClr val="FFFFFF"/>
                </a:solidFill>
              </a:rPr>
              <a:t>5. </a:t>
            </a:r>
            <a:r>
              <a:rPr lang="zh-CN" altLang="en-US" sz="3600" dirty="0" smtClean="0">
                <a:solidFill>
                  <a:srgbClr val="FFFFFF"/>
                </a:solidFill>
              </a:rPr>
              <a:t>随机扫描显示</a:t>
            </a:r>
            <a:r>
              <a:rPr lang="en-US" altLang="zh-CN" sz="3600" dirty="0" smtClean="0">
                <a:solidFill>
                  <a:srgbClr val="FFFFFF"/>
                </a:solidFill>
              </a:rPr>
              <a:t>(Random-scan display)</a:t>
            </a:r>
            <a:endParaRPr lang="zh-CN" altLang="en-US" sz="3600" dirty="0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endParaRPr lang="en-US" altLang="zh-CN" sz="2800" dirty="0" smtClean="0"/>
          </a:p>
          <a:p>
            <a:pPr marL="609600" indent="-609600">
              <a:buFont typeface="Symbol" pitchFamily="18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电子束</a:t>
            </a:r>
            <a:r>
              <a:rPr lang="zh-CN" altLang="en-US" sz="2800" dirty="0" smtClean="0"/>
              <a:t>沿所画线方向扫描. 早期显示器</a:t>
            </a:r>
            <a:endParaRPr lang="en-US" altLang="zh-CN" sz="2800" dirty="0" smtClean="0"/>
          </a:p>
          <a:p>
            <a:pPr marL="609600" indent="-609600">
              <a:buFont typeface="Symbol" pitchFamily="18" charset="2"/>
              <a:buNone/>
            </a:pPr>
            <a:r>
              <a:rPr lang="zh-CN" altLang="en-US" dirty="0" smtClean="0">
                <a:solidFill>
                  <a:srgbClr val="FFFFFF"/>
                </a:solidFill>
              </a:rPr>
              <a:t>     </a:t>
            </a:r>
            <a:r>
              <a:rPr lang="en-US" altLang="zh-CN" dirty="0" smtClean="0">
                <a:solidFill>
                  <a:srgbClr val="FFFFFF"/>
                </a:solidFill>
              </a:rPr>
              <a:t>R</a:t>
            </a:r>
            <a:endParaRPr lang="zh-CN" altLang="en-US" sz="2800" dirty="0" smtClean="0">
              <a:solidFill>
                <a:srgbClr val="FFFFFF"/>
              </a:solidFill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2336800" y="3289300"/>
            <a:ext cx="1003300" cy="419100"/>
          </a:xfrm>
          <a:custGeom>
            <a:avLst/>
            <a:gdLst>
              <a:gd name="connsiteX0" fmla="*/ 0 w 1003300"/>
              <a:gd name="connsiteY0" fmla="*/ 0 h 419100"/>
              <a:gd name="connsiteX1" fmla="*/ 1003300 w 1003300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300" h="419100">
                <a:moveTo>
                  <a:pt x="0" y="0"/>
                </a:moveTo>
                <a:lnTo>
                  <a:pt x="1003300" y="419100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4787900" y="3340100"/>
            <a:ext cx="1409700" cy="444500"/>
          </a:xfrm>
          <a:custGeom>
            <a:avLst/>
            <a:gdLst>
              <a:gd name="connsiteX0" fmla="*/ 889000 w 1409700"/>
              <a:gd name="connsiteY0" fmla="*/ 444500 h 444500"/>
              <a:gd name="connsiteX1" fmla="*/ 1409700 w 1409700"/>
              <a:gd name="connsiteY1" fmla="*/ 190500 h 444500"/>
              <a:gd name="connsiteX2" fmla="*/ 1308100 w 1409700"/>
              <a:gd name="connsiteY2" fmla="*/ 0 h 444500"/>
              <a:gd name="connsiteX3" fmla="*/ 1270000 w 1409700"/>
              <a:gd name="connsiteY3" fmla="*/ 88900 h 444500"/>
              <a:gd name="connsiteX4" fmla="*/ 0 w 1409700"/>
              <a:gd name="connsiteY4" fmla="*/ 254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444500">
                <a:moveTo>
                  <a:pt x="889000" y="444500"/>
                </a:moveTo>
                <a:lnTo>
                  <a:pt x="1409700" y="190500"/>
                </a:lnTo>
                <a:lnTo>
                  <a:pt x="1308100" y="0"/>
                </a:lnTo>
                <a:lnTo>
                  <a:pt x="1270000" y="88900"/>
                </a:lnTo>
                <a:lnTo>
                  <a:pt x="0" y="25400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2273300" y="4927600"/>
            <a:ext cx="1397000" cy="647700"/>
          </a:xfrm>
          <a:custGeom>
            <a:avLst/>
            <a:gdLst>
              <a:gd name="connsiteX0" fmla="*/ 927100 w 1397000"/>
              <a:gd name="connsiteY0" fmla="*/ 647700 h 647700"/>
              <a:gd name="connsiteX1" fmla="*/ 1397000 w 1397000"/>
              <a:gd name="connsiteY1" fmla="*/ 431800 h 647700"/>
              <a:gd name="connsiteX2" fmla="*/ 1143000 w 1397000"/>
              <a:gd name="connsiteY2" fmla="*/ 0 h 647700"/>
              <a:gd name="connsiteX3" fmla="*/ 1066800 w 1397000"/>
              <a:gd name="connsiteY3" fmla="*/ 152400 h 647700"/>
              <a:gd name="connsiteX4" fmla="*/ 0 w 1397000"/>
              <a:gd name="connsiteY4" fmla="*/ 2032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647700">
                <a:moveTo>
                  <a:pt x="927100" y="647700"/>
                </a:moveTo>
                <a:lnTo>
                  <a:pt x="1397000" y="431800"/>
                </a:lnTo>
                <a:lnTo>
                  <a:pt x="1143000" y="0"/>
                </a:lnTo>
                <a:lnTo>
                  <a:pt x="1066800" y="152400"/>
                </a:lnTo>
                <a:lnTo>
                  <a:pt x="0" y="203200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4737100" y="4902200"/>
            <a:ext cx="1498600" cy="723900"/>
          </a:xfrm>
          <a:custGeom>
            <a:avLst/>
            <a:gdLst>
              <a:gd name="connsiteX0" fmla="*/ 0 w 1498600"/>
              <a:gd name="connsiteY0" fmla="*/ 317500 h 723900"/>
              <a:gd name="connsiteX1" fmla="*/ 952500 w 1498600"/>
              <a:gd name="connsiteY1" fmla="*/ 723900 h 723900"/>
              <a:gd name="connsiteX2" fmla="*/ 1498600 w 1498600"/>
              <a:gd name="connsiteY2" fmla="*/ 469900 h 723900"/>
              <a:gd name="connsiteX3" fmla="*/ 1231900 w 1498600"/>
              <a:gd name="connsiteY3" fmla="*/ 0 h 723900"/>
              <a:gd name="connsiteX4" fmla="*/ 939800 w 1498600"/>
              <a:gd name="connsiteY4" fmla="*/ 6985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723900">
                <a:moveTo>
                  <a:pt x="0" y="317500"/>
                </a:moveTo>
                <a:lnTo>
                  <a:pt x="952500" y="723900"/>
                </a:lnTo>
                <a:lnTo>
                  <a:pt x="1498600" y="469900"/>
                </a:lnTo>
                <a:lnTo>
                  <a:pt x="1231900" y="0"/>
                </a:lnTo>
                <a:lnTo>
                  <a:pt x="939800" y="698500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两种扫描方法对比</a:t>
            </a:r>
          </a:p>
        </p:txBody>
      </p:sp>
      <p:pic>
        <p:nvPicPr>
          <p:cNvPr id="20483" name="Picture 3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287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6287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未命名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149725"/>
            <a:ext cx="18145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未命名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149725"/>
            <a:ext cx="18145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549275"/>
            <a:ext cx="8002587" cy="5130800"/>
          </a:xfrm>
          <a:noFill/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7. </a:t>
            </a:r>
            <a:r>
              <a:rPr lang="zh-CN" altLang="en-US" sz="2800" dirty="0" smtClean="0">
                <a:solidFill>
                  <a:srgbClr val="FFFFFF"/>
                </a:solidFill>
              </a:rPr>
              <a:t>彩色</a:t>
            </a:r>
            <a:r>
              <a:rPr lang="en-US" altLang="zh-CN" sz="2800" dirty="0" smtClean="0">
                <a:solidFill>
                  <a:srgbClr val="FFFFFF"/>
                </a:solidFill>
              </a:rPr>
              <a:t>CRT</a:t>
            </a:r>
            <a:r>
              <a:rPr lang="zh-CN" altLang="en-US" sz="2800" dirty="0" smtClean="0">
                <a:solidFill>
                  <a:srgbClr val="FFFFFF"/>
                </a:solidFill>
              </a:rPr>
              <a:t>显示器</a:t>
            </a:r>
          </a:p>
          <a:p>
            <a:pPr marL="609600" indent="-609600">
              <a:buFont typeface="Symbol" pitchFamily="18" charset="2"/>
              <a:buNone/>
            </a:pPr>
            <a:r>
              <a:rPr lang="zh-CN" altLang="en-US" sz="2800" dirty="0" smtClean="0"/>
              <a:t>             </a:t>
            </a:r>
            <a:endParaRPr lang="en-US" altLang="zh-CN" sz="2800" dirty="0" smtClean="0"/>
          </a:p>
          <a:p>
            <a:pPr marL="609600" indent="-609600">
              <a:spcBef>
                <a:spcPts val="1200"/>
              </a:spcBef>
            </a:pPr>
            <a:r>
              <a:rPr lang="zh-CN" altLang="en-US" sz="2800" dirty="0" smtClean="0"/>
              <a:t>常用的彩色</a:t>
            </a:r>
            <a:r>
              <a:rPr lang="en-US" altLang="zh-CN" sz="2800" dirty="0" smtClean="0"/>
              <a:t>CRT</a:t>
            </a:r>
            <a:r>
              <a:rPr lang="zh-CN" altLang="en-US" sz="2800" dirty="0" smtClean="0"/>
              <a:t>显示器是阴罩式</a:t>
            </a:r>
            <a:r>
              <a:rPr lang="en-US" altLang="zh-CN" sz="2800" dirty="0" smtClean="0"/>
              <a:t>CRT</a:t>
            </a:r>
            <a:r>
              <a:rPr lang="zh-CN" altLang="en-US" sz="2800" dirty="0" smtClean="0"/>
              <a:t>显示器。其结构与单色</a:t>
            </a:r>
            <a:r>
              <a:rPr lang="en-US" altLang="zh-CN" sz="2800" dirty="0" smtClean="0"/>
              <a:t>CRT</a:t>
            </a:r>
            <a:r>
              <a:rPr lang="zh-CN" altLang="en-US" sz="2800" dirty="0" smtClean="0"/>
              <a:t>显示器类似，但</a:t>
            </a:r>
          </a:p>
          <a:p>
            <a:pPr marL="609600" indent="-609600"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800" dirty="0" smtClean="0"/>
              <a:t>       </a:t>
            </a:r>
            <a:r>
              <a:rPr lang="zh-CN" altLang="en-US" sz="2800" dirty="0" smtClean="0">
                <a:cs typeface="Times New Roman" pitchFamily="18" charset="0"/>
              </a:rPr>
              <a:t>￭</a:t>
            </a:r>
            <a:r>
              <a:rPr lang="zh-CN" altLang="en-US" sz="2800" dirty="0" smtClean="0"/>
              <a:t>荧光屏的每个象素点由三个磷涂层点构成，分别发红绿蓝三种颜色的光。</a:t>
            </a:r>
          </a:p>
          <a:p>
            <a:pPr marL="609600" indent="-609600"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800" dirty="0" smtClean="0"/>
              <a:t>       </a:t>
            </a:r>
            <a:r>
              <a:rPr lang="zh-CN" altLang="en-US" sz="2800" dirty="0" smtClean="0">
                <a:cs typeface="Times New Roman" pitchFamily="18" charset="0"/>
              </a:rPr>
              <a:t>￭</a:t>
            </a:r>
            <a:r>
              <a:rPr lang="zh-CN" altLang="en-US" sz="2800" dirty="0" smtClean="0"/>
              <a:t> 有三支电子枪分别对应三种颜色的点。</a:t>
            </a:r>
          </a:p>
          <a:p>
            <a:pPr marL="609600" indent="-609600"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800" dirty="0" smtClean="0">
                <a:cs typeface="Times New Roman" pitchFamily="18" charset="0"/>
              </a:rPr>
              <a:t>       ￭</a:t>
            </a:r>
            <a:r>
              <a:rPr lang="zh-CN" altLang="en-US" sz="2800" dirty="0" smtClean="0"/>
              <a:t> 在屏幕后有一个荫罩，上面的小孔与每个象素点对应。</a:t>
            </a:r>
          </a:p>
          <a:p>
            <a:pPr marL="609600" indent="-609600">
              <a:spcBef>
                <a:spcPts val="1200"/>
              </a:spcBef>
              <a:buFont typeface="Symbol" pitchFamily="18" charset="2"/>
              <a:buNone/>
            </a:pPr>
            <a:r>
              <a:rPr lang="zh-CN" altLang="en-US" sz="2800" dirty="0" smtClean="0">
                <a:cs typeface="Times New Roman" pitchFamily="18" charset="0"/>
              </a:rPr>
              <a:t> 	￭</a:t>
            </a:r>
            <a:r>
              <a:rPr lang="zh-CN" altLang="en-US" sz="2800" dirty="0" smtClean="0"/>
              <a:t> 所看到的色彩是三种颜色混合的结果。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图形系统结构</a:t>
            </a:r>
            <a:endParaRPr lang="en-US" altLang="zh-CN" smtClean="0"/>
          </a:p>
          <a:p>
            <a:r>
              <a:rPr lang="zh-CN" altLang="en-US" smtClean="0"/>
              <a:t>视频显示原理</a:t>
            </a:r>
            <a:endParaRPr lang="en-US" altLang="zh-CN" smtClean="0"/>
          </a:p>
          <a:p>
            <a:r>
              <a:rPr lang="zh-CN" altLang="en-US" smtClean="0"/>
              <a:t>颜色系统</a:t>
            </a:r>
            <a:endParaRPr lang="en-US" altLang="zh-CN" smtClean="0"/>
          </a:p>
          <a:p>
            <a:r>
              <a:rPr lang="en-US" altLang="zh-CN" smtClean="0"/>
              <a:t>OpenGL</a:t>
            </a:r>
            <a:r>
              <a:rPr lang="zh-CN" altLang="en-US" smtClean="0"/>
              <a:t>初步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926BB-D1DB-430D-8732-3A7EF7C8701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53"/>
          <p:cNvGrpSpPr>
            <a:grpSpLocks/>
          </p:cNvGrpSpPr>
          <p:nvPr/>
        </p:nvGrpSpPr>
        <p:grpSpPr bwMode="auto">
          <a:xfrm>
            <a:off x="1371600" y="1639888"/>
            <a:ext cx="6553200" cy="4310062"/>
            <a:chOff x="1371600" y="1640205"/>
            <a:chExt cx="6553200" cy="4309110"/>
          </a:xfrm>
        </p:grpSpPr>
        <p:sp>
          <p:nvSpPr>
            <p:cNvPr id="22531" name="Rectangle 24"/>
            <p:cNvSpPr>
              <a:spLocks noChangeArrowheads="1"/>
            </p:cNvSpPr>
            <p:nvPr/>
          </p:nvSpPr>
          <p:spPr bwMode="auto">
            <a:xfrm>
              <a:off x="1371600" y="1640205"/>
              <a:ext cx="6553200" cy="430911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rgbClr val="99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532" name="Group 11"/>
            <p:cNvGrpSpPr>
              <a:grpSpLocks/>
            </p:cNvGrpSpPr>
            <p:nvPr/>
          </p:nvGrpSpPr>
          <p:grpSpPr bwMode="auto">
            <a:xfrm>
              <a:off x="1905000" y="2097405"/>
              <a:ext cx="1143000" cy="1066800"/>
              <a:chOff x="1200" y="768"/>
              <a:chExt cx="720" cy="672"/>
            </a:xfrm>
          </p:grpSpPr>
          <p:sp>
            <p:nvSpPr>
              <p:cNvPr id="22578" name="Oval 4"/>
              <p:cNvSpPr>
                <a:spLocks noChangeArrowheads="1"/>
              </p:cNvSpPr>
              <p:nvPr/>
            </p:nvSpPr>
            <p:spPr bwMode="auto">
              <a:xfrm rot="-1200000">
                <a:off x="1728" y="1296"/>
                <a:ext cx="192" cy="144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79" name="Group 10"/>
              <p:cNvGrpSpPr>
                <a:grpSpLocks/>
              </p:cNvGrpSpPr>
              <p:nvPr/>
            </p:nvGrpSpPr>
            <p:grpSpPr bwMode="auto">
              <a:xfrm>
                <a:off x="1200" y="768"/>
                <a:ext cx="720" cy="624"/>
                <a:chOff x="1200" y="768"/>
                <a:chExt cx="720" cy="624"/>
              </a:xfrm>
            </p:grpSpPr>
            <p:sp>
              <p:nvSpPr>
                <p:cNvPr id="2258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864"/>
                  <a:ext cx="528" cy="528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8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768"/>
                  <a:ext cx="576" cy="576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82" name="Oval 9"/>
                <p:cNvSpPr>
                  <a:spLocks noChangeArrowheads="1"/>
                </p:cNvSpPr>
                <p:nvPr/>
              </p:nvSpPr>
              <p:spPr bwMode="auto">
                <a:xfrm rot="-1200000">
                  <a:off x="1200" y="768"/>
                  <a:ext cx="192" cy="144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33" name="Group 12"/>
            <p:cNvGrpSpPr>
              <a:grpSpLocks/>
            </p:cNvGrpSpPr>
            <p:nvPr/>
          </p:nvGrpSpPr>
          <p:grpSpPr bwMode="auto">
            <a:xfrm>
              <a:off x="1752600" y="2326006"/>
              <a:ext cx="1143000" cy="1103313"/>
              <a:chOff x="1200" y="768"/>
              <a:chExt cx="720" cy="695"/>
            </a:xfrm>
          </p:grpSpPr>
          <p:sp>
            <p:nvSpPr>
              <p:cNvPr id="22573" name="Oval 13"/>
              <p:cNvSpPr>
                <a:spLocks noChangeArrowheads="1"/>
              </p:cNvSpPr>
              <p:nvPr/>
            </p:nvSpPr>
            <p:spPr bwMode="auto">
              <a:xfrm rot="-1200000">
                <a:off x="1728" y="1296"/>
                <a:ext cx="192" cy="14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74" name="Group 14"/>
              <p:cNvGrpSpPr>
                <a:grpSpLocks/>
              </p:cNvGrpSpPr>
              <p:nvPr/>
            </p:nvGrpSpPr>
            <p:grpSpPr bwMode="auto">
              <a:xfrm>
                <a:off x="1200" y="768"/>
                <a:ext cx="720" cy="695"/>
                <a:chOff x="1200" y="768"/>
                <a:chExt cx="720" cy="695"/>
              </a:xfrm>
            </p:grpSpPr>
            <p:sp>
              <p:nvSpPr>
                <p:cNvPr id="2257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1314" y="935"/>
                  <a:ext cx="528" cy="528"/>
                </a:xfrm>
                <a:prstGeom prst="line">
                  <a:avLst/>
                </a:prstGeom>
                <a:noFill/>
                <a:ln w="127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76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768"/>
                  <a:ext cx="576" cy="576"/>
                </a:xfrm>
                <a:prstGeom prst="line">
                  <a:avLst/>
                </a:prstGeom>
                <a:noFill/>
                <a:ln w="127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77" name="Oval 17"/>
                <p:cNvSpPr>
                  <a:spLocks noChangeArrowheads="1"/>
                </p:cNvSpPr>
                <p:nvPr/>
              </p:nvSpPr>
              <p:spPr bwMode="auto">
                <a:xfrm rot="-1200000">
                  <a:off x="1200" y="768"/>
                  <a:ext cx="192" cy="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34" name="Group 18"/>
            <p:cNvGrpSpPr>
              <a:grpSpLocks/>
            </p:cNvGrpSpPr>
            <p:nvPr/>
          </p:nvGrpSpPr>
          <p:grpSpPr bwMode="auto">
            <a:xfrm>
              <a:off x="2057400" y="2249805"/>
              <a:ext cx="1143000" cy="1066800"/>
              <a:chOff x="1200" y="768"/>
              <a:chExt cx="720" cy="672"/>
            </a:xfrm>
          </p:grpSpPr>
          <p:sp>
            <p:nvSpPr>
              <p:cNvPr id="22568" name="Oval 19"/>
              <p:cNvSpPr>
                <a:spLocks noChangeArrowheads="1"/>
              </p:cNvSpPr>
              <p:nvPr/>
            </p:nvSpPr>
            <p:spPr bwMode="auto">
              <a:xfrm rot="-1200000">
                <a:off x="1728" y="1296"/>
                <a:ext cx="192" cy="14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69" name="Group 20"/>
              <p:cNvGrpSpPr>
                <a:grpSpLocks/>
              </p:cNvGrpSpPr>
              <p:nvPr/>
            </p:nvGrpSpPr>
            <p:grpSpPr bwMode="auto">
              <a:xfrm>
                <a:off x="1200" y="768"/>
                <a:ext cx="720" cy="624"/>
                <a:chOff x="1200" y="768"/>
                <a:chExt cx="720" cy="624"/>
              </a:xfrm>
            </p:grpSpPr>
            <p:sp>
              <p:nvSpPr>
                <p:cNvPr id="22570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864"/>
                  <a:ext cx="528" cy="528"/>
                </a:xfrm>
                <a:prstGeom prst="line">
                  <a:avLst/>
                </a:prstGeom>
                <a:noFill/>
                <a:ln w="12700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71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768"/>
                  <a:ext cx="576" cy="576"/>
                </a:xfrm>
                <a:prstGeom prst="line">
                  <a:avLst/>
                </a:prstGeom>
                <a:noFill/>
                <a:ln w="12700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72" name="Oval 23"/>
                <p:cNvSpPr>
                  <a:spLocks noChangeArrowheads="1"/>
                </p:cNvSpPr>
                <p:nvPr/>
              </p:nvSpPr>
              <p:spPr bwMode="auto">
                <a:xfrm rot="-1200000">
                  <a:off x="1200" y="768"/>
                  <a:ext cx="192" cy="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35" name="Group 46"/>
            <p:cNvGrpSpPr>
              <a:grpSpLocks/>
            </p:cNvGrpSpPr>
            <p:nvPr/>
          </p:nvGrpSpPr>
          <p:grpSpPr bwMode="auto">
            <a:xfrm>
              <a:off x="3054350" y="3773805"/>
              <a:ext cx="1517650" cy="1582738"/>
              <a:chOff x="1924" y="1883"/>
              <a:chExt cx="956" cy="1093"/>
            </a:xfrm>
          </p:grpSpPr>
          <p:sp>
            <p:nvSpPr>
              <p:cNvPr id="22547" name="Freeform 25"/>
              <p:cNvSpPr>
                <a:spLocks/>
              </p:cNvSpPr>
              <p:nvPr/>
            </p:nvSpPr>
            <p:spPr bwMode="auto">
              <a:xfrm>
                <a:off x="1924" y="1883"/>
                <a:ext cx="956" cy="1093"/>
              </a:xfrm>
              <a:custGeom>
                <a:avLst/>
                <a:gdLst>
                  <a:gd name="T0" fmla="*/ 240 w 956"/>
                  <a:gd name="T1" fmla="*/ 901 h 1093"/>
                  <a:gd name="T2" fmla="*/ 144 w 956"/>
                  <a:gd name="T3" fmla="*/ 949 h 1093"/>
                  <a:gd name="T4" fmla="*/ 144 w 956"/>
                  <a:gd name="T5" fmla="*/ 853 h 1093"/>
                  <a:gd name="T6" fmla="*/ 48 w 956"/>
                  <a:gd name="T7" fmla="*/ 853 h 1093"/>
                  <a:gd name="T8" fmla="*/ 96 w 956"/>
                  <a:gd name="T9" fmla="*/ 709 h 1093"/>
                  <a:gd name="T10" fmla="*/ 48 w 956"/>
                  <a:gd name="T11" fmla="*/ 613 h 1093"/>
                  <a:gd name="T12" fmla="*/ 48 w 956"/>
                  <a:gd name="T13" fmla="*/ 517 h 1093"/>
                  <a:gd name="T14" fmla="*/ 0 w 956"/>
                  <a:gd name="T15" fmla="*/ 469 h 1093"/>
                  <a:gd name="T16" fmla="*/ 96 w 956"/>
                  <a:gd name="T17" fmla="*/ 373 h 1093"/>
                  <a:gd name="T18" fmla="*/ 0 w 956"/>
                  <a:gd name="T19" fmla="*/ 325 h 1093"/>
                  <a:gd name="T20" fmla="*/ 96 w 956"/>
                  <a:gd name="T21" fmla="*/ 277 h 1093"/>
                  <a:gd name="T22" fmla="*/ 96 w 956"/>
                  <a:gd name="T23" fmla="*/ 229 h 1093"/>
                  <a:gd name="T24" fmla="*/ 48 w 956"/>
                  <a:gd name="T25" fmla="*/ 181 h 1093"/>
                  <a:gd name="T26" fmla="*/ 144 w 956"/>
                  <a:gd name="T27" fmla="*/ 133 h 1093"/>
                  <a:gd name="T28" fmla="*/ 336 w 956"/>
                  <a:gd name="T29" fmla="*/ 85 h 1093"/>
                  <a:gd name="T30" fmla="*/ 288 w 956"/>
                  <a:gd name="T31" fmla="*/ 37 h 1093"/>
                  <a:gd name="T32" fmla="*/ 314 w 956"/>
                  <a:gd name="T33" fmla="*/ 30 h 1093"/>
                  <a:gd name="T34" fmla="*/ 336 w 956"/>
                  <a:gd name="T35" fmla="*/ 96 h 1093"/>
                  <a:gd name="T36" fmla="*/ 417 w 956"/>
                  <a:gd name="T37" fmla="*/ 74 h 1093"/>
                  <a:gd name="T38" fmla="*/ 484 w 956"/>
                  <a:gd name="T39" fmla="*/ 96 h 1093"/>
                  <a:gd name="T40" fmla="*/ 506 w 956"/>
                  <a:gd name="T41" fmla="*/ 111 h 1093"/>
                  <a:gd name="T42" fmla="*/ 594 w 956"/>
                  <a:gd name="T43" fmla="*/ 59 h 1093"/>
                  <a:gd name="T44" fmla="*/ 713 w 956"/>
                  <a:gd name="T45" fmla="*/ 37 h 1093"/>
                  <a:gd name="T46" fmla="*/ 794 w 956"/>
                  <a:gd name="T47" fmla="*/ 59 h 1093"/>
                  <a:gd name="T48" fmla="*/ 868 w 956"/>
                  <a:gd name="T49" fmla="*/ 0 h 1093"/>
                  <a:gd name="T50" fmla="*/ 897 w 956"/>
                  <a:gd name="T51" fmla="*/ 67 h 1093"/>
                  <a:gd name="T52" fmla="*/ 897 w 956"/>
                  <a:gd name="T53" fmla="*/ 170 h 1093"/>
                  <a:gd name="T54" fmla="*/ 912 w 956"/>
                  <a:gd name="T55" fmla="*/ 281 h 1093"/>
                  <a:gd name="T56" fmla="*/ 919 w 956"/>
                  <a:gd name="T57" fmla="*/ 399 h 1093"/>
                  <a:gd name="T58" fmla="*/ 949 w 956"/>
                  <a:gd name="T59" fmla="*/ 443 h 1093"/>
                  <a:gd name="T60" fmla="*/ 919 w 956"/>
                  <a:gd name="T61" fmla="*/ 510 h 1093"/>
                  <a:gd name="T62" fmla="*/ 927 w 956"/>
                  <a:gd name="T63" fmla="*/ 731 h 1093"/>
                  <a:gd name="T64" fmla="*/ 912 w 956"/>
                  <a:gd name="T65" fmla="*/ 820 h 1093"/>
                  <a:gd name="T66" fmla="*/ 956 w 956"/>
                  <a:gd name="T67" fmla="*/ 835 h 1093"/>
                  <a:gd name="T68" fmla="*/ 905 w 956"/>
                  <a:gd name="T69" fmla="*/ 886 h 1093"/>
                  <a:gd name="T70" fmla="*/ 890 w 956"/>
                  <a:gd name="T71" fmla="*/ 923 h 1093"/>
                  <a:gd name="T72" fmla="*/ 838 w 956"/>
                  <a:gd name="T73" fmla="*/ 975 h 1093"/>
                  <a:gd name="T74" fmla="*/ 698 w 956"/>
                  <a:gd name="T75" fmla="*/ 967 h 1093"/>
                  <a:gd name="T76" fmla="*/ 742 w 956"/>
                  <a:gd name="T77" fmla="*/ 945 h 1093"/>
                  <a:gd name="T78" fmla="*/ 565 w 956"/>
                  <a:gd name="T79" fmla="*/ 997 h 1093"/>
                  <a:gd name="T80" fmla="*/ 506 w 956"/>
                  <a:gd name="T81" fmla="*/ 1034 h 1093"/>
                  <a:gd name="T82" fmla="*/ 491 w 956"/>
                  <a:gd name="T83" fmla="*/ 1078 h 1093"/>
                  <a:gd name="T84" fmla="*/ 432 w 956"/>
                  <a:gd name="T85" fmla="*/ 1093 h 1093"/>
                  <a:gd name="T86" fmla="*/ 233 w 956"/>
                  <a:gd name="T87" fmla="*/ 1071 h 1093"/>
                  <a:gd name="T88" fmla="*/ 166 w 956"/>
                  <a:gd name="T89" fmla="*/ 1071 h 1093"/>
                  <a:gd name="T90" fmla="*/ 114 w 956"/>
                  <a:gd name="T91" fmla="*/ 1056 h 1093"/>
                  <a:gd name="T92" fmla="*/ 196 w 956"/>
                  <a:gd name="T93" fmla="*/ 997 h 1093"/>
                  <a:gd name="T94" fmla="*/ 188 w 956"/>
                  <a:gd name="T95" fmla="*/ 945 h 1093"/>
                  <a:gd name="T96" fmla="*/ 144 w 956"/>
                  <a:gd name="T97" fmla="*/ 960 h 1093"/>
                  <a:gd name="T98" fmla="*/ 151 w 956"/>
                  <a:gd name="T99" fmla="*/ 931 h 10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956"/>
                  <a:gd name="T151" fmla="*/ 0 h 1093"/>
                  <a:gd name="T152" fmla="*/ 956 w 956"/>
                  <a:gd name="T153" fmla="*/ 1093 h 10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956" h="1093">
                    <a:moveTo>
                      <a:pt x="240" y="901"/>
                    </a:moveTo>
                    <a:lnTo>
                      <a:pt x="144" y="949"/>
                    </a:lnTo>
                    <a:lnTo>
                      <a:pt x="144" y="853"/>
                    </a:lnTo>
                    <a:lnTo>
                      <a:pt x="48" y="853"/>
                    </a:lnTo>
                    <a:lnTo>
                      <a:pt x="96" y="709"/>
                    </a:lnTo>
                    <a:lnTo>
                      <a:pt x="48" y="613"/>
                    </a:lnTo>
                    <a:lnTo>
                      <a:pt x="48" y="517"/>
                    </a:lnTo>
                    <a:lnTo>
                      <a:pt x="0" y="469"/>
                    </a:lnTo>
                    <a:lnTo>
                      <a:pt x="96" y="373"/>
                    </a:lnTo>
                    <a:lnTo>
                      <a:pt x="0" y="325"/>
                    </a:lnTo>
                    <a:lnTo>
                      <a:pt x="96" y="277"/>
                    </a:lnTo>
                    <a:lnTo>
                      <a:pt x="96" y="229"/>
                    </a:lnTo>
                    <a:lnTo>
                      <a:pt x="48" y="181"/>
                    </a:lnTo>
                    <a:lnTo>
                      <a:pt x="144" y="133"/>
                    </a:lnTo>
                    <a:lnTo>
                      <a:pt x="336" y="85"/>
                    </a:lnTo>
                    <a:cubicBezTo>
                      <a:pt x="320" y="69"/>
                      <a:pt x="296" y="58"/>
                      <a:pt x="288" y="37"/>
                    </a:cubicBezTo>
                    <a:cubicBezTo>
                      <a:pt x="285" y="29"/>
                      <a:pt x="306" y="26"/>
                      <a:pt x="314" y="30"/>
                    </a:cubicBezTo>
                    <a:cubicBezTo>
                      <a:pt x="314" y="30"/>
                      <a:pt x="334" y="91"/>
                      <a:pt x="336" y="96"/>
                    </a:cubicBezTo>
                    <a:cubicBezTo>
                      <a:pt x="365" y="91"/>
                      <a:pt x="389" y="83"/>
                      <a:pt x="417" y="74"/>
                    </a:cubicBezTo>
                    <a:cubicBezTo>
                      <a:pt x="434" y="121"/>
                      <a:pt x="437" y="81"/>
                      <a:pt x="484" y="96"/>
                    </a:cubicBezTo>
                    <a:cubicBezTo>
                      <a:pt x="491" y="101"/>
                      <a:pt x="497" y="113"/>
                      <a:pt x="506" y="111"/>
                    </a:cubicBezTo>
                    <a:cubicBezTo>
                      <a:pt x="532" y="105"/>
                      <a:pt x="565" y="70"/>
                      <a:pt x="594" y="59"/>
                    </a:cubicBezTo>
                    <a:cubicBezTo>
                      <a:pt x="643" y="72"/>
                      <a:pt x="668" y="51"/>
                      <a:pt x="713" y="37"/>
                    </a:cubicBezTo>
                    <a:cubicBezTo>
                      <a:pt x="740" y="46"/>
                      <a:pt x="767" y="53"/>
                      <a:pt x="794" y="59"/>
                    </a:cubicBezTo>
                    <a:cubicBezTo>
                      <a:pt x="836" y="46"/>
                      <a:pt x="826" y="13"/>
                      <a:pt x="868" y="0"/>
                    </a:cubicBezTo>
                    <a:cubicBezTo>
                      <a:pt x="876" y="25"/>
                      <a:pt x="889" y="42"/>
                      <a:pt x="897" y="67"/>
                    </a:cubicBezTo>
                    <a:cubicBezTo>
                      <a:pt x="884" y="120"/>
                      <a:pt x="880" y="116"/>
                      <a:pt x="897" y="170"/>
                    </a:cubicBezTo>
                    <a:cubicBezTo>
                      <a:pt x="891" y="221"/>
                      <a:pt x="884" y="240"/>
                      <a:pt x="912" y="281"/>
                    </a:cubicBezTo>
                    <a:cubicBezTo>
                      <a:pt x="925" y="323"/>
                      <a:pt x="903" y="354"/>
                      <a:pt x="919" y="399"/>
                    </a:cubicBezTo>
                    <a:cubicBezTo>
                      <a:pt x="925" y="416"/>
                      <a:pt x="949" y="443"/>
                      <a:pt x="949" y="443"/>
                    </a:cubicBezTo>
                    <a:cubicBezTo>
                      <a:pt x="941" y="468"/>
                      <a:pt x="934" y="488"/>
                      <a:pt x="919" y="510"/>
                    </a:cubicBezTo>
                    <a:cubicBezTo>
                      <a:pt x="914" y="578"/>
                      <a:pt x="886" y="671"/>
                      <a:pt x="927" y="731"/>
                    </a:cubicBezTo>
                    <a:cubicBezTo>
                      <a:pt x="917" y="759"/>
                      <a:pt x="891" y="789"/>
                      <a:pt x="912" y="820"/>
                    </a:cubicBezTo>
                    <a:cubicBezTo>
                      <a:pt x="921" y="833"/>
                      <a:pt x="941" y="830"/>
                      <a:pt x="956" y="835"/>
                    </a:cubicBezTo>
                    <a:cubicBezTo>
                      <a:pt x="941" y="881"/>
                      <a:pt x="933" y="842"/>
                      <a:pt x="905" y="886"/>
                    </a:cubicBezTo>
                    <a:cubicBezTo>
                      <a:pt x="919" y="931"/>
                      <a:pt x="913" y="886"/>
                      <a:pt x="890" y="923"/>
                    </a:cubicBezTo>
                    <a:cubicBezTo>
                      <a:pt x="852" y="983"/>
                      <a:pt x="905" y="960"/>
                      <a:pt x="838" y="975"/>
                    </a:cubicBezTo>
                    <a:cubicBezTo>
                      <a:pt x="791" y="972"/>
                      <a:pt x="744" y="976"/>
                      <a:pt x="698" y="967"/>
                    </a:cubicBezTo>
                    <a:cubicBezTo>
                      <a:pt x="689" y="965"/>
                      <a:pt x="746" y="941"/>
                      <a:pt x="742" y="945"/>
                    </a:cubicBezTo>
                    <a:cubicBezTo>
                      <a:pt x="694" y="993"/>
                      <a:pt x="628" y="992"/>
                      <a:pt x="565" y="997"/>
                    </a:cubicBezTo>
                    <a:cubicBezTo>
                      <a:pt x="547" y="1024"/>
                      <a:pt x="536" y="1025"/>
                      <a:pt x="506" y="1034"/>
                    </a:cubicBezTo>
                    <a:cubicBezTo>
                      <a:pt x="501" y="1049"/>
                      <a:pt x="504" y="1069"/>
                      <a:pt x="491" y="1078"/>
                    </a:cubicBezTo>
                    <a:cubicBezTo>
                      <a:pt x="474" y="1089"/>
                      <a:pt x="451" y="1087"/>
                      <a:pt x="432" y="1093"/>
                    </a:cubicBezTo>
                    <a:cubicBezTo>
                      <a:pt x="366" y="1078"/>
                      <a:pt x="297" y="1092"/>
                      <a:pt x="233" y="1071"/>
                    </a:cubicBezTo>
                    <a:cubicBezTo>
                      <a:pt x="199" y="1049"/>
                      <a:pt x="202" y="1058"/>
                      <a:pt x="166" y="1071"/>
                    </a:cubicBezTo>
                    <a:cubicBezTo>
                      <a:pt x="151" y="1067"/>
                      <a:pt x="114" y="1057"/>
                      <a:pt x="114" y="1056"/>
                    </a:cubicBezTo>
                    <a:cubicBezTo>
                      <a:pt x="105" y="1017"/>
                      <a:pt x="175" y="1001"/>
                      <a:pt x="196" y="997"/>
                    </a:cubicBezTo>
                    <a:cubicBezTo>
                      <a:pt x="260" y="1017"/>
                      <a:pt x="223" y="958"/>
                      <a:pt x="188" y="945"/>
                    </a:cubicBezTo>
                    <a:cubicBezTo>
                      <a:pt x="188" y="945"/>
                      <a:pt x="145" y="961"/>
                      <a:pt x="144" y="960"/>
                    </a:cubicBezTo>
                    <a:cubicBezTo>
                      <a:pt x="138" y="952"/>
                      <a:pt x="151" y="931"/>
                      <a:pt x="151" y="931"/>
                    </a:cubicBezTo>
                  </a:path>
                </a:pathLst>
              </a:custGeom>
              <a:noFill/>
              <a:ln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2548" name="Group 30"/>
              <p:cNvGrpSpPr>
                <a:grpSpLocks/>
              </p:cNvGrpSpPr>
              <p:nvPr/>
            </p:nvGrpSpPr>
            <p:grpSpPr bwMode="auto">
              <a:xfrm>
                <a:off x="2207" y="2055"/>
                <a:ext cx="576" cy="162"/>
                <a:chOff x="2111" y="2055"/>
                <a:chExt cx="576" cy="162"/>
              </a:xfrm>
            </p:grpSpPr>
            <p:sp>
              <p:nvSpPr>
                <p:cNvPr id="22564" name="Oval 26"/>
                <p:cNvSpPr>
                  <a:spLocks noChangeArrowheads="1"/>
                </p:cNvSpPr>
                <p:nvPr/>
              </p:nvSpPr>
              <p:spPr bwMode="auto">
                <a:xfrm rot="-1200000">
                  <a:off x="2111" y="216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5" name="Oval 27"/>
                <p:cNvSpPr>
                  <a:spLocks noChangeArrowheads="1"/>
                </p:cNvSpPr>
                <p:nvPr/>
              </p:nvSpPr>
              <p:spPr bwMode="auto">
                <a:xfrm rot="-1200000">
                  <a:off x="2271" y="212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6" name="Oval 28"/>
                <p:cNvSpPr>
                  <a:spLocks noChangeArrowheads="1"/>
                </p:cNvSpPr>
                <p:nvPr/>
              </p:nvSpPr>
              <p:spPr bwMode="auto">
                <a:xfrm rot="-1200000">
                  <a:off x="2431" y="209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7" name="Oval 29"/>
                <p:cNvSpPr>
                  <a:spLocks noChangeArrowheads="1"/>
                </p:cNvSpPr>
                <p:nvPr/>
              </p:nvSpPr>
              <p:spPr bwMode="auto">
                <a:xfrm rot="-1200000">
                  <a:off x="2591" y="205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9" name="Group 31"/>
              <p:cNvGrpSpPr>
                <a:grpSpLocks/>
              </p:cNvGrpSpPr>
              <p:nvPr/>
            </p:nvGrpSpPr>
            <p:grpSpPr bwMode="auto">
              <a:xfrm>
                <a:off x="2207" y="2544"/>
                <a:ext cx="576" cy="162"/>
                <a:chOff x="2111" y="2055"/>
                <a:chExt cx="576" cy="162"/>
              </a:xfrm>
            </p:grpSpPr>
            <p:sp>
              <p:nvSpPr>
                <p:cNvPr id="22560" name="Oval 32"/>
                <p:cNvSpPr>
                  <a:spLocks noChangeArrowheads="1"/>
                </p:cNvSpPr>
                <p:nvPr/>
              </p:nvSpPr>
              <p:spPr bwMode="auto">
                <a:xfrm rot="-1200000">
                  <a:off x="2111" y="216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1" name="Oval 33"/>
                <p:cNvSpPr>
                  <a:spLocks noChangeArrowheads="1"/>
                </p:cNvSpPr>
                <p:nvPr/>
              </p:nvSpPr>
              <p:spPr bwMode="auto">
                <a:xfrm rot="-1200000">
                  <a:off x="2271" y="212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2" name="Oval 34"/>
                <p:cNvSpPr>
                  <a:spLocks noChangeArrowheads="1"/>
                </p:cNvSpPr>
                <p:nvPr/>
              </p:nvSpPr>
              <p:spPr bwMode="auto">
                <a:xfrm rot="-1200000">
                  <a:off x="2431" y="209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3" name="Oval 35"/>
                <p:cNvSpPr>
                  <a:spLocks noChangeArrowheads="1"/>
                </p:cNvSpPr>
                <p:nvPr/>
              </p:nvSpPr>
              <p:spPr bwMode="auto">
                <a:xfrm rot="-1200000">
                  <a:off x="2591" y="205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0" name="Group 36"/>
              <p:cNvGrpSpPr>
                <a:grpSpLocks/>
              </p:cNvGrpSpPr>
              <p:nvPr/>
            </p:nvGrpSpPr>
            <p:grpSpPr bwMode="auto">
              <a:xfrm>
                <a:off x="2207" y="2381"/>
                <a:ext cx="576" cy="162"/>
                <a:chOff x="2111" y="2055"/>
                <a:chExt cx="576" cy="162"/>
              </a:xfrm>
            </p:grpSpPr>
            <p:sp>
              <p:nvSpPr>
                <p:cNvPr id="22556" name="Oval 37"/>
                <p:cNvSpPr>
                  <a:spLocks noChangeArrowheads="1"/>
                </p:cNvSpPr>
                <p:nvPr/>
              </p:nvSpPr>
              <p:spPr bwMode="auto">
                <a:xfrm rot="-1200000">
                  <a:off x="2111" y="216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7" name="Oval 38"/>
                <p:cNvSpPr>
                  <a:spLocks noChangeArrowheads="1"/>
                </p:cNvSpPr>
                <p:nvPr/>
              </p:nvSpPr>
              <p:spPr bwMode="auto">
                <a:xfrm rot="-1200000">
                  <a:off x="2271" y="212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8" name="Oval 39"/>
                <p:cNvSpPr>
                  <a:spLocks noChangeArrowheads="1"/>
                </p:cNvSpPr>
                <p:nvPr/>
              </p:nvSpPr>
              <p:spPr bwMode="auto">
                <a:xfrm rot="-1200000">
                  <a:off x="2431" y="209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9" name="Oval 40"/>
                <p:cNvSpPr>
                  <a:spLocks noChangeArrowheads="1"/>
                </p:cNvSpPr>
                <p:nvPr/>
              </p:nvSpPr>
              <p:spPr bwMode="auto">
                <a:xfrm rot="-1200000">
                  <a:off x="2591" y="205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1" name="Group 41"/>
              <p:cNvGrpSpPr>
                <a:grpSpLocks/>
              </p:cNvGrpSpPr>
              <p:nvPr/>
            </p:nvGrpSpPr>
            <p:grpSpPr bwMode="auto">
              <a:xfrm>
                <a:off x="2207" y="2218"/>
                <a:ext cx="576" cy="162"/>
                <a:chOff x="2111" y="2055"/>
                <a:chExt cx="576" cy="162"/>
              </a:xfrm>
            </p:grpSpPr>
            <p:sp>
              <p:nvSpPr>
                <p:cNvPr id="22552" name="Oval 42"/>
                <p:cNvSpPr>
                  <a:spLocks noChangeArrowheads="1"/>
                </p:cNvSpPr>
                <p:nvPr/>
              </p:nvSpPr>
              <p:spPr bwMode="auto">
                <a:xfrm rot="-1200000">
                  <a:off x="2111" y="216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3" name="Oval 43"/>
                <p:cNvSpPr>
                  <a:spLocks noChangeArrowheads="1"/>
                </p:cNvSpPr>
                <p:nvPr/>
              </p:nvSpPr>
              <p:spPr bwMode="auto">
                <a:xfrm rot="-1200000">
                  <a:off x="2271" y="212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4" name="Oval 44"/>
                <p:cNvSpPr>
                  <a:spLocks noChangeArrowheads="1"/>
                </p:cNvSpPr>
                <p:nvPr/>
              </p:nvSpPr>
              <p:spPr bwMode="auto">
                <a:xfrm rot="-1200000">
                  <a:off x="2431" y="2090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5" name="Oval 45"/>
                <p:cNvSpPr>
                  <a:spLocks noChangeArrowheads="1"/>
                </p:cNvSpPr>
                <p:nvPr/>
              </p:nvSpPr>
              <p:spPr bwMode="auto">
                <a:xfrm rot="-1200000">
                  <a:off x="2591" y="2055"/>
                  <a:ext cx="96" cy="57"/>
                </a:xfrm>
                <a:prstGeom prst="ellipse">
                  <a:avLst/>
                </a:prstGeom>
                <a:solidFill>
                  <a:srgbClr val="FFFFFF"/>
                </a:solidFill>
                <a:ln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36" name="Freeform 49"/>
            <p:cNvSpPr>
              <a:spLocks/>
            </p:cNvSpPr>
            <p:nvPr/>
          </p:nvSpPr>
          <p:spPr bwMode="auto">
            <a:xfrm>
              <a:off x="3810000" y="4459605"/>
              <a:ext cx="1219200" cy="1371600"/>
            </a:xfrm>
            <a:custGeom>
              <a:avLst/>
              <a:gdLst>
                <a:gd name="T0" fmla="*/ 0 w 768"/>
                <a:gd name="T1" fmla="*/ 2147483647 h 864"/>
                <a:gd name="T2" fmla="*/ 0 w 768"/>
                <a:gd name="T3" fmla="*/ 2147483647 h 864"/>
                <a:gd name="T4" fmla="*/ 2147483647 w 768"/>
                <a:gd name="T5" fmla="*/ 0 h 864"/>
                <a:gd name="T6" fmla="*/ 2147483647 w 768"/>
                <a:gd name="T7" fmla="*/ 2147483647 h 864"/>
                <a:gd name="T8" fmla="*/ 0 w 768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864"/>
                <a:gd name="T17" fmla="*/ 768 w 768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864">
                  <a:moveTo>
                    <a:pt x="0" y="864"/>
                  </a:moveTo>
                  <a:lnTo>
                    <a:pt x="0" y="288"/>
                  </a:lnTo>
                  <a:lnTo>
                    <a:pt x="768" y="0"/>
                  </a:lnTo>
                  <a:lnTo>
                    <a:pt x="768" y="67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7" name="Oval 50"/>
            <p:cNvSpPr>
              <a:spLocks noChangeAspect="1" noChangeArrowheads="1"/>
            </p:cNvSpPr>
            <p:nvPr/>
          </p:nvSpPr>
          <p:spPr bwMode="auto">
            <a:xfrm>
              <a:off x="4038600" y="5145405"/>
              <a:ext cx="90488" cy="90488"/>
            </a:xfrm>
            <a:prstGeom prst="ellipse">
              <a:avLst/>
            </a:prstGeom>
            <a:solidFill>
              <a:srgbClr val="00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Oval 51"/>
            <p:cNvSpPr>
              <a:spLocks noChangeAspect="1" noChangeArrowheads="1"/>
            </p:cNvSpPr>
            <p:nvPr/>
          </p:nvSpPr>
          <p:spPr bwMode="auto">
            <a:xfrm>
              <a:off x="4100513" y="5054918"/>
              <a:ext cx="90487" cy="90487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Oval 52"/>
            <p:cNvSpPr>
              <a:spLocks noChangeAspect="1" noChangeArrowheads="1"/>
            </p:cNvSpPr>
            <p:nvPr/>
          </p:nvSpPr>
          <p:spPr bwMode="auto">
            <a:xfrm>
              <a:off x="4114800" y="5145405"/>
              <a:ext cx="90488" cy="90488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>
              <a:off x="2895600" y="3240405"/>
              <a:ext cx="1219200" cy="1828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54"/>
            <p:cNvSpPr>
              <a:spLocks noChangeShapeType="1"/>
            </p:cNvSpPr>
            <p:nvPr/>
          </p:nvSpPr>
          <p:spPr bwMode="auto">
            <a:xfrm>
              <a:off x="2895600" y="3088005"/>
              <a:ext cx="129540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55"/>
            <p:cNvSpPr>
              <a:spLocks noChangeShapeType="1"/>
            </p:cNvSpPr>
            <p:nvPr/>
          </p:nvSpPr>
          <p:spPr bwMode="auto">
            <a:xfrm>
              <a:off x="3048000" y="3164205"/>
              <a:ext cx="1066800" cy="2057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3" name="Text Box 57"/>
            <p:cNvSpPr txBox="1">
              <a:spLocks noChangeArrowheads="1"/>
            </p:cNvSpPr>
            <p:nvPr/>
          </p:nvSpPr>
          <p:spPr bwMode="auto">
            <a:xfrm>
              <a:off x="2438400" y="2021205"/>
              <a:ext cx="17319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三支电子枪</a:t>
              </a:r>
            </a:p>
          </p:txBody>
        </p:sp>
        <p:sp>
          <p:nvSpPr>
            <p:cNvPr id="22544" name="Text Box 58"/>
            <p:cNvSpPr txBox="1">
              <a:spLocks noChangeArrowheads="1"/>
            </p:cNvSpPr>
            <p:nvPr/>
          </p:nvSpPr>
          <p:spPr bwMode="auto">
            <a:xfrm>
              <a:off x="4114800" y="3240405"/>
              <a:ext cx="8032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荫罩</a:t>
              </a:r>
            </a:p>
          </p:txBody>
        </p:sp>
        <p:sp>
          <p:nvSpPr>
            <p:cNvPr id="22545" name="Text Box 59"/>
            <p:cNvSpPr txBox="1">
              <a:spLocks noChangeArrowheads="1"/>
            </p:cNvSpPr>
            <p:nvPr/>
          </p:nvSpPr>
          <p:spPr bwMode="auto">
            <a:xfrm>
              <a:off x="5105400" y="4459605"/>
              <a:ext cx="8032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荧屏</a:t>
              </a:r>
            </a:p>
          </p:txBody>
        </p:sp>
        <p:sp>
          <p:nvSpPr>
            <p:cNvPr id="22546" name="Freeform 60"/>
            <p:cNvSpPr>
              <a:spLocks/>
            </p:cNvSpPr>
            <p:nvPr/>
          </p:nvSpPr>
          <p:spPr bwMode="auto">
            <a:xfrm>
              <a:off x="3884613" y="4923155"/>
              <a:ext cx="511175" cy="422275"/>
            </a:xfrm>
            <a:custGeom>
              <a:avLst/>
              <a:gdLst>
                <a:gd name="T0" fmla="*/ 2147483647 w 322"/>
                <a:gd name="T1" fmla="*/ 2147483647 h 266"/>
                <a:gd name="T2" fmla="*/ 2147483647 w 322"/>
                <a:gd name="T3" fmla="*/ 2147483647 h 266"/>
                <a:gd name="T4" fmla="*/ 2147483647 w 322"/>
                <a:gd name="T5" fmla="*/ 2147483647 h 266"/>
                <a:gd name="T6" fmla="*/ 2147483647 w 322"/>
                <a:gd name="T7" fmla="*/ 2147483647 h 266"/>
                <a:gd name="T8" fmla="*/ 2147483647 w 322"/>
                <a:gd name="T9" fmla="*/ 2147483647 h 266"/>
                <a:gd name="T10" fmla="*/ 2147483647 w 322"/>
                <a:gd name="T11" fmla="*/ 2147483647 h 266"/>
                <a:gd name="T12" fmla="*/ 2147483647 w 322"/>
                <a:gd name="T13" fmla="*/ 2147483647 h 266"/>
                <a:gd name="T14" fmla="*/ 2147483647 w 322"/>
                <a:gd name="T15" fmla="*/ 2147483647 h 266"/>
                <a:gd name="T16" fmla="*/ 2147483647 w 322"/>
                <a:gd name="T17" fmla="*/ 2147483647 h 266"/>
                <a:gd name="T18" fmla="*/ 2147483647 w 322"/>
                <a:gd name="T19" fmla="*/ 2147483647 h 2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266"/>
                <a:gd name="T32" fmla="*/ 322 w 322"/>
                <a:gd name="T33" fmla="*/ 266 h 2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266">
                  <a:moveTo>
                    <a:pt x="322" y="44"/>
                  </a:moveTo>
                  <a:cubicBezTo>
                    <a:pt x="258" y="0"/>
                    <a:pt x="229" y="24"/>
                    <a:pt x="130" y="29"/>
                  </a:cubicBezTo>
                  <a:cubicBezTo>
                    <a:pt x="101" y="40"/>
                    <a:pt x="71" y="48"/>
                    <a:pt x="42" y="59"/>
                  </a:cubicBezTo>
                  <a:cubicBezTo>
                    <a:pt x="0" y="121"/>
                    <a:pt x="26" y="180"/>
                    <a:pt x="64" y="236"/>
                  </a:cubicBezTo>
                  <a:cubicBezTo>
                    <a:pt x="76" y="254"/>
                    <a:pt x="111" y="259"/>
                    <a:pt x="130" y="266"/>
                  </a:cubicBezTo>
                  <a:cubicBezTo>
                    <a:pt x="169" y="263"/>
                    <a:pt x="209" y="262"/>
                    <a:pt x="248" y="258"/>
                  </a:cubicBezTo>
                  <a:cubicBezTo>
                    <a:pt x="256" y="257"/>
                    <a:pt x="266" y="258"/>
                    <a:pt x="271" y="251"/>
                  </a:cubicBezTo>
                  <a:cubicBezTo>
                    <a:pt x="280" y="238"/>
                    <a:pt x="285" y="206"/>
                    <a:pt x="285" y="206"/>
                  </a:cubicBezTo>
                  <a:cubicBezTo>
                    <a:pt x="280" y="124"/>
                    <a:pt x="285" y="104"/>
                    <a:pt x="263" y="44"/>
                  </a:cubicBezTo>
                  <a:cubicBezTo>
                    <a:pt x="272" y="12"/>
                    <a:pt x="271" y="24"/>
                    <a:pt x="271" y="7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  </a:t>
            </a:r>
            <a:r>
              <a:rPr lang="en-US" altLang="zh-CN" b="1" smtClean="0"/>
              <a:t>2.3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颜色空间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(Color spaces)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颜色是光射入人眼刺激人的视觉器官所产生的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主观感觉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。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物体的颜色取决于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物体本身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光照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周围环境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光的颜色，及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</a:rPr>
              <a:t>观察者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的视觉系统。</a:t>
            </a: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颜色包括三要素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色彩</a:t>
            </a:r>
            <a:r>
              <a:rPr lang="en-US" altLang="zh-CN" sz="2800" dirty="0" smtClean="0">
                <a:latin typeface="+mn-ea"/>
              </a:rPr>
              <a:t>(hue)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饱和度</a:t>
            </a:r>
            <a:r>
              <a:rPr lang="en-US" altLang="zh-CN" sz="2800" dirty="0" smtClean="0">
                <a:latin typeface="+mn-ea"/>
              </a:rPr>
              <a:t>(saturation)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亮度</a:t>
            </a:r>
            <a:r>
              <a:rPr lang="en-US" altLang="zh-CN" sz="2800" dirty="0" smtClean="0">
                <a:latin typeface="+mn-ea"/>
              </a:rPr>
              <a:t>(lightness)</a:t>
            </a:r>
            <a:endParaRPr lang="zh-CN" altLang="en-US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3789363"/>
            <a:ext cx="5297488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光的物理性质</a:t>
            </a:r>
            <a:r>
              <a:rPr lang="en-US" altLang="zh-CN" smtClean="0"/>
              <a:t>(Physics)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Electromagnetic radiation (EM,</a:t>
            </a:r>
            <a:r>
              <a:rPr lang="zh-CN" altLang="en-US" dirty="0" smtClean="0"/>
              <a:t>电磁辐射</a:t>
            </a:r>
            <a:r>
              <a:rPr lang="en-US" altLang="zh-CN" dirty="0" smtClean="0"/>
              <a:t>) 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Different </a:t>
            </a:r>
            <a:r>
              <a:rPr lang="en-US" altLang="zh-CN" b="1" dirty="0" smtClean="0"/>
              <a:t>colors</a:t>
            </a:r>
            <a:r>
              <a:rPr lang="en-US" altLang="zh-CN" dirty="0" smtClean="0"/>
              <a:t> correspond to different </a:t>
            </a:r>
            <a:r>
              <a:rPr lang="en-US" altLang="zh-CN" b="1" dirty="0" smtClean="0"/>
              <a:t>wavelengths</a:t>
            </a:r>
            <a:r>
              <a:rPr lang="en-US" altLang="zh-CN" dirty="0" smtClean="0"/>
              <a:t> (</a:t>
            </a:r>
            <a:r>
              <a:rPr lang="zh-CN" altLang="en-US" dirty="0" smtClean="0"/>
              <a:t>颜色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zh-CN" altLang="en-US" dirty="0" smtClean="0">
                <a:sym typeface="Wingdings" pitchFamily="2" charset="2"/>
              </a:rPr>
              <a:t>波长</a:t>
            </a:r>
            <a:r>
              <a:rPr lang="en-US" altLang="zh-CN" dirty="0" smtClean="0"/>
              <a:t>)  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/>
              <a:t>Intensity</a:t>
            </a:r>
            <a:r>
              <a:rPr lang="en-US" altLang="zh-CN" dirty="0" smtClean="0"/>
              <a:t> of each wavelength specified by </a:t>
            </a:r>
            <a:r>
              <a:rPr lang="en-US" altLang="zh-CN" b="1" dirty="0" smtClean="0"/>
              <a:t>amplitude</a:t>
            </a:r>
            <a:r>
              <a:rPr lang="en-US" altLang="zh-CN" dirty="0" smtClean="0"/>
              <a:t> (</a:t>
            </a:r>
            <a:r>
              <a:rPr lang="zh-CN" altLang="en-US" dirty="0" smtClean="0"/>
              <a:t>亮度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zh-CN" altLang="en-US" dirty="0" smtClean="0">
                <a:sym typeface="Wingdings" pitchFamily="2" charset="2"/>
              </a:rPr>
              <a:t>振幅</a:t>
            </a:r>
            <a:r>
              <a:rPr lang="en-US" altLang="zh-CN" dirty="0" smtClean="0"/>
              <a:t>)  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Frequency = </a:t>
            </a:r>
            <a:r>
              <a:rPr lang="en-US" altLang="zh-CN" dirty="0" smtClean="0"/>
              <a:t>2</a:t>
            </a:r>
            <a:r>
              <a:rPr lang="el-GR" altLang="zh-CN" dirty="0" smtClean="0"/>
              <a:t>π</a:t>
            </a:r>
            <a:r>
              <a:rPr lang="en-US" altLang="zh-CN" dirty="0" smtClean="0"/>
              <a:t>/wavelength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We </a:t>
            </a:r>
            <a:r>
              <a:rPr lang="en-US" altLang="zh-CN" dirty="0" smtClean="0"/>
              <a:t>can perceive </a:t>
            </a:r>
            <a:r>
              <a:rPr lang="en-US" altLang="zh-CN" dirty="0" smtClean="0"/>
              <a:t>EM radiation with in the 400-700 nm range (</a:t>
            </a:r>
            <a:r>
              <a:rPr lang="zh-CN" altLang="en-US" dirty="0" smtClean="0"/>
              <a:t>可见光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The tiny piece of spectrum between infra-red (</a:t>
            </a:r>
            <a:r>
              <a:rPr lang="zh-CN" altLang="en-US" dirty="0" smtClean="0"/>
              <a:t>红外</a:t>
            </a:r>
            <a:r>
              <a:rPr lang="en-US" altLang="zh-CN" dirty="0" smtClean="0"/>
              <a:t>) and ultraviolet (</a:t>
            </a:r>
            <a:r>
              <a:rPr lang="zh-CN" altLang="en-US" dirty="0" smtClean="0"/>
              <a:t>紫外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Visible Light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392238"/>
            <a:ext cx="7292975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Color and Wavelength</a:t>
            </a:r>
          </a:p>
        </p:txBody>
      </p:sp>
      <p:pic>
        <p:nvPicPr>
          <p:cNvPr id="26627" name="Picture 4" descr="C:\huangj\colorspace\Color in Image and Video2_files\Topic3.fig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2213"/>
            <a:ext cx="6550025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736600" y="1628775"/>
            <a:ext cx="75438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</a:rPr>
              <a:t>Most light we see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not just a single wavelength</a:t>
            </a:r>
            <a:r>
              <a:rPr lang="en-US" altLang="zh-CN" dirty="0">
                <a:ea typeface="宋体" pitchFamily="2" charset="-122"/>
              </a:rPr>
              <a:t>, 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</a:rPr>
              <a:t>But a combination of many wavelengths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</a:rPr>
              <a:t>This profile is often referred to as a spectrum, or spectral power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3-Component Color (</a:t>
            </a:r>
            <a:r>
              <a:rPr lang="en-US" altLang="zh-CN" sz="3200" smtClean="0"/>
              <a:t>3</a:t>
            </a:r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分量颜色</a:t>
            </a:r>
            <a:r>
              <a:rPr lang="en-US" altLang="zh-CN" smtClean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9715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RGB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The de facto representation of color on </a:t>
            </a:r>
            <a:r>
              <a:rPr lang="en-US" altLang="zh-CN" sz="2800" dirty="0" smtClean="0"/>
              <a:t>screen. </a:t>
            </a:r>
            <a:endParaRPr lang="en-US" altLang="zh-CN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  (additive color, </a:t>
            </a:r>
            <a:r>
              <a:rPr lang="zh-CN" altLang="en-US" sz="2800" dirty="0" smtClean="0"/>
              <a:t>加色系统</a:t>
            </a:r>
            <a:r>
              <a:rPr lang="en-US" altLang="zh-CN" sz="2800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CMY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Some printers use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(subtractive color, </a:t>
            </a:r>
            <a:r>
              <a:rPr lang="zh-CN" altLang="en-US" sz="2800" dirty="0" smtClean="0"/>
              <a:t>减色系统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 smtClean="0"/>
              <a:t>Color spectrum </a:t>
            </a:r>
            <a:r>
              <a:rPr lang="en-US" altLang="zh-CN" sz="2800" dirty="0" smtClean="0">
                <a:sym typeface="Wingdings" pitchFamily="2" charset="2"/>
              </a:rPr>
              <a:t>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Wingdings" pitchFamily="2" charset="2"/>
              </a:rPr>
              <a:t> </a:t>
            </a:r>
            <a:r>
              <a:rPr lang="en-US" altLang="zh-CN" sz="2800" dirty="0" smtClean="0">
                <a:sym typeface="Wingdings" pitchFamily="2" charset="2"/>
              </a:rPr>
              <a:t> </a:t>
            </a:r>
            <a:r>
              <a:rPr lang="en-US" altLang="zh-CN" sz="2800" dirty="0" smtClean="0"/>
              <a:t> 3 basis components?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(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为什么可以这样？</a:t>
            </a:r>
            <a:r>
              <a:rPr lang="en-US" altLang="zh-CN" sz="2800" dirty="0" smtClean="0"/>
              <a:t>)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828800"/>
            <a:ext cx="21431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0" y="4149725"/>
            <a:ext cx="17668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bg1"/>
                </a:solidFill>
              </a:rPr>
              <a:t>RGB</a:t>
            </a:r>
            <a:r>
              <a:rPr lang="zh-CN" altLang="en-US" b="1" smtClean="0">
                <a:solidFill>
                  <a:schemeClr val="bg1"/>
                </a:solidFill>
              </a:rPr>
              <a:t>颜色模型的单位立方体表示</a:t>
            </a:r>
          </a:p>
        </p:txBody>
      </p:sp>
      <p:pic>
        <p:nvPicPr>
          <p:cNvPr id="28675" name="Picture 4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108200"/>
            <a:ext cx="39814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9" descr="colorc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2141538"/>
            <a:ext cx="38957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3965575" y="5500688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红</a:t>
            </a:r>
            <a:r>
              <a:rPr lang="en-US" altLang="zh-CN"/>
              <a:t>(1,0,0)</a:t>
            </a:r>
          </a:p>
        </p:txBody>
      </p: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5062538" y="1809750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蓝</a:t>
            </a:r>
            <a:r>
              <a:rPr lang="en-US" altLang="zh-CN"/>
              <a:t>(0,0,1)</a:t>
            </a:r>
          </a:p>
        </p:txBody>
      </p:sp>
      <p:sp>
        <p:nvSpPr>
          <p:cNvPr id="28679" name="Text Box 12"/>
          <p:cNvSpPr txBox="1">
            <a:spLocks noChangeArrowheads="1"/>
          </p:cNvSpPr>
          <p:nvPr/>
        </p:nvSpPr>
        <p:spPr bwMode="auto">
          <a:xfrm>
            <a:off x="7673975" y="1849438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青</a:t>
            </a:r>
            <a:r>
              <a:rPr lang="en-US" altLang="zh-CN"/>
              <a:t>(0,1,1)</a:t>
            </a:r>
          </a:p>
        </p:txBody>
      </p:sp>
      <p:sp>
        <p:nvSpPr>
          <p:cNvPr id="28680" name="Text Box 13"/>
          <p:cNvSpPr txBox="1">
            <a:spLocks noChangeArrowheads="1"/>
          </p:cNvSpPr>
          <p:nvPr/>
        </p:nvSpPr>
        <p:spPr bwMode="auto">
          <a:xfrm>
            <a:off x="6311900" y="2797175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白</a:t>
            </a:r>
            <a:r>
              <a:rPr lang="en-US" altLang="zh-CN"/>
              <a:t>(1,1,1)</a:t>
            </a:r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6372225" y="5513388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黄</a:t>
            </a:r>
            <a:r>
              <a:rPr lang="en-US" altLang="zh-CN"/>
              <a:t>(1,1,0)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7673975" y="4508500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绿</a:t>
            </a:r>
            <a:r>
              <a:rPr lang="en-US" altLang="zh-CN"/>
              <a:t>(0,1,0)</a:t>
            </a:r>
          </a:p>
        </p:txBody>
      </p:sp>
      <p:sp>
        <p:nvSpPr>
          <p:cNvPr id="28683" name="Text Box 16"/>
          <p:cNvSpPr txBox="1">
            <a:spLocks noChangeArrowheads="1"/>
          </p:cNvSpPr>
          <p:nvPr/>
        </p:nvSpPr>
        <p:spPr bwMode="auto">
          <a:xfrm>
            <a:off x="4033838" y="27971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品红</a:t>
            </a:r>
            <a:r>
              <a:rPr lang="en-US" altLang="zh-CN"/>
              <a:t>(1,0,1)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颜色的叠加</a:t>
            </a:r>
            <a:r>
              <a:rPr lang="zh-CN" altLang="en-US" smtClean="0"/>
              <a:t> </a:t>
            </a:r>
          </a:p>
        </p:txBody>
      </p:sp>
      <p:pic>
        <p:nvPicPr>
          <p:cNvPr id="29699" name="Picture 4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349500"/>
            <a:ext cx="360045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 descr="ColorAddition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0000">
            <a:off x="4764087" y="2525713"/>
            <a:ext cx="3184525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Eye (</a:t>
            </a:r>
            <a:r>
              <a:rPr lang="zh-CN" altLang="en-US" smtClean="0"/>
              <a:t>眼</a:t>
            </a:r>
            <a:r>
              <a:rPr lang="en-US" altLang="zh-CN" smtClean="0"/>
              <a:t>)</a:t>
            </a:r>
          </a:p>
        </p:txBody>
      </p:sp>
      <p:pic>
        <p:nvPicPr>
          <p:cNvPr id="3072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102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Color is Human Sensation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Cone(</a:t>
            </a:r>
            <a:r>
              <a:rPr lang="zh-CN" altLang="en-US" dirty="0" smtClean="0"/>
              <a:t>锥</a:t>
            </a:r>
            <a:r>
              <a:rPr lang="en-US" altLang="zh-CN" dirty="0" smtClean="0"/>
              <a:t>) and rod(</a:t>
            </a:r>
            <a:r>
              <a:rPr lang="zh-CN" altLang="en-US" dirty="0" smtClean="0"/>
              <a:t>杆</a:t>
            </a:r>
            <a:r>
              <a:rPr lang="en-US" altLang="zh-CN" dirty="0" smtClean="0"/>
              <a:t>) receptors (</a:t>
            </a:r>
            <a:r>
              <a:rPr lang="en-US" altLang="zh-CN" dirty="0" err="1" smtClean="0"/>
              <a:t>感受器</a:t>
            </a:r>
            <a:r>
              <a:rPr lang="en-US" altLang="zh-CN" dirty="0" smtClean="0"/>
              <a:t>) in the retina (</a:t>
            </a:r>
            <a:r>
              <a:rPr lang="zh-CN" altLang="en-US" dirty="0" smtClean="0"/>
              <a:t>视网膜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smtClean="0"/>
              <a:t>Rod receptor </a:t>
            </a:r>
            <a:r>
              <a:rPr lang="en-US" altLang="zh-CN" dirty="0" smtClean="0"/>
              <a:t>is mostly for </a:t>
            </a:r>
            <a:r>
              <a:rPr lang="en-US" altLang="zh-CN" b="1" dirty="0" smtClean="0"/>
              <a:t>luminance</a:t>
            </a:r>
            <a:r>
              <a:rPr lang="en-US" altLang="zh-CN" dirty="0" smtClean="0"/>
              <a:t> perception</a:t>
            </a:r>
          </a:p>
          <a:p>
            <a:r>
              <a:rPr lang="en-US" altLang="zh-CN" dirty="0" smtClean="0"/>
              <a:t>3 different types of </a:t>
            </a:r>
            <a:r>
              <a:rPr lang="en-US" altLang="zh-CN" b="1" dirty="0" smtClean="0"/>
              <a:t>cone receptors </a:t>
            </a:r>
            <a:r>
              <a:rPr lang="en-US" altLang="zh-CN" dirty="0" smtClean="0"/>
              <a:t>in the fovea of retina, responsible for </a:t>
            </a:r>
            <a:r>
              <a:rPr lang="en-US" altLang="zh-CN" b="1" dirty="0" smtClean="0"/>
              <a:t>color </a:t>
            </a:r>
            <a:r>
              <a:rPr lang="en-US" altLang="zh-CN" dirty="0" smtClean="0"/>
              <a:t>representation. (</a:t>
            </a:r>
            <a:r>
              <a:rPr lang="zh-CN" altLang="en-US" dirty="0" smtClean="0"/>
              <a:t>三种锥状感受器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颜色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Each type is sensitive to different wavelengths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光栅显示系统的结构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123" name="AutoShape 5"/>
          <p:cNvSpPr>
            <a:spLocks noChangeArrowheads="1"/>
          </p:cNvSpPr>
          <p:nvPr/>
        </p:nvSpPr>
        <p:spPr bwMode="auto">
          <a:xfrm flipV="1">
            <a:off x="4894263" y="3973513"/>
            <a:ext cx="393700" cy="882650"/>
          </a:xfrm>
          <a:prstGeom prst="upDownArrow">
            <a:avLst>
              <a:gd name="adj1" fmla="val 66296"/>
              <a:gd name="adj2" fmla="val 44839"/>
            </a:avLst>
          </a:pr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6488113" y="4476750"/>
            <a:ext cx="1387475" cy="14414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7"/>
          <p:cNvSpPr>
            <a:spLocks noChangeArrowheads="1"/>
          </p:cNvSpPr>
          <p:nvPr/>
        </p:nvSpPr>
        <p:spPr bwMode="auto">
          <a:xfrm>
            <a:off x="1331913" y="3498850"/>
            <a:ext cx="6045200" cy="525463"/>
          </a:xfrm>
          <a:prstGeom prst="leftRightArrow">
            <a:avLst>
              <a:gd name="adj1" fmla="val 73685"/>
              <a:gd name="adj2" fmla="val 47296"/>
            </a:avLst>
          </a:pr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系统总线</a:t>
            </a:r>
            <a:endParaRPr lang="zh-CN" altLang="en-US" sz="2000"/>
          </a:p>
        </p:txBody>
      </p:sp>
      <p:sp>
        <p:nvSpPr>
          <p:cNvPr id="5126" name="AutoShape 8"/>
          <p:cNvSpPr>
            <a:spLocks noChangeArrowheads="1"/>
          </p:cNvSpPr>
          <p:nvPr/>
        </p:nvSpPr>
        <p:spPr bwMode="auto">
          <a:xfrm>
            <a:off x="2332038" y="2709863"/>
            <a:ext cx="393700" cy="836612"/>
          </a:xfrm>
          <a:prstGeom prst="upDownArrow">
            <a:avLst>
              <a:gd name="adj1" fmla="val 66296"/>
              <a:gd name="adj2" fmla="val 42500"/>
            </a:avLst>
          </a:pr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>
            <a:off x="4891088" y="2709863"/>
            <a:ext cx="395287" cy="836612"/>
          </a:xfrm>
          <a:prstGeom prst="upDownArrow">
            <a:avLst>
              <a:gd name="adj1" fmla="val 66296"/>
              <a:gd name="adj2" fmla="val 42329"/>
            </a:avLst>
          </a:pr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flipV="1">
            <a:off x="2332038" y="3973513"/>
            <a:ext cx="393700" cy="882650"/>
          </a:xfrm>
          <a:prstGeom prst="upDownArrow">
            <a:avLst>
              <a:gd name="adj1" fmla="val 66296"/>
              <a:gd name="adj2" fmla="val 44839"/>
            </a:avLst>
          </a:pr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1347788" y="4868863"/>
            <a:ext cx="1181100" cy="7207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系统</a:t>
            </a:r>
          </a:p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内存</a:t>
            </a:r>
            <a:endParaRPr lang="zh-CN" altLang="en-US" sz="2000"/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2528888" y="4868863"/>
            <a:ext cx="1181100" cy="7207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帧缓存</a:t>
            </a:r>
            <a:endParaRPr lang="zh-CN" altLang="en-US" sz="2000"/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4497388" y="4868863"/>
            <a:ext cx="1182687" cy="7207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视频</a:t>
            </a:r>
          </a:p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控制器</a:t>
            </a:r>
            <a:endParaRPr lang="zh-CN" altLang="en-US" sz="2000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3709988" y="5229225"/>
            <a:ext cx="787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6696075" y="4970463"/>
            <a:ext cx="984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just" eaLnBrk="1" hangingPunct="1"/>
            <a:r>
              <a:rPr lang="zh-CN" altLang="en-US" sz="2000">
                <a:latin typeface="Times New Roman" pitchFamily="18" charset="0"/>
                <a:ea typeface="宋体" pitchFamily="2" charset="-122"/>
              </a:rPr>
              <a:t>显示器</a:t>
            </a:r>
            <a:endParaRPr lang="zh-CN" altLang="en-US" sz="2000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5680075" y="5229225"/>
            <a:ext cx="83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1938338" y="1989138"/>
            <a:ext cx="1181100" cy="7207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/>
            <a:r>
              <a:rPr lang="en-US" altLang="zh-CN">
                <a:latin typeface="Times New Roman" pitchFamily="18" charset="0"/>
                <a:ea typeface="宋体" pitchFamily="2" charset="-122"/>
              </a:rPr>
              <a:t>CPU</a:t>
            </a:r>
            <a:endParaRPr lang="en-US" altLang="zh-CN"/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auto">
          <a:xfrm>
            <a:off x="4683125" y="1933575"/>
            <a:ext cx="787400" cy="72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外围</a:t>
            </a:r>
          </a:p>
          <a:p>
            <a:pPr algn="ctr" eaLnBrk="1" hangingPunct="1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ea typeface="宋体" pitchFamily="2" charset="-122"/>
              </a:rPr>
              <a:t>设备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Cone Receptors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222222"/>
                </a:solidFill>
                <a:latin typeface="TimesNewRomanPSMT" charset="0"/>
              </a:rPr>
              <a:t>There are </a:t>
            </a:r>
            <a:r>
              <a:rPr lang="en-US" altLang="zh-CN" smtClean="0">
                <a:solidFill>
                  <a:srgbClr val="FF0000"/>
                </a:solidFill>
                <a:latin typeface="TimesNewRomanPSMT" charset="0"/>
              </a:rPr>
              <a:t>three types of cones</a:t>
            </a:r>
            <a:r>
              <a:rPr lang="en-US" altLang="zh-CN" smtClean="0">
                <a:solidFill>
                  <a:srgbClr val="222222"/>
                </a:solidFill>
                <a:latin typeface="TimesNewRomanPSMT" charset="0"/>
              </a:rPr>
              <a:t>, referred to as </a:t>
            </a:r>
            <a:r>
              <a:rPr lang="en-US" altLang="zh-CN" smtClean="0">
                <a:solidFill>
                  <a:srgbClr val="FF0000"/>
                </a:solidFill>
                <a:latin typeface="TimesNewRomanPSMT" charset="0"/>
              </a:rPr>
              <a:t>S, M, and L</a:t>
            </a:r>
            <a:r>
              <a:rPr lang="en-US" altLang="zh-CN" smtClean="0">
                <a:solidFill>
                  <a:srgbClr val="222222"/>
                </a:solidFill>
                <a:latin typeface="TimesNewRomanPSMT" charset="0"/>
              </a:rPr>
              <a:t>. They are roughly equivalent to </a:t>
            </a:r>
            <a:r>
              <a:rPr lang="en-US" altLang="zh-CN" smtClean="0">
                <a:solidFill>
                  <a:srgbClr val="FF0000"/>
                </a:solidFill>
                <a:latin typeface="TimesNewRomanPSMT" charset="0"/>
              </a:rPr>
              <a:t>blue, green, and red </a:t>
            </a:r>
            <a:r>
              <a:rPr lang="en-US" altLang="zh-CN" smtClean="0">
                <a:solidFill>
                  <a:srgbClr val="222222"/>
                </a:solidFill>
                <a:latin typeface="TimesNewRomanPSMT" charset="0"/>
              </a:rPr>
              <a:t>sensors, respectively.</a:t>
            </a:r>
          </a:p>
          <a:p>
            <a:r>
              <a:rPr lang="en-US" altLang="zh-CN" smtClean="0">
                <a:solidFill>
                  <a:srgbClr val="222222"/>
                </a:solidFill>
                <a:latin typeface="TimesNewRomanPSMT" charset="0"/>
              </a:rPr>
              <a:t>Their peak sensitivities are located at approximately </a:t>
            </a:r>
            <a:r>
              <a:rPr lang="en-US" altLang="zh-CN" smtClean="0">
                <a:solidFill>
                  <a:srgbClr val="FF0000"/>
                </a:solidFill>
                <a:latin typeface="TimesNewRomanPSMT" charset="0"/>
              </a:rPr>
              <a:t>430nm, 560nm, and 610nm</a:t>
            </a:r>
            <a:r>
              <a:rPr lang="en-US" altLang="zh-CN" smtClean="0">
                <a:solidFill>
                  <a:srgbClr val="222222"/>
                </a:solidFill>
                <a:latin typeface="TimesNewRomanPSMT" charset="0"/>
              </a:rPr>
              <a:t> for the "average" observer.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Limitation of Knowledge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We don’t know the precise light sensitivity on </a:t>
            </a:r>
            <a:r>
              <a:rPr lang="en-US" altLang="zh-CN" smtClean="0">
                <a:solidFill>
                  <a:srgbClr val="FF0000"/>
                </a:solidFill>
              </a:rPr>
              <a:t>each person’s retina</a:t>
            </a:r>
            <a:r>
              <a:rPr lang="en-US" altLang="zh-CN" smtClean="0"/>
              <a:t>.</a:t>
            </a:r>
          </a:p>
        </p:txBody>
      </p:sp>
      <p:pic>
        <p:nvPicPr>
          <p:cNvPr id="33796" name="Picture 1028" descr="Z:\Course\instruction\colormodel\fig15_6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08275"/>
            <a:ext cx="48006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What is the standard color?</a:t>
            </a:r>
            <a:br>
              <a:rPr lang="en-US" altLang="zh-CN" sz="3600" smtClean="0"/>
            </a:br>
            <a:r>
              <a:rPr lang="zh-CN" altLang="en-US" sz="3600" smtClean="0"/>
              <a:t>什么是标</a:t>
            </a:r>
            <a:r>
              <a:rPr lang="zh-CN" altLang="en-US" sz="3200" smtClean="0"/>
              <a:t>准颜色？</a:t>
            </a:r>
            <a:endParaRPr lang="en-US" altLang="zh-CN" sz="32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24800" cy="4419600"/>
          </a:xfrm>
        </p:spPr>
        <p:txBody>
          <a:bodyPr/>
          <a:lstStyle/>
          <a:p>
            <a:r>
              <a:rPr lang="en-US" altLang="zh-CN" dirty="0" smtClean="0"/>
              <a:t>The basis of comparison is not math!!  (</a:t>
            </a:r>
            <a:r>
              <a:rPr lang="zh-CN" altLang="en-US" dirty="0" smtClean="0"/>
              <a:t>无法精确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basis of comparison is human color matching experiments (</a:t>
            </a:r>
            <a:r>
              <a:rPr lang="zh-CN" altLang="en-US" dirty="0" smtClean="0"/>
              <a:t>匹配实验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Light object interaction</a:t>
            </a:r>
            <a:r>
              <a:rPr lang="en-US" altLang="zh-CN" dirty="0" smtClean="0"/>
              <a:t> (</a:t>
            </a:r>
            <a:r>
              <a:rPr lang="zh-CN" altLang="en-US" dirty="0" smtClean="0"/>
              <a:t>光与物的相互作用</a:t>
            </a:r>
            <a:r>
              <a:rPr lang="en-US" altLang="zh-CN" dirty="0" smtClean="0"/>
              <a:t>) need to be evaluated at more than 3 points in the spectrum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608013" y="1566863"/>
            <a:ext cx="7567612" cy="4324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85738"/>
            <a:ext cx="6934200" cy="906462"/>
          </a:xfrm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zh-CN" altLang="en-US" b="1" smtClean="0">
                <a:solidFill>
                  <a:srgbClr val="FFFF00"/>
                </a:solidFill>
              </a:rPr>
              <a:t>计算机图形系统的构成 </a:t>
            </a:r>
          </a:p>
        </p:txBody>
      </p:sp>
      <p:sp>
        <p:nvSpPr>
          <p:cNvPr id="6148" name="Text Box 18"/>
          <p:cNvSpPr txBox="1">
            <a:spLocks noChangeArrowheads="1"/>
          </p:cNvSpPr>
          <p:nvPr/>
        </p:nvSpPr>
        <p:spPr bwMode="auto">
          <a:xfrm>
            <a:off x="1524000" y="2967038"/>
            <a:ext cx="1600200" cy="2660650"/>
          </a:xfrm>
          <a:prstGeom prst="rect">
            <a:avLst/>
          </a:prstGeom>
          <a:noFill/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软件：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应用程序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图形软件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高级语言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操作系统</a:t>
            </a:r>
          </a:p>
        </p:txBody>
      </p:sp>
      <p:sp>
        <p:nvSpPr>
          <p:cNvPr id="6149" name="Text Box 20"/>
          <p:cNvSpPr txBox="1">
            <a:spLocks noChangeArrowheads="1"/>
          </p:cNvSpPr>
          <p:nvPr/>
        </p:nvSpPr>
        <p:spPr bwMode="auto">
          <a:xfrm>
            <a:off x="3733800" y="1671638"/>
            <a:ext cx="1828800" cy="3575402"/>
          </a:xfrm>
          <a:prstGeom prst="rect">
            <a:avLst/>
          </a:prstGeom>
          <a:noFill/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输入设备：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键盘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鼠标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光笔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游戏操纵杆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扫描仪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数字化仪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视频输入</a:t>
            </a:r>
          </a:p>
          <a:p>
            <a:pPr eaLnBrk="1" hangingPunct="1">
              <a:lnSpc>
                <a:spcPct val="6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语音输入</a:t>
            </a:r>
          </a:p>
        </p:txBody>
      </p:sp>
      <p:sp>
        <p:nvSpPr>
          <p:cNvPr id="6150" name="Text Box 21"/>
          <p:cNvSpPr txBox="1">
            <a:spLocks noChangeArrowheads="1"/>
          </p:cNvSpPr>
          <p:nvPr/>
        </p:nvSpPr>
        <p:spPr bwMode="auto">
          <a:xfrm>
            <a:off x="6096000" y="2967038"/>
            <a:ext cx="1828800" cy="2112962"/>
          </a:xfrm>
          <a:prstGeom prst="rect">
            <a:avLst/>
          </a:prstGeom>
          <a:noFill/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输出设备：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显示器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打印机</a:t>
            </a: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</a:rPr>
              <a:t>绘图仪</a:t>
            </a:r>
          </a:p>
        </p:txBody>
      </p:sp>
      <p:sp>
        <p:nvSpPr>
          <p:cNvPr id="6151" name="Text Box 22"/>
          <p:cNvSpPr txBox="1">
            <a:spLocks noChangeArrowheads="1"/>
          </p:cNvSpPr>
          <p:nvPr/>
        </p:nvSpPr>
        <p:spPr bwMode="auto">
          <a:xfrm>
            <a:off x="4038600" y="5481638"/>
            <a:ext cx="1600200" cy="469900"/>
          </a:xfrm>
          <a:prstGeom prst="rect">
            <a:avLst/>
          </a:prstGeom>
          <a:noFill/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主机</a:t>
            </a:r>
          </a:p>
        </p:txBody>
      </p:sp>
      <p:sp>
        <p:nvSpPr>
          <p:cNvPr id="6152" name="Text Box 24"/>
          <p:cNvSpPr txBox="1">
            <a:spLocks noChangeArrowheads="1"/>
          </p:cNvSpPr>
          <p:nvPr/>
        </p:nvSpPr>
        <p:spPr bwMode="auto">
          <a:xfrm>
            <a:off x="5849937" y="1882776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硬件</a:t>
            </a:r>
          </a:p>
        </p:txBody>
      </p:sp>
      <p:sp>
        <p:nvSpPr>
          <p:cNvPr id="6153" name="Text Box 25"/>
          <p:cNvSpPr txBox="1">
            <a:spLocks noChangeArrowheads="1"/>
          </p:cNvSpPr>
          <p:nvPr/>
        </p:nvSpPr>
        <p:spPr bwMode="auto">
          <a:xfrm>
            <a:off x="2362200" y="1824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用户</a:t>
            </a:r>
          </a:p>
        </p:txBody>
      </p:sp>
      <p:sp>
        <p:nvSpPr>
          <p:cNvPr id="6154" name="AutoShape 26"/>
          <p:cNvSpPr>
            <a:spLocks noChangeArrowheads="1"/>
          </p:cNvSpPr>
          <p:nvPr/>
        </p:nvSpPr>
        <p:spPr bwMode="auto">
          <a:xfrm>
            <a:off x="3200400" y="19764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AutoShape 27"/>
          <p:cNvSpPr>
            <a:spLocks noChangeArrowheads="1"/>
          </p:cNvSpPr>
          <p:nvPr/>
        </p:nvSpPr>
        <p:spPr bwMode="auto">
          <a:xfrm>
            <a:off x="1219200" y="3043238"/>
            <a:ext cx="152400" cy="2590800"/>
          </a:xfrm>
          <a:prstGeom prst="upArrow">
            <a:avLst>
              <a:gd name="adj1" fmla="val 50000"/>
              <a:gd name="adj2" fmla="val 4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56" name="Freeform 28"/>
          <p:cNvSpPr>
            <a:spLocks/>
          </p:cNvSpPr>
          <p:nvPr/>
        </p:nvSpPr>
        <p:spPr bwMode="auto">
          <a:xfrm>
            <a:off x="5486400" y="1659731"/>
            <a:ext cx="1711325" cy="1090613"/>
          </a:xfrm>
          <a:custGeom>
            <a:avLst/>
            <a:gdLst>
              <a:gd name="T0" fmla="*/ 2147483647 w 1078"/>
              <a:gd name="T1" fmla="*/ 2147483647 h 687"/>
              <a:gd name="T2" fmla="*/ 2147483647 w 1078"/>
              <a:gd name="T3" fmla="*/ 2147483647 h 687"/>
              <a:gd name="T4" fmla="*/ 2147483647 w 1078"/>
              <a:gd name="T5" fmla="*/ 2147483647 h 687"/>
              <a:gd name="T6" fmla="*/ 2147483647 w 1078"/>
              <a:gd name="T7" fmla="*/ 2147483647 h 687"/>
              <a:gd name="T8" fmla="*/ 2147483647 w 1078"/>
              <a:gd name="T9" fmla="*/ 2147483647 h 687"/>
              <a:gd name="T10" fmla="*/ 2147483647 w 1078"/>
              <a:gd name="T11" fmla="*/ 2147483647 h 687"/>
              <a:gd name="T12" fmla="*/ 2147483647 w 1078"/>
              <a:gd name="T13" fmla="*/ 2147483647 h 687"/>
              <a:gd name="T14" fmla="*/ 2147483647 w 1078"/>
              <a:gd name="T15" fmla="*/ 2147483647 h 687"/>
              <a:gd name="T16" fmla="*/ 2147483647 w 1078"/>
              <a:gd name="T17" fmla="*/ 2147483647 h 687"/>
              <a:gd name="T18" fmla="*/ 2147483647 w 1078"/>
              <a:gd name="T19" fmla="*/ 2147483647 h 687"/>
              <a:gd name="T20" fmla="*/ 2147483647 w 1078"/>
              <a:gd name="T21" fmla="*/ 2147483647 h 687"/>
              <a:gd name="T22" fmla="*/ 2147483647 w 1078"/>
              <a:gd name="T23" fmla="*/ 2147483647 h 687"/>
              <a:gd name="T24" fmla="*/ 2147483647 w 1078"/>
              <a:gd name="T25" fmla="*/ 2147483647 h 687"/>
              <a:gd name="T26" fmla="*/ 2147483647 w 1078"/>
              <a:gd name="T27" fmla="*/ 2147483647 h 687"/>
              <a:gd name="T28" fmla="*/ 2147483647 w 1078"/>
              <a:gd name="T29" fmla="*/ 2147483647 h 687"/>
              <a:gd name="T30" fmla="*/ 2147483647 w 1078"/>
              <a:gd name="T31" fmla="*/ 2147483647 h 687"/>
              <a:gd name="T32" fmla="*/ 2147483647 w 1078"/>
              <a:gd name="T33" fmla="*/ 2147483647 h 687"/>
              <a:gd name="T34" fmla="*/ 2147483647 w 1078"/>
              <a:gd name="T35" fmla="*/ 2147483647 h 687"/>
              <a:gd name="T36" fmla="*/ 2147483647 w 1078"/>
              <a:gd name="T37" fmla="*/ 2147483647 h 687"/>
              <a:gd name="T38" fmla="*/ 2147483647 w 1078"/>
              <a:gd name="T39" fmla="*/ 2147483647 h 687"/>
              <a:gd name="T40" fmla="*/ 2147483647 w 1078"/>
              <a:gd name="T41" fmla="*/ 2147483647 h 687"/>
              <a:gd name="T42" fmla="*/ 2147483647 w 1078"/>
              <a:gd name="T43" fmla="*/ 2147483647 h 687"/>
              <a:gd name="T44" fmla="*/ 2147483647 w 1078"/>
              <a:gd name="T45" fmla="*/ 2147483647 h 687"/>
              <a:gd name="T46" fmla="*/ 2147483647 w 1078"/>
              <a:gd name="T47" fmla="*/ 2147483647 h 687"/>
              <a:gd name="T48" fmla="*/ 2147483647 w 1078"/>
              <a:gd name="T49" fmla="*/ 2147483647 h 687"/>
              <a:gd name="T50" fmla="*/ 2147483647 w 1078"/>
              <a:gd name="T51" fmla="*/ 2147483647 h 687"/>
              <a:gd name="T52" fmla="*/ 2147483647 w 1078"/>
              <a:gd name="T53" fmla="*/ 2147483647 h 687"/>
              <a:gd name="T54" fmla="*/ 2147483647 w 1078"/>
              <a:gd name="T55" fmla="*/ 2147483647 h 687"/>
              <a:gd name="T56" fmla="*/ 2147483647 w 1078"/>
              <a:gd name="T57" fmla="*/ 2147483647 h 687"/>
              <a:gd name="T58" fmla="*/ 2147483647 w 1078"/>
              <a:gd name="T59" fmla="*/ 2147483647 h 687"/>
              <a:gd name="T60" fmla="*/ 2147483647 w 1078"/>
              <a:gd name="T61" fmla="*/ 2147483647 h 687"/>
              <a:gd name="T62" fmla="*/ 2147483647 w 1078"/>
              <a:gd name="T63" fmla="*/ 2147483647 h 687"/>
              <a:gd name="T64" fmla="*/ 2147483647 w 1078"/>
              <a:gd name="T65" fmla="*/ 2147483647 h 687"/>
              <a:gd name="T66" fmla="*/ 2147483647 w 1078"/>
              <a:gd name="T67" fmla="*/ 2147483647 h 687"/>
              <a:gd name="T68" fmla="*/ 2147483647 w 1078"/>
              <a:gd name="T69" fmla="*/ 2147483647 h 687"/>
              <a:gd name="T70" fmla="*/ 2147483647 w 1078"/>
              <a:gd name="T71" fmla="*/ 2147483647 h 687"/>
              <a:gd name="T72" fmla="*/ 2147483647 w 1078"/>
              <a:gd name="T73" fmla="*/ 2147483647 h 68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78"/>
              <a:gd name="T112" fmla="*/ 0 h 687"/>
              <a:gd name="T113" fmla="*/ 1078 w 1078"/>
              <a:gd name="T114" fmla="*/ 687 h 68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78" h="687">
                <a:moveTo>
                  <a:pt x="431" y="517"/>
                </a:moveTo>
                <a:cubicBezTo>
                  <a:pt x="392" y="543"/>
                  <a:pt x="342" y="583"/>
                  <a:pt x="296" y="595"/>
                </a:cubicBezTo>
                <a:cubicBezTo>
                  <a:pt x="200" y="687"/>
                  <a:pt x="254" y="493"/>
                  <a:pt x="239" y="417"/>
                </a:cubicBezTo>
                <a:cubicBezTo>
                  <a:pt x="177" y="447"/>
                  <a:pt x="126" y="494"/>
                  <a:pt x="68" y="531"/>
                </a:cubicBezTo>
                <a:cubicBezTo>
                  <a:pt x="33" y="422"/>
                  <a:pt x="83" y="585"/>
                  <a:pt x="54" y="253"/>
                </a:cubicBezTo>
                <a:cubicBezTo>
                  <a:pt x="53" y="246"/>
                  <a:pt x="45" y="264"/>
                  <a:pt x="40" y="268"/>
                </a:cubicBezTo>
                <a:cubicBezTo>
                  <a:pt x="33" y="273"/>
                  <a:pt x="25" y="277"/>
                  <a:pt x="18" y="282"/>
                </a:cubicBezTo>
                <a:cubicBezTo>
                  <a:pt x="0" y="318"/>
                  <a:pt x="0" y="323"/>
                  <a:pt x="11" y="275"/>
                </a:cubicBezTo>
                <a:cubicBezTo>
                  <a:pt x="17" y="246"/>
                  <a:pt x="33" y="215"/>
                  <a:pt x="47" y="189"/>
                </a:cubicBezTo>
                <a:cubicBezTo>
                  <a:pt x="66" y="154"/>
                  <a:pt x="66" y="168"/>
                  <a:pt x="90" y="140"/>
                </a:cubicBezTo>
                <a:cubicBezTo>
                  <a:pt x="96" y="133"/>
                  <a:pt x="95" y="118"/>
                  <a:pt x="104" y="118"/>
                </a:cubicBezTo>
                <a:cubicBezTo>
                  <a:pt x="112" y="118"/>
                  <a:pt x="101" y="133"/>
                  <a:pt x="97" y="140"/>
                </a:cubicBezTo>
                <a:cubicBezTo>
                  <a:pt x="93" y="148"/>
                  <a:pt x="87" y="154"/>
                  <a:pt x="82" y="161"/>
                </a:cubicBezTo>
                <a:cubicBezTo>
                  <a:pt x="104" y="83"/>
                  <a:pt x="149" y="62"/>
                  <a:pt x="225" y="47"/>
                </a:cubicBezTo>
                <a:cubicBezTo>
                  <a:pt x="296" y="0"/>
                  <a:pt x="266" y="14"/>
                  <a:pt x="438" y="40"/>
                </a:cubicBezTo>
                <a:cubicBezTo>
                  <a:pt x="445" y="41"/>
                  <a:pt x="424" y="59"/>
                  <a:pt x="431" y="61"/>
                </a:cubicBezTo>
                <a:cubicBezTo>
                  <a:pt x="449" y="66"/>
                  <a:pt x="469" y="56"/>
                  <a:pt x="488" y="54"/>
                </a:cubicBezTo>
                <a:cubicBezTo>
                  <a:pt x="620" y="21"/>
                  <a:pt x="1078" y="21"/>
                  <a:pt x="879" y="61"/>
                </a:cubicBezTo>
                <a:cubicBezTo>
                  <a:pt x="879" y="61"/>
                  <a:pt x="898" y="66"/>
                  <a:pt x="907" y="69"/>
                </a:cubicBezTo>
                <a:cubicBezTo>
                  <a:pt x="914" y="71"/>
                  <a:pt x="922" y="74"/>
                  <a:pt x="929" y="76"/>
                </a:cubicBezTo>
                <a:cubicBezTo>
                  <a:pt x="934" y="83"/>
                  <a:pt x="943" y="89"/>
                  <a:pt x="943" y="97"/>
                </a:cubicBezTo>
                <a:cubicBezTo>
                  <a:pt x="943" y="111"/>
                  <a:pt x="913" y="145"/>
                  <a:pt x="907" y="154"/>
                </a:cubicBezTo>
                <a:cubicBezTo>
                  <a:pt x="891" y="178"/>
                  <a:pt x="874" y="201"/>
                  <a:pt x="858" y="225"/>
                </a:cubicBezTo>
                <a:cubicBezTo>
                  <a:pt x="855" y="237"/>
                  <a:pt x="849" y="249"/>
                  <a:pt x="850" y="261"/>
                </a:cubicBezTo>
                <a:cubicBezTo>
                  <a:pt x="854" y="295"/>
                  <a:pt x="935" y="322"/>
                  <a:pt x="964" y="332"/>
                </a:cubicBezTo>
                <a:cubicBezTo>
                  <a:pt x="953" y="365"/>
                  <a:pt x="908" y="389"/>
                  <a:pt x="879" y="410"/>
                </a:cubicBezTo>
                <a:cubicBezTo>
                  <a:pt x="861" y="447"/>
                  <a:pt x="864" y="453"/>
                  <a:pt x="907" y="467"/>
                </a:cubicBezTo>
                <a:cubicBezTo>
                  <a:pt x="926" y="473"/>
                  <a:pt x="964" y="481"/>
                  <a:pt x="964" y="481"/>
                </a:cubicBezTo>
                <a:cubicBezTo>
                  <a:pt x="877" y="536"/>
                  <a:pt x="929" y="516"/>
                  <a:pt x="801" y="524"/>
                </a:cubicBezTo>
                <a:cubicBezTo>
                  <a:pt x="848" y="531"/>
                  <a:pt x="898" y="544"/>
                  <a:pt x="943" y="559"/>
                </a:cubicBezTo>
                <a:cubicBezTo>
                  <a:pt x="981" y="572"/>
                  <a:pt x="1012" y="593"/>
                  <a:pt x="1050" y="602"/>
                </a:cubicBezTo>
                <a:cubicBezTo>
                  <a:pt x="951" y="634"/>
                  <a:pt x="843" y="605"/>
                  <a:pt x="744" y="581"/>
                </a:cubicBezTo>
                <a:cubicBezTo>
                  <a:pt x="690" y="550"/>
                  <a:pt x="634" y="532"/>
                  <a:pt x="573" y="517"/>
                </a:cubicBezTo>
                <a:cubicBezTo>
                  <a:pt x="552" y="494"/>
                  <a:pt x="518" y="484"/>
                  <a:pt x="488" y="474"/>
                </a:cubicBezTo>
                <a:cubicBezTo>
                  <a:pt x="481" y="479"/>
                  <a:pt x="471" y="481"/>
                  <a:pt x="466" y="488"/>
                </a:cubicBezTo>
                <a:cubicBezTo>
                  <a:pt x="458" y="500"/>
                  <a:pt x="449" y="577"/>
                  <a:pt x="431" y="559"/>
                </a:cubicBezTo>
                <a:lnTo>
                  <a:pt x="390" y="56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7" name="Freeform 30"/>
          <p:cNvSpPr>
            <a:spLocks/>
          </p:cNvSpPr>
          <p:nvPr/>
        </p:nvSpPr>
        <p:spPr bwMode="auto">
          <a:xfrm>
            <a:off x="2133600" y="5634038"/>
            <a:ext cx="1905000" cy="152400"/>
          </a:xfrm>
          <a:custGeom>
            <a:avLst/>
            <a:gdLst>
              <a:gd name="T0" fmla="*/ 0 w 1200"/>
              <a:gd name="T1" fmla="*/ 0 h 96"/>
              <a:gd name="T2" fmla="*/ 0 w 1200"/>
              <a:gd name="T3" fmla="*/ 2147483647 h 96"/>
              <a:gd name="T4" fmla="*/ 2147483647 w 1200"/>
              <a:gd name="T5" fmla="*/ 2147483647 h 96"/>
              <a:gd name="T6" fmla="*/ 0 60000 65536"/>
              <a:gd name="T7" fmla="*/ 0 60000 65536"/>
              <a:gd name="T8" fmla="*/ 0 60000 65536"/>
              <a:gd name="T9" fmla="*/ 0 w 1200"/>
              <a:gd name="T10" fmla="*/ 0 h 96"/>
              <a:gd name="T11" fmla="*/ 1200 w 120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96">
                <a:moveTo>
                  <a:pt x="0" y="0"/>
                </a:moveTo>
                <a:lnTo>
                  <a:pt x="0" y="96"/>
                </a:lnTo>
                <a:lnTo>
                  <a:pt x="1200" y="96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8" name="AutoShape 31"/>
          <p:cNvSpPr>
            <a:spLocks noChangeArrowheads="1"/>
          </p:cNvSpPr>
          <p:nvPr/>
        </p:nvSpPr>
        <p:spPr bwMode="auto">
          <a:xfrm>
            <a:off x="4648200" y="5176838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59" name="Freeform 33"/>
          <p:cNvSpPr>
            <a:spLocks/>
          </p:cNvSpPr>
          <p:nvPr/>
        </p:nvSpPr>
        <p:spPr bwMode="auto">
          <a:xfrm>
            <a:off x="5638800" y="5100638"/>
            <a:ext cx="1219200" cy="685800"/>
          </a:xfrm>
          <a:custGeom>
            <a:avLst/>
            <a:gdLst>
              <a:gd name="T0" fmla="*/ 0 w 768"/>
              <a:gd name="T1" fmla="*/ 2147483647 h 432"/>
              <a:gd name="T2" fmla="*/ 2147483647 w 768"/>
              <a:gd name="T3" fmla="*/ 2147483647 h 432"/>
              <a:gd name="T4" fmla="*/ 2147483647 w 768"/>
              <a:gd name="T5" fmla="*/ 0 h 432"/>
              <a:gd name="T6" fmla="*/ 0 60000 65536"/>
              <a:gd name="T7" fmla="*/ 0 60000 65536"/>
              <a:gd name="T8" fmla="*/ 0 60000 65536"/>
              <a:gd name="T9" fmla="*/ 0 w 768"/>
              <a:gd name="T10" fmla="*/ 0 h 432"/>
              <a:gd name="T11" fmla="*/ 768 w 76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432">
                <a:moveTo>
                  <a:pt x="0" y="432"/>
                </a:moveTo>
                <a:lnTo>
                  <a:pt x="768" y="432"/>
                </a:lnTo>
                <a:lnTo>
                  <a:pt x="768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457200"/>
            <a:ext cx="7545387" cy="809625"/>
          </a:xfrm>
        </p:spPr>
        <p:txBody>
          <a:bodyPr/>
          <a:lstStyle/>
          <a:p>
            <a:pPr marL="609600" indent="-609600">
              <a:buFont typeface="Symbol" pitchFamily="18" charset="2"/>
              <a:buNone/>
            </a:pPr>
            <a:r>
              <a:rPr lang="zh-CN" altLang="en-US" sz="4000" b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en-US" altLang="zh-CN" sz="4000" b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b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视频显示设备简介</a:t>
            </a:r>
            <a:r>
              <a:rPr lang="zh-CN" altLang="en-US" sz="40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609600" indent="-609600">
              <a:buFont typeface="Symbol" pitchFamily="18" charset="2"/>
              <a:buNone/>
            </a:pPr>
            <a:r>
              <a:rPr lang="zh-CN" altLang="en-US" smtClean="0">
                <a:solidFill>
                  <a:srgbClr val="FFFFFF"/>
                </a:solidFill>
              </a:rPr>
              <a:t>             </a:t>
            </a:r>
            <a:endParaRPr lang="en-US" altLang="zh-CN" smtClean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</a:pPr>
            <a:r>
              <a:rPr lang="en-US" altLang="zh-CN" smtClean="0">
                <a:solidFill>
                  <a:srgbClr val="FFFFFF"/>
                </a:solidFill>
              </a:rPr>
              <a:t>    </a:t>
            </a:r>
            <a:r>
              <a:rPr lang="zh-CN" altLang="en-US" smtClean="0">
                <a:solidFill>
                  <a:srgbClr val="FFFFFF"/>
                </a:solidFill>
              </a:rPr>
              <a:t> </a:t>
            </a:r>
            <a:endParaRPr lang="zh-CN" altLang="en-US" sz="2800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1219200"/>
            <a:ext cx="8285163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Symbol" pitchFamily="18" charset="2"/>
              <a:buNone/>
              <a:defRPr/>
            </a:pPr>
            <a:endParaRPr lang="en-US" altLang="zh-CN" sz="2800" b="0" kern="0" dirty="0">
              <a:latin typeface="+mn-lt"/>
              <a:ea typeface="+mn-ea"/>
            </a:endParaRPr>
          </a:p>
          <a:p>
            <a:pPr marL="609600" indent="-609600"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Symbol" pitchFamily="18" charset="2"/>
              <a:buNone/>
              <a:defRPr/>
            </a:pPr>
            <a:r>
              <a:rPr lang="zh-CN" altLang="en-US" sz="2800" b="0" kern="0" dirty="0">
                <a:latin typeface="+mn-lt"/>
                <a:ea typeface="+mn-ea"/>
              </a:rPr>
              <a:t>              </a:t>
            </a:r>
            <a:r>
              <a:rPr lang="zh-CN" altLang="en-US" sz="3600" kern="0" dirty="0">
                <a:latin typeface="+mn-lt"/>
                <a:ea typeface="+mn-ea"/>
              </a:rPr>
              <a:t>视频显示设备</a:t>
            </a:r>
            <a:r>
              <a:rPr lang="zh-CN" altLang="en-US" sz="3600" b="0" kern="0" dirty="0">
                <a:latin typeface="+mn-lt"/>
                <a:ea typeface="+mn-ea"/>
              </a:rPr>
              <a:t>的特性直接影响到图形学基础算法的实现，因此关于图形系统我们将主要介绍这部分内容。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r>
              <a:rPr lang="en-US" altLang="zh-CN" sz="3600" smtClean="0"/>
              <a:t>1. </a:t>
            </a:r>
            <a:r>
              <a:rPr lang="zh-CN" altLang="en-US" sz="3600" smtClean="0"/>
              <a:t>液晶显示</a:t>
            </a:r>
            <a:r>
              <a:rPr lang="en-US" altLang="zh-CN" sz="3600" smtClean="0"/>
              <a:t>(Liquid Crystal Display)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E894-FB26-4AD1-8AF9-7A2F326DDDF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04838" y="1427163"/>
            <a:ext cx="75676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4800">
                <a:ea typeface="宋体" pitchFamily="2" charset="-122"/>
              </a:rPr>
              <a:t>	 </a:t>
            </a:r>
            <a:r>
              <a:rPr lang="en-US" altLang="zh-CN" sz="3200">
                <a:ea typeface="宋体" pitchFamily="2" charset="-122"/>
              </a:rPr>
              <a:t>Solid </a:t>
            </a:r>
          </a:p>
          <a:p>
            <a:pPr eaLnBrk="1" hangingPunct="1"/>
            <a:r>
              <a:rPr lang="zh-CN" altLang="en-US" sz="3200"/>
              <a:t>液晶被称为物质</a:t>
            </a:r>
            <a:endParaRPr lang="en-US" altLang="zh-CN" sz="3200"/>
          </a:p>
          <a:p>
            <a:pPr eaLnBrk="1" hangingPunct="1"/>
            <a:r>
              <a:rPr lang="zh-CN" altLang="en-US" sz="3200"/>
              <a:t>的第四种状态</a:t>
            </a:r>
            <a:r>
              <a:rPr lang="en-US" altLang="zh-CN" sz="3200">
                <a:ea typeface="宋体" pitchFamily="2" charset="-122"/>
              </a:rPr>
              <a:t>		</a:t>
            </a:r>
          </a:p>
          <a:p>
            <a:pPr eaLnBrk="1" hangingPunct="1"/>
            <a:r>
              <a:rPr lang="en-US" altLang="zh-CN" sz="3200">
                <a:ea typeface="宋体" pitchFamily="2" charset="-122"/>
              </a:rPr>
              <a:t>          Liquid </a:t>
            </a:r>
          </a:p>
          <a:p>
            <a:pPr eaLnBrk="1" hangingPunct="1"/>
            <a:r>
              <a:rPr lang="en-US" altLang="zh-CN" sz="3200">
                <a:ea typeface="宋体" pitchFamily="2" charset="-122"/>
              </a:rPr>
              <a:t>		</a:t>
            </a:r>
          </a:p>
          <a:p>
            <a:pPr eaLnBrk="1" hangingPunct="1"/>
            <a:r>
              <a:rPr lang="en-US" altLang="zh-CN" sz="3200">
                <a:ea typeface="宋体" pitchFamily="2" charset="-122"/>
              </a:rPr>
              <a:t>          Gas</a:t>
            </a:r>
            <a:endParaRPr lang="en-US" altLang="zh-CN" sz="3600">
              <a:ea typeface="宋体" pitchFamily="2" charset="-122"/>
            </a:endParaRPr>
          </a:p>
        </p:txBody>
      </p:sp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856038"/>
            <a:ext cx="10541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6050"/>
            <a:ext cx="10541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870450"/>
            <a:ext cx="10541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3660775" y="1416050"/>
          <a:ext cx="5462588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點陣圖影像" r:id="rId7" imgW="2257740" imgH="1790476" progId="Paint.Picture">
                  <p:embed/>
                </p:oleObj>
              </mc:Choice>
              <mc:Fallback>
                <p:oleObj name="點陣圖影像" r:id="rId7" imgW="2257740" imgH="17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1416050"/>
                        <a:ext cx="5462588" cy="487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sz="3600" dirty="0" smtClean="0"/>
              <a:t>各向异性</a:t>
            </a:r>
            <a:r>
              <a:rPr lang="en-US" altLang="zh-CN" sz="3600" dirty="0" smtClean="0"/>
              <a:t>(Anisotropic)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C314B-A57A-40C9-B8C6-F6123AFE2E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9221" name="Picture 8" descr="TGB ph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627188"/>
            <a:ext cx="403860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Isotropic ph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620838"/>
            <a:ext cx="3603625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08013" y="5230813"/>
            <a:ext cx="7924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zh-CN" altLang="en-US" sz="2800" b="0" kern="0" dirty="0">
                <a:latin typeface="黑体" pitchFamily="2" charset="-122"/>
                <a:ea typeface="黑体" pitchFamily="2" charset="-122"/>
              </a:rPr>
              <a:t>     液晶</a:t>
            </a:r>
            <a:r>
              <a:rPr lang="en-US" altLang="zh-CN" sz="2800" b="0" kern="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0" kern="0" dirty="0">
                <a:latin typeface="黑体" pitchFamily="2" charset="-122"/>
                <a:ea typeface="黑体" pitchFamily="2" charset="-122"/>
              </a:rPr>
              <a:t>各向异性    气体、液体</a:t>
            </a:r>
            <a:r>
              <a:rPr lang="en-US" altLang="zh-CN" sz="2800" b="0" kern="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2800" b="0" kern="0" dirty="0">
                <a:latin typeface="黑体" pitchFamily="2" charset="-122"/>
                <a:ea typeface="黑体" pitchFamily="2" charset="-122"/>
              </a:rPr>
              <a:t>各向同性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21969-4D2A-4ABA-9CC4-BE1E2B635FB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工作原理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90650"/>
            <a:ext cx="6089650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 descr="LC-ON by 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89363"/>
            <a:ext cx="5424488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4932363" y="2206625"/>
            <a:ext cx="36036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Electrical-field </a:t>
            </a:r>
            <a:r>
              <a:rPr lang="en-US" altLang="zh-CN" sz="2000" u="sng">
                <a:ea typeface="宋体" pitchFamily="2" charset="-122"/>
              </a:rPr>
              <a:t>NOT</a:t>
            </a:r>
            <a:r>
              <a:rPr lang="en-US" altLang="zh-CN" sz="2000">
                <a:ea typeface="宋体" pitchFamily="2" charset="-122"/>
              </a:rPr>
              <a:t> Applied,</a:t>
            </a:r>
          </a:p>
          <a:p>
            <a:pPr eaLnBrk="1" hangingPunct="1"/>
            <a:r>
              <a:rPr lang="en-US" altLang="zh-CN" sz="2000">
                <a:ea typeface="宋体" pitchFamily="2" charset="-122"/>
              </a:rPr>
              <a:t>Light </a:t>
            </a:r>
            <a:r>
              <a:rPr lang="en-US" altLang="zh-CN" sz="2000" u="sng">
                <a:ea typeface="宋体" pitchFamily="2" charset="-122"/>
              </a:rPr>
              <a:t>IS</a:t>
            </a:r>
            <a:r>
              <a:rPr lang="en-US" altLang="zh-CN" sz="2000">
                <a:ea typeface="宋体" pitchFamily="2" charset="-122"/>
              </a:rPr>
              <a:t> transmitted.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608013" y="4870450"/>
            <a:ext cx="288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000" dirty="0">
                <a:ea typeface="宋体" pitchFamily="2" charset="-122"/>
              </a:rPr>
              <a:t>Electrical-field </a:t>
            </a:r>
            <a:r>
              <a:rPr lang="en-US" altLang="zh-CN" sz="2000" u="sng" dirty="0">
                <a:ea typeface="宋体" pitchFamily="2" charset="-122"/>
              </a:rPr>
              <a:t>IS</a:t>
            </a:r>
            <a:r>
              <a:rPr lang="en-US" altLang="zh-CN" sz="2000" dirty="0">
                <a:ea typeface="宋体" pitchFamily="2" charset="-122"/>
              </a:rPr>
              <a:t> Applied. Light </a:t>
            </a:r>
            <a:r>
              <a:rPr lang="en-US" altLang="zh-CN" sz="2000" u="sng" dirty="0">
                <a:ea typeface="宋体" pitchFamily="2" charset="-122"/>
              </a:rPr>
              <a:t>NOT</a:t>
            </a:r>
            <a:r>
              <a:rPr lang="en-US" altLang="zh-CN" sz="2000" dirty="0">
                <a:ea typeface="宋体" pitchFamily="2" charset="-122"/>
              </a:rPr>
              <a:t> transmitted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History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7923212" cy="4710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1888, </a:t>
            </a:r>
            <a:r>
              <a:rPr lang="en-US" altLang="zh-CN" sz="2000" dirty="0" smtClean="0">
                <a:hlinkClick r:id="rId2" action="ppaction://hlinkfile" tooltip="Friedrich Reinitzer"/>
              </a:rPr>
              <a:t>Friedrich </a:t>
            </a:r>
            <a:r>
              <a:rPr lang="en-US" altLang="zh-CN" sz="2000" dirty="0" err="1" smtClean="0">
                <a:hlinkClick r:id="rId2" action="ppaction://hlinkfile" tooltip="Friedrich Reinitzer"/>
              </a:rPr>
              <a:t>Reinitzer</a:t>
            </a:r>
            <a:r>
              <a:rPr lang="en-US" altLang="zh-CN" sz="2000" dirty="0" smtClean="0"/>
              <a:t> (1858–1927) discovered the liquid crystalline </a:t>
            </a:r>
            <a:r>
              <a:rPr lang="en-US" altLang="zh-CN" sz="2000" b="1" dirty="0" smtClean="0"/>
              <a:t>nature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1971 the company of </a:t>
            </a:r>
            <a:r>
              <a:rPr lang="en-US" altLang="zh-CN" sz="2000" dirty="0" smtClean="0">
                <a:hlinkClick r:id="rId3" action="ppaction://hlinkfile" tooltip="LXD Incorporated"/>
              </a:rPr>
              <a:t>LXD Incorporated</a:t>
            </a:r>
            <a:r>
              <a:rPr lang="en-US" altLang="zh-CN" sz="2000" dirty="0" smtClean="0"/>
              <a:t> produced the first LCDs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1992, NEC and Hitachi: active-matrix addressed LCDs based on the IPS tech. The milestone for implementing large-screen LCDs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1996, </a:t>
            </a:r>
            <a:r>
              <a:rPr lang="en-US" altLang="zh-CN" sz="2000" dirty="0" smtClean="0">
                <a:hlinkClick r:id="rId4" action="ppaction://hlinkfile" tooltip="Samsung"/>
              </a:rPr>
              <a:t>Samsung</a:t>
            </a:r>
            <a:r>
              <a:rPr lang="en-US" altLang="zh-CN" sz="2000" dirty="0" smtClean="0"/>
              <a:t> developed the optical patterning technique that enables </a:t>
            </a:r>
            <a:r>
              <a:rPr lang="en-US" altLang="zh-CN" sz="2000" dirty="0" smtClean="0">
                <a:hlinkClick r:id="rId5" action="ppaction://hlinkfile" tooltip="Multi-domain LCD (page does not exist)"/>
              </a:rPr>
              <a:t>multi-domain LCD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2007, LCD televisions surpassed CRTs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2011, </a:t>
            </a:r>
            <a:r>
              <a:rPr lang="en-US" altLang="zh-CN" sz="2000" dirty="0" smtClean="0">
                <a:hlinkClick r:id="rId6" action="ppaction://hlinkfile" tooltip="Toshiba"/>
              </a:rPr>
              <a:t>Toshiba</a:t>
            </a:r>
            <a:r>
              <a:rPr lang="en-US" altLang="zh-CN" sz="2000" dirty="0" smtClean="0"/>
              <a:t> announced 2560 × 1600 pixels on an 6.1-inch LCD panel</a:t>
            </a:r>
            <a:endParaRPr lang="zh-CN" altLang="en-US" sz="20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1D0D5-4C35-4362-9239-8959696B811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1246</Words>
  <Application>Microsoft Office PowerPoint</Application>
  <PresentationFormat>全屏显示(4:3)</PresentationFormat>
  <Paragraphs>241</Paragraphs>
  <Slides>32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黑体</vt:lpstr>
      <vt:lpstr>宋体</vt:lpstr>
      <vt:lpstr>Wingdings</vt:lpstr>
      <vt:lpstr>Times New Roman</vt:lpstr>
      <vt:lpstr>Arial Black</vt:lpstr>
      <vt:lpstr>华文仿宋</vt:lpstr>
      <vt:lpstr>Symbol</vt:lpstr>
      <vt:lpstr>华文楷体</vt:lpstr>
      <vt:lpstr>TimesNewRomanPSMT</vt:lpstr>
      <vt:lpstr>Radial</vt:lpstr>
      <vt:lpstr>點陣圖影像</vt:lpstr>
      <vt:lpstr>Bitmap Image</vt:lpstr>
      <vt:lpstr>第2章 基本概念</vt:lpstr>
      <vt:lpstr>内容</vt:lpstr>
      <vt:lpstr>2.1 光栅显示系统的结构 </vt:lpstr>
      <vt:lpstr>PowerPoint 演示文稿</vt:lpstr>
      <vt:lpstr>PowerPoint 演示文稿</vt:lpstr>
      <vt:lpstr>  1. 液晶显示(Liquid Crystal Display)</vt:lpstr>
      <vt:lpstr>  各向异性(Anisotropic)</vt:lpstr>
      <vt:lpstr>工作原理</vt:lpstr>
      <vt:lpstr>History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走样与反走样(antialiasing)</vt:lpstr>
      <vt:lpstr>光栅化Rasterization 扫描转换Scan conversion</vt:lpstr>
      <vt:lpstr>PowerPoint 演示文稿</vt:lpstr>
      <vt:lpstr>两种扫描方法对比</vt:lpstr>
      <vt:lpstr>PowerPoint 演示文稿</vt:lpstr>
      <vt:lpstr>PowerPoint 演示文稿</vt:lpstr>
      <vt:lpstr>  2.3 颜色空间(Color spaces)</vt:lpstr>
      <vt:lpstr>光的物理性质(Physics)</vt:lpstr>
      <vt:lpstr>Visible Light</vt:lpstr>
      <vt:lpstr>Color and Wavelength</vt:lpstr>
      <vt:lpstr>3-Component Color (3分量颜色)</vt:lpstr>
      <vt:lpstr>RGB颜色模型的单位立方体表示</vt:lpstr>
      <vt:lpstr>颜色的叠加 </vt:lpstr>
      <vt:lpstr>Eye (眼)</vt:lpstr>
      <vt:lpstr>Color is Human Sensation</vt:lpstr>
      <vt:lpstr>Cone Receptors</vt:lpstr>
      <vt:lpstr>Limitation of Knowledge</vt:lpstr>
      <vt:lpstr>What is the standard color? 什么是标准颜色？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ligq</dc:creator>
  <cp:lastModifiedBy>ligq</cp:lastModifiedBy>
  <cp:revision>570</cp:revision>
  <cp:lastPrinted>2007-10-11T05:07:39Z</cp:lastPrinted>
  <dcterms:created xsi:type="dcterms:W3CDTF">1601-01-01T00:00:00Z</dcterms:created>
  <dcterms:modified xsi:type="dcterms:W3CDTF">2014-09-03T01:49:05Z</dcterms:modified>
</cp:coreProperties>
</file>