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0"/>
  </p:notesMasterIdLst>
  <p:handoutMasterIdLst>
    <p:handoutMasterId r:id="rId51"/>
  </p:handoutMasterIdLst>
  <p:sldIdLst>
    <p:sldId id="256" r:id="rId2"/>
    <p:sldId id="356" r:id="rId3"/>
    <p:sldId id="357" r:id="rId4"/>
    <p:sldId id="258" r:id="rId5"/>
    <p:sldId id="379" r:id="rId6"/>
    <p:sldId id="324" r:id="rId7"/>
    <p:sldId id="376" r:id="rId8"/>
    <p:sldId id="259" r:id="rId9"/>
    <p:sldId id="260" r:id="rId10"/>
    <p:sldId id="261" r:id="rId11"/>
    <p:sldId id="325" r:id="rId12"/>
    <p:sldId id="326" r:id="rId13"/>
    <p:sldId id="327" r:id="rId14"/>
    <p:sldId id="322" r:id="rId15"/>
    <p:sldId id="262" r:id="rId16"/>
    <p:sldId id="329" r:id="rId17"/>
    <p:sldId id="377" r:id="rId18"/>
    <p:sldId id="378" r:id="rId19"/>
    <p:sldId id="380" r:id="rId20"/>
    <p:sldId id="359" r:id="rId21"/>
    <p:sldId id="264" r:id="rId22"/>
    <p:sldId id="265" r:id="rId23"/>
    <p:sldId id="266" r:id="rId24"/>
    <p:sldId id="364" r:id="rId25"/>
    <p:sldId id="268" r:id="rId26"/>
    <p:sldId id="269" r:id="rId27"/>
    <p:sldId id="270" r:id="rId28"/>
    <p:sldId id="271" r:id="rId29"/>
    <p:sldId id="272" r:id="rId30"/>
    <p:sldId id="366" r:id="rId31"/>
    <p:sldId id="367" r:id="rId32"/>
    <p:sldId id="368" r:id="rId33"/>
    <p:sldId id="369" r:id="rId34"/>
    <p:sldId id="370" r:id="rId35"/>
    <p:sldId id="371" r:id="rId36"/>
    <p:sldId id="372" r:id="rId37"/>
    <p:sldId id="373" r:id="rId38"/>
    <p:sldId id="374" r:id="rId39"/>
    <p:sldId id="375" r:id="rId40"/>
    <p:sldId id="389" r:id="rId41"/>
    <p:sldId id="390" r:id="rId42"/>
    <p:sldId id="381" r:id="rId43"/>
    <p:sldId id="385" r:id="rId44"/>
    <p:sldId id="386" r:id="rId45"/>
    <p:sldId id="387" r:id="rId46"/>
    <p:sldId id="388" r:id="rId47"/>
    <p:sldId id="384" r:id="rId48"/>
    <p:sldId id="335" r:id="rId49"/>
  </p:sldIdLst>
  <p:sldSz cx="9144000" cy="6858000" type="screen4x3"/>
  <p:notesSz cx="6646863" cy="977741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808080"/>
    <a:srgbClr val="FF0000"/>
    <a:srgbClr val="008000"/>
    <a:srgbClr val="CC6600"/>
    <a:srgbClr val="FF9933"/>
    <a:srgbClr val="00CC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41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9.xml"/><Relationship Id="rId3" Type="http://schemas.openxmlformats.org/officeDocument/2006/relationships/slide" Target="slides/slide34.xml"/><Relationship Id="rId7" Type="http://schemas.openxmlformats.org/officeDocument/2006/relationships/slide" Target="slides/slide38.xml"/><Relationship Id="rId2" Type="http://schemas.openxmlformats.org/officeDocument/2006/relationships/slide" Target="slides/slide33.xml"/><Relationship Id="rId1" Type="http://schemas.openxmlformats.org/officeDocument/2006/relationships/slide" Target="slides/slide32.xml"/><Relationship Id="rId6" Type="http://schemas.openxmlformats.org/officeDocument/2006/relationships/slide" Target="slides/slide37.xml"/><Relationship Id="rId5" Type="http://schemas.openxmlformats.org/officeDocument/2006/relationships/slide" Target="slides/slide36.xml"/><Relationship Id="rId4" Type="http://schemas.openxmlformats.org/officeDocument/2006/relationships/slide" Target="slides/slide3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36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36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4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4" Type="http://schemas.openxmlformats.org/officeDocument/2006/relationships/image" Target="../media/image7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7A1257D1-3D8A-41ED-B93D-A4D7FA8C67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369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5025"/>
            <a:ext cx="5316537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3DE958E4-D224-43D7-821A-519A51D373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5500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119B96-DA64-4632-88E5-90B2C811691A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3F8596-754B-4AA8-9CA4-17D0BF83E034}" type="slidenum">
              <a:rPr lang="zh-CN" altLang="en-US" smtClean="0"/>
              <a:pPr/>
              <a:t>20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5E93D-8E4E-4137-A1E2-585EB4829AD5}" type="slidenum">
              <a:rPr lang="zh-CN" altLang="en-US" smtClean="0"/>
              <a:pPr/>
              <a:t>21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(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虚拟照相机的位置、朝向以及向上的方向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；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(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在视域四棱锥进行裁剪和背面剔除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)</a:t>
            </a:r>
            <a:endParaRPr lang="zh-CN" altLang="en-US" dirty="0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FED864-0F29-42AA-BA30-46DD23314870}" type="slidenum">
              <a:rPr lang="zh-CN" altLang="en-US" smtClean="0"/>
              <a:pPr/>
              <a:t>22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88C4CC-B776-4A79-A5CC-46B958672D5C}" type="slidenum">
              <a:rPr lang="zh-CN" altLang="en-US" smtClean="0"/>
              <a:pPr/>
              <a:t>23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E1EC71-6F69-47B9-B267-A6D2CBF7E449}" type="slidenum">
              <a:rPr lang="zh-CN" altLang="en-US" smtClean="0"/>
              <a:pPr/>
              <a:t>25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DBB3A-4991-45CD-B17C-BFC393675347}" type="slidenum">
              <a:rPr lang="zh-CN" altLang="en-US" smtClean="0"/>
              <a:pPr/>
              <a:t>26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E0181-E801-4988-A7B3-5F659F447406}" type="slidenum">
              <a:rPr lang="zh-CN" altLang="en-US" smtClean="0"/>
              <a:pPr/>
              <a:t>27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C7C3FB-E852-4717-BE5D-2904D5DDBB24}" type="slidenum">
              <a:rPr lang="zh-CN" altLang="en-US" smtClean="0"/>
              <a:pPr/>
              <a:t>28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7409A-2258-47BD-8986-DF6CA9EADEBA}" type="slidenum">
              <a:rPr lang="zh-CN" altLang="en-US" smtClean="0"/>
              <a:pPr/>
              <a:t>29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1CE9F2-FC2C-4E10-8031-678E80F005E4}" type="slidenum">
              <a:rPr lang="zh-CN" altLang="en-US" smtClean="0"/>
              <a:pPr/>
              <a:t>30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A13279-0B1B-45D4-8715-331E7197A10B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3D6FF-FD13-4F64-ADC2-CAD70A3A5D28}" type="slidenum">
              <a:rPr lang="zh-CN" altLang="en-US" smtClean="0"/>
              <a:pPr/>
              <a:t>31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22C5CF-D2DD-49A0-BD03-3377FD356219}" type="slidenum">
              <a:rPr lang="zh-CN" altLang="en-US" smtClean="0"/>
              <a:pPr/>
              <a:t>34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4884DA-9E92-494F-BB33-39FCEBFCF668}" type="slidenum">
              <a:rPr lang="zh-CN" altLang="en-US" smtClean="0"/>
              <a:pPr/>
              <a:t>39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A6150-D69C-4BB4-974B-2FB97D1D5FE6}" type="slidenum">
              <a:rPr lang="zh-CN" altLang="en-US" smtClean="0"/>
              <a:pPr/>
              <a:t>48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B17804-E196-4A0B-B5FB-6692DD591BB0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5CE0E9-1474-4005-B2F8-FB0E769DA246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061625-8202-4E07-8BA5-7F7CE4FDC8B2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755808-FE28-4BC6-8821-A3B85E499598}" type="slidenum">
              <a:rPr lang="zh-CN" altLang="en-US" smtClean="0"/>
              <a:pPr/>
              <a:t>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A61A8F-702F-40BB-AA41-862E90DC9A7E}" type="slidenum">
              <a:rPr lang="zh-CN" altLang="en-US" smtClean="0"/>
              <a:pPr/>
              <a:t>10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D0952B-FE86-4B2D-A706-A7FC8D972F55}" type="slidenum">
              <a:rPr lang="zh-CN" altLang="en-US" smtClean="0"/>
              <a:pPr/>
              <a:t>14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2EE435-F012-4EC4-A32C-B5EABA676A85}" type="slidenum">
              <a:rPr lang="zh-CN" altLang="en-US" smtClean="0"/>
              <a:pPr/>
              <a:t>15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</p:grpSp>
      <p:sp>
        <p:nvSpPr>
          <p:cNvPr id="9933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933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67480-1A37-4FA7-8418-E7D60BC8D5E4}" type="datetime1">
              <a:rPr lang="zh-CN" altLang="en-US"/>
              <a:pPr>
                <a:defRPr/>
              </a:pPr>
              <a:t>2014/10/10</a:t>
            </a:fld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6ED6BE-03DD-4C3E-AFE9-A39B9344B9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1468B-F203-4AF7-A54E-2CB4A5FFAEF3}" type="datetime1">
              <a:rPr lang="zh-CN" altLang="en-US"/>
              <a:pPr>
                <a:defRPr/>
              </a:pPr>
              <a:t>2014/10/10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491CB-4A70-4D32-B494-80E3D94613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918F3-A039-44A4-995F-6DEB327AA38C}" type="datetime1">
              <a:rPr lang="zh-CN" altLang="en-US"/>
              <a:pPr>
                <a:defRPr/>
              </a:pPr>
              <a:t>2014/10/10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8EB17-3C6A-4B9B-A48F-63D8A39CF5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4B50A-51CB-44C4-8AD8-17E7E0754D04}" type="datetime1">
              <a:rPr lang="zh-CN" altLang="en-US"/>
              <a:pPr>
                <a:defRPr/>
              </a:pPr>
              <a:t>2014/10/10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027B9-0866-41DA-B19E-D034417144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5A536-9E96-46F4-887D-B128360B34D6}" type="datetime1">
              <a:rPr lang="zh-CN" altLang="en-US"/>
              <a:pPr>
                <a:defRPr/>
              </a:pPr>
              <a:t>2014/10/10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F9B2E-9A19-4B31-BFA1-837429C806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567DE-AAFD-43EF-80B9-E3AC3E17E24C}" type="datetime1">
              <a:rPr lang="zh-CN" altLang="en-US"/>
              <a:pPr>
                <a:defRPr/>
              </a:pPr>
              <a:t>2014/10/10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D098A-A894-4310-97AF-7A9DDEBFFF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BBD84-171B-4448-9814-D5CB919300BF}" type="datetime1">
              <a:rPr lang="zh-CN" altLang="en-US"/>
              <a:pPr>
                <a:defRPr/>
              </a:pPr>
              <a:t>2014/10/10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6CE04-D466-4AD1-A9FE-38642AC7A8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B1C20-17F8-402D-ADF3-D61133046BF5}" type="datetime1">
              <a:rPr lang="zh-CN" altLang="en-US"/>
              <a:pPr>
                <a:defRPr/>
              </a:pPr>
              <a:t>2014/10/10</a:t>
            </a:fld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FD732-B287-4011-B39F-272A92502A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84166-6E93-440B-82C2-0855BB52AC51}" type="datetime1">
              <a:rPr lang="zh-CN" altLang="en-US"/>
              <a:pPr>
                <a:defRPr/>
              </a:pPr>
              <a:t>2014/10/10</a:t>
            </a:fld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596BF-9F2B-46A7-9333-42333675F5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2FF02-E61A-406E-9FDA-1E0404295798}" type="datetime1">
              <a:rPr lang="zh-CN" altLang="en-US"/>
              <a:pPr>
                <a:defRPr/>
              </a:pPr>
              <a:t>2014/10/10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B6866-6F5A-4E58-9694-F49A80FAA4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19C15-528B-4CAA-9912-F67B8F6006B2}" type="datetime1">
              <a:rPr lang="zh-CN" altLang="en-US"/>
              <a:pPr>
                <a:defRPr/>
              </a:pPr>
              <a:t>2014/10/10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E3B21-99CF-46A5-9FB6-ED46EC7EE8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98307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8308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8309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</p:grpSp>
      <p:sp>
        <p:nvSpPr>
          <p:cNvPr id="2048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831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9E779913-3D54-4585-B8BE-AE138A1A76AF}" type="datetime1">
              <a:rPr lang="zh-CN" altLang="en-US"/>
              <a:pPr>
                <a:defRPr/>
              </a:pPr>
              <a:t>2014/10/10</a:t>
            </a:fld>
            <a:endParaRPr lang="en-US" altLang="zh-CN"/>
          </a:p>
        </p:txBody>
      </p:sp>
      <p:sp>
        <p:nvSpPr>
          <p:cNvPr id="9831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73FFC7BB-4EDE-4E81-B554-577AC14EAA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8.png"/><Relationship Id="rId4" Type="http://schemas.openxmlformats.org/officeDocument/2006/relationships/oleObject" Target="../embeddings/oleObject1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png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png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9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44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4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7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image" Target="../media/image49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2.wmf"/><Relationship Id="rId11" Type="http://schemas.openxmlformats.org/officeDocument/2006/relationships/image" Target="../media/image48.wmf"/><Relationship Id="rId5" Type="http://schemas.openxmlformats.org/officeDocument/2006/relationships/oleObject" Target="../embeddings/oleObject29.bin"/><Relationship Id="rId10" Type="http://schemas.openxmlformats.org/officeDocument/2006/relationships/oleObject" Target="../embeddings/oleObject32.bin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1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image" Target="../media/image52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1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3.wmf"/><Relationship Id="rId11" Type="http://schemas.openxmlformats.org/officeDocument/2006/relationships/image" Target="../media/image51.wmf"/><Relationship Id="rId5" Type="http://schemas.openxmlformats.org/officeDocument/2006/relationships/oleObject" Target="../embeddings/oleObject35.bin"/><Relationship Id="rId15" Type="http://schemas.openxmlformats.org/officeDocument/2006/relationships/image" Target="../media/image53.wmf"/><Relationship Id="rId10" Type="http://schemas.openxmlformats.org/officeDocument/2006/relationships/oleObject" Target="../embeddings/oleObject38.bin"/><Relationship Id="rId4" Type="http://schemas.openxmlformats.org/officeDocument/2006/relationships/image" Target="../media/image42.wmf"/><Relationship Id="rId9" Type="http://schemas.openxmlformats.org/officeDocument/2006/relationships/oleObject" Target="../embeddings/oleObject37.bin"/><Relationship Id="rId14" Type="http://schemas.openxmlformats.org/officeDocument/2006/relationships/oleObject" Target="../embeddings/oleObject40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6.wmf"/><Relationship Id="rId17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9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5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7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2.png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image" Target="../media/image61.png"/><Relationship Id="rId10" Type="http://schemas.openxmlformats.org/officeDocument/2006/relationships/image" Target="../media/image59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44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5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64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6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64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8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79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G:\teaching\&#26412;&#31185;&#25945;&#23398;\courses\&#35745;&#31639;&#26426;&#22270;&#24418;&#23398;\demos\Transformation\Motion%20Retargeting-nonlinear%20transformation.wmv" TargetMode="Externa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黑体" pitchFamily="49" charset="-122"/>
              </a:rPr>
              <a:t>Geometric Transformations</a:t>
            </a:r>
            <a:endParaRPr lang="zh-CN" altLang="en-US" dirty="0" smtClean="0"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7422" y="4143380"/>
            <a:ext cx="44428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 </a:t>
            </a:r>
            <a:r>
              <a:rPr lang="en-US" altLang="zh-CN" dirty="0" err="1" smtClean="0"/>
              <a:t>Guiqing</a:t>
            </a:r>
            <a:endParaRPr lang="en-US" altLang="zh-CN" dirty="0" smtClean="0"/>
          </a:p>
          <a:p>
            <a:r>
              <a:rPr lang="en-US" altLang="zh-CN" dirty="0" smtClean="0"/>
              <a:t>South China University of Technology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2D251-C614-4A6B-95F8-93DBD4715771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+mj-lt"/>
                <a:ea typeface="黑体" pitchFamily="2" charset="-122"/>
              </a:rPr>
              <a:t>All coordinates are scaled by a factor</a:t>
            </a:r>
            <a:endParaRPr lang="zh-CN" altLang="en-US" dirty="0" smtClean="0">
              <a:latin typeface="+mj-lt"/>
              <a:ea typeface="黑体" pitchFamily="2" charset="-122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itchFamily="49" charset="-122"/>
              </a:rPr>
              <a:t>Scale </a:t>
            </a:r>
            <a:r>
              <a:rPr lang="en-US" altLang="zh-CN" smtClean="0">
                <a:latin typeface="Times New Roman" pitchFamily="18" charset="0"/>
                <a:ea typeface="黑体" pitchFamily="49" charset="-122"/>
              </a:rPr>
              <a:t>(</a:t>
            </a:r>
            <a:r>
              <a:rPr lang="zh-CN" altLang="en-US" smtClean="0">
                <a:latin typeface="Times New Roman" pitchFamily="18" charset="0"/>
                <a:ea typeface="黑体" pitchFamily="49" charset="-122"/>
              </a:rPr>
              <a:t>二维放缩</a:t>
            </a:r>
            <a:r>
              <a:rPr lang="en-US" altLang="zh-CN" smtClean="0">
                <a:latin typeface="Times New Roman" pitchFamily="18" charset="0"/>
                <a:ea typeface="黑体" pitchFamily="49" charset="-122"/>
              </a:rPr>
              <a:t>)</a:t>
            </a:r>
            <a:endParaRPr lang="zh-CN" altLang="en-US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9" name="Rectangle 24"/>
          <p:cNvSpPr>
            <a:spLocks noChangeArrowheads="1"/>
          </p:cNvSpPr>
          <p:nvPr/>
        </p:nvSpPr>
        <p:spPr bwMode="auto">
          <a:xfrm>
            <a:off x="1116013" y="2708275"/>
            <a:ext cx="2133600" cy="1676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" name="Line 25"/>
          <p:cNvSpPr>
            <a:spLocks noChangeShapeType="1"/>
          </p:cNvSpPr>
          <p:nvPr/>
        </p:nvSpPr>
        <p:spPr bwMode="auto">
          <a:xfrm>
            <a:off x="1276350" y="4032250"/>
            <a:ext cx="18129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081" name="Line 26"/>
          <p:cNvSpPr>
            <a:spLocks noChangeShapeType="1"/>
          </p:cNvSpPr>
          <p:nvPr/>
        </p:nvSpPr>
        <p:spPr bwMode="auto">
          <a:xfrm flipV="1">
            <a:off x="1598613" y="2752725"/>
            <a:ext cx="0" cy="15875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082" name="Text Box 27"/>
          <p:cNvSpPr txBox="1">
            <a:spLocks noChangeArrowheads="1"/>
          </p:cNvSpPr>
          <p:nvPr/>
        </p:nvSpPr>
        <p:spPr bwMode="auto">
          <a:xfrm>
            <a:off x="2967038" y="3987800"/>
            <a:ext cx="242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X</a:t>
            </a:r>
          </a:p>
        </p:txBody>
      </p:sp>
      <p:sp>
        <p:nvSpPr>
          <p:cNvPr id="3083" name="Text Box 28"/>
          <p:cNvSpPr txBox="1">
            <a:spLocks noChangeArrowheads="1"/>
          </p:cNvSpPr>
          <p:nvPr/>
        </p:nvSpPr>
        <p:spPr bwMode="auto">
          <a:xfrm>
            <a:off x="1357313" y="3987800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1800">
                <a:latin typeface="Times New Roman" pitchFamily="18" charset="0"/>
                <a:ea typeface="宋体" pitchFamily="2" charset="-122"/>
              </a:rPr>
              <a:t>O</a:t>
            </a:r>
          </a:p>
        </p:txBody>
      </p:sp>
      <p:sp>
        <p:nvSpPr>
          <p:cNvPr id="3084" name="Freeform 30"/>
          <p:cNvSpPr>
            <a:spLocks/>
          </p:cNvSpPr>
          <p:nvPr/>
        </p:nvSpPr>
        <p:spPr bwMode="auto">
          <a:xfrm>
            <a:off x="1839913" y="3448050"/>
            <a:ext cx="361950" cy="390525"/>
          </a:xfrm>
          <a:custGeom>
            <a:avLst/>
            <a:gdLst>
              <a:gd name="T0" fmla="*/ 2147483647 w 432"/>
              <a:gd name="T1" fmla="*/ 0 h 480"/>
              <a:gd name="T2" fmla="*/ 0 w 432"/>
              <a:gd name="T3" fmla="*/ 2147483647 h 480"/>
              <a:gd name="T4" fmla="*/ 2147483647 w 432"/>
              <a:gd name="T5" fmla="*/ 2147483647 h 480"/>
              <a:gd name="T6" fmla="*/ 2147483647 w 432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480"/>
              <a:gd name="T14" fmla="*/ 432 w 432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480">
                <a:moveTo>
                  <a:pt x="96" y="0"/>
                </a:moveTo>
                <a:lnTo>
                  <a:pt x="0" y="480"/>
                </a:lnTo>
                <a:lnTo>
                  <a:pt x="432" y="480"/>
                </a:lnTo>
                <a:lnTo>
                  <a:pt x="96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085" name="Rectangle 31"/>
          <p:cNvSpPr>
            <a:spLocks noChangeArrowheads="1"/>
          </p:cNvSpPr>
          <p:nvPr/>
        </p:nvSpPr>
        <p:spPr bwMode="auto">
          <a:xfrm>
            <a:off x="2139950" y="3690938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,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y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3086" name="Rectangle 32"/>
          <p:cNvSpPr>
            <a:spLocks noChangeArrowheads="1"/>
          </p:cNvSpPr>
          <p:nvPr/>
        </p:nvSpPr>
        <p:spPr bwMode="auto">
          <a:xfrm>
            <a:off x="2676525" y="3543300"/>
            <a:ext cx="749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x'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,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y'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3087" name="Line 33"/>
          <p:cNvSpPr>
            <a:spLocks noChangeShapeType="1"/>
          </p:cNvSpPr>
          <p:nvPr/>
        </p:nvSpPr>
        <p:spPr bwMode="auto">
          <a:xfrm flipV="1">
            <a:off x="1600200" y="3643313"/>
            <a:ext cx="522288" cy="3905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088" name="Line 34"/>
          <p:cNvSpPr>
            <a:spLocks noChangeShapeType="1"/>
          </p:cNvSpPr>
          <p:nvPr/>
        </p:nvSpPr>
        <p:spPr bwMode="auto">
          <a:xfrm flipV="1">
            <a:off x="1600200" y="3643313"/>
            <a:ext cx="1246188" cy="3905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089" name="Line 35"/>
          <p:cNvSpPr>
            <a:spLocks noChangeShapeType="1"/>
          </p:cNvSpPr>
          <p:nvPr/>
        </p:nvSpPr>
        <p:spPr bwMode="auto">
          <a:xfrm flipV="1">
            <a:off x="1600200" y="2747963"/>
            <a:ext cx="682625" cy="1285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090" name="Freeform 36"/>
          <p:cNvSpPr>
            <a:spLocks/>
          </p:cNvSpPr>
          <p:nvPr/>
        </p:nvSpPr>
        <p:spPr bwMode="auto">
          <a:xfrm>
            <a:off x="2122488" y="2747963"/>
            <a:ext cx="723900" cy="895350"/>
          </a:xfrm>
          <a:custGeom>
            <a:avLst/>
            <a:gdLst>
              <a:gd name="T0" fmla="*/ 2147483647 w 432"/>
              <a:gd name="T1" fmla="*/ 0 h 480"/>
              <a:gd name="T2" fmla="*/ 0 w 432"/>
              <a:gd name="T3" fmla="*/ 2147483647 h 480"/>
              <a:gd name="T4" fmla="*/ 2147483647 w 432"/>
              <a:gd name="T5" fmla="*/ 2147483647 h 480"/>
              <a:gd name="T6" fmla="*/ 2147483647 w 432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480"/>
              <a:gd name="T14" fmla="*/ 432 w 432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480">
                <a:moveTo>
                  <a:pt x="96" y="0"/>
                </a:moveTo>
                <a:lnTo>
                  <a:pt x="0" y="480"/>
                </a:lnTo>
                <a:lnTo>
                  <a:pt x="432" y="480"/>
                </a:lnTo>
                <a:lnTo>
                  <a:pt x="96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091" name="Text Box 37"/>
          <p:cNvSpPr txBox="1">
            <a:spLocks noChangeArrowheads="1"/>
          </p:cNvSpPr>
          <p:nvPr/>
        </p:nvSpPr>
        <p:spPr bwMode="auto">
          <a:xfrm>
            <a:off x="1500188" y="2420938"/>
            <a:ext cx="36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Y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42938" y="4714875"/>
            <a:ext cx="7924800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algn="l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endParaRPr lang="zh-CN" altLang="en-US" sz="2800" kern="0" dirty="0">
              <a:latin typeface="Times New Roman" pitchFamily="18" charset="0"/>
              <a:ea typeface="黑体" pitchFamily="2" charset="-122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800" kern="0" dirty="0">
                <a:latin typeface="Times New Roman" pitchFamily="18" charset="0"/>
                <a:ea typeface="黑体" pitchFamily="2" charset="-122"/>
              </a:rPr>
              <a:t>其中</a:t>
            </a:r>
            <a:r>
              <a:rPr lang="en-US" altLang="zh-CN" sz="2800" i="1" kern="0" dirty="0" err="1">
                <a:latin typeface="Times New Roman" pitchFamily="18" charset="0"/>
                <a:ea typeface="黑体" pitchFamily="2" charset="-122"/>
              </a:rPr>
              <a:t>s</a:t>
            </a:r>
            <a:r>
              <a:rPr lang="en-US" altLang="zh-CN" sz="2800" i="1" kern="0" baseline="-25000" dirty="0" err="1">
                <a:latin typeface="Times New Roman" pitchFamily="18" charset="0"/>
                <a:ea typeface="黑体" pitchFamily="2" charset="-122"/>
              </a:rPr>
              <a:t>x</a:t>
            </a:r>
            <a:r>
              <a:rPr lang="zh-CN" altLang="en-US" sz="2800" kern="0" dirty="0">
                <a:latin typeface="Times New Roman" pitchFamily="18" charset="0"/>
                <a:ea typeface="黑体" pitchFamily="2" charset="-122"/>
              </a:rPr>
              <a:t>和</a:t>
            </a:r>
            <a:r>
              <a:rPr lang="en-US" altLang="zh-CN" sz="2800" i="1" kern="0" dirty="0" err="1">
                <a:latin typeface="Times New Roman" pitchFamily="18" charset="0"/>
                <a:ea typeface="黑体" pitchFamily="2" charset="-122"/>
              </a:rPr>
              <a:t>s</a:t>
            </a:r>
            <a:r>
              <a:rPr lang="en-US" altLang="zh-CN" sz="2800" i="1" kern="0" baseline="-25000" dirty="0" err="1">
                <a:latin typeface="Times New Roman" pitchFamily="18" charset="0"/>
                <a:ea typeface="黑体" pitchFamily="2" charset="-122"/>
              </a:rPr>
              <a:t>y</a:t>
            </a:r>
            <a:r>
              <a:rPr lang="zh-CN" altLang="en-US" sz="2800" kern="0" dirty="0">
                <a:latin typeface="Times New Roman" pitchFamily="18" charset="0"/>
                <a:ea typeface="黑体" pitchFamily="2" charset="-122"/>
              </a:rPr>
              <a:t>分别为</a:t>
            </a:r>
            <a:r>
              <a:rPr lang="en-US" altLang="zh-CN" sz="2800" i="1" kern="0" dirty="0">
                <a:latin typeface="Times New Roman" pitchFamily="18" charset="0"/>
                <a:ea typeface="黑体" pitchFamily="2" charset="-122"/>
              </a:rPr>
              <a:t>x</a:t>
            </a:r>
            <a:r>
              <a:rPr lang="zh-CN" altLang="en-US" sz="2800" kern="0" dirty="0">
                <a:latin typeface="Times New Roman" pitchFamily="18" charset="0"/>
                <a:ea typeface="黑体" pitchFamily="2" charset="-122"/>
              </a:rPr>
              <a:t>和</a:t>
            </a:r>
            <a:r>
              <a:rPr lang="en-US" altLang="zh-CN" sz="2800" i="1" kern="0" dirty="0">
                <a:latin typeface="Times New Roman" pitchFamily="18" charset="0"/>
                <a:ea typeface="黑体" pitchFamily="2" charset="-122"/>
              </a:rPr>
              <a:t>y</a:t>
            </a:r>
            <a:r>
              <a:rPr lang="zh-CN" altLang="en-US" sz="2800" kern="0" dirty="0">
                <a:latin typeface="Times New Roman" pitchFamily="18" charset="0"/>
                <a:ea typeface="黑体" pitchFamily="2" charset="-122"/>
              </a:rPr>
              <a:t>分量的放缩比例 </a:t>
            </a:r>
          </a:p>
        </p:txBody>
      </p:sp>
      <p:graphicFrame>
        <p:nvGraphicFramePr>
          <p:cNvPr id="3093" name="Object 21"/>
          <p:cNvGraphicFramePr>
            <a:graphicFrameLocks noChangeAspect="1"/>
          </p:cNvGraphicFramePr>
          <p:nvPr/>
        </p:nvGraphicFramePr>
        <p:xfrm>
          <a:off x="3857620" y="2571744"/>
          <a:ext cx="3756025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Equation" r:id="rId4" imgW="1460160" imgH="711000" progId="Equation.3">
                  <p:embed/>
                </p:oleObj>
              </mc:Choice>
              <mc:Fallback>
                <p:oleObj name="Equation" r:id="rId4" imgW="1460160" imgH="7110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0" y="2571744"/>
                        <a:ext cx="3756025" cy="183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 animBg="1"/>
      <p:bldP spid="3080" grpId="0" animBg="1"/>
      <p:bldP spid="3081" grpId="0" animBg="1"/>
      <p:bldP spid="3082" grpId="0"/>
      <p:bldP spid="3083" grpId="0"/>
      <p:bldP spid="3084" grpId="0" animBg="1"/>
      <p:bldP spid="3085" grpId="0"/>
      <p:bldP spid="3086" grpId="0"/>
      <p:bldP spid="3087" grpId="0" animBg="1"/>
      <p:bldP spid="3088" grpId="0" animBg="1"/>
      <p:bldP spid="3089" grpId="0" animBg="1"/>
      <p:bldP spid="3090" grpId="0" animBg="1"/>
      <p:bldP spid="3091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AEBB8-E94C-4E2F-AAE2-D105CE337D8D}" type="slidenum">
              <a:rPr lang="zh-CN" altLang="en-US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黑体" pitchFamily="49" charset="-122"/>
                <a:cs typeface="Raavi" pitchFamily="34" charset="0"/>
              </a:rPr>
              <a:t>Shear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Raavi" pitchFamily="34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Raavi" pitchFamily="34" charset="0"/>
              </a:rPr>
              <a:t>(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Raavi" pitchFamily="34" charset="0"/>
              </a:rPr>
              <a:t>剪切变换或错切变换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Raavi" pitchFamily="34" charset="0"/>
              </a:rPr>
              <a:t>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8280722" cy="73025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黑体" pitchFamily="49" charset="-122"/>
                <a:cs typeface="Arial" pitchFamily="34" charset="0"/>
              </a:rPr>
              <a:t>Shear a point along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Arial" pitchFamily="34" charset="0"/>
              </a:rPr>
              <a:t>X</a:t>
            </a:r>
            <a:r>
              <a:rPr lang="en-US" altLang="zh-CN" dirty="0" smtClean="0">
                <a:ea typeface="黑体" pitchFamily="49" charset="-122"/>
                <a:cs typeface="Arial" pitchFamily="34" charset="0"/>
              </a:rPr>
              <a:t>-axis (</a:t>
            </a:r>
            <a:r>
              <a:rPr lang="zh-CN" altLang="en-US" dirty="0" smtClean="0">
                <a:ea typeface="黑体" pitchFamily="49" charset="-122"/>
                <a:cs typeface="Arial" pitchFamily="34" charset="0"/>
              </a:rPr>
              <a:t>沿</a:t>
            </a:r>
            <a:r>
              <a:rPr lang="en-US" altLang="zh-CN" dirty="0" smtClean="0">
                <a:ea typeface="黑体" pitchFamily="49" charset="-122"/>
                <a:cs typeface="Arial" pitchFamily="34" charset="0"/>
              </a:rPr>
              <a:t>x</a:t>
            </a:r>
            <a:r>
              <a:rPr lang="zh-CN" altLang="en-US" dirty="0" smtClean="0">
                <a:ea typeface="黑体" pitchFamily="49" charset="-122"/>
                <a:cs typeface="Arial" pitchFamily="34" charset="0"/>
              </a:rPr>
              <a:t>轴方向错切</a:t>
            </a:r>
            <a:r>
              <a:rPr lang="en-US" altLang="zh-CN" dirty="0" smtClean="0">
                <a:ea typeface="黑体" pitchFamily="49" charset="-122"/>
                <a:cs typeface="Arial" pitchFamily="34" charset="0"/>
              </a:rPr>
              <a:t>) </a:t>
            </a:r>
            <a:endParaRPr lang="zh-CN" altLang="el-GR" dirty="0" smtClean="0">
              <a:ea typeface="黑体" pitchFamily="49" charset="-122"/>
              <a:cs typeface="Arial" pitchFamily="34" charset="0"/>
            </a:endParaRPr>
          </a:p>
        </p:txBody>
      </p:sp>
      <p:grpSp>
        <p:nvGrpSpPr>
          <p:cNvPr id="4102" name="Group 17"/>
          <p:cNvGrpSpPr>
            <a:grpSpLocks/>
          </p:cNvGrpSpPr>
          <p:nvPr/>
        </p:nvGrpSpPr>
        <p:grpSpPr bwMode="auto">
          <a:xfrm>
            <a:off x="928688" y="1928813"/>
            <a:ext cx="2887662" cy="2532062"/>
            <a:chOff x="430" y="1600"/>
            <a:chExt cx="2132" cy="1955"/>
          </a:xfrm>
        </p:grpSpPr>
        <p:sp>
          <p:nvSpPr>
            <p:cNvPr id="4104" name="Line 4"/>
            <p:cNvSpPr>
              <a:spLocks noChangeShapeType="1"/>
            </p:cNvSpPr>
            <p:nvPr/>
          </p:nvSpPr>
          <p:spPr bwMode="auto">
            <a:xfrm>
              <a:off x="702" y="1691"/>
              <a:ext cx="0" cy="18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5" name="Line 5"/>
            <p:cNvSpPr>
              <a:spLocks noChangeShapeType="1"/>
            </p:cNvSpPr>
            <p:nvPr/>
          </p:nvSpPr>
          <p:spPr bwMode="auto">
            <a:xfrm>
              <a:off x="430" y="3278"/>
              <a:ext cx="204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Rectangle 6"/>
            <p:cNvSpPr>
              <a:spLocks noChangeArrowheads="1"/>
            </p:cNvSpPr>
            <p:nvPr/>
          </p:nvSpPr>
          <p:spPr bwMode="auto">
            <a:xfrm>
              <a:off x="702" y="2144"/>
              <a:ext cx="862" cy="1134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AutoShape 7"/>
            <p:cNvSpPr>
              <a:spLocks noChangeArrowheads="1"/>
            </p:cNvSpPr>
            <p:nvPr/>
          </p:nvSpPr>
          <p:spPr bwMode="auto">
            <a:xfrm>
              <a:off x="702" y="2144"/>
              <a:ext cx="1860" cy="1134"/>
            </a:xfrm>
            <a:prstGeom prst="parallelogram">
              <a:avLst>
                <a:gd name="adj" fmla="val 87926"/>
              </a:avLst>
            </a:prstGeom>
            <a:noFill/>
            <a:ln w="28575" algn="ctr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Freeform 8"/>
            <p:cNvSpPr>
              <a:spLocks/>
            </p:cNvSpPr>
            <p:nvPr/>
          </p:nvSpPr>
          <p:spPr bwMode="auto">
            <a:xfrm>
              <a:off x="712" y="2985"/>
              <a:ext cx="174" cy="74"/>
            </a:xfrm>
            <a:custGeom>
              <a:avLst/>
              <a:gdLst>
                <a:gd name="T0" fmla="*/ 174 w 174"/>
                <a:gd name="T1" fmla="*/ 74 h 74"/>
                <a:gd name="T2" fmla="*/ 102 w 174"/>
                <a:gd name="T3" fmla="*/ 20 h 74"/>
                <a:gd name="T4" fmla="*/ 0 w 174"/>
                <a:gd name="T5" fmla="*/ 2 h 74"/>
                <a:gd name="T6" fmla="*/ 0 60000 65536"/>
                <a:gd name="T7" fmla="*/ 0 60000 65536"/>
                <a:gd name="T8" fmla="*/ 0 60000 65536"/>
                <a:gd name="T9" fmla="*/ 0 w 174"/>
                <a:gd name="T10" fmla="*/ 0 h 74"/>
                <a:gd name="T11" fmla="*/ 174 w 174"/>
                <a:gd name="T12" fmla="*/ 74 h 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4" h="74">
                  <a:moveTo>
                    <a:pt x="174" y="74"/>
                  </a:moveTo>
                  <a:cubicBezTo>
                    <a:pt x="162" y="65"/>
                    <a:pt x="131" y="32"/>
                    <a:pt x="102" y="20"/>
                  </a:cubicBezTo>
                  <a:cubicBezTo>
                    <a:pt x="66" y="0"/>
                    <a:pt x="21" y="6"/>
                    <a:pt x="0" y="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Text Box 10"/>
            <p:cNvSpPr txBox="1">
              <a:spLocks noChangeArrowheads="1"/>
            </p:cNvSpPr>
            <p:nvPr/>
          </p:nvSpPr>
          <p:spPr bwMode="auto">
            <a:xfrm>
              <a:off x="724" y="2734"/>
              <a:ext cx="226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l-GR" altLang="zh-CN" sz="2400" i="1"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</a:t>
              </a:r>
              <a:endParaRPr lang="el-GR" altLang="en-US" sz="2400" i="1"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  <p:sp>
          <p:nvSpPr>
            <p:cNvPr id="4110" name="Text Box 11"/>
            <p:cNvSpPr txBox="1">
              <a:spLocks noChangeArrowheads="1"/>
            </p:cNvSpPr>
            <p:nvPr/>
          </p:nvSpPr>
          <p:spPr bwMode="auto">
            <a:xfrm>
              <a:off x="2289" y="3267"/>
              <a:ext cx="272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4111" name="Text Box 12"/>
            <p:cNvSpPr txBox="1">
              <a:spLocks noChangeArrowheads="1"/>
            </p:cNvSpPr>
            <p:nvPr/>
          </p:nvSpPr>
          <p:spPr bwMode="auto">
            <a:xfrm>
              <a:off x="748" y="1600"/>
              <a:ext cx="272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Y</a:t>
              </a:r>
            </a:p>
          </p:txBody>
        </p:sp>
        <p:sp>
          <p:nvSpPr>
            <p:cNvPr id="4112" name="Rectangle 13"/>
            <p:cNvSpPr>
              <a:spLocks noChangeArrowheads="1"/>
            </p:cNvSpPr>
            <p:nvPr/>
          </p:nvSpPr>
          <p:spPr bwMode="auto">
            <a:xfrm>
              <a:off x="929" y="1843"/>
              <a:ext cx="51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400">
                  <a:latin typeface="Times New Roman" pitchFamily="18" charset="0"/>
                  <a:ea typeface="宋体" pitchFamily="2" charset="-122"/>
                </a:rPr>
                <a:t>(</a:t>
              </a:r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, </a:t>
              </a:r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y</a:t>
              </a: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)</a:t>
              </a:r>
            </a:p>
          </p:txBody>
        </p:sp>
        <p:sp>
          <p:nvSpPr>
            <p:cNvPr id="4113" name="Rectangle 14"/>
            <p:cNvSpPr>
              <a:spLocks noChangeArrowheads="1"/>
            </p:cNvSpPr>
            <p:nvPr/>
          </p:nvSpPr>
          <p:spPr bwMode="auto">
            <a:xfrm>
              <a:off x="1927" y="1842"/>
              <a:ext cx="58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400">
                  <a:latin typeface="Times New Roman" pitchFamily="18" charset="0"/>
                  <a:ea typeface="宋体" pitchFamily="2" charset="-122"/>
                </a:rPr>
                <a:t>(</a:t>
              </a:r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kumimoji="1" lang="en-US" altLang="zh-CN" sz="240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'</a:t>
              </a: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, </a:t>
              </a:r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y</a:t>
              </a: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')</a:t>
              </a:r>
            </a:p>
          </p:txBody>
        </p:sp>
      </p:grpSp>
      <p:sp>
        <p:nvSpPr>
          <p:cNvPr id="113686" name="Rectangle 22"/>
          <p:cNvSpPr>
            <a:spLocks noChangeArrowheads="1"/>
          </p:cNvSpPr>
          <p:nvPr/>
        </p:nvSpPr>
        <p:spPr bwMode="auto">
          <a:xfrm>
            <a:off x="857250" y="4572000"/>
            <a:ext cx="756126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 eaLnBrk="0" hangingPunct="0">
              <a:buFontTx/>
              <a:buAutoNum type="arabicParenBoth"/>
            </a:pPr>
            <a:r>
              <a:rPr lang="zh-CN" altLang="en-US" dirty="0">
                <a:latin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 remains unchanged, </a:t>
            </a:r>
            <a:r>
              <a:rPr lang="en-US" altLang="zh-CN" i="1" dirty="0">
                <a:latin typeface="Times New Roman" pitchFamily="18" charset="0"/>
              </a:rPr>
              <a:t>x </a:t>
            </a:r>
            <a:r>
              <a:rPr lang="en-US" altLang="zh-CN" dirty="0">
                <a:latin typeface="Times New Roman" pitchFamily="18" charset="0"/>
              </a:rPr>
              <a:t>changes linearly</a:t>
            </a:r>
            <a:r>
              <a:rPr lang="zh-CN" altLang="en-US" dirty="0">
                <a:latin typeface="Times New Roman" pitchFamily="18" charset="0"/>
              </a:rPr>
              <a:t>;</a:t>
            </a:r>
          </a:p>
          <a:p>
            <a:pPr marL="457200" indent="-457200" algn="l" eaLnBrk="0" hangingPunct="0">
              <a:buFontTx/>
              <a:buAutoNum type="arabicParenBoth"/>
            </a:pPr>
            <a:r>
              <a:rPr lang="en-US" altLang="zh-CN" dirty="0">
                <a:latin typeface="Times New Roman" pitchFamily="18" charset="0"/>
              </a:rPr>
              <a:t>Line segments parallel to x-axis are still parallel to x-axis after </a:t>
            </a:r>
            <a:r>
              <a:rPr lang="en-US" altLang="zh-CN" dirty="0" smtClean="0">
                <a:latin typeface="Times New Roman" pitchFamily="18" charset="0"/>
              </a:rPr>
              <a:t>transformation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zh-CN" altLang="en-US" dirty="0" smtClean="0">
                <a:latin typeface="Times New Roman" pitchFamily="18" charset="0"/>
              </a:rPr>
              <a:t>平行于</a:t>
            </a:r>
            <a:r>
              <a:rPr lang="en-US" altLang="zh-CN" dirty="0" smtClean="0">
                <a:latin typeface="Times New Roman" pitchFamily="18" charset="0"/>
              </a:rPr>
              <a:t>x</a:t>
            </a:r>
            <a:r>
              <a:rPr lang="zh-CN" altLang="en-US" dirty="0" smtClean="0">
                <a:latin typeface="Times New Roman" pitchFamily="18" charset="0"/>
              </a:rPr>
              <a:t>轴的线段错切后仍平行于</a:t>
            </a:r>
            <a:r>
              <a:rPr lang="en-US" altLang="zh-CN" dirty="0" smtClean="0">
                <a:latin typeface="Times New Roman" pitchFamily="18" charset="0"/>
              </a:rPr>
              <a:t>x</a:t>
            </a:r>
            <a:r>
              <a:rPr lang="zh-CN" altLang="en-US" dirty="0" smtClean="0">
                <a:latin typeface="Times New Roman" pitchFamily="18" charset="0"/>
              </a:rPr>
              <a:t>轴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en-US" altLang="zh-CN" dirty="0">
              <a:latin typeface="Times New Roman" pitchFamily="18" charset="0"/>
            </a:endParaRPr>
          </a:p>
          <a:p>
            <a:pPr marL="457200" indent="-457200" algn="l" eaLnBrk="0" hangingPunct="0">
              <a:buFontTx/>
              <a:buAutoNum type="arabicParenBoth"/>
            </a:pPr>
            <a:r>
              <a:rPr lang="en-US" altLang="zh-CN" dirty="0">
                <a:latin typeface="Times New Roman" pitchFamily="18" charset="0"/>
              </a:rPr>
              <a:t>Line segments are still transformed to line </a:t>
            </a:r>
            <a:r>
              <a:rPr lang="en-US" altLang="zh-CN" dirty="0" smtClean="0">
                <a:latin typeface="Times New Roman" pitchFamily="18" charset="0"/>
              </a:rPr>
              <a:t>segments (</a:t>
            </a:r>
            <a:r>
              <a:rPr lang="zh-CN" altLang="en-US" dirty="0" smtClean="0">
                <a:latin typeface="Times New Roman" pitchFamily="18" charset="0"/>
              </a:rPr>
              <a:t>线段</a:t>
            </a:r>
            <a:r>
              <a:rPr lang="en-US" altLang="zh-CN" dirty="0" smtClean="0">
                <a:latin typeface="Times New Roman" pitchFamily="18" charset="0"/>
                <a:sym typeface="Wingdings" pitchFamily="2" charset="2"/>
              </a:rPr>
              <a:t></a:t>
            </a:r>
            <a:r>
              <a:rPr lang="zh-CN" altLang="en-US" dirty="0" smtClean="0">
                <a:latin typeface="Times New Roman" pitchFamily="18" charset="0"/>
                <a:sym typeface="Wingdings" pitchFamily="2" charset="2"/>
              </a:rPr>
              <a:t>线段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zh-CN" altLang="en-US" dirty="0">
              <a:latin typeface="Times New Roman" pitchFamily="18" charset="0"/>
            </a:endParaRPr>
          </a:p>
        </p:txBody>
      </p:sp>
      <p:graphicFrame>
        <p:nvGraphicFramePr>
          <p:cNvPr id="4115" name="Object 19"/>
          <p:cNvGraphicFramePr>
            <a:graphicFrameLocks noChangeAspect="1"/>
          </p:cNvGraphicFramePr>
          <p:nvPr/>
        </p:nvGraphicFramePr>
        <p:xfrm>
          <a:off x="4429124" y="2357430"/>
          <a:ext cx="3854450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Equation" r:id="rId4" imgW="1498320" imgH="711000" progId="Equation.3">
                  <p:embed/>
                </p:oleObj>
              </mc:Choice>
              <mc:Fallback>
                <p:oleObj name="Equation" r:id="rId4" imgW="1498320" imgH="7110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4" y="2357430"/>
                        <a:ext cx="3854450" cy="183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3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3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36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86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08CE1-01BD-4916-822F-D6F055CE415E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itchFamily="49" charset="-122"/>
              </a:rPr>
              <a:t>Symmetry (</a:t>
            </a:r>
            <a:r>
              <a:rPr lang="zh-CN" altLang="en-US" smtClean="0">
                <a:ea typeface="黑体" pitchFamily="49" charset="-122"/>
              </a:rPr>
              <a:t>对称变换</a:t>
            </a:r>
            <a:r>
              <a:rPr lang="en-US" altLang="zh-CN" smtClean="0">
                <a:ea typeface="黑体" pitchFamily="49" charset="-122"/>
              </a:rPr>
              <a:t>)</a:t>
            </a:r>
            <a:endParaRPr lang="zh-CN" altLang="en-US" smtClean="0">
              <a:ea typeface="黑体" pitchFamily="49" charset="-122"/>
            </a:endParaRPr>
          </a:p>
        </p:txBody>
      </p:sp>
      <p:grpSp>
        <p:nvGrpSpPr>
          <p:cNvPr id="5127" name="Group 93"/>
          <p:cNvGrpSpPr>
            <a:grpSpLocks/>
          </p:cNvGrpSpPr>
          <p:nvPr/>
        </p:nvGrpSpPr>
        <p:grpSpPr bwMode="auto">
          <a:xfrm>
            <a:off x="755650" y="1406525"/>
            <a:ext cx="3586163" cy="2814638"/>
            <a:chOff x="319" y="1162"/>
            <a:chExt cx="2259" cy="1773"/>
          </a:xfrm>
        </p:grpSpPr>
        <p:sp>
          <p:nvSpPr>
            <p:cNvPr id="5131" name="Rectangle 74"/>
            <p:cNvSpPr>
              <a:spLocks noChangeArrowheads="1"/>
            </p:cNvSpPr>
            <p:nvPr/>
          </p:nvSpPr>
          <p:spPr bwMode="auto">
            <a:xfrm>
              <a:off x="462" y="1284"/>
              <a:ext cx="2035" cy="165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Line 76"/>
            <p:cNvSpPr>
              <a:spLocks noChangeShapeType="1"/>
            </p:cNvSpPr>
            <p:nvPr/>
          </p:nvSpPr>
          <p:spPr bwMode="auto">
            <a:xfrm>
              <a:off x="462" y="2129"/>
              <a:ext cx="19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3" name="Line 77"/>
            <p:cNvSpPr>
              <a:spLocks noChangeShapeType="1"/>
            </p:cNvSpPr>
            <p:nvPr/>
          </p:nvSpPr>
          <p:spPr bwMode="auto">
            <a:xfrm flipV="1">
              <a:off x="1422" y="1284"/>
              <a:ext cx="0" cy="16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4" name="Text Box 78"/>
            <p:cNvSpPr txBox="1">
              <a:spLocks noChangeArrowheads="1"/>
            </p:cNvSpPr>
            <p:nvPr/>
          </p:nvSpPr>
          <p:spPr bwMode="auto">
            <a:xfrm>
              <a:off x="2348" y="2090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5135" name="Text Box 79"/>
            <p:cNvSpPr txBox="1">
              <a:spLocks noChangeArrowheads="1"/>
            </p:cNvSpPr>
            <p:nvPr/>
          </p:nvSpPr>
          <p:spPr bwMode="auto">
            <a:xfrm>
              <a:off x="1182" y="1889"/>
              <a:ext cx="3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O</a:t>
              </a:r>
            </a:p>
          </p:txBody>
        </p:sp>
        <p:sp>
          <p:nvSpPr>
            <p:cNvPr id="5136" name="Text Box 80"/>
            <p:cNvSpPr txBox="1">
              <a:spLocks noChangeArrowheads="1"/>
            </p:cNvSpPr>
            <p:nvPr/>
          </p:nvSpPr>
          <p:spPr bwMode="auto">
            <a:xfrm>
              <a:off x="1394" y="1162"/>
              <a:ext cx="1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Y</a:t>
              </a:r>
            </a:p>
          </p:txBody>
        </p:sp>
        <p:sp>
          <p:nvSpPr>
            <p:cNvPr id="5137" name="Rectangle 81"/>
            <p:cNvSpPr>
              <a:spLocks noChangeArrowheads="1"/>
            </p:cNvSpPr>
            <p:nvPr/>
          </p:nvSpPr>
          <p:spPr bwMode="auto">
            <a:xfrm>
              <a:off x="1997" y="1745"/>
              <a:ext cx="4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400">
                  <a:latin typeface="Times New Roman" pitchFamily="18" charset="0"/>
                  <a:ea typeface="宋体" pitchFamily="2" charset="-122"/>
                </a:rPr>
                <a:t>(</a:t>
              </a:r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x,y</a:t>
              </a: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)</a:t>
              </a:r>
            </a:p>
          </p:txBody>
        </p:sp>
        <p:sp>
          <p:nvSpPr>
            <p:cNvPr id="5138" name="Text Box 82"/>
            <p:cNvSpPr txBox="1">
              <a:spLocks noChangeArrowheads="1"/>
            </p:cNvSpPr>
            <p:nvPr/>
          </p:nvSpPr>
          <p:spPr bwMode="auto">
            <a:xfrm>
              <a:off x="1383" y="2474"/>
              <a:ext cx="1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endParaRPr kumimoji="1"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39" name="AutoShape 83"/>
            <p:cNvSpPr>
              <a:spLocks noChangeArrowheads="1"/>
            </p:cNvSpPr>
            <p:nvPr/>
          </p:nvSpPr>
          <p:spPr bwMode="auto">
            <a:xfrm flipH="1">
              <a:off x="922" y="1476"/>
              <a:ext cx="269" cy="422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AutoShape 84"/>
            <p:cNvSpPr>
              <a:spLocks noChangeArrowheads="1"/>
            </p:cNvSpPr>
            <p:nvPr/>
          </p:nvSpPr>
          <p:spPr bwMode="auto">
            <a:xfrm>
              <a:off x="1652" y="1476"/>
              <a:ext cx="307" cy="422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AutoShape 85"/>
            <p:cNvSpPr>
              <a:spLocks noChangeArrowheads="1"/>
            </p:cNvSpPr>
            <p:nvPr/>
          </p:nvSpPr>
          <p:spPr bwMode="auto">
            <a:xfrm flipH="1" flipV="1">
              <a:off x="884" y="2359"/>
              <a:ext cx="307" cy="461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AutoShape 86"/>
            <p:cNvSpPr>
              <a:spLocks noChangeArrowheads="1"/>
            </p:cNvSpPr>
            <p:nvPr/>
          </p:nvSpPr>
          <p:spPr bwMode="auto">
            <a:xfrm flipV="1">
              <a:off x="1652" y="2359"/>
              <a:ext cx="307" cy="461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Line 87"/>
            <p:cNvSpPr>
              <a:spLocks noChangeShapeType="1"/>
            </p:cNvSpPr>
            <p:nvPr/>
          </p:nvSpPr>
          <p:spPr bwMode="auto">
            <a:xfrm flipV="1">
              <a:off x="884" y="1898"/>
              <a:ext cx="107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44" name="Line 88"/>
            <p:cNvSpPr>
              <a:spLocks noChangeShapeType="1"/>
            </p:cNvSpPr>
            <p:nvPr/>
          </p:nvSpPr>
          <p:spPr bwMode="auto">
            <a:xfrm>
              <a:off x="1959" y="1898"/>
              <a:ext cx="0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45" name="Line 89"/>
            <p:cNvSpPr>
              <a:spLocks noChangeShapeType="1"/>
            </p:cNvSpPr>
            <p:nvPr/>
          </p:nvSpPr>
          <p:spPr bwMode="auto">
            <a:xfrm flipH="1">
              <a:off x="922" y="1898"/>
              <a:ext cx="10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46" name="Rectangle 90"/>
            <p:cNvSpPr>
              <a:spLocks noChangeArrowheads="1"/>
            </p:cNvSpPr>
            <p:nvPr/>
          </p:nvSpPr>
          <p:spPr bwMode="auto">
            <a:xfrm>
              <a:off x="407" y="1757"/>
              <a:ext cx="5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400">
                  <a:latin typeface="Times New Roman" pitchFamily="18" charset="0"/>
                  <a:ea typeface="宋体" pitchFamily="2" charset="-122"/>
                </a:rPr>
                <a:t>(-</a:t>
              </a:r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x,y</a:t>
              </a: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)</a:t>
              </a:r>
            </a:p>
          </p:txBody>
        </p:sp>
        <p:sp>
          <p:nvSpPr>
            <p:cNvPr id="5147" name="Rectangle 91"/>
            <p:cNvSpPr>
              <a:spLocks noChangeArrowheads="1"/>
            </p:cNvSpPr>
            <p:nvPr/>
          </p:nvSpPr>
          <p:spPr bwMode="auto">
            <a:xfrm>
              <a:off x="319" y="2205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400">
                  <a:latin typeface="Times New Roman" pitchFamily="18" charset="0"/>
                  <a:ea typeface="宋体" pitchFamily="2" charset="-122"/>
                </a:rPr>
                <a:t>(-</a:t>
              </a:r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,-</a:t>
              </a:r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y</a:t>
              </a: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)</a:t>
              </a:r>
            </a:p>
          </p:txBody>
        </p:sp>
        <p:sp>
          <p:nvSpPr>
            <p:cNvPr id="5148" name="Rectangle 92"/>
            <p:cNvSpPr>
              <a:spLocks noChangeArrowheads="1"/>
            </p:cNvSpPr>
            <p:nvPr/>
          </p:nvSpPr>
          <p:spPr bwMode="auto">
            <a:xfrm>
              <a:off x="1959" y="2244"/>
              <a:ext cx="5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400">
                  <a:latin typeface="Times New Roman" pitchFamily="18" charset="0"/>
                  <a:ea typeface="宋体" pitchFamily="2" charset="-122"/>
                </a:rPr>
                <a:t>(</a:t>
              </a:r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,-</a:t>
              </a:r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y</a:t>
              </a: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)</a:t>
              </a:r>
            </a:p>
          </p:txBody>
        </p:sp>
      </p:grpSp>
      <p:sp>
        <p:nvSpPr>
          <p:cNvPr id="116830" name="Rectangle 94"/>
          <p:cNvSpPr>
            <a:spLocks noChangeArrowheads="1"/>
          </p:cNvSpPr>
          <p:nvPr/>
        </p:nvSpPr>
        <p:spPr bwMode="auto">
          <a:xfrm>
            <a:off x="5238750" y="3540125"/>
            <a:ext cx="24003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/>
              <a:t>关于</a:t>
            </a:r>
            <a:r>
              <a:rPr kumimoji="1" lang="en-US" altLang="zh-CN">
                <a:latin typeface="Times New Roman" pitchFamily="18" charset="0"/>
              </a:rPr>
              <a:t>X</a:t>
            </a:r>
            <a:r>
              <a:rPr kumimoji="1" lang="zh-CN" altLang="en-US"/>
              <a:t>轴的对称变换</a:t>
            </a:r>
          </a:p>
        </p:txBody>
      </p:sp>
      <p:sp>
        <p:nvSpPr>
          <p:cNvPr id="116834" name="Rectangle 98"/>
          <p:cNvSpPr>
            <a:spLocks noChangeArrowheads="1"/>
          </p:cNvSpPr>
          <p:nvPr/>
        </p:nvSpPr>
        <p:spPr bwMode="auto">
          <a:xfrm>
            <a:off x="5268913" y="5772150"/>
            <a:ext cx="240030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/>
              <a:t>关于</a:t>
            </a:r>
            <a:r>
              <a:rPr kumimoji="1" lang="en-US" altLang="zh-CN">
                <a:latin typeface="Times New Roman" pitchFamily="18" charset="0"/>
              </a:rPr>
              <a:t>Y</a:t>
            </a:r>
            <a:r>
              <a:rPr kumimoji="1" lang="zh-CN" altLang="en-US"/>
              <a:t>轴的对称变换</a:t>
            </a:r>
          </a:p>
        </p:txBody>
      </p:sp>
      <p:sp>
        <p:nvSpPr>
          <p:cNvPr id="116836" name="Rectangle 100"/>
          <p:cNvSpPr>
            <a:spLocks noChangeArrowheads="1"/>
          </p:cNvSpPr>
          <p:nvPr/>
        </p:nvSpPr>
        <p:spPr bwMode="auto">
          <a:xfrm>
            <a:off x="971550" y="5734050"/>
            <a:ext cx="297815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/>
              <a:t>关于坐标原点的对称变换</a:t>
            </a:r>
          </a:p>
        </p:txBody>
      </p:sp>
      <p:graphicFrame>
        <p:nvGraphicFramePr>
          <p:cNvPr id="5149" name="Object 29"/>
          <p:cNvGraphicFramePr>
            <a:graphicFrameLocks noChangeAspect="1"/>
          </p:cNvGraphicFramePr>
          <p:nvPr/>
        </p:nvGraphicFramePr>
        <p:xfrm>
          <a:off x="4929190" y="1643050"/>
          <a:ext cx="2919412" cy="1447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9" name="Equation" r:id="rId3" imgW="1434960" imgH="711000" progId="Equation.3">
                  <p:embed/>
                </p:oleObj>
              </mc:Choice>
              <mc:Fallback>
                <p:oleObj name="Equation" r:id="rId3" imgW="1434960" imgH="7110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90" y="1643050"/>
                        <a:ext cx="2919412" cy="14477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" name="Object 30"/>
          <p:cNvGraphicFramePr>
            <a:graphicFrameLocks noChangeAspect="1"/>
          </p:cNvGraphicFramePr>
          <p:nvPr/>
        </p:nvGraphicFramePr>
        <p:xfrm>
          <a:off x="4929190" y="4214818"/>
          <a:ext cx="2919412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0" name="Equation" r:id="rId5" imgW="1434960" imgH="711000" progId="Equation.3">
                  <p:embed/>
                </p:oleObj>
              </mc:Choice>
              <mc:Fallback>
                <p:oleObj name="Equation" r:id="rId5" imgW="1434960" imgH="7110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90" y="4214818"/>
                        <a:ext cx="2919412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1" name="Object 31"/>
          <p:cNvGraphicFramePr>
            <a:graphicFrameLocks noChangeAspect="1"/>
          </p:cNvGraphicFramePr>
          <p:nvPr/>
        </p:nvGraphicFramePr>
        <p:xfrm>
          <a:off x="928662" y="4143380"/>
          <a:ext cx="30749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1" name="Equation" r:id="rId7" imgW="1511280" imgH="711000" progId="Equation.3">
                  <p:embed/>
                </p:oleObj>
              </mc:Choice>
              <mc:Fallback>
                <p:oleObj name="Equation" r:id="rId7" imgW="1511280" imgH="7110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4143380"/>
                        <a:ext cx="3074987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830" grpId="0"/>
      <p:bldP spid="116834" grpId="0"/>
      <p:bldP spid="1168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85C25F-FE13-4119-AECB-0F86C941FA6E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itchFamily="49" charset="-122"/>
              </a:rPr>
              <a:t>Symmetry(continued)</a:t>
            </a:r>
            <a:endParaRPr lang="zh-CN" altLang="en-US" smtClean="0">
              <a:ea typeface="黑体" pitchFamily="49" charset="-122"/>
            </a:endParaRPr>
          </a:p>
        </p:txBody>
      </p:sp>
      <p:grpSp>
        <p:nvGrpSpPr>
          <p:cNvPr id="6150" name="Group 18"/>
          <p:cNvGrpSpPr>
            <a:grpSpLocks/>
          </p:cNvGrpSpPr>
          <p:nvPr/>
        </p:nvGrpSpPr>
        <p:grpSpPr bwMode="auto">
          <a:xfrm>
            <a:off x="684213" y="1414463"/>
            <a:ext cx="3311525" cy="2740025"/>
            <a:chOff x="362" y="872"/>
            <a:chExt cx="2086" cy="1726"/>
          </a:xfrm>
        </p:grpSpPr>
        <p:sp>
          <p:nvSpPr>
            <p:cNvPr id="6167" name="Rectangle 5"/>
            <p:cNvSpPr>
              <a:spLocks noChangeArrowheads="1"/>
            </p:cNvSpPr>
            <p:nvPr/>
          </p:nvSpPr>
          <p:spPr bwMode="auto">
            <a:xfrm>
              <a:off x="385" y="890"/>
              <a:ext cx="2035" cy="1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8" name="Line 6"/>
            <p:cNvSpPr>
              <a:spLocks noChangeShapeType="1"/>
            </p:cNvSpPr>
            <p:nvPr/>
          </p:nvSpPr>
          <p:spPr bwMode="auto">
            <a:xfrm>
              <a:off x="385" y="1811"/>
              <a:ext cx="19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9" name="Line 7"/>
            <p:cNvSpPr>
              <a:spLocks noChangeShapeType="1"/>
            </p:cNvSpPr>
            <p:nvPr/>
          </p:nvSpPr>
          <p:spPr bwMode="auto">
            <a:xfrm flipV="1">
              <a:off x="1345" y="928"/>
              <a:ext cx="0" cy="14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0" name="Text Box 8"/>
            <p:cNvSpPr txBox="1">
              <a:spLocks noChangeArrowheads="1"/>
            </p:cNvSpPr>
            <p:nvPr/>
          </p:nvSpPr>
          <p:spPr bwMode="auto">
            <a:xfrm>
              <a:off x="2217" y="1796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6171" name="Text Box 9"/>
            <p:cNvSpPr txBox="1">
              <a:spLocks noChangeArrowheads="1"/>
            </p:cNvSpPr>
            <p:nvPr/>
          </p:nvSpPr>
          <p:spPr bwMode="auto">
            <a:xfrm>
              <a:off x="1094" y="1571"/>
              <a:ext cx="3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O</a:t>
              </a:r>
            </a:p>
          </p:txBody>
        </p:sp>
        <p:sp>
          <p:nvSpPr>
            <p:cNvPr id="6172" name="Text Box 10"/>
            <p:cNvSpPr txBox="1">
              <a:spLocks noChangeArrowheads="1"/>
            </p:cNvSpPr>
            <p:nvPr/>
          </p:nvSpPr>
          <p:spPr bwMode="auto">
            <a:xfrm>
              <a:off x="1321" y="872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Y</a:t>
              </a:r>
            </a:p>
          </p:txBody>
        </p:sp>
        <p:sp>
          <p:nvSpPr>
            <p:cNvPr id="6173" name="AutoShape 11"/>
            <p:cNvSpPr>
              <a:spLocks noChangeArrowheads="1"/>
            </p:cNvSpPr>
            <p:nvPr/>
          </p:nvSpPr>
          <p:spPr bwMode="auto">
            <a:xfrm flipH="1">
              <a:off x="807" y="1044"/>
              <a:ext cx="308" cy="575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4" name="AutoShape 12"/>
            <p:cNvSpPr>
              <a:spLocks noChangeArrowheads="1"/>
            </p:cNvSpPr>
            <p:nvPr/>
          </p:nvSpPr>
          <p:spPr bwMode="auto">
            <a:xfrm flipV="1">
              <a:off x="1537" y="2042"/>
              <a:ext cx="614" cy="307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5" name="Line 13"/>
            <p:cNvSpPr>
              <a:spLocks noChangeShapeType="1"/>
            </p:cNvSpPr>
            <p:nvPr/>
          </p:nvSpPr>
          <p:spPr bwMode="auto">
            <a:xfrm flipV="1">
              <a:off x="793" y="1082"/>
              <a:ext cx="1243" cy="130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6" name="Line 14"/>
            <p:cNvSpPr>
              <a:spLocks noChangeShapeType="1"/>
            </p:cNvSpPr>
            <p:nvPr/>
          </p:nvSpPr>
          <p:spPr bwMode="auto">
            <a:xfrm>
              <a:off x="807" y="1619"/>
              <a:ext cx="730" cy="7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7" name="Text Box 15"/>
            <p:cNvSpPr txBox="1">
              <a:spLocks noChangeArrowheads="1"/>
            </p:cNvSpPr>
            <p:nvPr/>
          </p:nvSpPr>
          <p:spPr bwMode="auto">
            <a:xfrm>
              <a:off x="1921" y="1082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y</a:t>
              </a: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=</a:t>
              </a:r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6178" name="Rectangle 16"/>
            <p:cNvSpPr>
              <a:spLocks noChangeArrowheads="1"/>
            </p:cNvSpPr>
            <p:nvPr/>
          </p:nvSpPr>
          <p:spPr bwMode="auto">
            <a:xfrm>
              <a:off x="1498" y="2310"/>
              <a:ext cx="4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400">
                  <a:latin typeface="Times New Roman" pitchFamily="18" charset="0"/>
                  <a:ea typeface="宋体" pitchFamily="2" charset="-122"/>
                </a:rPr>
                <a:t>(</a:t>
              </a:r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y</a:t>
              </a: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,</a:t>
              </a:r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)</a:t>
              </a:r>
            </a:p>
          </p:txBody>
        </p:sp>
        <p:sp>
          <p:nvSpPr>
            <p:cNvPr id="6179" name="Rectangle 17"/>
            <p:cNvSpPr>
              <a:spLocks noChangeArrowheads="1"/>
            </p:cNvSpPr>
            <p:nvPr/>
          </p:nvSpPr>
          <p:spPr bwMode="auto">
            <a:xfrm>
              <a:off x="362" y="1466"/>
              <a:ext cx="4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400">
                  <a:latin typeface="Times New Roman" pitchFamily="18" charset="0"/>
                  <a:ea typeface="宋体" pitchFamily="2" charset="-122"/>
                </a:rPr>
                <a:t>(</a:t>
              </a:r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,</a:t>
              </a:r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y</a:t>
              </a: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)</a:t>
              </a:r>
            </a:p>
          </p:txBody>
        </p:sp>
      </p:grpSp>
      <p:grpSp>
        <p:nvGrpSpPr>
          <p:cNvPr id="6151" name="Group 41"/>
          <p:cNvGrpSpPr>
            <a:grpSpLocks/>
          </p:cNvGrpSpPr>
          <p:nvPr/>
        </p:nvGrpSpPr>
        <p:grpSpPr bwMode="auto">
          <a:xfrm>
            <a:off x="5219700" y="1341438"/>
            <a:ext cx="3230563" cy="2528887"/>
            <a:chOff x="3288" y="845"/>
            <a:chExt cx="2035" cy="1593"/>
          </a:xfrm>
        </p:grpSpPr>
        <p:sp>
          <p:nvSpPr>
            <p:cNvPr id="6154" name="Rectangle 21"/>
            <p:cNvSpPr>
              <a:spLocks noChangeArrowheads="1"/>
            </p:cNvSpPr>
            <p:nvPr/>
          </p:nvSpPr>
          <p:spPr bwMode="auto">
            <a:xfrm>
              <a:off x="3288" y="883"/>
              <a:ext cx="2035" cy="15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5" name="Line 22"/>
            <p:cNvSpPr>
              <a:spLocks noChangeShapeType="1"/>
            </p:cNvSpPr>
            <p:nvPr/>
          </p:nvSpPr>
          <p:spPr bwMode="auto">
            <a:xfrm>
              <a:off x="3288" y="1766"/>
              <a:ext cx="19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6" name="Line 23"/>
            <p:cNvSpPr>
              <a:spLocks noChangeShapeType="1"/>
            </p:cNvSpPr>
            <p:nvPr/>
          </p:nvSpPr>
          <p:spPr bwMode="auto">
            <a:xfrm flipV="1">
              <a:off x="4248" y="921"/>
              <a:ext cx="0" cy="1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7" name="Text Box 24"/>
            <p:cNvSpPr txBox="1">
              <a:spLocks noChangeArrowheads="1"/>
            </p:cNvSpPr>
            <p:nvPr/>
          </p:nvSpPr>
          <p:spPr bwMode="auto">
            <a:xfrm>
              <a:off x="5054" y="1728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6158" name="Text Box 25"/>
            <p:cNvSpPr txBox="1">
              <a:spLocks noChangeArrowheads="1"/>
            </p:cNvSpPr>
            <p:nvPr/>
          </p:nvSpPr>
          <p:spPr bwMode="auto">
            <a:xfrm>
              <a:off x="4018" y="1766"/>
              <a:ext cx="3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O</a:t>
              </a:r>
            </a:p>
          </p:txBody>
        </p:sp>
        <p:sp>
          <p:nvSpPr>
            <p:cNvPr id="6159" name="AutoShape 26"/>
            <p:cNvSpPr>
              <a:spLocks noChangeArrowheads="1"/>
            </p:cNvSpPr>
            <p:nvPr/>
          </p:nvSpPr>
          <p:spPr bwMode="auto">
            <a:xfrm>
              <a:off x="4517" y="1037"/>
              <a:ext cx="307" cy="537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0" name="AutoShape 27"/>
            <p:cNvSpPr>
              <a:spLocks noChangeArrowheads="1"/>
            </p:cNvSpPr>
            <p:nvPr/>
          </p:nvSpPr>
          <p:spPr bwMode="auto">
            <a:xfrm flipH="1" flipV="1">
              <a:off x="3480" y="2035"/>
              <a:ext cx="576" cy="307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1" name="Line 28"/>
            <p:cNvSpPr>
              <a:spLocks noChangeShapeType="1"/>
            </p:cNvSpPr>
            <p:nvPr/>
          </p:nvSpPr>
          <p:spPr bwMode="auto">
            <a:xfrm>
              <a:off x="3560" y="1011"/>
              <a:ext cx="1180" cy="131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2" name="Line 29"/>
            <p:cNvSpPr>
              <a:spLocks noChangeShapeType="1"/>
            </p:cNvSpPr>
            <p:nvPr/>
          </p:nvSpPr>
          <p:spPr bwMode="auto">
            <a:xfrm flipV="1">
              <a:off x="3442" y="998"/>
              <a:ext cx="1075" cy="10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3" name="Text Box 30"/>
            <p:cNvSpPr txBox="1">
              <a:spLocks noChangeArrowheads="1"/>
            </p:cNvSpPr>
            <p:nvPr/>
          </p:nvSpPr>
          <p:spPr bwMode="auto">
            <a:xfrm>
              <a:off x="4785" y="2150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y</a:t>
              </a: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=-</a:t>
              </a:r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6164" name="Rectangle 31"/>
            <p:cNvSpPr>
              <a:spLocks noChangeArrowheads="1"/>
            </p:cNvSpPr>
            <p:nvPr/>
          </p:nvSpPr>
          <p:spPr bwMode="auto">
            <a:xfrm>
              <a:off x="4555" y="883"/>
              <a:ext cx="4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400">
                  <a:latin typeface="Times New Roman" pitchFamily="18" charset="0"/>
                  <a:ea typeface="宋体" pitchFamily="2" charset="-122"/>
                </a:rPr>
                <a:t>(</a:t>
              </a:r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,</a:t>
              </a:r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y</a:t>
              </a: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)</a:t>
              </a:r>
            </a:p>
          </p:txBody>
        </p:sp>
        <p:sp>
          <p:nvSpPr>
            <p:cNvPr id="6165" name="Rectangle 32"/>
            <p:cNvSpPr>
              <a:spLocks noChangeArrowheads="1"/>
            </p:cNvSpPr>
            <p:nvPr/>
          </p:nvSpPr>
          <p:spPr bwMode="auto">
            <a:xfrm>
              <a:off x="3334" y="2160"/>
              <a:ext cx="4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l"/>
              <a:r>
                <a:rPr kumimoji="1" lang="zh-CN" altLang="en-US" sz="2400">
                  <a:latin typeface="Times New Roman" pitchFamily="18" charset="0"/>
                  <a:ea typeface="宋体" pitchFamily="2" charset="-122"/>
                </a:rPr>
                <a:t>(</a:t>
              </a: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-</a:t>
              </a:r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y</a:t>
              </a: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,-</a:t>
              </a:r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)</a:t>
              </a:r>
            </a:p>
          </p:txBody>
        </p:sp>
        <p:sp>
          <p:nvSpPr>
            <p:cNvPr id="6166" name="Text Box 33"/>
            <p:cNvSpPr txBox="1">
              <a:spLocks noChangeArrowheads="1"/>
            </p:cNvSpPr>
            <p:nvPr/>
          </p:nvSpPr>
          <p:spPr bwMode="auto">
            <a:xfrm>
              <a:off x="4014" y="845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Y</a:t>
              </a:r>
            </a:p>
          </p:txBody>
        </p:sp>
      </p:grpSp>
      <p:sp>
        <p:nvSpPr>
          <p:cNvPr id="118819" name="Rectangle 35"/>
          <p:cNvSpPr>
            <a:spLocks noChangeArrowheads="1"/>
          </p:cNvSpPr>
          <p:nvPr/>
        </p:nvSpPr>
        <p:spPr bwMode="auto">
          <a:xfrm>
            <a:off x="981075" y="5699125"/>
            <a:ext cx="283845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/>
              <a:t>关于直线</a:t>
            </a:r>
            <a:r>
              <a:rPr kumimoji="1" lang="en-US" altLang="zh-CN" i="1">
                <a:latin typeface="Times New Roman" pitchFamily="18" charset="0"/>
              </a:rPr>
              <a:t>y</a:t>
            </a:r>
            <a:r>
              <a:rPr kumimoji="1" lang="en-US" altLang="zh-CN">
                <a:latin typeface="Times New Roman" pitchFamily="18" charset="0"/>
              </a:rPr>
              <a:t>=</a:t>
            </a:r>
            <a:r>
              <a:rPr kumimoji="1" lang="en-US" altLang="en-US" i="1">
                <a:latin typeface="Times New Roman" pitchFamily="18" charset="0"/>
              </a:rPr>
              <a:t>x</a:t>
            </a:r>
            <a:r>
              <a:rPr kumimoji="1" lang="zh-CN" altLang="en-US"/>
              <a:t>的对称变换</a:t>
            </a:r>
          </a:p>
        </p:txBody>
      </p:sp>
      <p:sp>
        <p:nvSpPr>
          <p:cNvPr id="118823" name="Rectangle 39"/>
          <p:cNvSpPr>
            <a:spLocks noChangeArrowheads="1"/>
          </p:cNvSpPr>
          <p:nvPr/>
        </p:nvSpPr>
        <p:spPr bwMode="auto">
          <a:xfrm>
            <a:off x="5273675" y="5664200"/>
            <a:ext cx="292258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/>
              <a:t>关于直线</a:t>
            </a:r>
            <a:r>
              <a:rPr kumimoji="1" lang="en-US" altLang="zh-CN" i="1">
                <a:latin typeface="Times New Roman" pitchFamily="18" charset="0"/>
              </a:rPr>
              <a:t>y</a:t>
            </a:r>
            <a:r>
              <a:rPr kumimoji="1" lang="en-US" altLang="zh-CN">
                <a:latin typeface="Times New Roman" pitchFamily="18" charset="0"/>
              </a:rPr>
              <a:t>=-</a:t>
            </a:r>
            <a:r>
              <a:rPr kumimoji="1" lang="en-US" altLang="zh-CN" i="1">
                <a:latin typeface="Times New Roman" pitchFamily="18" charset="0"/>
              </a:rPr>
              <a:t>x</a:t>
            </a:r>
            <a:r>
              <a:rPr kumimoji="1" lang="zh-CN" altLang="en-US"/>
              <a:t>的对称变换</a:t>
            </a:r>
          </a:p>
        </p:txBody>
      </p:sp>
      <p:graphicFrame>
        <p:nvGraphicFramePr>
          <p:cNvPr id="6180" name="Object 36"/>
          <p:cNvGraphicFramePr>
            <a:graphicFrameLocks noChangeAspect="1"/>
          </p:cNvGraphicFramePr>
          <p:nvPr/>
        </p:nvGraphicFramePr>
        <p:xfrm>
          <a:off x="1071538" y="4214818"/>
          <a:ext cx="273843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" name="Equation" r:id="rId3" imgW="1346040" imgH="711000" progId="Equation.3">
                  <p:embed/>
                </p:oleObj>
              </mc:Choice>
              <mc:Fallback>
                <p:oleObj name="Equation" r:id="rId3" imgW="1346040" imgH="7110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4214818"/>
                        <a:ext cx="2738437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1" name="Object 37"/>
          <p:cNvGraphicFramePr>
            <a:graphicFrameLocks noChangeAspect="1"/>
          </p:cNvGraphicFramePr>
          <p:nvPr/>
        </p:nvGraphicFramePr>
        <p:xfrm>
          <a:off x="5140350" y="4214818"/>
          <a:ext cx="307498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" name="Equation" r:id="rId5" imgW="1511280" imgH="711000" progId="Equation.3">
                  <p:embed/>
                </p:oleObj>
              </mc:Choice>
              <mc:Fallback>
                <p:oleObj name="Equation" r:id="rId5" imgW="1511280" imgH="7110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50" y="4214818"/>
                        <a:ext cx="3074988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19" grpId="0"/>
      <p:bldP spid="1188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AA8D5D-7C55-4B4C-A25F-9AD02C341F96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>
                <a:ea typeface="黑体" pitchFamily="49" charset="-122"/>
              </a:rPr>
              <a:t>Composite transformation </a:t>
            </a:r>
            <a:r>
              <a:rPr lang="en-US" altLang="zh-CN" sz="3200" smtClean="0">
                <a:latin typeface="Times New Roman" pitchFamily="18" charset="0"/>
                <a:ea typeface="黑体" pitchFamily="49" charset="-122"/>
              </a:rPr>
              <a:t>(</a:t>
            </a:r>
            <a:r>
              <a:rPr lang="zh-CN" altLang="en-US" sz="3200" smtClean="0">
                <a:latin typeface="Times New Roman" pitchFamily="18" charset="0"/>
                <a:ea typeface="黑体" pitchFamily="49" charset="-122"/>
              </a:rPr>
              <a:t>复合二维变换</a:t>
            </a:r>
            <a:r>
              <a:rPr lang="en-US" altLang="zh-CN" sz="3200" smtClean="0">
                <a:latin typeface="Times New Roman" pitchFamily="18" charset="0"/>
                <a:ea typeface="黑体" pitchFamily="49" charset="-122"/>
              </a:rPr>
              <a:t>)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285875"/>
            <a:ext cx="7924800" cy="15001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latin typeface="+mj-lt"/>
                <a:ea typeface="黑体" pitchFamily="2" charset="-122"/>
              </a:rPr>
              <a:t>A complex transform. is composed of</a:t>
            </a:r>
            <a:r>
              <a:rPr lang="en-US" altLang="zh-CN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dirty="0" err="1" smtClean="0">
                <a:latin typeface="+mj-lt"/>
                <a:ea typeface="黑体" pitchFamily="2" charset="-122"/>
              </a:rPr>
              <a:t>translat</a:t>
            </a:r>
            <a:r>
              <a:rPr lang="en-US" altLang="zh-CN" dirty="0" smtClean="0">
                <a:latin typeface="+mj-lt"/>
                <a:ea typeface="黑体" pitchFamily="2" charset="-122"/>
              </a:rPr>
              <a:t>., </a:t>
            </a:r>
            <a:r>
              <a:rPr lang="en-US" altLang="zh-CN" dirty="0" err="1" smtClean="0">
                <a:latin typeface="+mj-lt"/>
                <a:ea typeface="黑体" pitchFamily="2" charset="-122"/>
              </a:rPr>
              <a:t>rotat</a:t>
            </a:r>
            <a:r>
              <a:rPr lang="en-US" altLang="zh-CN" dirty="0" smtClean="0">
                <a:latin typeface="+mj-lt"/>
                <a:ea typeface="黑体" pitchFamily="2" charset="-122"/>
              </a:rPr>
              <a:t>. and scale transforms. </a:t>
            </a:r>
            <a:endParaRPr lang="zh-CN" altLang="en-US" dirty="0" smtClean="0">
              <a:latin typeface="+mj-lt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 smtClean="0">
              <a:latin typeface="Times New Roman" pitchFamily="18" charset="0"/>
              <a:ea typeface="黑体" pitchFamily="2" charset="-122"/>
              <a:sym typeface="Wingdings" pitchFamily="2" charset="2"/>
            </a:endParaRPr>
          </a:p>
        </p:txBody>
      </p:sp>
      <p:sp>
        <p:nvSpPr>
          <p:cNvPr id="28677" name="AutoShape 5" descr="ex1"/>
          <p:cNvSpPr>
            <a:spLocks noChangeAspect="1" noChangeArrowheads="1"/>
          </p:cNvSpPr>
          <p:nvPr/>
        </p:nvSpPr>
        <p:spPr bwMode="auto">
          <a:xfrm>
            <a:off x="4419600" y="35290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6870" name="Picture 8" descr="Trans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" y="3857625"/>
            <a:ext cx="3976687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9" descr="Trans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463" y="3857625"/>
            <a:ext cx="3976687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2" name="Text Box 12"/>
          <p:cNvSpPr txBox="1">
            <a:spLocks noChangeArrowheads="1"/>
          </p:cNvSpPr>
          <p:nvPr/>
        </p:nvSpPr>
        <p:spPr bwMode="auto">
          <a:xfrm>
            <a:off x="611560" y="5768975"/>
            <a:ext cx="3600078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先</a:t>
            </a:r>
            <a:r>
              <a:rPr lang="zh-CN" altLang="en-US" dirty="0" smtClean="0"/>
              <a:t>旋转</a:t>
            </a:r>
            <a:r>
              <a:rPr lang="en-US" altLang="zh-CN" dirty="0" smtClean="0"/>
              <a:t>45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方向放缩</a:t>
            </a:r>
            <a:r>
              <a:rPr lang="en-US" altLang="zh-CN" dirty="0" smtClean="0"/>
              <a:t>2</a:t>
            </a:r>
            <a:endParaRPr lang="en-US" altLang="zh-CN" dirty="0"/>
          </a:p>
        </p:txBody>
      </p:sp>
      <p:sp>
        <p:nvSpPr>
          <p:cNvPr id="36873" name="Text Box 13"/>
          <p:cNvSpPr txBox="1">
            <a:spLocks noChangeArrowheads="1"/>
          </p:cNvSpPr>
          <p:nvPr/>
        </p:nvSpPr>
        <p:spPr bwMode="auto">
          <a:xfrm>
            <a:off x="4860925" y="5768975"/>
            <a:ext cx="352742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先</a:t>
            </a:r>
            <a:r>
              <a:rPr lang="en-US" altLang="zh-CN"/>
              <a:t>(</a:t>
            </a:r>
            <a:r>
              <a:rPr lang="zh-CN" altLang="en-US"/>
              <a:t>非等比例</a:t>
            </a:r>
            <a:r>
              <a:rPr lang="en-US" altLang="zh-CN"/>
              <a:t>)</a:t>
            </a:r>
            <a:r>
              <a:rPr lang="zh-CN" altLang="en-US"/>
              <a:t>放缩，再旋转</a:t>
            </a:r>
            <a:endParaRPr lang="en-US" altLang="zh-CN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76263" y="2500313"/>
            <a:ext cx="79248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 algn="l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altLang="zh-CN" sz="2400" kern="0" dirty="0">
                <a:latin typeface="+mj-lt"/>
                <a:ea typeface="黑体" pitchFamily="2" charset="-122"/>
              </a:rPr>
              <a:t>Associative </a:t>
            </a:r>
            <a:r>
              <a:rPr lang="en-US" altLang="zh-CN" sz="2400" kern="0" dirty="0" smtClean="0">
                <a:latin typeface="+mj-lt"/>
                <a:ea typeface="黑体" pitchFamily="2" charset="-122"/>
              </a:rPr>
              <a:t>law(</a:t>
            </a:r>
            <a:r>
              <a:rPr lang="zh-CN" altLang="en-US" sz="2400" kern="0" dirty="0" smtClean="0">
                <a:latin typeface="+mj-lt"/>
                <a:ea typeface="黑体" pitchFamily="2" charset="-122"/>
              </a:rPr>
              <a:t>结合</a:t>
            </a:r>
            <a:r>
              <a:rPr lang="en-US" altLang="zh-CN" sz="2400" kern="0" dirty="0" smtClean="0">
                <a:latin typeface="+mj-lt"/>
                <a:ea typeface="黑体" pitchFamily="2" charset="-122"/>
              </a:rPr>
              <a:t>):</a:t>
            </a:r>
            <a:r>
              <a:rPr lang="en-US" altLang="zh-CN" sz="2400" kern="0" dirty="0" smtClean="0"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400" kern="0" dirty="0">
                <a:latin typeface="Times New Roman" pitchFamily="18" charset="0"/>
                <a:ea typeface="黑体" pitchFamily="2" charset="-122"/>
                <a:sym typeface="Wingdings" pitchFamily="2" charset="2"/>
              </a:rPr>
              <a:t>(AB)C=A(BC); 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71500" y="3071813"/>
            <a:ext cx="79248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 algn="l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altLang="zh-CN" sz="2400" kern="0" dirty="0">
                <a:latin typeface="+mn-lt"/>
                <a:ea typeface="黑体" pitchFamily="2" charset="-122"/>
                <a:sym typeface="Wingdings" pitchFamily="2" charset="2"/>
              </a:rPr>
              <a:t>No commutative </a:t>
            </a:r>
            <a:r>
              <a:rPr lang="en-US" altLang="zh-CN" sz="2400" kern="0" dirty="0" smtClean="0">
                <a:latin typeface="+mn-lt"/>
                <a:ea typeface="黑体" pitchFamily="2" charset="-122"/>
                <a:sym typeface="Wingdings" pitchFamily="2" charset="2"/>
              </a:rPr>
              <a:t>law(</a:t>
            </a:r>
            <a:r>
              <a:rPr lang="zh-CN" altLang="en-US" sz="2400" kern="0" dirty="0" smtClean="0">
                <a:latin typeface="+mn-lt"/>
                <a:ea typeface="黑体" pitchFamily="2" charset="-122"/>
                <a:sym typeface="Wingdings" pitchFamily="2" charset="2"/>
              </a:rPr>
              <a:t>交换</a:t>
            </a:r>
            <a:r>
              <a:rPr lang="en-US" altLang="zh-CN" sz="2400" kern="0" dirty="0" smtClean="0">
                <a:latin typeface="+mn-lt"/>
                <a:ea typeface="黑体" pitchFamily="2" charset="-122"/>
                <a:sym typeface="Wingdings" pitchFamily="2" charset="2"/>
              </a:rPr>
              <a:t>): </a:t>
            </a:r>
            <a:r>
              <a:rPr lang="en-US" altLang="zh-CN" sz="2400" kern="0" dirty="0">
                <a:latin typeface="Times New Roman" pitchFamily="18" charset="0"/>
                <a:ea typeface="黑体" pitchFamily="2" charset="-122"/>
                <a:cs typeface="Times New Roman" pitchFamily="18" charset="0"/>
                <a:sym typeface="Wingdings" pitchFamily="2" charset="2"/>
              </a:rPr>
              <a:t>AB≠BA</a:t>
            </a:r>
            <a:endParaRPr lang="zh-CN" altLang="en-US" sz="2400" kern="0" dirty="0">
              <a:latin typeface="Times New Roman" pitchFamily="18" charset="0"/>
              <a:ea typeface="黑体" pitchFamily="2" charset="-122"/>
              <a:cs typeface="Times New Roman" pitchFamily="18" charset="0"/>
              <a:sym typeface="Wingdings" pitchFamily="2" charset="2"/>
            </a:endParaRP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endParaRPr lang="en-US" altLang="zh-CN" sz="2400" kern="0" dirty="0">
              <a:latin typeface="Times New Roman" pitchFamily="18" charset="0"/>
              <a:ea typeface="黑体" pitchFamily="2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20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0" dur="20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3" dur="20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  <p:bldP spid="36872" grpId="0"/>
      <p:bldP spid="36873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D2FCB-926C-4F51-89A9-7DED78AE1B82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  <a:ea typeface="黑体" pitchFamily="49" charset="-122"/>
              </a:rPr>
              <a:t>(continued)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>
                <a:ea typeface="黑体" pitchFamily="49" charset="-122"/>
              </a:rPr>
              <a:t>Commutative law is not satisfied</a:t>
            </a:r>
            <a:endParaRPr lang="zh-CN" altLang="en-US" sz="2400" dirty="0" smtClean="0">
              <a:ea typeface="黑体" pitchFamily="49" charset="-122"/>
              <a:sym typeface="Wingdings" pitchFamily="2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492375"/>
            <a:ext cx="6931025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1116013" y="5373688"/>
            <a:ext cx="3240087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先平移，再旋转</a:t>
            </a:r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4787900" y="5373688"/>
            <a:ext cx="352742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先旋转，再平移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/>
      <p:bldP spid="2970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F0175-9EE6-4C21-8ED2-DFD175D54C17}" type="slidenum">
              <a:rPr lang="zh-CN" altLang="en-US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  <a:ea typeface="黑体" pitchFamily="49" charset="-122"/>
              </a:rPr>
              <a:t>(continued)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30350"/>
            <a:ext cx="7924800" cy="441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latin typeface="+mj-lt"/>
                <a:ea typeface="黑体" pitchFamily="2" charset="-122"/>
                <a:sym typeface="Wingdings" pitchFamily="2" charset="2"/>
              </a:rPr>
              <a:t>Rigid transformation</a:t>
            </a:r>
            <a:r>
              <a:rPr lang="en-US" altLang="zh-CN" dirty="0" smtClean="0">
                <a:latin typeface="Times New Roman" pitchFamily="18" charset="0"/>
                <a:ea typeface="黑体" pitchFamily="2" charset="-122"/>
                <a:sym typeface="Wingdings" pitchFamily="2" charset="2"/>
              </a:rPr>
              <a:t>(</a:t>
            </a:r>
            <a:r>
              <a:rPr lang="zh-CN" altLang="en-US" dirty="0" smtClean="0">
                <a:latin typeface="Times New Roman" pitchFamily="18" charset="0"/>
                <a:ea typeface="黑体" pitchFamily="2" charset="-122"/>
                <a:sym typeface="Wingdings" pitchFamily="2" charset="2"/>
              </a:rPr>
              <a:t>刚体变换</a:t>
            </a:r>
            <a:r>
              <a:rPr lang="en-US" altLang="zh-CN" dirty="0" smtClean="0">
                <a:latin typeface="Times New Roman" pitchFamily="18" charset="0"/>
                <a:ea typeface="黑体" pitchFamily="2" charset="-122"/>
                <a:sym typeface="Wingdings" pitchFamily="2" charset="2"/>
              </a:rPr>
              <a:t>)</a:t>
            </a:r>
            <a:endParaRPr lang="zh-CN" altLang="en-US" dirty="0" smtClean="0">
              <a:latin typeface="Times New Roman" pitchFamily="18" charset="0"/>
              <a:ea typeface="黑体" pitchFamily="2" charset="-122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+mj-lt"/>
                <a:ea typeface="黑体" pitchFamily="2" charset="-122"/>
                <a:sym typeface="Wingdings" pitchFamily="2" charset="2"/>
              </a:rPr>
              <a:t>The shape </a:t>
            </a:r>
            <a:r>
              <a:rPr lang="en-US" altLang="zh-CN" dirty="0" smtClean="0">
                <a:latin typeface="+mj-lt"/>
                <a:ea typeface="黑体" pitchFamily="2" charset="-122"/>
                <a:sym typeface="Wingdings" pitchFamily="2" charset="2"/>
              </a:rPr>
              <a:t>of the object is unchanged but 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  <a:ea typeface="黑体" pitchFamily="2" charset="-122"/>
                <a:sym typeface="Wingdings" pitchFamily="2" charset="2"/>
              </a:rPr>
              <a:t>the </a:t>
            </a:r>
            <a:r>
              <a:rPr lang="en-US" altLang="zh-CN" b="1" dirty="0" smtClean="0">
                <a:solidFill>
                  <a:srgbClr val="FF0000"/>
                </a:solidFill>
                <a:latin typeface="+mj-lt"/>
                <a:ea typeface="黑体" pitchFamily="2" charset="-122"/>
                <a:sym typeface="Wingdings" pitchFamily="2" charset="2"/>
              </a:rPr>
              <a:t>position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  <a:ea typeface="黑体" pitchFamily="2" charset="-122"/>
                <a:sym typeface="Wingdings" pitchFamily="2" charset="2"/>
              </a:rPr>
              <a:t> </a:t>
            </a:r>
            <a:r>
              <a:rPr lang="en-US" altLang="zh-CN" dirty="0" smtClean="0">
                <a:latin typeface="+mj-lt"/>
                <a:ea typeface="黑体" pitchFamily="2" charset="-122"/>
                <a:sym typeface="Wingdings" pitchFamily="2" charset="2"/>
              </a:rPr>
              <a:t>and </a:t>
            </a:r>
            <a:r>
              <a:rPr lang="en-US" altLang="zh-CN" b="1" dirty="0" smtClean="0">
                <a:solidFill>
                  <a:srgbClr val="FF0000"/>
                </a:solidFill>
                <a:latin typeface="+mj-lt"/>
                <a:ea typeface="黑体" pitchFamily="2" charset="-122"/>
                <a:sym typeface="Wingdings" pitchFamily="2" charset="2"/>
              </a:rPr>
              <a:t>orientation</a:t>
            </a:r>
            <a:r>
              <a:rPr lang="en-US" altLang="zh-CN" dirty="0" smtClean="0">
                <a:latin typeface="+mj-lt"/>
                <a:ea typeface="黑体" pitchFamily="2" charset="-122"/>
                <a:sym typeface="Wingdings" pitchFamily="2" charset="2"/>
              </a:rPr>
              <a:t> may change (</a:t>
            </a:r>
            <a:r>
              <a:rPr lang="zh-CN" altLang="en-US" dirty="0" smtClean="0">
                <a:latin typeface="+mj-lt"/>
                <a:ea typeface="黑体" pitchFamily="2" charset="-122"/>
                <a:sym typeface="Wingdings" pitchFamily="2" charset="2"/>
              </a:rPr>
              <a:t>形状不变但位置与朝向变化</a:t>
            </a:r>
            <a:r>
              <a:rPr lang="en-US" altLang="zh-CN" dirty="0" smtClean="0">
                <a:latin typeface="+mj-lt"/>
                <a:ea typeface="黑体" pitchFamily="2" charset="-122"/>
                <a:sym typeface="Wingdings" pitchFamily="2" charset="2"/>
              </a:rPr>
              <a:t>)</a:t>
            </a:r>
          </a:p>
          <a:p>
            <a:pPr lvl="1" eaLnBrk="1" hangingPunct="1">
              <a:defRPr/>
            </a:pPr>
            <a:r>
              <a:rPr lang="en-US" altLang="zh-CN" dirty="0">
                <a:latin typeface="+mj-lt"/>
                <a:ea typeface="黑体" pitchFamily="2" charset="-122"/>
                <a:sym typeface="Wingdings" pitchFamily="2" charset="2"/>
              </a:rPr>
              <a:t>T</a:t>
            </a:r>
            <a:r>
              <a:rPr lang="en-US" altLang="zh-CN" dirty="0" smtClean="0">
                <a:latin typeface="+mj-lt"/>
                <a:ea typeface="黑体" pitchFamily="2" charset="-122"/>
                <a:sym typeface="Wingdings" pitchFamily="2" charset="2"/>
              </a:rPr>
              <a:t>he composition of translation and rotation transformations is rigid</a:t>
            </a:r>
            <a:endParaRPr lang="zh-CN" altLang="en-US" dirty="0" smtClean="0">
              <a:latin typeface="+mj-lt"/>
              <a:ea typeface="黑体" pitchFamily="2" charset="-122"/>
              <a:sym typeface="Wingdings" pitchFamily="2" charset="2"/>
            </a:endParaRPr>
          </a:p>
        </p:txBody>
      </p:sp>
      <p:sp>
        <p:nvSpPr>
          <p:cNvPr id="30725" name="AutoShape 4" descr="ex1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6" name="AutoShape 5" descr="ex1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0727" name="Group 23"/>
          <p:cNvGrpSpPr>
            <a:grpSpLocks/>
          </p:cNvGrpSpPr>
          <p:nvPr/>
        </p:nvGrpSpPr>
        <p:grpSpPr bwMode="auto">
          <a:xfrm>
            <a:off x="3073697" y="4786982"/>
            <a:ext cx="2938463" cy="730250"/>
            <a:chOff x="748" y="3333"/>
            <a:chExt cx="1851" cy="460"/>
          </a:xfrm>
        </p:grpSpPr>
        <p:sp>
          <p:nvSpPr>
            <p:cNvPr id="30728" name="Rectangle 10"/>
            <p:cNvSpPr>
              <a:spLocks noChangeArrowheads="1"/>
            </p:cNvSpPr>
            <p:nvPr/>
          </p:nvSpPr>
          <p:spPr bwMode="auto">
            <a:xfrm rot="2914580">
              <a:off x="2145" y="3339"/>
              <a:ext cx="454" cy="454"/>
            </a:xfrm>
            <a:prstGeom prst="rect">
              <a:avLst/>
            </a:prstGeom>
            <a:solidFill>
              <a:schemeClr val="accent2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0729" name="Group 14"/>
            <p:cNvGrpSpPr>
              <a:grpSpLocks/>
            </p:cNvGrpSpPr>
            <p:nvPr/>
          </p:nvGrpSpPr>
          <p:grpSpPr bwMode="auto">
            <a:xfrm>
              <a:off x="748" y="3333"/>
              <a:ext cx="1270" cy="460"/>
              <a:chOff x="748" y="3333"/>
              <a:chExt cx="1270" cy="460"/>
            </a:xfrm>
          </p:grpSpPr>
          <p:sp>
            <p:nvSpPr>
              <p:cNvPr id="30730" name="Rectangle 9"/>
              <p:cNvSpPr>
                <a:spLocks noChangeArrowheads="1"/>
              </p:cNvSpPr>
              <p:nvPr/>
            </p:nvSpPr>
            <p:spPr bwMode="auto">
              <a:xfrm>
                <a:off x="748" y="3339"/>
                <a:ext cx="454" cy="454"/>
              </a:xfrm>
              <a:prstGeom prst="rect">
                <a:avLst/>
              </a:prstGeom>
              <a:solidFill>
                <a:schemeClr val="accent2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1" name="Line 12"/>
              <p:cNvSpPr>
                <a:spLocks noChangeShapeType="1"/>
              </p:cNvSpPr>
              <p:nvPr/>
            </p:nvSpPr>
            <p:spPr bwMode="auto">
              <a:xfrm>
                <a:off x="1292" y="3563"/>
                <a:ext cx="72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2" name="Text Box 13"/>
              <p:cNvSpPr txBox="1">
                <a:spLocks noChangeArrowheads="1"/>
              </p:cNvSpPr>
              <p:nvPr/>
            </p:nvSpPr>
            <p:spPr bwMode="auto">
              <a:xfrm>
                <a:off x="1383" y="3333"/>
                <a:ext cx="544" cy="44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刚体变换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25A7E8-42C0-4089-BA04-F95FE83CD92F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  <a:ea typeface="黑体" pitchFamily="49" charset="-122"/>
              </a:rPr>
              <a:t>(continued)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30350"/>
            <a:ext cx="7924800" cy="441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latin typeface="+mj-lt"/>
                <a:ea typeface="黑体" pitchFamily="2" charset="-122"/>
                <a:sym typeface="Wingdings" pitchFamily="2" charset="2"/>
              </a:rPr>
              <a:t>Affine transformation (</a:t>
            </a:r>
            <a:r>
              <a:rPr lang="zh-CN" altLang="en-US" b="1" dirty="0" smtClean="0">
                <a:latin typeface="+mj-lt"/>
                <a:ea typeface="黑体" pitchFamily="2" charset="-122"/>
                <a:sym typeface="Wingdings" pitchFamily="2" charset="2"/>
              </a:rPr>
              <a:t>仿射变换</a:t>
            </a:r>
            <a:r>
              <a:rPr lang="en-US" altLang="zh-CN" b="1" dirty="0" smtClean="0">
                <a:latin typeface="+mj-lt"/>
                <a:ea typeface="黑体" pitchFamily="2" charset="-122"/>
                <a:sym typeface="Wingdings" pitchFamily="2" charset="2"/>
              </a:rPr>
              <a:t>)</a:t>
            </a:r>
          </a:p>
          <a:p>
            <a:pPr lvl="1" eaLnBrk="1" hangingPunct="1">
              <a:defRPr/>
            </a:pPr>
            <a:endParaRPr lang="en-US" altLang="zh-CN" dirty="0" smtClean="0">
              <a:latin typeface="+mj-lt"/>
              <a:ea typeface="黑体" pitchFamily="2" charset="-122"/>
              <a:sym typeface="Wingdings" pitchFamily="2" charset="2"/>
            </a:endParaRPr>
          </a:p>
          <a:p>
            <a:pPr lvl="1" eaLnBrk="1" hangingPunct="1">
              <a:defRPr/>
            </a:pPr>
            <a:endParaRPr lang="en-US" altLang="zh-CN" dirty="0" smtClean="0">
              <a:latin typeface="+mj-lt"/>
              <a:ea typeface="黑体" pitchFamily="2" charset="-122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US" altLang="zh-CN" dirty="0" smtClean="0">
                <a:latin typeface="+mj-lt"/>
                <a:ea typeface="黑体" pitchFamily="2" charset="-122"/>
                <a:sym typeface="Wingdings" pitchFamily="2" charset="2"/>
              </a:rPr>
              <a:t>Preserve collinear, ratio of length, parallel (</a:t>
            </a:r>
            <a:r>
              <a:rPr lang="zh-CN" altLang="en-US" dirty="0" smtClean="0">
                <a:latin typeface="+mj-lt"/>
                <a:ea typeface="黑体" pitchFamily="2" charset="-122"/>
                <a:sym typeface="Wingdings" pitchFamily="2" charset="2"/>
              </a:rPr>
              <a:t>保持共线、长度比例、平行</a:t>
            </a:r>
            <a:r>
              <a:rPr lang="en-US" altLang="zh-CN" dirty="0" smtClean="0">
                <a:latin typeface="+mj-lt"/>
                <a:ea typeface="黑体" pitchFamily="2" charset="-122"/>
                <a:sym typeface="Wingdings" pitchFamily="2" charset="2"/>
              </a:rPr>
              <a:t>)</a:t>
            </a:r>
          </a:p>
          <a:p>
            <a:pPr lvl="1" eaLnBrk="1" hangingPunct="1">
              <a:defRPr/>
            </a:pPr>
            <a:r>
              <a:rPr lang="en-US" altLang="zh-CN" dirty="0" smtClean="0">
                <a:latin typeface="+mj-lt"/>
                <a:ea typeface="黑体" pitchFamily="2" charset="-122"/>
                <a:sym typeface="Wingdings" pitchFamily="2" charset="2"/>
              </a:rPr>
              <a:t>Is the composition of  translation, rotation and scale (</a:t>
            </a:r>
            <a:r>
              <a:rPr lang="zh-CN" altLang="en-US" dirty="0" smtClean="0">
                <a:latin typeface="+mj-lt"/>
                <a:ea typeface="黑体" pitchFamily="2" charset="-122"/>
                <a:sym typeface="Wingdings" pitchFamily="2" charset="2"/>
              </a:rPr>
              <a:t>由旋转、平移、缩放复合得到</a:t>
            </a:r>
            <a:r>
              <a:rPr lang="en-US" altLang="zh-CN" dirty="0" smtClean="0">
                <a:latin typeface="+mj-lt"/>
                <a:ea typeface="黑体" pitchFamily="2" charset="-122"/>
                <a:sym typeface="Wingdings" pitchFamily="2" charset="2"/>
              </a:rPr>
              <a:t>)</a:t>
            </a:r>
            <a:endParaRPr lang="zh-CN" altLang="en-US" dirty="0" smtClean="0">
              <a:latin typeface="+mj-lt"/>
              <a:ea typeface="黑体" pitchFamily="2" charset="-122"/>
              <a:sym typeface="Wingdings" pitchFamily="2" charset="2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 smtClean="0">
              <a:latin typeface="Times New Roman" pitchFamily="18" charset="0"/>
              <a:ea typeface="黑体" pitchFamily="2" charset="-122"/>
              <a:sym typeface="Wingdings" pitchFamily="2" charset="2"/>
            </a:endParaRPr>
          </a:p>
        </p:txBody>
      </p:sp>
      <p:sp>
        <p:nvSpPr>
          <p:cNvPr id="31749" name="AutoShape 4" descr="ex1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0" name="AutoShape 5" descr="ex1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1751" name="Group 24"/>
          <p:cNvGrpSpPr>
            <a:grpSpLocks/>
          </p:cNvGrpSpPr>
          <p:nvPr/>
        </p:nvGrpSpPr>
        <p:grpSpPr bwMode="auto">
          <a:xfrm>
            <a:off x="3143250" y="4870350"/>
            <a:ext cx="3022600" cy="1150938"/>
            <a:chOff x="3062" y="3203"/>
            <a:chExt cx="1904" cy="725"/>
          </a:xfrm>
        </p:grpSpPr>
        <p:grpSp>
          <p:nvGrpSpPr>
            <p:cNvPr id="31752" name="Group 15"/>
            <p:cNvGrpSpPr>
              <a:grpSpLocks/>
            </p:cNvGrpSpPr>
            <p:nvPr/>
          </p:nvGrpSpPr>
          <p:grpSpPr bwMode="auto">
            <a:xfrm>
              <a:off x="3062" y="3333"/>
              <a:ext cx="1270" cy="460"/>
              <a:chOff x="748" y="3333"/>
              <a:chExt cx="1270" cy="460"/>
            </a:xfrm>
          </p:grpSpPr>
          <p:sp>
            <p:nvSpPr>
              <p:cNvPr id="31754" name="Rectangle 16"/>
              <p:cNvSpPr>
                <a:spLocks noChangeArrowheads="1"/>
              </p:cNvSpPr>
              <p:nvPr/>
            </p:nvSpPr>
            <p:spPr bwMode="auto">
              <a:xfrm>
                <a:off x="748" y="3339"/>
                <a:ext cx="454" cy="454"/>
              </a:xfrm>
              <a:prstGeom prst="rect">
                <a:avLst/>
              </a:prstGeom>
              <a:solidFill>
                <a:schemeClr val="accent2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55" name="Line 17"/>
              <p:cNvSpPr>
                <a:spLocks noChangeShapeType="1"/>
              </p:cNvSpPr>
              <p:nvPr/>
            </p:nvSpPr>
            <p:spPr bwMode="auto">
              <a:xfrm>
                <a:off x="1292" y="3563"/>
                <a:ext cx="72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56" name="Text Box 18"/>
              <p:cNvSpPr txBox="1">
                <a:spLocks noChangeArrowheads="1"/>
              </p:cNvSpPr>
              <p:nvPr/>
            </p:nvSpPr>
            <p:spPr bwMode="auto">
              <a:xfrm>
                <a:off x="1383" y="3333"/>
                <a:ext cx="544" cy="44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仿射变换</a:t>
                </a:r>
              </a:p>
            </p:txBody>
          </p:sp>
        </p:grpSp>
        <p:sp>
          <p:nvSpPr>
            <p:cNvPr id="31753" name="AutoShape 22"/>
            <p:cNvSpPr>
              <a:spLocks noChangeArrowheads="1"/>
            </p:cNvSpPr>
            <p:nvPr/>
          </p:nvSpPr>
          <p:spPr bwMode="auto">
            <a:xfrm rot="3133358">
              <a:off x="4377" y="3339"/>
              <a:ext cx="725" cy="453"/>
            </a:xfrm>
            <a:prstGeom prst="parallelogram">
              <a:avLst>
                <a:gd name="adj" fmla="val 40011"/>
              </a:avLst>
            </a:prstGeom>
            <a:solidFill>
              <a:schemeClr val="accent2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300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808306"/>
              </p:ext>
            </p:extLst>
          </p:nvPr>
        </p:nvGraphicFramePr>
        <p:xfrm>
          <a:off x="2843808" y="2132856"/>
          <a:ext cx="2171105" cy="951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9" name="Equation" r:id="rId3" imgW="850900" imgH="368300" progId="Equation.3">
                  <p:embed/>
                </p:oleObj>
              </mc:Choice>
              <mc:Fallback>
                <p:oleObj name="Equation" r:id="rId3" imgW="850900" imgH="3683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132856"/>
                        <a:ext cx="2171105" cy="9513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Generalization(</a:t>
            </a:r>
            <a:r>
              <a:rPr lang="zh-CN" altLang="en-US" dirty="0" smtClean="0"/>
              <a:t>一些一般</a:t>
            </a:r>
            <a:r>
              <a:rPr lang="zh-CN" altLang="en-US" dirty="0"/>
              <a:t>情形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绕点</a:t>
            </a:r>
            <a:r>
              <a:rPr lang="en-US" altLang="zh-CN" dirty="0" smtClean="0"/>
              <a:t>(x0, y0)</a:t>
            </a:r>
            <a:r>
              <a:rPr lang="zh-CN" altLang="en-US" dirty="0" smtClean="0"/>
              <a:t>旋转</a:t>
            </a:r>
            <a:r>
              <a:rPr lang="el-GR" altLang="zh-CN" dirty="0" smtClean="0"/>
              <a:t>θ</a:t>
            </a:r>
            <a:r>
              <a:rPr lang="zh-CN" altLang="en-US" dirty="0" smtClean="0"/>
              <a:t>角的变换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关于</a:t>
            </a:r>
            <a:r>
              <a:rPr lang="en-US" altLang="zh-CN" dirty="0" err="1" smtClean="0"/>
              <a:t>ax+by+c</a:t>
            </a:r>
            <a:r>
              <a:rPr lang="en-US" altLang="zh-CN" dirty="0" smtClean="0"/>
              <a:t>=0</a:t>
            </a:r>
            <a:r>
              <a:rPr lang="zh-CN" altLang="en-US" dirty="0" smtClean="0"/>
              <a:t>的对称变换</a:t>
            </a:r>
            <a:endParaRPr lang="en-US" altLang="zh-CN" dirty="0" smtClean="0"/>
          </a:p>
          <a:p>
            <a:r>
              <a:rPr lang="zh-CN" altLang="en-US" dirty="0" smtClean="0"/>
              <a:t> 点</a:t>
            </a:r>
            <a:r>
              <a:rPr lang="en-US" altLang="zh-CN" dirty="0" smtClean="0"/>
              <a:t>(x0, y0)</a:t>
            </a:r>
            <a:r>
              <a:rPr lang="zh-CN" altLang="en-US" dirty="0" smtClean="0"/>
              <a:t>保持不变的缩放变换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027B9-0866-41DA-B19E-D03441714429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(</a:t>
            </a:r>
            <a:r>
              <a:rPr lang="zh-CN" altLang="en-US" dirty="0" smtClean="0"/>
              <a:t>例子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00200"/>
            <a:ext cx="3098304" cy="4419600"/>
          </a:xfrm>
        </p:spPr>
        <p:txBody>
          <a:bodyPr/>
          <a:lstStyle/>
          <a:p>
            <a:r>
              <a:rPr lang="zh-CN" altLang="en-US" dirty="0" smtClean="0"/>
              <a:t>建立</a:t>
            </a:r>
            <a:r>
              <a:rPr lang="en-US" altLang="zh-CN" dirty="0" smtClean="0"/>
              <a:t>A</a:t>
            </a:r>
            <a:r>
              <a:rPr lang="zh-CN" altLang="en-US" dirty="0" smtClean="0"/>
              <a:t>变到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的换矩阵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</a:t>
            </a:r>
            <a:r>
              <a:rPr lang="zh-CN" altLang="en-US" dirty="0" smtClean="0"/>
              <a:t>比</a:t>
            </a:r>
            <a:r>
              <a:rPr lang="en-US" altLang="zh-CN" dirty="0" smtClean="0"/>
              <a:t>A</a:t>
            </a:r>
            <a:r>
              <a:rPr lang="zh-CN" altLang="en-US" dirty="0" smtClean="0"/>
              <a:t>放大了一倍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027B9-0866-41DA-B19E-D03441714429}" type="slidenum">
              <a:rPr lang="zh-CN" altLang="en-US" smtClean="0"/>
              <a:pPr>
                <a:defRPr/>
              </a:pPr>
              <a:t>19</a:t>
            </a:fld>
            <a:endParaRPr lang="en-US" altLang="zh-CN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402" y="1883726"/>
            <a:ext cx="5250054" cy="3926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40352" y="2605257"/>
            <a:ext cx="71045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(3,0)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2200" y="5301208"/>
            <a:ext cx="86594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(0, -3)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7820" y="4541058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16012" y="4077072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20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2E5280-3ECD-4F65-9066-1FDDC399F089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+mn-lt"/>
                <a:ea typeface="黑体" pitchFamily="2" charset="-122"/>
              </a:rPr>
              <a:t>Agenda</a:t>
            </a:r>
            <a:endParaRPr lang="zh-CN" altLang="en-US" dirty="0" smtClean="0">
              <a:latin typeface="+mn-lt"/>
              <a:ea typeface="黑体" pitchFamily="2" charset="-122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57325"/>
            <a:ext cx="3818384" cy="47085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+mj-lt"/>
                <a:ea typeface="黑体" pitchFamily="2" charset="-122"/>
              </a:rPr>
              <a:t>2D geometric transformations (</a:t>
            </a:r>
            <a:r>
              <a:rPr lang="zh-CN" altLang="en-US" dirty="0" smtClean="0">
                <a:latin typeface="Times New Roman" pitchFamily="18" charset="0"/>
                <a:ea typeface="黑体" pitchFamily="2" charset="-122"/>
              </a:rPr>
              <a:t>二维几何变换</a:t>
            </a:r>
            <a:r>
              <a:rPr lang="en-US" altLang="zh-CN" dirty="0" smtClean="0">
                <a:latin typeface="Times New Roman" pitchFamily="18" charset="0"/>
                <a:ea typeface="黑体" pitchFamily="2" charset="-122"/>
              </a:rPr>
              <a:t>)</a:t>
            </a:r>
          </a:p>
          <a:p>
            <a:pPr marL="0" indent="0" eaLnBrk="1" hangingPunct="1">
              <a:buNone/>
              <a:defRPr/>
            </a:pPr>
            <a:r>
              <a:rPr lang="en-US" altLang="zh-CN" dirty="0" smtClean="0">
                <a:latin typeface="Times New Roman" pitchFamily="18" charset="0"/>
                <a:ea typeface="黑体" pitchFamily="2" charset="-122"/>
              </a:rPr>
              <a:t>3</a:t>
            </a:r>
            <a:r>
              <a:rPr lang="en-US" altLang="zh-CN" baseline="30000" dirty="0" smtClean="0">
                <a:latin typeface="Times New Roman" pitchFamily="18" charset="0"/>
                <a:ea typeface="黑体" pitchFamily="2" charset="-122"/>
              </a:rPr>
              <a:t>rd</a:t>
            </a:r>
            <a:r>
              <a:rPr lang="en-US" altLang="zh-CN" dirty="0" smtClean="0">
                <a:latin typeface="Times New Roman" pitchFamily="18" charset="0"/>
                <a:ea typeface="黑体" pitchFamily="2" charset="-122"/>
              </a:rPr>
              <a:t>: chap 5;4</a:t>
            </a:r>
            <a:r>
              <a:rPr lang="en-US" altLang="zh-CN" baseline="30000" dirty="0" smtClean="0">
                <a:latin typeface="Times New Roman" pitchFamily="18" charset="0"/>
                <a:ea typeface="黑体" pitchFamily="2" charset="-122"/>
              </a:rPr>
              <a:t>th</a:t>
            </a:r>
            <a:r>
              <a:rPr lang="en-US" altLang="zh-CN" dirty="0" smtClean="0">
                <a:latin typeface="Times New Roman" pitchFamily="18" charset="0"/>
                <a:ea typeface="黑体" pitchFamily="2" charset="-122"/>
              </a:rPr>
              <a:t>: chap 7</a:t>
            </a:r>
            <a:endParaRPr lang="zh-CN" altLang="en-US" dirty="0" smtClean="0">
              <a:latin typeface="Times New Roman" pitchFamily="18" charset="0"/>
              <a:ea typeface="黑体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ea typeface="黑体" pitchFamily="2" charset="-122"/>
              </a:rPr>
              <a:t>3D geometric transformations (</a:t>
            </a:r>
            <a:r>
              <a:rPr lang="zh-CN" altLang="en-US" dirty="0" smtClean="0">
                <a:latin typeface="Times New Roman" pitchFamily="18" charset="0"/>
                <a:ea typeface="黑体" pitchFamily="2" charset="-122"/>
              </a:rPr>
              <a:t>三维几何变换</a:t>
            </a:r>
            <a:r>
              <a:rPr lang="en-US" altLang="zh-CN" dirty="0" smtClean="0">
                <a:latin typeface="Times New Roman" pitchFamily="18" charset="0"/>
                <a:ea typeface="黑体" pitchFamily="2" charset="-122"/>
              </a:rPr>
              <a:t>)</a:t>
            </a:r>
          </a:p>
          <a:p>
            <a:pPr marL="0" indent="0" eaLnBrk="1" hangingPunct="1">
              <a:buNone/>
              <a:defRPr/>
            </a:pPr>
            <a:r>
              <a:rPr lang="en-US" altLang="zh-CN" dirty="0" smtClean="0">
                <a:latin typeface="Times New Roman" pitchFamily="18" charset="0"/>
                <a:ea typeface="黑体" pitchFamily="2" charset="-122"/>
              </a:rPr>
              <a:t>3</a:t>
            </a:r>
            <a:r>
              <a:rPr lang="en-US" altLang="zh-CN" baseline="30000" dirty="0" smtClean="0">
                <a:latin typeface="Times New Roman" pitchFamily="18" charset="0"/>
                <a:ea typeface="黑体" pitchFamily="2" charset="-122"/>
              </a:rPr>
              <a:t>rd</a:t>
            </a:r>
            <a:r>
              <a:rPr lang="en-US" altLang="zh-CN" dirty="0" smtClean="0">
                <a:latin typeface="Times New Roman" pitchFamily="18" charset="0"/>
                <a:ea typeface="黑体" pitchFamily="2" charset="-122"/>
              </a:rPr>
              <a:t>: chap 7; 4</a:t>
            </a:r>
            <a:r>
              <a:rPr lang="en-US" altLang="zh-CN" baseline="30000" dirty="0" smtClean="0">
                <a:latin typeface="Times New Roman" pitchFamily="18" charset="0"/>
                <a:ea typeface="黑体" pitchFamily="2" charset="-122"/>
              </a:rPr>
              <a:t>th</a:t>
            </a:r>
            <a:r>
              <a:rPr lang="en-US" altLang="zh-CN" dirty="0" smtClean="0">
                <a:latin typeface="Times New Roman" pitchFamily="18" charset="0"/>
                <a:ea typeface="黑体" pitchFamily="2" charset="-122"/>
              </a:rPr>
              <a:t>: chap 9</a:t>
            </a:r>
            <a:endParaRPr lang="zh-CN" altLang="en-US" dirty="0" smtClean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643438" y="2714625"/>
            <a:ext cx="857250" cy="6429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平行四边形 6"/>
          <p:cNvSpPr>
            <a:spLocks noChangeArrowheads="1"/>
          </p:cNvSpPr>
          <p:nvPr/>
        </p:nvSpPr>
        <p:spPr bwMode="auto">
          <a:xfrm>
            <a:off x="7072313" y="2071688"/>
            <a:ext cx="1000125" cy="642937"/>
          </a:xfrm>
          <a:prstGeom prst="parallelogram">
            <a:avLst>
              <a:gd name="adj" fmla="val 249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000750" y="2714625"/>
            <a:ext cx="857250" cy="6429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795963" y="1500188"/>
            <a:ext cx="1490662" cy="4286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rot="5400000">
            <a:off x="4686002" y="1447925"/>
            <a:ext cx="857250" cy="6429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3562" name="组合 17"/>
          <p:cNvGrpSpPr>
            <a:grpSpLocks/>
          </p:cNvGrpSpPr>
          <p:nvPr/>
        </p:nvGrpSpPr>
        <p:grpSpPr bwMode="auto">
          <a:xfrm>
            <a:off x="4572000" y="1500188"/>
            <a:ext cx="2428875" cy="1928812"/>
            <a:chOff x="4572000" y="1500968"/>
            <a:chExt cx="2428892" cy="1928032"/>
          </a:xfrm>
        </p:grpSpPr>
        <p:cxnSp>
          <p:nvCxnSpPr>
            <p:cNvPr id="23564" name="直接箭头连接符 11"/>
            <p:cNvCxnSpPr>
              <a:cxnSpLocks noChangeShapeType="1"/>
            </p:cNvCxnSpPr>
            <p:nvPr/>
          </p:nvCxnSpPr>
          <p:spPr bwMode="auto">
            <a:xfrm rot="5400000" flipH="1" flipV="1">
              <a:off x="4108447" y="2464587"/>
              <a:ext cx="1928032" cy="7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3565" name="直接箭头连接符 13"/>
            <p:cNvCxnSpPr>
              <a:cxnSpLocks noChangeShapeType="1"/>
            </p:cNvCxnSpPr>
            <p:nvPr/>
          </p:nvCxnSpPr>
          <p:spPr bwMode="auto">
            <a:xfrm flipV="1">
              <a:off x="4572000" y="3071810"/>
              <a:ext cx="2428892" cy="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857750" y="3786188"/>
            <a:ext cx="3030538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/>
              <a:t>Mathematical </a:t>
            </a:r>
          </a:p>
          <a:p>
            <a:r>
              <a:rPr lang="en-US" altLang="zh-CN" sz="3200"/>
              <a:t>representation?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792 0.00486 L -0.00624 0.0048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7A05F-752D-45C6-BCCB-ECE18632B327}" type="slidenum">
              <a:rPr lang="zh-CN" altLang="en-US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itchFamily="49" charset="-122"/>
              </a:rPr>
              <a:t>Agenda</a:t>
            </a:r>
            <a:endParaRPr lang="zh-CN" altLang="en-US" smtClean="0">
              <a:ea typeface="黑体" pitchFamily="49" charset="-122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57325"/>
            <a:ext cx="7924800" cy="470852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808080"/>
                </a:solidFill>
                <a:latin typeface="Times New Roman" pitchFamily="18" charset="0"/>
                <a:ea typeface="黑体" pitchFamily="49" charset="-122"/>
              </a:rPr>
              <a:t>二维变换</a:t>
            </a:r>
          </a:p>
          <a:p>
            <a:pPr eaLnBrk="1" hangingPunct="1"/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三维变换</a:t>
            </a:r>
            <a:r>
              <a:rPr lang="en-US" altLang="zh-CN" dirty="0" smtClean="0">
                <a:solidFill>
                  <a:srgbClr val="808080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dirty="0" smtClean="0">
                <a:ea typeface="黑体" pitchFamily="49" charset="-122"/>
              </a:rPr>
              <a:t>3D geometric transformation)</a:t>
            </a:r>
            <a:endParaRPr lang="zh-CN" altLang="en-US" dirty="0" smtClean="0">
              <a:ea typeface="黑体" pitchFamily="49" charset="-122"/>
            </a:endParaRPr>
          </a:p>
          <a:p>
            <a:pPr lvl="1" eaLnBrk="1" hangingPunct="1"/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场景坐标系和造型变换</a:t>
            </a:r>
          </a:p>
          <a:p>
            <a:pPr lvl="1" eaLnBrk="1" hangingPunct="1"/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视点坐标系和取景变换</a:t>
            </a:r>
          </a:p>
          <a:p>
            <a:pPr lvl="1" eaLnBrk="1" hangingPunct="1"/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投影坐标系和投影变换</a:t>
            </a:r>
          </a:p>
          <a:p>
            <a:pPr lvl="1" eaLnBrk="1" hangingPunct="1"/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屏幕坐标系和设备变换</a:t>
            </a:r>
          </a:p>
          <a:p>
            <a:pPr eaLnBrk="1" hangingPunct="1"/>
            <a:r>
              <a:rPr lang="zh-CN" altLang="en-US" dirty="0" smtClean="0">
                <a:solidFill>
                  <a:srgbClr val="808080"/>
                </a:solidFill>
                <a:latin typeface="Times New Roman" pitchFamily="18" charset="0"/>
                <a:ea typeface="黑体" pitchFamily="49" charset="-122"/>
              </a:rPr>
              <a:t>裁剪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FCBC2C-FC99-4C13-BF55-77EB4785B6F2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dirty="0" smtClean="0">
                <a:latin typeface="+mn-lt"/>
                <a:ea typeface="黑体" pitchFamily="2" charset="-122"/>
              </a:rPr>
              <a:t>Why 3D transformations</a:t>
            </a:r>
            <a:br>
              <a:rPr lang="en-US" altLang="zh-CN" sz="4000" dirty="0" smtClean="0">
                <a:latin typeface="+mn-lt"/>
                <a:ea typeface="黑体" pitchFamily="2" charset="-122"/>
              </a:rPr>
            </a:br>
            <a:r>
              <a:rPr lang="en-US" altLang="zh-CN" sz="3600" dirty="0" smtClean="0">
                <a:latin typeface="+mn-lt"/>
                <a:ea typeface="黑体" pitchFamily="2" charset="-122"/>
              </a:rPr>
              <a:t>(</a:t>
            </a:r>
            <a:r>
              <a:rPr lang="zh-CN" altLang="en-US" sz="3600" dirty="0" smtClean="0">
                <a:latin typeface="+mn-lt"/>
                <a:ea typeface="黑体" pitchFamily="2" charset="-122"/>
              </a:rPr>
              <a:t>为何要</a:t>
            </a:r>
            <a:r>
              <a:rPr lang="en-US" altLang="zh-CN" sz="3600" dirty="0" smtClean="0">
                <a:latin typeface="+mn-lt"/>
                <a:ea typeface="黑体" pitchFamily="2" charset="-122"/>
              </a:rPr>
              <a:t>3D</a:t>
            </a:r>
            <a:r>
              <a:rPr lang="zh-CN" altLang="en-US" sz="3600" dirty="0" smtClean="0">
                <a:latin typeface="+mn-lt"/>
                <a:ea typeface="黑体" pitchFamily="2" charset="-122"/>
              </a:rPr>
              <a:t>变换</a:t>
            </a:r>
            <a:r>
              <a:rPr lang="en-US" altLang="zh-CN" sz="3600" dirty="0" smtClean="0">
                <a:latin typeface="+mn-lt"/>
                <a:ea typeface="黑体" pitchFamily="2" charset="-122"/>
              </a:rPr>
              <a:t>)</a:t>
            </a:r>
            <a:r>
              <a:rPr lang="en-US" altLang="zh-CN" sz="3600" dirty="0" smtClean="0">
                <a:latin typeface="Times New Roman" pitchFamily="18" charset="0"/>
                <a:ea typeface="黑体" pitchFamily="2" charset="-122"/>
              </a:rPr>
              <a:t>?</a:t>
            </a:r>
            <a:endParaRPr lang="zh-CN" altLang="en-US" sz="3600" dirty="0" smtClean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57325"/>
            <a:ext cx="7924800" cy="44196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Times New Roman" pitchFamily="18" charset="0"/>
                <a:ea typeface="黑体" pitchFamily="49" charset="-122"/>
              </a:rPr>
              <a:t>Rendering a 3D model is similar to the process that we use a camera to take a photo: 3D</a:t>
            </a:r>
            <a:r>
              <a:rPr lang="en-US" altLang="zh-CN" sz="2800" smtClean="0">
                <a:latin typeface="Times New Roman" pitchFamily="18" charset="0"/>
                <a:ea typeface="黑体" pitchFamily="49" charset="-122"/>
                <a:sym typeface="Wingdings" pitchFamily="2" charset="2"/>
              </a:rPr>
              <a:t>2D</a:t>
            </a:r>
            <a:r>
              <a:rPr lang="zh-CN" altLang="en-US" sz="2800" smtClean="0">
                <a:latin typeface="Times New Roman" pitchFamily="18" charset="0"/>
                <a:ea typeface="黑体" pitchFamily="49" charset="-122"/>
              </a:rPr>
              <a:t> </a:t>
            </a:r>
          </a:p>
        </p:txBody>
      </p:sp>
      <p:grpSp>
        <p:nvGrpSpPr>
          <p:cNvPr id="33797" name="Group 18"/>
          <p:cNvGrpSpPr>
            <a:grpSpLocks/>
          </p:cNvGrpSpPr>
          <p:nvPr/>
        </p:nvGrpSpPr>
        <p:grpSpPr bwMode="auto">
          <a:xfrm>
            <a:off x="539750" y="2420938"/>
            <a:ext cx="8051800" cy="1558925"/>
            <a:chOff x="340" y="1525"/>
            <a:chExt cx="5072" cy="982"/>
          </a:xfrm>
        </p:grpSpPr>
        <p:pic>
          <p:nvPicPr>
            <p:cNvPr id="3380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0" y="1525"/>
              <a:ext cx="1256" cy="98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</p:pic>
        <p:pic>
          <p:nvPicPr>
            <p:cNvPr id="33806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25" y="1525"/>
              <a:ext cx="1244" cy="98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</p:pic>
        <p:pic>
          <p:nvPicPr>
            <p:cNvPr id="33807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886" y="1525"/>
              <a:ext cx="1258" cy="98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</p:pic>
        <p:pic>
          <p:nvPicPr>
            <p:cNvPr id="33808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165" y="1525"/>
              <a:ext cx="1247" cy="98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</p:pic>
      </p:grpSp>
      <p:sp>
        <p:nvSpPr>
          <p:cNvPr id="33798" name="Text Box 12"/>
          <p:cNvSpPr txBox="1">
            <a:spLocks noChangeArrowheads="1"/>
          </p:cNvSpPr>
          <p:nvPr/>
        </p:nvSpPr>
        <p:spPr bwMode="auto">
          <a:xfrm>
            <a:off x="3779838" y="3933825"/>
            <a:ext cx="1555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1800">
                <a:latin typeface="Times New Roman" pitchFamily="18" charset="0"/>
              </a:rPr>
              <a:t>真实的照相机</a:t>
            </a:r>
          </a:p>
        </p:txBody>
      </p:sp>
      <p:sp>
        <p:nvSpPr>
          <p:cNvPr id="33799" name="Text Box 13"/>
          <p:cNvSpPr txBox="1">
            <a:spLocks noChangeArrowheads="1"/>
          </p:cNvSpPr>
          <p:nvPr/>
        </p:nvSpPr>
        <p:spPr bwMode="auto">
          <a:xfrm>
            <a:off x="3348038" y="5876925"/>
            <a:ext cx="2470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1800">
                <a:latin typeface="Times New Roman" pitchFamily="18" charset="0"/>
              </a:rPr>
              <a:t>计算机中的虚拟照相机</a:t>
            </a:r>
          </a:p>
        </p:txBody>
      </p:sp>
      <p:grpSp>
        <p:nvGrpSpPr>
          <p:cNvPr id="33800" name="Group 19"/>
          <p:cNvGrpSpPr>
            <a:grpSpLocks/>
          </p:cNvGrpSpPr>
          <p:nvPr/>
        </p:nvGrpSpPr>
        <p:grpSpPr bwMode="auto">
          <a:xfrm>
            <a:off x="539750" y="4302125"/>
            <a:ext cx="8032750" cy="1560513"/>
            <a:chOff x="340" y="2710"/>
            <a:chExt cx="5060" cy="983"/>
          </a:xfrm>
        </p:grpSpPr>
        <p:pic>
          <p:nvPicPr>
            <p:cNvPr id="33801" name="Picture 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40" y="2711"/>
              <a:ext cx="1247" cy="98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</p:pic>
        <p:pic>
          <p:nvPicPr>
            <p:cNvPr id="33802" name="Picture 9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610" y="2711"/>
              <a:ext cx="1253" cy="98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</p:pic>
        <p:pic>
          <p:nvPicPr>
            <p:cNvPr id="33803" name="Picture 10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880" y="2711"/>
              <a:ext cx="1239" cy="98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</p:pic>
        <p:pic>
          <p:nvPicPr>
            <p:cNvPr id="33804" name="Picture 1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150" y="2710"/>
              <a:ext cx="1250" cy="982"/>
            </a:xfrm>
            <a:prstGeom prst="rect">
              <a:avLst/>
            </a:prstGeom>
            <a:noFill/>
            <a:ln w="12700" algn="ctr">
              <a:solidFill>
                <a:schemeClr val="folHlink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A35573-0D65-4D16-9E93-34C369B54EBD}" type="slidenum">
              <a:rPr lang="zh-CN" altLang="en-US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itchFamily="18" charset="0"/>
                <a:ea typeface="黑体" pitchFamily="49" charset="-122"/>
              </a:rPr>
              <a:t>三维变换的基本概念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134350" cy="4392612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场景造型</a:t>
            </a:r>
          </a:p>
          <a:p>
            <a:pPr lvl="1" eaLnBrk="1" hangingPunct="1"/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场景坐标系</a:t>
            </a:r>
            <a:endParaRPr lang="en-US" altLang="zh-CN" dirty="0" smtClean="0">
              <a:latin typeface="Times New Roman" pitchFamily="18" charset="0"/>
              <a:ea typeface="黑体" pitchFamily="49" charset="-122"/>
            </a:endParaRPr>
          </a:p>
          <a:p>
            <a:pPr lvl="2" eaLnBrk="1" hangingPunct="1"/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世界坐标系、局部坐标系</a:t>
            </a:r>
            <a:endParaRPr lang="en-US" altLang="zh-CN" dirty="0" smtClean="0">
              <a:latin typeface="Times New Roman" pitchFamily="18" charset="0"/>
              <a:ea typeface="黑体" pitchFamily="49" charset="-122"/>
            </a:endParaRPr>
          </a:p>
          <a:p>
            <a:pPr lvl="1" eaLnBrk="1" hangingPunct="1"/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变换：造型变换</a:t>
            </a:r>
          </a:p>
          <a:p>
            <a:pPr eaLnBrk="1" hangingPunct="1"/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放置虚拟照相机</a:t>
            </a:r>
          </a:p>
          <a:p>
            <a:pPr lvl="1" eaLnBrk="1" hangingPunct="1"/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坐标系：视点坐标系</a:t>
            </a:r>
            <a:endParaRPr lang="en-US" altLang="zh-CN" dirty="0" smtClean="0">
              <a:latin typeface="Times New Roman" pitchFamily="18" charset="0"/>
              <a:ea typeface="黑体" pitchFamily="49" charset="-122"/>
            </a:endParaRPr>
          </a:p>
          <a:p>
            <a:pPr lvl="1" eaLnBrk="1" hangingPunct="1"/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变换：取景变换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421358"/>
            <a:ext cx="3241201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594" y="3812831"/>
            <a:ext cx="2878838" cy="2280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EA07B8-F8D2-4936-88C5-A928981DBD1D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itchFamily="18" charset="0"/>
                <a:ea typeface="黑体" pitchFamily="49" charset="-122"/>
              </a:rPr>
              <a:t>三维变换的基本概念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投影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(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照相、摄影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：</a:t>
            </a:r>
          </a:p>
          <a:p>
            <a:pPr lvl="1" eaLnBrk="1" hangingPunct="1"/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坐标系：投影坐标系</a:t>
            </a:r>
            <a:endParaRPr lang="en-US" altLang="zh-CN" dirty="0" smtClean="0">
              <a:latin typeface="Times New Roman" pitchFamily="18" charset="0"/>
              <a:ea typeface="黑体" pitchFamily="49" charset="-122"/>
            </a:endParaRPr>
          </a:p>
          <a:p>
            <a:pPr marL="457200" lvl="1" indent="0" eaLnBrk="1" hangingPunct="1">
              <a:buNone/>
            </a:pP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              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和窗口坐标系</a:t>
            </a:r>
          </a:p>
          <a:p>
            <a:pPr lvl="1" eaLnBrk="1" hangingPunct="1"/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变换：投影变换</a:t>
            </a:r>
          </a:p>
          <a:p>
            <a:pPr eaLnBrk="1" hangingPunct="1"/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二维显示</a:t>
            </a:r>
          </a:p>
          <a:p>
            <a:pPr lvl="1" eaLnBrk="1" hangingPunct="1"/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坐标系：窗口坐标系、</a:t>
            </a:r>
            <a:endParaRPr lang="en-US" altLang="zh-CN" dirty="0" smtClean="0">
              <a:latin typeface="Times New Roman" pitchFamily="18" charset="0"/>
              <a:ea typeface="黑体" pitchFamily="49" charset="-122"/>
            </a:endParaRPr>
          </a:p>
          <a:p>
            <a:pPr marL="457200" lvl="1" indent="0" eaLnBrk="1" hangingPunct="1">
              <a:buNone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    规格化设备坐标系与</a:t>
            </a:r>
            <a:endParaRPr lang="en-US" altLang="zh-CN" dirty="0" smtClean="0">
              <a:latin typeface="Times New Roman" pitchFamily="18" charset="0"/>
              <a:ea typeface="黑体" pitchFamily="49" charset="-122"/>
            </a:endParaRPr>
          </a:p>
          <a:p>
            <a:pPr marL="457200" lvl="1" indent="0" eaLnBrk="1" hangingPunct="1">
              <a:buNone/>
            </a:pP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   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屏幕的物理坐标系</a:t>
            </a:r>
          </a:p>
          <a:p>
            <a:pPr lvl="1" eaLnBrk="1" hangingPunct="1"/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变换：设备变换、视窗变换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211" y="1412777"/>
            <a:ext cx="3537213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D6BC6-B908-41A8-886E-138FFCD5D164}" type="slidenum">
              <a:rPr lang="zh-CN" altLang="en-US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015287" cy="9144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黑体" pitchFamily="49" charset="-122"/>
              </a:rPr>
              <a:t>坐标变换流程图</a:t>
            </a:r>
          </a:p>
        </p:txBody>
      </p:sp>
      <p:grpSp>
        <p:nvGrpSpPr>
          <p:cNvPr id="36868" name="Group 29"/>
          <p:cNvGrpSpPr>
            <a:grpSpLocks/>
          </p:cNvGrpSpPr>
          <p:nvPr/>
        </p:nvGrpSpPr>
        <p:grpSpPr bwMode="auto">
          <a:xfrm>
            <a:off x="1258888" y="1541463"/>
            <a:ext cx="6913562" cy="4519612"/>
            <a:chOff x="793" y="971"/>
            <a:chExt cx="4355" cy="2847"/>
          </a:xfrm>
        </p:grpSpPr>
        <p:sp>
          <p:nvSpPr>
            <p:cNvPr id="36869" name="Text Box 3"/>
            <p:cNvSpPr txBox="1">
              <a:spLocks noChangeArrowheads="1"/>
            </p:cNvSpPr>
            <p:nvPr/>
          </p:nvSpPr>
          <p:spPr bwMode="auto">
            <a:xfrm>
              <a:off x="793" y="981"/>
              <a:ext cx="1270" cy="510"/>
            </a:xfrm>
            <a:prstGeom prst="rect">
              <a:avLst/>
            </a:prstGeom>
            <a:noFill/>
            <a:ln w="952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lIns="0" rIns="0" anchor="ctr" anchorCtr="1"/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latin typeface="Times New Roman" pitchFamily="18" charset="0"/>
                </a:rPr>
                <a:t>局部坐标系</a:t>
              </a:r>
              <a:endParaRPr lang="en-US" altLang="zh-CN" sz="2400" dirty="0"/>
            </a:p>
          </p:txBody>
        </p:sp>
        <p:sp>
          <p:nvSpPr>
            <p:cNvPr id="36870" name="Text Box 5"/>
            <p:cNvSpPr txBox="1">
              <a:spLocks noChangeArrowheads="1"/>
            </p:cNvSpPr>
            <p:nvPr/>
          </p:nvSpPr>
          <p:spPr bwMode="auto">
            <a:xfrm>
              <a:off x="3833" y="981"/>
              <a:ext cx="1257" cy="511"/>
            </a:xfrm>
            <a:prstGeom prst="rect">
              <a:avLst/>
            </a:prstGeom>
            <a:noFill/>
            <a:ln w="952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lIns="0" rIns="0" anchor="ctr" anchorCtr="1"/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latin typeface="Times New Roman" pitchFamily="18" charset="0"/>
                </a:rPr>
                <a:t>世界坐标</a:t>
              </a:r>
              <a:r>
                <a:rPr lang="zh-CN" altLang="en-US" sz="2400" dirty="0"/>
                <a:t>系</a:t>
              </a:r>
            </a:p>
          </p:txBody>
        </p:sp>
        <p:sp>
          <p:nvSpPr>
            <p:cNvPr id="36871" name="Text Box 7"/>
            <p:cNvSpPr txBox="1">
              <a:spLocks noChangeArrowheads="1"/>
            </p:cNvSpPr>
            <p:nvPr/>
          </p:nvSpPr>
          <p:spPr bwMode="auto">
            <a:xfrm>
              <a:off x="2336" y="1740"/>
              <a:ext cx="1270" cy="510"/>
            </a:xfrm>
            <a:prstGeom prst="rect">
              <a:avLst/>
            </a:prstGeom>
            <a:noFill/>
            <a:ln w="952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lIns="0" rIns="0" anchor="ctr" anchorCtr="1"/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latin typeface="Times New Roman" pitchFamily="18" charset="0"/>
                </a:rPr>
                <a:t>视点坐标</a:t>
              </a:r>
              <a:r>
                <a:rPr lang="zh-CN" altLang="en-US" sz="2400" dirty="0"/>
                <a:t>系</a:t>
              </a:r>
            </a:p>
          </p:txBody>
        </p:sp>
        <p:sp>
          <p:nvSpPr>
            <p:cNvPr id="36872" name="Text Box 9"/>
            <p:cNvSpPr txBox="1">
              <a:spLocks noChangeArrowheads="1"/>
            </p:cNvSpPr>
            <p:nvPr/>
          </p:nvSpPr>
          <p:spPr bwMode="auto">
            <a:xfrm>
              <a:off x="793" y="2512"/>
              <a:ext cx="1270" cy="510"/>
            </a:xfrm>
            <a:prstGeom prst="rect">
              <a:avLst/>
            </a:prstGeom>
            <a:noFill/>
            <a:ln w="952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lIns="0" rIns="0" anchor="ctr" anchorCtr="1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图像坐标</a:t>
              </a:r>
              <a:r>
                <a:rPr lang="zh-CN" altLang="en-US" sz="2400"/>
                <a:t>系</a:t>
              </a:r>
            </a:p>
          </p:txBody>
        </p:sp>
        <p:sp>
          <p:nvSpPr>
            <p:cNvPr id="36873" name="Text Box 11"/>
            <p:cNvSpPr txBox="1">
              <a:spLocks noChangeArrowheads="1"/>
            </p:cNvSpPr>
            <p:nvPr/>
          </p:nvSpPr>
          <p:spPr bwMode="auto">
            <a:xfrm>
              <a:off x="3833" y="2523"/>
              <a:ext cx="1315" cy="510"/>
            </a:xfrm>
            <a:prstGeom prst="rect">
              <a:avLst/>
            </a:prstGeom>
            <a:noFill/>
            <a:ln w="952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lIns="0" rIns="0" anchor="ctr" anchorCtr="1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规格化设备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坐标</a:t>
              </a:r>
              <a:r>
                <a:rPr lang="zh-CN" altLang="en-US" sz="2400"/>
                <a:t>系</a:t>
              </a:r>
              <a:endParaRPr lang="en-US" altLang="zh-CN" sz="2400"/>
            </a:p>
          </p:txBody>
        </p:sp>
        <p:sp>
          <p:nvSpPr>
            <p:cNvPr id="36874" name="Text Box 13"/>
            <p:cNvSpPr txBox="1">
              <a:spLocks noChangeArrowheads="1"/>
            </p:cNvSpPr>
            <p:nvPr/>
          </p:nvSpPr>
          <p:spPr bwMode="auto">
            <a:xfrm>
              <a:off x="2381" y="3294"/>
              <a:ext cx="1270" cy="510"/>
            </a:xfrm>
            <a:prstGeom prst="rect">
              <a:avLst/>
            </a:prstGeom>
            <a:noFill/>
            <a:ln w="952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lIns="0" rIns="0" anchor="ctr" anchorCtr="1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屏幕坐标系</a:t>
              </a:r>
              <a:endParaRPr lang="zh-CN" altLang="en-US"/>
            </a:p>
          </p:txBody>
        </p:sp>
        <p:cxnSp>
          <p:nvCxnSpPr>
            <p:cNvPr id="36875" name="AutoShape 14"/>
            <p:cNvCxnSpPr>
              <a:cxnSpLocks noChangeShapeType="1"/>
              <a:stCxn id="36869" idx="3"/>
            </p:cNvCxnSpPr>
            <p:nvPr/>
          </p:nvCxnSpPr>
          <p:spPr bwMode="auto">
            <a:xfrm>
              <a:off x="2063" y="1236"/>
              <a:ext cx="227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36876" name="AutoShape 15"/>
            <p:cNvCxnSpPr>
              <a:cxnSpLocks noChangeShapeType="1"/>
              <a:endCxn id="36870" idx="1"/>
            </p:cNvCxnSpPr>
            <p:nvPr/>
          </p:nvCxnSpPr>
          <p:spPr bwMode="auto">
            <a:xfrm>
              <a:off x="3560" y="1237"/>
              <a:ext cx="27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36877" name="AutoShape 16"/>
            <p:cNvCxnSpPr>
              <a:cxnSpLocks noChangeShapeType="1"/>
              <a:endCxn id="36871" idx="1"/>
            </p:cNvCxnSpPr>
            <p:nvPr/>
          </p:nvCxnSpPr>
          <p:spPr bwMode="auto">
            <a:xfrm flipV="1">
              <a:off x="2063" y="1995"/>
              <a:ext cx="273" cy="12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36878" name="AutoShape 17"/>
            <p:cNvCxnSpPr>
              <a:cxnSpLocks noChangeShapeType="1"/>
              <a:stCxn id="36871" idx="3"/>
            </p:cNvCxnSpPr>
            <p:nvPr/>
          </p:nvCxnSpPr>
          <p:spPr bwMode="auto">
            <a:xfrm>
              <a:off x="3606" y="1995"/>
              <a:ext cx="272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36879" name="AutoShape 18"/>
            <p:cNvCxnSpPr>
              <a:cxnSpLocks noChangeShapeType="1"/>
              <a:stCxn id="36872" idx="3"/>
            </p:cNvCxnSpPr>
            <p:nvPr/>
          </p:nvCxnSpPr>
          <p:spPr bwMode="auto">
            <a:xfrm>
              <a:off x="2063" y="2767"/>
              <a:ext cx="318" cy="1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36880" name="AutoShape 19"/>
            <p:cNvCxnSpPr>
              <a:cxnSpLocks noChangeShapeType="1"/>
              <a:endCxn id="36873" idx="1"/>
            </p:cNvCxnSpPr>
            <p:nvPr/>
          </p:nvCxnSpPr>
          <p:spPr bwMode="auto">
            <a:xfrm>
              <a:off x="3651" y="2778"/>
              <a:ext cx="182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36881" name="AutoShape 20"/>
            <p:cNvCxnSpPr>
              <a:cxnSpLocks noChangeShapeType="1"/>
              <a:endCxn id="36874" idx="1"/>
            </p:cNvCxnSpPr>
            <p:nvPr/>
          </p:nvCxnSpPr>
          <p:spPr bwMode="auto">
            <a:xfrm>
              <a:off x="2063" y="3549"/>
              <a:ext cx="318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36882" name="AutoShape 21"/>
            <p:cNvCxnSpPr>
              <a:cxnSpLocks noChangeShapeType="1"/>
              <a:stCxn id="36870" idx="3"/>
            </p:cNvCxnSpPr>
            <p:nvPr/>
          </p:nvCxnSpPr>
          <p:spPr bwMode="auto">
            <a:xfrm flipH="1">
              <a:off x="793" y="1237"/>
              <a:ext cx="4297" cy="770"/>
            </a:xfrm>
            <a:prstGeom prst="bentConnector5">
              <a:avLst>
                <a:gd name="adj1" fmla="val -3329"/>
                <a:gd name="adj2" fmla="val 49870"/>
                <a:gd name="adj3" fmla="val 103352"/>
              </a:avLst>
            </a:prstGeom>
            <a:noFill/>
            <a:ln w="57150">
              <a:solidFill>
                <a:srgbClr val="FF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6883" name="AutoShape 22"/>
            <p:cNvCxnSpPr>
              <a:cxnSpLocks noChangeShapeType="1"/>
            </p:cNvCxnSpPr>
            <p:nvPr/>
          </p:nvCxnSpPr>
          <p:spPr bwMode="auto">
            <a:xfrm flipH="1">
              <a:off x="793" y="1979"/>
              <a:ext cx="4355" cy="772"/>
            </a:xfrm>
            <a:prstGeom prst="bentConnector5">
              <a:avLst>
                <a:gd name="adj1" fmla="val -3306"/>
                <a:gd name="adj2" fmla="val 50000"/>
                <a:gd name="adj3" fmla="val 103306"/>
              </a:avLst>
            </a:prstGeom>
            <a:noFill/>
            <a:ln w="57150">
              <a:solidFill>
                <a:srgbClr val="FF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6884" name="AutoShape 23"/>
            <p:cNvCxnSpPr>
              <a:cxnSpLocks noChangeShapeType="1"/>
            </p:cNvCxnSpPr>
            <p:nvPr/>
          </p:nvCxnSpPr>
          <p:spPr bwMode="auto">
            <a:xfrm flipH="1">
              <a:off x="793" y="2770"/>
              <a:ext cx="4355" cy="772"/>
            </a:xfrm>
            <a:prstGeom prst="bentConnector5">
              <a:avLst>
                <a:gd name="adj1" fmla="val -3306"/>
                <a:gd name="adj2" fmla="val 50000"/>
                <a:gd name="adj3" fmla="val 103306"/>
              </a:avLst>
            </a:prstGeom>
            <a:noFill/>
            <a:ln w="57150">
              <a:solidFill>
                <a:srgbClr val="FF0000"/>
              </a:solidFill>
              <a:miter lim="800000"/>
              <a:headEnd/>
              <a:tailEnd type="triangle" w="med" len="med"/>
            </a:ln>
          </p:spPr>
        </p:cxnSp>
        <p:sp>
          <p:nvSpPr>
            <p:cNvPr id="36885" name="AutoShape 24"/>
            <p:cNvSpPr>
              <a:spLocks noChangeArrowheads="1"/>
            </p:cNvSpPr>
            <p:nvPr/>
          </p:nvSpPr>
          <p:spPr bwMode="auto">
            <a:xfrm>
              <a:off x="2290" y="971"/>
              <a:ext cx="1270" cy="544"/>
            </a:xfrm>
            <a:prstGeom prst="flowChartDecision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造型变换</a:t>
              </a:r>
              <a:endParaRPr lang="en-US" altLang="zh-CN" dirty="0"/>
            </a:p>
            <a:p>
              <a:pPr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dirty="0"/>
                <a:t>world transformation</a:t>
              </a:r>
              <a:endParaRPr lang="zh-CN" altLang="en-US" dirty="0"/>
            </a:p>
          </p:txBody>
        </p:sp>
        <p:sp>
          <p:nvSpPr>
            <p:cNvPr id="36886" name="AutoShape 25"/>
            <p:cNvSpPr>
              <a:spLocks noChangeArrowheads="1"/>
            </p:cNvSpPr>
            <p:nvPr/>
          </p:nvSpPr>
          <p:spPr bwMode="auto">
            <a:xfrm>
              <a:off x="793" y="1742"/>
              <a:ext cx="1270" cy="544"/>
            </a:xfrm>
            <a:prstGeom prst="flowChartDecision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取景变换</a:t>
              </a:r>
              <a:endParaRPr lang="en-US" altLang="zh-CN" dirty="0"/>
            </a:p>
            <a:p>
              <a:pPr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dirty="0"/>
                <a:t>View transformation</a:t>
              </a:r>
              <a:endParaRPr lang="zh-CN" altLang="en-US" dirty="0"/>
            </a:p>
          </p:txBody>
        </p:sp>
        <p:sp>
          <p:nvSpPr>
            <p:cNvPr id="36887" name="AutoShape 26"/>
            <p:cNvSpPr>
              <a:spLocks noChangeArrowheads="1"/>
            </p:cNvSpPr>
            <p:nvPr/>
          </p:nvSpPr>
          <p:spPr bwMode="auto">
            <a:xfrm>
              <a:off x="3878" y="1716"/>
              <a:ext cx="1270" cy="544"/>
            </a:xfrm>
            <a:prstGeom prst="flowChartDecision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投影变换</a:t>
              </a:r>
              <a:endParaRPr lang="en-US" altLang="zh-CN" dirty="0"/>
            </a:p>
            <a:p>
              <a:pPr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dirty="0"/>
                <a:t>Projection transform.</a:t>
              </a:r>
              <a:endParaRPr lang="zh-CN" altLang="en-US" dirty="0"/>
            </a:p>
          </p:txBody>
        </p:sp>
        <p:sp>
          <p:nvSpPr>
            <p:cNvPr id="36888" name="AutoShape 27"/>
            <p:cNvSpPr>
              <a:spLocks noChangeArrowheads="1"/>
            </p:cNvSpPr>
            <p:nvPr/>
          </p:nvSpPr>
          <p:spPr bwMode="auto">
            <a:xfrm>
              <a:off x="2381" y="2503"/>
              <a:ext cx="1270" cy="544"/>
            </a:xfrm>
            <a:prstGeom prst="flowChartDecision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ts val="2200"/>
                </a:lnSpc>
                <a:spcBef>
                  <a:spcPts val="0"/>
                </a:spcBef>
              </a:pPr>
              <a:r>
                <a:rPr lang="zh-CN" altLang="en-US" dirty="0"/>
                <a:t>设备变换</a:t>
              </a:r>
              <a:endParaRPr lang="en-US" altLang="zh-CN" dirty="0"/>
            </a:p>
            <a:p>
              <a:pPr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dirty="0"/>
                <a:t>Device transform.</a:t>
              </a:r>
              <a:endParaRPr lang="zh-CN" altLang="en-US" dirty="0"/>
            </a:p>
          </p:txBody>
        </p:sp>
        <p:sp>
          <p:nvSpPr>
            <p:cNvPr id="36889" name="AutoShape 28"/>
            <p:cNvSpPr>
              <a:spLocks noChangeArrowheads="1"/>
            </p:cNvSpPr>
            <p:nvPr/>
          </p:nvSpPr>
          <p:spPr bwMode="auto">
            <a:xfrm>
              <a:off x="793" y="3274"/>
              <a:ext cx="1270" cy="544"/>
            </a:xfrm>
            <a:prstGeom prst="flowChartDecision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dirty="0"/>
                <a:t>视窗变换</a:t>
              </a:r>
              <a:endParaRPr lang="en-US" altLang="zh-CN" dirty="0"/>
            </a:p>
            <a:p>
              <a:pPr>
                <a:lnSpc>
                  <a:spcPts val="2100"/>
                </a:lnSpc>
                <a:spcBef>
                  <a:spcPts val="0"/>
                </a:spcBef>
              </a:pPr>
              <a:r>
                <a:rPr lang="en-US" altLang="zh-CN" dirty="0"/>
                <a:t>Viewport transform.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34CF16-6BF4-43CE-BB4D-214FC53F2688}" type="slidenum">
              <a:rPr lang="zh-CN" altLang="en-US"/>
              <a:pPr>
                <a:defRPr/>
              </a:pPr>
              <a:t>25</a:t>
            </a:fld>
            <a:endParaRPr lang="en-US" altLang="zh-CN"/>
          </a:p>
        </p:txBody>
      </p:sp>
      <p:graphicFrame>
        <p:nvGraphicFramePr>
          <p:cNvPr id="7170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1042988" y="1412875"/>
          <a:ext cx="7127875" cy="473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位图图像" r:id="rId4" imgW="11361905" imgH="7552381" progId="PBrush">
                  <p:embed/>
                </p:oleObj>
              </mc:Choice>
              <mc:Fallback>
                <p:oleObj name="位图图像" r:id="rId4" imgW="11361905" imgH="7552381" progId="PBrush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7127875" cy="473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三维变换中的各种坐标系图示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AE71A-451A-4089-8855-FB45121D281F}" type="slidenum">
              <a:rPr lang="zh-CN" altLang="en-US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itchFamily="18" charset="0"/>
                <a:ea typeface="黑体" pitchFamily="49" charset="-122"/>
              </a:rPr>
              <a:t>场景坐标系和模型变换 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412776"/>
            <a:ext cx="7684700" cy="48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776"/>
            <a:ext cx="8280920" cy="4884250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txBody>
          <a:bodyPr/>
          <a:lstStyle/>
          <a:p>
            <a:pPr eaLnBrk="1" hangingPunct="1"/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几何场景建立于世界坐标系中</a:t>
            </a:r>
          </a:p>
          <a:p>
            <a:pPr eaLnBrk="1" hangingPunct="1"/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场景中的具体物体与局部坐标系相联系</a:t>
            </a:r>
          </a:p>
          <a:p>
            <a:pPr lvl="1" eaLnBrk="1" hangingPunct="1"/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局部坐标系可以简化物体的定义</a:t>
            </a:r>
          </a:p>
          <a:p>
            <a:pPr lvl="1" eaLnBrk="1" hangingPunct="1"/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物体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=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｛标准体素，变换｝</a:t>
            </a:r>
          </a:p>
          <a:p>
            <a:pPr eaLnBrk="1" hangingPunct="1"/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造型变换</a:t>
            </a:r>
          </a:p>
          <a:p>
            <a:pPr lvl="1" eaLnBrk="1" hangingPunct="1"/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物体从局部坐标系到世界坐标系的变换</a:t>
            </a:r>
          </a:p>
          <a:p>
            <a:pPr lvl="1" eaLnBrk="1" hangingPunct="1"/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三维线性和非线性变换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89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0F2CB-8B65-41EE-B534-4D4990AB462D}" type="slidenum">
              <a:rPr lang="zh-CN" altLang="en-US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>
                <a:ea typeface="黑体" pitchFamily="49" charset="-122"/>
              </a:rPr>
              <a:t>3D Geometric transformation: translation (</a:t>
            </a:r>
            <a:r>
              <a:rPr lang="zh-CN" altLang="en-US" sz="3600" smtClean="0">
                <a:ea typeface="黑体" pitchFamily="49" charset="-122"/>
              </a:rPr>
              <a:t>三维模型变换：平移</a:t>
            </a:r>
            <a:r>
              <a:rPr lang="en-US" altLang="zh-CN" sz="3600" smtClean="0">
                <a:ea typeface="黑体" pitchFamily="49" charset="-122"/>
              </a:rPr>
              <a:t>)</a:t>
            </a:r>
            <a:endParaRPr lang="zh-CN" altLang="en-US" sz="3600" smtClean="0">
              <a:ea typeface="黑体" pitchFamily="49" charset="-122"/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Move P(</a:t>
            </a:r>
            <a:r>
              <a:rPr lang="en-US" altLang="zh-CN" i="1" dirty="0" err="1" smtClean="0">
                <a:latin typeface="Times New Roman" pitchFamily="18" charset="0"/>
                <a:ea typeface="黑体" pitchFamily="49" charset="-122"/>
              </a:rPr>
              <a:t>x</a:t>
            </a:r>
            <a:r>
              <a:rPr lang="en-US" altLang="zh-CN" dirty="0" err="1" smtClean="0">
                <a:latin typeface="Times New Roman" pitchFamily="18" charset="0"/>
                <a:ea typeface="黑体" pitchFamily="49" charset="-122"/>
              </a:rPr>
              <a:t>,</a:t>
            </a:r>
            <a:r>
              <a:rPr lang="en-US" altLang="zh-CN" i="1" dirty="0" err="1" smtClean="0">
                <a:latin typeface="Times New Roman" pitchFamily="18" charset="0"/>
                <a:ea typeface="黑体" pitchFamily="49" charset="-122"/>
              </a:rPr>
              <a:t>y</a:t>
            </a:r>
            <a:r>
              <a:rPr lang="en-US" altLang="zh-CN" dirty="0" err="1" smtClean="0">
                <a:latin typeface="Times New Roman" pitchFamily="18" charset="0"/>
                <a:ea typeface="黑体" pitchFamily="49" charset="-122"/>
              </a:rPr>
              <a:t>,</a:t>
            </a:r>
            <a:r>
              <a:rPr lang="en-US" altLang="zh-CN" i="1" dirty="0" err="1" smtClean="0">
                <a:latin typeface="Times New Roman" pitchFamily="18" charset="0"/>
                <a:ea typeface="黑体" pitchFamily="49" charset="-122"/>
              </a:rPr>
              <a:t>z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) to P’(</a:t>
            </a:r>
            <a:r>
              <a:rPr lang="en-US" altLang="zh-CN" i="1" dirty="0" err="1" smtClean="0">
                <a:latin typeface="Times New Roman" pitchFamily="18" charset="0"/>
                <a:ea typeface="黑体" pitchFamily="49" charset="-122"/>
              </a:rPr>
              <a:t>x</a:t>
            </a:r>
            <a:r>
              <a:rPr lang="en-US" altLang="zh-CN" dirty="0" err="1" smtClean="0">
                <a:latin typeface="Times New Roman" pitchFamily="18" charset="0"/>
                <a:ea typeface="黑体" pitchFamily="49" charset="-122"/>
              </a:rPr>
              <a:t>’,</a:t>
            </a:r>
            <a:r>
              <a:rPr lang="en-US" altLang="zh-CN" i="1" dirty="0" err="1" smtClean="0">
                <a:latin typeface="Times New Roman" pitchFamily="18" charset="0"/>
                <a:ea typeface="黑体" pitchFamily="49" charset="-122"/>
              </a:rPr>
              <a:t>y’</a:t>
            </a:r>
            <a:r>
              <a:rPr lang="en-US" altLang="zh-CN" dirty="0" err="1" smtClean="0">
                <a:latin typeface="Times New Roman" pitchFamily="18" charset="0"/>
                <a:ea typeface="黑体" pitchFamily="49" charset="-122"/>
              </a:rPr>
              <a:t>,</a:t>
            </a:r>
            <a:r>
              <a:rPr lang="en-US" altLang="zh-CN" i="1" dirty="0" err="1" smtClean="0">
                <a:latin typeface="Times New Roman" pitchFamily="18" charset="0"/>
                <a:ea typeface="黑体" pitchFamily="49" charset="-122"/>
              </a:rPr>
              <a:t>z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’) by (</a:t>
            </a:r>
            <a:r>
              <a:rPr lang="en-US" altLang="zh-CN" i="1" dirty="0" err="1" smtClean="0">
                <a:latin typeface="Times New Roman" pitchFamily="18" charset="0"/>
                <a:ea typeface="黑体" pitchFamily="49" charset="-122"/>
              </a:rPr>
              <a:t>t</a:t>
            </a:r>
            <a:r>
              <a:rPr lang="en-US" altLang="zh-CN" i="1" baseline="-25000" dirty="0" err="1" smtClean="0">
                <a:latin typeface="Times New Roman" pitchFamily="18" charset="0"/>
                <a:ea typeface="黑体" pitchFamily="49" charset="-122"/>
              </a:rPr>
              <a:t>x</a:t>
            </a:r>
            <a:r>
              <a:rPr lang="en-US" altLang="zh-CN" dirty="0" err="1" smtClean="0">
                <a:latin typeface="Times New Roman" pitchFamily="18" charset="0"/>
                <a:ea typeface="黑体" pitchFamily="49" charset="-122"/>
              </a:rPr>
              <a:t>,</a:t>
            </a:r>
            <a:r>
              <a:rPr lang="en-US" altLang="zh-CN" i="1" dirty="0" err="1" smtClean="0">
                <a:latin typeface="Times New Roman" pitchFamily="18" charset="0"/>
                <a:ea typeface="黑体" pitchFamily="49" charset="-122"/>
              </a:rPr>
              <a:t>t</a:t>
            </a:r>
            <a:r>
              <a:rPr lang="en-US" altLang="zh-CN" i="1" baseline="-25000" dirty="0" err="1" smtClean="0">
                <a:latin typeface="Times New Roman" pitchFamily="18" charset="0"/>
                <a:ea typeface="黑体" pitchFamily="49" charset="-122"/>
              </a:rPr>
              <a:t>y</a:t>
            </a:r>
            <a:r>
              <a:rPr lang="en-US" altLang="zh-CN" dirty="0" err="1" smtClean="0">
                <a:latin typeface="Times New Roman" pitchFamily="18" charset="0"/>
                <a:ea typeface="黑体" pitchFamily="49" charset="-122"/>
              </a:rPr>
              <a:t>,</a:t>
            </a:r>
            <a:r>
              <a:rPr lang="en-US" altLang="zh-CN" i="1" dirty="0" err="1" smtClean="0">
                <a:latin typeface="Times New Roman" pitchFamily="18" charset="0"/>
                <a:ea typeface="黑体" pitchFamily="49" charset="-122"/>
              </a:rPr>
              <a:t>t</a:t>
            </a:r>
            <a:r>
              <a:rPr lang="en-US" altLang="zh-CN" i="1" baseline="-25000" dirty="0" err="1" smtClean="0">
                <a:latin typeface="Times New Roman" pitchFamily="18" charset="0"/>
                <a:ea typeface="黑体" pitchFamily="49" charset="-122"/>
              </a:rPr>
              <a:t>z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)  </a:t>
            </a:r>
            <a:endParaRPr lang="zh-CN" altLang="en-US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Rectangle 51"/>
          <p:cNvSpPr>
            <a:spLocks noChangeArrowheads="1"/>
          </p:cNvSpPr>
          <p:nvPr/>
        </p:nvSpPr>
        <p:spPr bwMode="auto">
          <a:xfrm>
            <a:off x="4429125" y="2357438"/>
            <a:ext cx="4038600" cy="3581400"/>
          </a:xfrm>
          <a:prstGeom prst="rect">
            <a:avLst/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3300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latin typeface="Arial" charset="0"/>
              <a:ea typeface="黑体" pitchFamily="2" charset="-122"/>
            </a:endParaRPr>
          </a:p>
        </p:txBody>
      </p:sp>
      <p:sp>
        <p:nvSpPr>
          <p:cNvPr id="8200" name="Line 23"/>
          <p:cNvSpPr>
            <a:spLocks noChangeShapeType="1"/>
          </p:cNvSpPr>
          <p:nvPr/>
        </p:nvSpPr>
        <p:spPr bwMode="auto">
          <a:xfrm>
            <a:off x="4581525" y="4338638"/>
            <a:ext cx="3733800" cy="0"/>
          </a:xfrm>
          <a:prstGeom prst="line">
            <a:avLst/>
          </a:prstGeom>
          <a:noFill/>
          <a:ln w="38100" cap="sq">
            <a:solidFill>
              <a:srgbClr val="FFFFFF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201" name="Line 30"/>
          <p:cNvSpPr>
            <a:spLocks noChangeShapeType="1"/>
          </p:cNvSpPr>
          <p:nvPr/>
        </p:nvSpPr>
        <p:spPr bwMode="auto">
          <a:xfrm>
            <a:off x="6153150" y="2433638"/>
            <a:ext cx="0" cy="2895600"/>
          </a:xfrm>
          <a:prstGeom prst="line">
            <a:avLst/>
          </a:prstGeom>
          <a:noFill/>
          <a:ln w="38100" cap="sq">
            <a:solidFill>
              <a:srgbClr val="FFFFFF"/>
            </a:solidFill>
            <a:round/>
            <a:headEnd type="triangl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202" name="Oval 39"/>
          <p:cNvSpPr>
            <a:spLocks noChangeAspect="1" noChangeArrowheads="1"/>
          </p:cNvSpPr>
          <p:nvPr/>
        </p:nvSpPr>
        <p:spPr bwMode="auto">
          <a:xfrm>
            <a:off x="6334125" y="4033838"/>
            <a:ext cx="184150" cy="18415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3" name="Oval 40"/>
          <p:cNvSpPr>
            <a:spLocks noChangeAspect="1" noChangeArrowheads="1"/>
          </p:cNvSpPr>
          <p:nvPr/>
        </p:nvSpPr>
        <p:spPr bwMode="auto">
          <a:xfrm>
            <a:off x="7553325" y="3195638"/>
            <a:ext cx="184150" cy="18415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4" name="Text Box 42"/>
          <p:cNvSpPr txBox="1">
            <a:spLocks noChangeArrowheads="1"/>
          </p:cNvSpPr>
          <p:nvPr/>
        </p:nvSpPr>
        <p:spPr bwMode="auto">
          <a:xfrm>
            <a:off x="7553325" y="2814638"/>
            <a:ext cx="4556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/>
              <a:t>P’</a:t>
            </a:r>
          </a:p>
        </p:txBody>
      </p:sp>
      <p:sp>
        <p:nvSpPr>
          <p:cNvPr id="8205" name="Text Box 45"/>
          <p:cNvSpPr txBox="1">
            <a:spLocks noChangeArrowheads="1"/>
          </p:cNvSpPr>
          <p:nvPr/>
        </p:nvSpPr>
        <p:spPr bwMode="auto">
          <a:xfrm>
            <a:off x="6867525" y="3271838"/>
            <a:ext cx="3698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/>
              <a:t>T</a:t>
            </a:r>
          </a:p>
        </p:txBody>
      </p:sp>
      <p:sp>
        <p:nvSpPr>
          <p:cNvPr id="8206" name="Line 56"/>
          <p:cNvSpPr>
            <a:spLocks noChangeShapeType="1"/>
          </p:cNvSpPr>
          <p:nvPr/>
        </p:nvSpPr>
        <p:spPr bwMode="auto">
          <a:xfrm flipV="1">
            <a:off x="6469063" y="3348038"/>
            <a:ext cx="1160462" cy="762000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207" name="Line 59"/>
          <p:cNvSpPr>
            <a:spLocks noChangeShapeType="1"/>
          </p:cNvSpPr>
          <p:nvPr/>
        </p:nvSpPr>
        <p:spPr bwMode="auto">
          <a:xfrm flipH="1">
            <a:off x="4733925" y="4338638"/>
            <a:ext cx="1447800" cy="1143000"/>
          </a:xfrm>
          <a:prstGeom prst="line">
            <a:avLst/>
          </a:prstGeom>
          <a:noFill/>
          <a:ln w="38100" cap="sq">
            <a:solidFill>
              <a:srgbClr val="FFFFFF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208" name="Text Box 62"/>
          <p:cNvSpPr txBox="1">
            <a:spLocks noChangeArrowheads="1"/>
          </p:cNvSpPr>
          <p:nvPr/>
        </p:nvSpPr>
        <p:spPr bwMode="auto">
          <a:xfrm>
            <a:off x="6334125" y="3652838"/>
            <a:ext cx="3540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/>
              <a:t>P</a:t>
            </a:r>
          </a:p>
        </p:txBody>
      </p:sp>
      <p:sp>
        <p:nvSpPr>
          <p:cNvPr id="8209" name="Line 63"/>
          <p:cNvSpPr>
            <a:spLocks noChangeShapeType="1"/>
          </p:cNvSpPr>
          <p:nvPr/>
        </p:nvSpPr>
        <p:spPr bwMode="auto">
          <a:xfrm>
            <a:off x="6410325" y="4186238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210" name="Line 65"/>
          <p:cNvSpPr>
            <a:spLocks noChangeShapeType="1"/>
          </p:cNvSpPr>
          <p:nvPr/>
        </p:nvSpPr>
        <p:spPr bwMode="auto">
          <a:xfrm>
            <a:off x="7629525" y="3271838"/>
            <a:ext cx="0" cy="1676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211" name="Line 66"/>
          <p:cNvSpPr>
            <a:spLocks noChangeShapeType="1"/>
          </p:cNvSpPr>
          <p:nvPr/>
        </p:nvSpPr>
        <p:spPr bwMode="auto">
          <a:xfrm>
            <a:off x="6410325" y="4567238"/>
            <a:ext cx="12192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8212" name="Object 20"/>
          <p:cNvGraphicFramePr>
            <a:graphicFrameLocks noChangeAspect="1"/>
          </p:cNvGraphicFramePr>
          <p:nvPr/>
        </p:nvGraphicFramePr>
        <p:xfrm>
          <a:off x="785786" y="2285992"/>
          <a:ext cx="3254375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Equation" r:id="rId4" imgW="1600200" imgH="914400" progId="Equation.3">
                  <p:embed/>
                </p:oleObj>
              </mc:Choice>
              <mc:Fallback>
                <p:oleObj name="Equation" r:id="rId4" imgW="1600200" imgH="9144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2285992"/>
                        <a:ext cx="3254375" cy="186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13" name="Picture 2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8596" y="4714884"/>
            <a:ext cx="1590675" cy="150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00266" y="4214818"/>
            <a:ext cx="1590675" cy="150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01089-FE14-42C9-90C6-D9B3268F204E}" type="slidenum">
              <a:rPr lang="zh-CN" altLang="en-US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黑体" pitchFamily="49" charset="-122"/>
              </a:rPr>
              <a:t>3D Geometric transformation: scale (</a:t>
            </a:r>
            <a:r>
              <a:rPr lang="zh-CN" altLang="en-US" sz="4000" smtClean="0">
                <a:ea typeface="黑体" pitchFamily="49" charset="-122"/>
              </a:rPr>
              <a:t>三维模型变换：缩放</a:t>
            </a:r>
            <a:r>
              <a:rPr lang="en-US" altLang="zh-CN" sz="4000" smtClean="0">
                <a:ea typeface="黑体" pitchFamily="49" charset="-122"/>
              </a:rPr>
              <a:t>)</a:t>
            </a:r>
            <a:endParaRPr lang="en-US" altLang="zh-CN" sz="400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7572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+mj-lt"/>
                <a:ea typeface="黑体" pitchFamily="2" charset="-122"/>
              </a:rPr>
              <a:t>Scale </a:t>
            </a:r>
            <a:r>
              <a:rPr lang="en-US" altLang="zh-CN" dirty="0" smtClean="0">
                <a:latin typeface="Times New Roman" pitchFamily="18" charset="0"/>
                <a:ea typeface="黑体" pitchFamily="2" charset="-122"/>
              </a:rPr>
              <a:t>P(</a:t>
            </a:r>
            <a:r>
              <a:rPr lang="en-US" altLang="zh-CN" i="1" dirty="0" err="1" smtClean="0">
                <a:latin typeface="Times New Roman" pitchFamily="18" charset="0"/>
                <a:ea typeface="黑体" pitchFamily="2" charset="-122"/>
              </a:rPr>
              <a:t>x</a:t>
            </a:r>
            <a:r>
              <a:rPr lang="en-US" altLang="zh-CN" dirty="0" err="1" smtClean="0">
                <a:latin typeface="Times New Roman" pitchFamily="18" charset="0"/>
                <a:ea typeface="黑体" pitchFamily="2" charset="-122"/>
              </a:rPr>
              <a:t>,</a:t>
            </a:r>
            <a:r>
              <a:rPr lang="en-US" altLang="zh-CN" i="1" dirty="0" err="1" smtClean="0">
                <a:latin typeface="Times New Roman" pitchFamily="18" charset="0"/>
                <a:ea typeface="黑体" pitchFamily="2" charset="-122"/>
              </a:rPr>
              <a:t>y</a:t>
            </a:r>
            <a:r>
              <a:rPr lang="en-US" altLang="zh-CN" dirty="0" err="1" smtClean="0">
                <a:latin typeface="Times New Roman" pitchFamily="18" charset="0"/>
                <a:ea typeface="黑体" pitchFamily="2" charset="-122"/>
              </a:rPr>
              <a:t>,</a:t>
            </a:r>
            <a:r>
              <a:rPr lang="en-US" altLang="zh-CN" i="1" dirty="0" err="1" smtClean="0">
                <a:latin typeface="Times New Roman" pitchFamily="18" charset="0"/>
                <a:ea typeface="黑体" pitchFamily="2" charset="-122"/>
              </a:rPr>
              <a:t>z</a:t>
            </a:r>
            <a:r>
              <a:rPr lang="en-US" altLang="zh-CN" dirty="0" smtClean="0">
                <a:latin typeface="Times New Roman" pitchFamily="18" charset="0"/>
                <a:ea typeface="黑体" pitchFamily="2" charset="-122"/>
              </a:rPr>
              <a:t>) </a:t>
            </a:r>
            <a:r>
              <a:rPr lang="en-US" altLang="zh-CN" dirty="0" smtClean="0">
                <a:ea typeface="黑体" pitchFamily="2" charset="-122"/>
              </a:rPr>
              <a:t>by</a:t>
            </a:r>
            <a:r>
              <a:rPr lang="en-US" altLang="zh-CN" dirty="0" smtClean="0">
                <a:latin typeface="Times New Roman" pitchFamily="18" charset="0"/>
                <a:ea typeface="黑体" pitchFamily="2" charset="-122"/>
              </a:rPr>
              <a:t> (</a:t>
            </a:r>
            <a:r>
              <a:rPr lang="en-US" altLang="zh-CN" i="1" dirty="0" err="1" smtClean="0">
                <a:latin typeface="Times New Roman" pitchFamily="18" charset="0"/>
                <a:ea typeface="黑体" pitchFamily="2" charset="-122"/>
              </a:rPr>
              <a:t>s</a:t>
            </a:r>
            <a:r>
              <a:rPr lang="en-US" altLang="zh-CN" i="1" baseline="-25000" dirty="0" err="1" smtClean="0">
                <a:latin typeface="Times New Roman" pitchFamily="18" charset="0"/>
                <a:ea typeface="黑体" pitchFamily="2" charset="-122"/>
              </a:rPr>
              <a:t>x</a:t>
            </a:r>
            <a:r>
              <a:rPr lang="en-US" altLang="zh-CN" dirty="0" err="1" smtClean="0">
                <a:latin typeface="Times New Roman" pitchFamily="18" charset="0"/>
                <a:ea typeface="黑体" pitchFamily="2" charset="-122"/>
              </a:rPr>
              <a:t>,</a:t>
            </a:r>
            <a:r>
              <a:rPr lang="en-US" altLang="zh-CN" i="1" dirty="0" err="1" smtClean="0">
                <a:latin typeface="Times New Roman" pitchFamily="18" charset="0"/>
                <a:ea typeface="黑体" pitchFamily="2" charset="-122"/>
              </a:rPr>
              <a:t>s</a:t>
            </a:r>
            <a:r>
              <a:rPr lang="en-US" altLang="zh-CN" i="1" baseline="-25000" dirty="0" err="1" smtClean="0">
                <a:latin typeface="Times New Roman" pitchFamily="18" charset="0"/>
                <a:ea typeface="黑体" pitchFamily="2" charset="-122"/>
              </a:rPr>
              <a:t>y</a:t>
            </a:r>
            <a:r>
              <a:rPr lang="en-US" altLang="zh-CN" dirty="0" err="1" smtClean="0">
                <a:latin typeface="Times New Roman" pitchFamily="18" charset="0"/>
                <a:ea typeface="黑体" pitchFamily="2" charset="-122"/>
              </a:rPr>
              <a:t>,</a:t>
            </a:r>
            <a:r>
              <a:rPr lang="en-US" altLang="zh-CN" i="1" dirty="0" err="1" smtClean="0">
                <a:latin typeface="Times New Roman" pitchFamily="18" charset="0"/>
                <a:ea typeface="黑体" pitchFamily="2" charset="-122"/>
              </a:rPr>
              <a:t>s</a:t>
            </a:r>
            <a:r>
              <a:rPr lang="en-US" altLang="zh-CN" i="1" baseline="-25000" dirty="0" err="1" smtClean="0">
                <a:latin typeface="Times New Roman" pitchFamily="18" charset="0"/>
                <a:ea typeface="黑体" pitchFamily="2" charset="-122"/>
              </a:rPr>
              <a:t>z</a:t>
            </a:r>
            <a:r>
              <a:rPr lang="en-US" altLang="zh-CN" dirty="0" smtClean="0">
                <a:latin typeface="Times New Roman" pitchFamily="18" charset="0"/>
                <a:ea typeface="黑体" pitchFamily="2" charset="-122"/>
              </a:rPr>
              <a:t>) </a:t>
            </a:r>
            <a:r>
              <a:rPr lang="en-US" altLang="zh-CN" dirty="0" smtClean="0">
                <a:latin typeface="+mj-lt"/>
                <a:ea typeface="黑体" pitchFamily="2" charset="-122"/>
              </a:rPr>
              <a:t>to yield </a:t>
            </a:r>
            <a:r>
              <a:rPr lang="en-US" altLang="zh-CN" dirty="0" smtClean="0">
                <a:latin typeface="Times New Roman" pitchFamily="18" charset="0"/>
                <a:ea typeface="黑体" pitchFamily="2" charset="-122"/>
              </a:rPr>
              <a:t>P</a:t>
            </a:r>
            <a:r>
              <a:rPr lang="en-US" altLang="zh-CN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'</a:t>
            </a:r>
            <a:r>
              <a:rPr lang="en-US" altLang="zh-CN" dirty="0" smtClean="0">
                <a:latin typeface="Times New Roman" pitchFamily="18" charset="0"/>
                <a:ea typeface="黑体" pitchFamily="2" charset="-122"/>
              </a:rPr>
              <a:t> (</a:t>
            </a:r>
            <a:r>
              <a:rPr lang="en-US" altLang="zh-CN" i="1" dirty="0" err="1" smtClean="0">
                <a:latin typeface="Times New Roman" pitchFamily="18" charset="0"/>
                <a:ea typeface="黑体" pitchFamily="2" charset="-122"/>
              </a:rPr>
              <a:t>x</a:t>
            </a:r>
            <a:r>
              <a:rPr lang="en-US" altLang="zh-CN" dirty="0" err="1" smtClean="0">
                <a:latin typeface="Times New Roman" pitchFamily="18" charset="0"/>
                <a:ea typeface="黑体" pitchFamily="2" charset="-122"/>
              </a:rPr>
              <a:t>',</a:t>
            </a:r>
            <a:r>
              <a:rPr lang="en-US" altLang="zh-CN" i="1" dirty="0" err="1" smtClean="0">
                <a:latin typeface="Times New Roman" pitchFamily="18" charset="0"/>
                <a:ea typeface="黑体" pitchFamily="2" charset="-122"/>
              </a:rPr>
              <a:t>y</a:t>
            </a:r>
            <a:r>
              <a:rPr lang="en-US" altLang="zh-CN" dirty="0" err="1" smtClean="0">
                <a:latin typeface="Times New Roman" pitchFamily="18" charset="0"/>
                <a:ea typeface="黑体" pitchFamily="2" charset="-122"/>
              </a:rPr>
              <a:t>',</a:t>
            </a:r>
            <a:r>
              <a:rPr lang="en-US" altLang="zh-CN" i="1" dirty="0" err="1" smtClean="0">
                <a:latin typeface="Times New Roman" pitchFamily="18" charset="0"/>
                <a:ea typeface="黑体" pitchFamily="2" charset="-122"/>
              </a:rPr>
              <a:t>z</a:t>
            </a:r>
            <a:r>
              <a:rPr lang="en-US" altLang="zh-CN" dirty="0" smtClean="0">
                <a:latin typeface="Times New Roman" pitchFamily="18" charset="0"/>
                <a:ea typeface="黑体" pitchFamily="2" charset="-122"/>
              </a:rPr>
              <a:t>')</a:t>
            </a:r>
            <a:endParaRPr lang="zh-CN" altLang="en-US" dirty="0" smtClean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714348" y="2285992"/>
          <a:ext cx="3538538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Equation" r:id="rId4" imgW="1739880" imgH="914400" progId="Equation.3">
                  <p:embed/>
                </p:oleObj>
              </mc:Choice>
              <mc:Fallback>
                <p:oleObj name="Equation" r:id="rId4" imgW="1739880" imgH="914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2285992"/>
                        <a:ext cx="3538538" cy="186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29256" y="2071678"/>
            <a:ext cx="2226945" cy="2113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1472" y="4214818"/>
            <a:ext cx="2860358" cy="204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86182" y="4077072"/>
            <a:ext cx="1893570" cy="277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15074" y="4286256"/>
            <a:ext cx="2093595" cy="212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2AE6A-86C7-459F-A57D-BB1E7C87460E}" type="slidenum">
              <a:rPr lang="zh-CN" altLang="en-US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itchFamily="49" charset="-122"/>
              </a:rPr>
              <a:t>3D rotation transformation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85888"/>
            <a:ext cx="3886200" cy="441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+mj-lt"/>
                <a:ea typeface="黑体" pitchFamily="2" charset="-122"/>
              </a:rPr>
              <a:t>Rotate </a:t>
            </a:r>
            <a:r>
              <a:rPr lang="en-US" altLang="zh-CN" i="1" dirty="0" smtClean="0">
                <a:latin typeface="+mj-lt"/>
                <a:ea typeface="黑体" pitchFamily="2" charset="-122"/>
              </a:rPr>
              <a:t>p</a:t>
            </a:r>
            <a:r>
              <a:rPr lang="en-US" altLang="zh-CN" dirty="0" smtClean="0">
                <a:latin typeface="+mj-lt"/>
                <a:ea typeface="黑体" pitchFamily="2" charset="-122"/>
              </a:rPr>
              <a:t> with angle </a:t>
            </a:r>
            <a:r>
              <a:rPr lang="zh-CN" altLang="en-US" i="1" dirty="0" smtClean="0">
                <a:latin typeface="+mj-lt"/>
                <a:ea typeface="黑体" pitchFamily="2" charset="-122"/>
                <a:sym typeface="Symbol" pitchFamily="18" charset="2"/>
              </a:rPr>
              <a:t>  </a:t>
            </a:r>
            <a:r>
              <a:rPr lang="en-US" altLang="zh-CN" dirty="0" smtClean="0">
                <a:latin typeface="+mj-lt"/>
                <a:ea typeface="黑体" pitchFamily="2" charset="-122"/>
                <a:sym typeface="Symbol" pitchFamily="18" charset="2"/>
              </a:rPr>
              <a:t>surrounding </a:t>
            </a:r>
            <a:r>
              <a:rPr lang="en-US" altLang="zh-CN" i="1" dirty="0" smtClean="0">
                <a:latin typeface="+mj-lt"/>
                <a:ea typeface="黑体" pitchFamily="2" charset="-122"/>
                <a:sym typeface="Symbol" pitchFamily="18" charset="2"/>
              </a:rPr>
              <a:t>x-</a:t>
            </a:r>
            <a:r>
              <a:rPr lang="en-US" altLang="zh-CN" dirty="0" smtClean="0">
                <a:latin typeface="+mj-lt"/>
                <a:ea typeface="黑体" pitchFamily="2" charset="-122"/>
                <a:sym typeface="Symbol" pitchFamily="18" charset="2"/>
              </a:rPr>
              <a:t>axis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smtClean="0">
                <a:latin typeface="Times New Roman" pitchFamily="18" charset="0"/>
                <a:ea typeface="黑体" pitchFamily="2" charset="-122"/>
              </a:rPr>
              <a:t>	</a:t>
            </a:r>
            <a:endParaRPr lang="zh-CN" altLang="en-US" dirty="0" smtClean="0">
              <a:latin typeface="Times New Roman" pitchFamily="18" charset="0"/>
              <a:ea typeface="黑体" pitchFamily="2" charset="-122"/>
              <a:sym typeface="Symbol" pitchFamily="18" charset="2"/>
            </a:endParaRPr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8" name="Rectangle 12"/>
          <p:cNvSpPr>
            <a:spLocks noChangeArrowheads="1"/>
          </p:cNvSpPr>
          <p:nvPr/>
        </p:nvSpPr>
        <p:spPr bwMode="auto">
          <a:xfrm>
            <a:off x="4929188" y="2000250"/>
            <a:ext cx="3667125" cy="3581400"/>
          </a:xfrm>
          <a:prstGeom prst="rect">
            <a:avLst/>
          </a:pr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/>
          </a:gra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3300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0249" name="Line 13"/>
          <p:cNvSpPr>
            <a:spLocks noChangeShapeType="1"/>
          </p:cNvSpPr>
          <p:nvPr/>
        </p:nvSpPr>
        <p:spPr bwMode="auto">
          <a:xfrm>
            <a:off x="5167313" y="4057650"/>
            <a:ext cx="32385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stealth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0" name="Line 14"/>
          <p:cNvSpPr>
            <a:spLocks noChangeShapeType="1"/>
          </p:cNvSpPr>
          <p:nvPr/>
        </p:nvSpPr>
        <p:spPr bwMode="auto">
          <a:xfrm>
            <a:off x="5929313" y="2152650"/>
            <a:ext cx="0" cy="2895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stealth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1" name="Line 15"/>
          <p:cNvSpPr>
            <a:spLocks noChangeShapeType="1"/>
          </p:cNvSpPr>
          <p:nvPr/>
        </p:nvSpPr>
        <p:spPr bwMode="auto">
          <a:xfrm>
            <a:off x="7148513" y="2152650"/>
            <a:ext cx="0" cy="2895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2" name="Line 16"/>
          <p:cNvSpPr>
            <a:spLocks noChangeShapeType="1"/>
          </p:cNvSpPr>
          <p:nvPr/>
        </p:nvSpPr>
        <p:spPr bwMode="auto">
          <a:xfrm>
            <a:off x="6329363" y="2152650"/>
            <a:ext cx="0" cy="2895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3" name="Text Box 17"/>
          <p:cNvSpPr txBox="1">
            <a:spLocks noChangeArrowheads="1"/>
          </p:cNvSpPr>
          <p:nvPr/>
        </p:nvSpPr>
        <p:spPr bwMode="auto">
          <a:xfrm>
            <a:off x="8062913" y="3981450"/>
            <a:ext cx="319087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i="1"/>
              <a:t>y</a:t>
            </a:r>
          </a:p>
        </p:txBody>
      </p:sp>
      <p:sp>
        <p:nvSpPr>
          <p:cNvPr id="10254" name="Text Box 18"/>
          <p:cNvSpPr txBox="1">
            <a:spLocks noChangeArrowheads="1"/>
          </p:cNvSpPr>
          <p:nvPr/>
        </p:nvSpPr>
        <p:spPr bwMode="auto">
          <a:xfrm>
            <a:off x="5548313" y="2076450"/>
            <a:ext cx="303212" cy="5127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i="1"/>
              <a:t>z</a:t>
            </a:r>
          </a:p>
        </p:txBody>
      </p:sp>
      <p:sp>
        <p:nvSpPr>
          <p:cNvPr id="10255" name="Text Box 19"/>
          <p:cNvSpPr txBox="1">
            <a:spLocks noChangeArrowheads="1"/>
          </p:cNvSpPr>
          <p:nvPr/>
        </p:nvSpPr>
        <p:spPr bwMode="auto">
          <a:xfrm>
            <a:off x="7300913" y="3219450"/>
            <a:ext cx="35401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/>
              <a:t>P</a:t>
            </a:r>
          </a:p>
        </p:txBody>
      </p:sp>
      <p:grpSp>
        <p:nvGrpSpPr>
          <p:cNvPr id="10256" name="Group 20"/>
          <p:cNvGrpSpPr>
            <a:grpSpLocks/>
          </p:cNvGrpSpPr>
          <p:nvPr/>
        </p:nvGrpSpPr>
        <p:grpSpPr bwMode="auto">
          <a:xfrm>
            <a:off x="5929313" y="2686050"/>
            <a:ext cx="1327150" cy="1371600"/>
            <a:chOff x="3696" y="2256"/>
            <a:chExt cx="836" cy="864"/>
          </a:xfrm>
        </p:grpSpPr>
        <p:sp>
          <p:nvSpPr>
            <p:cNvPr id="10260" name="Oval 21"/>
            <p:cNvSpPr>
              <a:spLocks noChangeAspect="1" noChangeArrowheads="1"/>
            </p:cNvSpPr>
            <p:nvPr/>
          </p:nvSpPr>
          <p:spPr bwMode="auto">
            <a:xfrm>
              <a:off x="4416" y="2784"/>
              <a:ext cx="116" cy="11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1" name="Line 22"/>
            <p:cNvSpPr>
              <a:spLocks noChangeShapeType="1"/>
            </p:cNvSpPr>
            <p:nvPr/>
          </p:nvSpPr>
          <p:spPr bwMode="auto">
            <a:xfrm flipV="1">
              <a:off x="3696" y="2880"/>
              <a:ext cx="768" cy="240"/>
            </a:xfrm>
            <a:prstGeom prst="line">
              <a:avLst/>
            </a:prstGeom>
            <a:noFill/>
            <a:ln w="25400" cap="sq">
              <a:solidFill>
                <a:srgbClr val="FFFF00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2" name="Oval 23"/>
            <p:cNvSpPr>
              <a:spLocks noChangeAspect="1" noChangeArrowheads="1"/>
            </p:cNvSpPr>
            <p:nvPr/>
          </p:nvSpPr>
          <p:spPr bwMode="auto">
            <a:xfrm>
              <a:off x="3888" y="2256"/>
              <a:ext cx="116" cy="11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3" name="Line 24"/>
            <p:cNvSpPr>
              <a:spLocks noChangeShapeType="1"/>
            </p:cNvSpPr>
            <p:nvPr/>
          </p:nvSpPr>
          <p:spPr bwMode="auto">
            <a:xfrm flipV="1">
              <a:off x="3696" y="2352"/>
              <a:ext cx="240" cy="768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4" name="Freeform 25"/>
            <p:cNvSpPr>
              <a:spLocks/>
            </p:cNvSpPr>
            <p:nvPr/>
          </p:nvSpPr>
          <p:spPr bwMode="auto">
            <a:xfrm>
              <a:off x="3792" y="2832"/>
              <a:ext cx="240" cy="192"/>
            </a:xfrm>
            <a:custGeom>
              <a:avLst/>
              <a:gdLst>
                <a:gd name="T0" fmla="*/ 240 w 240"/>
                <a:gd name="T1" fmla="*/ 192 h 192"/>
                <a:gd name="T2" fmla="*/ 144 w 240"/>
                <a:gd name="T3" fmla="*/ 48 h 192"/>
                <a:gd name="T4" fmla="*/ 0 w 240"/>
                <a:gd name="T5" fmla="*/ 0 h 192"/>
                <a:gd name="T6" fmla="*/ 0 60000 65536"/>
                <a:gd name="T7" fmla="*/ 0 60000 65536"/>
                <a:gd name="T8" fmla="*/ 0 60000 65536"/>
                <a:gd name="T9" fmla="*/ 0 w 240"/>
                <a:gd name="T10" fmla="*/ 0 h 192"/>
                <a:gd name="T11" fmla="*/ 240 w 240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92">
                  <a:moveTo>
                    <a:pt x="240" y="192"/>
                  </a:moveTo>
                  <a:cubicBezTo>
                    <a:pt x="212" y="136"/>
                    <a:pt x="184" y="80"/>
                    <a:pt x="144" y="48"/>
                  </a:cubicBezTo>
                  <a:cubicBezTo>
                    <a:pt x="104" y="16"/>
                    <a:pt x="52" y="8"/>
                    <a:pt x="0" y="0"/>
                  </a:cubicBezTo>
                </a:path>
              </a:pathLst>
            </a:custGeom>
            <a:noFill/>
            <a:ln w="25400" cap="sq">
              <a:solidFill>
                <a:srgbClr val="FFFF00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0243" name="Object 11"/>
            <p:cNvGraphicFramePr>
              <a:graphicFrameLocks noChangeAspect="1"/>
            </p:cNvGraphicFramePr>
            <p:nvPr/>
          </p:nvGraphicFramePr>
          <p:xfrm>
            <a:off x="3936" y="2640"/>
            <a:ext cx="18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5" r:id="rId4" imgW="114151" imgH="152202" progId="Equation.3">
                    <p:embed/>
                  </p:oleObj>
                </mc:Choice>
                <mc:Fallback>
                  <p:oleObj r:id="rId4" imgW="114151" imgH="152202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-26000" contras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640"/>
                          <a:ext cx="18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57" name="Text Box 27"/>
          <p:cNvSpPr txBox="1">
            <a:spLocks noChangeArrowheads="1"/>
          </p:cNvSpPr>
          <p:nvPr/>
        </p:nvSpPr>
        <p:spPr bwMode="auto">
          <a:xfrm>
            <a:off x="6310313" y="2305050"/>
            <a:ext cx="45561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/>
              <a:t>P’</a:t>
            </a:r>
          </a:p>
        </p:txBody>
      </p:sp>
      <p:sp>
        <p:nvSpPr>
          <p:cNvPr id="10258" name="Line 30"/>
          <p:cNvSpPr>
            <a:spLocks noChangeShapeType="1"/>
          </p:cNvSpPr>
          <p:nvPr/>
        </p:nvSpPr>
        <p:spPr bwMode="auto">
          <a:xfrm flipH="1">
            <a:off x="5167313" y="4057650"/>
            <a:ext cx="762000" cy="762000"/>
          </a:xfrm>
          <a:prstGeom prst="line">
            <a:avLst/>
          </a:prstGeom>
          <a:noFill/>
          <a:ln w="38100" cap="sq">
            <a:solidFill>
              <a:srgbClr val="FFFFFF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9" name="Text Box 31"/>
          <p:cNvSpPr txBox="1">
            <a:spLocks noChangeArrowheads="1"/>
          </p:cNvSpPr>
          <p:nvPr/>
        </p:nvSpPr>
        <p:spPr bwMode="auto">
          <a:xfrm>
            <a:off x="4938713" y="4362450"/>
            <a:ext cx="319087" cy="5127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i="1"/>
              <a:t>x</a:t>
            </a:r>
          </a:p>
        </p:txBody>
      </p:sp>
      <p:graphicFrame>
        <p:nvGraphicFramePr>
          <p:cNvPr id="10266" name="Object 26"/>
          <p:cNvGraphicFramePr>
            <a:graphicFrameLocks noChangeAspect="1"/>
          </p:cNvGraphicFramePr>
          <p:nvPr/>
        </p:nvGraphicFramePr>
        <p:xfrm>
          <a:off x="428596" y="2285992"/>
          <a:ext cx="4313237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" name="Equation" r:id="rId6" imgW="2120760" imgH="914400" progId="Equation.3">
                  <p:embed/>
                </p:oleObj>
              </mc:Choice>
              <mc:Fallback>
                <p:oleObj name="Equation" r:id="rId6" imgW="2120760" imgH="9144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2285992"/>
                        <a:ext cx="4313237" cy="186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7" name="Picture 2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5299" y="4143380"/>
            <a:ext cx="2047875" cy="211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8" name="Picture 2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14612" y="4500570"/>
            <a:ext cx="1824038" cy="174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FA432-5364-45AB-8F3C-4CD5A903501C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itchFamily="49" charset="-122"/>
              </a:rPr>
              <a:t>Agenda</a:t>
            </a:r>
            <a:endParaRPr lang="zh-CN" altLang="en-US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57325"/>
            <a:ext cx="7924800" cy="47085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黑体" pitchFamily="2" charset="-122"/>
              </a:rPr>
              <a:t>2D geometric transformations (</a:t>
            </a:r>
            <a:r>
              <a:rPr lang="zh-CN" altLang="en-US" dirty="0" smtClean="0">
                <a:ea typeface="黑体" pitchFamily="2" charset="-122"/>
              </a:rPr>
              <a:t>二维几何变换</a:t>
            </a:r>
            <a:r>
              <a:rPr lang="en-US" altLang="zh-CN" dirty="0" smtClean="0">
                <a:ea typeface="黑体" pitchFamily="2" charset="-122"/>
              </a:rPr>
              <a:t>)</a:t>
            </a:r>
          </a:p>
          <a:p>
            <a:pPr lvl="1" eaLnBrk="1" hangingPunct="1">
              <a:defRPr/>
            </a:pPr>
            <a:r>
              <a:rPr lang="en-US" altLang="zh-CN" dirty="0" smtClean="0">
                <a:latin typeface="+mj-lt"/>
                <a:ea typeface="黑体" pitchFamily="2" charset="-122"/>
              </a:rPr>
              <a:t>Homogeneous coordinates </a:t>
            </a:r>
            <a:r>
              <a:rPr lang="en-US" altLang="zh-CN" dirty="0" smtClean="0">
                <a:latin typeface="Times New Roman" pitchFamily="18" charset="0"/>
                <a:ea typeface="黑体" pitchFamily="2" charset="-122"/>
              </a:rPr>
              <a:t>(</a:t>
            </a:r>
            <a:r>
              <a:rPr lang="zh-CN" altLang="en-US" dirty="0" smtClean="0">
                <a:latin typeface="Times New Roman" pitchFamily="18" charset="0"/>
                <a:ea typeface="黑体" pitchFamily="2" charset="-122"/>
              </a:rPr>
              <a:t>齐次坐标表示</a:t>
            </a:r>
            <a:r>
              <a:rPr lang="en-US" altLang="zh-CN" dirty="0" smtClean="0">
                <a:latin typeface="Times New Roman" pitchFamily="18" charset="0"/>
                <a:ea typeface="黑体" pitchFamily="2" charset="-122"/>
              </a:rPr>
              <a:t>)</a:t>
            </a:r>
            <a:endParaRPr lang="zh-CN" altLang="en-US" dirty="0" smtClean="0">
              <a:latin typeface="Times New Roman" pitchFamily="18" charset="0"/>
              <a:ea typeface="黑体" pitchFamily="2" charset="-122"/>
            </a:endParaRPr>
          </a:p>
          <a:p>
            <a:pPr lvl="1" eaLnBrk="1" hangingPunct="1">
              <a:defRPr/>
            </a:pPr>
            <a:r>
              <a:rPr lang="en-US" altLang="zh-CN" dirty="0" smtClean="0">
                <a:latin typeface="+mj-lt"/>
                <a:ea typeface="黑体" pitchFamily="2" charset="-122"/>
              </a:rPr>
              <a:t>Basic transformations (</a:t>
            </a:r>
            <a:r>
              <a:rPr lang="zh-CN" altLang="en-US" dirty="0" smtClean="0">
                <a:latin typeface="+mj-lt"/>
                <a:ea typeface="黑体" pitchFamily="2" charset="-122"/>
              </a:rPr>
              <a:t>基本变换</a:t>
            </a:r>
            <a:r>
              <a:rPr lang="en-US" altLang="zh-CN" dirty="0" smtClean="0">
                <a:latin typeface="+mj-lt"/>
                <a:ea typeface="黑体" pitchFamily="2" charset="-122"/>
              </a:rPr>
              <a:t>)</a:t>
            </a:r>
            <a:endParaRPr lang="zh-CN" altLang="en-US" dirty="0" smtClean="0">
              <a:latin typeface="+mj-lt"/>
              <a:ea typeface="黑体" pitchFamily="2" charset="-122"/>
            </a:endParaRPr>
          </a:p>
          <a:p>
            <a:pPr lvl="1" eaLnBrk="1" hangingPunct="1">
              <a:defRPr/>
            </a:pPr>
            <a:r>
              <a:rPr lang="en-US" altLang="zh-CN" dirty="0" smtClean="0">
                <a:latin typeface="+mj-lt"/>
                <a:ea typeface="黑体" pitchFamily="2" charset="-122"/>
              </a:rPr>
              <a:t>Composite transformations (</a:t>
            </a:r>
            <a:r>
              <a:rPr lang="zh-CN" altLang="en-US" dirty="0" smtClean="0">
                <a:latin typeface="+mj-lt"/>
                <a:ea typeface="黑体" pitchFamily="2" charset="-122"/>
              </a:rPr>
              <a:t>复合变换</a:t>
            </a:r>
            <a:r>
              <a:rPr lang="en-US" altLang="zh-CN" dirty="0" smtClean="0">
                <a:latin typeface="+mj-lt"/>
                <a:ea typeface="黑体" pitchFamily="2" charset="-122"/>
              </a:rPr>
              <a:t>)</a:t>
            </a:r>
            <a:endParaRPr lang="zh-CN" altLang="en-US" dirty="0" smtClean="0">
              <a:latin typeface="+mj-lt"/>
              <a:ea typeface="黑体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rgbClr val="808080"/>
                </a:solidFill>
                <a:latin typeface="Times New Roman" pitchFamily="18" charset="0"/>
                <a:ea typeface="黑体" pitchFamily="2" charset="-122"/>
              </a:rPr>
              <a:t>三维变换</a:t>
            </a:r>
          </a:p>
          <a:p>
            <a:pPr eaLnBrk="1" hangingPunct="1">
              <a:defRPr/>
            </a:pPr>
            <a:r>
              <a:rPr lang="zh-CN" altLang="en-US" dirty="0" smtClean="0">
                <a:solidFill>
                  <a:srgbClr val="808080"/>
                </a:solidFill>
                <a:latin typeface="Times New Roman" pitchFamily="18" charset="0"/>
                <a:ea typeface="黑体" pitchFamily="2" charset="-122"/>
              </a:rPr>
              <a:t>裁剪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92755-A083-4765-8BD5-A64F2B810A4C}" type="slidenum">
              <a:rPr lang="zh-CN" altLang="en-US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itchFamily="49" charset="-122"/>
              </a:rPr>
              <a:t>3D rotation transformation</a:t>
            </a:r>
            <a:endParaRPr lang="en-US" altLang="zh-CN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385888"/>
            <a:ext cx="3886200" cy="4419600"/>
          </a:xfrm>
        </p:spPr>
        <p:txBody>
          <a:bodyPr/>
          <a:lstStyle/>
          <a:p>
            <a:pPr eaLnBrk="1" hangingPunct="1"/>
            <a:r>
              <a:rPr lang="en-US" altLang="zh-CN" i="1" smtClean="0">
                <a:latin typeface="Times New Roman" pitchFamily="18" charset="0"/>
                <a:ea typeface="黑体" pitchFamily="49" charset="-122"/>
              </a:rPr>
              <a:t>y</a:t>
            </a:r>
            <a:r>
              <a:rPr lang="en-US" altLang="zh-CN" smtClean="0">
                <a:latin typeface="Times New Roman" pitchFamily="18" charset="0"/>
                <a:ea typeface="黑体" pitchFamily="49" charset="-122"/>
              </a:rPr>
              <a:t>-axis (</a:t>
            </a:r>
            <a:r>
              <a:rPr lang="zh-CN" altLang="en-US" i="1" smtClean="0">
                <a:latin typeface="Times New Roman" pitchFamily="18" charset="0"/>
                <a:ea typeface="黑体" pitchFamily="49" charset="-122"/>
                <a:sym typeface="Symbol" pitchFamily="18" charset="2"/>
              </a:rPr>
              <a:t></a:t>
            </a:r>
            <a:r>
              <a:rPr lang="zh-CN" altLang="en-US" smtClean="0">
                <a:latin typeface="Times New Roman" pitchFamily="18" charset="0"/>
                <a:ea typeface="黑体" pitchFamily="49" charset="-122"/>
              </a:rPr>
              <a:t>角</a:t>
            </a:r>
            <a:r>
              <a:rPr lang="en-US" altLang="zh-CN" smtClean="0">
                <a:latin typeface="Times New Roman" pitchFamily="18" charset="0"/>
                <a:ea typeface="黑体" pitchFamily="49" charset="-122"/>
              </a:rPr>
              <a:t>)</a:t>
            </a:r>
            <a:endParaRPr lang="zh-CN" altLang="en-US" i="1" baseline="-25000" smtClean="0">
              <a:latin typeface="Times New Roman" pitchFamily="18" charset="0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11271" name="Rectangle 5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714375" y="2500313"/>
            <a:ext cx="3810000" cy="3581400"/>
          </a:xfrm>
          <a:prstGeom prst="rect">
            <a:avLst/>
          </a:pr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/>
          </a:gra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3300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1273" name="Line 13"/>
          <p:cNvSpPr>
            <a:spLocks noChangeShapeType="1"/>
          </p:cNvSpPr>
          <p:nvPr/>
        </p:nvSpPr>
        <p:spPr bwMode="auto">
          <a:xfrm>
            <a:off x="1095375" y="4557713"/>
            <a:ext cx="32385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stealth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4" name="Line 14"/>
          <p:cNvSpPr>
            <a:spLocks noChangeShapeType="1"/>
          </p:cNvSpPr>
          <p:nvPr/>
        </p:nvSpPr>
        <p:spPr bwMode="auto">
          <a:xfrm>
            <a:off x="1857375" y="2652713"/>
            <a:ext cx="0" cy="2895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stealth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5" name="Line 15"/>
          <p:cNvSpPr>
            <a:spLocks noChangeShapeType="1"/>
          </p:cNvSpPr>
          <p:nvPr/>
        </p:nvSpPr>
        <p:spPr bwMode="auto">
          <a:xfrm>
            <a:off x="3076575" y="2652713"/>
            <a:ext cx="0" cy="2895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6" name="Line 16"/>
          <p:cNvSpPr>
            <a:spLocks noChangeShapeType="1"/>
          </p:cNvSpPr>
          <p:nvPr/>
        </p:nvSpPr>
        <p:spPr bwMode="auto">
          <a:xfrm>
            <a:off x="2257425" y="2652713"/>
            <a:ext cx="0" cy="2895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7" name="Text Box 17"/>
          <p:cNvSpPr txBox="1">
            <a:spLocks noChangeArrowheads="1"/>
          </p:cNvSpPr>
          <p:nvPr/>
        </p:nvSpPr>
        <p:spPr bwMode="auto">
          <a:xfrm>
            <a:off x="3990975" y="4481513"/>
            <a:ext cx="3032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i="1"/>
              <a:t>z</a:t>
            </a:r>
          </a:p>
        </p:txBody>
      </p:sp>
      <p:sp>
        <p:nvSpPr>
          <p:cNvPr id="11278" name="Text Box 18"/>
          <p:cNvSpPr txBox="1">
            <a:spLocks noChangeArrowheads="1"/>
          </p:cNvSpPr>
          <p:nvPr/>
        </p:nvSpPr>
        <p:spPr bwMode="auto">
          <a:xfrm>
            <a:off x="1476375" y="2576513"/>
            <a:ext cx="319088" cy="5127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i="1"/>
              <a:t>x</a:t>
            </a:r>
          </a:p>
        </p:txBody>
      </p:sp>
      <p:sp>
        <p:nvSpPr>
          <p:cNvPr id="11279" name="Text Box 19"/>
          <p:cNvSpPr txBox="1">
            <a:spLocks noChangeArrowheads="1"/>
          </p:cNvSpPr>
          <p:nvPr/>
        </p:nvSpPr>
        <p:spPr bwMode="auto">
          <a:xfrm>
            <a:off x="3228975" y="3719513"/>
            <a:ext cx="3540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/>
              <a:t>P</a:t>
            </a:r>
          </a:p>
        </p:txBody>
      </p:sp>
      <p:grpSp>
        <p:nvGrpSpPr>
          <p:cNvPr id="11280" name="Group 20"/>
          <p:cNvGrpSpPr>
            <a:grpSpLocks/>
          </p:cNvGrpSpPr>
          <p:nvPr/>
        </p:nvGrpSpPr>
        <p:grpSpPr bwMode="auto">
          <a:xfrm>
            <a:off x="1857375" y="3186113"/>
            <a:ext cx="1327150" cy="1371600"/>
            <a:chOff x="3696" y="2256"/>
            <a:chExt cx="836" cy="864"/>
          </a:xfrm>
        </p:grpSpPr>
        <p:sp>
          <p:nvSpPr>
            <p:cNvPr id="11284" name="Oval 21"/>
            <p:cNvSpPr>
              <a:spLocks noChangeAspect="1" noChangeArrowheads="1"/>
            </p:cNvSpPr>
            <p:nvPr/>
          </p:nvSpPr>
          <p:spPr bwMode="auto">
            <a:xfrm>
              <a:off x="4416" y="2784"/>
              <a:ext cx="116" cy="11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5" name="Line 22"/>
            <p:cNvSpPr>
              <a:spLocks noChangeShapeType="1"/>
            </p:cNvSpPr>
            <p:nvPr/>
          </p:nvSpPr>
          <p:spPr bwMode="auto">
            <a:xfrm flipV="1">
              <a:off x="3696" y="2880"/>
              <a:ext cx="768" cy="240"/>
            </a:xfrm>
            <a:prstGeom prst="line">
              <a:avLst/>
            </a:prstGeom>
            <a:noFill/>
            <a:ln w="25400" cap="sq">
              <a:solidFill>
                <a:srgbClr val="FFFF00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6" name="Oval 23"/>
            <p:cNvSpPr>
              <a:spLocks noChangeAspect="1" noChangeArrowheads="1"/>
            </p:cNvSpPr>
            <p:nvPr/>
          </p:nvSpPr>
          <p:spPr bwMode="auto">
            <a:xfrm>
              <a:off x="3888" y="2256"/>
              <a:ext cx="116" cy="11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7" name="Line 24"/>
            <p:cNvSpPr>
              <a:spLocks noChangeShapeType="1"/>
            </p:cNvSpPr>
            <p:nvPr/>
          </p:nvSpPr>
          <p:spPr bwMode="auto">
            <a:xfrm flipV="1">
              <a:off x="3696" y="2352"/>
              <a:ext cx="240" cy="768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8" name="Freeform 25"/>
            <p:cNvSpPr>
              <a:spLocks/>
            </p:cNvSpPr>
            <p:nvPr/>
          </p:nvSpPr>
          <p:spPr bwMode="auto">
            <a:xfrm>
              <a:off x="3792" y="2832"/>
              <a:ext cx="240" cy="192"/>
            </a:xfrm>
            <a:custGeom>
              <a:avLst/>
              <a:gdLst>
                <a:gd name="T0" fmla="*/ 240 w 240"/>
                <a:gd name="T1" fmla="*/ 192 h 192"/>
                <a:gd name="T2" fmla="*/ 144 w 240"/>
                <a:gd name="T3" fmla="*/ 48 h 192"/>
                <a:gd name="T4" fmla="*/ 0 w 240"/>
                <a:gd name="T5" fmla="*/ 0 h 192"/>
                <a:gd name="T6" fmla="*/ 0 60000 65536"/>
                <a:gd name="T7" fmla="*/ 0 60000 65536"/>
                <a:gd name="T8" fmla="*/ 0 60000 65536"/>
                <a:gd name="T9" fmla="*/ 0 w 240"/>
                <a:gd name="T10" fmla="*/ 0 h 192"/>
                <a:gd name="T11" fmla="*/ 240 w 240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92">
                  <a:moveTo>
                    <a:pt x="240" y="192"/>
                  </a:moveTo>
                  <a:cubicBezTo>
                    <a:pt x="212" y="136"/>
                    <a:pt x="184" y="80"/>
                    <a:pt x="144" y="48"/>
                  </a:cubicBezTo>
                  <a:cubicBezTo>
                    <a:pt x="104" y="16"/>
                    <a:pt x="52" y="8"/>
                    <a:pt x="0" y="0"/>
                  </a:cubicBezTo>
                </a:path>
              </a:pathLst>
            </a:custGeom>
            <a:noFill/>
            <a:ln w="25400" cap="sq">
              <a:solidFill>
                <a:srgbClr val="FFFF00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1267" name="Object 5"/>
            <p:cNvGraphicFramePr>
              <a:graphicFrameLocks noChangeAspect="1"/>
            </p:cNvGraphicFramePr>
            <p:nvPr/>
          </p:nvGraphicFramePr>
          <p:xfrm>
            <a:off x="3936" y="2640"/>
            <a:ext cx="18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8" r:id="rId4" imgW="114151" imgH="152202" progId="Equation.3">
                    <p:embed/>
                  </p:oleObj>
                </mc:Choice>
                <mc:Fallback>
                  <p:oleObj r:id="rId4" imgW="114151" imgH="152202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-58000" contras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640"/>
                          <a:ext cx="18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81" name="Text Box 27"/>
          <p:cNvSpPr txBox="1">
            <a:spLocks noChangeArrowheads="1"/>
          </p:cNvSpPr>
          <p:nvPr/>
        </p:nvSpPr>
        <p:spPr bwMode="auto">
          <a:xfrm>
            <a:off x="2238375" y="2805113"/>
            <a:ext cx="4556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/>
              <a:t>P’</a:t>
            </a:r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 flipH="1">
            <a:off x="1095375" y="4557713"/>
            <a:ext cx="762000" cy="762000"/>
          </a:xfrm>
          <a:prstGeom prst="line">
            <a:avLst/>
          </a:prstGeom>
          <a:noFill/>
          <a:ln w="38100" cap="sq">
            <a:solidFill>
              <a:schemeClr val="accent2">
                <a:lumMod val="50000"/>
              </a:schemeClr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黑体" pitchFamily="2" charset="-122"/>
            </a:endParaRPr>
          </a:p>
        </p:txBody>
      </p:sp>
      <p:sp>
        <p:nvSpPr>
          <p:cNvPr id="11283" name="Text Box 31"/>
          <p:cNvSpPr txBox="1">
            <a:spLocks noChangeArrowheads="1"/>
          </p:cNvSpPr>
          <p:nvPr/>
        </p:nvSpPr>
        <p:spPr bwMode="auto">
          <a:xfrm>
            <a:off x="866775" y="4862513"/>
            <a:ext cx="319088" cy="5127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i="1"/>
              <a:t>y</a:t>
            </a:r>
          </a:p>
        </p:txBody>
      </p:sp>
      <p:graphicFrame>
        <p:nvGraphicFramePr>
          <p:cNvPr id="11289" name="Object 25"/>
          <p:cNvGraphicFramePr>
            <a:graphicFrameLocks noChangeAspect="1"/>
          </p:cNvGraphicFramePr>
          <p:nvPr/>
        </p:nvGraphicFramePr>
        <p:xfrm>
          <a:off x="4643438" y="2928934"/>
          <a:ext cx="3813203" cy="1644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" name="Equation" r:id="rId6" imgW="2120760" imgH="914400" progId="Equation.3">
                  <p:embed/>
                </p:oleObj>
              </mc:Choice>
              <mc:Fallback>
                <p:oleObj name="Equation" r:id="rId6" imgW="2120760" imgH="9144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928934"/>
                        <a:ext cx="3813203" cy="16448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8E45DF-CC15-4826-B896-B7CEA2D597EC}" type="slidenum">
              <a:rPr lang="zh-CN" altLang="en-US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itchFamily="49" charset="-122"/>
              </a:rPr>
              <a:t>3D rotation transformation</a:t>
            </a:r>
            <a:endParaRPr lang="en-US" altLang="zh-CN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571500" y="1500188"/>
            <a:ext cx="278606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zh-CN" altLang="en-US" sz="2800">
                <a:latin typeface="Times New Roman" pitchFamily="18" charset="0"/>
              </a:rPr>
              <a:t>  </a:t>
            </a:r>
            <a:r>
              <a:rPr lang="en-US" altLang="zh-CN" sz="2800">
                <a:latin typeface="Times New Roman" pitchFamily="18" charset="0"/>
              </a:rPr>
              <a:t>z-axis (</a:t>
            </a:r>
            <a:r>
              <a:rPr lang="zh-CN" altLang="en-US" sz="280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)</a:t>
            </a:r>
            <a:endParaRPr lang="en-US" altLang="zh-CN" sz="2800" baseline="-250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296" name="Rectangle 13"/>
          <p:cNvSpPr>
            <a:spLocks noChangeArrowheads="1"/>
          </p:cNvSpPr>
          <p:nvPr/>
        </p:nvSpPr>
        <p:spPr bwMode="auto">
          <a:xfrm>
            <a:off x="4905375" y="2571750"/>
            <a:ext cx="3810000" cy="3581400"/>
          </a:xfrm>
          <a:prstGeom prst="rect">
            <a:avLst/>
          </a:pr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/>
          </a:gra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3300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12297" name="Line 20"/>
          <p:cNvSpPr>
            <a:spLocks noChangeShapeType="1"/>
          </p:cNvSpPr>
          <p:nvPr/>
        </p:nvSpPr>
        <p:spPr bwMode="auto">
          <a:xfrm>
            <a:off x="5286375" y="4629150"/>
            <a:ext cx="32385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stealth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8" name="Line 22"/>
          <p:cNvSpPr>
            <a:spLocks noChangeShapeType="1"/>
          </p:cNvSpPr>
          <p:nvPr/>
        </p:nvSpPr>
        <p:spPr bwMode="auto">
          <a:xfrm>
            <a:off x="6048375" y="2724150"/>
            <a:ext cx="0" cy="2895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stealth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9" name="Line 23"/>
          <p:cNvSpPr>
            <a:spLocks noChangeShapeType="1"/>
          </p:cNvSpPr>
          <p:nvPr/>
        </p:nvSpPr>
        <p:spPr bwMode="auto">
          <a:xfrm>
            <a:off x="7267575" y="2724150"/>
            <a:ext cx="0" cy="2895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0" name="Line 25"/>
          <p:cNvSpPr>
            <a:spLocks noChangeShapeType="1"/>
          </p:cNvSpPr>
          <p:nvPr/>
        </p:nvSpPr>
        <p:spPr bwMode="auto">
          <a:xfrm>
            <a:off x="6448425" y="2724150"/>
            <a:ext cx="0" cy="2895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1" name="Text Box 31"/>
          <p:cNvSpPr txBox="1">
            <a:spLocks noChangeArrowheads="1"/>
          </p:cNvSpPr>
          <p:nvPr/>
        </p:nvSpPr>
        <p:spPr bwMode="auto">
          <a:xfrm>
            <a:off x="8181975" y="4552950"/>
            <a:ext cx="3190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i="1"/>
              <a:t>x</a:t>
            </a:r>
          </a:p>
        </p:txBody>
      </p:sp>
      <p:sp>
        <p:nvSpPr>
          <p:cNvPr id="12302" name="Text Box 32"/>
          <p:cNvSpPr txBox="1">
            <a:spLocks noChangeArrowheads="1"/>
          </p:cNvSpPr>
          <p:nvPr/>
        </p:nvSpPr>
        <p:spPr bwMode="auto">
          <a:xfrm>
            <a:off x="5667375" y="2647950"/>
            <a:ext cx="319088" cy="5127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i="1"/>
              <a:t>y</a:t>
            </a:r>
          </a:p>
        </p:txBody>
      </p:sp>
      <p:sp>
        <p:nvSpPr>
          <p:cNvPr id="12303" name="Text Box 33"/>
          <p:cNvSpPr txBox="1">
            <a:spLocks noChangeArrowheads="1"/>
          </p:cNvSpPr>
          <p:nvPr/>
        </p:nvSpPr>
        <p:spPr bwMode="auto">
          <a:xfrm>
            <a:off x="7419975" y="3790950"/>
            <a:ext cx="3540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/>
              <a:t>P</a:t>
            </a:r>
          </a:p>
        </p:txBody>
      </p:sp>
      <p:grpSp>
        <p:nvGrpSpPr>
          <p:cNvPr id="12304" name="Group 34"/>
          <p:cNvGrpSpPr>
            <a:grpSpLocks/>
          </p:cNvGrpSpPr>
          <p:nvPr/>
        </p:nvGrpSpPr>
        <p:grpSpPr bwMode="auto">
          <a:xfrm>
            <a:off x="6048375" y="3257550"/>
            <a:ext cx="1327150" cy="1371600"/>
            <a:chOff x="3696" y="2256"/>
            <a:chExt cx="836" cy="864"/>
          </a:xfrm>
        </p:grpSpPr>
        <p:sp>
          <p:nvSpPr>
            <p:cNvPr id="12308" name="Oval 35"/>
            <p:cNvSpPr>
              <a:spLocks noChangeAspect="1" noChangeArrowheads="1"/>
            </p:cNvSpPr>
            <p:nvPr/>
          </p:nvSpPr>
          <p:spPr bwMode="auto">
            <a:xfrm>
              <a:off x="4416" y="2784"/>
              <a:ext cx="116" cy="11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9" name="Line 36"/>
            <p:cNvSpPr>
              <a:spLocks noChangeShapeType="1"/>
            </p:cNvSpPr>
            <p:nvPr/>
          </p:nvSpPr>
          <p:spPr bwMode="auto">
            <a:xfrm flipV="1">
              <a:off x="3696" y="2880"/>
              <a:ext cx="768" cy="240"/>
            </a:xfrm>
            <a:prstGeom prst="line">
              <a:avLst/>
            </a:prstGeom>
            <a:noFill/>
            <a:ln w="25400" cap="sq">
              <a:solidFill>
                <a:srgbClr val="FFFF00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10" name="Oval 37"/>
            <p:cNvSpPr>
              <a:spLocks noChangeAspect="1" noChangeArrowheads="1"/>
            </p:cNvSpPr>
            <p:nvPr/>
          </p:nvSpPr>
          <p:spPr bwMode="auto">
            <a:xfrm>
              <a:off x="3888" y="2256"/>
              <a:ext cx="116" cy="11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1" name="Line 38"/>
            <p:cNvSpPr>
              <a:spLocks noChangeShapeType="1"/>
            </p:cNvSpPr>
            <p:nvPr/>
          </p:nvSpPr>
          <p:spPr bwMode="auto">
            <a:xfrm flipV="1">
              <a:off x="3696" y="2352"/>
              <a:ext cx="240" cy="768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12" name="Freeform 39"/>
            <p:cNvSpPr>
              <a:spLocks/>
            </p:cNvSpPr>
            <p:nvPr/>
          </p:nvSpPr>
          <p:spPr bwMode="auto">
            <a:xfrm>
              <a:off x="3792" y="2832"/>
              <a:ext cx="240" cy="192"/>
            </a:xfrm>
            <a:custGeom>
              <a:avLst/>
              <a:gdLst>
                <a:gd name="T0" fmla="*/ 240 w 240"/>
                <a:gd name="T1" fmla="*/ 192 h 192"/>
                <a:gd name="T2" fmla="*/ 144 w 240"/>
                <a:gd name="T3" fmla="*/ 48 h 192"/>
                <a:gd name="T4" fmla="*/ 0 w 240"/>
                <a:gd name="T5" fmla="*/ 0 h 192"/>
                <a:gd name="T6" fmla="*/ 0 60000 65536"/>
                <a:gd name="T7" fmla="*/ 0 60000 65536"/>
                <a:gd name="T8" fmla="*/ 0 60000 65536"/>
                <a:gd name="T9" fmla="*/ 0 w 240"/>
                <a:gd name="T10" fmla="*/ 0 h 192"/>
                <a:gd name="T11" fmla="*/ 240 w 240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92">
                  <a:moveTo>
                    <a:pt x="240" y="192"/>
                  </a:moveTo>
                  <a:cubicBezTo>
                    <a:pt x="212" y="136"/>
                    <a:pt x="184" y="80"/>
                    <a:pt x="144" y="48"/>
                  </a:cubicBezTo>
                  <a:cubicBezTo>
                    <a:pt x="104" y="16"/>
                    <a:pt x="52" y="8"/>
                    <a:pt x="0" y="0"/>
                  </a:cubicBezTo>
                </a:path>
              </a:pathLst>
            </a:custGeom>
            <a:noFill/>
            <a:ln w="25400" cap="sq">
              <a:solidFill>
                <a:srgbClr val="FFFF00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2291" name="Object 5"/>
            <p:cNvGraphicFramePr>
              <a:graphicFrameLocks noChangeAspect="1"/>
            </p:cNvGraphicFramePr>
            <p:nvPr/>
          </p:nvGraphicFramePr>
          <p:xfrm>
            <a:off x="3936" y="2640"/>
            <a:ext cx="18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3" r:id="rId4" imgW="114151" imgH="152202" progId="Equation.3">
                    <p:embed/>
                  </p:oleObj>
                </mc:Choice>
                <mc:Fallback>
                  <p:oleObj r:id="rId4" imgW="114151" imgH="152202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-100000" contras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640"/>
                          <a:ext cx="18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05" name="Text Box 42"/>
          <p:cNvSpPr txBox="1">
            <a:spLocks noChangeArrowheads="1"/>
          </p:cNvSpPr>
          <p:nvPr/>
        </p:nvSpPr>
        <p:spPr bwMode="auto">
          <a:xfrm>
            <a:off x="6429375" y="2876550"/>
            <a:ext cx="4556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/>
              <a:t>P’</a:t>
            </a:r>
          </a:p>
        </p:txBody>
      </p:sp>
      <p:sp>
        <p:nvSpPr>
          <p:cNvPr id="12306" name="Line 65"/>
          <p:cNvSpPr>
            <a:spLocks noChangeShapeType="1"/>
          </p:cNvSpPr>
          <p:nvPr/>
        </p:nvSpPr>
        <p:spPr bwMode="auto">
          <a:xfrm flipH="1">
            <a:off x="5286375" y="4629150"/>
            <a:ext cx="762000" cy="762000"/>
          </a:xfrm>
          <a:prstGeom prst="line">
            <a:avLst/>
          </a:prstGeom>
          <a:noFill/>
          <a:ln w="38100" cap="sq">
            <a:solidFill>
              <a:srgbClr val="FFFFFF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7" name="Text Box 66"/>
          <p:cNvSpPr txBox="1">
            <a:spLocks noChangeArrowheads="1"/>
          </p:cNvSpPr>
          <p:nvPr/>
        </p:nvSpPr>
        <p:spPr bwMode="auto">
          <a:xfrm>
            <a:off x="5057775" y="4933950"/>
            <a:ext cx="303213" cy="5127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i="1"/>
              <a:t>z</a:t>
            </a:r>
          </a:p>
        </p:txBody>
      </p:sp>
      <p:graphicFrame>
        <p:nvGraphicFramePr>
          <p:cNvPr id="12314" name="Object 26"/>
          <p:cNvGraphicFramePr>
            <a:graphicFrameLocks noChangeAspect="1"/>
          </p:cNvGraphicFramePr>
          <p:nvPr/>
        </p:nvGraphicFramePr>
        <p:xfrm>
          <a:off x="642910" y="2500306"/>
          <a:ext cx="3814763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" name="Equation" r:id="rId6" imgW="2120760" imgH="914400" progId="Equation.3">
                  <p:embed/>
                </p:oleObj>
              </mc:Choice>
              <mc:Fallback>
                <p:oleObj name="Equation" r:id="rId6" imgW="2120760" imgH="9144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2500306"/>
                        <a:ext cx="3814763" cy="164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571500" y="2571750"/>
            <a:ext cx="4071938" cy="10402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zh-CN" altLang="en-US" sz="2800" dirty="0">
                <a:latin typeface="Times New Roman" pitchFamily="18" charset="0"/>
              </a:rPr>
              <a:t> </a:t>
            </a:r>
            <a:r>
              <a:rPr lang="en-US" altLang="zh-CN" sz="2800" dirty="0">
                <a:latin typeface="+mn-lt"/>
              </a:rPr>
              <a:t>P rotates to P’ </a:t>
            </a:r>
            <a:r>
              <a:rPr lang="en-US" altLang="zh-CN" sz="2800" dirty="0"/>
              <a:t>by</a:t>
            </a:r>
            <a:endParaRPr lang="en-US" altLang="zh-CN" sz="2800" baseline="-25000" dirty="0">
              <a:sym typeface="Symbol" pitchFamily="18" charset="2"/>
            </a:endParaRP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altLang="zh-CN" sz="2800" dirty="0" smtClean="0">
                <a:latin typeface="+mn-lt"/>
              </a:rPr>
              <a:t>with respect to  </a:t>
            </a:r>
            <a:r>
              <a:rPr lang="en-US" altLang="zh-CN" sz="2800" dirty="0">
                <a:latin typeface="+mn-lt"/>
              </a:rPr>
              <a:t>the axis </a:t>
            </a:r>
            <a:endParaRPr lang="en-US" altLang="zh-CN" sz="2800" baseline="-25000" dirty="0">
              <a:latin typeface="+mn-lt"/>
              <a:sym typeface="Symbol" pitchFamily="18" charset="2"/>
            </a:endParaRPr>
          </a:p>
        </p:txBody>
      </p:sp>
      <p:sp>
        <p:nvSpPr>
          <p:cNvPr id="13321" name="Rectangle 3"/>
          <p:cNvSpPr>
            <a:spLocks noChangeArrowheads="1"/>
          </p:cNvSpPr>
          <p:nvPr/>
        </p:nvSpPr>
        <p:spPr bwMode="auto">
          <a:xfrm>
            <a:off x="3771900" y="331470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22" name="Rectangle 4"/>
          <p:cNvSpPr>
            <a:spLocks noChangeArrowheads="1"/>
          </p:cNvSpPr>
          <p:nvPr/>
        </p:nvSpPr>
        <p:spPr bwMode="auto">
          <a:xfrm>
            <a:off x="4348163" y="3233738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23" name="Rectangle 5"/>
          <p:cNvSpPr>
            <a:spLocks noChangeArrowheads="1"/>
          </p:cNvSpPr>
          <p:nvPr/>
        </p:nvSpPr>
        <p:spPr bwMode="auto">
          <a:xfrm>
            <a:off x="4319588" y="3233738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24" name="Rectangle 6"/>
          <p:cNvSpPr>
            <a:spLocks noChangeArrowheads="1"/>
          </p:cNvSpPr>
          <p:nvPr/>
        </p:nvSpPr>
        <p:spPr bwMode="auto">
          <a:xfrm>
            <a:off x="4305300" y="321945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25" name="Rectangle 7"/>
          <p:cNvSpPr>
            <a:spLocks noChangeArrowheads="1"/>
          </p:cNvSpPr>
          <p:nvPr/>
        </p:nvSpPr>
        <p:spPr bwMode="auto">
          <a:xfrm>
            <a:off x="4514850" y="335280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26" name="Rectangle 8"/>
          <p:cNvSpPr>
            <a:spLocks noChangeArrowheads="1"/>
          </p:cNvSpPr>
          <p:nvPr/>
        </p:nvSpPr>
        <p:spPr bwMode="auto">
          <a:xfrm>
            <a:off x="3548063" y="260985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27" name="Rectangle 9"/>
          <p:cNvSpPr>
            <a:spLocks noChangeArrowheads="1"/>
          </p:cNvSpPr>
          <p:nvPr/>
        </p:nvSpPr>
        <p:spPr bwMode="auto">
          <a:xfrm>
            <a:off x="3548063" y="260985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328" name="Rectangle 10"/>
          <p:cNvSpPr>
            <a:spLocks noChangeArrowheads="1"/>
          </p:cNvSpPr>
          <p:nvPr/>
        </p:nvSpPr>
        <p:spPr bwMode="auto">
          <a:xfrm>
            <a:off x="3548063" y="260985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5003800" y="3048000"/>
            <a:ext cx="3911599" cy="3581400"/>
            <a:chOff x="3152" y="1920"/>
            <a:chExt cx="2464" cy="2256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grpSpPr>
        <p:grpSp>
          <p:nvGrpSpPr>
            <p:cNvPr id="42" name="Group 41"/>
            <p:cNvGrpSpPr>
              <a:grpSpLocks/>
            </p:cNvGrpSpPr>
            <p:nvPr/>
          </p:nvGrpSpPr>
          <p:grpSpPr bwMode="auto">
            <a:xfrm>
              <a:off x="3152" y="1920"/>
              <a:ext cx="2464" cy="2256"/>
              <a:chOff x="3056" y="288"/>
              <a:chExt cx="2464" cy="2256"/>
            </a:xfrm>
            <a:grpFill/>
          </p:grpSpPr>
          <p:sp>
            <p:nvSpPr>
              <p:cNvPr id="294924" name="Rectangle 12"/>
              <p:cNvSpPr>
                <a:spLocks noChangeArrowheads="1"/>
              </p:cNvSpPr>
              <p:nvPr/>
            </p:nvSpPr>
            <p:spPr bwMode="auto">
              <a:xfrm>
                <a:off x="3120" y="288"/>
                <a:ext cx="2400" cy="2256"/>
              </a:xfrm>
              <a:prstGeom prst="rect">
                <a:avLst/>
              </a:prstGeom>
              <a:grpFill/>
              <a:ln w="12700" cap="sq">
                <a:miter lim="800000"/>
                <a:headEnd type="none" w="sm" len="sm"/>
                <a:tailEnd type="none" w="sm" len="sm"/>
              </a:ln>
              <a:effectLst/>
              <a:scene3d>
                <a:camera prst="legacyObliqueTopLeft"/>
                <a:lightRig rig="legacyFlat3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9933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94925" name="Line 13"/>
              <p:cNvSpPr>
                <a:spLocks noChangeShapeType="1"/>
              </p:cNvSpPr>
              <p:nvPr/>
            </p:nvSpPr>
            <p:spPr bwMode="auto">
              <a:xfrm>
                <a:off x="3360" y="1286"/>
                <a:ext cx="2040" cy="0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94926" name="Line 14"/>
              <p:cNvSpPr>
                <a:spLocks noChangeShapeType="1"/>
              </p:cNvSpPr>
              <p:nvPr/>
            </p:nvSpPr>
            <p:spPr bwMode="auto">
              <a:xfrm>
                <a:off x="3540" y="384"/>
                <a:ext cx="0" cy="1824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round/>
                <a:headEnd type="stealth" w="sm" len="sm"/>
                <a:tailEnd type="none" w="sm" len="sm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94929" name="Text Box 17"/>
              <p:cNvSpPr txBox="1">
                <a:spLocks noChangeArrowheads="1"/>
              </p:cNvSpPr>
              <p:nvPr/>
            </p:nvSpPr>
            <p:spPr bwMode="auto">
              <a:xfrm>
                <a:off x="5283" y="1608"/>
                <a:ext cx="201" cy="288"/>
              </a:xfrm>
              <a:prstGeom prst="rect">
                <a:avLst/>
              </a:prstGeom>
              <a:grp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i="1" dirty="0">
                    <a:latin typeface="Arial" charset="0"/>
                    <a:ea typeface="黑体" pitchFamily="2" charset="-122"/>
                  </a:rPr>
                  <a:t>y</a:t>
                </a:r>
              </a:p>
            </p:txBody>
          </p:sp>
          <p:sp>
            <p:nvSpPr>
              <p:cNvPr id="13339" name="Text Box 18"/>
              <p:cNvSpPr txBox="1">
                <a:spLocks noChangeArrowheads="1"/>
              </p:cNvSpPr>
              <p:nvPr/>
            </p:nvSpPr>
            <p:spPr bwMode="auto">
              <a:xfrm>
                <a:off x="3600" y="336"/>
                <a:ext cx="191" cy="32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altLang="zh-CN" i="1"/>
                  <a:t>z</a:t>
                </a:r>
              </a:p>
            </p:txBody>
          </p:sp>
          <p:sp>
            <p:nvSpPr>
              <p:cNvPr id="13340" name="Text Box 19"/>
              <p:cNvSpPr txBox="1">
                <a:spLocks noChangeArrowheads="1"/>
              </p:cNvSpPr>
              <p:nvPr/>
            </p:nvSpPr>
            <p:spPr bwMode="auto">
              <a:xfrm>
                <a:off x="4704" y="1152"/>
                <a:ext cx="223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P</a:t>
                </a:r>
              </a:p>
            </p:txBody>
          </p:sp>
          <p:sp>
            <p:nvSpPr>
              <p:cNvPr id="294933" name="Oval 21"/>
              <p:cNvSpPr>
                <a:spLocks noChangeAspect="1" noChangeArrowheads="1"/>
              </p:cNvSpPr>
              <p:nvPr/>
            </p:nvSpPr>
            <p:spPr bwMode="auto">
              <a:xfrm>
                <a:off x="4608" y="1248"/>
                <a:ext cx="116" cy="116"/>
              </a:xfrm>
              <a:prstGeom prst="ellipse">
                <a:avLst/>
              </a:prstGeom>
              <a:grpFill/>
              <a:ln w="127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94934" name="Line 22"/>
              <p:cNvSpPr>
                <a:spLocks noChangeShapeType="1"/>
              </p:cNvSpPr>
              <p:nvPr/>
            </p:nvSpPr>
            <p:spPr bwMode="auto">
              <a:xfrm>
                <a:off x="4224" y="1248"/>
                <a:ext cx="384" cy="48"/>
              </a:xfrm>
              <a:prstGeom prst="line">
                <a:avLst/>
              </a:prstGeom>
              <a:grpFill/>
              <a:ln w="25400" cap="sq">
                <a:solidFill>
                  <a:srgbClr val="FFFF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94935" name="Oval 23"/>
              <p:cNvSpPr>
                <a:spLocks noChangeAspect="1" noChangeArrowheads="1"/>
              </p:cNvSpPr>
              <p:nvPr/>
            </p:nvSpPr>
            <p:spPr bwMode="auto">
              <a:xfrm>
                <a:off x="4560" y="912"/>
                <a:ext cx="116" cy="116"/>
              </a:xfrm>
              <a:prstGeom prst="ellipse">
                <a:avLst/>
              </a:prstGeom>
              <a:grpFill/>
              <a:ln w="127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94936" name="Line 24"/>
              <p:cNvSpPr>
                <a:spLocks noChangeShapeType="1"/>
              </p:cNvSpPr>
              <p:nvPr/>
            </p:nvSpPr>
            <p:spPr bwMode="auto">
              <a:xfrm flipV="1">
                <a:off x="4176" y="1008"/>
                <a:ext cx="384" cy="240"/>
              </a:xfrm>
              <a:prstGeom prst="line">
                <a:avLst/>
              </a:prstGeom>
              <a:grpFill/>
              <a:ln w="12700" cap="sq">
                <a:solidFill>
                  <a:srgbClr val="FFFF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graphicFrame>
            <p:nvGraphicFramePr>
              <p:cNvPr id="13317" name="Object 5"/>
              <p:cNvGraphicFramePr>
                <a:graphicFrameLocks noChangeAspect="1"/>
              </p:cNvGraphicFramePr>
              <p:nvPr/>
            </p:nvGraphicFramePr>
            <p:xfrm>
              <a:off x="4380" y="1056"/>
              <a:ext cx="18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54" r:id="rId3" imgW="114151" imgH="152202" progId="Equation.3">
                      <p:embed/>
                    </p:oleObj>
                  </mc:Choice>
                  <mc:Fallback>
                    <p:oleObj r:id="rId3" imgW="114151" imgH="152202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lum bright="-100000" contras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0" y="1056"/>
                            <a:ext cx="18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FF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45" name="Text Box 27"/>
              <p:cNvSpPr txBox="1">
                <a:spLocks noChangeArrowheads="1"/>
              </p:cNvSpPr>
              <p:nvPr/>
            </p:nvSpPr>
            <p:spPr bwMode="auto">
              <a:xfrm>
                <a:off x="4702" y="672"/>
                <a:ext cx="287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P’</a:t>
                </a:r>
              </a:p>
            </p:txBody>
          </p:sp>
          <p:sp>
            <p:nvSpPr>
              <p:cNvPr id="294942" name="Line 30"/>
              <p:cNvSpPr>
                <a:spLocks noChangeShapeType="1"/>
              </p:cNvSpPr>
              <p:nvPr/>
            </p:nvSpPr>
            <p:spPr bwMode="auto">
              <a:xfrm flipH="1">
                <a:off x="3056" y="1299"/>
                <a:ext cx="480" cy="480"/>
              </a:xfrm>
              <a:prstGeom prst="line">
                <a:avLst/>
              </a:prstGeom>
              <a:grpFill/>
              <a:ln w="38100" cap="sq">
                <a:solidFill>
                  <a:schemeClr val="accent2">
                    <a:lumMod val="50000"/>
                  </a:schemeClr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3347" name="Text Box 31"/>
              <p:cNvSpPr txBox="1">
                <a:spLocks noChangeArrowheads="1"/>
              </p:cNvSpPr>
              <p:nvPr/>
            </p:nvSpPr>
            <p:spPr bwMode="auto">
              <a:xfrm>
                <a:off x="3234" y="1788"/>
                <a:ext cx="201" cy="32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altLang="zh-CN" i="1"/>
                  <a:t>x</a:t>
                </a:r>
              </a:p>
            </p:txBody>
          </p:sp>
          <p:sp>
            <p:nvSpPr>
              <p:cNvPr id="294948" name="Line 36"/>
              <p:cNvSpPr>
                <a:spLocks noChangeShapeType="1"/>
              </p:cNvSpPr>
              <p:nvPr/>
            </p:nvSpPr>
            <p:spPr bwMode="auto">
              <a:xfrm flipV="1">
                <a:off x="3936" y="480"/>
                <a:ext cx="576" cy="1440"/>
              </a:xfrm>
              <a:prstGeom prst="line">
                <a:avLst/>
              </a:prstGeom>
              <a:grpFill/>
              <a:ln w="38100" cap="sq">
                <a:solidFill>
                  <a:srgbClr val="FFFF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graphicFrame>
            <p:nvGraphicFramePr>
              <p:cNvPr id="13318" name="Object 6"/>
              <p:cNvGraphicFramePr>
                <a:graphicFrameLocks noChangeAspect="1"/>
              </p:cNvGraphicFramePr>
              <p:nvPr/>
            </p:nvGraphicFramePr>
            <p:xfrm>
              <a:off x="4177" y="539"/>
              <a:ext cx="239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55" name="公式" r:id="rId5" imgW="164880" imgH="190440" progId="Equation.3">
                      <p:embed/>
                    </p:oleObj>
                  </mc:Choice>
                  <mc:Fallback>
                    <p:oleObj name="公式" r:id="rId5" imgW="164880" imgH="19044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lum bright="-100000" contras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7" y="539"/>
                            <a:ext cx="239" cy="27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4950" name="Oval 38"/>
              <p:cNvSpPr>
                <a:spLocks noChangeAspect="1" noChangeArrowheads="1"/>
              </p:cNvSpPr>
              <p:nvPr/>
            </p:nvSpPr>
            <p:spPr bwMode="auto">
              <a:xfrm>
                <a:off x="4368" y="720"/>
                <a:ext cx="57" cy="57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94951" name="Oval 39"/>
              <p:cNvSpPr>
                <a:spLocks noChangeAspect="1" noChangeArrowheads="1"/>
              </p:cNvSpPr>
              <p:nvPr/>
            </p:nvSpPr>
            <p:spPr bwMode="auto">
              <a:xfrm>
                <a:off x="4080" y="1431"/>
                <a:ext cx="57" cy="57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  <a:ea typeface="黑体" pitchFamily="2" charset="-122"/>
                </a:endParaRPr>
              </a:p>
            </p:txBody>
          </p:sp>
          <p:graphicFrame>
            <p:nvGraphicFramePr>
              <p:cNvPr id="13319" name="Object 7"/>
              <p:cNvGraphicFramePr>
                <a:graphicFrameLocks noChangeAspect="1"/>
              </p:cNvGraphicFramePr>
              <p:nvPr/>
            </p:nvGraphicFramePr>
            <p:xfrm>
              <a:off x="3888" y="1248"/>
              <a:ext cx="203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56" name="公式" r:id="rId7" imgW="139680" imgH="190440" progId="Equation.3">
                      <p:embed/>
                    </p:oleObj>
                  </mc:Choice>
                  <mc:Fallback>
                    <p:oleObj name="公式" r:id="rId7" imgW="139680" imgH="19044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lum bright="-100000" contras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1248"/>
                            <a:ext cx="203" cy="27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94937" name="Freeform 25"/>
            <p:cNvSpPr>
              <a:spLocks/>
            </p:cNvSpPr>
            <p:nvPr/>
          </p:nvSpPr>
          <p:spPr bwMode="auto">
            <a:xfrm>
              <a:off x="4560" y="2688"/>
              <a:ext cx="96" cy="240"/>
            </a:xfrm>
            <a:custGeom>
              <a:avLst/>
              <a:gdLst/>
              <a:ahLst/>
              <a:cxnLst>
                <a:cxn ang="0">
                  <a:pos x="240" y="192"/>
                </a:cxn>
                <a:cxn ang="0">
                  <a:pos x="144" y="48"/>
                </a:cxn>
                <a:cxn ang="0">
                  <a:pos x="0" y="0"/>
                </a:cxn>
              </a:cxnLst>
              <a:rect l="0" t="0" r="r" b="b"/>
              <a:pathLst>
                <a:path w="240" h="192">
                  <a:moveTo>
                    <a:pt x="240" y="192"/>
                  </a:moveTo>
                  <a:cubicBezTo>
                    <a:pt x="212" y="136"/>
                    <a:pt x="184" y="80"/>
                    <a:pt x="144" y="48"/>
                  </a:cubicBezTo>
                  <a:cubicBezTo>
                    <a:pt x="104" y="16"/>
                    <a:pt x="52" y="8"/>
                    <a:pt x="0" y="0"/>
                  </a:cubicBezTo>
                </a:path>
              </a:pathLst>
            </a:custGeom>
            <a:grpFill/>
            <a:ln w="25400" cap="sq" cmpd="sng">
              <a:solidFill>
                <a:srgbClr val="FFFF00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黑体" pitchFamily="2" charset="-122"/>
              </a:endParaRPr>
            </a:p>
          </p:txBody>
        </p:sp>
      </p:grpSp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532960"/>
              </p:ext>
            </p:extLst>
          </p:nvPr>
        </p:nvGraphicFramePr>
        <p:xfrm>
          <a:off x="3771900" y="2667000"/>
          <a:ext cx="285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7" r:id="rId9" imgW="114151" imgH="152202" progId="Equation.3">
                  <p:embed/>
                </p:oleObj>
              </mc:Choice>
              <mc:Fallback>
                <p:oleObj r:id="rId9" imgW="114151" imgH="15220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2667000"/>
                        <a:ext cx="2857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881188" y="2032000"/>
          <a:ext cx="185261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8" name="公式" r:id="rId11" imgW="799920" imgH="190440" progId="Equation.3">
                  <p:embed/>
                </p:oleObj>
              </mc:Choice>
              <mc:Fallback>
                <p:oleObj name="公式" r:id="rId11" imgW="799920" imgH="190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8" y="2032000"/>
                        <a:ext cx="1852612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3929063" y="2060575"/>
          <a:ext cx="20002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9" name="公式" r:id="rId13" imgW="863280" imgH="190440" progId="Equation.3">
                  <p:embed/>
                </p:oleObj>
              </mc:Choice>
              <mc:Fallback>
                <p:oleObj name="公式" r:id="rId13" imgW="86328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2060575"/>
                        <a:ext cx="200025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214313"/>
            <a:ext cx="8015288" cy="91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/>
            </a:r>
            <a:br>
              <a:rPr lang="en-US" altLang="zh-CN" dirty="0" smtClean="0">
                <a:latin typeface="Times New Roman" pitchFamily="18" charset="0"/>
                <a:ea typeface="黑体" pitchFamily="49" charset="-122"/>
              </a:rPr>
            </a:br>
            <a:r>
              <a:rPr lang="en-US" altLang="zh-CN" sz="3600" dirty="0" smtClean="0">
                <a:ea typeface="黑体" pitchFamily="49" charset="-122"/>
              </a:rPr>
              <a:t>Rotation surrounding a general axis</a:t>
            </a:r>
            <a:br>
              <a:rPr lang="en-US" altLang="zh-CN" sz="3600" dirty="0" smtClean="0">
                <a:ea typeface="黑体" pitchFamily="49" charset="-122"/>
              </a:rPr>
            </a:br>
            <a:r>
              <a:rPr lang="en-US" altLang="zh-CN" sz="3600" dirty="0" smtClean="0">
                <a:ea typeface="黑体" pitchFamily="49" charset="-122"/>
              </a:rPr>
              <a:t>(</a:t>
            </a:r>
            <a:r>
              <a:rPr lang="zh-CN" altLang="en-US" sz="3600" dirty="0" smtClean="0">
                <a:ea typeface="黑体" pitchFamily="49" charset="-122"/>
              </a:rPr>
              <a:t>绕一般坐标轴旋转</a:t>
            </a:r>
            <a:r>
              <a:rPr lang="en-US" altLang="zh-CN" sz="3600" dirty="0" smtClean="0">
                <a:ea typeface="黑体" pitchFamily="49" charset="-122"/>
              </a:rPr>
              <a:t>)</a:t>
            </a:r>
            <a:r>
              <a:rPr lang="en-US" altLang="zh-CN" sz="3600" b="1" dirty="0" smtClean="0"/>
              <a:t/>
            </a:r>
            <a:br>
              <a:rPr lang="en-US" altLang="zh-CN" sz="3600" b="1" dirty="0" smtClean="0"/>
            </a:br>
            <a:endParaRPr lang="en-US" altLang="zh-CN" dirty="0" smtClean="0">
              <a:ea typeface="黑体" pitchFamily="49" charset="-122"/>
            </a:endParaRP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571500" y="1500188"/>
            <a:ext cx="788893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zh-CN" altLang="en-US" sz="2800" dirty="0">
                <a:latin typeface="Times New Roman" pitchFamily="18" charset="0"/>
              </a:rPr>
              <a:t> </a:t>
            </a:r>
            <a:r>
              <a:rPr lang="en-US" altLang="zh-CN" sz="2800" dirty="0">
                <a:latin typeface="+mj-lt"/>
              </a:rPr>
              <a:t>Given axis defined by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two </a:t>
            </a:r>
            <a:r>
              <a:rPr lang="en-US" altLang="zh-CN" sz="2800" dirty="0" smtClean="0">
                <a:latin typeface="+mj-lt"/>
              </a:rPr>
              <a:t>points(</a:t>
            </a:r>
            <a:r>
              <a:rPr lang="zh-CN" altLang="en-US" sz="2800" dirty="0" smtClean="0">
                <a:latin typeface="+mj-lt"/>
              </a:rPr>
              <a:t>已知旋转轴</a:t>
            </a:r>
            <a:r>
              <a:rPr lang="en-US" altLang="zh-CN" sz="2800" dirty="0" smtClean="0">
                <a:latin typeface="+mj-lt"/>
              </a:rPr>
              <a:t>):</a:t>
            </a:r>
            <a:endParaRPr lang="en-US" altLang="zh-CN" sz="2800" baseline="-25000" dirty="0">
              <a:latin typeface="+mj-lt"/>
              <a:sym typeface="Symbol" pitchFamily="18" charset="2"/>
            </a:endParaRPr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571500" y="3786188"/>
            <a:ext cx="4071938" cy="18158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zh-CN" altLang="en-US" sz="2800" dirty="0">
                <a:latin typeface="Times New Roman" pitchFamily="18" charset="0"/>
              </a:rPr>
              <a:t> </a:t>
            </a:r>
            <a:r>
              <a:rPr lang="en-US" altLang="zh-CN" sz="2800" dirty="0">
                <a:latin typeface="+mn-lt"/>
              </a:rPr>
              <a:t>D</a:t>
            </a:r>
            <a:r>
              <a:rPr lang="en-US" altLang="zh-CN" sz="2800" dirty="0" smtClean="0">
                <a:latin typeface="+mn-lt"/>
              </a:rPr>
              <a:t>erive </a:t>
            </a:r>
            <a:r>
              <a:rPr lang="en-US" altLang="zh-CN" sz="2800" dirty="0">
                <a:latin typeface="+mn-lt"/>
              </a:rPr>
              <a:t>the rotation matrix by </a:t>
            </a:r>
            <a:r>
              <a:rPr lang="en-US" altLang="zh-CN" sz="2800" dirty="0" smtClean="0">
                <a:latin typeface="+mn-lt"/>
              </a:rPr>
              <a:t>composition (</a:t>
            </a:r>
            <a:r>
              <a:rPr lang="zh-CN" altLang="en-US" sz="2800" dirty="0" smtClean="0">
                <a:latin typeface="+mn-lt"/>
              </a:rPr>
              <a:t>通过复合方式导出变换矩阵</a:t>
            </a:r>
            <a:r>
              <a:rPr lang="en-US" altLang="zh-CN" sz="2800" dirty="0" smtClean="0">
                <a:latin typeface="+mn-lt"/>
              </a:rPr>
              <a:t>)</a:t>
            </a:r>
            <a:endParaRPr lang="en-US" altLang="zh-CN" sz="2800" baseline="-25000" dirty="0">
              <a:latin typeface="+mn-lt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1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1"/>
      <p:bldP spid="39" grpId="1"/>
      <p:bldP spid="41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428624" y="2658626"/>
            <a:ext cx="4287391" cy="15573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zh-CN" altLang="en-US" sz="2800" dirty="0">
                <a:latin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</a:rPr>
              <a:t>(2)</a:t>
            </a:r>
            <a:r>
              <a:rPr lang="en-US" altLang="zh-CN" sz="2800" dirty="0" smtClean="0">
                <a:latin typeface="+mj-lt"/>
              </a:rPr>
              <a:t>Rotate </a:t>
            </a:r>
            <a:r>
              <a:rPr lang="en-US" altLang="zh-CN" sz="2800" dirty="0">
                <a:latin typeface="+mj-lt"/>
              </a:rPr>
              <a:t>surrounding </a:t>
            </a: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altLang="zh-CN" sz="2800" dirty="0">
                <a:latin typeface="+mj-lt"/>
              </a:rPr>
              <a:t>   z-axis by </a:t>
            </a:r>
            <a:r>
              <a:rPr lang="zh-CN" altLang="en-US" sz="2800" dirty="0" smtClean="0">
                <a:latin typeface="+mj-lt"/>
              </a:rPr>
              <a:t>     </a:t>
            </a:r>
            <a:endParaRPr lang="en-US" altLang="zh-CN" sz="2800" dirty="0" smtClean="0">
              <a:latin typeface="+mj-lt"/>
            </a:endParaRP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altLang="zh-CN" sz="2800" dirty="0" smtClean="0">
                <a:latin typeface="+mj-lt"/>
              </a:rPr>
              <a:t>   (</a:t>
            </a:r>
            <a:r>
              <a:rPr lang="zh-CN" altLang="en-US" sz="2800" dirty="0" smtClean="0">
                <a:latin typeface="+mj-lt"/>
              </a:rPr>
              <a:t>绕</a:t>
            </a:r>
            <a:r>
              <a:rPr lang="en-US" altLang="zh-CN" sz="2800" dirty="0" smtClean="0">
                <a:latin typeface="+mj-lt"/>
              </a:rPr>
              <a:t>z</a:t>
            </a:r>
            <a:r>
              <a:rPr lang="zh-CN" altLang="en-US" sz="2800" dirty="0" smtClean="0">
                <a:latin typeface="+mj-lt"/>
              </a:rPr>
              <a:t>轴旋转</a:t>
            </a:r>
            <a:r>
              <a:rPr lang="en-US" altLang="zh-CN" sz="2800" dirty="0" smtClean="0">
                <a:latin typeface="+mj-lt"/>
              </a:rPr>
              <a:t>)</a:t>
            </a:r>
            <a:endParaRPr lang="en-US" altLang="zh-CN" sz="2800" baseline="-25000" dirty="0">
              <a:latin typeface="+mj-lt"/>
              <a:sym typeface="Symbol" pitchFamily="18" charset="2"/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357188"/>
            <a:ext cx="7391400" cy="785812"/>
          </a:xfrm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660400" indent="-660400">
              <a:buFont typeface="Symbol" pitchFamily="18" charset="2"/>
              <a:buNone/>
              <a:defRPr/>
            </a:pPr>
            <a:r>
              <a:rPr lang="en-US" altLang="zh-CN" sz="3600" b="1" dirty="0" smtClean="0">
                <a:solidFill>
                  <a:srgbClr val="FFFFFF"/>
                </a:solidFill>
              </a:rPr>
              <a:t>Three steps (</a:t>
            </a:r>
            <a:r>
              <a:rPr lang="zh-CN" altLang="en-US" sz="3600" b="1" dirty="0" smtClean="0">
                <a:solidFill>
                  <a:srgbClr val="FFFFFF"/>
                </a:solidFill>
              </a:rPr>
              <a:t>三步骤</a:t>
            </a:r>
            <a:r>
              <a:rPr lang="en-US" altLang="zh-CN" sz="3600" b="1" dirty="0" smtClean="0">
                <a:solidFill>
                  <a:srgbClr val="FFFFFF"/>
                </a:solidFill>
              </a:rPr>
              <a:t>)</a:t>
            </a:r>
            <a:endParaRPr lang="zh-CN" altLang="en-US" sz="3600" b="1" dirty="0">
              <a:solidFill>
                <a:srgbClr val="FFFFFF"/>
              </a:solidFill>
            </a:endParaRPr>
          </a:p>
          <a:p>
            <a:pPr marL="660400" indent="-660400">
              <a:buFont typeface="Symbol" pitchFamily="18" charset="2"/>
              <a:buNone/>
              <a:defRPr/>
            </a:pPr>
            <a:endParaRPr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14340" name="Rectangle 16"/>
          <p:cNvSpPr>
            <a:spLocks noChangeArrowheads="1"/>
          </p:cNvSpPr>
          <p:nvPr/>
        </p:nvSpPr>
        <p:spPr bwMode="auto">
          <a:xfrm>
            <a:off x="5214938" y="2655342"/>
            <a:ext cx="3429000" cy="3505200"/>
          </a:xfrm>
          <a:prstGeom prst="rect">
            <a:avLst/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3300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latin typeface="Arial" charset="0"/>
              <a:ea typeface="黑体" pitchFamily="2" charset="-122"/>
            </a:endParaRPr>
          </a:p>
        </p:txBody>
      </p:sp>
      <p:sp>
        <p:nvSpPr>
          <p:cNvPr id="14342" name="Rectangle 3"/>
          <p:cNvSpPr>
            <a:spLocks noChangeArrowheads="1"/>
          </p:cNvSpPr>
          <p:nvPr/>
        </p:nvSpPr>
        <p:spPr bwMode="auto">
          <a:xfrm>
            <a:off x="3771900" y="331470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4348163" y="3233738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44" name="Rectangle 5"/>
          <p:cNvSpPr>
            <a:spLocks noChangeArrowheads="1"/>
          </p:cNvSpPr>
          <p:nvPr/>
        </p:nvSpPr>
        <p:spPr bwMode="auto">
          <a:xfrm>
            <a:off x="4319588" y="3233738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45" name="Rectangle 6"/>
          <p:cNvSpPr>
            <a:spLocks noChangeArrowheads="1"/>
          </p:cNvSpPr>
          <p:nvPr/>
        </p:nvSpPr>
        <p:spPr bwMode="auto">
          <a:xfrm>
            <a:off x="4305300" y="321945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46" name="Rectangle 7"/>
          <p:cNvSpPr>
            <a:spLocks noChangeArrowheads="1"/>
          </p:cNvSpPr>
          <p:nvPr/>
        </p:nvSpPr>
        <p:spPr bwMode="auto">
          <a:xfrm>
            <a:off x="4514850" y="335280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47" name="Rectangle 8"/>
          <p:cNvSpPr>
            <a:spLocks noChangeArrowheads="1"/>
          </p:cNvSpPr>
          <p:nvPr/>
        </p:nvSpPr>
        <p:spPr bwMode="auto">
          <a:xfrm>
            <a:off x="3548063" y="260985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48" name="Rectangle 9"/>
          <p:cNvSpPr>
            <a:spLocks noChangeArrowheads="1"/>
          </p:cNvSpPr>
          <p:nvPr/>
        </p:nvSpPr>
        <p:spPr bwMode="auto">
          <a:xfrm>
            <a:off x="3548063" y="260985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349" name="Rectangle 10"/>
          <p:cNvSpPr>
            <a:spLocks noChangeArrowheads="1"/>
          </p:cNvSpPr>
          <p:nvPr/>
        </p:nvSpPr>
        <p:spPr bwMode="auto">
          <a:xfrm>
            <a:off x="3548063" y="260985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2339752" y="3212976"/>
          <a:ext cx="31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Equation" r:id="rId3" imgW="126720" imgH="177480" progId="Equation.3">
                  <p:embed/>
                </p:oleObj>
              </mc:Choice>
              <mc:Fallback>
                <p:oleObj name="Equation" r:id="rId3" imgW="126720" imgH="177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212976"/>
                        <a:ext cx="317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50" name="Group 42"/>
          <p:cNvGrpSpPr>
            <a:grpSpLocks/>
          </p:cNvGrpSpPr>
          <p:nvPr/>
        </p:nvGrpSpPr>
        <p:grpSpPr bwMode="auto">
          <a:xfrm>
            <a:off x="5407025" y="2807742"/>
            <a:ext cx="1419225" cy="1681162"/>
            <a:chOff x="3385" y="1872"/>
            <a:chExt cx="894" cy="1059"/>
          </a:xfrm>
        </p:grpSpPr>
        <p:sp>
          <p:nvSpPr>
            <p:cNvPr id="14371" name="Line 17"/>
            <p:cNvSpPr>
              <a:spLocks noChangeShapeType="1"/>
            </p:cNvSpPr>
            <p:nvPr/>
          </p:nvSpPr>
          <p:spPr bwMode="auto">
            <a:xfrm>
              <a:off x="3468" y="2486"/>
              <a:ext cx="70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stealth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2" name="Line 18"/>
            <p:cNvSpPr>
              <a:spLocks noChangeShapeType="1"/>
            </p:cNvSpPr>
            <p:nvPr/>
          </p:nvSpPr>
          <p:spPr bwMode="auto">
            <a:xfrm>
              <a:off x="3635" y="2012"/>
              <a:ext cx="0" cy="72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stealth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3" name="Text Box 19"/>
            <p:cNvSpPr txBox="1">
              <a:spLocks noChangeArrowheads="1"/>
            </p:cNvSpPr>
            <p:nvPr/>
          </p:nvSpPr>
          <p:spPr bwMode="auto">
            <a:xfrm>
              <a:off x="4078" y="2467"/>
              <a:ext cx="20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  <p:sp>
          <p:nvSpPr>
            <p:cNvPr id="14374" name="Text Box 20"/>
            <p:cNvSpPr txBox="1">
              <a:spLocks noChangeArrowheads="1"/>
            </p:cNvSpPr>
            <p:nvPr/>
          </p:nvSpPr>
          <p:spPr bwMode="auto">
            <a:xfrm>
              <a:off x="3456" y="1968"/>
              <a:ext cx="191" cy="32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altLang="zh-CN" i="1"/>
                <a:t>z</a:t>
              </a:r>
            </a:p>
          </p:txBody>
        </p:sp>
        <p:sp>
          <p:nvSpPr>
            <p:cNvPr id="2" name="Line 28"/>
            <p:cNvSpPr>
              <a:spLocks noChangeShapeType="1"/>
            </p:cNvSpPr>
            <p:nvPr/>
          </p:nvSpPr>
          <p:spPr bwMode="auto">
            <a:xfrm flipH="1">
              <a:off x="3468" y="2486"/>
              <a:ext cx="167" cy="189"/>
            </a:xfrm>
            <a:prstGeom prst="line">
              <a:avLst/>
            </a:prstGeom>
            <a:noFill/>
            <a:ln w="38100" cap="sq">
              <a:solidFill>
                <a:schemeClr val="accent2">
                  <a:lumMod val="50000"/>
                </a:schemeClr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4376" name="Text Box 29"/>
            <p:cNvSpPr txBox="1">
              <a:spLocks noChangeArrowheads="1"/>
            </p:cNvSpPr>
            <p:nvPr/>
          </p:nvSpPr>
          <p:spPr bwMode="auto">
            <a:xfrm>
              <a:off x="3385" y="2608"/>
              <a:ext cx="201" cy="32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altLang="zh-CN" i="1"/>
                <a:t>x</a:t>
              </a:r>
            </a:p>
          </p:txBody>
        </p:sp>
        <p:sp>
          <p:nvSpPr>
            <p:cNvPr id="14377" name="Line 39"/>
            <p:cNvSpPr>
              <a:spLocks noChangeShapeType="1"/>
            </p:cNvSpPr>
            <p:nvPr/>
          </p:nvSpPr>
          <p:spPr bwMode="auto">
            <a:xfrm flipV="1">
              <a:off x="3696" y="1968"/>
              <a:ext cx="288" cy="624"/>
            </a:xfrm>
            <a:prstGeom prst="line">
              <a:avLst/>
            </a:prstGeom>
            <a:noFill/>
            <a:ln w="38100" cap="sq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8" name="Text Box 40"/>
            <p:cNvSpPr txBox="1">
              <a:spLocks noChangeArrowheads="1"/>
            </p:cNvSpPr>
            <p:nvPr/>
          </p:nvSpPr>
          <p:spPr bwMode="auto">
            <a:xfrm>
              <a:off x="3984" y="1872"/>
              <a:ext cx="169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l</a:t>
              </a:r>
            </a:p>
          </p:txBody>
        </p:sp>
        <p:sp>
          <p:nvSpPr>
            <p:cNvPr id="14379" name="Freeform 41"/>
            <p:cNvSpPr>
              <a:spLocks/>
            </p:cNvSpPr>
            <p:nvPr/>
          </p:nvSpPr>
          <p:spPr bwMode="auto">
            <a:xfrm>
              <a:off x="3648" y="2192"/>
              <a:ext cx="192" cy="112"/>
            </a:xfrm>
            <a:custGeom>
              <a:avLst/>
              <a:gdLst>
                <a:gd name="T0" fmla="*/ 192 w 192"/>
                <a:gd name="T1" fmla="*/ 112 h 112"/>
                <a:gd name="T2" fmla="*/ 96 w 192"/>
                <a:gd name="T3" fmla="*/ 16 h 112"/>
                <a:gd name="T4" fmla="*/ 0 w 192"/>
                <a:gd name="T5" fmla="*/ 16 h 112"/>
                <a:gd name="T6" fmla="*/ 0 60000 65536"/>
                <a:gd name="T7" fmla="*/ 0 60000 65536"/>
                <a:gd name="T8" fmla="*/ 0 60000 65536"/>
                <a:gd name="T9" fmla="*/ 0 w 192"/>
                <a:gd name="T10" fmla="*/ 0 h 112"/>
                <a:gd name="T11" fmla="*/ 192 w 192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12">
                  <a:moveTo>
                    <a:pt x="192" y="112"/>
                  </a:moveTo>
                  <a:cubicBezTo>
                    <a:pt x="160" y="72"/>
                    <a:pt x="128" y="32"/>
                    <a:pt x="96" y="16"/>
                  </a:cubicBezTo>
                  <a:cubicBezTo>
                    <a:pt x="64" y="0"/>
                    <a:pt x="32" y="8"/>
                    <a:pt x="0" y="16"/>
                  </a:cubicBezTo>
                </a:path>
              </a:pathLst>
            </a:cu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351" name="Line 44"/>
          <p:cNvSpPr>
            <a:spLocks noChangeShapeType="1"/>
          </p:cNvSpPr>
          <p:nvPr/>
        </p:nvSpPr>
        <p:spPr bwMode="auto">
          <a:xfrm>
            <a:off x="7327900" y="3782467"/>
            <a:ext cx="112395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stealth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52" name="Line 45"/>
          <p:cNvSpPr>
            <a:spLocks noChangeShapeType="1"/>
          </p:cNvSpPr>
          <p:nvPr/>
        </p:nvSpPr>
        <p:spPr bwMode="auto">
          <a:xfrm>
            <a:off x="7593013" y="3029992"/>
            <a:ext cx="0" cy="1143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stealth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53" name="Text Box 46"/>
          <p:cNvSpPr txBox="1">
            <a:spLocks noChangeArrowheads="1"/>
          </p:cNvSpPr>
          <p:nvPr/>
        </p:nvSpPr>
        <p:spPr bwMode="auto">
          <a:xfrm>
            <a:off x="8296275" y="3752304"/>
            <a:ext cx="3190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i="1"/>
              <a:t>y</a:t>
            </a:r>
          </a:p>
        </p:txBody>
      </p:sp>
      <p:sp>
        <p:nvSpPr>
          <p:cNvPr id="14354" name="Text Box 47"/>
          <p:cNvSpPr txBox="1">
            <a:spLocks noChangeArrowheads="1"/>
          </p:cNvSpPr>
          <p:nvPr/>
        </p:nvSpPr>
        <p:spPr bwMode="auto">
          <a:xfrm>
            <a:off x="7308850" y="2960142"/>
            <a:ext cx="303213" cy="5127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i="1"/>
              <a:t>z</a:t>
            </a:r>
          </a:p>
        </p:txBody>
      </p:sp>
      <p:sp>
        <p:nvSpPr>
          <p:cNvPr id="3" name="Line 48"/>
          <p:cNvSpPr>
            <a:spLocks noChangeShapeType="1"/>
          </p:cNvSpPr>
          <p:nvPr/>
        </p:nvSpPr>
        <p:spPr bwMode="auto">
          <a:xfrm flipH="1">
            <a:off x="7327900" y="3782467"/>
            <a:ext cx="265113" cy="300037"/>
          </a:xfrm>
          <a:prstGeom prst="line">
            <a:avLst/>
          </a:prstGeom>
          <a:noFill/>
          <a:ln w="38100" cap="sq">
            <a:solidFill>
              <a:schemeClr val="accent2">
                <a:lumMod val="50000"/>
              </a:schemeClr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黑体" pitchFamily="2" charset="-122"/>
            </a:endParaRPr>
          </a:p>
        </p:txBody>
      </p:sp>
      <p:sp>
        <p:nvSpPr>
          <p:cNvPr id="14356" name="Text Box 49"/>
          <p:cNvSpPr txBox="1">
            <a:spLocks noChangeArrowheads="1"/>
          </p:cNvSpPr>
          <p:nvPr/>
        </p:nvSpPr>
        <p:spPr bwMode="auto">
          <a:xfrm>
            <a:off x="7196138" y="3976142"/>
            <a:ext cx="319087" cy="5127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i="1"/>
              <a:t>x</a:t>
            </a:r>
          </a:p>
        </p:txBody>
      </p:sp>
      <p:sp>
        <p:nvSpPr>
          <p:cNvPr id="14357" name="Line 50"/>
          <p:cNvSpPr>
            <a:spLocks noChangeShapeType="1"/>
          </p:cNvSpPr>
          <p:nvPr/>
        </p:nvSpPr>
        <p:spPr bwMode="auto">
          <a:xfrm flipV="1">
            <a:off x="7577138" y="3188742"/>
            <a:ext cx="0" cy="990600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58" name="Text Box 51"/>
          <p:cNvSpPr txBox="1">
            <a:spLocks noChangeArrowheads="1"/>
          </p:cNvSpPr>
          <p:nvPr/>
        </p:nvSpPr>
        <p:spPr bwMode="auto">
          <a:xfrm>
            <a:off x="7653338" y="3036342"/>
            <a:ext cx="268287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i="1"/>
              <a:t>l</a:t>
            </a:r>
          </a:p>
        </p:txBody>
      </p:sp>
      <p:sp>
        <p:nvSpPr>
          <p:cNvPr id="14359" name="Freeform 54"/>
          <p:cNvSpPr>
            <a:spLocks/>
          </p:cNvSpPr>
          <p:nvPr/>
        </p:nvSpPr>
        <p:spPr bwMode="auto">
          <a:xfrm>
            <a:off x="7500938" y="3417342"/>
            <a:ext cx="165100" cy="152400"/>
          </a:xfrm>
          <a:custGeom>
            <a:avLst/>
            <a:gdLst>
              <a:gd name="T0" fmla="*/ 0 w 104"/>
              <a:gd name="T1" fmla="*/ 2147483647 h 96"/>
              <a:gd name="T2" fmla="*/ 2147483647 w 104"/>
              <a:gd name="T3" fmla="*/ 2147483647 h 96"/>
              <a:gd name="T4" fmla="*/ 2147483647 w 104"/>
              <a:gd name="T5" fmla="*/ 0 h 96"/>
              <a:gd name="T6" fmla="*/ 0 60000 65536"/>
              <a:gd name="T7" fmla="*/ 0 60000 65536"/>
              <a:gd name="T8" fmla="*/ 0 60000 65536"/>
              <a:gd name="T9" fmla="*/ 0 w 104"/>
              <a:gd name="T10" fmla="*/ 0 h 96"/>
              <a:gd name="T11" fmla="*/ 104 w 10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96">
                <a:moveTo>
                  <a:pt x="0" y="96"/>
                </a:moveTo>
                <a:cubicBezTo>
                  <a:pt x="44" y="80"/>
                  <a:pt x="88" y="64"/>
                  <a:pt x="96" y="48"/>
                </a:cubicBezTo>
                <a:cubicBezTo>
                  <a:pt x="104" y="32"/>
                  <a:pt x="76" y="16"/>
                  <a:pt x="48" y="0"/>
                </a:cubicBezTo>
              </a:path>
            </a:pathLst>
          </a:custGeom>
          <a:noFill/>
          <a:ln w="38100" cap="sq">
            <a:solidFill>
              <a:srgbClr val="FFFF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60" name="Line 56"/>
          <p:cNvSpPr>
            <a:spLocks noChangeShapeType="1"/>
          </p:cNvSpPr>
          <p:nvPr/>
        </p:nvSpPr>
        <p:spPr bwMode="auto">
          <a:xfrm>
            <a:off x="6489700" y="5458867"/>
            <a:ext cx="112395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stealth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61" name="Line 57"/>
          <p:cNvSpPr>
            <a:spLocks noChangeShapeType="1"/>
          </p:cNvSpPr>
          <p:nvPr/>
        </p:nvSpPr>
        <p:spPr bwMode="auto">
          <a:xfrm>
            <a:off x="6754813" y="4706392"/>
            <a:ext cx="0" cy="1143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stealth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62" name="Text Box 58"/>
          <p:cNvSpPr txBox="1">
            <a:spLocks noChangeArrowheads="1"/>
          </p:cNvSpPr>
          <p:nvPr/>
        </p:nvSpPr>
        <p:spPr bwMode="auto">
          <a:xfrm>
            <a:off x="7458075" y="5428704"/>
            <a:ext cx="3190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i="1"/>
              <a:t>y</a:t>
            </a:r>
          </a:p>
        </p:txBody>
      </p:sp>
      <p:sp>
        <p:nvSpPr>
          <p:cNvPr id="14363" name="Text Box 59"/>
          <p:cNvSpPr txBox="1">
            <a:spLocks noChangeArrowheads="1"/>
          </p:cNvSpPr>
          <p:nvPr/>
        </p:nvSpPr>
        <p:spPr bwMode="auto">
          <a:xfrm>
            <a:off x="6470650" y="4636542"/>
            <a:ext cx="303213" cy="5127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i="1"/>
              <a:t>z</a:t>
            </a:r>
          </a:p>
        </p:txBody>
      </p:sp>
      <p:sp>
        <p:nvSpPr>
          <p:cNvPr id="4" name="Line 60"/>
          <p:cNvSpPr>
            <a:spLocks noChangeShapeType="1"/>
          </p:cNvSpPr>
          <p:nvPr/>
        </p:nvSpPr>
        <p:spPr bwMode="auto">
          <a:xfrm flipH="1">
            <a:off x="6489700" y="5458867"/>
            <a:ext cx="265113" cy="300037"/>
          </a:xfrm>
          <a:prstGeom prst="line">
            <a:avLst/>
          </a:prstGeom>
          <a:noFill/>
          <a:ln w="38100" cap="sq">
            <a:solidFill>
              <a:schemeClr val="accent2">
                <a:lumMod val="50000"/>
              </a:schemeClr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pPr>
              <a:defRPr/>
            </a:pPr>
            <a:endParaRPr lang="zh-CN" altLang="en-US">
              <a:latin typeface="Arial" charset="0"/>
              <a:ea typeface="黑体" pitchFamily="2" charset="-122"/>
            </a:endParaRPr>
          </a:p>
        </p:txBody>
      </p:sp>
      <p:sp>
        <p:nvSpPr>
          <p:cNvPr id="14365" name="Text Box 61"/>
          <p:cNvSpPr txBox="1">
            <a:spLocks noChangeArrowheads="1"/>
          </p:cNvSpPr>
          <p:nvPr/>
        </p:nvSpPr>
        <p:spPr bwMode="auto">
          <a:xfrm>
            <a:off x="6357938" y="5652542"/>
            <a:ext cx="319087" cy="5127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i="1"/>
              <a:t>x</a:t>
            </a:r>
          </a:p>
        </p:txBody>
      </p:sp>
      <p:sp>
        <p:nvSpPr>
          <p:cNvPr id="14366" name="Line 62"/>
          <p:cNvSpPr>
            <a:spLocks noChangeShapeType="1"/>
          </p:cNvSpPr>
          <p:nvPr/>
        </p:nvSpPr>
        <p:spPr bwMode="auto">
          <a:xfrm flipV="1">
            <a:off x="6851650" y="4636542"/>
            <a:ext cx="457200" cy="990600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67" name="Text Box 63"/>
          <p:cNvSpPr txBox="1">
            <a:spLocks noChangeArrowheads="1"/>
          </p:cNvSpPr>
          <p:nvPr/>
        </p:nvSpPr>
        <p:spPr bwMode="auto">
          <a:xfrm>
            <a:off x="7308850" y="4484142"/>
            <a:ext cx="2682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i="1"/>
              <a:t>l</a:t>
            </a:r>
          </a:p>
        </p:txBody>
      </p:sp>
      <p:sp>
        <p:nvSpPr>
          <p:cNvPr id="14368" name="Freeform 64"/>
          <p:cNvSpPr>
            <a:spLocks/>
          </p:cNvSpPr>
          <p:nvPr/>
        </p:nvSpPr>
        <p:spPr bwMode="auto">
          <a:xfrm>
            <a:off x="6775450" y="4992142"/>
            <a:ext cx="304800" cy="177800"/>
          </a:xfrm>
          <a:custGeom>
            <a:avLst/>
            <a:gdLst>
              <a:gd name="T0" fmla="*/ 2147483647 w 192"/>
              <a:gd name="T1" fmla="*/ 2147483647 h 112"/>
              <a:gd name="T2" fmla="*/ 2147483647 w 192"/>
              <a:gd name="T3" fmla="*/ 2147483647 h 112"/>
              <a:gd name="T4" fmla="*/ 0 w 192"/>
              <a:gd name="T5" fmla="*/ 2147483647 h 112"/>
              <a:gd name="T6" fmla="*/ 0 60000 65536"/>
              <a:gd name="T7" fmla="*/ 0 60000 65536"/>
              <a:gd name="T8" fmla="*/ 0 60000 65536"/>
              <a:gd name="T9" fmla="*/ 0 w 192"/>
              <a:gd name="T10" fmla="*/ 0 h 112"/>
              <a:gd name="T11" fmla="*/ 192 w 192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112">
                <a:moveTo>
                  <a:pt x="192" y="112"/>
                </a:moveTo>
                <a:cubicBezTo>
                  <a:pt x="160" y="72"/>
                  <a:pt x="128" y="32"/>
                  <a:pt x="96" y="16"/>
                </a:cubicBezTo>
                <a:cubicBezTo>
                  <a:pt x="64" y="0"/>
                  <a:pt x="32" y="8"/>
                  <a:pt x="0" y="16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triangl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428624" y="1500188"/>
            <a:ext cx="8175823" cy="10402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zh-CN" altLang="en-US" sz="2800" dirty="0">
                <a:latin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</a:rPr>
              <a:t>(1)</a:t>
            </a:r>
            <a:r>
              <a:rPr lang="en-US" altLang="zh-CN" sz="2800" dirty="0" smtClean="0">
                <a:latin typeface="+mj-lt"/>
              </a:rPr>
              <a:t>Transform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altLang="zh-CN" sz="2800" dirty="0">
                <a:latin typeface="+mj-lt"/>
              </a:rPr>
              <a:t>such that it overlaps with </a:t>
            </a:r>
            <a:r>
              <a:rPr lang="en-US" altLang="zh-CN" sz="2800" dirty="0" smtClean="0">
                <a:latin typeface="+mj-lt"/>
              </a:rPr>
              <a:t>z-axis </a:t>
            </a: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altLang="zh-CN" sz="2800" dirty="0" smtClean="0">
                <a:latin typeface="+mj-lt"/>
              </a:rPr>
              <a:t>        (</a:t>
            </a:r>
            <a:r>
              <a:rPr lang="zh-CN" altLang="en-US" sz="2800" dirty="0" smtClean="0">
                <a:latin typeface="+mj-lt"/>
              </a:rPr>
              <a:t>作变换让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轴重合</a:t>
            </a:r>
            <a:r>
              <a:rPr lang="en-US" altLang="zh-CN" sz="2800" dirty="0" smtClean="0">
                <a:latin typeface="+mj-lt"/>
              </a:rPr>
              <a:t>)</a:t>
            </a:r>
            <a:endParaRPr lang="en-US" altLang="zh-CN" sz="2800" baseline="-25000" dirty="0">
              <a:latin typeface="+mj-lt"/>
              <a:sym typeface="Symbol" pitchFamily="18" charset="2"/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428624" y="4476947"/>
            <a:ext cx="4287391" cy="10402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zh-CN" altLang="en-US" sz="2800" dirty="0">
                <a:latin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</a:rPr>
              <a:t>(3) </a:t>
            </a:r>
            <a:r>
              <a:rPr lang="en-US" altLang="zh-CN" sz="2800" dirty="0" smtClean="0">
                <a:latin typeface="+mj-lt"/>
              </a:rPr>
              <a:t>Reverse </a:t>
            </a:r>
            <a:r>
              <a:rPr lang="en-US" altLang="zh-CN" sz="2800" dirty="0">
                <a:latin typeface="+mj-lt"/>
              </a:rPr>
              <a:t>transform</a:t>
            </a:r>
            <a:r>
              <a:rPr lang="en-US" altLang="zh-CN" sz="2800" dirty="0" smtClean="0">
                <a:latin typeface="+mj-lt"/>
              </a:rPr>
              <a:t>.    </a:t>
            </a: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altLang="zh-CN" sz="2800" dirty="0" smtClean="0">
                <a:latin typeface="+mj-lt"/>
              </a:rPr>
              <a:t>        (</a:t>
            </a:r>
            <a:r>
              <a:rPr lang="zh-CN" altLang="en-US" sz="2800" dirty="0" smtClean="0">
                <a:latin typeface="+mj-lt"/>
              </a:rPr>
              <a:t>逆变换使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800" dirty="0" smtClean="0">
                <a:latin typeface="+mj-lt"/>
              </a:rPr>
              <a:t>回原位</a:t>
            </a:r>
            <a:r>
              <a:rPr lang="en-US" altLang="zh-CN" sz="2800" dirty="0" smtClean="0">
                <a:latin typeface="+mj-lt"/>
              </a:rPr>
              <a:t>)</a:t>
            </a:r>
            <a:endParaRPr lang="en-US" altLang="zh-CN" sz="2800" baseline="-25000" dirty="0">
              <a:latin typeface="+mj-lt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1" grpId="0"/>
      <p:bldP spid="4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ChangeArrowheads="1"/>
          </p:cNvSpPr>
          <p:nvPr/>
        </p:nvSpPr>
        <p:spPr bwMode="auto">
          <a:xfrm>
            <a:off x="3771900" y="331470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15" name="Rectangle 5"/>
          <p:cNvSpPr>
            <a:spLocks noChangeArrowheads="1"/>
          </p:cNvSpPr>
          <p:nvPr/>
        </p:nvSpPr>
        <p:spPr bwMode="auto">
          <a:xfrm>
            <a:off x="4348163" y="3233738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4319588" y="3233738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17" name="Rectangle 7"/>
          <p:cNvSpPr>
            <a:spLocks noChangeArrowheads="1"/>
          </p:cNvSpPr>
          <p:nvPr/>
        </p:nvSpPr>
        <p:spPr bwMode="auto">
          <a:xfrm>
            <a:off x="4305300" y="321945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18" name="Rectangle 8"/>
          <p:cNvSpPr>
            <a:spLocks noChangeArrowheads="1"/>
          </p:cNvSpPr>
          <p:nvPr/>
        </p:nvSpPr>
        <p:spPr bwMode="auto">
          <a:xfrm>
            <a:off x="4514850" y="335280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19" name="Rectangle 9"/>
          <p:cNvSpPr>
            <a:spLocks noChangeArrowheads="1"/>
          </p:cNvSpPr>
          <p:nvPr/>
        </p:nvSpPr>
        <p:spPr bwMode="auto">
          <a:xfrm>
            <a:off x="3548063" y="260985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20" name="Rectangle 10"/>
          <p:cNvSpPr>
            <a:spLocks noChangeArrowheads="1"/>
          </p:cNvSpPr>
          <p:nvPr/>
        </p:nvSpPr>
        <p:spPr bwMode="auto">
          <a:xfrm>
            <a:off x="3548063" y="260985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21" name="Rectangle 11"/>
          <p:cNvSpPr>
            <a:spLocks noChangeArrowheads="1"/>
          </p:cNvSpPr>
          <p:nvPr/>
        </p:nvSpPr>
        <p:spPr bwMode="auto">
          <a:xfrm>
            <a:off x="3548063" y="260985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71500" y="357188"/>
            <a:ext cx="739140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660400" indent="-6604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Symbol" pitchFamily="18" charset="2"/>
              <a:buNone/>
              <a:defRPr/>
            </a:pPr>
            <a:r>
              <a:rPr lang="en-US" altLang="zh-CN" sz="3600" b="1" kern="0" dirty="0" smtClean="0">
                <a:solidFill>
                  <a:srgbClr val="FFFFFF"/>
                </a:solidFill>
                <a:latin typeface="+mn-lt"/>
                <a:ea typeface="+mn-ea"/>
              </a:rPr>
              <a:t>Step 1</a:t>
            </a:r>
            <a:endParaRPr lang="zh-CN" altLang="en-US" sz="3600" b="1" kern="0" dirty="0" smtClean="0">
              <a:solidFill>
                <a:srgbClr val="FFFFFF"/>
              </a:solidFill>
              <a:latin typeface="+mn-lt"/>
              <a:ea typeface="+mn-ea"/>
            </a:endParaRPr>
          </a:p>
          <a:p>
            <a:pPr marL="660400" indent="-660400" algn="l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Symbol" pitchFamily="18" charset="2"/>
              <a:buNone/>
              <a:defRPr/>
            </a:pPr>
            <a:endParaRPr lang="zh-CN" altLang="en-US" sz="2400" b="1" kern="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28625" y="1500188"/>
            <a:ext cx="8175823" cy="10402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latin typeface="Times New Roman" pitchFamily="18" charset="0"/>
              </a:rPr>
              <a:t>(1)</a:t>
            </a:r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en-US" altLang="zh-CN" sz="2800" dirty="0" smtClean="0">
                <a:latin typeface="+mj-lt"/>
              </a:rPr>
              <a:t>Transform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altLang="zh-CN" sz="2800" dirty="0">
                <a:latin typeface="+mj-lt"/>
              </a:rPr>
              <a:t>such that it overlaps with z-axis:    </a:t>
            </a: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altLang="zh-CN" sz="2800" dirty="0">
                <a:latin typeface="+mj-lt"/>
              </a:rPr>
              <a:t>    </a:t>
            </a:r>
            <a:r>
              <a:rPr lang="en-US" altLang="zh-CN" sz="2800" dirty="0">
                <a:latin typeface="Arial" charset="0"/>
              </a:rPr>
              <a:t>can be decomposed three step again</a:t>
            </a:r>
            <a:endParaRPr lang="en-US" altLang="zh-CN" sz="2800" baseline="-25000" dirty="0">
              <a:latin typeface="+mj-lt"/>
              <a:sym typeface="Symbol" pitchFamily="18" charset="2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28625" y="2571750"/>
            <a:ext cx="7643813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zh-CN" altLang="en-US" sz="2800" dirty="0">
                <a:latin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</a:rPr>
              <a:t>(1a) </a:t>
            </a:r>
            <a:r>
              <a:rPr lang="en-US" altLang="zh-CN" sz="2400" dirty="0" smtClean="0">
                <a:latin typeface="+mj-lt"/>
              </a:rPr>
              <a:t>Translate </a:t>
            </a:r>
            <a:r>
              <a:rPr lang="en-US" altLang="zh-CN" sz="2400" dirty="0">
                <a:latin typeface="+mj-lt"/>
              </a:rPr>
              <a:t>such that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altLang="zh-CN" sz="2400" dirty="0">
                <a:latin typeface="+mj-lt"/>
              </a:rPr>
              <a:t>passes through the </a:t>
            </a:r>
            <a:r>
              <a:rPr lang="en-US" altLang="zh-CN" sz="2400" dirty="0" smtClean="0">
                <a:latin typeface="+mj-lt"/>
              </a:rPr>
              <a:t>origin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(</a:t>
            </a:r>
            <a:r>
              <a:rPr lang="zh-CN" altLang="en-US" sz="2400" dirty="0" smtClean="0">
                <a:latin typeface="+mj-lt"/>
              </a:rPr>
              <a:t>平移</a:t>
            </a:r>
            <a:r>
              <a:rPr lang="en-US" altLang="zh-CN" sz="2400" dirty="0" smtClean="0">
                <a:latin typeface="+mj-lt"/>
              </a:rPr>
              <a:t>)</a:t>
            </a:r>
            <a:endParaRPr lang="en-US" altLang="zh-CN" sz="2800" dirty="0">
              <a:latin typeface="+mj-lt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428625" y="3394075"/>
            <a:ext cx="7643813" cy="892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zh-CN" altLang="en-US" sz="2800" dirty="0">
                <a:latin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</a:rPr>
              <a:t>(1b) </a:t>
            </a:r>
            <a:r>
              <a:rPr lang="en-US" altLang="zh-CN" sz="2400" dirty="0" smtClean="0">
                <a:latin typeface="+mj-lt"/>
              </a:rPr>
              <a:t>Rotate </a:t>
            </a:r>
            <a:r>
              <a:rPr lang="en-US" altLang="zh-CN" sz="2400" dirty="0">
                <a:latin typeface="+mj-lt"/>
              </a:rPr>
              <a:t>surrounding x-axis such that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l  </a:t>
            </a:r>
            <a:r>
              <a:rPr lang="en-US" altLang="zh-CN" sz="2400" dirty="0">
                <a:latin typeface="+mj-lt"/>
              </a:rPr>
              <a:t>locate on the ZOX </a:t>
            </a:r>
            <a:r>
              <a:rPr lang="en-US" altLang="zh-CN" sz="2400" dirty="0" smtClean="0">
                <a:latin typeface="+mj-lt"/>
              </a:rPr>
              <a:t>plane</a:t>
            </a:r>
            <a:r>
              <a:rPr lang="zh-CN" altLang="en-US" sz="2400" dirty="0" smtClean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(</a:t>
            </a:r>
            <a:r>
              <a:rPr lang="zh-CN" altLang="en-US" sz="2400" dirty="0" smtClean="0">
                <a:latin typeface="+mj-lt"/>
              </a:rPr>
              <a:t>绕</a:t>
            </a:r>
            <a:r>
              <a:rPr lang="en-US" altLang="zh-CN" sz="2400" dirty="0" smtClean="0">
                <a:latin typeface="+mj-lt"/>
              </a:rPr>
              <a:t>x</a:t>
            </a:r>
            <a:r>
              <a:rPr lang="zh-CN" altLang="en-US" sz="2400" dirty="0" smtClean="0">
                <a:latin typeface="+mj-lt"/>
              </a:rPr>
              <a:t>轴旋转</a:t>
            </a:r>
            <a:r>
              <a:rPr lang="en-US" altLang="zh-CN" sz="2400" dirty="0" smtClean="0">
                <a:latin typeface="+mj-lt"/>
              </a:rPr>
              <a:t>)</a:t>
            </a:r>
            <a:endParaRPr lang="en-US" altLang="zh-CN" sz="2800" dirty="0">
              <a:latin typeface="+mj-lt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428625" y="4500563"/>
            <a:ext cx="7643813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zh-CN" altLang="en-US" sz="2800" dirty="0">
                <a:latin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</a:rPr>
              <a:t>(1c) </a:t>
            </a:r>
            <a:r>
              <a:rPr lang="en-US" altLang="zh-CN" sz="2400" dirty="0" smtClean="0">
                <a:latin typeface="+mj-lt"/>
              </a:rPr>
              <a:t>Rotate </a:t>
            </a:r>
            <a:r>
              <a:rPr lang="en-US" altLang="zh-CN" sz="2400" dirty="0">
                <a:latin typeface="+mj-lt"/>
              </a:rPr>
              <a:t>around y-axis such that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l  </a:t>
            </a:r>
            <a:r>
              <a:rPr lang="en-US" altLang="zh-CN" sz="2400" dirty="0">
                <a:latin typeface="+mj-lt"/>
              </a:rPr>
              <a:t>locate on the ZOX </a:t>
            </a:r>
            <a:r>
              <a:rPr lang="en-US" altLang="zh-CN" sz="2400" dirty="0" smtClean="0">
                <a:latin typeface="+mj-lt"/>
              </a:rPr>
              <a:t>plane</a:t>
            </a:r>
            <a:r>
              <a:rPr lang="en-US" altLang="zh-CN" sz="2800" dirty="0" smtClean="0"/>
              <a:t> (</a:t>
            </a:r>
            <a:r>
              <a:rPr lang="zh-CN" altLang="en-US" sz="2800" dirty="0" smtClean="0"/>
              <a:t>绕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轴旋转</a:t>
            </a:r>
            <a:r>
              <a:rPr lang="en-US" altLang="zh-CN" sz="2800" dirty="0" smtClean="0"/>
              <a:t>)</a:t>
            </a:r>
            <a:endParaRPr lang="en-US" altLang="zh-CN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1"/>
      <p:bldP spid="14" grpId="1"/>
      <p:bldP spid="16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2"/>
          <p:cNvSpPr>
            <a:spLocks noChangeArrowheads="1"/>
          </p:cNvSpPr>
          <p:nvPr/>
        </p:nvSpPr>
        <p:spPr bwMode="auto">
          <a:xfrm>
            <a:off x="4788024" y="1916832"/>
            <a:ext cx="3810000" cy="3581400"/>
          </a:xfrm>
          <a:prstGeom prst="rect">
            <a:avLst/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3300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latin typeface="Arial" charset="0"/>
              <a:ea typeface="黑体" pitchFamily="2" charset="-122"/>
            </a:endParaRPr>
          </a:p>
        </p:txBody>
      </p:sp>
      <p:grpSp>
        <p:nvGrpSpPr>
          <p:cNvPr id="15368" name="Group 3"/>
          <p:cNvGrpSpPr>
            <a:grpSpLocks/>
          </p:cNvGrpSpPr>
          <p:nvPr/>
        </p:nvGrpSpPr>
        <p:grpSpPr bwMode="auto">
          <a:xfrm>
            <a:off x="4864224" y="2332757"/>
            <a:ext cx="3514725" cy="2987675"/>
            <a:chOff x="3600" y="1849"/>
            <a:chExt cx="2214" cy="1882"/>
          </a:xfrm>
        </p:grpSpPr>
        <p:sp>
          <p:nvSpPr>
            <p:cNvPr id="15389" name="Line 4"/>
            <p:cNvSpPr>
              <a:spLocks noChangeShapeType="1"/>
            </p:cNvSpPr>
            <p:nvPr/>
          </p:nvSpPr>
          <p:spPr bwMode="auto">
            <a:xfrm>
              <a:off x="3774" y="3097"/>
              <a:ext cx="204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stealth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0" name="Line 5"/>
            <p:cNvSpPr>
              <a:spLocks noChangeShapeType="1"/>
            </p:cNvSpPr>
            <p:nvPr/>
          </p:nvSpPr>
          <p:spPr bwMode="auto">
            <a:xfrm>
              <a:off x="4254" y="1897"/>
              <a:ext cx="0" cy="182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stealth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1" name="Text Box 6"/>
            <p:cNvSpPr txBox="1">
              <a:spLocks noChangeArrowheads="1"/>
            </p:cNvSpPr>
            <p:nvPr/>
          </p:nvSpPr>
          <p:spPr bwMode="auto">
            <a:xfrm>
              <a:off x="5598" y="3049"/>
              <a:ext cx="20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  <p:sp>
          <p:nvSpPr>
            <p:cNvPr id="15392" name="Text Box 7"/>
            <p:cNvSpPr txBox="1">
              <a:spLocks noChangeArrowheads="1"/>
            </p:cNvSpPr>
            <p:nvPr/>
          </p:nvSpPr>
          <p:spPr bwMode="auto">
            <a:xfrm>
              <a:off x="4014" y="1849"/>
              <a:ext cx="191" cy="32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altLang="zh-CN" i="1"/>
                <a:t>z</a:t>
              </a:r>
            </a:p>
          </p:txBody>
        </p:sp>
        <p:sp>
          <p:nvSpPr>
            <p:cNvPr id="15393" name="Line 8"/>
            <p:cNvSpPr>
              <a:spLocks noChangeShapeType="1"/>
            </p:cNvSpPr>
            <p:nvPr/>
          </p:nvSpPr>
          <p:spPr bwMode="auto">
            <a:xfrm flipH="1">
              <a:off x="3774" y="3097"/>
              <a:ext cx="480" cy="480"/>
            </a:xfrm>
            <a:prstGeom prst="line">
              <a:avLst/>
            </a:prstGeom>
            <a:noFill/>
            <a:ln w="381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4" name="Text Box 9"/>
            <p:cNvSpPr txBox="1">
              <a:spLocks noChangeArrowheads="1"/>
            </p:cNvSpPr>
            <p:nvPr/>
          </p:nvSpPr>
          <p:spPr bwMode="auto">
            <a:xfrm>
              <a:off x="3600" y="3408"/>
              <a:ext cx="201" cy="32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altLang="zh-CN" i="1"/>
                <a:t>x</a:t>
              </a:r>
            </a:p>
          </p:txBody>
        </p:sp>
      </p:grpSp>
      <p:sp>
        <p:nvSpPr>
          <p:cNvPr id="15369" name="Rectangle 11"/>
          <p:cNvSpPr>
            <a:spLocks noChangeArrowheads="1"/>
          </p:cNvSpPr>
          <p:nvPr/>
        </p:nvSpPr>
        <p:spPr bwMode="auto">
          <a:xfrm>
            <a:off x="3771900" y="331470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370" name="Rectangle 12"/>
          <p:cNvSpPr>
            <a:spLocks noChangeArrowheads="1"/>
          </p:cNvSpPr>
          <p:nvPr/>
        </p:nvSpPr>
        <p:spPr bwMode="auto">
          <a:xfrm>
            <a:off x="4348163" y="3233738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371" name="Rectangle 13"/>
          <p:cNvSpPr>
            <a:spLocks noChangeArrowheads="1"/>
          </p:cNvSpPr>
          <p:nvPr/>
        </p:nvSpPr>
        <p:spPr bwMode="auto">
          <a:xfrm>
            <a:off x="4319588" y="3233738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372" name="Rectangle 14"/>
          <p:cNvSpPr>
            <a:spLocks noChangeArrowheads="1"/>
          </p:cNvSpPr>
          <p:nvPr/>
        </p:nvSpPr>
        <p:spPr bwMode="auto">
          <a:xfrm>
            <a:off x="4305300" y="321945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373" name="Rectangle 15"/>
          <p:cNvSpPr>
            <a:spLocks noChangeArrowheads="1"/>
          </p:cNvSpPr>
          <p:nvPr/>
        </p:nvSpPr>
        <p:spPr bwMode="auto">
          <a:xfrm>
            <a:off x="4514850" y="335280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374" name="Rectangle 16"/>
          <p:cNvSpPr>
            <a:spLocks noChangeArrowheads="1"/>
          </p:cNvSpPr>
          <p:nvPr/>
        </p:nvSpPr>
        <p:spPr bwMode="auto">
          <a:xfrm>
            <a:off x="3548063" y="260985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375" name="Rectangle 17"/>
          <p:cNvSpPr>
            <a:spLocks noChangeArrowheads="1"/>
          </p:cNvSpPr>
          <p:nvPr/>
        </p:nvSpPr>
        <p:spPr bwMode="auto">
          <a:xfrm>
            <a:off x="3548063" y="260985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376" name="Rectangle 18"/>
          <p:cNvSpPr>
            <a:spLocks noChangeArrowheads="1"/>
          </p:cNvSpPr>
          <p:nvPr/>
        </p:nvSpPr>
        <p:spPr bwMode="auto">
          <a:xfrm>
            <a:off x="3548063" y="260985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5377" name="Group 19"/>
          <p:cNvGrpSpPr>
            <a:grpSpLocks/>
          </p:cNvGrpSpPr>
          <p:nvPr/>
        </p:nvGrpSpPr>
        <p:grpSpPr bwMode="auto">
          <a:xfrm>
            <a:off x="5550024" y="2750269"/>
            <a:ext cx="1649413" cy="2286000"/>
            <a:chOff x="4032" y="2112"/>
            <a:chExt cx="1039" cy="1440"/>
          </a:xfrm>
        </p:grpSpPr>
        <p:sp>
          <p:nvSpPr>
            <p:cNvPr id="15379" name="Text Box 20"/>
            <p:cNvSpPr txBox="1">
              <a:spLocks noChangeArrowheads="1"/>
            </p:cNvSpPr>
            <p:nvPr/>
          </p:nvSpPr>
          <p:spPr bwMode="auto">
            <a:xfrm>
              <a:off x="4848" y="2784"/>
              <a:ext cx="22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P</a:t>
              </a:r>
            </a:p>
          </p:txBody>
        </p:sp>
        <p:sp>
          <p:nvSpPr>
            <p:cNvPr id="15380" name="Oval 21"/>
            <p:cNvSpPr>
              <a:spLocks noChangeAspect="1" noChangeArrowheads="1"/>
            </p:cNvSpPr>
            <p:nvPr/>
          </p:nvSpPr>
          <p:spPr bwMode="auto">
            <a:xfrm>
              <a:off x="4752" y="2880"/>
              <a:ext cx="116" cy="11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1" name="Line 22"/>
            <p:cNvSpPr>
              <a:spLocks noChangeShapeType="1"/>
            </p:cNvSpPr>
            <p:nvPr/>
          </p:nvSpPr>
          <p:spPr bwMode="auto">
            <a:xfrm>
              <a:off x="4368" y="2880"/>
              <a:ext cx="384" cy="48"/>
            </a:xfrm>
            <a:prstGeom prst="line">
              <a:avLst/>
            </a:prstGeom>
            <a:noFill/>
            <a:ln w="25400" cap="sq">
              <a:solidFill>
                <a:srgbClr val="FFFF00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2" name="Oval 23"/>
            <p:cNvSpPr>
              <a:spLocks noChangeAspect="1" noChangeArrowheads="1"/>
            </p:cNvSpPr>
            <p:nvPr/>
          </p:nvSpPr>
          <p:spPr bwMode="auto">
            <a:xfrm>
              <a:off x="4704" y="2544"/>
              <a:ext cx="116" cy="116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3" name="Line 24"/>
            <p:cNvSpPr>
              <a:spLocks noChangeShapeType="1"/>
            </p:cNvSpPr>
            <p:nvPr/>
          </p:nvSpPr>
          <p:spPr bwMode="auto">
            <a:xfrm flipV="1">
              <a:off x="4320" y="2640"/>
              <a:ext cx="384" cy="240"/>
            </a:xfrm>
            <a:prstGeom prst="line">
              <a:avLst/>
            </a:prstGeom>
            <a:noFill/>
            <a:ln w="12700" cap="sq">
              <a:solidFill>
                <a:srgbClr val="FFFF00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5364" name="Object 4"/>
            <p:cNvGraphicFramePr>
              <a:graphicFrameLocks noChangeAspect="1"/>
            </p:cNvGraphicFramePr>
            <p:nvPr/>
          </p:nvGraphicFramePr>
          <p:xfrm>
            <a:off x="4497" y="2712"/>
            <a:ext cx="18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5" r:id="rId3" imgW="114151" imgH="152202" progId="Equation.3">
                    <p:embed/>
                  </p:oleObj>
                </mc:Choice>
                <mc:Fallback>
                  <p:oleObj r:id="rId3" imgW="114151" imgH="152202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-76000" contras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7" y="2712"/>
                          <a:ext cx="18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4" name="Text Box 26"/>
            <p:cNvSpPr txBox="1">
              <a:spLocks noChangeArrowheads="1"/>
            </p:cNvSpPr>
            <p:nvPr/>
          </p:nvSpPr>
          <p:spPr bwMode="auto">
            <a:xfrm>
              <a:off x="4752" y="2304"/>
              <a:ext cx="287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P’</a:t>
              </a:r>
            </a:p>
          </p:txBody>
        </p:sp>
        <p:sp>
          <p:nvSpPr>
            <p:cNvPr id="15385" name="Line 27"/>
            <p:cNvSpPr>
              <a:spLocks noChangeShapeType="1"/>
            </p:cNvSpPr>
            <p:nvPr/>
          </p:nvSpPr>
          <p:spPr bwMode="auto">
            <a:xfrm flipV="1">
              <a:off x="4080" y="2112"/>
              <a:ext cx="576" cy="1440"/>
            </a:xfrm>
            <a:prstGeom prst="line">
              <a:avLst/>
            </a:prstGeom>
            <a:noFill/>
            <a:ln w="38100" cap="sq">
              <a:solidFill>
                <a:srgbClr val="FFFF00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5365" name="Object 5"/>
            <p:cNvGraphicFramePr>
              <a:graphicFrameLocks noChangeAspect="1"/>
            </p:cNvGraphicFramePr>
            <p:nvPr/>
          </p:nvGraphicFramePr>
          <p:xfrm>
            <a:off x="4321" y="2171"/>
            <a:ext cx="239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6" name="公式" r:id="rId5" imgW="164880" imgH="190440" progId="Equation.3">
                    <p:embed/>
                  </p:oleObj>
                </mc:Choice>
                <mc:Fallback>
                  <p:oleObj name="公式" r:id="rId5" imgW="164880" imgH="1904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 contras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1" y="2171"/>
                          <a:ext cx="239" cy="2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6" name="Oval 29"/>
            <p:cNvSpPr>
              <a:spLocks noChangeAspect="1" noChangeArrowheads="1"/>
            </p:cNvSpPr>
            <p:nvPr/>
          </p:nvSpPr>
          <p:spPr bwMode="auto">
            <a:xfrm>
              <a:off x="4512" y="2352"/>
              <a:ext cx="57" cy="57"/>
            </a:xfrm>
            <a:prstGeom prst="ellipse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7" name="Oval 30"/>
            <p:cNvSpPr>
              <a:spLocks noChangeAspect="1" noChangeArrowheads="1"/>
            </p:cNvSpPr>
            <p:nvPr/>
          </p:nvSpPr>
          <p:spPr bwMode="auto">
            <a:xfrm>
              <a:off x="4224" y="3063"/>
              <a:ext cx="57" cy="57"/>
            </a:xfrm>
            <a:prstGeom prst="ellipse">
              <a:avLst/>
            </a:prstGeom>
            <a:solidFill>
              <a:srgbClr val="FFFF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66" name="Object 6"/>
            <p:cNvGraphicFramePr>
              <a:graphicFrameLocks noChangeAspect="1"/>
            </p:cNvGraphicFramePr>
            <p:nvPr/>
          </p:nvGraphicFramePr>
          <p:xfrm>
            <a:off x="4032" y="2880"/>
            <a:ext cx="203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7" name="公式" r:id="rId7" imgW="139680" imgH="190440" progId="Equation.3">
                    <p:embed/>
                  </p:oleObj>
                </mc:Choice>
                <mc:Fallback>
                  <p:oleObj name="公式" r:id="rId7" imgW="139680" imgH="1904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-100000" contras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880"/>
                          <a:ext cx="203" cy="2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8" name="Freeform 32"/>
            <p:cNvSpPr>
              <a:spLocks/>
            </p:cNvSpPr>
            <p:nvPr/>
          </p:nvSpPr>
          <p:spPr bwMode="auto">
            <a:xfrm>
              <a:off x="4608" y="2688"/>
              <a:ext cx="96" cy="240"/>
            </a:xfrm>
            <a:custGeom>
              <a:avLst/>
              <a:gdLst>
                <a:gd name="T0" fmla="*/ 2 w 240"/>
                <a:gd name="T1" fmla="*/ 586 h 192"/>
                <a:gd name="T2" fmla="*/ 2 w 240"/>
                <a:gd name="T3" fmla="*/ 147 h 192"/>
                <a:gd name="T4" fmla="*/ 0 w 240"/>
                <a:gd name="T5" fmla="*/ 0 h 192"/>
                <a:gd name="T6" fmla="*/ 0 60000 65536"/>
                <a:gd name="T7" fmla="*/ 0 60000 65536"/>
                <a:gd name="T8" fmla="*/ 0 60000 65536"/>
                <a:gd name="T9" fmla="*/ 0 w 240"/>
                <a:gd name="T10" fmla="*/ 0 h 192"/>
                <a:gd name="T11" fmla="*/ 240 w 240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92">
                  <a:moveTo>
                    <a:pt x="240" y="192"/>
                  </a:moveTo>
                  <a:cubicBezTo>
                    <a:pt x="212" y="136"/>
                    <a:pt x="184" y="80"/>
                    <a:pt x="144" y="48"/>
                  </a:cubicBezTo>
                  <a:cubicBezTo>
                    <a:pt x="104" y="16"/>
                    <a:pt x="52" y="8"/>
                    <a:pt x="0" y="0"/>
                  </a:cubicBezTo>
                </a:path>
              </a:pathLst>
            </a:custGeom>
            <a:noFill/>
            <a:ln w="25400" cap="sq">
              <a:solidFill>
                <a:srgbClr val="FFFF00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395613"/>
              </p:ext>
            </p:extLst>
          </p:nvPr>
        </p:nvGraphicFramePr>
        <p:xfrm>
          <a:off x="3548063" y="476672"/>
          <a:ext cx="504056" cy="684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8" name="公式" r:id="rId9" imgW="139680" imgH="190440" progId="Equation.3">
                  <p:embed/>
                </p:oleObj>
              </mc:Choice>
              <mc:Fallback>
                <p:oleObj name="公式" r:id="rId9" imgW="139680" imgH="190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063" y="476672"/>
                        <a:ext cx="504056" cy="6844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302793"/>
              </p:ext>
            </p:extLst>
          </p:nvPr>
        </p:nvGraphicFramePr>
        <p:xfrm>
          <a:off x="899592" y="1696963"/>
          <a:ext cx="214788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9" name="Equation" r:id="rId10" imgW="927000" imgH="190440" progId="Equation.3">
                  <p:embed/>
                </p:oleObj>
              </mc:Choice>
              <mc:Fallback>
                <p:oleObj name="Equation" r:id="rId10" imgW="927000" imgH="190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696963"/>
                        <a:ext cx="2147887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09165" y="429189"/>
            <a:ext cx="689027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just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itchFamily="18" charset="0"/>
              </a:rPr>
              <a:t>(1a)</a:t>
            </a:r>
            <a:r>
              <a:rPr lang="zh-CN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+mj-lt"/>
              </a:rPr>
              <a:t>Translation 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     (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平移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) to origin</a:t>
            </a:r>
            <a:endParaRPr lang="en-US" altLang="zh-CN" sz="36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403648" y="2564904"/>
          <a:ext cx="2125663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0" name="Equation" r:id="rId12" imgW="914400" imgH="774360" progId="Equation.3">
                  <p:embed/>
                </p:oleObj>
              </mc:Choice>
              <mc:Fallback>
                <p:oleObj name="Equation" r:id="rId12" imgW="914400" imgH="7743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564904"/>
                        <a:ext cx="2125663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251520" y="404664"/>
            <a:ext cx="79208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Symbol" pitchFamily="18" charset="2"/>
              <a:buNone/>
              <a:defRPr/>
            </a:pPr>
            <a:r>
              <a:rPr lang="en-US" altLang="zh-CN" sz="3200" dirty="0" smtClean="0">
                <a:solidFill>
                  <a:schemeClr val="bg1"/>
                </a:solidFill>
              </a:rPr>
              <a:t>ii)  Rotate by      surrounding X-axis(</a:t>
            </a:r>
            <a:r>
              <a:rPr lang="zh-CN" altLang="en-US" sz="3200" dirty="0" smtClean="0">
                <a:solidFill>
                  <a:schemeClr val="bg1"/>
                </a:solidFill>
              </a:rPr>
              <a:t>旋转</a:t>
            </a:r>
            <a:r>
              <a:rPr lang="en-US" altLang="zh-CN" sz="3200" dirty="0" smtClean="0">
                <a:solidFill>
                  <a:schemeClr val="bg1"/>
                </a:solidFill>
              </a:rPr>
              <a:t>)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6394" name="Rectangle 2"/>
          <p:cNvSpPr>
            <a:spLocks noChangeArrowheads="1"/>
          </p:cNvSpPr>
          <p:nvPr/>
        </p:nvSpPr>
        <p:spPr bwMode="auto">
          <a:xfrm>
            <a:off x="4786313" y="2214563"/>
            <a:ext cx="3810000" cy="3581400"/>
          </a:xfrm>
          <a:prstGeom prst="rect">
            <a:avLst/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3300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latin typeface="Arial" charset="0"/>
              <a:ea typeface="黑体" pitchFamily="2" charset="-122"/>
            </a:endParaRPr>
          </a:p>
        </p:txBody>
      </p:sp>
      <p:grpSp>
        <p:nvGrpSpPr>
          <p:cNvPr id="16395" name="Group 3"/>
          <p:cNvGrpSpPr>
            <a:grpSpLocks/>
          </p:cNvGrpSpPr>
          <p:nvPr/>
        </p:nvGrpSpPr>
        <p:grpSpPr bwMode="auto">
          <a:xfrm>
            <a:off x="4938713" y="2559050"/>
            <a:ext cx="3514725" cy="2987675"/>
            <a:chOff x="3600" y="1849"/>
            <a:chExt cx="2214" cy="1882"/>
          </a:xfrm>
        </p:grpSpPr>
        <p:sp>
          <p:nvSpPr>
            <p:cNvPr id="16413" name="Line 4"/>
            <p:cNvSpPr>
              <a:spLocks noChangeShapeType="1"/>
            </p:cNvSpPr>
            <p:nvPr/>
          </p:nvSpPr>
          <p:spPr bwMode="auto">
            <a:xfrm>
              <a:off x="3774" y="3097"/>
              <a:ext cx="204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stealth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4" name="Line 5"/>
            <p:cNvSpPr>
              <a:spLocks noChangeShapeType="1"/>
            </p:cNvSpPr>
            <p:nvPr/>
          </p:nvSpPr>
          <p:spPr bwMode="auto">
            <a:xfrm>
              <a:off x="4254" y="1897"/>
              <a:ext cx="0" cy="182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stealth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5" name="Text Box 6"/>
            <p:cNvSpPr txBox="1">
              <a:spLocks noChangeArrowheads="1"/>
            </p:cNvSpPr>
            <p:nvPr/>
          </p:nvSpPr>
          <p:spPr bwMode="auto">
            <a:xfrm>
              <a:off x="5598" y="3049"/>
              <a:ext cx="20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  <p:sp>
          <p:nvSpPr>
            <p:cNvPr id="16416" name="Text Box 7"/>
            <p:cNvSpPr txBox="1">
              <a:spLocks noChangeArrowheads="1"/>
            </p:cNvSpPr>
            <p:nvPr/>
          </p:nvSpPr>
          <p:spPr bwMode="auto">
            <a:xfrm>
              <a:off x="4014" y="1849"/>
              <a:ext cx="191" cy="32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altLang="zh-CN" i="1"/>
                <a:t>z</a:t>
              </a:r>
            </a:p>
          </p:txBody>
        </p:sp>
        <p:sp>
          <p:nvSpPr>
            <p:cNvPr id="16417" name="Line 8"/>
            <p:cNvSpPr>
              <a:spLocks noChangeShapeType="1"/>
            </p:cNvSpPr>
            <p:nvPr/>
          </p:nvSpPr>
          <p:spPr bwMode="auto">
            <a:xfrm flipH="1">
              <a:off x="3774" y="3097"/>
              <a:ext cx="480" cy="480"/>
            </a:xfrm>
            <a:prstGeom prst="line">
              <a:avLst/>
            </a:prstGeom>
            <a:noFill/>
            <a:ln w="381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8" name="Text Box 9"/>
            <p:cNvSpPr txBox="1">
              <a:spLocks noChangeArrowheads="1"/>
            </p:cNvSpPr>
            <p:nvPr/>
          </p:nvSpPr>
          <p:spPr bwMode="auto">
            <a:xfrm>
              <a:off x="3600" y="3408"/>
              <a:ext cx="201" cy="32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altLang="zh-CN" i="1"/>
                <a:t>x</a:t>
              </a:r>
            </a:p>
          </p:txBody>
        </p:sp>
      </p:grpSp>
      <p:sp>
        <p:nvSpPr>
          <p:cNvPr id="29901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28625" y="1428750"/>
            <a:ext cx="7929563" cy="3571875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609600" indent="-609600">
              <a:buFont typeface="Symbol" pitchFamily="18" charset="2"/>
              <a:buNone/>
              <a:defRPr/>
            </a:pPr>
            <a:endParaRPr lang="zh-CN" altLang="en-US" sz="2400" dirty="0"/>
          </a:p>
          <a:p>
            <a:pPr marL="609600" indent="-609600">
              <a:buFont typeface="Symbol" pitchFamily="18" charset="2"/>
              <a:buNone/>
              <a:defRPr/>
            </a:pPr>
            <a:endParaRPr lang="zh-CN" altLang="en-US" sz="2400" dirty="0"/>
          </a:p>
          <a:p>
            <a:pPr marL="609600" indent="-609600">
              <a:buFont typeface="Symbol" pitchFamily="18" charset="2"/>
              <a:buNone/>
              <a:defRPr/>
            </a:pPr>
            <a:endParaRPr lang="zh-CN" altLang="en-US" sz="2400" dirty="0"/>
          </a:p>
          <a:p>
            <a:pPr marL="609600" indent="-609600">
              <a:buFont typeface="Symbol" pitchFamily="18" charset="2"/>
              <a:buNone/>
              <a:defRPr/>
            </a:pPr>
            <a:endParaRPr lang="zh-CN" altLang="en-US" sz="2400" dirty="0"/>
          </a:p>
          <a:p>
            <a:pPr marL="609600" indent="-609600">
              <a:buFont typeface="Symbol" pitchFamily="18" charset="2"/>
              <a:buNone/>
              <a:defRPr/>
            </a:pPr>
            <a:r>
              <a:rPr lang="zh-CN" altLang="en-US" sz="2400" dirty="0" smtClean="0"/>
              <a:t>          </a:t>
            </a:r>
            <a:r>
              <a:rPr lang="zh-CN" altLang="en-US" sz="2400" dirty="0"/>
              <a:t>角应当是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400" dirty="0"/>
              <a:t>在</a:t>
            </a:r>
            <a:r>
              <a:rPr lang="en-US" altLang="zh-CN" sz="2400" dirty="0"/>
              <a:t>YOZ</a:t>
            </a:r>
            <a:r>
              <a:rPr lang="zh-CN" altLang="en-US" sz="2400" dirty="0"/>
              <a:t>平面</a:t>
            </a:r>
          </a:p>
          <a:p>
            <a:pPr marL="609600" indent="-609600">
              <a:buFont typeface="Symbol" pitchFamily="18" charset="2"/>
              <a:buNone/>
              <a:defRPr/>
            </a:pPr>
            <a:r>
              <a:rPr lang="zh-CN" altLang="en-US" sz="2400" dirty="0"/>
              <a:t>的投影与</a:t>
            </a:r>
            <a:r>
              <a:rPr lang="en-US" altLang="zh-CN" sz="2400" dirty="0"/>
              <a:t>z</a:t>
            </a:r>
            <a:r>
              <a:rPr lang="zh-CN" altLang="en-US" sz="2400" dirty="0"/>
              <a:t>轴的夹角。因此：        </a:t>
            </a:r>
          </a:p>
        </p:txBody>
      </p:sp>
      <p:sp>
        <p:nvSpPr>
          <p:cNvPr id="16397" name="Rectangle 11"/>
          <p:cNvSpPr>
            <a:spLocks noChangeArrowheads="1"/>
          </p:cNvSpPr>
          <p:nvPr/>
        </p:nvSpPr>
        <p:spPr bwMode="auto">
          <a:xfrm>
            <a:off x="3771900" y="331470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398" name="Rectangle 12"/>
          <p:cNvSpPr>
            <a:spLocks noChangeArrowheads="1"/>
          </p:cNvSpPr>
          <p:nvPr/>
        </p:nvSpPr>
        <p:spPr bwMode="auto">
          <a:xfrm>
            <a:off x="4348163" y="3233738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399" name="Rectangle 13"/>
          <p:cNvSpPr>
            <a:spLocks noChangeArrowheads="1"/>
          </p:cNvSpPr>
          <p:nvPr/>
        </p:nvSpPr>
        <p:spPr bwMode="auto">
          <a:xfrm>
            <a:off x="4319588" y="3233738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400" name="Rectangle 14"/>
          <p:cNvSpPr>
            <a:spLocks noChangeArrowheads="1"/>
          </p:cNvSpPr>
          <p:nvPr/>
        </p:nvSpPr>
        <p:spPr bwMode="auto">
          <a:xfrm>
            <a:off x="4305300" y="321945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401" name="Rectangle 15"/>
          <p:cNvSpPr>
            <a:spLocks noChangeArrowheads="1"/>
          </p:cNvSpPr>
          <p:nvPr/>
        </p:nvSpPr>
        <p:spPr bwMode="auto">
          <a:xfrm>
            <a:off x="4514850" y="335280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402" name="Rectangle 16"/>
          <p:cNvSpPr>
            <a:spLocks noChangeArrowheads="1"/>
          </p:cNvSpPr>
          <p:nvPr/>
        </p:nvSpPr>
        <p:spPr bwMode="auto">
          <a:xfrm>
            <a:off x="3548063" y="260985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403" name="Rectangle 17"/>
          <p:cNvSpPr>
            <a:spLocks noChangeArrowheads="1"/>
          </p:cNvSpPr>
          <p:nvPr/>
        </p:nvSpPr>
        <p:spPr bwMode="auto">
          <a:xfrm>
            <a:off x="3548063" y="260985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404" name="Rectangle 18"/>
          <p:cNvSpPr>
            <a:spLocks noChangeArrowheads="1"/>
          </p:cNvSpPr>
          <p:nvPr/>
        </p:nvSpPr>
        <p:spPr bwMode="auto">
          <a:xfrm>
            <a:off x="3548063" y="260985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405" name="Line 27"/>
          <p:cNvSpPr>
            <a:spLocks noChangeShapeType="1"/>
          </p:cNvSpPr>
          <p:nvPr/>
        </p:nvSpPr>
        <p:spPr bwMode="auto">
          <a:xfrm flipV="1">
            <a:off x="5700713" y="2976563"/>
            <a:ext cx="914400" cy="2286000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6083300" y="3070225"/>
          <a:ext cx="37941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7" name="公式" r:id="rId3" imgW="164880" imgH="190440" progId="Equation.3">
                  <p:embed/>
                </p:oleObj>
              </mc:Choice>
              <mc:Fallback>
                <p:oleObj name="公式" r:id="rId3" imgW="164880" imgH="190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3070225"/>
                        <a:ext cx="379413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6" name="Oval 29"/>
          <p:cNvSpPr>
            <a:spLocks noChangeAspect="1" noChangeArrowheads="1"/>
          </p:cNvSpPr>
          <p:nvPr/>
        </p:nvSpPr>
        <p:spPr bwMode="auto">
          <a:xfrm>
            <a:off x="6386513" y="3357563"/>
            <a:ext cx="90487" cy="90487"/>
          </a:xfrm>
          <a:prstGeom prst="ellipse">
            <a:avLst/>
          </a:prstGeom>
          <a:solidFill>
            <a:srgbClr val="FF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7" name="Oval 30"/>
          <p:cNvSpPr>
            <a:spLocks noChangeAspect="1" noChangeArrowheads="1"/>
          </p:cNvSpPr>
          <p:nvPr/>
        </p:nvSpPr>
        <p:spPr bwMode="auto">
          <a:xfrm>
            <a:off x="5929313" y="4486275"/>
            <a:ext cx="90487" cy="90488"/>
          </a:xfrm>
          <a:prstGeom prst="ellipse">
            <a:avLst/>
          </a:prstGeom>
          <a:solidFill>
            <a:srgbClr val="FF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5624513" y="4195763"/>
          <a:ext cx="32226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8" name="公式" r:id="rId5" imgW="139680" imgH="190440" progId="Equation.3">
                  <p:embed/>
                </p:oleObj>
              </mc:Choice>
              <mc:Fallback>
                <p:oleObj name="公式" r:id="rId5" imgW="139680" imgH="190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4513" y="4195763"/>
                        <a:ext cx="322262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8" name="Rectangle 36"/>
          <p:cNvSpPr>
            <a:spLocks noChangeArrowheads="1"/>
          </p:cNvSpPr>
          <p:nvPr/>
        </p:nvSpPr>
        <p:spPr bwMode="auto">
          <a:xfrm>
            <a:off x="4500563" y="3367088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2771800" y="404664"/>
          <a:ext cx="706059" cy="612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9" r:id="rId7" imgW="139518" imgH="126835" progId="Equation.3">
                  <p:embed/>
                </p:oleObj>
              </mc:Choice>
              <mc:Fallback>
                <p:oleObj r:id="rId7" imgW="139518" imgH="12683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04664"/>
                        <a:ext cx="706059" cy="6128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9" name="Rectangle 38"/>
          <p:cNvSpPr>
            <a:spLocks noChangeArrowheads="1"/>
          </p:cNvSpPr>
          <p:nvPr/>
        </p:nvSpPr>
        <p:spPr bwMode="auto">
          <a:xfrm>
            <a:off x="4386263" y="333375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410" name="Line 39"/>
          <p:cNvSpPr>
            <a:spLocks noChangeShapeType="1"/>
          </p:cNvSpPr>
          <p:nvPr/>
        </p:nvSpPr>
        <p:spPr bwMode="auto">
          <a:xfrm>
            <a:off x="5472113" y="3052763"/>
            <a:ext cx="762000" cy="2286000"/>
          </a:xfrm>
          <a:prstGeom prst="line">
            <a:avLst/>
          </a:prstGeom>
          <a:noFill/>
          <a:ln w="38100">
            <a:solidFill>
              <a:srgbClr val="FFFF00"/>
            </a:solidFill>
            <a:prstDash val="dash"/>
            <a:round/>
            <a:headEnd type="triangl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6005513" y="3509963"/>
          <a:ext cx="457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0" r:id="rId9" imgW="139518" imgH="126835" progId="Equation.3">
                  <p:embed/>
                </p:oleObj>
              </mc:Choice>
              <mc:Fallback>
                <p:oleObj r:id="rId9" imgW="139518" imgH="12683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5513" y="3509963"/>
                        <a:ext cx="4572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557213" y="1412776"/>
          <a:ext cx="3925887" cy="173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1" name="Equation" r:id="rId10" imgW="2070000" imgH="914400" progId="Equation.3">
                  <p:embed/>
                </p:oleObj>
              </mc:Choice>
              <mc:Fallback>
                <p:oleObj name="Equation" r:id="rId10" imgW="20700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1412776"/>
                        <a:ext cx="3925887" cy="173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849809" y="4149080"/>
          <a:ext cx="3492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2" name="Equation" r:id="rId12" imgW="1930320" imgH="469800" progId="Equation.3">
                  <p:embed/>
                </p:oleObj>
              </mc:Choice>
              <mc:Fallback>
                <p:oleObj name="Equation" r:id="rId12" imgW="193032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809" y="4149080"/>
                        <a:ext cx="34925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827584" y="4939655"/>
          <a:ext cx="344646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3" name="Equation" r:id="rId14" imgW="1904760" imgH="469800" progId="Equation.3">
                  <p:embed/>
                </p:oleObj>
              </mc:Choice>
              <mc:Fallback>
                <p:oleObj name="Equation" r:id="rId14" imgW="1904760" imgH="46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939655"/>
                        <a:ext cx="3446462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971600" y="3284984"/>
          <a:ext cx="385762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4" r:id="rId16" imgW="139518" imgH="126835" progId="Equation.3">
                  <p:embed/>
                </p:oleObj>
              </mc:Choice>
              <mc:Fallback>
                <p:oleObj r:id="rId16" imgW="139518" imgH="12683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284984"/>
                        <a:ext cx="385762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1" name="Line 47"/>
          <p:cNvSpPr>
            <a:spLocks noChangeShapeType="1"/>
          </p:cNvSpPr>
          <p:nvPr/>
        </p:nvSpPr>
        <p:spPr bwMode="auto">
          <a:xfrm flipV="1">
            <a:off x="5472113" y="3281363"/>
            <a:ext cx="1371600" cy="1981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412" name="Freeform 48"/>
          <p:cNvSpPr>
            <a:spLocks/>
          </p:cNvSpPr>
          <p:nvPr/>
        </p:nvSpPr>
        <p:spPr bwMode="auto">
          <a:xfrm>
            <a:off x="6005513" y="3471863"/>
            <a:ext cx="533400" cy="266700"/>
          </a:xfrm>
          <a:custGeom>
            <a:avLst/>
            <a:gdLst>
              <a:gd name="T0" fmla="*/ 2147483647 w 336"/>
              <a:gd name="T1" fmla="*/ 2147483647 h 168"/>
              <a:gd name="T2" fmla="*/ 2147483647 w 336"/>
              <a:gd name="T3" fmla="*/ 2147483647 h 168"/>
              <a:gd name="T4" fmla="*/ 0 w 336"/>
              <a:gd name="T5" fmla="*/ 2147483647 h 168"/>
              <a:gd name="T6" fmla="*/ 0 60000 65536"/>
              <a:gd name="T7" fmla="*/ 0 60000 65536"/>
              <a:gd name="T8" fmla="*/ 0 60000 65536"/>
              <a:gd name="T9" fmla="*/ 0 w 336"/>
              <a:gd name="T10" fmla="*/ 0 h 168"/>
              <a:gd name="T11" fmla="*/ 336 w 336"/>
              <a:gd name="T12" fmla="*/ 168 h 1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168">
                <a:moveTo>
                  <a:pt x="336" y="168"/>
                </a:moveTo>
                <a:cubicBezTo>
                  <a:pt x="292" y="108"/>
                  <a:pt x="248" y="48"/>
                  <a:pt x="192" y="24"/>
                </a:cubicBezTo>
                <a:cubicBezTo>
                  <a:pt x="136" y="0"/>
                  <a:pt x="68" y="12"/>
                  <a:pt x="0" y="24"/>
                </a:cubicBezTo>
              </a:path>
            </a:pathLst>
          </a:custGeom>
          <a:noFill/>
          <a:ln w="12700" cap="sq">
            <a:solidFill>
              <a:srgbClr val="00008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8" name="Rectangle 2"/>
          <p:cNvSpPr>
            <a:spLocks noChangeArrowheads="1"/>
          </p:cNvSpPr>
          <p:nvPr/>
        </p:nvSpPr>
        <p:spPr bwMode="auto">
          <a:xfrm>
            <a:off x="4929188" y="2071688"/>
            <a:ext cx="3810000" cy="3581400"/>
          </a:xfrm>
          <a:prstGeom prst="rect">
            <a:avLst/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3300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latin typeface="Arial" charset="0"/>
              <a:ea typeface="黑体" pitchFamily="2" charset="-122"/>
            </a:endParaRPr>
          </a:p>
        </p:txBody>
      </p:sp>
      <p:grpSp>
        <p:nvGrpSpPr>
          <p:cNvPr id="17419" name="Group 3"/>
          <p:cNvGrpSpPr>
            <a:grpSpLocks/>
          </p:cNvGrpSpPr>
          <p:nvPr/>
        </p:nvGrpSpPr>
        <p:grpSpPr bwMode="auto">
          <a:xfrm>
            <a:off x="5153025" y="2416175"/>
            <a:ext cx="3514725" cy="2987675"/>
            <a:chOff x="3600" y="1849"/>
            <a:chExt cx="2214" cy="1882"/>
          </a:xfrm>
        </p:grpSpPr>
        <p:sp>
          <p:nvSpPr>
            <p:cNvPr id="17437" name="Line 4"/>
            <p:cNvSpPr>
              <a:spLocks noChangeShapeType="1"/>
            </p:cNvSpPr>
            <p:nvPr/>
          </p:nvSpPr>
          <p:spPr bwMode="auto">
            <a:xfrm>
              <a:off x="3774" y="3097"/>
              <a:ext cx="204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stealth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8" name="Line 5"/>
            <p:cNvSpPr>
              <a:spLocks noChangeShapeType="1"/>
            </p:cNvSpPr>
            <p:nvPr/>
          </p:nvSpPr>
          <p:spPr bwMode="auto">
            <a:xfrm>
              <a:off x="4254" y="1897"/>
              <a:ext cx="0" cy="182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stealth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9" name="Text Box 6"/>
            <p:cNvSpPr txBox="1">
              <a:spLocks noChangeArrowheads="1"/>
            </p:cNvSpPr>
            <p:nvPr/>
          </p:nvSpPr>
          <p:spPr bwMode="auto">
            <a:xfrm>
              <a:off x="5598" y="3049"/>
              <a:ext cx="20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  <p:sp>
          <p:nvSpPr>
            <p:cNvPr id="17440" name="Text Box 7"/>
            <p:cNvSpPr txBox="1">
              <a:spLocks noChangeArrowheads="1"/>
            </p:cNvSpPr>
            <p:nvPr/>
          </p:nvSpPr>
          <p:spPr bwMode="auto">
            <a:xfrm>
              <a:off x="4014" y="1849"/>
              <a:ext cx="191" cy="32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altLang="zh-CN" i="1"/>
                <a:t>z</a:t>
              </a:r>
            </a:p>
          </p:txBody>
        </p:sp>
        <p:sp>
          <p:nvSpPr>
            <p:cNvPr id="17441" name="Line 8"/>
            <p:cNvSpPr>
              <a:spLocks noChangeShapeType="1"/>
            </p:cNvSpPr>
            <p:nvPr/>
          </p:nvSpPr>
          <p:spPr bwMode="auto">
            <a:xfrm flipH="1">
              <a:off x="3774" y="3097"/>
              <a:ext cx="480" cy="480"/>
            </a:xfrm>
            <a:prstGeom prst="line">
              <a:avLst/>
            </a:prstGeom>
            <a:noFill/>
            <a:ln w="381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2" name="Text Box 9"/>
            <p:cNvSpPr txBox="1">
              <a:spLocks noChangeArrowheads="1"/>
            </p:cNvSpPr>
            <p:nvPr/>
          </p:nvSpPr>
          <p:spPr bwMode="auto">
            <a:xfrm>
              <a:off x="3600" y="3408"/>
              <a:ext cx="201" cy="32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altLang="zh-CN" i="1"/>
                <a:t>x</a:t>
              </a:r>
            </a:p>
          </p:txBody>
        </p:sp>
      </p:grpSp>
      <p:sp>
        <p:nvSpPr>
          <p:cNvPr id="30004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57188" y="357188"/>
            <a:ext cx="8247260" cy="3786187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609600" indent="-609600">
              <a:buNone/>
              <a:defRPr/>
            </a:pPr>
            <a:r>
              <a:rPr lang="en-US" altLang="zh-CN" dirty="0">
                <a:solidFill>
                  <a:schemeClr val="bg1"/>
                </a:solidFill>
              </a:rPr>
              <a:t>iii) </a:t>
            </a:r>
            <a:r>
              <a:rPr lang="en-US" altLang="zh-CN" dirty="0" smtClean="0">
                <a:solidFill>
                  <a:schemeClr val="bg1"/>
                </a:solidFill>
              </a:rPr>
              <a:t>Rotate by       surrounding y-axis (</a:t>
            </a:r>
            <a:r>
              <a:rPr lang="zh-CN" altLang="en-US" dirty="0" smtClean="0">
                <a:solidFill>
                  <a:schemeClr val="bg1"/>
                </a:solidFill>
              </a:rPr>
              <a:t>旋转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marL="609600" indent="-609600">
              <a:buFont typeface="Symbol" pitchFamily="18" charset="2"/>
              <a:buNone/>
              <a:defRPr/>
            </a:pPr>
            <a:endParaRPr lang="zh-CN" altLang="en-US" dirty="0">
              <a:solidFill>
                <a:schemeClr val="bg1"/>
              </a:solidFill>
            </a:endParaRPr>
          </a:p>
          <a:p>
            <a:pPr marL="609600" indent="-609600">
              <a:buFont typeface="Symbol" pitchFamily="18" charset="2"/>
              <a:buNone/>
              <a:defRPr/>
            </a:pPr>
            <a:endParaRPr lang="zh-CN" altLang="en-US" sz="2400" dirty="0"/>
          </a:p>
          <a:p>
            <a:pPr marL="609600" indent="-609600">
              <a:buFont typeface="Symbol" pitchFamily="18" charset="2"/>
              <a:buNone/>
              <a:defRPr/>
            </a:pPr>
            <a:endParaRPr lang="zh-CN" altLang="en-US" sz="2400" dirty="0"/>
          </a:p>
          <a:p>
            <a:pPr marL="609600" indent="-609600">
              <a:buFont typeface="Symbol" pitchFamily="18" charset="2"/>
              <a:buNone/>
              <a:defRPr/>
            </a:pPr>
            <a:endParaRPr lang="en-US" altLang="zh-CN" sz="2400" dirty="0" smtClean="0"/>
          </a:p>
          <a:p>
            <a:pPr marL="609600" indent="-609600">
              <a:buFont typeface="Symbol" pitchFamily="18" charset="2"/>
              <a:buNone/>
              <a:defRPr/>
            </a:pPr>
            <a:r>
              <a:rPr lang="zh-CN" altLang="en-US" sz="2400" dirty="0" smtClean="0"/>
              <a:t>这个     </a:t>
            </a:r>
            <a:r>
              <a:rPr lang="zh-CN" altLang="en-US" sz="2400" dirty="0"/>
              <a:t>角应当是</a:t>
            </a:r>
            <a:r>
              <a:rPr lang="en-US" altLang="zh-CN" sz="2400" i="1" dirty="0"/>
              <a:t>l</a:t>
            </a:r>
            <a:r>
              <a:rPr lang="zh-CN" altLang="en-US" sz="2400" dirty="0"/>
              <a:t>旋转到</a:t>
            </a:r>
            <a:r>
              <a:rPr lang="en-US" altLang="zh-CN" sz="2400" dirty="0"/>
              <a:t>ZOX</a:t>
            </a:r>
          </a:p>
          <a:p>
            <a:pPr marL="609600" indent="-609600">
              <a:buFont typeface="Symbol" pitchFamily="18" charset="2"/>
              <a:buNone/>
              <a:defRPr/>
            </a:pPr>
            <a:r>
              <a:rPr lang="zh-CN" altLang="en-US" sz="2400" dirty="0"/>
              <a:t>平面后与</a:t>
            </a:r>
            <a:r>
              <a:rPr lang="en-US" altLang="zh-CN" sz="2400" dirty="0"/>
              <a:t>Z</a:t>
            </a:r>
            <a:r>
              <a:rPr lang="zh-CN" altLang="en-US" sz="2400" dirty="0"/>
              <a:t>轴的夹角。因此：        </a:t>
            </a:r>
          </a:p>
        </p:txBody>
      </p:sp>
      <p:sp>
        <p:nvSpPr>
          <p:cNvPr id="17421" name="Rectangle 11"/>
          <p:cNvSpPr>
            <a:spLocks noChangeArrowheads="1"/>
          </p:cNvSpPr>
          <p:nvPr/>
        </p:nvSpPr>
        <p:spPr bwMode="auto">
          <a:xfrm>
            <a:off x="3771900" y="331470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22" name="Rectangle 12"/>
          <p:cNvSpPr>
            <a:spLocks noChangeArrowheads="1"/>
          </p:cNvSpPr>
          <p:nvPr/>
        </p:nvSpPr>
        <p:spPr bwMode="auto">
          <a:xfrm>
            <a:off x="4348163" y="3233738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23" name="Rectangle 13"/>
          <p:cNvSpPr>
            <a:spLocks noChangeArrowheads="1"/>
          </p:cNvSpPr>
          <p:nvPr/>
        </p:nvSpPr>
        <p:spPr bwMode="auto">
          <a:xfrm>
            <a:off x="4319588" y="3233738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24" name="Rectangle 14"/>
          <p:cNvSpPr>
            <a:spLocks noChangeArrowheads="1"/>
          </p:cNvSpPr>
          <p:nvPr/>
        </p:nvSpPr>
        <p:spPr bwMode="auto">
          <a:xfrm>
            <a:off x="4305300" y="321945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25" name="Rectangle 15"/>
          <p:cNvSpPr>
            <a:spLocks noChangeArrowheads="1"/>
          </p:cNvSpPr>
          <p:nvPr/>
        </p:nvSpPr>
        <p:spPr bwMode="auto">
          <a:xfrm>
            <a:off x="4514850" y="335280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26" name="Rectangle 16"/>
          <p:cNvSpPr>
            <a:spLocks noChangeArrowheads="1"/>
          </p:cNvSpPr>
          <p:nvPr/>
        </p:nvSpPr>
        <p:spPr bwMode="auto">
          <a:xfrm>
            <a:off x="3548063" y="260985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27" name="Rectangle 17"/>
          <p:cNvSpPr>
            <a:spLocks noChangeArrowheads="1"/>
          </p:cNvSpPr>
          <p:nvPr/>
        </p:nvSpPr>
        <p:spPr bwMode="auto">
          <a:xfrm>
            <a:off x="3548063" y="260985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28" name="Rectangle 18"/>
          <p:cNvSpPr>
            <a:spLocks noChangeArrowheads="1"/>
          </p:cNvSpPr>
          <p:nvPr/>
        </p:nvSpPr>
        <p:spPr bwMode="auto">
          <a:xfrm>
            <a:off x="3548063" y="260985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29" name="Line 27"/>
          <p:cNvSpPr>
            <a:spLocks noChangeShapeType="1"/>
          </p:cNvSpPr>
          <p:nvPr/>
        </p:nvSpPr>
        <p:spPr bwMode="auto">
          <a:xfrm flipV="1">
            <a:off x="5915025" y="2833688"/>
            <a:ext cx="914400" cy="2286000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6297613" y="2927350"/>
          <a:ext cx="37941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1" name="公式" r:id="rId3" imgW="164880" imgH="190440" progId="Equation.3">
                  <p:embed/>
                </p:oleObj>
              </mc:Choice>
              <mc:Fallback>
                <p:oleObj name="公式" r:id="rId3" imgW="164880" imgH="190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7613" y="2927350"/>
                        <a:ext cx="379412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0" name="Oval 29"/>
          <p:cNvSpPr>
            <a:spLocks noChangeAspect="1" noChangeArrowheads="1"/>
          </p:cNvSpPr>
          <p:nvPr/>
        </p:nvSpPr>
        <p:spPr bwMode="auto">
          <a:xfrm>
            <a:off x="6600825" y="3214688"/>
            <a:ext cx="90488" cy="90487"/>
          </a:xfrm>
          <a:prstGeom prst="ellipse">
            <a:avLst/>
          </a:prstGeom>
          <a:solidFill>
            <a:srgbClr val="FF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1" name="Oval 30"/>
          <p:cNvSpPr>
            <a:spLocks noChangeAspect="1" noChangeArrowheads="1"/>
          </p:cNvSpPr>
          <p:nvPr/>
        </p:nvSpPr>
        <p:spPr bwMode="auto">
          <a:xfrm>
            <a:off x="6143625" y="4343400"/>
            <a:ext cx="90488" cy="90488"/>
          </a:xfrm>
          <a:prstGeom prst="ellipse">
            <a:avLst/>
          </a:prstGeom>
          <a:solidFill>
            <a:srgbClr val="FF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5838825" y="4052888"/>
          <a:ext cx="3222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2" name="公式" r:id="rId5" imgW="139680" imgH="190440" progId="Equation.3">
                  <p:embed/>
                </p:oleObj>
              </mc:Choice>
              <mc:Fallback>
                <p:oleObj name="公式" r:id="rId5" imgW="139680" imgH="190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825" y="4052888"/>
                        <a:ext cx="322263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2" name="Rectangle 33"/>
          <p:cNvSpPr>
            <a:spLocks noChangeArrowheads="1"/>
          </p:cNvSpPr>
          <p:nvPr/>
        </p:nvSpPr>
        <p:spPr bwMode="auto">
          <a:xfrm>
            <a:off x="4500563" y="3367088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33" name="Rectangle 35"/>
          <p:cNvSpPr>
            <a:spLocks noChangeArrowheads="1"/>
          </p:cNvSpPr>
          <p:nvPr/>
        </p:nvSpPr>
        <p:spPr bwMode="auto">
          <a:xfrm>
            <a:off x="4386263" y="333375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34" name="Line 36"/>
          <p:cNvSpPr>
            <a:spLocks noChangeShapeType="1"/>
          </p:cNvSpPr>
          <p:nvPr/>
        </p:nvSpPr>
        <p:spPr bwMode="auto">
          <a:xfrm>
            <a:off x="5686425" y="2909888"/>
            <a:ext cx="914400" cy="2590800"/>
          </a:xfrm>
          <a:prstGeom prst="line">
            <a:avLst/>
          </a:prstGeom>
          <a:noFill/>
          <a:ln w="38100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357188" y="4929188"/>
          <a:ext cx="44291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3" name="Equation" r:id="rId7" imgW="2590560" imgH="469800" progId="Equation.3">
                  <p:embed/>
                </p:oleObj>
              </mc:Choice>
              <mc:Fallback>
                <p:oleObj name="Equation" r:id="rId7" imgW="259056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4929188"/>
                        <a:ext cx="4429125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5" name="Rectangle 43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2771799" y="404664"/>
          <a:ext cx="658427" cy="539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4" name="Equation" r:id="rId9" imgW="215640" imgH="177480" progId="Equation.3">
                  <p:embed/>
                </p:oleObj>
              </mc:Choice>
              <mc:Fallback>
                <p:oleObj name="Equation" r:id="rId9" imgW="21564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99" y="404664"/>
                        <a:ext cx="658427" cy="5393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6" name="Freeform 44"/>
          <p:cNvSpPr>
            <a:spLocks/>
          </p:cNvSpPr>
          <p:nvPr/>
        </p:nvSpPr>
        <p:spPr bwMode="auto">
          <a:xfrm>
            <a:off x="5915025" y="3354388"/>
            <a:ext cx="304800" cy="88900"/>
          </a:xfrm>
          <a:custGeom>
            <a:avLst/>
            <a:gdLst>
              <a:gd name="T0" fmla="*/ 0 w 192"/>
              <a:gd name="T1" fmla="*/ 2147483647 h 56"/>
              <a:gd name="T2" fmla="*/ 2147483647 w 192"/>
              <a:gd name="T3" fmla="*/ 2147483647 h 56"/>
              <a:gd name="T4" fmla="*/ 2147483647 w 192"/>
              <a:gd name="T5" fmla="*/ 2147483647 h 56"/>
              <a:gd name="T6" fmla="*/ 0 60000 65536"/>
              <a:gd name="T7" fmla="*/ 0 60000 65536"/>
              <a:gd name="T8" fmla="*/ 0 60000 65536"/>
              <a:gd name="T9" fmla="*/ 0 w 192"/>
              <a:gd name="T10" fmla="*/ 0 h 56"/>
              <a:gd name="T11" fmla="*/ 192 w 192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6">
                <a:moveTo>
                  <a:pt x="0" y="56"/>
                </a:moveTo>
                <a:cubicBezTo>
                  <a:pt x="8" y="36"/>
                  <a:pt x="16" y="16"/>
                  <a:pt x="48" y="8"/>
                </a:cubicBezTo>
                <a:cubicBezTo>
                  <a:pt x="80" y="0"/>
                  <a:pt x="136" y="4"/>
                  <a:pt x="192" y="8"/>
                </a:cubicBezTo>
              </a:path>
            </a:pathLst>
          </a:custGeom>
          <a:noFill/>
          <a:ln w="12700" cap="sq">
            <a:solidFill>
              <a:srgbClr val="00008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5838825" y="3062288"/>
          <a:ext cx="31273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5" r:id="rId11" imgW="139579" imgH="177646" progId="Equation.3">
                  <p:embed/>
                </p:oleObj>
              </mc:Choice>
              <mc:Fallback>
                <p:oleObj r:id="rId11" imgW="139579" imgH="17764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825" y="3062288"/>
                        <a:ext cx="312738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785813" y="1412776"/>
          <a:ext cx="3352800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6" name="Equation" r:id="rId13" imgW="1739880" imgH="774360" progId="Equation.3">
                  <p:embed/>
                </p:oleObj>
              </mc:Choice>
              <mc:Fallback>
                <p:oleObj name="Equation" r:id="rId13" imgW="1739880" imgH="7743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412776"/>
                        <a:ext cx="3352800" cy="148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971600" y="2852936"/>
          <a:ext cx="4826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7" name="公式" r:id="rId15" imgW="215640" imgH="177480" progId="Equation.3">
                  <p:embed/>
                </p:oleObj>
              </mc:Choice>
              <mc:Fallback>
                <p:oleObj name="公式" r:id="rId15" imgW="215640" imgH="177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852936"/>
                        <a:ext cx="482600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357188" y="4092575"/>
          <a:ext cx="409892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8" name="Equation" r:id="rId16" imgW="2616120" imgH="533160" progId="Equation.3">
                  <p:embed/>
                </p:oleObj>
              </mc:Choice>
              <mc:Fallback>
                <p:oleObj name="Equation" r:id="rId16" imgW="2616120" imgH="533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4092575"/>
                        <a:ext cx="4098925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Rectangle 2"/>
          <p:cNvSpPr>
            <a:spLocks noChangeArrowheads="1"/>
          </p:cNvSpPr>
          <p:nvPr/>
        </p:nvSpPr>
        <p:spPr bwMode="auto">
          <a:xfrm>
            <a:off x="4905404" y="2285992"/>
            <a:ext cx="3810000" cy="3581400"/>
          </a:xfrm>
          <a:prstGeom prst="rect">
            <a:avLst/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3300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latin typeface="Arial" charset="0"/>
              <a:ea typeface="黑体" pitchFamily="2" charset="-122"/>
            </a:endParaRPr>
          </a:p>
        </p:txBody>
      </p:sp>
      <p:grpSp>
        <p:nvGrpSpPr>
          <p:cNvPr id="18441" name="Group 3"/>
          <p:cNvGrpSpPr>
            <a:grpSpLocks/>
          </p:cNvGrpSpPr>
          <p:nvPr/>
        </p:nvGrpSpPr>
        <p:grpSpPr bwMode="auto">
          <a:xfrm>
            <a:off x="5057804" y="2630480"/>
            <a:ext cx="3514725" cy="2987675"/>
            <a:chOff x="3600" y="1849"/>
            <a:chExt cx="2214" cy="1882"/>
          </a:xfrm>
        </p:grpSpPr>
        <p:sp>
          <p:nvSpPr>
            <p:cNvPr id="18459" name="Line 4"/>
            <p:cNvSpPr>
              <a:spLocks noChangeShapeType="1"/>
            </p:cNvSpPr>
            <p:nvPr/>
          </p:nvSpPr>
          <p:spPr bwMode="auto">
            <a:xfrm>
              <a:off x="3774" y="3097"/>
              <a:ext cx="204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stealth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0" name="Line 5"/>
            <p:cNvSpPr>
              <a:spLocks noChangeShapeType="1"/>
            </p:cNvSpPr>
            <p:nvPr/>
          </p:nvSpPr>
          <p:spPr bwMode="auto">
            <a:xfrm>
              <a:off x="4254" y="1897"/>
              <a:ext cx="0" cy="182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stealth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1" name="Text Box 6"/>
            <p:cNvSpPr txBox="1">
              <a:spLocks noChangeArrowheads="1"/>
            </p:cNvSpPr>
            <p:nvPr/>
          </p:nvSpPr>
          <p:spPr bwMode="auto">
            <a:xfrm>
              <a:off x="5598" y="3049"/>
              <a:ext cx="20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  <p:sp>
          <p:nvSpPr>
            <p:cNvPr id="18462" name="Text Box 7"/>
            <p:cNvSpPr txBox="1">
              <a:spLocks noChangeArrowheads="1"/>
            </p:cNvSpPr>
            <p:nvPr/>
          </p:nvSpPr>
          <p:spPr bwMode="auto">
            <a:xfrm>
              <a:off x="4014" y="1849"/>
              <a:ext cx="191" cy="32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altLang="zh-CN" i="1"/>
                <a:t>z</a:t>
              </a:r>
            </a:p>
          </p:txBody>
        </p:sp>
        <p:sp>
          <p:nvSpPr>
            <p:cNvPr id="18463" name="Line 8"/>
            <p:cNvSpPr>
              <a:spLocks noChangeShapeType="1"/>
            </p:cNvSpPr>
            <p:nvPr/>
          </p:nvSpPr>
          <p:spPr bwMode="auto">
            <a:xfrm flipH="1">
              <a:off x="3774" y="3097"/>
              <a:ext cx="480" cy="480"/>
            </a:xfrm>
            <a:prstGeom prst="line">
              <a:avLst/>
            </a:prstGeom>
            <a:noFill/>
            <a:ln w="381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4" name="Text Box 9"/>
            <p:cNvSpPr txBox="1">
              <a:spLocks noChangeArrowheads="1"/>
            </p:cNvSpPr>
            <p:nvPr/>
          </p:nvSpPr>
          <p:spPr bwMode="auto">
            <a:xfrm>
              <a:off x="3600" y="3408"/>
              <a:ext cx="201" cy="32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altLang="zh-CN" i="1"/>
                <a:t>x</a:t>
              </a:r>
            </a:p>
          </p:txBody>
        </p:sp>
      </p:grpSp>
      <p:sp>
        <p:nvSpPr>
          <p:cNvPr id="30106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79512" y="404664"/>
            <a:ext cx="8143875" cy="5715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609600" indent="-609600">
              <a:buFont typeface="Symbol" pitchFamily="18" charset="2"/>
              <a:buNone/>
              <a:defRPr/>
            </a:pPr>
            <a:r>
              <a:rPr lang="en-US" altLang="zh-CN" dirty="0" smtClean="0"/>
              <a:t>Step 2:  Rotate by </a:t>
            </a:r>
            <a:r>
              <a:rPr lang="zh-CN" altLang="en-US" dirty="0" smtClean="0"/>
              <a:t>     </a:t>
            </a:r>
            <a:r>
              <a:rPr lang="en-US" altLang="zh-CN" dirty="0" smtClean="0"/>
              <a:t>in terms of z-axis </a:t>
            </a:r>
            <a:endParaRPr lang="zh-CN" altLang="en-US" dirty="0"/>
          </a:p>
          <a:p>
            <a:pPr marL="609600" indent="-609600">
              <a:buFont typeface="Symbol" pitchFamily="18" charset="2"/>
              <a:buNone/>
              <a:defRPr/>
            </a:pPr>
            <a:endParaRPr lang="zh-CN" altLang="en-US" sz="2400" dirty="0"/>
          </a:p>
          <a:p>
            <a:pPr marL="609600" indent="-609600">
              <a:buFont typeface="Symbol" pitchFamily="18" charset="2"/>
              <a:buNone/>
              <a:defRPr/>
            </a:pPr>
            <a:endParaRPr lang="zh-CN" altLang="en-US" sz="2400" dirty="0"/>
          </a:p>
          <a:p>
            <a:pPr marL="609600" indent="-609600">
              <a:buFont typeface="Symbol" pitchFamily="18" charset="2"/>
              <a:buNone/>
              <a:defRPr/>
            </a:pPr>
            <a:endParaRPr lang="zh-CN" altLang="en-US" sz="2400" dirty="0"/>
          </a:p>
          <a:p>
            <a:pPr marL="609600" indent="-609600">
              <a:buFont typeface="Symbol" pitchFamily="18" charset="2"/>
              <a:buNone/>
              <a:defRPr/>
            </a:pPr>
            <a:endParaRPr lang="zh-CN" altLang="en-US" sz="2400" dirty="0"/>
          </a:p>
          <a:p>
            <a:pPr marL="609600" indent="-609600">
              <a:buFont typeface="Symbol" pitchFamily="18" charset="2"/>
              <a:buNone/>
              <a:defRPr/>
            </a:pPr>
            <a:r>
              <a:rPr lang="zh-CN" altLang="en-US" sz="2400" dirty="0"/>
              <a:t>     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3771900" y="331470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4348163" y="3233738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4319588" y="3233738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4305300" y="321945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4514850" y="335280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3548063" y="260985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3548063" y="260985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3548063" y="260985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 flipV="1">
            <a:off x="5819804" y="3047992"/>
            <a:ext cx="914400" cy="2286000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6202392" y="3141655"/>
          <a:ext cx="37941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5" name="公式" r:id="rId3" imgW="164880" imgH="190440" progId="Equation.3">
                  <p:embed/>
                </p:oleObj>
              </mc:Choice>
              <mc:Fallback>
                <p:oleObj name="公式" r:id="rId3" imgW="164880" imgH="190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2392" y="3141655"/>
                        <a:ext cx="379412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2" name="Oval 21"/>
          <p:cNvSpPr>
            <a:spLocks noChangeAspect="1" noChangeArrowheads="1"/>
          </p:cNvSpPr>
          <p:nvPr/>
        </p:nvSpPr>
        <p:spPr bwMode="auto">
          <a:xfrm>
            <a:off x="6505604" y="3428992"/>
            <a:ext cx="90488" cy="90488"/>
          </a:xfrm>
          <a:prstGeom prst="ellipse">
            <a:avLst/>
          </a:prstGeom>
          <a:solidFill>
            <a:srgbClr val="FF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3" name="Oval 22"/>
          <p:cNvSpPr>
            <a:spLocks noChangeAspect="1" noChangeArrowheads="1"/>
          </p:cNvSpPr>
          <p:nvPr/>
        </p:nvSpPr>
        <p:spPr bwMode="auto">
          <a:xfrm>
            <a:off x="6048404" y="4557705"/>
            <a:ext cx="90488" cy="90487"/>
          </a:xfrm>
          <a:prstGeom prst="ellipse">
            <a:avLst/>
          </a:prstGeom>
          <a:solidFill>
            <a:srgbClr val="FF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5743604" y="4267192"/>
          <a:ext cx="32226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6" name="公式" r:id="rId5" imgW="139680" imgH="190440" progId="Equation.3">
                  <p:embed/>
                </p:oleObj>
              </mc:Choice>
              <mc:Fallback>
                <p:oleObj name="公式" r:id="rId5" imgW="139680" imgH="190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604" y="4267192"/>
                        <a:ext cx="322263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4" name="Rectangle 24"/>
          <p:cNvSpPr>
            <a:spLocks noChangeArrowheads="1"/>
          </p:cNvSpPr>
          <p:nvPr/>
        </p:nvSpPr>
        <p:spPr bwMode="auto">
          <a:xfrm>
            <a:off x="4500563" y="3367088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55" name="Rectangle 25"/>
          <p:cNvSpPr>
            <a:spLocks noChangeArrowheads="1"/>
          </p:cNvSpPr>
          <p:nvPr/>
        </p:nvSpPr>
        <p:spPr bwMode="auto">
          <a:xfrm>
            <a:off x="4386263" y="333375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56" name="Line 26"/>
          <p:cNvSpPr>
            <a:spLocks noChangeShapeType="1"/>
          </p:cNvSpPr>
          <p:nvPr/>
        </p:nvSpPr>
        <p:spPr bwMode="auto">
          <a:xfrm>
            <a:off x="5591204" y="3124192"/>
            <a:ext cx="914400" cy="2590800"/>
          </a:xfrm>
          <a:prstGeom prst="line">
            <a:avLst/>
          </a:prstGeom>
          <a:noFill/>
          <a:ln w="38100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457" name="Rectangle 28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58" name="Freeform 30"/>
          <p:cNvSpPr>
            <a:spLocks/>
          </p:cNvSpPr>
          <p:nvPr/>
        </p:nvSpPr>
        <p:spPr bwMode="auto">
          <a:xfrm>
            <a:off x="5819804" y="3568692"/>
            <a:ext cx="304800" cy="88900"/>
          </a:xfrm>
          <a:custGeom>
            <a:avLst/>
            <a:gdLst>
              <a:gd name="T0" fmla="*/ 0 w 192"/>
              <a:gd name="T1" fmla="*/ 2147483647 h 56"/>
              <a:gd name="T2" fmla="*/ 2147483647 w 192"/>
              <a:gd name="T3" fmla="*/ 2147483647 h 56"/>
              <a:gd name="T4" fmla="*/ 2147483647 w 192"/>
              <a:gd name="T5" fmla="*/ 2147483647 h 56"/>
              <a:gd name="T6" fmla="*/ 0 60000 65536"/>
              <a:gd name="T7" fmla="*/ 0 60000 65536"/>
              <a:gd name="T8" fmla="*/ 0 60000 65536"/>
              <a:gd name="T9" fmla="*/ 0 w 192"/>
              <a:gd name="T10" fmla="*/ 0 h 56"/>
              <a:gd name="T11" fmla="*/ 192 w 192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56">
                <a:moveTo>
                  <a:pt x="0" y="56"/>
                </a:moveTo>
                <a:cubicBezTo>
                  <a:pt x="8" y="36"/>
                  <a:pt x="16" y="16"/>
                  <a:pt x="48" y="8"/>
                </a:cubicBezTo>
                <a:cubicBezTo>
                  <a:pt x="80" y="0"/>
                  <a:pt x="136" y="4"/>
                  <a:pt x="192" y="8"/>
                </a:cubicBezTo>
              </a:path>
            </a:pathLst>
          </a:custGeom>
          <a:noFill/>
          <a:ln w="12700" cap="sq">
            <a:solidFill>
              <a:srgbClr val="000080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5743604" y="3276592"/>
          <a:ext cx="31273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7" r:id="rId7" imgW="139579" imgH="177646" progId="Equation.3">
                  <p:embed/>
                </p:oleObj>
              </mc:Choice>
              <mc:Fallback>
                <p:oleObj r:id="rId7" imgW="139579" imgH="1776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604" y="3276592"/>
                        <a:ext cx="312738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428596" y="2000240"/>
          <a:ext cx="4070350" cy="186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8" name="Equation" r:id="rId9" imgW="1993680" imgH="914400" progId="Equation.3">
                  <p:embed/>
                </p:oleObj>
              </mc:Choice>
              <mc:Fallback>
                <p:oleObj name="Equation" r:id="rId9" imgW="199368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2000240"/>
                        <a:ext cx="4070350" cy="186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1371600" y="3124200"/>
          <a:ext cx="23336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9" name="公式" r:id="rId11" imgW="114120" imgH="152280" progId="Equation.3">
                  <p:embed/>
                </p:oleObj>
              </mc:Choice>
              <mc:Fallback>
                <p:oleObj name="公式" r:id="rId11" imgW="114120" imgH="152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124200"/>
                        <a:ext cx="233363" cy="30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3563888" y="404664"/>
          <a:ext cx="447768" cy="597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0" r:id="rId13" imgW="114151" imgH="152202" progId="Equation.3">
                  <p:embed/>
                </p:oleObj>
              </mc:Choice>
              <mc:Fallback>
                <p:oleObj r:id="rId13" imgW="114151" imgH="152202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404664"/>
                        <a:ext cx="447768" cy="5970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377231" y="4000504"/>
            <a:ext cx="2194769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8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42845" y="4000504"/>
            <a:ext cx="2246979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9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95536" y="188640"/>
            <a:ext cx="7488832" cy="10081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609600" indent="-609600">
              <a:buFont typeface="Symbol" pitchFamily="18" charset="2"/>
              <a:buNone/>
              <a:defRPr/>
            </a:pPr>
            <a:r>
              <a:rPr lang="en-US" altLang="zh-CN" dirty="0" smtClean="0"/>
              <a:t>Step 3:  Use reverse transformation to derive final transformation</a:t>
            </a:r>
            <a:endParaRPr lang="zh-CN" altLang="en-US" dirty="0"/>
          </a:p>
          <a:p>
            <a:pPr marL="609600" indent="-609600">
              <a:buFont typeface="Symbol" pitchFamily="18" charset="2"/>
              <a:buNone/>
              <a:defRPr/>
            </a:pPr>
            <a:endParaRPr lang="zh-CN" altLang="en-US" sz="2400" dirty="0"/>
          </a:p>
          <a:p>
            <a:pPr marL="609600" indent="-609600">
              <a:buFont typeface="Symbol" pitchFamily="18" charset="2"/>
              <a:buNone/>
              <a:defRPr/>
            </a:pPr>
            <a:endParaRPr lang="zh-CN" altLang="en-US" sz="2400" dirty="0">
              <a:solidFill>
                <a:srgbClr val="FFFFFF"/>
              </a:solidFill>
            </a:endParaRPr>
          </a:p>
          <a:p>
            <a:pPr marL="609600" indent="-609600">
              <a:buFont typeface="Symbol" pitchFamily="18" charset="2"/>
              <a:buNone/>
              <a:defRPr/>
            </a:pP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19460" name="Rectangle 11"/>
          <p:cNvSpPr>
            <a:spLocks noChangeArrowheads="1"/>
          </p:cNvSpPr>
          <p:nvPr/>
        </p:nvSpPr>
        <p:spPr bwMode="auto">
          <a:xfrm>
            <a:off x="3771900" y="331470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61" name="Rectangle 12"/>
          <p:cNvSpPr>
            <a:spLocks noChangeArrowheads="1"/>
          </p:cNvSpPr>
          <p:nvPr/>
        </p:nvSpPr>
        <p:spPr bwMode="auto">
          <a:xfrm>
            <a:off x="4348163" y="3233738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62" name="Rectangle 13"/>
          <p:cNvSpPr>
            <a:spLocks noChangeArrowheads="1"/>
          </p:cNvSpPr>
          <p:nvPr/>
        </p:nvSpPr>
        <p:spPr bwMode="auto">
          <a:xfrm>
            <a:off x="4319588" y="3233738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63" name="Rectangle 14"/>
          <p:cNvSpPr>
            <a:spLocks noChangeArrowheads="1"/>
          </p:cNvSpPr>
          <p:nvPr/>
        </p:nvSpPr>
        <p:spPr bwMode="auto">
          <a:xfrm>
            <a:off x="4305300" y="321945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64" name="Rectangle 15"/>
          <p:cNvSpPr>
            <a:spLocks noChangeArrowheads="1"/>
          </p:cNvSpPr>
          <p:nvPr/>
        </p:nvSpPr>
        <p:spPr bwMode="auto">
          <a:xfrm>
            <a:off x="4514850" y="335280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65" name="Rectangle 16"/>
          <p:cNvSpPr>
            <a:spLocks noChangeArrowheads="1"/>
          </p:cNvSpPr>
          <p:nvPr/>
        </p:nvSpPr>
        <p:spPr bwMode="auto">
          <a:xfrm>
            <a:off x="3548063" y="260985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66" name="Rectangle 17"/>
          <p:cNvSpPr>
            <a:spLocks noChangeArrowheads="1"/>
          </p:cNvSpPr>
          <p:nvPr/>
        </p:nvSpPr>
        <p:spPr bwMode="auto">
          <a:xfrm>
            <a:off x="3548063" y="260985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67" name="Rectangle 18"/>
          <p:cNvSpPr>
            <a:spLocks noChangeArrowheads="1"/>
          </p:cNvSpPr>
          <p:nvPr/>
        </p:nvSpPr>
        <p:spPr bwMode="auto">
          <a:xfrm>
            <a:off x="3548063" y="260985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68" name="Rectangle 24"/>
          <p:cNvSpPr>
            <a:spLocks noChangeArrowheads="1"/>
          </p:cNvSpPr>
          <p:nvPr/>
        </p:nvSpPr>
        <p:spPr bwMode="auto">
          <a:xfrm>
            <a:off x="4500563" y="3367088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69" name="Rectangle 25"/>
          <p:cNvSpPr>
            <a:spLocks noChangeArrowheads="1"/>
          </p:cNvSpPr>
          <p:nvPr/>
        </p:nvSpPr>
        <p:spPr bwMode="auto">
          <a:xfrm>
            <a:off x="4386263" y="333375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70" name="Rectangle 27"/>
          <p:cNvSpPr>
            <a:spLocks noChangeArrowheads="1"/>
          </p:cNvSpPr>
          <p:nvPr/>
        </p:nvSpPr>
        <p:spPr bwMode="auto">
          <a:xfrm>
            <a:off x="4500563" y="3338513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192213" y="2007121"/>
          <a:ext cx="6392862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Equation" r:id="rId4" imgW="2349360" imgH="444240" progId="Equation.3">
                  <p:embed/>
                </p:oleObj>
              </mc:Choice>
              <mc:Fallback>
                <p:oleObj name="Equation" r:id="rId4" imgW="234936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2007121"/>
                        <a:ext cx="6392862" cy="120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椭圆 25"/>
          <p:cNvSpPr/>
          <p:nvPr/>
        </p:nvSpPr>
        <p:spPr bwMode="auto">
          <a:xfrm>
            <a:off x="6660232" y="1844824"/>
            <a:ext cx="1008112" cy="936104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</a:endParaRPr>
          </a:p>
        </p:txBody>
      </p:sp>
      <p:cxnSp>
        <p:nvCxnSpPr>
          <p:cNvPr id="35" name="直接连接符 34"/>
          <p:cNvCxnSpPr/>
          <p:nvPr/>
        </p:nvCxnSpPr>
        <p:spPr bwMode="auto">
          <a:xfrm>
            <a:off x="1928794" y="2564334"/>
            <a:ext cx="200026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>
            <a:off x="4929190" y="3350152"/>
            <a:ext cx="200026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>
            <a:off x="4071934" y="2564334"/>
            <a:ext cx="1428760" cy="1588"/>
          </a:xfrm>
          <a:prstGeom prst="line">
            <a:avLst/>
          </a:prstGeom>
          <a:solidFill>
            <a:schemeClr val="accent1"/>
          </a:solidFill>
          <a:ln w="47625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>
            <a:off x="2071670" y="3350152"/>
            <a:ext cx="1000132" cy="1588"/>
          </a:xfrm>
          <a:prstGeom prst="line">
            <a:avLst/>
          </a:prstGeom>
          <a:solidFill>
            <a:schemeClr val="accent1"/>
          </a:solidFill>
          <a:ln w="85725" cap="flat" cmpd="tri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>
            <a:off x="5786446" y="2635772"/>
            <a:ext cx="1000132" cy="1588"/>
          </a:xfrm>
          <a:prstGeom prst="line">
            <a:avLst/>
          </a:prstGeom>
          <a:solidFill>
            <a:schemeClr val="accent1"/>
          </a:solidFill>
          <a:ln w="85725" cap="flat" cmpd="tri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>
            <a:off x="3214678" y="3350152"/>
            <a:ext cx="1428760" cy="1588"/>
          </a:xfrm>
          <a:prstGeom prst="line">
            <a:avLst/>
          </a:prstGeom>
          <a:solidFill>
            <a:schemeClr val="accent1"/>
          </a:solidFill>
          <a:ln w="47625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1643042" y="3850218"/>
            <a:ext cx="57791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Why the order </a:t>
            </a:r>
            <a:r>
              <a:rPr lang="en-US" altLang="zh-CN" sz="2400" dirty="0" smtClean="0">
                <a:solidFill>
                  <a:srgbClr val="C00000"/>
                </a:solidFill>
              </a:rPr>
              <a:t>of reverse transformations</a:t>
            </a:r>
          </a:p>
          <a:p>
            <a:r>
              <a:rPr lang="en-US" altLang="zh-CN" sz="2400" dirty="0" smtClean="0"/>
              <a:t> is contrary to </a:t>
            </a:r>
          </a:p>
          <a:p>
            <a:r>
              <a:rPr lang="en-US" altLang="zh-CN" sz="2400" dirty="0" smtClean="0"/>
              <a:t>that of </a:t>
            </a:r>
            <a:r>
              <a:rPr lang="en-US" altLang="zh-CN" sz="2400" dirty="0" smtClean="0">
                <a:solidFill>
                  <a:srgbClr val="C00000"/>
                </a:solidFill>
              </a:rPr>
              <a:t>the original transformations</a:t>
            </a:r>
            <a:r>
              <a:rPr lang="en-US" altLang="zh-CN" sz="2400" dirty="0" smtClean="0"/>
              <a:t>?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F8E639-8A48-4E72-95E0-2A034FBE3A86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+mn-lt"/>
                <a:ea typeface="黑体" pitchFamily="2" charset="-122"/>
              </a:rPr>
              <a:t>2D geometric transformations</a:t>
            </a:r>
            <a:endParaRPr lang="zh-CN" altLang="en-US" dirty="0" smtClean="0">
              <a:latin typeface="+mn-lt"/>
              <a:ea typeface="黑体" pitchFamily="2" charset="-122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85875"/>
            <a:ext cx="8320088" cy="211455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黑体" pitchFamily="49" charset="-122"/>
              </a:rPr>
              <a:t>Transform 2D objects from world coordinates to screen coordinates </a:t>
            </a:r>
          </a:p>
          <a:p>
            <a:pPr marL="0" indent="0" eaLnBrk="1" hangingPunct="1">
              <a:buNone/>
            </a:pPr>
            <a:r>
              <a:rPr lang="en-US" altLang="zh-CN" dirty="0">
                <a:ea typeface="黑体" pitchFamily="49" charset="-122"/>
              </a:rPr>
              <a:t> </a:t>
            </a:r>
            <a:r>
              <a:rPr lang="en-US" altLang="zh-CN" dirty="0" smtClean="0">
                <a:ea typeface="黑体" pitchFamily="49" charset="-122"/>
              </a:rPr>
              <a:t>  (</a:t>
            </a:r>
            <a:r>
              <a:rPr lang="zh-CN" altLang="en-US" dirty="0" smtClean="0">
                <a:ea typeface="黑体" pitchFamily="49" charset="-122"/>
              </a:rPr>
              <a:t>从世界坐标到屏幕坐标</a:t>
            </a:r>
            <a:r>
              <a:rPr lang="en-US" altLang="zh-CN" dirty="0" smtClean="0">
                <a:ea typeface="黑体" pitchFamily="49" charset="-122"/>
              </a:rPr>
              <a:t>)</a:t>
            </a:r>
          </a:p>
          <a:p>
            <a:pPr lvl="1" eaLnBrk="1" hangingPunct="1"/>
            <a:r>
              <a:rPr lang="en-US" altLang="zh-CN" dirty="0" smtClean="0">
                <a:ea typeface="黑体" pitchFamily="49" charset="-122"/>
              </a:rPr>
              <a:t>Applications: vector graph, cartoon animation  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(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矢量图形、卡通动画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)</a:t>
            </a:r>
            <a:endParaRPr lang="zh-CN" altLang="en-US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3960837"/>
            <a:ext cx="792480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altLang="zh-CN" sz="3200" kern="0" dirty="0">
                <a:latin typeface="+mj-lt"/>
                <a:ea typeface="黑体" pitchFamily="2" charset="-122"/>
              </a:rPr>
              <a:t>Common used  transformations</a:t>
            </a:r>
            <a:endParaRPr lang="zh-CN" altLang="en-US" sz="3200" kern="0" dirty="0">
              <a:latin typeface="+mj-lt"/>
              <a:ea typeface="黑体" pitchFamily="2" charset="-122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800" kern="0" dirty="0">
                <a:latin typeface="Times New Roman" pitchFamily="18" charset="0"/>
                <a:ea typeface="黑体" pitchFamily="2" charset="-122"/>
              </a:rPr>
              <a:t>基本变换：平移、旋转、放缩 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800" kern="0" dirty="0">
                <a:latin typeface="Times New Roman" pitchFamily="18" charset="0"/>
                <a:ea typeface="黑体" pitchFamily="2" charset="-122"/>
              </a:rPr>
              <a:t>其它变换：剪切、对称、复合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两坐标系之间的变换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平移</a:t>
                </a:r>
                <a:r>
                  <a:rPr lang="en-US" altLang="zh-CN" dirty="0" smtClean="0"/>
                  <a:t>(X’Y’Z’</a:t>
                </a:r>
                <a:r>
                  <a:rPr lang="zh-CN" altLang="en-US" dirty="0" smtClean="0"/>
                  <a:t>的原点在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77" t="-2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027B9-0866-41DA-B19E-D03441714429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  <p:grpSp>
        <p:nvGrpSpPr>
          <p:cNvPr id="15" name="组合 14"/>
          <p:cNvGrpSpPr/>
          <p:nvPr/>
        </p:nvGrpSpPr>
        <p:grpSpPr>
          <a:xfrm>
            <a:off x="4211960" y="3228945"/>
            <a:ext cx="3301302" cy="3080375"/>
            <a:chOff x="2516475" y="1556792"/>
            <a:chExt cx="3301302" cy="3080375"/>
          </a:xfrm>
        </p:grpSpPr>
        <p:grpSp>
          <p:nvGrpSpPr>
            <p:cNvPr id="11" name="组合 10"/>
            <p:cNvGrpSpPr/>
            <p:nvPr/>
          </p:nvGrpSpPr>
          <p:grpSpPr>
            <a:xfrm>
              <a:off x="2843808" y="1700808"/>
              <a:ext cx="2664296" cy="2736304"/>
              <a:chOff x="3275856" y="2492896"/>
              <a:chExt cx="2664296" cy="2736304"/>
            </a:xfrm>
          </p:grpSpPr>
          <p:cxnSp>
            <p:nvCxnSpPr>
              <p:cNvPr id="6" name="直接箭头连接符 5"/>
              <p:cNvCxnSpPr/>
              <p:nvPr/>
            </p:nvCxnSpPr>
            <p:spPr bwMode="auto">
              <a:xfrm flipV="1">
                <a:off x="4211960" y="2492896"/>
                <a:ext cx="0" cy="158417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8" name="直接箭头连接符 7"/>
              <p:cNvCxnSpPr/>
              <p:nvPr/>
            </p:nvCxnSpPr>
            <p:spPr bwMode="auto">
              <a:xfrm>
                <a:off x="4211960" y="4077072"/>
                <a:ext cx="1728192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0" name="直接箭头连接符 9"/>
              <p:cNvCxnSpPr/>
              <p:nvPr/>
            </p:nvCxnSpPr>
            <p:spPr bwMode="auto">
              <a:xfrm flipH="1">
                <a:off x="3275856" y="4077072"/>
                <a:ext cx="936104" cy="11521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12" name="TextBox 11"/>
            <p:cNvSpPr txBox="1"/>
            <p:nvPr/>
          </p:nvSpPr>
          <p:spPr>
            <a:xfrm>
              <a:off x="3805405" y="1556792"/>
              <a:ext cx="3561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61589" y="3100898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16475" y="4237057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Z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374535" y="2380818"/>
            <a:ext cx="3359010" cy="3080375"/>
            <a:chOff x="2487621" y="1556792"/>
            <a:chExt cx="3359010" cy="3080375"/>
          </a:xfrm>
        </p:grpSpPr>
        <p:grpSp>
          <p:nvGrpSpPr>
            <p:cNvPr id="17" name="组合 16"/>
            <p:cNvGrpSpPr/>
            <p:nvPr/>
          </p:nvGrpSpPr>
          <p:grpSpPr>
            <a:xfrm>
              <a:off x="2843808" y="1700808"/>
              <a:ext cx="2664296" cy="2736304"/>
              <a:chOff x="3275856" y="2492896"/>
              <a:chExt cx="2664296" cy="2736304"/>
            </a:xfrm>
          </p:grpSpPr>
          <p:cxnSp>
            <p:nvCxnSpPr>
              <p:cNvPr id="21" name="直接箭头连接符 20"/>
              <p:cNvCxnSpPr/>
              <p:nvPr/>
            </p:nvCxnSpPr>
            <p:spPr bwMode="auto">
              <a:xfrm flipV="1">
                <a:off x="4211960" y="2492896"/>
                <a:ext cx="0" cy="158417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2" name="直接箭头连接符 21"/>
              <p:cNvCxnSpPr/>
              <p:nvPr/>
            </p:nvCxnSpPr>
            <p:spPr bwMode="auto">
              <a:xfrm>
                <a:off x="4211960" y="4077072"/>
                <a:ext cx="1728192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3" name="直接箭头连接符 22"/>
              <p:cNvCxnSpPr/>
              <p:nvPr/>
            </p:nvCxnSpPr>
            <p:spPr bwMode="auto">
              <a:xfrm flipH="1">
                <a:off x="3275856" y="4077072"/>
                <a:ext cx="936104" cy="11521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18" name="TextBox 17"/>
            <p:cNvSpPr txBox="1"/>
            <p:nvPr/>
          </p:nvSpPr>
          <p:spPr>
            <a:xfrm>
              <a:off x="3776551" y="1556792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Y’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32735" y="3100898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X’</a:t>
              </a:r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87621" y="4237057"/>
              <a:ext cx="3994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Z’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78610" y="3764939"/>
                <a:ext cx="1313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610" y="3764939"/>
                <a:ext cx="1313116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5116" t="-6154" r="-1860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45853" y="2715503"/>
                <a:ext cx="5718011" cy="1827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40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40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sz="40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40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zh-CN" sz="40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4000" b="0" i="1" smtClean="0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altLang="zh-CN" sz="40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4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40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4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4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4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4000" b="0" i="1" smtClean="0">
                          <a:latin typeface="Cambria Math"/>
                        </a:rPr>
                        <m:t>− </m:t>
                      </m:r>
                      <m:d>
                        <m:dPr>
                          <m:ctrlPr>
                            <a:rPr lang="en-US" altLang="zh-CN" sz="40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4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40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3" y="2715503"/>
                <a:ext cx="5718011" cy="182710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12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两坐标系之间的变换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4250432" cy="4419600"/>
              </a:xfrm>
            </p:spPr>
            <p:txBody>
              <a:bodyPr/>
              <a:lstStyle/>
              <a:p>
                <a:r>
                  <a:rPr lang="zh-CN" altLang="en-US" dirty="0" smtClean="0"/>
                  <a:t>旋转：已知</a:t>
                </a:r>
                <a:r>
                  <a:rPr lang="en-US" altLang="zh-CN" dirty="0" smtClean="0"/>
                  <a:t>(X’,</a:t>
                </a:r>
                <a:r>
                  <a:rPr lang="en-US" altLang="zh-CN" dirty="0"/>
                  <a:t>Y</a:t>
                </a:r>
                <a:r>
                  <a:rPr lang="en-US" altLang="zh-CN" dirty="0" smtClean="0"/>
                  <a:t>’,</a:t>
                </a:r>
                <a:r>
                  <a:rPr lang="en-US" altLang="zh-CN" dirty="0"/>
                  <a:t>Z</a:t>
                </a:r>
                <a:r>
                  <a:rPr lang="en-US" altLang="zh-CN" dirty="0" smtClean="0"/>
                  <a:t>’)</a:t>
                </a:r>
                <a:r>
                  <a:rPr lang="zh-CN" altLang="en-US" dirty="0" smtClean="0"/>
                  <a:t>的坐标轴在</a:t>
                </a:r>
                <a:r>
                  <a:rPr lang="en-US" altLang="zh-CN" dirty="0" smtClean="0"/>
                  <a:t>(X,Y,Z)</a:t>
                </a:r>
                <a:r>
                  <a:rPr lang="zh-CN" altLang="en-US" dirty="0" smtClean="0"/>
                  <a:t>中的单位向量分别为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/>
                          </a:rPr>
                          <m:t>𝐧</m:t>
                        </m:r>
                      </m:e>
                      <m:sub>
                        <m:r>
                          <a:rPr lang="en-US" altLang="zh-CN" b="1" i="0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/>
                          </a:rPr>
                          <m:t>𝐧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/>
                          </a:rPr>
                          <m:t>𝐧</m:t>
                        </m:r>
                      </m:e>
                      <m:sub>
                        <m:r>
                          <a:rPr lang="en-US" altLang="zh-CN" b="1" i="0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4250432" cy="4419600"/>
              </a:xfrm>
              <a:blipFill rotWithShape="1">
                <a:blip r:embed="rId2"/>
                <a:stretch>
                  <a:fillRect l="-2009" t="-2207" r="-3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027B9-0866-41DA-B19E-D03441714429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  <p:grpSp>
        <p:nvGrpSpPr>
          <p:cNvPr id="15" name="组合 14"/>
          <p:cNvGrpSpPr/>
          <p:nvPr/>
        </p:nvGrpSpPr>
        <p:grpSpPr>
          <a:xfrm>
            <a:off x="5450448" y="1340653"/>
            <a:ext cx="3301302" cy="3080375"/>
            <a:chOff x="2516475" y="1556792"/>
            <a:chExt cx="3301302" cy="3080375"/>
          </a:xfrm>
        </p:grpSpPr>
        <p:grpSp>
          <p:nvGrpSpPr>
            <p:cNvPr id="11" name="组合 10"/>
            <p:cNvGrpSpPr/>
            <p:nvPr/>
          </p:nvGrpSpPr>
          <p:grpSpPr>
            <a:xfrm>
              <a:off x="2843808" y="1700808"/>
              <a:ext cx="2664296" cy="2736304"/>
              <a:chOff x="3275856" y="2492896"/>
              <a:chExt cx="2664296" cy="2736304"/>
            </a:xfrm>
          </p:grpSpPr>
          <p:cxnSp>
            <p:nvCxnSpPr>
              <p:cNvPr id="6" name="直接箭头连接符 5"/>
              <p:cNvCxnSpPr/>
              <p:nvPr/>
            </p:nvCxnSpPr>
            <p:spPr bwMode="auto">
              <a:xfrm flipV="1">
                <a:off x="4211960" y="2492896"/>
                <a:ext cx="0" cy="158417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8" name="直接箭头连接符 7"/>
              <p:cNvCxnSpPr/>
              <p:nvPr/>
            </p:nvCxnSpPr>
            <p:spPr bwMode="auto">
              <a:xfrm>
                <a:off x="4211960" y="4077072"/>
                <a:ext cx="1728192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0" name="直接箭头连接符 9"/>
              <p:cNvCxnSpPr/>
              <p:nvPr/>
            </p:nvCxnSpPr>
            <p:spPr bwMode="auto">
              <a:xfrm flipH="1">
                <a:off x="3275856" y="4077072"/>
                <a:ext cx="936104" cy="11521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12" name="TextBox 11"/>
            <p:cNvSpPr txBox="1"/>
            <p:nvPr/>
          </p:nvSpPr>
          <p:spPr>
            <a:xfrm>
              <a:off x="3805405" y="1556792"/>
              <a:ext cx="3561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61589" y="3100898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16475" y="4237057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Z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 rot="2400000">
            <a:off x="5440442" y="1627950"/>
            <a:ext cx="3359010" cy="3080375"/>
            <a:chOff x="2487621" y="1556792"/>
            <a:chExt cx="3359010" cy="3080375"/>
          </a:xfrm>
        </p:grpSpPr>
        <p:grpSp>
          <p:nvGrpSpPr>
            <p:cNvPr id="17" name="组合 16"/>
            <p:cNvGrpSpPr/>
            <p:nvPr/>
          </p:nvGrpSpPr>
          <p:grpSpPr>
            <a:xfrm>
              <a:off x="2843808" y="1700808"/>
              <a:ext cx="2664296" cy="2736304"/>
              <a:chOff x="3275856" y="2492896"/>
              <a:chExt cx="2664296" cy="2736304"/>
            </a:xfrm>
          </p:grpSpPr>
          <p:cxnSp>
            <p:nvCxnSpPr>
              <p:cNvPr id="21" name="直接箭头连接符 20"/>
              <p:cNvCxnSpPr/>
              <p:nvPr/>
            </p:nvCxnSpPr>
            <p:spPr bwMode="auto">
              <a:xfrm flipV="1">
                <a:off x="4211960" y="2492896"/>
                <a:ext cx="0" cy="158417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2" name="直接箭头连接符 21"/>
              <p:cNvCxnSpPr/>
              <p:nvPr/>
            </p:nvCxnSpPr>
            <p:spPr bwMode="auto">
              <a:xfrm>
                <a:off x="4211960" y="4077072"/>
                <a:ext cx="1728192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3" name="直接箭头连接符 22"/>
              <p:cNvCxnSpPr/>
              <p:nvPr/>
            </p:nvCxnSpPr>
            <p:spPr bwMode="auto">
              <a:xfrm flipH="1">
                <a:off x="3275856" y="4077072"/>
                <a:ext cx="936104" cy="11521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18" name="TextBox 17"/>
            <p:cNvSpPr txBox="1"/>
            <p:nvPr/>
          </p:nvSpPr>
          <p:spPr>
            <a:xfrm>
              <a:off x="3776551" y="1556792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Y’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32735" y="3100898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X’</a:t>
              </a:r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87621" y="4237057"/>
              <a:ext cx="3994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Z’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85948" y="4354608"/>
                <a:ext cx="5198220" cy="1306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>
                                        <a:latin typeface="Cambria Math"/>
                                      </a:rPr>
                                      <m:t>𝐧</m:t>
                                    </m:r>
                                  </m:e>
                                  <m:sub>
                                    <m:r>
                                      <a:rPr lang="en-US" altLang="zh-CN" sz="2800" b="1"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altLang="zh-CN" sz="2800" b="1" i="0" smtClean="0">
                                        <a:latin typeface="Cambria Math"/>
                                      </a:rPr>
                                      <m:t>𝐱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>
                                        <a:latin typeface="Cambria Math"/>
                                      </a:rPr>
                                      <m:t>𝐧</m:t>
                                    </m:r>
                                  </m:e>
                                  <m:sub>
                                    <m:r>
                                      <a:rPr lang="en-US" altLang="zh-CN" sz="2800" b="1"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altLang="zh-CN" sz="2800" b="1" i="0" smtClean="0">
                                        <a:latin typeface="Cambria Math"/>
                                      </a:rPr>
                                      <m:t>𝐲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>
                                        <a:latin typeface="Cambria Math"/>
                                      </a:rPr>
                                      <m:t>𝐧</m:t>
                                    </m:r>
                                  </m:e>
                                  <m:sub>
                                    <m:r>
                                      <a:rPr lang="en-US" altLang="zh-CN" sz="2800" b="1"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altLang="zh-CN" sz="2800" b="1" i="0" smtClean="0">
                                        <a:latin typeface="Cambria Math"/>
                                      </a:rPr>
                                      <m:t>𝐳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>
                                        <a:latin typeface="Cambria Math"/>
                                      </a:rPr>
                                      <m:t>𝐧</m:t>
                                    </m:r>
                                  </m:e>
                                  <m:sub>
                                    <m:r>
                                      <a:rPr lang="en-US" altLang="zh-CN" sz="2800" b="1" i="0" smtClean="0">
                                        <a:latin typeface="Cambria Math"/>
                                      </a:rPr>
                                      <m:t>𝟐</m:t>
                                    </m:r>
                                    <m:r>
                                      <a:rPr lang="en-US" altLang="zh-CN" sz="2800" b="1">
                                        <a:latin typeface="Cambria Math"/>
                                      </a:rPr>
                                      <m:t>𝐱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>
                                        <a:latin typeface="Cambria Math"/>
                                      </a:rPr>
                                      <m:t>𝐧</m:t>
                                    </m:r>
                                  </m:e>
                                  <m:sub>
                                    <m:r>
                                      <a:rPr lang="en-US" altLang="zh-CN" sz="2800" b="1" i="0" smtClean="0">
                                        <a:latin typeface="Cambria Math"/>
                                      </a:rPr>
                                      <m:t>𝟐</m:t>
                                    </m:r>
                                    <m:r>
                                      <a:rPr lang="en-US" altLang="zh-CN" sz="2800" b="1">
                                        <a:latin typeface="Cambria Math"/>
                                      </a:rPr>
                                      <m:t>𝐲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>
                                        <a:latin typeface="Cambria Math"/>
                                      </a:rPr>
                                      <m:t>𝐧</m:t>
                                    </m:r>
                                  </m:e>
                                  <m:sub>
                                    <m:r>
                                      <a:rPr lang="en-US" altLang="zh-CN" sz="2800" b="1" i="0" smtClean="0">
                                        <a:latin typeface="Cambria Math"/>
                                      </a:rPr>
                                      <m:t>𝟐𝐳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>
                                        <a:latin typeface="Cambria Math"/>
                                      </a:rPr>
                                      <m:t>𝐧</m:t>
                                    </m:r>
                                  </m:e>
                                  <m:sub>
                                    <m:r>
                                      <a:rPr lang="en-US" altLang="zh-CN" sz="2800" b="1" i="0" smtClean="0">
                                        <a:latin typeface="Cambria Math"/>
                                      </a:rPr>
                                      <m:t>𝟑𝐱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>
                                        <a:latin typeface="Cambria Math"/>
                                      </a:rPr>
                                      <m:t>𝐧</m:t>
                                    </m:r>
                                  </m:e>
                                  <m:sub>
                                    <m:r>
                                      <a:rPr lang="en-US" altLang="zh-CN" sz="2800" b="1" i="0" smtClean="0">
                                        <a:latin typeface="Cambria Math"/>
                                      </a:rPr>
                                      <m:t>𝟑</m:t>
                                    </m:r>
                                    <m:r>
                                      <a:rPr lang="en-US" altLang="zh-CN" sz="2800" b="1">
                                        <a:latin typeface="Cambria Math"/>
                                      </a:rPr>
                                      <m:t>𝐲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>
                                        <a:latin typeface="Cambria Math"/>
                                      </a:rPr>
                                      <m:t>𝐧</m:t>
                                    </m:r>
                                  </m:e>
                                  <m:sub>
                                    <m:r>
                                      <a:rPr lang="en-US" altLang="zh-CN" sz="2800" b="1" i="0" smtClean="0">
                                        <a:latin typeface="Cambria Math"/>
                                      </a:rPr>
                                      <m:t>𝟑𝐳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48" y="4354608"/>
                <a:ext cx="5198220" cy="13066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69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例子：绕任意轴旋转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00200"/>
            <a:ext cx="7924800" cy="4419600"/>
          </a:xfrm>
        </p:spPr>
        <p:txBody>
          <a:bodyPr/>
          <a:lstStyle/>
          <a:p>
            <a:r>
              <a:rPr lang="zh-CN" altLang="en-US" dirty="0" smtClean="0"/>
              <a:t>求绕</a:t>
            </a:r>
            <a:r>
              <a:rPr lang="en-US" altLang="zh-CN" dirty="0" smtClean="0"/>
              <a:t>(1,1,0)—(3,3,2)</a:t>
            </a:r>
            <a:r>
              <a:rPr lang="zh-CN" altLang="en-US" dirty="0" smtClean="0"/>
              <a:t>所在直线旋转</a:t>
            </a:r>
            <a:r>
              <a:rPr lang="en-US" altLang="zh-CN" dirty="0" smtClean="0"/>
              <a:t>90</a:t>
            </a:r>
            <a:r>
              <a:rPr lang="zh-CN" altLang="en-US" dirty="0" smtClean="0"/>
              <a:t>度的变换矩阵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027B9-0866-41DA-B19E-D03441714429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4015585" y="2624861"/>
            <a:ext cx="3301302" cy="3080375"/>
            <a:chOff x="2516475" y="1556792"/>
            <a:chExt cx="3301302" cy="3080375"/>
          </a:xfrm>
        </p:grpSpPr>
        <p:grpSp>
          <p:nvGrpSpPr>
            <p:cNvPr id="6" name="组合 5"/>
            <p:cNvGrpSpPr/>
            <p:nvPr/>
          </p:nvGrpSpPr>
          <p:grpSpPr>
            <a:xfrm>
              <a:off x="2843808" y="1700808"/>
              <a:ext cx="2664296" cy="2736304"/>
              <a:chOff x="3275856" y="2492896"/>
              <a:chExt cx="2664296" cy="2736304"/>
            </a:xfrm>
          </p:grpSpPr>
          <p:cxnSp>
            <p:nvCxnSpPr>
              <p:cNvPr id="10" name="直接箭头连接符 9"/>
              <p:cNvCxnSpPr/>
              <p:nvPr/>
            </p:nvCxnSpPr>
            <p:spPr bwMode="auto">
              <a:xfrm flipV="1">
                <a:off x="4211960" y="2492896"/>
                <a:ext cx="0" cy="158417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1" name="直接箭头连接符 10"/>
              <p:cNvCxnSpPr/>
              <p:nvPr/>
            </p:nvCxnSpPr>
            <p:spPr bwMode="auto">
              <a:xfrm>
                <a:off x="4211960" y="4077072"/>
                <a:ext cx="1728192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2" name="直接箭头连接符 11"/>
              <p:cNvCxnSpPr/>
              <p:nvPr/>
            </p:nvCxnSpPr>
            <p:spPr bwMode="auto">
              <a:xfrm flipH="1">
                <a:off x="3275856" y="4077072"/>
                <a:ext cx="936104" cy="11521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7" name="TextBox 6"/>
            <p:cNvSpPr txBox="1"/>
            <p:nvPr/>
          </p:nvSpPr>
          <p:spPr>
            <a:xfrm>
              <a:off x="3805405" y="1556792"/>
              <a:ext cx="3561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61589" y="3100898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6475" y="4237057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Z</a:t>
              </a:r>
              <a:endParaRPr lang="zh-CN" altLang="en-US" dirty="0"/>
            </a:p>
          </p:txBody>
        </p:sp>
      </p:grpSp>
      <p:cxnSp>
        <p:nvCxnSpPr>
          <p:cNvPr id="14" name="直接连接符 13"/>
          <p:cNvCxnSpPr/>
          <p:nvPr/>
        </p:nvCxnSpPr>
        <p:spPr bwMode="auto">
          <a:xfrm flipV="1">
            <a:off x="5660702" y="3560965"/>
            <a:ext cx="927522" cy="1368152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220072" y="4941168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(1,1,0)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79085" y="3168402"/>
            <a:ext cx="923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(3,3,2)</a:t>
            </a:r>
            <a:endParaRPr lang="zh-CN" altLang="en-US" dirty="0"/>
          </a:p>
        </p:txBody>
      </p:sp>
      <p:sp>
        <p:nvSpPr>
          <p:cNvPr id="13" name="任意多边形 12"/>
          <p:cNvSpPr/>
          <p:nvPr/>
        </p:nvSpPr>
        <p:spPr bwMode="auto">
          <a:xfrm>
            <a:off x="6300192" y="3168402"/>
            <a:ext cx="518022" cy="789909"/>
          </a:xfrm>
          <a:custGeom>
            <a:avLst/>
            <a:gdLst>
              <a:gd name="connsiteX0" fmla="*/ 0 w 518022"/>
              <a:gd name="connsiteY0" fmla="*/ 85725 h 789909"/>
              <a:gd name="connsiteX1" fmla="*/ 100012 w 518022"/>
              <a:gd name="connsiteY1" fmla="*/ 571500 h 789909"/>
              <a:gd name="connsiteX2" fmla="*/ 471487 w 518022"/>
              <a:gd name="connsiteY2" fmla="*/ 785813 h 789909"/>
              <a:gd name="connsiteX3" fmla="*/ 500062 w 518022"/>
              <a:gd name="connsiteY3" fmla="*/ 400050 h 789909"/>
              <a:gd name="connsiteX4" fmla="*/ 357187 w 518022"/>
              <a:gd name="connsiteY4" fmla="*/ 71438 h 789909"/>
              <a:gd name="connsiteX5" fmla="*/ 214312 w 518022"/>
              <a:gd name="connsiteY5" fmla="*/ 0 h 789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022" h="789909">
                <a:moveTo>
                  <a:pt x="0" y="85725"/>
                </a:moveTo>
                <a:cubicBezTo>
                  <a:pt x="10715" y="270272"/>
                  <a:pt x="21431" y="454819"/>
                  <a:pt x="100012" y="571500"/>
                </a:cubicBezTo>
                <a:cubicBezTo>
                  <a:pt x="178593" y="688181"/>
                  <a:pt x="404812" y="814388"/>
                  <a:pt x="471487" y="785813"/>
                </a:cubicBezTo>
                <a:cubicBezTo>
                  <a:pt x="538162" y="757238"/>
                  <a:pt x="519112" y="519113"/>
                  <a:pt x="500062" y="400050"/>
                </a:cubicBezTo>
                <a:cubicBezTo>
                  <a:pt x="481012" y="280988"/>
                  <a:pt x="404812" y="138113"/>
                  <a:pt x="357187" y="71438"/>
                </a:cubicBezTo>
                <a:cubicBezTo>
                  <a:pt x="309562" y="4763"/>
                  <a:pt x="261937" y="2381"/>
                  <a:pt x="214312" y="0"/>
                </a:cubicBezTo>
              </a:path>
            </a:pathLst>
          </a:custGeom>
          <a:noFill/>
          <a:ln w="31750" cap="flat" cmpd="sng" algn="ctr">
            <a:solidFill>
              <a:srgbClr val="0000CC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438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求绕</a:t>
            </a:r>
            <a:r>
              <a:rPr lang="en-US" altLang="zh-CN" sz="3600" dirty="0"/>
              <a:t>(1,1,0)—(3,3,2)</a:t>
            </a:r>
            <a:r>
              <a:rPr lang="zh-CN" altLang="en-US" sz="3600" dirty="0"/>
              <a:t>所在直线旋转</a:t>
            </a:r>
            <a:r>
              <a:rPr lang="en-US" altLang="zh-CN" sz="3600" dirty="0"/>
              <a:t>90</a:t>
            </a:r>
            <a:r>
              <a:rPr lang="zh-CN" altLang="en-US" sz="3600" dirty="0"/>
              <a:t>度的变换矩阵</a:t>
            </a:r>
            <a:r>
              <a:rPr lang="en-US" altLang="zh-CN" sz="3600" dirty="0"/>
              <a:t>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027B9-0866-41DA-B19E-D03441714429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4015585" y="2624861"/>
            <a:ext cx="3301302" cy="3080375"/>
            <a:chOff x="2516475" y="1556792"/>
            <a:chExt cx="3301302" cy="3080375"/>
          </a:xfrm>
        </p:grpSpPr>
        <p:grpSp>
          <p:nvGrpSpPr>
            <p:cNvPr id="6" name="组合 5"/>
            <p:cNvGrpSpPr/>
            <p:nvPr/>
          </p:nvGrpSpPr>
          <p:grpSpPr>
            <a:xfrm>
              <a:off x="2843808" y="1700808"/>
              <a:ext cx="2664296" cy="2736304"/>
              <a:chOff x="3275856" y="2492896"/>
              <a:chExt cx="2664296" cy="2736304"/>
            </a:xfrm>
          </p:grpSpPr>
          <p:cxnSp>
            <p:nvCxnSpPr>
              <p:cNvPr id="10" name="直接箭头连接符 9"/>
              <p:cNvCxnSpPr/>
              <p:nvPr/>
            </p:nvCxnSpPr>
            <p:spPr bwMode="auto">
              <a:xfrm flipV="1">
                <a:off x="4211960" y="2492896"/>
                <a:ext cx="0" cy="158417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1" name="直接箭头连接符 10"/>
              <p:cNvCxnSpPr/>
              <p:nvPr/>
            </p:nvCxnSpPr>
            <p:spPr bwMode="auto">
              <a:xfrm>
                <a:off x="4211960" y="4077072"/>
                <a:ext cx="1728192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2" name="直接箭头连接符 11"/>
              <p:cNvCxnSpPr/>
              <p:nvPr/>
            </p:nvCxnSpPr>
            <p:spPr bwMode="auto">
              <a:xfrm flipH="1">
                <a:off x="3275856" y="4077072"/>
                <a:ext cx="936104" cy="11521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7" name="TextBox 6"/>
            <p:cNvSpPr txBox="1"/>
            <p:nvPr/>
          </p:nvSpPr>
          <p:spPr>
            <a:xfrm>
              <a:off x="3805405" y="1556792"/>
              <a:ext cx="3561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61589" y="3100898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6475" y="4237057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Z</a:t>
              </a:r>
              <a:endParaRPr lang="zh-CN" altLang="en-US" dirty="0"/>
            </a:p>
          </p:txBody>
        </p:sp>
      </p:grpSp>
      <p:cxnSp>
        <p:nvCxnSpPr>
          <p:cNvPr id="14" name="直接连接符 13"/>
          <p:cNvCxnSpPr/>
          <p:nvPr/>
        </p:nvCxnSpPr>
        <p:spPr bwMode="auto">
          <a:xfrm flipV="1">
            <a:off x="5310287" y="2957467"/>
            <a:ext cx="927522" cy="1368152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869657" y="4337670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(0,0,0)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28669" y="2564904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(2,2,2)</a:t>
            </a:r>
            <a:endParaRPr lang="zh-CN" altLang="en-US" dirty="0"/>
          </a:p>
        </p:txBody>
      </p:sp>
      <p:sp>
        <p:nvSpPr>
          <p:cNvPr id="13" name="任意多边形 12"/>
          <p:cNvSpPr/>
          <p:nvPr/>
        </p:nvSpPr>
        <p:spPr bwMode="auto">
          <a:xfrm>
            <a:off x="6300192" y="3168402"/>
            <a:ext cx="518022" cy="789909"/>
          </a:xfrm>
          <a:custGeom>
            <a:avLst/>
            <a:gdLst>
              <a:gd name="connsiteX0" fmla="*/ 0 w 518022"/>
              <a:gd name="connsiteY0" fmla="*/ 85725 h 789909"/>
              <a:gd name="connsiteX1" fmla="*/ 100012 w 518022"/>
              <a:gd name="connsiteY1" fmla="*/ 571500 h 789909"/>
              <a:gd name="connsiteX2" fmla="*/ 471487 w 518022"/>
              <a:gd name="connsiteY2" fmla="*/ 785813 h 789909"/>
              <a:gd name="connsiteX3" fmla="*/ 500062 w 518022"/>
              <a:gd name="connsiteY3" fmla="*/ 400050 h 789909"/>
              <a:gd name="connsiteX4" fmla="*/ 357187 w 518022"/>
              <a:gd name="connsiteY4" fmla="*/ 71438 h 789909"/>
              <a:gd name="connsiteX5" fmla="*/ 214312 w 518022"/>
              <a:gd name="connsiteY5" fmla="*/ 0 h 789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022" h="789909">
                <a:moveTo>
                  <a:pt x="0" y="85725"/>
                </a:moveTo>
                <a:cubicBezTo>
                  <a:pt x="10715" y="270272"/>
                  <a:pt x="21431" y="454819"/>
                  <a:pt x="100012" y="571500"/>
                </a:cubicBezTo>
                <a:cubicBezTo>
                  <a:pt x="178593" y="688181"/>
                  <a:pt x="404812" y="814388"/>
                  <a:pt x="471487" y="785813"/>
                </a:cubicBezTo>
                <a:cubicBezTo>
                  <a:pt x="538162" y="757238"/>
                  <a:pt x="519112" y="519113"/>
                  <a:pt x="500062" y="400050"/>
                </a:cubicBezTo>
                <a:cubicBezTo>
                  <a:pt x="481012" y="280988"/>
                  <a:pt x="404812" y="138113"/>
                  <a:pt x="357187" y="71438"/>
                </a:cubicBezTo>
                <a:cubicBezTo>
                  <a:pt x="309562" y="4763"/>
                  <a:pt x="261937" y="2381"/>
                  <a:pt x="214312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762454"/>
              </p:ext>
            </p:extLst>
          </p:nvPr>
        </p:nvGraphicFramePr>
        <p:xfrm>
          <a:off x="971600" y="2894236"/>
          <a:ext cx="19716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6" name="公式" r:id="rId3" imgW="850680" imgH="203040" progId="Equation.3">
                  <p:embed/>
                </p:oleObj>
              </mc:Choice>
              <mc:Fallback>
                <p:oleObj name="公式" r:id="rId3" imgW="850680" imgH="203040" progId="Equation.3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894236"/>
                        <a:ext cx="197167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058944"/>
              </p:ext>
            </p:extLst>
          </p:nvPr>
        </p:nvGraphicFramePr>
        <p:xfrm>
          <a:off x="1163687" y="3537173"/>
          <a:ext cx="2390775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7" name="公式" r:id="rId5" imgW="1028520" imgH="914400" progId="Equation.3">
                  <p:embed/>
                </p:oleObj>
              </mc:Choice>
              <mc:Fallback>
                <p:oleObj name="公式" r:id="rId5" imgW="1028520" imgH="914400" progId="Equation.3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687" y="3537173"/>
                        <a:ext cx="2390775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342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绕 </a:t>
            </a:r>
            <a:r>
              <a:rPr lang="en-US" altLang="zh-CN" dirty="0"/>
              <a:t>X</a:t>
            </a:r>
            <a:r>
              <a:rPr lang="zh-CN" altLang="en-US" dirty="0"/>
              <a:t>轴旋转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027B9-0866-41DA-B19E-D03441714429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4879681" y="2624861"/>
            <a:ext cx="3301302" cy="3080375"/>
            <a:chOff x="2516475" y="1556792"/>
            <a:chExt cx="3301302" cy="3080375"/>
          </a:xfrm>
        </p:grpSpPr>
        <p:grpSp>
          <p:nvGrpSpPr>
            <p:cNvPr id="6" name="组合 5"/>
            <p:cNvGrpSpPr/>
            <p:nvPr/>
          </p:nvGrpSpPr>
          <p:grpSpPr>
            <a:xfrm>
              <a:off x="2843808" y="1700808"/>
              <a:ext cx="2664296" cy="2736304"/>
              <a:chOff x="3275856" y="2492896"/>
              <a:chExt cx="2664296" cy="2736304"/>
            </a:xfrm>
          </p:grpSpPr>
          <p:cxnSp>
            <p:nvCxnSpPr>
              <p:cNvPr id="10" name="直接箭头连接符 9"/>
              <p:cNvCxnSpPr/>
              <p:nvPr/>
            </p:nvCxnSpPr>
            <p:spPr bwMode="auto">
              <a:xfrm flipV="1">
                <a:off x="4211960" y="2492896"/>
                <a:ext cx="0" cy="158417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1" name="直接箭头连接符 10"/>
              <p:cNvCxnSpPr/>
              <p:nvPr/>
            </p:nvCxnSpPr>
            <p:spPr bwMode="auto">
              <a:xfrm>
                <a:off x="4211960" y="4077072"/>
                <a:ext cx="1728192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2" name="直接箭头连接符 11"/>
              <p:cNvCxnSpPr/>
              <p:nvPr/>
            </p:nvCxnSpPr>
            <p:spPr bwMode="auto">
              <a:xfrm flipH="1">
                <a:off x="3275856" y="4077072"/>
                <a:ext cx="936104" cy="11521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7" name="TextBox 6"/>
            <p:cNvSpPr txBox="1"/>
            <p:nvPr/>
          </p:nvSpPr>
          <p:spPr>
            <a:xfrm>
              <a:off x="3805405" y="1556792"/>
              <a:ext cx="3561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61589" y="3100898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6475" y="4237057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Z</a:t>
              </a:r>
              <a:endParaRPr lang="zh-CN" altLang="en-US" dirty="0"/>
            </a:p>
          </p:txBody>
        </p:sp>
      </p:grpSp>
      <p:cxnSp>
        <p:nvCxnSpPr>
          <p:cNvPr id="14" name="直接连接符 13"/>
          <p:cNvCxnSpPr/>
          <p:nvPr/>
        </p:nvCxnSpPr>
        <p:spPr bwMode="auto">
          <a:xfrm flipV="1">
            <a:off x="6156176" y="3024971"/>
            <a:ext cx="927522" cy="1340133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952605" y="4337670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(0,0,0)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92765" y="2564904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(2,2,2)</a:t>
            </a:r>
            <a:endParaRPr lang="zh-CN" altLang="en-US" dirty="0"/>
          </a:p>
        </p:txBody>
      </p:sp>
      <p:sp>
        <p:nvSpPr>
          <p:cNvPr id="13" name="任意多边形 12"/>
          <p:cNvSpPr/>
          <p:nvPr/>
        </p:nvSpPr>
        <p:spPr bwMode="auto">
          <a:xfrm>
            <a:off x="6948264" y="3168403"/>
            <a:ext cx="444501" cy="289172"/>
          </a:xfrm>
          <a:custGeom>
            <a:avLst/>
            <a:gdLst>
              <a:gd name="connsiteX0" fmla="*/ 0 w 518022"/>
              <a:gd name="connsiteY0" fmla="*/ 85725 h 789909"/>
              <a:gd name="connsiteX1" fmla="*/ 100012 w 518022"/>
              <a:gd name="connsiteY1" fmla="*/ 571500 h 789909"/>
              <a:gd name="connsiteX2" fmla="*/ 471487 w 518022"/>
              <a:gd name="connsiteY2" fmla="*/ 785813 h 789909"/>
              <a:gd name="connsiteX3" fmla="*/ 500062 w 518022"/>
              <a:gd name="connsiteY3" fmla="*/ 400050 h 789909"/>
              <a:gd name="connsiteX4" fmla="*/ 357187 w 518022"/>
              <a:gd name="connsiteY4" fmla="*/ 71438 h 789909"/>
              <a:gd name="connsiteX5" fmla="*/ 214312 w 518022"/>
              <a:gd name="connsiteY5" fmla="*/ 0 h 789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022" h="789909">
                <a:moveTo>
                  <a:pt x="0" y="85725"/>
                </a:moveTo>
                <a:cubicBezTo>
                  <a:pt x="10715" y="270272"/>
                  <a:pt x="21431" y="454819"/>
                  <a:pt x="100012" y="571500"/>
                </a:cubicBezTo>
                <a:cubicBezTo>
                  <a:pt x="178593" y="688181"/>
                  <a:pt x="404812" y="814388"/>
                  <a:pt x="471487" y="785813"/>
                </a:cubicBezTo>
                <a:cubicBezTo>
                  <a:pt x="538162" y="757238"/>
                  <a:pt x="519112" y="519113"/>
                  <a:pt x="500062" y="400050"/>
                </a:cubicBezTo>
                <a:cubicBezTo>
                  <a:pt x="481012" y="280988"/>
                  <a:pt x="404812" y="138113"/>
                  <a:pt x="357187" y="71438"/>
                </a:cubicBezTo>
                <a:cubicBezTo>
                  <a:pt x="309562" y="4763"/>
                  <a:pt x="261937" y="2381"/>
                  <a:pt x="214312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314536"/>
              </p:ext>
            </p:extLst>
          </p:nvPr>
        </p:nvGraphicFramePr>
        <p:xfrm>
          <a:off x="483916" y="3149843"/>
          <a:ext cx="4311650" cy="173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9" name="公式" r:id="rId3" imgW="2273040" imgH="914400" progId="Equation.3">
                  <p:embed/>
                </p:oleObj>
              </mc:Choice>
              <mc:Fallback>
                <p:oleObj name="公式" r:id="rId3" imgW="2273040" imgH="914400" progId="Equation.3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 contras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916" y="3149843"/>
                        <a:ext cx="4311650" cy="173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接连接符 22"/>
          <p:cNvCxnSpPr/>
          <p:nvPr/>
        </p:nvCxnSpPr>
        <p:spPr bwMode="auto">
          <a:xfrm flipH="1">
            <a:off x="5733753" y="3024971"/>
            <a:ext cx="1349945" cy="2691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/>
          <p:nvPr/>
        </p:nvCxnSpPr>
        <p:spPr bwMode="auto">
          <a:xfrm>
            <a:off x="5733753" y="3294163"/>
            <a:ext cx="409365" cy="10748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任意多边形 27"/>
          <p:cNvSpPr/>
          <p:nvPr/>
        </p:nvSpPr>
        <p:spPr bwMode="auto">
          <a:xfrm>
            <a:off x="5793284" y="3271838"/>
            <a:ext cx="214312" cy="185737"/>
          </a:xfrm>
          <a:custGeom>
            <a:avLst/>
            <a:gdLst>
              <a:gd name="connsiteX0" fmla="*/ 0 w 214312"/>
              <a:gd name="connsiteY0" fmla="*/ 185737 h 185737"/>
              <a:gd name="connsiteX1" fmla="*/ 214312 w 214312"/>
              <a:gd name="connsiteY1" fmla="*/ 171450 h 185737"/>
              <a:gd name="connsiteX2" fmla="*/ 142875 w 214312"/>
              <a:gd name="connsiteY2" fmla="*/ 0 h 18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12" h="185737">
                <a:moveTo>
                  <a:pt x="0" y="185737"/>
                </a:moveTo>
                <a:lnTo>
                  <a:pt x="214312" y="171450"/>
                </a:lnTo>
                <a:lnTo>
                  <a:pt x="142875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31458" y="2824916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(0,2,2)</a:t>
            </a:r>
            <a:endParaRPr lang="zh-CN" altLang="en-US" dirty="0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598125"/>
              </p:ext>
            </p:extLst>
          </p:nvPr>
        </p:nvGraphicFramePr>
        <p:xfrm>
          <a:off x="4863406" y="4216777"/>
          <a:ext cx="936104" cy="35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0" name="公式" r:id="rId5" imgW="533160" imgH="177480" progId="Equation.3">
                  <p:embed/>
                </p:oleObj>
              </mc:Choice>
              <mc:Fallback>
                <p:oleObj name="公式" r:id="rId5" imgW="5331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63406" y="4216777"/>
                        <a:ext cx="936104" cy="35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任意多边形 31"/>
          <p:cNvSpPr/>
          <p:nvPr/>
        </p:nvSpPr>
        <p:spPr bwMode="auto">
          <a:xfrm>
            <a:off x="5956486" y="4114800"/>
            <a:ext cx="93973" cy="500063"/>
          </a:xfrm>
          <a:custGeom>
            <a:avLst/>
            <a:gdLst>
              <a:gd name="connsiteX0" fmla="*/ 93973 w 93973"/>
              <a:gd name="connsiteY0" fmla="*/ 0 h 500063"/>
              <a:gd name="connsiteX1" fmla="*/ 8248 w 93973"/>
              <a:gd name="connsiteY1" fmla="*/ 200025 h 500063"/>
              <a:gd name="connsiteX2" fmla="*/ 8248 w 93973"/>
              <a:gd name="connsiteY2" fmla="*/ 500063 h 500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973" h="500063">
                <a:moveTo>
                  <a:pt x="93973" y="0"/>
                </a:moveTo>
                <a:cubicBezTo>
                  <a:pt x="58254" y="58340"/>
                  <a:pt x="22535" y="116681"/>
                  <a:pt x="8248" y="200025"/>
                </a:cubicBezTo>
                <a:cubicBezTo>
                  <a:pt x="-6039" y="283369"/>
                  <a:pt x="1104" y="391716"/>
                  <a:pt x="8248" y="50006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</a:endParaRPr>
          </a:p>
        </p:txBody>
      </p:sp>
      <p:sp>
        <p:nvSpPr>
          <p:cNvPr id="26" name="标题 1"/>
          <p:cNvSpPr txBox="1">
            <a:spLocks/>
          </p:cNvSpPr>
          <p:nvPr/>
        </p:nvSpPr>
        <p:spPr bwMode="auto">
          <a:xfrm>
            <a:off x="313369" y="210344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3600" dirty="0" smtClean="0"/>
              <a:t>求绕</a:t>
            </a:r>
            <a:r>
              <a:rPr lang="en-US" altLang="zh-CN" sz="3600" dirty="0" smtClean="0"/>
              <a:t>(1,1,0)—(3,3,2)</a:t>
            </a:r>
            <a:r>
              <a:rPr lang="zh-CN" altLang="en-US" sz="3600" dirty="0" smtClean="0"/>
              <a:t>所在直线旋转</a:t>
            </a:r>
            <a:r>
              <a:rPr lang="en-US" altLang="zh-CN" sz="3600" dirty="0" smtClean="0"/>
              <a:t>90</a:t>
            </a:r>
            <a:r>
              <a:rPr lang="zh-CN" altLang="en-US" sz="3600" dirty="0" smtClean="0"/>
              <a:t>度的变换矩阵</a:t>
            </a:r>
            <a:r>
              <a:rPr lang="en-US" altLang="zh-CN" sz="3600" dirty="0" smtClean="0"/>
              <a:t>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1284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求绕</a:t>
            </a:r>
            <a:r>
              <a:rPr lang="en-US" altLang="zh-CN" sz="3600" dirty="0"/>
              <a:t>(1,1,0)—(3,3,2)</a:t>
            </a:r>
            <a:r>
              <a:rPr lang="zh-CN" altLang="en-US" sz="3600" dirty="0"/>
              <a:t>所在直线旋转</a:t>
            </a:r>
            <a:r>
              <a:rPr lang="en-US" altLang="zh-CN" sz="3600" dirty="0"/>
              <a:t>90</a:t>
            </a:r>
            <a:r>
              <a:rPr lang="zh-CN" altLang="en-US" sz="3600" dirty="0"/>
              <a:t>度的变换矩阵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绕 </a:t>
            </a:r>
            <a:r>
              <a:rPr lang="en-US" altLang="zh-CN" dirty="0"/>
              <a:t>Y</a:t>
            </a:r>
            <a:r>
              <a:rPr lang="zh-CN" altLang="en-US" dirty="0"/>
              <a:t>轴旋转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027B9-0866-41DA-B19E-D03441714429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4879681" y="2624861"/>
            <a:ext cx="3301302" cy="3080375"/>
            <a:chOff x="2516475" y="1556792"/>
            <a:chExt cx="3301302" cy="3080375"/>
          </a:xfrm>
        </p:grpSpPr>
        <p:grpSp>
          <p:nvGrpSpPr>
            <p:cNvPr id="6" name="组合 5"/>
            <p:cNvGrpSpPr/>
            <p:nvPr/>
          </p:nvGrpSpPr>
          <p:grpSpPr>
            <a:xfrm>
              <a:off x="2843808" y="1700808"/>
              <a:ext cx="2664296" cy="2736304"/>
              <a:chOff x="3275856" y="2492896"/>
              <a:chExt cx="2664296" cy="2736304"/>
            </a:xfrm>
          </p:grpSpPr>
          <p:cxnSp>
            <p:nvCxnSpPr>
              <p:cNvPr id="10" name="直接箭头连接符 9"/>
              <p:cNvCxnSpPr/>
              <p:nvPr/>
            </p:nvCxnSpPr>
            <p:spPr bwMode="auto">
              <a:xfrm flipV="1">
                <a:off x="4211960" y="2492896"/>
                <a:ext cx="0" cy="158417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1" name="直接箭头连接符 10"/>
              <p:cNvCxnSpPr/>
              <p:nvPr/>
            </p:nvCxnSpPr>
            <p:spPr bwMode="auto">
              <a:xfrm>
                <a:off x="4211960" y="4077072"/>
                <a:ext cx="1728192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2" name="直接箭头连接符 11"/>
              <p:cNvCxnSpPr/>
              <p:nvPr/>
            </p:nvCxnSpPr>
            <p:spPr bwMode="auto">
              <a:xfrm flipH="1">
                <a:off x="3275856" y="4077072"/>
                <a:ext cx="936104" cy="11521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7" name="TextBox 6"/>
            <p:cNvSpPr txBox="1"/>
            <p:nvPr/>
          </p:nvSpPr>
          <p:spPr>
            <a:xfrm>
              <a:off x="3805405" y="1556792"/>
              <a:ext cx="3561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61589" y="3100898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6475" y="4237057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Z</a:t>
              </a:r>
              <a:endParaRPr lang="zh-CN" altLang="en-US" dirty="0"/>
            </a:p>
          </p:txBody>
        </p:sp>
      </p:grpSp>
      <p:cxnSp>
        <p:nvCxnSpPr>
          <p:cNvPr id="14" name="直接连接符 13"/>
          <p:cNvCxnSpPr/>
          <p:nvPr/>
        </p:nvCxnSpPr>
        <p:spPr bwMode="auto">
          <a:xfrm flipV="1">
            <a:off x="6156176" y="3024971"/>
            <a:ext cx="927522" cy="1340133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952605" y="4337670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(0,0,0)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92765" y="2564904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(2,2,2)</a:t>
            </a:r>
            <a:endParaRPr lang="zh-CN" altLang="en-US" dirty="0"/>
          </a:p>
        </p:txBody>
      </p:sp>
      <p:sp>
        <p:nvSpPr>
          <p:cNvPr id="13" name="任意多边形 12"/>
          <p:cNvSpPr/>
          <p:nvPr/>
        </p:nvSpPr>
        <p:spPr bwMode="auto">
          <a:xfrm>
            <a:off x="6948264" y="3168403"/>
            <a:ext cx="444501" cy="289172"/>
          </a:xfrm>
          <a:custGeom>
            <a:avLst/>
            <a:gdLst>
              <a:gd name="connsiteX0" fmla="*/ 0 w 518022"/>
              <a:gd name="connsiteY0" fmla="*/ 85725 h 789909"/>
              <a:gd name="connsiteX1" fmla="*/ 100012 w 518022"/>
              <a:gd name="connsiteY1" fmla="*/ 571500 h 789909"/>
              <a:gd name="connsiteX2" fmla="*/ 471487 w 518022"/>
              <a:gd name="connsiteY2" fmla="*/ 785813 h 789909"/>
              <a:gd name="connsiteX3" fmla="*/ 500062 w 518022"/>
              <a:gd name="connsiteY3" fmla="*/ 400050 h 789909"/>
              <a:gd name="connsiteX4" fmla="*/ 357187 w 518022"/>
              <a:gd name="connsiteY4" fmla="*/ 71438 h 789909"/>
              <a:gd name="connsiteX5" fmla="*/ 214312 w 518022"/>
              <a:gd name="connsiteY5" fmla="*/ 0 h 789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022" h="789909">
                <a:moveTo>
                  <a:pt x="0" y="85725"/>
                </a:moveTo>
                <a:cubicBezTo>
                  <a:pt x="10715" y="270272"/>
                  <a:pt x="21431" y="454819"/>
                  <a:pt x="100012" y="571500"/>
                </a:cubicBezTo>
                <a:cubicBezTo>
                  <a:pt x="178593" y="688181"/>
                  <a:pt x="404812" y="814388"/>
                  <a:pt x="471487" y="785813"/>
                </a:cubicBezTo>
                <a:cubicBezTo>
                  <a:pt x="538162" y="757238"/>
                  <a:pt x="519112" y="519113"/>
                  <a:pt x="500062" y="400050"/>
                </a:cubicBezTo>
                <a:cubicBezTo>
                  <a:pt x="481012" y="280988"/>
                  <a:pt x="404812" y="138113"/>
                  <a:pt x="357187" y="71438"/>
                </a:cubicBezTo>
                <a:cubicBezTo>
                  <a:pt x="309562" y="4763"/>
                  <a:pt x="261937" y="2381"/>
                  <a:pt x="214312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 bwMode="auto">
          <a:xfrm flipH="1">
            <a:off x="5580112" y="3024971"/>
            <a:ext cx="15035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/>
          <p:nvPr/>
        </p:nvCxnSpPr>
        <p:spPr bwMode="auto">
          <a:xfrm>
            <a:off x="5580112" y="3024971"/>
            <a:ext cx="563006" cy="13440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任意多边形 27"/>
          <p:cNvSpPr/>
          <p:nvPr/>
        </p:nvSpPr>
        <p:spPr bwMode="auto">
          <a:xfrm>
            <a:off x="5652120" y="3025528"/>
            <a:ext cx="214312" cy="185737"/>
          </a:xfrm>
          <a:custGeom>
            <a:avLst/>
            <a:gdLst>
              <a:gd name="connsiteX0" fmla="*/ 0 w 214312"/>
              <a:gd name="connsiteY0" fmla="*/ 185737 h 185737"/>
              <a:gd name="connsiteX1" fmla="*/ 214312 w 214312"/>
              <a:gd name="connsiteY1" fmla="*/ 171450 h 185737"/>
              <a:gd name="connsiteX2" fmla="*/ 142875 w 214312"/>
              <a:gd name="connsiteY2" fmla="*/ 0 h 18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12" h="185737">
                <a:moveTo>
                  <a:pt x="0" y="185737"/>
                </a:moveTo>
                <a:lnTo>
                  <a:pt x="214312" y="171450"/>
                </a:lnTo>
                <a:lnTo>
                  <a:pt x="142875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79681" y="2575242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(0,2,2)</a:t>
            </a:r>
            <a:endParaRPr lang="zh-CN" altLang="en-US" dirty="0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181966"/>
              </p:ext>
            </p:extLst>
          </p:nvPr>
        </p:nvGraphicFramePr>
        <p:xfrm>
          <a:off x="5692874" y="4725144"/>
          <a:ext cx="8953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4" name="公式" r:id="rId3" imgW="469800" imgH="203040" progId="Equation.3">
                  <p:embed/>
                </p:oleObj>
              </mc:Choice>
              <mc:Fallback>
                <p:oleObj name="公式" r:id="rId3" imgW="4698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92874" y="4725144"/>
                        <a:ext cx="89535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177516"/>
              </p:ext>
            </p:extLst>
          </p:nvPr>
        </p:nvGraphicFramePr>
        <p:xfrm>
          <a:off x="6819280" y="5452554"/>
          <a:ext cx="1433414" cy="640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5" name="公式" r:id="rId5" imgW="609480" imgH="241200" progId="Equation.3">
                  <p:embed/>
                </p:oleObj>
              </mc:Choice>
              <mc:Fallback>
                <p:oleObj name="公式" r:id="rId5" imgW="609480" imgH="241200" progId="Equation.3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280" y="5452554"/>
                        <a:ext cx="1433414" cy="6407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直接连接符 26"/>
          <p:cNvCxnSpPr/>
          <p:nvPr/>
        </p:nvCxnSpPr>
        <p:spPr bwMode="auto">
          <a:xfrm>
            <a:off x="6164758" y="4337086"/>
            <a:ext cx="918940" cy="1168095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任意多边形 23"/>
          <p:cNvSpPr/>
          <p:nvPr/>
        </p:nvSpPr>
        <p:spPr bwMode="auto">
          <a:xfrm>
            <a:off x="5857875" y="4729163"/>
            <a:ext cx="600075" cy="85725"/>
          </a:xfrm>
          <a:custGeom>
            <a:avLst/>
            <a:gdLst>
              <a:gd name="connsiteX0" fmla="*/ 0 w 600075"/>
              <a:gd name="connsiteY0" fmla="*/ 0 h 85725"/>
              <a:gd name="connsiteX1" fmla="*/ 342900 w 600075"/>
              <a:gd name="connsiteY1" fmla="*/ 85725 h 85725"/>
              <a:gd name="connsiteX2" fmla="*/ 600075 w 60007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075" h="85725">
                <a:moveTo>
                  <a:pt x="0" y="0"/>
                </a:moveTo>
                <a:cubicBezTo>
                  <a:pt x="121444" y="42862"/>
                  <a:pt x="242888" y="85725"/>
                  <a:pt x="342900" y="85725"/>
                </a:cubicBezTo>
                <a:cubicBezTo>
                  <a:pt x="442912" y="85725"/>
                  <a:pt x="521493" y="42862"/>
                  <a:pt x="600075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082642"/>
              </p:ext>
            </p:extLst>
          </p:nvPr>
        </p:nvGraphicFramePr>
        <p:xfrm>
          <a:off x="475056" y="3017742"/>
          <a:ext cx="4564707" cy="185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6" name="公式" r:id="rId7" imgW="2247840" imgH="914400" progId="Equation.3">
                  <p:embed/>
                </p:oleObj>
              </mc:Choice>
              <mc:Fallback>
                <p:oleObj name="公式" r:id="rId7" imgW="2247840" imgH="914400" progId="Equation.3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056" y="3017742"/>
                        <a:ext cx="4564707" cy="185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121420"/>
              </p:ext>
            </p:extLst>
          </p:nvPr>
        </p:nvGraphicFramePr>
        <p:xfrm>
          <a:off x="739661" y="5055803"/>
          <a:ext cx="3976355" cy="677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7" name="公式" r:id="rId9" imgW="1714320" imgH="291960" progId="Equation.3">
                  <p:embed/>
                </p:oleObj>
              </mc:Choice>
              <mc:Fallback>
                <p:oleObj name="公式" r:id="rId9" imgW="171432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9661" y="5055803"/>
                        <a:ext cx="3976355" cy="6774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060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求绕</a:t>
            </a:r>
            <a:r>
              <a:rPr lang="en-US" altLang="zh-CN" sz="3600" dirty="0"/>
              <a:t>(1,1,0)—(3,3,2)</a:t>
            </a:r>
            <a:r>
              <a:rPr lang="zh-CN" altLang="en-US" sz="3600" dirty="0"/>
              <a:t>所在直线旋转</a:t>
            </a:r>
            <a:r>
              <a:rPr lang="en-US" altLang="zh-CN" sz="3600" dirty="0"/>
              <a:t>90</a:t>
            </a:r>
            <a:r>
              <a:rPr lang="zh-CN" altLang="en-US" sz="3600" dirty="0"/>
              <a:t>度的变换矩阵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绕 </a:t>
            </a:r>
            <a:r>
              <a:rPr lang="en-US" altLang="zh-CN" dirty="0"/>
              <a:t>Z</a:t>
            </a:r>
            <a:r>
              <a:rPr lang="zh-CN" altLang="en-US" dirty="0"/>
              <a:t>轴旋转</a:t>
            </a:r>
            <a:r>
              <a:rPr lang="en-US" altLang="zh-CN" dirty="0"/>
              <a:t>90</a:t>
            </a:r>
            <a:r>
              <a:rPr lang="zh-CN" altLang="en-US" dirty="0" smtClean="0"/>
              <a:t>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027B9-0866-41DA-B19E-D03441714429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5095705" y="2624861"/>
            <a:ext cx="3301302" cy="3080375"/>
            <a:chOff x="2516475" y="1556792"/>
            <a:chExt cx="3301302" cy="3080375"/>
          </a:xfrm>
        </p:grpSpPr>
        <p:grpSp>
          <p:nvGrpSpPr>
            <p:cNvPr id="6" name="组合 5"/>
            <p:cNvGrpSpPr/>
            <p:nvPr/>
          </p:nvGrpSpPr>
          <p:grpSpPr>
            <a:xfrm>
              <a:off x="2843808" y="1700808"/>
              <a:ext cx="2664296" cy="2736304"/>
              <a:chOff x="3275856" y="2492896"/>
              <a:chExt cx="2664296" cy="2736304"/>
            </a:xfrm>
          </p:grpSpPr>
          <p:cxnSp>
            <p:nvCxnSpPr>
              <p:cNvPr id="10" name="直接箭头连接符 9"/>
              <p:cNvCxnSpPr/>
              <p:nvPr/>
            </p:nvCxnSpPr>
            <p:spPr bwMode="auto">
              <a:xfrm flipV="1">
                <a:off x="4211960" y="2492896"/>
                <a:ext cx="0" cy="158417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1" name="直接箭头连接符 10"/>
              <p:cNvCxnSpPr/>
              <p:nvPr/>
            </p:nvCxnSpPr>
            <p:spPr bwMode="auto">
              <a:xfrm>
                <a:off x="4211960" y="4077072"/>
                <a:ext cx="1728192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2" name="直接箭头连接符 11"/>
              <p:cNvCxnSpPr/>
              <p:nvPr/>
            </p:nvCxnSpPr>
            <p:spPr bwMode="auto">
              <a:xfrm flipH="1">
                <a:off x="3275856" y="4077072"/>
                <a:ext cx="936104" cy="11521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7" name="TextBox 6"/>
            <p:cNvSpPr txBox="1"/>
            <p:nvPr/>
          </p:nvSpPr>
          <p:spPr>
            <a:xfrm>
              <a:off x="3805405" y="1556792"/>
              <a:ext cx="3561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61589" y="3100898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6475" y="4237057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Z</a:t>
              </a:r>
              <a:endParaRPr lang="zh-CN" altLang="en-US" dirty="0"/>
            </a:p>
          </p:txBody>
        </p:sp>
      </p:grpSp>
      <p:cxnSp>
        <p:nvCxnSpPr>
          <p:cNvPr id="14" name="直接连接符 13"/>
          <p:cNvCxnSpPr/>
          <p:nvPr/>
        </p:nvCxnSpPr>
        <p:spPr bwMode="auto">
          <a:xfrm flipV="1">
            <a:off x="6372200" y="3024971"/>
            <a:ext cx="927522" cy="1340133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168629" y="4337670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(0,0,0)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08789" y="2564904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(2,2,2)</a:t>
            </a:r>
            <a:endParaRPr lang="zh-CN" altLang="en-US" dirty="0"/>
          </a:p>
        </p:txBody>
      </p:sp>
      <p:sp>
        <p:nvSpPr>
          <p:cNvPr id="13" name="任意多边形 12"/>
          <p:cNvSpPr/>
          <p:nvPr/>
        </p:nvSpPr>
        <p:spPr bwMode="auto">
          <a:xfrm>
            <a:off x="7164288" y="3168403"/>
            <a:ext cx="444501" cy="289172"/>
          </a:xfrm>
          <a:custGeom>
            <a:avLst/>
            <a:gdLst>
              <a:gd name="connsiteX0" fmla="*/ 0 w 518022"/>
              <a:gd name="connsiteY0" fmla="*/ 85725 h 789909"/>
              <a:gd name="connsiteX1" fmla="*/ 100012 w 518022"/>
              <a:gd name="connsiteY1" fmla="*/ 571500 h 789909"/>
              <a:gd name="connsiteX2" fmla="*/ 471487 w 518022"/>
              <a:gd name="connsiteY2" fmla="*/ 785813 h 789909"/>
              <a:gd name="connsiteX3" fmla="*/ 500062 w 518022"/>
              <a:gd name="connsiteY3" fmla="*/ 400050 h 789909"/>
              <a:gd name="connsiteX4" fmla="*/ 357187 w 518022"/>
              <a:gd name="connsiteY4" fmla="*/ 71438 h 789909"/>
              <a:gd name="connsiteX5" fmla="*/ 214312 w 518022"/>
              <a:gd name="connsiteY5" fmla="*/ 0 h 789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022" h="789909">
                <a:moveTo>
                  <a:pt x="0" y="85725"/>
                </a:moveTo>
                <a:cubicBezTo>
                  <a:pt x="10715" y="270272"/>
                  <a:pt x="21431" y="454819"/>
                  <a:pt x="100012" y="571500"/>
                </a:cubicBezTo>
                <a:cubicBezTo>
                  <a:pt x="178593" y="688181"/>
                  <a:pt x="404812" y="814388"/>
                  <a:pt x="471487" y="785813"/>
                </a:cubicBezTo>
                <a:cubicBezTo>
                  <a:pt x="538162" y="757238"/>
                  <a:pt x="519112" y="519113"/>
                  <a:pt x="500062" y="400050"/>
                </a:cubicBezTo>
                <a:cubicBezTo>
                  <a:pt x="481012" y="280988"/>
                  <a:pt x="404812" y="138113"/>
                  <a:pt x="357187" y="71438"/>
                </a:cubicBezTo>
                <a:cubicBezTo>
                  <a:pt x="309562" y="4763"/>
                  <a:pt x="261937" y="2381"/>
                  <a:pt x="214312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 bwMode="auto">
          <a:xfrm flipH="1">
            <a:off x="5796136" y="3024971"/>
            <a:ext cx="15035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/>
          <p:nvPr/>
        </p:nvCxnSpPr>
        <p:spPr bwMode="auto">
          <a:xfrm>
            <a:off x="5796136" y="3024971"/>
            <a:ext cx="563006" cy="13440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任意多边形 27"/>
          <p:cNvSpPr/>
          <p:nvPr/>
        </p:nvSpPr>
        <p:spPr bwMode="auto">
          <a:xfrm>
            <a:off x="5868144" y="3025528"/>
            <a:ext cx="214312" cy="185737"/>
          </a:xfrm>
          <a:custGeom>
            <a:avLst/>
            <a:gdLst>
              <a:gd name="connsiteX0" fmla="*/ 0 w 214312"/>
              <a:gd name="connsiteY0" fmla="*/ 185737 h 185737"/>
              <a:gd name="connsiteX1" fmla="*/ 214312 w 214312"/>
              <a:gd name="connsiteY1" fmla="*/ 171450 h 185737"/>
              <a:gd name="connsiteX2" fmla="*/ 142875 w 214312"/>
              <a:gd name="connsiteY2" fmla="*/ 0 h 18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12" h="185737">
                <a:moveTo>
                  <a:pt x="0" y="185737"/>
                </a:moveTo>
                <a:lnTo>
                  <a:pt x="214312" y="171450"/>
                </a:lnTo>
                <a:lnTo>
                  <a:pt x="142875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95705" y="2575242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(0,2,2)</a:t>
            </a:r>
            <a:endParaRPr lang="zh-CN" altLang="en-US" dirty="0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016809"/>
              </p:ext>
            </p:extLst>
          </p:nvPr>
        </p:nvGraphicFramePr>
        <p:xfrm>
          <a:off x="5908898" y="4725144"/>
          <a:ext cx="8953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1" name="公式" r:id="rId3" imgW="469800" imgH="203040" progId="Equation.3">
                  <p:embed/>
                </p:oleObj>
              </mc:Choice>
              <mc:Fallback>
                <p:oleObj name="公式" r:id="rId3" imgW="4698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08898" y="4725144"/>
                        <a:ext cx="89535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720383"/>
              </p:ext>
            </p:extLst>
          </p:nvPr>
        </p:nvGraphicFramePr>
        <p:xfrm>
          <a:off x="7035304" y="5452554"/>
          <a:ext cx="1433414" cy="640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2" name="公式" r:id="rId5" imgW="609480" imgH="241200" progId="Equation.3">
                  <p:embed/>
                </p:oleObj>
              </mc:Choice>
              <mc:Fallback>
                <p:oleObj name="公式" r:id="rId5" imgW="609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304" y="5452554"/>
                        <a:ext cx="1433414" cy="6407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直接连接符 26"/>
          <p:cNvCxnSpPr/>
          <p:nvPr/>
        </p:nvCxnSpPr>
        <p:spPr bwMode="auto">
          <a:xfrm>
            <a:off x="6380782" y="4337086"/>
            <a:ext cx="918940" cy="1168095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任意多边形 23"/>
          <p:cNvSpPr/>
          <p:nvPr/>
        </p:nvSpPr>
        <p:spPr bwMode="auto">
          <a:xfrm>
            <a:off x="6073899" y="4729163"/>
            <a:ext cx="600075" cy="85725"/>
          </a:xfrm>
          <a:custGeom>
            <a:avLst/>
            <a:gdLst>
              <a:gd name="connsiteX0" fmla="*/ 0 w 600075"/>
              <a:gd name="connsiteY0" fmla="*/ 0 h 85725"/>
              <a:gd name="connsiteX1" fmla="*/ 342900 w 600075"/>
              <a:gd name="connsiteY1" fmla="*/ 85725 h 85725"/>
              <a:gd name="connsiteX2" fmla="*/ 600075 w 60007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075" h="85725">
                <a:moveTo>
                  <a:pt x="0" y="0"/>
                </a:moveTo>
                <a:cubicBezTo>
                  <a:pt x="121444" y="42862"/>
                  <a:pt x="242888" y="85725"/>
                  <a:pt x="342900" y="85725"/>
                </a:cubicBezTo>
                <a:cubicBezTo>
                  <a:pt x="442912" y="85725"/>
                  <a:pt x="521493" y="42862"/>
                  <a:pt x="600075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627476"/>
              </p:ext>
            </p:extLst>
          </p:nvPr>
        </p:nvGraphicFramePr>
        <p:xfrm>
          <a:off x="954088" y="2982913"/>
          <a:ext cx="3240087" cy="186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3" name="公式" r:id="rId7" imgW="1587240" imgH="914400" progId="Equation.3">
                  <p:embed/>
                </p:oleObj>
              </mc:Choice>
              <mc:Fallback>
                <p:oleObj name="公式" r:id="rId7" imgW="158724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2982913"/>
                        <a:ext cx="3240087" cy="186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505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12776"/>
                <a:ext cx="7924800" cy="4419600"/>
              </a:xfrm>
            </p:spPr>
            <p:txBody>
              <a:bodyPr/>
              <a:lstStyle/>
              <a:p>
                <a:r>
                  <a:rPr lang="zh-CN" altLang="en-US" dirty="0" smtClean="0"/>
                  <a:t>已知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坐标系</a:t>
                </a:r>
                <a:r>
                  <a:rPr lang="en-US" altLang="zh-CN" dirty="0" smtClean="0"/>
                  <a:t>XYZ</a:t>
                </a:r>
                <a:r>
                  <a:rPr lang="zh-CN" altLang="en-US" dirty="0"/>
                  <a:t>中有</a:t>
                </a:r>
                <a:r>
                  <a:rPr lang="zh-CN" altLang="en-US" dirty="0" smtClean="0"/>
                  <a:t>向量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𝐧</m:t>
                    </m:r>
                    <m:r>
                      <a:rPr lang="en-US" altLang="zh-CN" b="1" i="1" smtClean="0">
                        <a:latin typeface="Cambria Math"/>
                      </a:rPr>
                      <m:t>=(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 i="0" dirty="0">
                        <a:latin typeface="Cambria Math"/>
                      </a:rPr>
                      <m:t>𝐛</m:t>
                    </m:r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1,0,1</m:t>
                        </m:r>
                      </m:e>
                    </m:d>
                    <m:r>
                      <a:rPr lang="zh-CN" altLang="en-US" b="0" i="1" dirty="0" smtClean="0">
                        <a:latin typeface="Cambria Math"/>
                      </a:rPr>
                      <m:t>。</m:t>
                    </m:r>
                  </m:oMath>
                </a14:m>
                <a:r>
                  <a:rPr lang="en-US" altLang="zh-CN" dirty="0" smtClean="0"/>
                  <a:t> </a:t>
                </a:r>
              </a:p>
              <a:p>
                <a:pPr lvl="1"/>
                <a:r>
                  <a:rPr lang="zh-CN" altLang="en-US" dirty="0" smtClean="0"/>
                  <a:t>新坐标系</a:t>
                </a:r>
                <a:r>
                  <a:rPr lang="en-US" altLang="zh-CN" dirty="0"/>
                  <a:t>X’Y’Z</a:t>
                </a:r>
                <a:r>
                  <a:rPr lang="en-US" altLang="zh-CN" dirty="0" smtClean="0"/>
                  <a:t>’</a:t>
                </a:r>
                <a:r>
                  <a:rPr lang="zh-CN" altLang="en-US" dirty="0" smtClean="0"/>
                  <a:t>的原点在</a:t>
                </a:r>
                <a:r>
                  <a:rPr lang="en-US" altLang="zh-CN" dirty="0" smtClean="0"/>
                  <a:t>(0,0,0), </a:t>
                </a:r>
              </a:p>
              <a:p>
                <a:pPr lvl="1"/>
                <a:r>
                  <a:rPr lang="en-US" altLang="zh-CN" dirty="0" smtClean="0"/>
                  <a:t>Z’</a:t>
                </a:r>
                <a:r>
                  <a:rPr lang="zh-CN" altLang="en-US" dirty="0" smtClean="0"/>
                  <a:t>轴与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方向相同，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X’</a:t>
                </a:r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/>
                      </a:rPr>
                      <m:t>𝐧</m:t>
                    </m:r>
                    <m:r>
                      <a:rPr lang="zh-CN" altLang="en-US" b="1" i="1" smtClean="0">
                        <a:latin typeface="Cambria Math"/>
                      </a:rPr>
                      <m:t>和</m:t>
                    </m:r>
                    <m:r>
                      <a:rPr lang="en-US" altLang="zh-CN" b="1" i="1" smtClean="0">
                        <a:latin typeface="Cambria Math"/>
                      </a:rPr>
                      <m:t> </m:t>
                    </m:r>
                    <m:r>
                      <a:rPr lang="en-US" altLang="zh-CN" b="1" dirty="0">
                        <a:latin typeface="Cambria Math"/>
                      </a:rPr>
                      <m:t>𝐛</m:t>
                    </m:r>
                  </m:oMath>
                </a14:m>
                <a:r>
                  <a:rPr lang="zh-CN" altLang="en-US" dirty="0" smtClean="0"/>
                  <a:t>所在平面法向量</a:t>
                </a:r>
                <a:endParaRPr lang="en-US" altLang="zh-CN" dirty="0" smtClean="0"/>
              </a:p>
              <a:p>
                <a:pPr marL="400050" lvl="1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:r>
                  <a:rPr lang="zh-CN" altLang="en-US" dirty="0" smtClean="0"/>
                  <a:t>相同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从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到</a:t>
                </a:r>
                <a:r>
                  <a:rPr lang="en-US" altLang="zh-CN" dirty="0"/>
                  <a:t>n</a:t>
                </a:r>
                <a:r>
                  <a:rPr lang="zh-CN" altLang="en-US" dirty="0" smtClean="0"/>
                  <a:t>满足</a:t>
                </a:r>
                <a:r>
                  <a:rPr lang="zh-CN" altLang="en-US" b="1" dirty="0" smtClean="0"/>
                  <a:t>右手法则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求旧空间中的点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x,y,z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到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新坐标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x’,y’,z</a:t>
                </a:r>
                <a:r>
                  <a:rPr lang="en-US" altLang="zh-CN" dirty="0" smtClean="0"/>
                  <a:t>’), </a:t>
                </a:r>
                <a:r>
                  <a:rPr lang="zh-CN" altLang="en-US" dirty="0" smtClean="0"/>
                  <a:t>的变换矩阵。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12776"/>
                <a:ext cx="7924800" cy="4419600"/>
              </a:xfrm>
              <a:blipFill rotWithShape="1">
                <a:blip r:embed="rId2"/>
                <a:stretch>
                  <a:fillRect l="-2000" t="-2207" b="-11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311526" y="6196191"/>
            <a:ext cx="2133600" cy="457200"/>
          </a:xfrm>
        </p:spPr>
        <p:txBody>
          <a:bodyPr/>
          <a:lstStyle/>
          <a:p>
            <a:pPr>
              <a:defRPr/>
            </a:pPr>
            <a:fld id="{1F8027B9-0866-41DA-B19E-D03441714429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  <p:grpSp>
        <p:nvGrpSpPr>
          <p:cNvPr id="13" name="组合 12"/>
          <p:cNvGrpSpPr/>
          <p:nvPr/>
        </p:nvGrpSpPr>
        <p:grpSpPr>
          <a:xfrm>
            <a:off x="5148064" y="3573016"/>
            <a:ext cx="3301302" cy="3080375"/>
            <a:chOff x="2516475" y="1556792"/>
            <a:chExt cx="3301302" cy="3080375"/>
          </a:xfrm>
        </p:grpSpPr>
        <p:grpSp>
          <p:nvGrpSpPr>
            <p:cNvPr id="14" name="组合 13"/>
            <p:cNvGrpSpPr/>
            <p:nvPr/>
          </p:nvGrpSpPr>
          <p:grpSpPr>
            <a:xfrm>
              <a:off x="2843808" y="1700808"/>
              <a:ext cx="2664296" cy="2736304"/>
              <a:chOff x="3275856" y="2492896"/>
              <a:chExt cx="2664296" cy="2736304"/>
            </a:xfrm>
          </p:grpSpPr>
          <p:cxnSp>
            <p:nvCxnSpPr>
              <p:cNvPr id="18" name="直接箭头连接符 17"/>
              <p:cNvCxnSpPr/>
              <p:nvPr/>
            </p:nvCxnSpPr>
            <p:spPr bwMode="auto">
              <a:xfrm flipV="1">
                <a:off x="4211960" y="2492896"/>
                <a:ext cx="0" cy="158417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9" name="直接箭头连接符 18"/>
              <p:cNvCxnSpPr/>
              <p:nvPr/>
            </p:nvCxnSpPr>
            <p:spPr bwMode="auto">
              <a:xfrm>
                <a:off x="4211960" y="4077072"/>
                <a:ext cx="1728192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0" name="直接箭头连接符 19"/>
              <p:cNvCxnSpPr/>
              <p:nvPr/>
            </p:nvCxnSpPr>
            <p:spPr bwMode="auto">
              <a:xfrm flipH="1">
                <a:off x="3275856" y="4077072"/>
                <a:ext cx="936104" cy="11521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15" name="TextBox 14"/>
            <p:cNvSpPr txBox="1"/>
            <p:nvPr/>
          </p:nvSpPr>
          <p:spPr>
            <a:xfrm>
              <a:off x="3805405" y="1556792"/>
              <a:ext cx="3561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61589" y="3100898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16475" y="4237057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Z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833639" y="4100961"/>
                <a:ext cx="16662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>
                        <a:latin typeface="Cambria Math"/>
                      </a:rPr>
                      <m:t>𝐧</m:t>
                    </m:r>
                    <m:r>
                      <a:rPr lang="en-US" altLang="zh-CN" b="1" i="1">
                        <a:latin typeface="Cambria Math"/>
                      </a:rPr>
                      <m:t>=(</m:t>
                    </m:r>
                    <m:r>
                      <a:rPr lang="en-US" altLang="zh-CN" b="1" i="1">
                        <a:latin typeface="Cambria Math"/>
                      </a:rPr>
                      <m:t>𝟏</m:t>
                    </m:r>
                    <m:r>
                      <a:rPr lang="en-US" altLang="zh-CN" b="1" i="1">
                        <a:latin typeface="Cambria Math"/>
                      </a:rPr>
                      <m:t>,</m:t>
                    </m:r>
                    <m:r>
                      <a:rPr lang="en-US" altLang="zh-CN" b="1" i="1">
                        <a:latin typeface="Cambria Math"/>
                      </a:rPr>
                      <m:t>𝟏</m:t>
                    </m:r>
                    <m:r>
                      <a:rPr lang="en-US" altLang="zh-CN" b="1" i="1">
                        <a:latin typeface="Cambria Math"/>
                      </a:rPr>
                      <m:t>,</m:t>
                    </m:r>
                    <m:r>
                      <a:rPr lang="en-US" altLang="zh-CN" b="1" i="1">
                        <a:latin typeface="Cambria Math"/>
                      </a:rPr>
                      <m:t>𝟏</m:t>
                    </m:r>
                    <m:r>
                      <a:rPr lang="en-US" altLang="zh-CN" b="1" i="1">
                        <a:latin typeface="Cambria Math"/>
                      </a:rPr>
                      <m:t>)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639" y="4100961"/>
                <a:ext cx="1666225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/>
          <p:cNvCxnSpPr/>
          <p:nvPr/>
        </p:nvCxnSpPr>
        <p:spPr bwMode="auto">
          <a:xfrm flipV="1">
            <a:off x="6411501" y="4501071"/>
            <a:ext cx="721761" cy="8001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>
            <a:off x="6411501" y="5301208"/>
            <a:ext cx="721761" cy="4144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6865195" y="5675632"/>
                <a:ext cx="149220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dirty="0">
                          <a:latin typeface="Cambria Math"/>
                        </a:rPr>
                        <m:t>𝐛</m:t>
                      </m:r>
                      <m:r>
                        <a:rPr lang="en-US" altLang="zh-CN" i="1" dirty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/>
                            </a:rPr>
                            <m:t>1,0,1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195" y="5675632"/>
                <a:ext cx="1492203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A32430-C580-447D-ADFB-0FADC58D1481}" type="slidenum">
              <a:rPr lang="zh-CN" altLang="en-US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3D modeling </a:t>
            </a:r>
            <a:r>
              <a:rPr lang="en-US" altLang="zh-CN" smtClean="0">
                <a:latin typeface="Times New Roman" pitchFamily="18" charset="0"/>
                <a:ea typeface="黑体" pitchFamily="49" charset="-122"/>
              </a:rPr>
              <a:t>tansformations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428736"/>
            <a:ext cx="7924800" cy="44196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黑体" pitchFamily="49" charset="-122"/>
              </a:rPr>
              <a:t>Nonlinear transformation(</a:t>
            </a:r>
            <a:r>
              <a:rPr lang="zh-CN" altLang="en-US" dirty="0" smtClean="0">
                <a:ea typeface="黑体" pitchFamily="49" charset="-122"/>
              </a:rPr>
              <a:t>非线性三维模型变换</a:t>
            </a:r>
            <a:r>
              <a:rPr lang="en-US" altLang="zh-CN" dirty="0" smtClean="0">
                <a:ea typeface="黑体" pitchFamily="49" charset="-122"/>
              </a:rPr>
              <a:t>)</a:t>
            </a:r>
            <a:endParaRPr lang="zh-CN" altLang="en-US" dirty="0" smtClean="0">
              <a:ea typeface="黑体" pitchFamily="49" charset="-122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ea typeface="黑体" pitchFamily="49" charset="-122"/>
              </a:rPr>
              <a:t>   </a:t>
            </a:r>
          </a:p>
        </p:txBody>
      </p:sp>
      <p:pic>
        <p:nvPicPr>
          <p:cNvPr id="39941" name="Picture 7" descr="WhatsNewCharSetup_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2428868"/>
            <a:ext cx="1579607" cy="3242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2" name="Picture 9" descr="WhatsNewCharSetup_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5984" y="2500306"/>
            <a:ext cx="2608079" cy="3242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11" descr="WhatsNewCharSetup_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2066" y="2500306"/>
            <a:ext cx="2393622" cy="3239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4" name="Picture 13" descr="WhatsNewCharSetup_2"/>
          <p:cNvPicPr>
            <a:picLocks noChangeAspect="1" noChangeArrowheads="1"/>
          </p:cNvPicPr>
          <p:nvPr/>
        </p:nvPicPr>
        <p:blipFill>
          <a:blip r:embed="rId7" cstate="print"/>
          <a:srcRect t="12558" b="12558"/>
          <a:stretch>
            <a:fillRect/>
          </a:stretch>
        </p:blipFill>
        <p:spPr bwMode="auto">
          <a:xfrm>
            <a:off x="7215206" y="2214554"/>
            <a:ext cx="1701824" cy="327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Motion Retargeting-nonlinear transformation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8" cstate="print"/>
          <a:stretch>
            <a:fillRect/>
          </a:stretch>
        </p:blipFill>
        <p:spPr>
          <a:xfrm>
            <a:off x="1000100" y="1285860"/>
            <a:ext cx="6858048" cy="5143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1" dur="20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4" dur="20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20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0" dur="20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0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>
                <p:cTn id="4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</p:childTnLst>
        </p:cTn>
      </p:par>
    </p:tnLst>
    <p:bldLst>
      <p:bldP spid="3994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5195" y="1556792"/>
            <a:ext cx="2888805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b="1" dirty="0" smtClean="0"/>
              <a:t>René </a:t>
            </a:r>
            <a:r>
              <a:rPr lang="en-US" altLang="zh-CN" dirty="0" err="1" smtClean="0"/>
              <a:t>Decartes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6048672" cy="4248472"/>
          </a:xfrm>
        </p:spPr>
        <p:txBody>
          <a:bodyPr/>
          <a:lstStyle/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拉丁名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:</a:t>
            </a:r>
            <a:r>
              <a:rPr lang="la-Latn" altLang="zh-CN" dirty="0" smtClean="0"/>
              <a:t>Renatus Cartesius</a:t>
            </a:r>
            <a:endParaRPr lang="en-US" altLang="zh-CN" dirty="0" smtClean="0"/>
          </a:p>
          <a:p>
            <a:pPr lvl="1"/>
            <a:r>
              <a:rPr lang="fr-FR" altLang="zh-CN" b="1" dirty="0" smtClean="0"/>
              <a:t>Descartes coordinates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又称</a:t>
            </a:r>
            <a:r>
              <a:rPr lang="en-US" altLang="zh-CN" b="1" dirty="0" smtClean="0"/>
              <a:t>Cartesian coordinates</a:t>
            </a:r>
          </a:p>
          <a:p>
            <a:r>
              <a:rPr lang="zh-CN" altLang="zh-CN" sz="2800" dirty="0" smtClean="0">
                <a:latin typeface="黑体" pitchFamily="49" charset="-122"/>
                <a:ea typeface="黑体" pitchFamily="49" charset="-122"/>
              </a:rPr>
              <a:t>从逻辑、几何和代数发现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zh-CN" sz="2800" dirty="0" smtClean="0">
                <a:latin typeface="黑体" pitchFamily="49" charset="-122"/>
                <a:ea typeface="黑体" pitchFamily="49" charset="-122"/>
              </a:rPr>
              <a:t>条规则：</a:t>
            </a:r>
          </a:p>
          <a:p>
            <a:pPr lvl="1"/>
            <a:r>
              <a:rPr lang="zh-CN" altLang="zh-CN" sz="2400" dirty="0" smtClean="0"/>
              <a:t>绝不承认任何事物为真，对于我完全不怀疑的事物才视为真理；</a:t>
            </a:r>
          </a:p>
          <a:p>
            <a:pPr lvl="1"/>
            <a:r>
              <a:rPr lang="zh-CN" altLang="zh-CN" sz="2400" dirty="0" smtClean="0"/>
              <a:t>将问题分成若干个简单部分来处理；</a:t>
            </a:r>
          </a:p>
          <a:p>
            <a:pPr lvl="1"/>
            <a:r>
              <a:rPr lang="zh-CN" altLang="zh-CN" sz="2400" dirty="0" smtClean="0"/>
              <a:t>思想必须从简单到复杂；</a:t>
            </a:r>
          </a:p>
          <a:p>
            <a:pPr>
              <a:buNone/>
            </a:pP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027B9-0866-41DA-B19E-D03441714429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95536" y="52292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buFont typeface="Wingdings" pitchFamily="2" charset="2"/>
              <a:buChar char="l"/>
            </a:pPr>
            <a:r>
              <a:rPr lang="zh-CN" altLang="zh-CN" sz="2400" dirty="0" smtClean="0"/>
              <a:t>时常进行彻底的检查，确保没有遗漏任何东西。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EAC33-F87B-42B1-B408-200211E1361B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28750"/>
            <a:ext cx="7924800" cy="1071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+mj-lt"/>
                <a:ea typeface="黑体" pitchFamily="2" charset="-122"/>
              </a:rPr>
              <a:t>Use an </a:t>
            </a:r>
            <a:r>
              <a:rPr lang="en-US" altLang="zh-CN" dirty="0" smtClean="0">
                <a:latin typeface="Times New Roman" pitchFamily="18" charset="0"/>
                <a:ea typeface="黑体" pitchFamily="2" charset="-122"/>
              </a:rPr>
              <a:t>(</a:t>
            </a:r>
            <a:r>
              <a:rPr lang="en-US" altLang="zh-CN" i="1" dirty="0" smtClean="0">
                <a:latin typeface="Times New Roman" pitchFamily="18" charset="0"/>
                <a:ea typeface="黑体" pitchFamily="2" charset="-122"/>
              </a:rPr>
              <a:t>n</a:t>
            </a:r>
            <a:r>
              <a:rPr lang="en-US" altLang="zh-CN" dirty="0" smtClean="0">
                <a:latin typeface="Times New Roman" pitchFamily="18" charset="0"/>
                <a:ea typeface="黑体" pitchFamily="2" charset="-122"/>
              </a:rPr>
              <a:t>+1)-</a:t>
            </a:r>
            <a:r>
              <a:rPr lang="en-US" altLang="zh-CN" dirty="0" smtClean="0">
                <a:ea typeface="黑体" pitchFamily="2" charset="-122"/>
              </a:rPr>
              <a:t>dimensional vector to represent an</a:t>
            </a:r>
            <a:r>
              <a:rPr lang="en-US" altLang="zh-CN" dirty="0" smtClean="0"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i="1" dirty="0" smtClean="0">
                <a:ea typeface="黑体" pitchFamily="2" charset="-122"/>
              </a:rPr>
              <a:t>n</a:t>
            </a:r>
            <a:r>
              <a:rPr lang="en-US" altLang="zh-CN" dirty="0" smtClean="0">
                <a:ea typeface="黑体" pitchFamily="2" charset="-122"/>
              </a:rPr>
              <a:t>-dimensional vector (n+1</a:t>
            </a:r>
            <a:r>
              <a:rPr lang="zh-CN" altLang="en-US" dirty="0" smtClean="0">
                <a:ea typeface="黑体" pitchFamily="2" charset="-122"/>
              </a:rPr>
              <a:t>维向量表示</a:t>
            </a:r>
            <a:r>
              <a:rPr lang="en-US" altLang="zh-CN" dirty="0" smtClean="0">
                <a:ea typeface="黑体" pitchFamily="2" charset="-122"/>
              </a:rPr>
              <a:t>n</a:t>
            </a:r>
            <a:r>
              <a:rPr lang="zh-CN" altLang="en-US" dirty="0" smtClean="0">
                <a:ea typeface="黑体" pitchFamily="2" charset="-122"/>
              </a:rPr>
              <a:t>维点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zh-CN" altLang="en-US" dirty="0" smtClean="0">
              <a:ea typeface="黑体" pitchFamily="2" charset="-122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>
                <a:ea typeface="黑体" pitchFamily="49" charset="-122"/>
              </a:rPr>
              <a:t>Homogeneous coordinates(</a:t>
            </a:r>
            <a:r>
              <a:rPr lang="zh-CN" altLang="en-US" sz="3600" smtClean="0">
                <a:ea typeface="黑体" pitchFamily="49" charset="-122"/>
              </a:rPr>
              <a:t>齐次坐标</a:t>
            </a:r>
            <a:r>
              <a:rPr lang="en-US" altLang="zh-CN" sz="3600" smtClean="0">
                <a:ea typeface="黑体" pitchFamily="49" charset="-122"/>
              </a:rPr>
              <a:t>)</a:t>
            </a:r>
            <a:endParaRPr lang="zh-CN" altLang="en-US" sz="3600" smtClean="0">
              <a:ea typeface="黑体" pitchFamily="49" charset="-122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-180528" y="4221088"/>
            <a:ext cx="6445593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just"/>
            <a:r>
              <a:rPr lang="en-US" altLang="zh-CN" sz="2400" dirty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CN" sz="2400" dirty="0" smtClean="0">
                <a:latin typeface="Times New Roman" pitchFamily="18" charset="0"/>
                <a:sym typeface="Wingdings" pitchFamily="2" charset="2"/>
              </a:rPr>
              <a:t>      </a:t>
            </a:r>
            <a:r>
              <a:rPr lang="en-US" altLang="zh-CN" sz="2400" dirty="0" smtClean="0">
                <a:latin typeface="Times New Roman" pitchFamily="18" charset="0"/>
                <a:sym typeface="Wingdings" pitchFamily="2" charset="2"/>
              </a:rPr>
              <a:t>2D </a:t>
            </a:r>
            <a:r>
              <a:rPr lang="en-US" altLang="zh-CN" sz="2400" dirty="0">
                <a:latin typeface="Times New Roman" pitchFamily="18" charset="0"/>
                <a:sym typeface="Wingdings" pitchFamily="2" charset="2"/>
              </a:rPr>
              <a:t>point (2, 3</a:t>
            </a:r>
            <a:r>
              <a:rPr lang="en-US" altLang="zh-CN" sz="2400" dirty="0" smtClean="0">
                <a:latin typeface="Times New Roman" pitchFamily="18" charset="0"/>
                <a:sym typeface="Wingdings" pitchFamily="2" charset="2"/>
              </a:rPr>
              <a:t>)  </a:t>
            </a:r>
            <a:r>
              <a:rPr lang="en-US" altLang="zh-CN" sz="2400" dirty="0">
                <a:latin typeface="Times New Roman" pitchFamily="18" charset="0"/>
                <a:sym typeface="Wingdings" pitchFamily="2" charset="2"/>
              </a:rPr>
              <a:t>HC (4, 6, 2)</a:t>
            </a:r>
          </a:p>
          <a:p>
            <a:pPr lvl="1"/>
            <a:r>
              <a:rPr lang="en-US" altLang="zh-CN" sz="2400" dirty="0" smtClean="0">
                <a:latin typeface="Times New Roman" pitchFamily="18" charset="0"/>
                <a:sym typeface="Wingdings" pitchFamily="2" charset="2"/>
              </a:rPr>
              <a:t>                  </a:t>
            </a:r>
            <a:r>
              <a:rPr lang="en-US" altLang="zh-CN" sz="2400" dirty="0" smtClean="0"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altLang="zh-CN" sz="2400" dirty="0">
                <a:latin typeface="Times New Roman" pitchFamily="18" charset="0"/>
                <a:sym typeface="Wingdings" pitchFamily="2" charset="2"/>
              </a:rPr>
              <a:t>(3, 4.5, </a:t>
            </a:r>
            <a:r>
              <a:rPr lang="en-US" altLang="zh-CN" sz="2400" dirty="0" smtClean="0">
                <a:latin typeface="Times New Roman" pitchFamily="18" charset="0"/>
                <a:sym typeface="Wingdings" pitchFamily="2" charset="2"/>
              </a:rPr>
              <a:t>1.5)</a:t>
            </a:r>
          </a:p>
          <a:p>
            <a:pPr lvl="1"/>
            <a:r>
              <a:rPr lang="en-US" altLang="zh-CN" sz="2400" dirty="0" smtClean="0">
                <a:latin typeface="Times New Roman" pitchFamily="18" charset="0"/>
                <a:sym typeface="Wingdings" pitchFamily="2" charset="2"/>
              </a:rPr>
              <a:t>3D</a:t>
            </a:r>
            <a:r>
              <a:rPr lang="zh-CN" altLang="en-US" sz="2400" dirty="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CN" sz="2400" dirty="0" smtClean="0">
                <a:latin typeface="Times New Roman" pitchFamily="18" charset="0"/>
                <a:sym typeface="Wingdings" pitchFamily="2" charset="2"/>
              </a:rPr>
              <a:t>HC </a:t>
            </a:r>
            <a:r>
              <a:rPr lang="en-US" altLang="zh-CN" sz="2400" dirty="0" err="1" smtClean="0">
                <a:latin typeface="Times New Roman" pitchFamily="18" charset="0"/>
                <a:sym typeface="Wingdings" pitchFamily="2" charset="2"/>
              </a:rPr>
              <a:t>coord</a:t>
            </a:r>
            <a:r>
              <a:rPr lang="en-US" altLang="zh-CN" sz="2400" dirty="0" smtClean="0">
                <a:latin typeface="Times New Roman" pitchFamily="18" charset="0"/>
                <a:sym typeface="Wingdings" pitchFamily="2" charset="2"/>
              </a:rPr>
              <a:t>. </a:t>
            </a:r>
            <a:r>
              <a:rPr lang="en-US" altLang="zh-CN" sz="2400" dirty="0">
                <a:latin typeface="Times New Roman" pitchFamily="18" charset="0"/>
                <a:sym typeface="Wingdings" pitchFamily="2" charset="2"/>
              </a:rPr>
              <a:t>(2,3,1) HC(0.2, 0.3, </a:t>
            </a:r>
            <a:r>
              <a:rPr lang="en-US" altLang="zh-CN" sz="2400" dirty="0" smtClean="0">
                <a:latin typeface="Times New Roman" pitchFamily="18" charset="0"/>
                <a:sym typeface="Wingdings" pitchFamily="2" charset="2"/>
              </a:rPr>
              <a:t>0.1,0.1)</a:t>
            </a:r>
            <a:endParaRPr lang="en-US" altLang="zh-CN" sz="2400" dirty="0">
              <a:latin typeface="Times New Roman" pitchFamily="18" charset="0"/>
              <a:sym typeface="Wingdings" pitchFamily="2" charset="2"/>
            </a:endParaRPr>
          </a:p>
          <a:p>
            <a:pPr lvl="1" algn="just"/>
            <a:r>
              <a:rPr lang="en-US" altLang="zh-CN" sz="2400" dirty="0">
                <a:latin typeface="Times New Roman" pitchFamily="18" charset="0"/>
                <a:sym typeface="Wingdings" pitchFamily="2" charset="2"/>
              </a:rPr>
              <a:t>            </a:t>
            </a:r>
            <a:r>
              <a:rPr lang="en-US" altLang="zh-CN" sz="2400" dirty="0" smtClean="0">
                <a:latin typeface="Times New Roman" pitchFamily="18" charset="0"/>
                <a:sym typeface="Wingdings" pitchFamily="2" charset="2"/>
              </a:rPr>
              <a:t>                       </a:t>
            </a:r>
            <a:r>
              <a:rPr lang="en-US" altLang="zh-CN" sz="2400" smtClean="0">
                <a:latin typeface="Times New Roman" pitchFamily="18" charset="0"/>
                <a:sym typeface="Wingdings" pitchFamily="2" charset="2"/>
              </a:rPr>
              <a:t> </a:t>
            </a:r>
            <a:r>
              <a:rPr lang="en-US" altLang="zh-CN" sz="2400" smtClean="0">
                <a:latin typeface="Times New Roman" pitchFamily="18" charset="0"/>
                <a:sym typeface="Wingdings" pitchFamily="2" charset="2"/>
              </a:rPr>
              <a:t>HC(20,30,10,10)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611560" y="2996952"/>
            <a:ext cx="7924800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algn="l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zh-CN" sz="2400" kern="0" dirty="0">
                <a:latin typeface="+mj-lt"/>
                <a:ea typeface="黑体" pitchFamily="2" charset="-122"/>
              </a:rPr>
              <a:t>2D </a:t>
            </a:r>
            <a:r>
              <a:rPr lang="en-US" altLang="zh-CN" sz="2400" kern="0" dirty="0" smtClean="0">
                <a:latin typeface="+mj-lt"/>
                <a:ea typeface="黑体" pitchFamily="2" charset="-122"/>
              </a:rPr>
              <a:t>point </a:t>
            </a:r>
            <a:r>
              <a:rPr lang="en-US" altLang="zh-CN" sz="2400" kern="0" dirty="0">
                <a:latin typeface="Times New Roman" pitchFamily="18" charset="0"/>
                <a:ea typeface="黑体" pitchFamily="2" charset="-122"/>
              </a:rPr>
              <a:t>(</a:t>
            </a:r>
            <a:r>
              <a:rPr lang="en-US" altLang="zh-CN" sz="2400" i="1" kern="0" dirty="0">
                <a:latin typeface="Times New Roman" pitchFamily="18" charset="0"/>
                <a:ea typeface="黑体" pitchFamily="2" charset="-122"/>
              </a:rPr>
              <a:t>x</a:t>
            </a:r>
            <a:r>
              <a:rPr lang="en-US" altLang="zh-CN" sz="2400" kern="0" dirty="0">
                <a:latin typeface="Times New Roman" pitchFamily="18" charset="0"/>
                <a:ea typeface="黑体" pitchFamily="2" charset="-122"/>
              </a:rPr>
              <a:t>, </a:t>
            </a:r>
            <a:r>
              <a:rPr lang="en-US" altLang="en-US" sz="2400" i="1" kern="0" dirty="0">
                <a:latin typeface="Times New Roman" pitchFamily="18" charset="0"/>
                <a:ea typeface="黑体" pitchFamily="2" charset="-122"/>
              </a:rPr>
              <a:t>y</a:t>
            </a:r>
            <a:r>
              <a:rPr lang="en-US" altLang="zh-CN" sz="2400" kern="0" dirty="0">
                <a:latin typeface="Times New Roman" pitchFamily="18" charset="0"/>
                <a:ea typeface="黑体" pitchFamily="2" charset="-122"/>
              </a:rPr>
              <a:t>) </a:t>
            </a:r>
            <a:r>
              <a:rPr lang="en-US" altLang="zh-CN" sz="2400" kern="0" dirty="0">
                <a:latin typeface="+mj-lt"/>
                <a:ea typeface="黑体" pitchFamily="2" charset="-122"/>
              </a:rPr>
              <a:t>can be written as homogeneous </a:t>
            </a:r>
            <a:r>
              <a:rPr lang="en-US" altLang="zh-CN" sz="2400" kern="0" dirty="0" err="1">
                <a:latin typeface="+mj-lt"/>
                <a:ea typeface="黑体" pitchFamily="2" charset="-122"/>
              </a:rPr>
              <a:t>coord</a:t>
            </a:r>
            <a:r>
              <a:rPr lang="en-US" altLang="zh-CN" sz="2400" kern="0" dirty="0">
                <a:latin typeface="+mj-lt"/>
                <a:ea typeface="黑体" pitchFamily="2" charset="-122"/>
              </a:rPr>
              <a:t>. </a:t>
            </a:r>
            <a:r>
              <a:rPr lang="en-US" altLang="zh-CN" sz="2400" kern="0" dirty="0">
                <a:latin typeface="Times New Roman" pitchFamily="18" charset="0"/>
                <a:ea typeface="黑体" pitchFamily="2" charset="-122"/>
              </a:rPr>
              <a:t>(</a:t>
            </a:r>
            <a:r>
              <a:rPr lang="en-US" altLang="zh-CN" sz="2400" i="1" kern="0" dirty="0">
                <a:latin typeface="Times New Roman" pitchFamily="18" charset="0"/>
                <a:ea typeface="黑体" pitchFamily="2" charset="-122"/>
              </a:rPr>
              <a:t>X</a:t>
            </a:r>
            <a:r>
              <a:rPr lang="en-US" altLang="zh-CN" sz="2400" kern="0" dirty="0">
                <a:latin typeface="Times New Roman" pitchFamily="18" charset="0"/>
                <a:ea typeface="黑体" pitchFamily="2" charset="-122"/>
              </a:rPr>
              <a:t>,</a:t>
            </a:r>
            <a:r>
              <a:rPr lang="en-US" altLang="zh-CN" sz="2400" i="1" kern="0" dirty="0">
                <a:latin typeface="Times New Roman" pitchFamily="18" charset="0"/>
                <a:ea typeface="黑体" pitchFamily="2" charset="-122"/>
              </a:rPr>
              <a:t>Y</a:t>
            </a:r>
            <a:r>
              <a:rPr lang="en-US" altLang="zh-CN" sz="2400" kern="0" dirty="0">
                <a:latin typeface="Times New Roman" pitchFamily="18" charset="0"/>
                <a:ea typeface="黑体" pitchFamily="2" charset="-122"/>
              </a:rPr>
              <a:t>,</a:t>
            </a:r>
            <a:r>
              <a:rPr lang="en-US" altLang="zh-CN" sz="2400" i="1" kern="0" dirty="0">
                <a:latin typeface="Times New Roman" pitchFamily="18" charset="0"/>
                <a:ea typeface="黑体" pitchFamily="2" charset="-122"/>
                <a:sym typeface="Symbol" pitchFamily="18" charset="2"/>
              </a:rPr>
              <a:t></a:t>
            </a:r>
            <a:r>
              <a:rPr lang="en-US" altLang="zh-CN" sz="2400" kern="0" dirty="0">
                <a:latin typeface="Times New Roman" pitchFamily="18" charset="0"/>
                <a:ea typeface="黑体" pitchFamily="2" charset="-122"/>
              </a:rPr>
              <a:t>), </a:t>
            </a:r>
            <a:r>
              <a:rPr lang="en-US" altLang="zh-CN" sz="2400" kern="0" dirty="0">
                <a:latin typeface="+mj-lt"/>
                <a:ea typeface="黑体" pitchFamily="2" charset="-122"/>
              </a:rPr>
              <a:t>where 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kern="0" dirty="0">
                <a:latin typeface="+mj-lt"/>
                <a:ea typeface="黑体" pitchFamily="2" charset="-122"/>
              </a:rPr>
              <a:t>                   </a:t>
            </a:r>
            <a:r>
              <a:rPr lang="en-US" altLang="zh-CN" sz="2400" i="1" kern="0" dirty="0">
                <a:latin typeface="Times New Roman" pitchFamily="18" charset="0"/>
                <a:ea typeface="黑体" pitchFamily="2" charset="-122"/>
              </a:rPr>
              <a:t>x = X/</a:t>
            </a:r>
            <a:r>
              <a:rPr lang="en-US" altLang="zh-CN" sz="2400" i="1" kern="0" dirty="0">
                <a:latin typeface="Times New Roman" pitchFamily="18" charset="0"/>
                <a:ea typeface="黑体" pitchFamily="2" charset="-122"/>
                <a:sym typeface="Symbol" pitchFamily="18" charset="2"/>
              </a:rPr>
              <a:t> </a:t>
            </a:r>
            <a:r>
              <a:rPr lang="en-US" altLang="zh-CN" sz="2400" kern="0" dirty="0">
                <a:latin typeface="Times New Roman" pitchFamily="18" charset="0"/>
                <a:ea typeface="黑体" pitchFamily="2" charset="-122"/>
                <a:sym typeface="Symbol" pitchFamily="18" charset="2"/>
              </a:rPr>
              <a:t>,</a:t>
            </a:r>
            <a:r>
              <a:rPr lang="en-US" altLang="zh-CN" sz="2400" i="1" kern="0" dirty="0">
                <a:latin typeface="Times New Roman" pitchFamily="18" charset="0"/>
                <a:ea typeface="黑体" pitchFamily="2" charset="-122"/>
                <a:sym typeface="Symbol" pitchFamily="18" charset="2"/>
              </a:rPr>
              <a:t> </a:t>
            </a:r>
            <a:r>
              <a:rPr lang="en-US" altLang="en-US" sz="2400" i="1" kern="0" dirty="0">
                <a:latin typeface="Times New Roman" pitchFamily="18" charset="0"/>
                <a:ea typeface="黑体" pitchFamily="2" charset="-122"/>
              </a:rPr>
              <a:t>y = </a:t>
            </a:r>
            <a:r>
              <a:rPr lang="en-US" altLang="zh-CN" sz="2400" i="1" kern="0" dirty="0">
                <a:latin typeface="Times New Roman" pitchFamily="18" charset="0"/>
                <a:ea typeface="黑体" pitchFamily="2" charset="-122"/>
              </a:rPr>
              <a:t>Y/</a:t>
            </a:r>
            <a:r>
              <a:rPr lang="en-US" altLang="zh-CN" sz="2400" i="1" kern="0" dirty="0">
                <a:latin typeface="Times New Roman" pitchFamily="18" charset="0"/>
                <a:ea typeface="黑体" pitchFamily="2" charset="-122"/>
                <a:sym typeface="Symbol" pitchFamily="18" charset="2"/>
              </a:rPr>
              <a:t> </a:t>
            </a:r>
            <a:endParaRPr lang="en-US" altLang="zh-CN" sz="2400" kern="0" dirty="0">
              <a:latin typeface="+mj-lt"/>
              <a:ea typeface="黑体" pitchFamily="2" charset="-122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5786438" y="3384450"/>
            <a:ext cx="2990850" cy="2636838"/>
            <a:chOff x="1534" y="1255"/>
            <a:chExt cx="3017" cy="2655"/>
          </a:xfrm>
        </p:grpSpPr>
        <p:sp>
          <p:nvSpPr>
            <p:cNvPr id="26633" name="Freeform 6"/>
            <p:cNvSpPr>
              <a:spLocks/>
            </p:cNvSpPr>
            <p:nvPr/>
          </p:nvSpPr>
          <p:spPr bwMode="auto">
            <a:xfrm>
              <a:off x="1534" y="2109"/>
              <a:ext cx="2511" cy="1020"/>
            </a:xfrm>
            <a:custGeom>
              <a:avLst/>
              <a:gdLst>
                <a:gd name="T0" fmla="*/ 1026 w 2511"/>
                <a:gd name="T1" fmla="*/ 0 h 1020"/>
                <a:gd name="T2" fmla="*/ 2511 w 2511"/>
                <a:gd name="T3" fmla="*/ 0 h 1020"/>
                <a:gd name="T4" fmla="*/ 1486 w 2511"/>
                <a:gd name="T5" fmla="*/ 1020 h 1020"/>
                <a:gd name="T6" fmla="*/ 0 w 2511"/>
                <a:gd name="T7" fmla="*/ 1020 h 1020"/>
                <a:gd name="T8" fmla="*/ 1026 w 2511"/>
                <a:gd name="T9" fmla="*/ 0 h 10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1"/>
                <a:gd name="T16" fmla="*/ 0 h 1020"/>
                <a:gd name="T17" fmla="*/ 2511 w 2511"/>
                <a:gd name="T18" fmla="*/ 1020 h 10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1" h="1020">
                  <a:moveTo>
                    <a:pt x="1026" y="0"/>
                  </a:moveTo>
                  <a:lnTo>
                    <a:pt x="2511" y="0"/>
                  </a:lnTo>
                  <a:lnTo>
                    <a:pt x="1486" y="1020"/>
                  </a:lnTo>
                  <a:lnTo>
                    <a:pt x="0" y="1020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CCCC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4" name="Freeform 7"/>
            <p:cNvSpPr>
              <a:spLocks/>
            </p:cNvSpPr>
            <p:nvPr/>
          </p:nvSpPr>
          <p:spPr bwMode="auto">
            <a:xfrm>
              <a:off x="1534" y="2109"/>
              <a:ext cx="2511" cy="1020"/>
            </a:xfrm>
            <a:custGeom>
              <a:avLst/>
              <a:gdLst>
                <a:gd name="T0" fmla="*/ 1026 w 2511"/>
                <a:gd name="T1" fmla="*/ 0 h 1020"/>
                <a:gd name="T2" fmla="*/ 2511 w 2511"/>
                <a:gd name="T3" fmla="*/ 0 h 1020"/>
                <a:gd name="T4" fmla="*/ 1486 w 2511"/>
                <a:gd name="T5" fmla="*/ 1020 h 1020"/>
                <a:gd name="T6" fmla="*/ 0 w 2511"/>
                <a:gd name="T7" fmla="*/ 1020 h 1020"/>
                <a:gd name="T8" fmla="*/ 1026 w 2511"/>
                <a:gd name="T9" fmla="*/ 0 h 10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1"/>
                <a:gd name="T16" fmla="*/ 0 h 1020"/>
                <a:gd name="T17" fmla="*/ 2511 w 2511"/>
                <a:gd name="T18" fmla="*/ 1020 h 10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1" h="1020">
                  <a:moveTo>
                    <a:pt x="1026" y="0"/>
                  </a:moveTo>
                  <a:lnTo>
                    <a:pt x="2511" y="0"/>
                  </a:lnTo>
                  <a:lnTo>
                    <a:pt x="1486" y="1020"/>
                  </a:lnTo>
                  <a:lnTo>
                    <a:pt x="0" y="1020"/>
                  </a:lnTo>
                  <a:lnTo>
                    <a:pt x="1026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5" name="Freeform 8"/>
            <p:cNvSpPr>
              <a:spLocks/>
            </p:cNvSpPr>
            <p:nvPr/>
          </p:nvSpPr>
          <p:spPr bwMode="auto">
            <a:xfrm>
              <a:off x="1878" y="3383"/>
              <a:ext cx="127" cy="85"/>
            </a:xfrm>
            <a:custGeom>
              <a:avLst/>
              <a:gdLst>
                <a:gd name="T0" fmla="*/ 42 w 127"/>
                <a:gd name="T1" fmla="*/ 0 h 85"/>
                <a:gd name="T2" fmla="*/ 127 w 127"/>
                <a:gd name="T3" fmla="*/ 0 h 85"/>
                <a:gd name="T4" fmla="*/ 0 w 127"/>
                <a:gd name="T5" fmla="*/ 85 h 85"/>
                <a:gd name="T6" fmla="*/ 42 w 127"/>
                <a:gd name="T7" fmla="*/ 0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7"/>
                <a:gd name="T13" fmla="*/ 0 h 85"/>
                <a:gd name="T14" fmla="*/ 127 w 127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7" h="85">
                  <a:moveTo>
                    <a:pt x="42" y="0"/>
                  </a:moveTo>
                  <a:lnTo>
                    <a:pt x="127" y="0"/>
                  </a:lnTo>
                  <a:lnTo>
                    <a:pt x="0" y="85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6" name="Freeform 9"/>
            <p:cNvSpPr>
              <a:spLocks/>
            </p:cNvSpPr>
            <p:nvPr/>
          </p:nvSpPr>
          <p:spPr bwMode="auto">
            <a:xfrm>
              <a:off x="3924" y="2754"/>
              <a:ext cx="127" cy="85"/>
            </a:xfrm>
            <a:custGeom>
              <a:avLst/>
              <a:gdLst>
                <a:gd name="T0" fmla="*/ 0 w 127"/>
                <a:gd name="T1" fmla="*/ 85 h 85"/>
                <a:gd name="T2" fmla="*/ 84 w 127"/>
                <a:gd name="T3" fmla="*/ 0 h 85"/>
                <a:gd name="T4" fmla="*/ 127 w 127"/>
                <a:gd name="T5" fmla="*/ 42 h 85"/>
                <a:gd name="T6" fmla="*/ 0 w 127"/>
                <a:gd name="T7" fmla="*/ 85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7"/>
                <a:gd name="T13" fmla="*/ 0 h 85"/>
                <a:gd name="T14" fmla="*/ 127 w 127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7" h="85">
                  <a:moveTo>
                    <a:pt x="0" y="85"/>
                  </a:moveTo>
                  <a:lnTo>
                    <a:pt x="84" y="0"/>
                  </a:lnTo>
                  <a:lnTo>
                    <a:pt x="127" y="42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7" name="Line 10"/>
            <p:cNvSpPr>
              <a:spLocks noChangeShapeType="1"/>
            </p:cNvSpPr>
            <p:nvPr/>
          </p:nvSpPr>
          <p:spPr bwMode="auto">
            <a:xfrm flipV="1">
              <a:off x="2803" y="1501"/>
              <a:ext cx="830" cy="1031"/>
            </a:xfrm>
            <a:prstGeom prst="line">
              <a:avLst/>
            </a:prstGeom>
            <a:noFill/>
            <a:ln w="58738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8" name="Line 11"/>
            <p:cNvSpPr>
              <a:spLocks noChangeShapeType="1"/>
            </p:cNvSpPr>
            <p:nvPr/>
          </p:nvSpPr>
          <p:spPr bwMode="auto">
            <a:xfrm>
              <a:off x="2544" y="2796"/>
              <a:ext cx="8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9" name="Line 12"/>
            <p:cNvSpPr>
              <a:spLocks noChangeShapeType="1"/>
            </p:cNvSpPr>
            <p:nvPr/>
          </p:nvSpPr>
          <p:spPr bwMode="auto">
            <a:xfrm>
              <a:off x="2692" y="2796"/>
              <a:ext cx="8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0" name="Line 13"/>
            <p:cNvSpPr>
              <a:spLocks noChangeShapeType="1"/>
            </p:cNvSpPr>
            <p:nvPr/>
          </p:nvSpPr>
          <p:spPr bwMode="auto">
            <a:xfrm>
              <a:off x="2840" y="2796"/>
              <a:ext cx="8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1" name="Line 14"/>
            <p:cNvSpPr>
              <a:spLocks noChangeShapeType="1"/>
            </p:cNvSpPr>
            <p:nvPr/>
          </p:nvSpPr>
          <p:spPr bwMode="auto">
            <a:xfrm>
              <a:off x="2988" y="2796"/>
              <a:ext cx="8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2" name="Line 15"/>
            <p:cNvSpPr>
              <a:spLocks noChangeShapeType="1"/>
            </p:cNvSpPr>
            <p:nvPr/>
          </p:nvSpPr>
          <p:spPr bwMode="auto">
            <a:xfrm>
              <a:off x="3136" y="2796"/>
              <a:ext cx="8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3" name="Line 16"/>
            <p:cNvSpPr>
              <a:spLocks noChangeShapeType="1"/>
            </p:cNvSpPr>
            <p:nvPr/>
          </p:nvSpPr>
          <p:spPr bwMode="auto">
            <a:xfrm>
              <a:off x="3284" y="2796"/>
              <a:ext cx="6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4" name="Line 17"/>
            <p:cNvSpPr>
              <a:spLocks noChangeShapeType="1"/>
            </p:cNvSpPr>
            <p:nvPr/>
          </p:nvSpPr>
          <p:spPr bwMode="auto">
            <a:xfrm>
              <a:off x="3353" y="2796"/>
              <a:ext cx="61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5" name="Line 18"/>
            <p:cNvSpPr>
              <a:spLocks noChangeShapeType="1"/>
            </p:cNvSpPr>
            <p:nvPr/>
          </p:nvSpPr>
          <p:spPr bwMode="auto">
            <a:xfrm flipH="1">
              <a:off x="2744" y="2543"/>
              <a:ext cx="54" cy="5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Line 19"/>
            <p:cNvSpPr>
              <a:spLocks noChangeShapeType="1"/>
            </p:cNvSpPr>
            <p:nvPr/>
          </p:nvSpPr>
          <p:spPr bwMode="auto">
            <a:xfrm flipH="1">
              <a:off x="2634" y="2648"/>
              <a:ext cx="63" cy="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7" name="Line 20"/>
            <p:cNvSpPr>
              <a:spLocks noChangeShapeType="1"/>
            </p:cNvSpPr>
            <p:nvPr/>
          </p:nvSpPr>
          <p:spPr bwMode="auto">
            <a:xfrm flipH="1">
              <a:off x="2528" y="2754"/>
              <a:ext cx="64" cy="5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8" name="Line 21"/>
            <p:cNvSpPr>
              <a:spLocks noChangeShapeType="1"/>
            </p:cNvSpPr>
            <p:nvPr/>
          </p:nvSpPr>
          <p:spPr bwMode="auto">
            <a:xfrm flipH="1">
              <a:off x="2428" y="2855"/>
              <a:ext cx="58" cy="6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9" name="Line 22"/>
            <p:cNvSpPr>
              <a:spLocks noChangeShapeType="1"/>
            </p:cNvSpPr>
            <p:nvPr/>
          </p:nvSpPr>
          <p:spPr bwMode="auto">
            <a:xfrm flipH="1">
              <a:off x="2322" y="2960"/>
              <a:ext cx="58" cy="5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0" name="Line 23"/>
            <p:cNvSpPr>
              <a:spLocks noChangeShapeType="1"/>
            </p:cNvSpPr>
            <p:nvPr/>
          </p:nvSpPr>
          <p:spPr bwMode="auto">
            <a:xfrm flipH="1">
              <a:off x="2216" y="3066"/>
              <a:ext cx="58" cy="5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1" name="Line 24"/>
            <p:cNvSpPr>
              <a:spLocks noChangeShapeType="1"/>
            </p:cNvSpPr>
            <p:nvPr/>
          </p:nvSpPr>
          <p:spPr bwMode="auto">
            <a:xfrm flipH="1">
              <a:off x="1952" y="3129"/>
              <a:ext cx="259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2" name="Line 25"/>
            <p:cNvSpPr>
              <a:spLocks noChangeShapeType="1"/>
            </p:cNvSpPr>
            <p:nvPr/>
          </p:nvSpPr>
          <p:spPr bwMode="auto">
            <a:xfrm flipV="1">
              <a:off x="2544" y="2712"/>
              <a:ext cx="1" cy="8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3" name="Line 26"/>
            <p:cNvSpPr>
              <a:spLocks noChangeShapeType="1"/>
            </p:cNvSpPr>
            <p:nvPr/>
          </p:nvSpPr>
          <p:spPr bwMode="auto">
            <a:xfrm flipV="1">
              <a:off x="2544" y="2564"/>
              <a:ext cx="1" cy="8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4" name="Line 27"/>
            <p:cNvSpPr>
              <a:spLocks noChangeShapeType="1"/>
            </p:cNvSpPr>
            <p:nvPr/>
          </p:nvSpPr>
          <p:spPr bwMode="auto">
            <a:xfrm flipV="1">
              <a:off x="2544" y="1554"/>
              <a:ext cx="1" cy="9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5" name="Line 28"/>
            <p:cNvSpPr>
              <a:spLocks noChangeShapeType="1"/>
            </p:cNvSpPr>
            <p:nvPr/>
          </p:nvSpPr>
          <p:spPr bwMode="auto">
            <a:xfrm flipV="1">
              <a:off x="2544" y="1554"/>
              <a:ext cx="1" cy="99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6" name="Text Box 29"/>
            <p:cNvSpPr txBox="1">
              <a:spLocks noChangeArrowheads="1"/>
            </p:cNvSpPr>
            <p:nvPr/>
          </p:nvSpPr>
          <p:spPr bwMode="auto">
            <a:xfrm>
              <a:off x="4060" y="2667"/>
              <a:ext cx="491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ja-JP" sz="1800" i="1">
                  <a:latin typeface="Times New Roman" pitchFamily="18" charset="0"/>
                  <a:ea typeface="MS PGothic" pitchFamily="34" charset="-128"/>
                </a:rPr>
                <a:t>X</a:t>
              </a:r>
            </a:p>
          </p:txBody>
        </p:sp>
        <p:sp>
          <p:nvSpPr>
            <p:cNvPr id="26657" name="Text Box 30"/>
            <p:cNvSpPr txBox="1">
              <a:spLocks noChangeArrowheads="1"/>
            </p:cNvSpPr>
            <p:nvPr/>
          </p:nvSpPr>
          <p:spPr bwMode="auto">
            <a:xfrm>
              <a:off x="1746" y="3439"/>
              <a:ext cx="471" cy="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1800" i="1">
                  <a:latin typeface="Times New Roman" pitchFamily="18" charset="0"/>
                  <a:ea typeface="MS PGothic" pitchFamily="34" charset="-128"/>
                </a:rPr>
                <a:t>Y</a:t>
              </a:r>
              <a:endParaRPr kumimoji="1" lang="en-US" altLang="ja-JP" sz="1800" i="1"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26658" name="Text Box 31"/>
            <p:cNvSpPr txBox="1">
              <a:spLocks noChangeArrowheads="1"/>
            </p:cNvSpPr>
            <p:nvPr/>
          </p:nvSpPr>
          <p:spPr bwMode="auto">
            <a:xfrm>
              <a:off x="2426" y="1255"/>
              <a:ext cx="518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ja-JP" sz="1800" i="1">
                  <a:latin typeface="Times New Roman" pitchFamily="18" charset="0"/>
                  <a:ea typeface="MS PGothic" pitchFamily="34" charset="-128"/>
                  <a:sym typeface="Symbol" pitchFamily="18" charset="2"/>
                </a:rPr>
                <a:t></a:t>
              </a:r>
            </a:p>
          </p:txBody>
        </p:sp>
        <p:sp>
          <p:nvSpPr>
            <p:cNvPr id="26659" name="Text Box 32"/>
            <p:cNvSpPr txBox="1">
              <a:spLocks noChangeArrowheads="1"/>
            </p:cNvSpPr>
            <p:nvPr/>
          </p:nvSpPr>
          <p:spPr bwMode="auto">
            <a:xfrm>
              <a:off x="3651" y="1306"/>
              <a:ext cx="491" cy="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ja-JP" sz="1800" b="1">
                  <a:latin typeface="Times New Roman" pitchFamily="18" charset="0"/>
                  <a:ea typeface="MS PGothic" pitchFamily="34" charset="-128"/>
                </a:rPr>
                <a:t>P</a:t>
              </a:r>
            </a:p>
          </p:txBody>
        </p:sp>
        <p:sp>
          <p:nvSpPr>
            <p:cNvPr id="26660" name="Text Box 33"/>
            <p:cNvSpPr txBox="1">
              <a:spLocks noChangeArrowheads="1"/>
            </p:cNvSpPr>
            <p:nvPr/>
          </p:nvSpPr>
          <p:spPr bwMode="auto">
            <a:xfrm>
              <a:off x="2472" y="3116"/>
              <a:ext cx="1838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1800">
                  <a:latin typeface="Verdana" pitchFamily="34" charset="0"/>
                  <a:ea typeface="MS PGothic" pitchFamily="34" charset="-128"/>
                  <a:sym typeface="Symbol" pitchFamily="18" charset="2"/>
                </a:rPr>
                <a:t></a:t>
              </a:r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=1 </a:t>
              </a:r>
              <a:r>
                <a:rPr kumimoji="1" lang="zh-CN" altLang="en-US" sz="1800">
                  <a:latin typeface="Verdana" pitchFamily="34" charset="0"/>
                  <a:ea typeface="MS PGothic" pitchFamily="34" charset="-128"/>
                </a:rPr>
                <a:t>平面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>
                <a:ea typeface="黑体" pitchFamily="49" charset="-122"/>
              </a:rPr>
              <a:t>Homogeneous coordinates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9A725-4D1C-476C-92FD-BBF36ACE4CB9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00063" y="1500188"/>
            <a:ext cx="7924800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lang="en-US" altLang="zh-CN" sz="3200" kern="0" dirty="0">
                <a:latin typeface="Times New Roman" pitchFamily="18" charset="0"/>
                <a:ea typeface="黑体" pitchFamily="2" charset="-122"/>
              </a:rPr>
              <a:t>A space point can have infinite coordinate vectors  </a:t>
            </a:r>
            <a:r>
              <a:rPr lang="en-US" altLang="zh-CN" sz="3200" kern="0" dirty="0" smtClean="0">
                <a:latin typeface="Times New Roman" pitchFamily="18" charset="0"/>
                <a:ea typeface="黑体" pitchFamily="2" charset="-122"/>
              </a:rPr>
              <a:t>as (</a:t>
            </a:r>
            <a:r>
              <a:rPr lang="zh-CN" altLang="en-US" sz="3200" kern="0" dirty="0" smtClean="0">
                <a:latin typeface="Times New Roman" pitchFamily="18" charset="0"/>
                <a:ea typeface="黑体" pitchFamily="2" charset="-122"/>
              </a:rPr>
              <a:t>有无穷多齐次坐标</a:t>
            </a:r>
            <a:r>
              <a:rPr lang="en-US" altLang="zh-CN" sz="3200" kern="0" dirty="0" smtClean="0">
                <a:latin typeface="Times New Roman" pitchFamily="18" charset="0"/>
                <a:ea typeface="黑体" pitchFamily="2" charset="-122"/>
              </a:rPr>
              <a:t>)</a:t>
            </a:r>
            <a:endParaRPr lang="zh-CN" altLang="en-US" sz="3200" kern="0" dirty="0">
              <a:latin typeface="Times New Roman" pitchFamily="18" charset="0"/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800" i="1" kern="0" dirty="0">
                <a:latin typeface="Times New Roman" pitchFamily="18" charset="0"/>
                <a:ea typeface="黑体" pitchFamily="2" charset="-122"/>
              </a:rPr>
              <a:t>x</a:t>
            </a:r>
            <a:r>
              <a:rPr lang="en-US" altLang="zh-CN" sz="2800" kern="0" dirty="0">
                <a:latin typeface="Times New Roman" pitchFamily="18" charset="0"/>
                <a:ea typeface="黑体" pitchFamily="2" charset="-122"/>
              </a:rPr>
              <a:t>=</a:t>
            </a:r>
            <a:r>
              <a:rPr lang="en-US" altLang="zh-CN" sz="2800" i="1" kern="0" dirty="0">
                <a:latin typeface="Times New Roman" pitchFamily="18" charset="0"/>
                <a:ea typeface="黑体" pitchFamily="2" charset="-122"/>
              </a:rPr>
              <a:t>X</a:t>
            </a:r>
            <a:r>
              <a:rPr lang="en-US" altLang="zh-CN" sz="2800" kern="0" dirty="0">
                <a:latin typeface="Times New Roman" pitchFamily="18" charset="0"/>
                <a:ea typeface="黑体" pitchFamily="2" charset="-122"/>
              </a:rPr>
              <a:t>/</a:t>
            </a:r>
            <a:r>
              <a:rPr lang="en-US" altLang="zh-CN" sz="2800" i="1" kern="0" dirty="0">
                <a:latin typeface="Times New Roman" pitchFamily="18" charset="0"/>
                <a:ea typeface="黑体" pitchFamily="2" charset="-122"/>
                <a:sym typeface="Symbol" pitchFamily="18" charset="2"/>
              </a:rPr>
              <a:t></a:t>
            </a:r>
            <a:r>
              <a:rPr lang="en-US" altLang="zh-CN" sz="2800" kern="0" dirty="0">
                <a:latin typeface="Times New Roman" pitchFamily="18" charset="0"/>
                <a:ea typeface="黑体" pitchFamily="2" charset="-122"/>
              </a:rPr>
              <a:t>   y=</a:t>
            </a:r>
            <a:r>
              <a:rPr lang="en-US" altLang="zh-CN" sz="2800" i="1" kern="0" dirty="0">
                <a:latin typeface="Times New Roman" pitchFamily="18" charset="0"/>
                <a:ea typeface="黑体" pitchFamily="2" charset="-122"/>
              </a:rPr>
              <a:t>Y</a:t>
            </a:r>
            <a:r>
              <a:rPr lang="en-US" altLang="zh-CN" sz="2800" kern="0" dirty="0">
                <a:latin typeface="Times New Roman" pitchFamily="18" charset="0"/>
                <a:ea typeface="黑体" pitchFamily="2" charset="-122"/>
              </a:rPr>
              <a:t>/</a:t>
            </a:r>
            <a:r>
              <a:rPr lang="en-US" altLang="zh-CN" sz="2800" kern="0" dirty="0">
                <a:latin typeface="Times New Roman" pitchFamily="18" charset="0"/>
                <a:ea typeface="黑体" pitchFamily="2" charset="-122"/>
                <a:sym typeface="Symbol" pitchFamily="18" charset="2"/>
              </a:rPr>
              <a:t></a:t>
            </a:r>
            <a:endParaRPr lang="en-US" altLang="zh-CN" sz="2800" kern="0" dirty="0"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86438" y="3143250"/>
            <a:ext cx="2990850" cy="2636838"/>
            <a:chOff x="1534" y="1255"/>
            <a:chExt cx="3017" cy="2655"/>
          </a:xfrm>
        </p:grpSpPr>
        <p:sp>
          <p:nvSpPr>
            <p:cNvPr id="27655" name="Freeform 6"/>
            <p:cNvSpPr>
              <a:spLocks/>
            </p:cNvSpPr>
            <p:nvPr/>
          </p:nvSpPr>
          <p:spPr bwMode="auto">
            <a:xfrm>
              <a:off x="1534" y="2109"/>
              <a:ext cx="2511" cy="1020"/>
            </a:xfrm>
            <a:custGeom>
              <a:avLst/>
              <a:gdLst>
                <a:gd name="T0" fmla="*/ 1026 w 2511"/>
                <a:gd name="T1" fmla="*/ 0 h 1020"/>
                <a:gd name="T2" fmla="*/ 2511 w 2511"/>
                <a:gd name="T3" fmla="*/ 0 h 1020"/>
                <a:gd name="T4" fmla="*/ 1486 w 2511"/>
                <a:gd name="T5" fmla="*/ 1020 h 1020"/>
                <a:gd name="T6" fmla="*/ 0 w 2511"/>
                <a:gd name="T7" fmla="*/ 1020 h 1020"/>
                <a:gd name="T8" fmla="*/ 1026 w 2511"/>
                <a:gd name="T9" fmla="*/ 0 h 10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1"/>
                <a:gd name="T16" fmla="*/ 0 h 1020"/>
                <a:gd name="T17" fmla="*/ 2511 w 2511"/>
                <a:gd name="T18" fmla="*/ 1020 h 10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1" h="1020">
                  <a:moveTo>
                    <a:pt x="1026" y="0"/>
                  </a:moveTo>
                  <a:lnTo>
                    <a:pt x="2511" y="0"/>
                  </a:lnTo>
                  <a:lnTo>
                    <a:pt x="1486" y="1020"/>
                  </a:lnTo>
                  <a:lnTo>
                    <a:pt x="0" y="1020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CCCC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6" name="Freeform 7"/>
            <p:cNvSpPr>
              <a:spLocks/>
            </p:cNvSpPr>
            <p:nvPr/>
          </p:nvSpPr>
          <p:spPr bwMode="auto">
            <a:xfrm>
              <a:off x="1534" y="2109"/>
              <a:ext cx="2511" cy="1020"/>
            </a:xfrm>
            <a:custGeom>
              <a:avLst/>
              <a:gdLst>
                <a:gd name="T0" fmla="*/ 1026 w 2511"/>
                <a:gd name="T1" fmla="*/ 0 h 1020"/>
                <a:gd name="T2" fmla="*/ 2511 w 2511"/>
                <a:gd name="T3" fmla="*/ 0 h 1020"/>
                <a:gd name="T4" fmla="*/ 1486 w 2511"/>
                <a:gd name="T5" fmla="*/ 1020 h 1020"/>
                <a:gd name="T6" fmla="*/ 0 w 2511"/>
                <a:gd name="T7" fmla="*/ 1020 h 1020"/>
                <a:gd name="T8" fmla="*/ 1026 w 2511"/>
                <a:gd name="T9" fmla="*/ 0 h 10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1"/>
                <a:gd name="T16" fmla="*/ 0 h 1020"/>
                <a:gd name="T17" fmla="*/ 2511 w 2511"/>
                <a:gd name="T18" fmla="*/ 1020 h 10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1" h="1020">
                  <a:moveTo>
                    <a:pt x="1026" y="0"/>
                  </a:moveTo>
                  <a:lnTo>
                    <a:pt x="2511" y="0"/>
                  </a:lnTo>
                  <a:lnTo>
                    <a:pt x="1486" y="1020"/>
                  </a:lnTo>
                  <a:lnTo>
                    <a:pt x="0" y="1020"/>
                  </a:lnTo>
                  <a:lnTo>
                    <a:pt x="1026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7" name="Freeform 8"/>
            <p:cNvSpPr>
              <a:spLocks/>
            </p:cNvSpPr>
            <p:nvPr/>
          </p:nvSpPr>
          <p:spPr bwMode="auto">
            <a:xfrm>
              <a:off x="1878" y="3383"/>
              <a:ext cx="127" cy="85"/>
            </a:xfrm>
            <a:custGeom>
              <a:avLst/>
              <a:gdLst>
                <a:gd name="T0" fmla="*/ 42 w 127"/>
                <a:gd name="T1" fmla="*/ 0 h 85"/>
                <a:gd name="T2" fmla="*/ 127 w 127"/>
                <a:gd name="T3" fmla="*/ 0 h 85"/>
                <a:gd name="T4" fmla="*/ 0 w 127"/>
                <a:gd name="T5" fmla="*/ 85 h 85"/>
                <a:gd name="T6" fmla="*/ 42 w 127"/>
                <a:gd name="T7" fmla="*/ 0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7"/>
                <a:gd name="T13" fmla="*/ 0 h 85"/>
                <a:gd name="T14" fmla="*/ 127 w 127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7" h="85">
                  <a:moveTo>
                    <a:pt x="42" y="0"/>
                  </a:moveTo>
                  <a:lnTo>
                    <a:pt x="127" y="0"/>
                  </a:lnTo>
                  <a:lnTo>
                    <a:pt x="0" y="85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8" name="Freeform 9"/>
            <p:cNvSpPr>
              <a:spLocks/>
            </p:cNvSpPr>
            <p:nvPr/>
          </p:nvSpPr>
          <p:spPr bwMode="auto">
            <a:xfrm>
              <a:off x="3924" y="2754"/>
              <a:ext cx="127" cy="85"/>
            </a:xfrm>
            <a:custGeom>
              <a:avLst/>
              <a:gdLst>
                <a:gd name="T0" fmla="*/ 0 w 127"/>
                <a:gd name="T1" fmla="*/ 85 h 85"/>
                <a:gd name="T2" fmla="*/ 84 w 127"/>
                <a:gd name="T3" fmla="*/ 0 h 85"/>
                <a:gd name="T4" fmla="*/ 127 w 127"/>
                <a:gd name="T5" fmla="*/ 42 h 85"/>
                <a:gd name="T6" fmla="*/ 0 w 127"/>
                <a:gd name="T7" fmla="*/ 85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7"/>
                <a:gd name="T13" fmla="*/ 0 h 85"/>
                <a:gd name="T14" fmla="*/ 127 w 127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7" h="85">
                  <a:moveTo>
                    <a:pt x="0" y="85"/>
                  </a:moveTo>
                  <a:lnTo>
                    <a:pt x="84" y="0"/>
                  </a:lnTo>
                  <a:lnTo>
                    <a:pt x="127" y="42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9" name="Line 10"/>
            <p:cNvSpPr>
              <a:spLocks noChangeShapeType="1"/>
            </p:cNvSpPr>
            <p:nvPr/>
          </p:nvSpPr>
          <p:spPr bwMode="auto">
            <a:xfrm flipV="1">
              <a:off x="2803" y="1501"/>
              <a:ext cx="830" cy="1031"/>
            </a:xfrm>
            <a:prstGeom prst="line">
              <a:avLst/>
            </a:prstGeom>
            <a:noFill/>
            <a:ln w="58738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0" name="Line 11"/>
            <p:cNvSpPr>
              <a:spLocks noChangeShapeType="1"/>
            </p:cNvSpPr>
            <p:nvPr/>
          </p:nvSpPr>
          <p:spPr bwMode="auto">
            <a:xfrm>
              <a:off x="2544" y="2796"/>
              <a:ext cx="8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1" name="Line 12"/>
            <p:cNvSpPr>
              <a:spLocks noChangeShapeType="1"/>
            </p:cNvSpPr>
            <p:nvPr/>
          </p:nvSpPr>
          <p:spPr bwMode="auto">
            <a:xfrm>
              <a:off x="2692" y="2796"/>
              <a:ext cx="8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2" name="Line 13"/>
            <p:cNvSpPr>
              <a:spLocks noChangeShapeType="1"/>
            </p:cNvSpPr>
            <p:nvPr/>
          </p:nvSpPr>
          <p:spPr bwMode="auto">
            <a:xfrm>
              <a:off x="2840" y="2796"/>
              <a:ext cx="8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3" name="Line 14"/>
            <p:cNvSpPr>
              <a:spLocks noChangeShapeType="1"/>
            </p:cNvSpPr>
            <p:nvPr/>
          </p:nvSpPr>
          <p:spPr bwMode="auto">
            <a:xfrm>
              <a:off x="2988" y="2796"/>
              <a:ext cx="8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4" name="Line 15"/>
            <p:cNvSpPr>
              <a:spLocks noChangeShapeType="1"/>
            </p:cNvSpPr>
            <p:nvPr/>
          </p:nvSpPr>
          <p:spPr bwMode="auto">
            <a:xfrm>
              <a:off x="3136" y="2796"/>
              <a:ext cx="8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5" name="Line 16"/>
            <p:cNvSpPr>
              <a:spLocks noChangeShapeType="1"/>
            </p:cNvSpPr>
            <p:nvPr/>
          </p:nvSpPr>
          <p:spPr bwMode="auto">
            <a:xfrm>
              <a:off x="3284" y="2796"/>
              <a:ext cx="6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6" name="Line 17"/>
            <p:cNvSpPr>
              <a:spLocks noChangeShapeType="1"/>
            </p:cNvSpPr>
            <p:nvPr/>
          </p:nvSpPr>
          <p:spPr bwMode="auto">
            <a:xfrm>
              <a:off x="3353" y="2796"/>
              <a:ext cx="61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7" name="Line 18"/>
            <p:cNvSpPr>
              <a:spLocks noChangeShapeType="1"/>
            </p:cNvSpPr>
            <p:nvPr/>
          </p:nvSpPr>
          <p:spPr bwMode="auto">
            <a:xfrm flipH="1">
              <a:off x="2744" y="2543"/>
              <a:ext cx="54" cy="5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8" name="Line 19"/>
            <p:cNvSpPr>
              <a:spLocks noChangeShapeType="1"/>
            </p:cNvSpPr>
            <p:nvPr/>
          </p:nvSpPr>
          <p:spPr bwMode="auto">
            <a:xfrm flipH="1">
              <a:off x="2634" y="2648"/>
              <a:ext cx="63" cy="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9" name="Line 20"/>
            <p:cNvSpPr>
              <a:spLocks noChangeShapeType="1"/>
            </p:cNvSpPr>
            <p:nvPr/>
          </p:nvSpPr>
          <p:spPr bwMode="auto">
            <a:xfrm flipH="1">
              <a:off x="2528" y="2754"/>
              <a:ext cx="64" cy="5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0" name="Line 21"/>
            <p:cNvSpPr>
              <a:spLocks noChangeShapeType="1"/>
            </p:cNvSpPr>
            <p:nvPr/>
          </p:nvSpPr>
          <p:spPr bwMode="auto">
            <a:xfrm flipH="1">
              <a:off x="2428" y="2855"/>
              <a:ext cx="58" cy="6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1" name="Line 22"/>
            <p:cNvSpPr>
              <a:spLocks noChangeShapeType="1"/>
            </p:cNvSpPr>
            <p:nvPr/>
          </p:nvSpPr>
          <p:spPr bwMode="auto">
            <a:xfrm flipH="1">
              <a:off x="2322" y="2960"/>
              <a:ext cx="58" cy="5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2" name="Line 23"/>
            <p:cNvSpPr>
              <a:spLocks noChangeShapeType="1"/>
            </p:cNvSpPr>
            <p:nvPr/>
          </p:nvSpPr>
          <p:spPr bwMode="auto">
            <a:xfrm flipH="1">
              <a:off x="2216" y="3066"/>
              <a:ext cx="58" cy="5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3" name="Line 24"/>
            <p:cNvSpPr>
              <a:spLocks noChangeShapeType="1"/>
            </p:cNvSpPr>
            <p:nvPr/>
          </p:nvSpPr>
          <p:spPr bwMode="auto">
            <a:xfrm flipH="1">
              <a:off x="1952" y="3129"/>
              <a:ext cx="259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4" name="Line 25"/>
            <p:cNvSpPr>
              <a:spLocks noChangeShapeType="1"/>
            </p:cNvSpPr>
            <p:nvPr/>
          </p:nvSpPr>
          <p:spPr bwMode="auto">
            <a:xfrm flipV="1">
              <a:off x="2544" y="2712"/>
              <a:ext cx="1" cy="8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5" name="Line 26"/>
            <p:cNvSpPr>
              <a:spLocks noChangeShapeType="1"/>
            </p:cNvSpPr>
            <p:nvPr/>
          </p:nvSpPr>
          <p:spPr bwMode="auto">
            <a:xfrm flipV="1">
              <a:off x="2544" y="2564"/>
              <a:ext cx="1" cy="8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6" name="Line 27"/>
            <p:cNvSpPr>
              <a:spLocks noChangeShapeType="1"/>
            </p:cNvSpPr>
            <p:nvPr/>
          </p:nvSpPr>
          <p:spPr bwMode="auto">
            <a:xfrm flipV="1">
              <a:off x="2544" y="1554"/>
              <a:ext cx="1" cy="99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7" name="Line 28"/>
            <p:cNvSpPr>
              <a:spLocks noChangeShapeType="1"/>
            </p:cNvSpPr>
            <p:nvPr/>
          </p:nvSpPr>
          <p:spPr bwMode="auto">
            <a:xfrm flipV="1">
              <a:off x="2544" y="1554"/>
              <a:ext cx="1" cy="99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8" name="Text Box 29"/>
            <p:cNvSpPr txBox="1">
              <a:spLocks noChangeArrowheads="1"/>
            </p:cNvSpPr>
            <p:nvPr/>
          </p:nvSpPr>
          <p:spPr bwMode="auto">
            <a:xfrm>
              <a:off x="4060" y="2667"/>
              <a:ext cx="491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ja-JP" sz="1800" i="1">
                  <a:latin typeface="Times New Roman" pitchFamily="18" charset="0"/>
                  <a:ea typeface="MS PGothic" pitchFamily="34" charset="-128"/>
                </a:rPr>
                <a:t>X</a:t>
              </a:r>
            </a:p>
          </p:txBody>
        </p:sp>
        <p:sp>
          <p:nvSpPr>
            <p:cNvPr id="27679" name="Text Box 30"/>
            <p:cNvSpPr txBox="1">
              <a:spLocks noChangeArrowheads="1"/>
            </p:cNvSpPr>
            <p:nvPr/>
          </p:nvSpPr>
          <p:spPr bwMode="auto">
            <a:xfrm>
              <a:off x="1746" y="3439"/>
              <a:ext cx="471" cy="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1800" i="1">
                  <a:latin typeface="Times New Roman" pitchFamily="18" charset="0"/>
                  <a:ea typeface="MS PGothic" pitchFamily="34" charset="-128"/>
                </a:rPr>
                <a:t>Y</a:t>
              </a:r>
              <a:endParaRPr kumimoji="1" lang="en-US" altLang="ja-JP" sz="1800" i="1"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27680" name="Text Box 31"/>
            <p:cNvSpPr txBox="1">
              <a:spLocks noChangeArrowheads="1"/>
            </p:cNvSpPr>
            <p:nvPr/>
          </p:nvSpPr>
          <p:spPr bwMode="auto">
            <a:xfrm>
              <a:off x="2426" y="1255"/>
              <a:ext cx="518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ja-JP" sz="1800" i="1">
                  <a:latin typeface="Times New Roman" pitchFamily="18" charset="0"/>
                  <a:ea typeface="MS PGothic" pitchFamily="34" charset="-128"/>
                  <a:sym typeface="Symbol" pitchFamily="18" charset="2"/>
                </a:rPr>
                <a:t></a:t>
              </a:r>
            </a:p>
          </p:txBody>
        </p:sp>
        <p:sp>
          <p:nvSpPr>
            <p:cNvPr id="27681" name="Text Box 32"/>
            <p:cNvSpPr txBox="1">
              <a:spLocks noChangeArrowheads="1"/>
            </p:cNvSpPr>
            <p:nvPr/>
          </p:nvSpPr>
          <p:spPr bwMode="auto">
            <a:xfrm>
              <a:off x="3651" y="1306"/>
              <a:ext cx="491" cy="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ja-JP" sz="1800" b="1">
                  <a:latin typeface="Times New Roman" pitchFamily="18" charset="0"/>
                  <a:ea typeface="MS PGothic" pitchFamily="34" charset="-128"/>
                </a:rPr>
                <a:t>P</a:t>
              </a:r>
            </a:p>
          </p:txBody>
        </p:sp>
        <p:sp>
          <p:nvSpPr>
            <p:cNvPr id="27682" name="Text Box 33"/>
            <p:cNvSpPr txBox="1">
              <a:spLocks noChangeArrowheads="1"/>
            </p:cNvSpPr>
            <p:nvPr/>
          </p:nvSpPr>
          <p:spPr bwMode="auto">
            <a:xfrm>
              <a:off x="2472" y="3116"/>
              <a:ext cx="1838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1800">
                  <a:latin typeface="Verdana" pitchFamily="34" charset="0"/>
                  <a:ea typeface="MS PGothic" pitchFamily="34" charset="-128"/>
                  <a:sym typeface="Symbol" pitchFamily="18" charset="2"/>
                </a:rPr>
                <a:t></a:t>
              </a:r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=1 </a:t>
              </a:r>
              <a:r>
                <a:rPr kumimoji="1" lang="zh-CN" altLang="en-US" sz="1800">
                  <a:latin typeface="Verdana" pitchFamily="34" charset="0"/>
                  <a:ea typeface="MS PGothic" pitchFamily="34" charset="-128"/>
                </a:rPr>
                <a:t>平面</a:t>
              </a:r>
            </a:p>
          </p:txBody>
        </p:sp>
      </p:grp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500063" y="3214688"/>
            <a:ext cx="5690342" cy="3022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  <a:defRPr/>
            </a:pPr>
            <a:r>
              <a:rPr kumimoji="1" lang="en-US" altLang="zh-CN" sz="3200" kern="0" dirty="0">
                <a:latin typeface="Times New Roman" pitchFamily="18" charset="0"/>
                <a:ea typeface="黑体" pitchFamily="2" charset="-122"/>
              </a:rPr>
              <a:t>Advantages of HC(</a:t>
            </a:r>
            <a:r>
              <a:rPr kumimoji="1" lang="zh-CN" altLang="en-US" sz="3200" kern="0" dirty="0">
                <a:latin typeface="Times New Roman" pitchFamily="18" charset="0"/>
                <a:ea typeface="黑体" pitchFamily="2" charset="-122"/>
              </a:rPr>
              <a:t>齐次坐标</a:t>
            </a:r>
            <a:r>
              <a:rPr kumimoji="1" lang="en-US" altLang="zh-CN" sz="3200" kern="0" dirty="0">
                <a:latin typeface="Times New Roman" pitchFamily="18" charset="0"/>
                <a:ea typeface="黑体" pitchFamily="2" charset="-122"/>
              </a:rPr>
              <a:t>)</a:t>
            </a:r>
            <a:endParaRPr kumimoji="1" lang="zh-CN" altLang="en-US" sz="3200" kern="0" dirty="0">
              <a:latin typeface="Times New Roman" pitchFamily="18" charset="0"/>
              <a:ea typeface="黑体" pitchFamily="2" charset="-122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/>
            </a:pPr>
            <a:r>
              <a:rPr kumimoji="1" lang="en-US" altLang="zh-CN" sz="2400" kern="0" dirty="0">
                <a:latin typeface="Times New Roman" pitchFamily="18" charset="0"/>
                <a:ea typeface="黑体" pitchFamily="2" charset="-122"/>
              </a:rPr>
              <a:t>Support unified matrix representation</a:t>
            </a:r>
            <a:endParaRPr kumimoji="1" lang="zh-CN" altLang="en-US" sz="2400" kern="0" dirty="0">
              <a:latin typeface="Times New Roman" pitchFamily="18" charset="0"/>
              <a:ea typeface="黑体" pitchFamily="2" charset="-122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1" lang="zh-CN" altLang="en-US" sz="2400" kern="0" dirty="0">
                <a:latin typeface="Times New Roman" pitchFamily="18" charset="0"/>
                <a:ea typeface="黑体" pitchFamily="2" charset="-122"/>
              </a:rPr>
              <a:t>    </a:t>
            </a:r>
            <a:r>
              <a:rPr kumimoji="1" lang="en-US" altLang="zh-CN" sz="2400" kern="0" dirty="0">
                <a:latin typeface="Times New Roman" pitchFamily="18" charset="0"/>
                <a:ea typeface="黑体" pitchFamily="2" charset="-122"/>
              </a:rPr>
              <a:t>(</a:t>
            </a:r>
            <a:r>
              <a:rPr kumimoji="1" lang="zh-CN" altLang="en-US" sz="2400" kern="0" dirty="0">
                <a:latin typeface="Times New Roman" pitchFamily="18" charset="0"/>
                <a:ea typeface="黑体" pitchFamily="2" charset="-122"/>
              </a:rPr>
              <a:t>矩阵变换的统一表示</a:t>
            </a:r>
            <a:r>
              <a:rPr kumimoji="1" lang="en-US" altLang="zh-CN" sz="2400" kern="0" dirty="0" smtClean="0">
                <a:latin typeface="Times New Roman" pitchFamily="18" charset="0"/>
                <a:ea typeface="黑体" pitchFamily="2" charset="-122"/>
              </a:rPr>
              <a:t>)</a:t>
            </a:r>
            <a:endParaRPr kumimoji="1" lang="en-US" altLang="zh-CN" sz="2400" kern="0" dirty="0">
              <a:latin typeface="Times New Roman" pitchFamily="18" charset="0"/>
              <a:ea typeface="黑体" pitchFamily="2" charset="-122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/>
            </a:pPr>
            <a:r>
              <a:rPr kumimoji="1" lang="en-US" altLang="zh-CN" sz="2400" kern="0" dirty="0" smtClean="0">
                <a:latin typeface="Times New Roman" pitchFamily="18" charset="0"/>
                <a:ea typeface="黑体" pitchFamily="2" charset="-122"/>
              </a:rPr>
              <a:t>Infinity(</a:t>
            </a:r>
            <a:r>
              <a:rPr kumimoji="1" lang="zh-CN" altLang="en-US" sz="2400" kern="0" dirty="0" smtClean="0">
                <a:latin typeface="Times New Roman" pitchFamily="18" charset="0"/>
                <a:ea typeface="黑体" pitchFamily="2" charset="-122"/>
              </a:rPr>
              <a:t>可表示无穷大</a:t>
            </a:r>
            <a:r>
              <a:rPr kumimoji="1" lang="en-US" altLang="zh-CN" sz="2400" kern="0" dirty="0" smtClean="0">
                <a:latin typeface="Times New Roman" pitchFamily="18" charset="0"/>
                <a:ea typeface="黑体" pitchFamily="2" charset="-122"/>
              </a:rPr>
              <a:t>)</a:t>
            </a:r>
            <a:endParaRPr kumimoji="1" lang="en-US" altLang="zh-CN" sz="2400" kern="0" dirty="0">
              <a:latin typeface="Times New Roman" pitchFamily="18" charset="0"/>
              <a:ea typeface="黑体" pitchFamily="2" charset="-122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/>
            </a:pPr>
            <a:r>
              <a:rPr kumimoji="1" lang="en-US" altLang="zh-CN" sz="2400" kern="0" dirty="0">
                <a:latin typeface="Times New Roman" pitchFamily="18" charset="0"/>
                <a:ea typeface="黑体" pitchFamily="2" charset="-122"/>
              </a:rPr>
              <a:t>Prevent float overflow 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1" lang="en-US" altLang="zh-CN" sz="2400" kern="0" dirty="0">
                <a:latin typeface="Times New Roman" pitchFamily="18" charset="0"/>
                <a:ea typeface="黑体" pitchFamily="2" charset="-122"/>
              </a:rPr>
              <a:t>    (</a:t>
            </a:r>
            <a:r>
              <a:rPr kumimoji="1" lang="zh-CN" altLang="en-US" sz="2400" kern="0" dirty="0">
                <a:latin typeface="Times New Roman" pitchFamily="18" charset="0"/>
                <a:ea typeface="黑体" pitchFamily="2" charset="-122"/>
              </a:rPr>
              <a:t>防止浮点数溢出</a:t>
            </a:r>
            <a:r>
              <a:rPr kumimoji="1" lang="en-US" altLang="zh-CN" sz="2400" kern="0" dirty="0">
                <a:latin typeface="Times New Roman" pitchFamily="18" charset="0"/>
                <a:ea typeface="黑体" pitchFamily="2" charset="-122"/>
              </a:rPr>
              <a:t>)</a:t>
            </a:r>
            <a:endParaRPr kumimoji="1" lang="zh-CN" altLang="en-US" sz="2400" kern="0" dirty="0"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EBC01-C45D-47C4-AE90-B61E5E37B220}" type="slidenum">
              <a:rPr lang="zh-CN" altLang="en-US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itchFamily="49" charset="-122"/>
              </a:rPr>
              <a:t>2D Translation(</a:t>
            </a:r>
            <a:r>
              <a:rPr lang="zh-CN" altLang="en-US" smtClean="0">
                <a:latin typeface="Times New Roman" pitchFamily="18" charset="0"/>
                <a:ea typeface="黑体" pitchFamily="49" charset="-122"/>
              </a:rPr>
              <a:t>二维平移</a:t>
            </a:r>
            <a:r>
              <a:rPr lang="en-US" altLang="zh-CN" smtClean="0">
                <a:latin typeface="Times New Roman" pitchFamily="18" charset="0"/>
                <a:ea typeface="黑体" pitchFamily="49" charset="-122"/>
              </a:rPr>
              <a:t>)</a:t>
            </a:r>
            <a:endParaRPr lang="zh-CN" altLang="en-US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Translating P(</a:t>
            </a:r>
            <a:r>
              <a:rPr lang="en-US" altLang="zh-CN" i="1" dirty="0" err="1" smtClean="0">
                <a:latin typeface="Times New Roman" pitchFamily="18" charset="0"/>
                <a:ea typeface="黑体" pitchFamily="49" charset="-122"/>
              </a:rPr>
              <a:t>x</a:t>
            </a:r>
            <a:r>
              <a:rPr lang="en-US" altLang="zh-CN" dirty="0" err="1" smtClean="0">
                <a:latin typeface="Times New Roman" pitchFamily="18" charset="0"/>
                <a:ea typeface="黑体" pitchFamily="49" charset="-122"/>
              </a:rPr>
              <a:t>,</a:t>
            </a:r>
            <a:r>
              <a:rPr lang="en-US" altLang="zh-CN" i="1" dirty="0" err="1" smtClean="0">
                <a:latin typeface="Times New Roman" pitchFamily="18" charset="0"/>
                <a:ea typeface="黑体" pitchFamily="49" charset="-122"/>
              </a:rPr>
              <a:t>y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) by (</a:t>
            </a:r>
            <a:r>
              <a:rPr lang="en-US" altLang="zh-CN" i="1" dirty="0" err="1" smtClean="0">
                <a:latin typeface="Times New Roman" pitchFamily="18" charset="0"/>
                <a:ea typeface="黑体" pitchFamily="49" charset="-122"/>
              </a:rPr>
              <a:t>t</a:t>
            </a:r>
            <a:r>
              <a:rPr lang="en-US" altLang="zh-CN" i="1" baseline="-25000" dirty="0" err="1" smtClean="0">
                <a:latin typeface="Times New Roman" pitchFamily="18" charset="0"/>
                <a:ea typeface="黑体" pitchFamily="49" charset="-122"/>
              </a:rPr>
              <a:t>x</a:t>
            </a:r>
            <a:r>
              <a:rPr lang="en-US" altLang="zh-CN" dirty="0" err="1" smtClean="0">
                <a:latin typeface="Times New Roman" pitchFamily="18" charset="0"/>
                <a:ea typeface="黑体" pitchFamily="49" charset="-122"/>
              </a:rPr>
              <a:t>,</a:t>
            </a:r>
            <a:r>
              <a:rPr lang="en-US" altLang="zh-CN" i="1" dirty="0" err="1" smtClean="0">
                <a:latin typeface="Times New Roman" pitchFamily="18" charset="0"/>
                <a:ea typeface="黑体" pitchFamily="49" charset="-122"/>
              </a:rPr>
              <a:t>t</a:t>
            </a:r>
            <a:r>
              <a:rPr lang="en-US" altLang="zh-CN" i="1" baseline="-25000" dirty="0" err="1" smtClean="0">
                <a:latin typeface="Times New Roman" pitchFamily="18" charset="0"/>
                <a:ea typeface="黑体" pitchFamily="49" charset="-122"/>
              </a:rPr>
              <a:t>y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) leads to P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'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i="1" dirty="0" smtClean="0">
                <a:latin typeface="Times New Roman" pitchFamily="18" charset="0"/>
                <a:ea typeface="黑体" pitchFamily="49" charset="-122"/>
              </a:rPr>
              <a:t>x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', </a:t>
            </a:r>
            <a:r>
              <a:rPr lang="en-US" altLang="zh-CN" i="1" dirty="0" smtClean="0">
                <a:latin typeface="Times New Roman" pitchFamily="18" charset="0"/>
                <a:ea typeface="黑体" pitchFamily="49" charset="-122"/>
              </a:rPr>
              <a:t>y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')</a:t>
            </a:r>
            <a:endParaRPr lang="zh-CN" altLang="en-US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68313" y="3052763"/>
            <a:ext cx="2422525" cy="17383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Line 10"/>
          <p:cNvSpPr>
            <a:spLocks noChangeShapeType="1"/>
          </p:cNvSpPr>
          <p:nvPr/>
        </p:nvSpPr>
        <p:spPr bwMode="auto">
          <a:xfrm>
            <a:off x="650875" y="442595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" name="Line 11"/>
          <p:cNvSpPr>
            <a:spLocks noChangeShapeType="1"/>
          </p:cNvSpPr>
          <p:nvPr/>
        </p:nvSpPr>
        <p:spPr bwMode="auto">
          <a:xfrm flipV="1">
            <a:off x="1016000" y="3098800"/>
            <a:ext cx="0" cy="1646238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35" name="Freeform 12"/>
          <p:cNvSpPr>
            <a:spLocks/>
          </p:cNvSpPr>
          <p:nvPr/>
        </p:nvSpPr>
        <p:spPr bwMode="auto">
          <a:xfrm>
            <a:off x="1244600" y="3648075"/>
            <a:ext cx="412750" cy="457200"/>
          </a:xfrm>
          <a:custGeom>
            <a:avLst/>
            <a:gdLst>
              <a:gd name="T0" fmla="*/ 2147483647 w 432"/>
              <a:gd name="T1" fmla="*/ 0 h 480"/>
              <a:gd name="T2" fmla="*/ 0 w 432"/>
              <a:gd name="T3" fmla="*/ 2147483647 h 480"/>
              <a:gd name="T4" fmla="*/ 2147483647 w 432"/>
              <a:gd name="T5" fmla="*/ 2147483647 h 480"/>
              <a:gd name="T6" fmla="*/ 2147483647 w 432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480"/>
              <a:gd name="T14" fmla="*/ 432 w 432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480">
                <a:moveTo>
                  <a:pt x="96" y="0"/>
                </a:moveTo>
                <a:lnTo>
                  <a:pt x="0" y="480"/>
                </a:lnTo>
                <a:lnTo>
                  <a:pt x="432" y="480"/>
                </a:lnTo>
                <a:lnTo>
                  <a:pt x="96" y="0"/>
                </a:lnTo>
                <a:close/>
              </a:path>
            </a:pathLst>
          </a:cu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36" name="Freeform 13"/>
          <p:cNvSpPr>
            <a:spLocks/>
          </p:cNvSpPr>
          <p:nvPr/>
        </p:nvSpPr>
        <p:spPr bwMode="auto">
          <a:xfrm>
            <a:off x="1839913" y="3144838"/>
            <a:ext cx="411162" cy="457200"/>
          </a:xfrm>
          <a:custGeom>
            <a:avLst/>
            <a:gdLst>
              <a:gd name="T0" fmla="*/ 2147483647 w 432"/>
              <a:gd name="T1" fmla="*/ 0 h 480"/>
              <a:gd name="T2" fmla="*/ 0 w 432"/>
              <a:gd name="T3" fmla="*/ 2147483647 h 480"/>
              <a:gd name="T4" fmla="*/ 2147483647 w 432"/>
              <a:gd name="T5" fmla="*/ 2147483647 h 480"/>
              <a:gd name="T6" fmla="*/ 2147483647 w 432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480"/>
              <a:gd name="T14" fmla="*/ 432 w 432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480">
                <a:moveTo>
                  <a:pt x="96" y="0"/>
                </a:moveTo>
                <a:lnTo>
                  <a:pt x="0" y="480"/>
                </a:lnTo>
                <a:lnTo>
                  <a:pt x="432" y="480"/>
                </a:lnTo>
                <a:lnTo>
                  <a:pt x="96" y="0"/>
                </a:lnTo>
                <a:close/>
              </a:path>
            </a:pathLst>
          </a:cu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37" name="Line 14"/>
          <p:cNvSpPr>
            <a:spLocks noChangeShapeType="1"/>
          </p:cNvSpPr>
          <p:nvPr/>
        </p:nvSpPr>
        <p:spPr bwMode="auto">
          <a:xfrm flipV="1">
            <a:off x="1620838" y="3557588"/>
            <a:ext cx="593725" cy="5032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38" name="Text Box 15"/>
          <p:cNvSpPr txBox="1">
            <a:spLocks noChangeArrowheads="1"/>
          </p:cNvSpPr>
          <p:nvPr/>
        </p:nvSpPr>
        <p:spPr bwMode="auto">
          <a:xfrm>
            <a:off x="2570163" y="4379913"/>
            <a:ext cx="274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X</a:t>
            </a:r>
          </a:p>
        </p:txBody>
      </p:sp>
      <p:sp>
        <p:nvSpPr>
          <p:cNvPr id="1039" name="Text Box 16"/>
          <p:cNvSpPr txBox="1">
            <a:spLocks noChangeArrowheads="1"/>
          </p:cNvSpPr>
          <p:nvPr/>
        </p:nvSpPr>
        <p:spPr bwMode="auto">
          <a:xfrm>
            <a:off x="655638" y="4356100"/>
            <a:ext cx="365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O</a:t>
            </a:r>
          </a:p>
        </p:txBody>
      </p:sp>
      <p:sp>
        <p:nvSpPr>
          <p:cNvPr id="1040" name="Rectangle 17"/>
          <p:cNvSpPr>
            <a:spLocks noChangeArrowheads="1"/>
          </p:cNvSpPr>
          <p:nvPr/>
        </p:nvSpPr>
        <p:spPr bwMode="auto">
          <a:xfrm>
            <a:off x="1474788" y="3963988"/>
            <a:ext cx="73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400" i="1"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,</a:t>
            </a:r>
            <a:r>
              <a:rPr kumimoji="1" lang="en-US" altLang="zh-CN" sz="2400" i="1">
                <a:latin typeface="Times New Roman" pitchFamily="18" charset="0"/>
                <a:ea typeface="宋体" pitchFamily="2" charset="-122"/>
              </a:rPr>
              <a:t>y</a:t>
            </a:r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1041" name="Rectangle 18"/>
          <p:cNvSpPr>
            <a:spLocks noChangeArrowheads="1"/>
          </p:cNvSpPr>
          <p:nvPr/>
        </p:nvSpPr>
        <p:spPr bwMode="auto">
          <a:xfrm>
            <a:off x="2214563" y="2714625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400" i="1"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en-US" altLang="zh-CN" sz="240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</a:t>
            </a:r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,</a:t>
            </a:r>
            <a:r>
              <a:rPr kumimoji="1" lang="en-US" altLang="zh-CN" sz="2400" i="1">
                <a:latin typeface="Times New Roman" pitchFamily="18" charset="0"/>
                <a:ea typeface="宋体" pitchFamily="2" charset="-122"/>
              </a:rPr>
              <a:t>y</a:t>
            </a:r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')</a:t>
            </a:r>
          </a:p>
        </p:txBody>
      </p:sp>
      <p:sp>
        <p:nvSpPr>
          <p:cNvPr id="1042" name="Oval 20"/>
          <p:cNvSpPr>
            <a:spLocks noChangeArrowheads="1"/>
          </p:cNvSpPr>
          <p:nvPr/>
        </p:nvSpPr>
        <p:spPr bwMode="auto">
          <a:xfrm>
            <a:off x="1620838" y="3989388"/>
            <a:ext cx="71437" cy="71437"/>
          </a:xfrm>
          <a:prstGeom prst="ellipse">
            <a:avLst/>
          </a:prstGeom>
          <a:solidFill>
            <a:schemeClr val="tx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3" name="Oval 21"/>
          <p:cNvSpPr>
            <a:spLocks noChangeArrowheads="1"/>
          </p:cNvSpPr>
          <p:nvPr/>
        </p:nvSpPr>
        <p:spPr bwMode="auto">
          <a:xfrm>
            <a:off x="2428875" y="3286125"/>
            <a:ext cx="71438" cy="71438"/>
          </a:xfrm>
          <a:prstGeom prst="ellipse">
            <a:avLst/>
          </a:prstGeom>
          <a:solidFill>
            <a:schemeClr val="tx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" name="Text Box 22"/>
          <p:cNvSpPr txBox="1">
            <a:spLocks noChangeArrowheads="1"/>
          </p:cNvSpPr>
          <p:nvPr/>
        </p:nvSpPr>
        <p:spPr bwMode="auto">
          <a:xfrm>
            <a:off x="1036638" y="292417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Y</a:t>
            </a:r>
          </a:p>
        </p:txBody>
      </p:sp>
      <p:sp>
        <p:nvSpPr>
          <p:cNvPr id="1045" name="Text Box 29"/>
          <p:cNvSpPr txBox="1">
            <a:spLocks noChangeArrowheads="1"/>
          </p:cNvSpPr>
          <p:nvPr/>
        </p:nvSpPr>
        <p:spPr bwMode="auto">
          <a:xfrm>
            <a:off x="3214688" y="3716338"/>
            <a:ext cx="4957762" cy="461962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400" dirty="0"/>
              <a:t>Use HC(</a:t>
            </a:r>
            <a:r>
              <a:rPr lang="zh-CN" altLang="en-US" sz="2400" b="1" dirty="0">
                <a:solidFill>
                  <a:srgbClr val="0000CC"/>
                </a:solidFill>
              </a:rPr>
              <a:t>齐次坐标</a:t>
            </a:r>
            <a:r>
              <a:rPr lang="en-US" altLang="zh-CN" sz="2400" b="1" dirty="0">
                <a:solidFill>
                  <a:srgbClr val="0000CC"/>
                </a:solidFill>
              </a:rPr>
              <a:t>)</a:t>
            </a:r>
            <a:r>
              <a:rPr lang="en-US" altLang="zh-CN" sz="2400" dirty="0">
                <a:sym typeface="Wingdings" pitchFamily="2" charset="2"/>
              </a:rPr>
              <a:t>: </a:t>
            </a:r>
            <a:r>
              <a:rPr lang="en-US" altLang="zh-CN" sz="2400" dirty="0">
                <a:latin typeface="Times New Roman" pitchFamily="18" charset="0"/>
                <a:sym typeface="Wingdings" pitchFamily="2" charset="2"/>
              </a:rPr>
              <a:t>(</a:t>
            </a:r>
            <a:r>
              <a:rPr lang="en-US" altLang="zh-CN" sz="2400" i="1" dirty="0">
                <a:latin typeface="Times New Roman" pitchFamily="18" charset="0"/>
                <a:sym typeface="Wingdings" pitchFamily="2" charset="2"/>
              </a:rPr>
              <a:t>x</a:t>
            </a:r>
            <a:r>
              <a:rPr lang="en-US" altLang="zh-CN" sz="2400" dirty="0">
                <a:latin typeface="Times New Roman" pitchFamily="18" charset="0"/>
                <a:sym typeface="Wingdings" pitchFamily="2" charset="2"/>
              </a:rPr>
              <a:t>, </a:t>
            </a:r>
            <a:r>
              <a:rPr lang="en-US" altLang="zh-CN" sz="2400" i="1" dirty="0">
                <a:latin typeface="Times New Roman" pitchFamily="18" charset="0"/>
                <a:sym typeface="Wingdings" pitchFamily="2" charset="2"/>
              </a:rPr>
              <a:t>y</a:t>
            </a:r>
            <a:r>
              <a:rPr lang="en-US" altLang="zh-CN" sz="2400" dirty="0">
                <a:latin typeface="Times New Roman" pitchFamily="18" charset="0"/>
                <a:sym typeface="Wingdings" pitchFamily="2" charset="2"/>
              </a:rPr>
              <a:t>)   (</a:t>
            </a:r>
            <a:r>
              <a:rPr lang="en-US" altLang="zh-CN" sz="2400" i="1" dirty="0">
                <a:latin typeface="Times New Roman" pitchFamily="18" charset="0"/>
                <a:sym typeface="Wingdings" pitchFamily="2" charset="2"/>
              </a:rPr>
              <a:t>x</a:t>
            </a:r>
            <a:r>
              <a:rPr lang="en-US" altLang="zh-CN" sz="2400" dirty="0">
                <a:latin typeface="Times New Roman" pitchFamily="18" charset="0"/>
                <a:sym typeface="Wingdings" pitchFamily="2" charset="2"/>
              </a:rPr>
              <a:t>, </a:t>
            </a:r>
            <a:r>
              <a:rPr lang="en-US" altLang="zh-CN" sz="2400" i="1" dirty="0">
                <a:latin typeface="Times New Roman" pitchFamily="18" charset="0"/>
                <a:sym typeface="Wingdings" pitchFamily="2" charset="2"/>
              </a:rPr>
              <a:t>y</a:t>
            </a:r>
            <a:r>
              <a:rPr lang="en-US" altLang="zh-CN" sz="2400" dirty="0">
                <a:latin typeface="Times New Roman" pitchFamily="18" charset="0"/>
                <a:sym typeface="Wingdings" pitchFamily="2" charset="2"/>
              </a:rPr>
              <a:t>, 1)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3810000" y="2428868"/>
          <a:ext cx="3920312" cy="1241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Equation" r:id="rId4" imgW="1523880" imgH="482400" progId="Equation.3">
                  <p:embed/>
                </p:oleObj>
              </mc:Choice>
              <mc:Fallback>
                <p:oleObj name="Equation" r:id="rId4" imgW="1523880" imgH="4824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428868"/>
                        <a:ext cx="3920312" cy="12414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3" name="Object 29"/>
          <p:cNvGraphicFramePr>
            <a:graphicFrameLocks noChangeAspect="1"/>
          </p:cNvGraphicFramePr>
          <p:nvPr/>
        </p:nvGraphicFramePr>
        <p:xfrm>
          <a:off x="3857620" y="4286256"/>
          <a:ext cx="3560763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Equation" r:id="rId6" imgW="1384200" imgH="711000" progId="Equation.3">
                  <p:embed/>
                </p:oleObj>
              </mc:Choice>
              <mc:Fallback>
                <p:oleObj name="Equation" r:id="rId6" imgW="1384200" imgH="7110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0" y="4286256"/>
                        <a:ext cx="3560763" cy="183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1033" grpId="0" animBg="1"/>
      <p:bldP spid="1034" grpId="0" animBg="1"/>
      <p:bldP spid="1035" grpId="0" animBg="1"/>
      <p:bldP spid="1036" grpId="0" animBg="1"/>
      <p:bldP spid="1037" grpId="0" animBg="1"/>
      <p:bldP spid="1038" grpId="0"/>
      <p:bldP spid="1039" grpId="0"/>
      <p:bldP spid="1040" grpId="0"/>
      <p:bldP spid="1041" grpId="0"/>
      <p:bldP spid="1042" grpId="0" animBg="1"/>
      <p:bldP spid="1043" grpId="0" animBg="1"/>
      <p:bldP spid="1044" grpId="0"/>
      <p:bldP spid="104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Rotate P(</a:t>
            </a:r>
            <a:r>
              <a:rPr lang="en-US" altLang="zh-CN" i="1" dirty="0" smtClean="0">
                <a:latin typeface="Times New Roman" pitchFamily="18" charset="0"/>
                <a:ea typeface="黑体" pitchFamily="49" charset="-122"/>
              </a:rPr>
              <a:t>x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, </a:t>
            </a:r>
            <a:r>
              <a:rPr lang="en-US" altLang="zh-CN" i="1" dirty="0" smtClean="0">
                <a:latin typeface="Times New Roman" pitchFamily="18" charset="0"/>
                <a:ea typeface="黑体" pitchFamily="49" charset="-122"/>
              </a:rPr>
              <a:t>y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) counterclockwise surrounding the origin(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绕坐标原点按逆时针旋转角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  <a:sym typeface="Symbol" pitchFamily="18" charset="2"/>
              </a:rPr>
              <a:t>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sym typeface="Symbol" pitchFamily="18" charset="2"/>
              </a:rPr>
              <a:t>)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 </a:t>
            </a: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F26B2-9C66-4590-B863-5A3CC21B002D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2052" name="Freeform 19"/>
          <p:cNvSpPr>
            <a:spLocks/>
          </p:cNvSpPr>
          <p:nvPr/>
        </p:nvSpPr>
        <p:spPr bwMode="auto">
          <a:xfrm>
            <a:off x="2051720" y="3717033"/>
            <a:ext cx="461293" cy="792088"/>
          </a:xfrm>
          <a:custGeom>
            <a:avLst/>
            <a:gdLst>
              <a:gd name="T0" fmla="*/ 2147483647 w 245"/>
              <a:gd name="T1" fmla="*/ 2147483647 h 726"/>
              <a:gd name="T2" fmla="*/ 2147483647 w 245"/>
              <a:gd name="T3" fmla="*/ 2147483647 h 726"/>
              <a:gd name="T4" fmla="*/ 0 w 245"/>
              <a:gd name="T5" fmla="*/ 0 h 726"/>
              <a:gd name="T6" fmla="*/ 0 60000 65536"/>
              <a:gd name="T7" fmla="*/ 0 60000 65536"/>
              <a:gd name="T8" fmla="*/ 0 60000 65536"/>
              <a:gd name="T9" fmla="*/ 0 w 245"/>
              <a:gd name="T10" fmla="*/ 0 h 726"/>
              <a:gd name="T11" fmla="*/ 245 w 245"/>
              <a:gd name="T12" fmla="*/ 726 h 7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5" h="726">
                <a:moveTo>
                  <a:pt x="227" y="726"/>
                </a:moveTo>
                <a:cubicBezTo>
                  <a:pt x="221" y="659"/>
                  <a:pt x="245" y="520"/>
                  <a:pt x="191" y="321"/>
                </a:cubicBezTo>
                <a:cubicBezTo>
                  <a:pt x="137" y="122"/>
                  <a:pt x="40" y="67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5948362" cy="9144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黑体" pitchFamily="49" charset="-122"/>
              </a:rPr>
              <a:t>2D Rotation </a:t>
            </a:r>
            <a:r>
              <a:rPr lang="en-US" altLang="zh-CN" smtClean="0">
                <a:latin typeface="Times New Roman" pitchFamily="18" charset="0"/>
                <a:ea typeface="黑体" pitchFamily="49" charset="-122"/>
              </a:rPr>
              <a:t>(</a:t>
            </a:r>
            <a:r>
              <a:rPr lang="zh-CN" altLang="en-US" smtClean="0">
                <a:latin typeface="Times New Roman" pitchFamily="18" charset="0"/>
                <a:ea typeface="黑体" pitchFamily="49" charset="-122"/>
              </a:rPr>
              <a:t>二维旋转</a:t>
            </a:r>
            <a:r>
              <a:rPr lang="en-US" altLang="zh-CN" smtClean="0">
                <a:latin typeface="Times New Roman" pitchFamily="18" charset="0"/>
                <a:ea typeface="黑体" pitchFamily="49" charset="-122"/>
              </a:rPr>
              <a:t>)</a:t>
            </a:r>
            <a:endParaRPr lang="zh-CN" altLang="en-US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6" name="Line 7"/>
          <p:cNvSpPr>
            <a:spLocks noChangeShapeType="1"/>
          </p:cNvSpPr>
          <p:nvPr/>
        </p:nvSpPr>
        <p:spPr bwMode="auto">
          <a:xfrm>
            <a:off x="912813" y="4986338"/>
            <a:ext cx="2171700" cy="1587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7" name="Line 8"/>
          <p:cNvSpPr>
            <a:spLocks noChangeShapeType="1"/>
          </p:cNvSpPr>
          <p:nvPr/>
        </p:nvSpPr>
        <p:spPr bwMode="auto">
          <a:xfrm flipV="1">
            <a:off x="912813" y="2906713"/>
            <a:ext cx="0" cy="2079625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" name="Line 9"/>
          <p:cNvSpPr>
            <a:spLocks noChangeShapeType="1"/>
          </p:cNvSpPr>
          <p:nvPr/>
        </p:nvSpPr>
        <p:spPr bwMode="auto">
          <a:xfrm flipV="1">
            <a:off x="912813" y="3698875"/>
            <a:ext cx="1143000" cy="1287463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9" name="Freeform 10"/>
          <p:cNvSpPr>
            <a:spLocks/>
          </p:cNvSpPr>
          <p:nvPr/>
        </p:nvSpPr>
        <p:spPr bwMode="auto">
          <a:xfrm>
            <a:off x="1168400" y="4741863"/>
            <a:ext cx="91232" cy="127297"/>
          </a:xfrm>
          <a:custGeom>
            <a:avLst/>
            <a:gdLst>
              <a:gd name="T0" fmla="*/ 2147483647 w 145"/>
              <a:gd name="T1" fmla="*/ 2147483647 h 385"/>
              <a:gd name="T2" fmla="*/ 2147483647 w 145"/>
              <a:gd name="T3" fmla="*/ 2147483647 h 385"/>
              <a:gd name="T4" fmla="*/ 0 w 145"/>
              <a:gd name="T5" fmla="*/ 0 h 385"/>
              <a:gd name="T6" fmla="*/ 0 60000 65536"/>
              <a:gd name="T7" fmla="*/ 0 60000 65536"/>
              <a:gd name="T8" fmla="*/ 0 60000 65536"/>
              <a:gd name="T9" fmla="*/ 0 w 145"/>
              <a:gd name="T10" fmla="*/ 0 h 385"/>
              <a:gd name="T11" fmla="*/ 145 w 145"/>
              <a:gd name="T12" fmla="*/ 385 h 3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385">
                <a:moveTo>
                  <a:pt x="139" y="385"/>
                </a:moveTo>
                <a:cubicBezTo>
                  <a:pt x="136" y="345"/>
                  <a:pt x="145" y="206"/>
                  <a:pt x="122" y="142"/>
                </a:cubicBezTo>
                <a:cubicBezTo>
                  <a:pt x="99" y="78"/>
                  <a:pt x="26" y="30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0" name="Text Box 11"/>
          <p:cNvSpPr txBox="1">
            <a:spLocks noChangeArrowheads="1"/>
          </p:cNvSpPr>
          <p:nvPr/>
        </p:nvSpPr>
        <p:spPr bwMode="auto">
          <a:xfrm>
            <a:off x="3059113" y="4797425"/>
            <a:ext cx="3429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X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61" name="Text Box 12"/>
          <p:cNvSpPr txBox="1">
            <a:spLocks noChangeArrowheads="1"/>
          </p:cNvSpPr>
          <p:nvPr/>
        </p:nvSpPr>
        <p:spPr bwMode="auto">
          <a:xfrm>
            <a:off x="954088" y="2708275"/>
            <a:ext cx="3429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Y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62" name="Text Box 13"/>
          <p:cNvSpPr txBox="1">
            <a:spLocks noChangeArrowheads="1"/>
          </p:cNvSpPr>
          <p:nvPr/>
        </p:nvSpPr>
        <p:spPr bwMode="auto">
          <a:xfrm>
            <a:off x="1370013" y="4365104"/>
            <a:ext cx="3429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spcBef>
                <a:spcPct val="0"/>
              </a:spcBef>
            </a:pPr>
            <a:r>
              <a:rPr lang="zh-CN" altLang="en-US" sz="2800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</a:t>
            </a:r>
            <a:endParaRPr lang="zh-CN" altLang="en-US" sz="24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63" name="Oval 14"/>
          <p:cNvSpPr>
            <a:spLocks noChangeArrowheads="1"/>
          </p:cNvSpPr>
          <p:nvPr/>
        </p:nvSpPr>
        <p:spPr bwMode="auto">
          <a:xfrm>
            <a:off x="1979613" y="3644900"/>
            <a:ext cx="144462" cy="144463"/>
          </a:xfrm>
          <a:prstGeom prst="ellipse">
            <a:avLst/>
          </a:prstGeom>
          <a:solidFill>
            <a:srgbClr val="0000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4" name="Oval 16"/>
          <p:cNvSpPr>
            <a:spLocks noChangeArrowheads="1"/>
          </p:cNvSpPr>
          <p:nvPr/>
        </p:nvSpPr>
        <p:spPr bwMode="auto">
          <a:xfrm>
            <a:off x="2411760" y="4365104"/>
            <a:ext cx="144463" cy="144462"/>
          </a:xfrm>
          <a:prstGeom prst="ellipse">
            <a:avLst/>
          </a:prstGeom>
          <a:solidFill>
            <a:srgbClr val="0000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2627784" y="4077072"/>
            <a:ext cx="73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dirty="0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400" i="1" dirty="0" err="1"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en-US" altLang="zh-CN" sz="2400" dirty="0" err="1">
                <a:latin typeface="Times New Roman" pitchFamily="18" charset="0"/>
                <a:ea typeface="宋体" pitchFamily="2" charset="-122"/>
              </a:rPr>
              <a:t>,</a:t>
            </a:r>
            <a:r>
              <a:rPr kumimoji="1" lang="en-US" altLang="zh-CN" sz="2400" i="1" dirty="0" err="1">
                <a:latin typeface="Times New Roman" pitchFamily="18" charset="0"/>
                <a:ea typeface="宋体" pitchFamily="2" charset="-122"/>
              </a:rPr>
              <a:t>y</a:t>
            </a: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2114550" y="3368675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400" i="1"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en-US" altLang="zh-CN" sz="240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'</a:t>
            </a:r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,</a:t>
            </a:r>
            <a:r>
              <a:rPr kumimoji="1" lang="en-US" altLang="zh-CN" sz="2400" i="1">
                <a:latin typeface="Times New Roman" pitchFamily="18" charset="0"/>
                <a:ea typeface="宋体" pitchFamily="2" charset="-122"/>
              </a:rPr>
              <a:t>y</a:t>
            </a:r>
            <a:r>
              <a:rPr kumimoji="1" lang="en-US" altLang="zh-CN" sz="2400">
                <a:latin typeface="Times New Roman" pitchFamily="18" charset="0"/>
                <a:ea typeface="宋体" pitchFamily="2" charset="-122"/>
              </a:rPr>
              <a:t>')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429000" y="3000375"/>
            <a:ext cx="5286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2800"/>
              <a:t>Transformation formula:</a:t>
            </a:r>
            <a:endParaRPr lang="zh-CN" altLang="en-US" sz="2800"/>
          </a:p>
        </p:txBody>
      </p:sp>
      <p:graphicFrame>
        <p:nvGraphicFramePr>
          <p:cNvPr id="2068" name="Object 20"/>
          <p:cNvGraphicFramePr>
            <a:graphicFrameLocks noChangeAspect="1"/>
          </p:cNvGraphicFramePr>
          <p:nvPr/>
        </p:nvGraphicFramePr>
        <p:xfrm>
          <a:off x="3500430" y="3714752"/>
          <a:ext cx="4899025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4" imgW="1904760" imgH="711000" progId="Equation.3">
                  <p:embed/>
                </p:oleObj>
              </mc:Choice>
              <mc:Fallback>
                <p:oleObj name="Equation" r:id="rId4" imgW="1904760" imgH="7110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3714752"/>
                        <a:ext cx="4899025" cy="183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连接符 20"/>
          <p:cNvCxnSpPr>
            <a:stCxn id="2058" idx="0"/>
            <a:endCxn id="2064" idx="3"/>
          </p:cNvCxnSpPr>
          <p:nvPr/>
        </p:nvCxnSpPr>
        <p:spPr bwMode="auto">
          <a:xfrm flipV="1">
            <a:off x="912813" y="4488410"/>
            <a:ext cx="1520103" cy="4979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nimBg="1"/>
      <p:bldP spid="2056" grpId="0" animBg="1"/>
      <p:bldP spid="2057" grpId="0" animBg="1"/>
      <p:bldP spid="2058" grpId="0" animBg="1"/>
      <p:bldP spid="2059" grpId="0" animBg="1"/>
      <p:bldP spid="2060" grpId="0"/>
      <p:bldP spid="2061" grpId="0"/>
      <p:bldP spid="2062" grpId="0"/>
      <p:bldP spid="2063" grpId="0" animBg="1"/>
      <p:bldP spid="2064" grpId="0" animBg="1"/>
      <p:bldP spid="2065" grpId="0"/>
      <p:bldP spid="2066" grpId="0"/>
    </p:bld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2" charset="-122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3422</TotalTime>
  <Words>2032</Words>
  <Application>Microsoft Office PowerPoint</Application>
  <PresentationFormat>全屏显示(4:3)</PresentationFormat>
  <Paragraphs>452</Paragraphs>
  <Slides>48</Slides>
  <Notes>23</Notes>
  <HiddenSlides>0</HiddenSlides>
  <MMClips>1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48</vt:i4>
      </vt:variant>
    </vt:vector>
  </HeadingPairs>
  <TitlesOfParts>
    <vt:vector size="53" baseType="lpstr">
      <vt:lpstr>Radial</vt:lpstr>
      <vt:lpstr>Equation</vt:lpstr>
      <vt:lpstr>位图图像</vt:lpstr>
      <vt:lpstr>Microsoft 公式 3.0</vt:lpstr>
      <vt:lpstr>公式</vt:lpstr>
      <vt:lpstr>Geometric Transformations</vt:lpstr>
      <vt:lpstr>Agenda</vt:lpstr>
      <vt:lpstr>Agenda</vt:lpstr>
      <vt:lpstr>2D geometric transformations</vt:lpstr>
      <vt:lpstr>René Decartes</vt:lpstr>
      <vt:lpstr>Homogeneous coordinates(齐次坐标)</vt:lpstr>
      <vt:lpstr>Homogeneous coordinates</vt:lpstr>
      <vt:lpstr>2D Translation(二维平移)</vt:lpstr>
      <vt:lpstr>2D Rotation (二维旋转)</vt:lpstr>
      <vt:lpstr>Scale (二维放缩)</vt:lpstr>
      <vt:lpstr>Shear (剪切变换或错切变换)</vt:lpstr>
      <vt:lpstr>Symmetry (对称变换)</vt:lpstr>
      <vt:lpstr>Symmetry(continued)</vt:lpstr>
      <vt:lpstr>Composite transformation (复合二维变换)</vt:lpstr>
      <vt:lpstr>(continued)</vt:lpstr>
      <vt:lpstr>(continued)</vt:lpstr>
      <vt:lpstr>(continued)</vt:lpstr>
      <vt:lpstr> Generalization(一些一般情形)</vt:lpstr>
      <vt:lpstr>Example (例子)</vt:lpstr>
      <vt:lpstr>Agenda</vt:lpstr>
      <vt:lpstr>Why 3D transformations (为何要3D变换)?</vt:lpstr>
      <vt:lpstr>三维变换的基本概念</vt:lpstr>
      <vt:lpstr>三维变换的基本概念</vt:lpstr>
      <vt:lpstr>坐标变换流程图</vt:lpstr>
      <vt:lpstr>三维变换中的各种坐标系图示</vt:lpstr>
      <vt:lpstr>场景坐标系和模型变换 </vt:lpstr>
      <vt:lpstr>3D Geometric transformation: translation (三维模型变换：平移)</vt:lpstr>
      <vt:lpstr>3D Geometric transformation: scale (三维模型变换：缩放)</vt:lpstr>
      <vt:lpstr>3D rotation transformation</vt:lpstr>
      <vt:lpstr>3D rotation transformation</vt:lpstr>
      <vt:lpstr>3D rotation transformation</vt:lpstr>
      <vt:lpstr> Rotation surrounding a general axis (绕一般坐标轴旋转)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两坐标系之间的变换 </vt:lpstr>
      <vt:lpstr>两坐标系之间的变换 </vt:lpstr>
      <vt:lpstr>例子：绕任意轴旋转</vt:lpstr>
      <vt:lpstr>求绕(1,1,0)—(3,3,2)所在直线旋转90度的变换矩阵 </vt:lpstr>
      <vt:lpstr>PowerPoint 演示文稿</vt:lpstr>
      <vt:lpstr>求绕(1,1,0)—(3,3,2)所在直线旋转90度的变换矩阵</vt:lpstr>
      <vt:lpstr>求绕(1,1,0)—(3,3,2)所在直线旋转90度的变换矩阵</vt:lpstr>
      <vt:lpstr>例</vt:lpstr>
      <vt:lpstr>3D modeling tansformations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ligq</dc:creator>
  <cp:lastModifiedBy>ligq</cp:lastModifiedBy>
  <cp:revision>328</cp:revision>
  <cp:lastPrinted>2008-09-16T02:27:58Z</cp:lastPrinted>
  <dcterms:created xsi:type="dcterms:W3CDTF">1601-01-01T00:00:00Z</dcterms:created>
  <dcterms:modified xsi:type="dcterms:W3CDTF">2014-10-10T03:29:44Z</dcterms:modified>
</cp:coreProperties>
</file>