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322" r:id="rId2"/>
    <p:sldId id="591" r:id="rId3"/>
    <p:sldId id="750" r:id="rId4"/>
    <p:sldId id="592" r:id="rId5"/>
    <p:sldId id="751" r:id="rId6"/>
    <p:sldId id="660" r:id="rId7"/>
    <p:sldId id="593" r:id="rId8"/>
    <p:sldId id="594" r:id="rId9"/>
    <p:sldId id="595" r:id="rId10"/>
    <p:sldId id="752" r:id="rId11"/>
    <p:sldId id="753" r:id="rId12"/>
    <p:sldId id="754" r:id="rId13"/>
    <p:sldId id="755" r:id="rId14"/>
    <p:sldId id="609" r:id="rId15"/>
    <p:sldId id="608" r:id="rId16"/>
    <p:sldId id="602" r:id="rId17"/>
    <p:sldId id="687" r:id="rId18"/>
    <p:sldId id="604" r:id="rId19"/>
    <p:sldId id="603" r:id="rId20"/>
    <p:sldId id="605" r:id="rId21"/>
    <p:sldId id="606" r:id="rId22"/>
    <p:sldId id="730" r:id="rId23"/>
    <p:sldId id="610" r:id="rId24"/>
    <p:sldId id="708" r:id="rId25"/>
    <p:sldId id="711" r:id="rId26"/>
    <p:sldId id="710" r:id="rId27"/>
    <p:sldId id="581" r:id="rId28"/>
    <p:sldId id="582" r:id="rId29"/>
    <p:sldId id="583" r:id="rId30"/>
    <p:sldId id="584" r:id="rId31"/>
    <p:sldId id="585" r:id="rId32"/>
    <p:sldId id="586" r:id="rId33"/>
    <p:sldId id="728" r:id="rId34"/>
    <p:sldId id="588" r:id="rId35"/>
    <p:sldId id="589" r:id="rId36"/>
    <p:sldId id="590" r:id="rId37"/>
    <p:sldId id="729" r:id="rId38"/>
    <p:sldId id="747" r:id="rId39"/>
    <p:sldId id="611" r:id="rId40"/>
    <p:sldId id="659" r:id="rId41"/>
    <p:sldId id="663" r:id="rId42"/>
    <p:sldId id="664" r:id="rId43"/>
    <p:sldId id="542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00"/>
    <a:srgbClr val="009900"/>
    <a:srgbClr val="56A044"/>
    <a:srgbClr val="CC3300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728"/>
  </p:normalViewPr>
  <p:slideViewPr>
    <p:cSldViewPr showGuides="1">
      <p:cViewPr varScale="1">
        <p:scale>
          <a:sx n="88" d="100"/>
          <a:sy n="88" d="100"/>
        </p:scale>
        <p:origin x="5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F7123F-15D0-434D-87D8-488B482A5BD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2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30</a:t>
            </a:fld>
            <a:endParaRPr lang="zh-CN" altLang="en-US" sz="1300" dirty="0"/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36</a:t>
            </a:fld>
            <a:endParaRPr lang="zh-CN" altLang="en-US" sz="1300" dirty="0"/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17</a:t>
            </a:fld>
            <a:endParaRPr lang="zh-CN" altLang="en-US" sz="1300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18</a:t>
            </a:fld>
            <a:endParaRPr lang="zh-CN" altLang="en-US" sz="13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20</a:t>
            </a:fld>
            <a:endParaRPr lang="zh-CN" altLang="en-US" sz="13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21</a:t>
            </a:fld>
            <a:endParaRPr lang="zh-CN" altLang="en-US" sz="1300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24</a:t>
            </a:fld>
            <a:endParaRPr lang="zh-CN" altLang="en-US" sz="1300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27</a:t>
            </a:fld>
            <a:endParaRPr lang="zh-CN" altLang="en-US" sz="1300" dirty="0"/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28</a:t>
            </a:fld>
            <a:endParaRPr lang="zh-CN" altLang="en-US" sz="1300" dirty="0"/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/>
            <a:fld id="{9A0DB2DC-4C9A-4742-B13C-FB6460FD3503}" type="slidenum">
              <a:rPr lang="zh-CN" altLang="en-US" sz="1300" dirty="0"/>
              <a:t>29</a:t>
            </a:fld>
            <a:endParaRPr lang="zh-CN" altLang="en-US" sz="1300" dirty="0"/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7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8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8458200" y="152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59C3C-DC37-4587-8601-3E9DC897B650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61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2004D5-8C18-45C6-A945-3F485A5CE23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450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4643438" y="623728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FB5387-505D-4072-BB6F-9FC061F8DA29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9" name="Picture 15" descr="scut-lo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37413" y="6308725"/>
            <a:ext cx="1655762" cy="354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0" name="Picture 16" descr="CCNL-LOGO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89038" y="6308725"/>
            <a:ext cx="3095625" cy="311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0" u="none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yuan@scu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csdn.net/a493823882/article/details/8005800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image" Target="../media/image7.png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7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9" Type="http://schemas.openxmlformats.org/officeDocument/2006/relationships/tags" Target="../tags/tag116.xml"/><Relationship Id="rId21" Type="http://schemas.openxmlformats.org/officeDocument/2006/relationships/tags" Target="../tags/tag98.xml"/><Relationship Id="rId34" Type="http://schemas.openxmlformats.org/officeDocument/2006/relationships/tags" Target="../tags/tag111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29" Type="http://schemas.openxmlformats.org/officeDocument/2006/relationships/tags" Target="../tags/tag106.xml"/><Relationship Id="rId41" Type="http://schemas.openxmlformats.org/officeDocument/2006/relationships/image" Target="../media/image7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32" Type="http://schemas.openxmlformats.org/officeDocument/2006/relationships/tags" Target="../tags/tag109.xml"/><Relationship Id="rId37" Type="http://schemas.openxmlformats.org/officeDocument/2006/relationships/tags" Target="../tags/tag114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36" Type="http://schemas.openxmlformats.org/officeDocument/2006/relationships/tags" Target="../tags/tag113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31" Type="http://schemas.openxmlformats.org/officeDocument/2006/relationships/tags" Target="../tags/tag108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tags" Target="../tags/tag107.xml"/><Relationship Id="rId35" Type="http://schemas.openxmlformats.org/officeDocument/2006/relationships/tags" Target="../tags/tag112.xml"/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tags" Target="../tags/tag110.xml"/><Relationship Id="rId38" Type="http://schemas.openxmlformats.org/officeDocument/2006/relationships/tags" Target="../tags/tag1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26" Type="http://schemas.openxmlformats.org/officeDocument/2006/relationships/tags" Target="../tags/tag142.xml"/><Relationship Id="rId3" Type="http://schemas.openxmlformats.org/officeDocument/2006/relationships/tags" Target="../tags/tag119.xml"/><Relationship Id="rId21" Type="http://schemas.openxmlformats.org/officeDocument/2006/relationships/tags" Target="../tags/tag137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tags" Target="../tags/tag141.xml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tags" Target="../tags/tag136.xml"/><Relationship Id="rId29" Type="http://schemas.openxmlformats.org/officeDocument/2006/relationships/image" Target="../media/image7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tags" Target="../tags/tag140.xml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tags" Target="../tags/tag138.xml"/><Relationship Id="rId27" Type="http://schemas.openxmlformats.org/officeDocument/2006/relationships/tags" Target="../tags/tag1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image" Target="../media/image7.png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990600" y="1830388"/>
            <a:ext cx="7772400" cy="1138237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kern="120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章 物理层 </a:t>
            </a:r>
            <a:r>
              <a:rPr lang="zh-CN" altLang="en-US" kern="1200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串讲及练习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110000"/>
              </a:lnSpc>
              <a:buSzPct val="60000"/>
              <a:buFont typeface="Wingdings" panose="05000000000000000000" pitchFamily="2" charset="2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袁华，</a:t>
            </a:r>
            <a:r>
              <a:rPr lang="en-US" altLang="zh-CN" sz="2800" kern="1200" dirty="0">
                <a:latin typeface="+mn-lt"/>
                <a:ea typeface="+mn-ea"/>
                <a:cs typeface="+mn-cs"/>
                <a:hlinkClick r:id="rId2"/>
              </a:rPr>
              <a:t>hyuan@scut.edu.cn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110000"/>
              </a:lnSpc>
              <a:buSzPct val="60000"/>
              <a:buFont typeface="Wingdings" panose="05000000000000000000" pitchFamily="2" charset="2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华南理工大学计算机科学与工程学院</a:t>
            </a:r>
          </a:p>
          <a:p>
            <a:pPr algn="l" eaLnBrk="1" hangingPunct="1">
              <a:lnSpc>
                <a:spcPct val="110000"/>
              </a:lnSpc>
              <a:buSzPct val="60000"/>
              <a:buFont typeface="Wingdings" panose="05000000000000000000" pitchFamily="2" charset="2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广东省计算机网络重点实验室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OFDM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子波间正交，互不干扰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1" y="2924944"/>
            <a:ext cx="526357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https://blog.csdn.net/a493823882/article/details/80058002</a:t>
            </a:r>
            <a:endParaRPr lang="en-US" altLang="zh-CN" dirty="0" smtClean="0"/>
          </a:p>
          <a:p>
            <a:r>
              <a:rPr lang="zh-CN" altLang="en-US" dirty="0" smtClean="0"/>
              <a:t>时域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101298"/>
            <a:ext cx="6336840" cy="21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CDMA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受钢琴的</a:t>
            </a:r>
            <a:r>
              <a:rPr lang="zh-CN" altLang="en-US" dirty="0" smtClean="0"/>
              <a:t>启发而发明，是</a:t>
            </a:r>
            <a:r>
              <a:rPr lang="en-US" altLang="zh-CN" dirty="0" smtClean="0"/>
              <a:t>3G</a:t>
            </a:r>
            <a:r>
              <a:rPr lang="zh-CN" altLang="en-US" dirty="0" smtClean="0"/>
              <a:t>的基础</a:t>
            </a:r>
            <a:endParaRPr lang="en-US" altLang="zh-CN" dirty="0" smtClean="0"/>
          </a:p>
          <a:p>
            <a:r>
              <a:rPr lang="zh-CN" altLang="en-US" dirty="0" smtClean="0"/>
              <a:t>一个时间比特被分成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个时间间隔，称为码片，教材以</a:t>
            </a:r>
            <a:r>
              <a:rPr lang="en-US" altLang="zh-CN" dirty="0" smtClean="0"/>
              <a:t>m=8</a:t>
            </a:r>
            <a:r>
              <a:rPr lang="zh-CN" altLang="en-US" dirty="0" smtClean="0"/>
              <a:t>为例。每个站被分到唯的一个码片序列，序列间两两正交。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归一化内积为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43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smtClean="0"/>
              <a:t>CDMA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：发送码片序列本身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：发送码片序列的反码</a:t>
            </a:r>
            <a:endParaRPr lang="en-US" altLang="zh-CN" dirty="0" smtClean="0"/>
          </a:p>
          <a:p>
            <a:r>
              <a:rPr lang="zh-CN" altLang="en-US" dirty="0" smtClean="0"/>
              <a:t>收方利用的性质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个码片序列和它自己的归一化内积为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个码片序列和它反码的归一化内积为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772816"/>
            <a:ext cx="2111884" cy="24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4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71501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ym typeface="+mn-ea"/>
              </a:rPr>
              <a:t>5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zh-CN" altLang="en-US" sz="2400" b="1" dirty="0">
                <a:sym typeface="+mn-ea"/>
              </a:rPr>
              <a:t>个用户使用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en-US" altLang="zh-CN" sz="2400" b="1" dirty="0">
                <a:sym typeface="+mn-ea"/>
              </a:rPr>
              <a:t>TDM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或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en-US" altLang="zh-CN" sz="2400" b="1" dirty="0">
                <a:sym typeface="+mn-ea"/>
              </a:rPr>
              <a:t>FDM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zh-CN" altLang="en-US" sz="2400" b="1" dirty="0">
                <a:sym typeface="+mn-ea"/>
              </a:rPr>
              <a:t>共享</a:t>
            </a:r>
            <a:r>
              <a:rPr lang="en-US" altLang="zh-CN" sz="2400" b="1" dirty="0">
                <a:sym typeface="+mn-ea"/>
              </a:rPr>
              <a:t>8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en-US" altLang="zh-CN" sz="2400" b="1" dirty="0">
                <a:sym typeface="+mn-ea"/>
              </a:rPr>
              <a:t>M bps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zh-CN" altLang="en-US" sz="2400" b="1" dirty="0">
                <a:sym typeface="+mn-ea"/>
              </a:rPr>
              <a:t>链路，使用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en-US" altLang="zh-CN" sz="2400" b="1" dirty="0">
                <a:sym typeface="+mn-ea"/>
              </a:rPr>
              <a:t>TDM</a:t>
            </a:r>
            <a:r>
              <a:rPr lang="zh-CN" altLang="en-US" sz="2400" b="1" dirty="0">
                <a:sym typeface="+mn-ea"/>
              </a:rPr>
              <a:t>的每个用户都要以一个固定的顺序轮流完全占据连接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en-US" altLang="zh-CN" sz="2400" b="1" dirty="0">
                <a:sym typeface="+mn-ea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  </a:t>
            </a:r>
            <a:r>
              <a:rPr lang="en-US" altLang="zh-CN" sz="2400" b="1" dirty="0">
                <a:sym typeface="+mn-ea"/>
              </a:rPr>
              <a:t>ms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en-US" altLang="zh-CN" sz="2400" b="1" dirty="0">
                <a:sym typeface="+mn-ea"/>
              </a:rPr>
              <a:t>(</a:t>
            </a:r>
            <a:r>
              <a:rPr lang="zh-CN" altLang="en-US" sz="2400" b="1" dirty="0">
                <a:sym typeface="+mn-ea"/>
              </a:rPr>
              <a:t>毫秒</a:t>
            </a:r>
            <a:r>
              <a:rPr lang="en-US" altLang="zh-CN" sz="2400" b="1" dirty="0">
                <a:sym typeface="+mn-ea"/>
              </a:rPr>
              <a:t>) </a:t>
            </a:r>
            <a:r>
              <a:rPr lang="zh-CN" altLang="en-US" sz="2400" b="1" dirty="0">
                <a:sym typeface="+mn-ea"/>
              </a:rPr>
              <a:t>；当用户传输一个</a:t>
            </a:r>
            <a:r>
              <a:rPr lang="en-US" altLang="zh-CN" sz="2400" b="1" dirty="0">
                <a:sym typeface="+mn-ea"/>
              </a:rPr>
              <a:t>3000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 </a:t>
            </a:r>
            <a:r>
              <a:rPr lang="zh-CN" altLang="en-US" sz="2400" b="1" dirty="0">
                <a:sym typeface="+mn-ea"/>
              </a:rPr>
              <a:t>字节的消息时，哪个方法（</a:t>
            </a:r>
            <a:r>
              <a:rPr lang="en-US" altLang="zh-CN" sz="2400" b="1" dirty="0">
                <a:sym typeface="+mn-ea"/>
              </a:rPr>
              <a:t>TDM</a:t>
            </a:r>
            <a:r>
              <a:rPr lang="zh-CN" altLang="en-US" sz="2400" b="1" dirty="0">
                <a:sym typeface="+mn-ea"/>
              </a:rPr>
              <a:t>还是</a:t>
            </a:r>
            <a:r>
              <a:rPr lang="en-US" altLang="zh-CN" sz="2400" b="1" dirty="0">
                <a:sym typeface="+mn-ea"/>
              </a:rPr>
              <a:t>FDM</a:t>
            </a:r>
            <a:r>
              <a:rPr lang="zh-CN" altLang="en-US" sz="2400" b="1" dirty="0">
                <a:sym typeface="+mn-ea"/>
              </a:rPr>
              <a:t>）具有最低的可能延迟，该延迟时间是多少？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14452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ym typeface="+mn-ea"/>
              </a:rPr>
              <a:t>TDM, 15 ms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93001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ym typeface="+mn-ea"/>
              </a:rPr>
              <a:t>TDM, 11 ms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64375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ym typeface="+mn-ea"/>
              </a:rPr>
              <a:t>FDM, 15 ms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两种方式的延迟相同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20865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99415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0789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sp>
        <p:nvSpPr>
          <p:cNvPr id="2" name="矩形 1" hidden="1"/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 hidden="1"/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 hidden="1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 hidden="1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 hidden="1"/>
            <p:cNvSpPr/>
            <p:nvPr>
              <p:custDataLst>
                <p:tags r:id="rId22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markBlock" hidden="1"/>
            <p:cNvSpPr/>
            <p:nvPr>
              <p:custDataLst>
                <p:tags r:id="rId23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markTitleText" hidden="1"/>
            <p:cNvSpPr txBox="1"/>
            <p:nvPr>
              <p:custDataLst>
                <p:tags r:id="rId2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 descr="tmp620B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eaLnBrk="1" hangingPunct="1"/>
            <a:r>
              <a:rPr lang="zh-CN" altLang="en-US" dirty="0"/>
              <a:t>解答分析</a:t>
            </a:r>
          </a:p>
        </p:txBody>
      </p:sp>
      <p:sp>
        <p:nvSpPr>
          <p:cNvPr id="7987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2400" dirty="0"/>
              <a:t>FDM</a:t>
            </a:r>
            <a:r>
              <a:rPr lang="zh-CN" altLang="en-US" sz="2400" dirty="0"/>
              <a:t>：每个用户分得带宽</a:t>
            </a:r>
            <a:r>
              <a:rPr lang="en-US" altLang="zh-CN" sz="2400" dirty="0"/>
              <a:t>8M/5 =1600kbps</a:t>
            </a:r>
          </a:p>
          <a:p>
            <a:pPr lvl="1" indent="-436245" eaLnBrk="1" hangingPunct="1"/>
            <a:r>
              <a:rPr lang="zh-CN" altLang="en-US" sz="2000" dirty="0"/>
              <a:t>所以传输</a:t>
            </a:r>
            <a:r>
              <a:rPr lang="en-US" altLang="zh-CN" sz="2000" dirty="0"/>
              <a:t>3000</a:t>
            </a:r>
            <a:r>
              <a:rPr lang="zh-CN" altLang="en-US" sz="2000" dirty="0"/>
              <a:t>字节需要时间约：（</a:t>
            </a:r>
            <a:r>
              <a:rPr lang="en-US" altLang="zh-CN" sz="2000" dirty="0"/>
              <a:t>3000*8</a:t>
            </a:r>
            <a:r>
              <a:rPr lang="zh-CN" altLang="en-US" sz="2000" dirty="0"/>
              <a:t>）</a:t>
            </a:r>
            <a:r>
              <a:rPr lang="en-US" altLang="zh-CN" sz="2000" dirty="0"/>
              <a:t>/1600kbps=0.015s=15ms</a:t>
            </a:r>
          </a:p>
          <a:p>
            <a:pPr eaLnBrk="1" hangingPunct="1"/>
            <a:r>
              <a:rPr lang="en-US" altLang="zh-CN" sz="2400" dirty="0"/>
              <a:t>TDM</a:t>
            </a:r>
            <a:r>
              <a:rPr lang="zh-CN" altLang="en-US" sz="2400" dirty="0"/>
              <a:t>：每个用户轮发数据量为</a:t>
            </a:r>
            <a:r>
              <a:rPr lang="en-US" altLang="zh-CN" sz="2400" dirty="0"/>
              <a:t>8M*1ms=8000b</a:t>
            </a:r>
            <a:r>
              <a:rPr lang="zh-CN" altLang="en-US" sz="2400" dirty="0"/>
              <a:t>；发送</a:t>
            </a:r>
            <a:r>
              <a:rPr lang="en-US" altLang="zh-CN" sz="2400" dirty="0"/>
              <a:t>3000B</a:t>
            </a:r>
            <a:r>
              <a:rPr lang="zh-CN" altLang="en-US" sz="2400" dirty="0"/>
              <a:t>（</a:t>
            </a:r>
            <a:r>
              <a:rPr lang="en-US" altLang="zh-CN" sz="2400" dirty="0"/>
              <a:t>24000bit</a:t>
            </a:r>
            <a:r>
              <a:rPr lang="zh-CN" altLang="en-US" sz="2400" dirty="0"/>
              <a:t>）需要轮</a:t>
            </a:r>
            <a:r>
              <a:rPr lang="en-US" altLang="zh-CN" sz="2400" dirty="0"/>
              <a:t>3</a:t>
            </a:r>
            <a:r>
              <a:rPr lang="zh-CN" altLang="en-US" sz="2400" dirty="0"/>
              <a:t>次，那么需要等待的时间为（</a:t>
            </a:r>
            <a:r>
              <a:rPr lang="en-US" altLang="zh-CN" sz="2400" dirty="0"/>
              <a:t>3-1</a:t>
            </a:r>
            <a:r>
              <a:rPr lang="zh-CN" altLang="en-US" sz="2400" dirty="0"/>
              <a:t>）*</a:t>
            </a:r>
            <a:r>
              <a:rPr lang="en-US" altLang="zh-CN" sz="2400" dirty="0"/>
              <a:t>5=10ms</a:t>
            </a:r>
            <a:r>
              <a:rPr lang="zh-CN" altLang="en-US" sz="2400" dirty="0"/>
              <a:t>，发送剩下的</a:t>
            </a:r>
            <a:r>
              <a:rPr lang="en-US" altLang="zh-CN" sz="2400" dirty="0"/>
              <a:t>8000b</a:t>
            </a:r>
            <a:r>
              <a:rPr lang="zh-CN" altLang="en-US" sz="2400" dirty="0"/>
              <a:t>需要时间</a:t>
            </a:r>
            <a:r>
              <a:rPr lang="en-US" altLang="zh-CN" sz="2400" dirty="0"/>
              <a:t>1ms</a:t>
            </a:r>
            <a:r>
              <a:rPr lang="zh-CN" altLang="en-US" sz="2400" dirty="0"/>
              <a:t>，共需</a:t>
            </a:r>
            <a:r>
              <a:rPr lang="en-US" altLang="zh-CN" sz="2400" dirty="0"/>
              <a:t>11ms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4.PSTN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本地回路（调制）</a:t>
            </a:r>
          </a:p>
          <a:p>
            <a:r>
              <a:rPr lang="zh-CN" altLang="en-US"/>
              <a:t>干线（复用、</a:t>
            </a:r>
            <a:r>
              <a:rPr lang="en-US" altLang="zh-CN"/>
              <a:t>PCM</a:t>
            </a:r>
            <a:r>
              <a:rPr lang="zh-CN" altLang="en-US"/>
              <a:t>）</a:t>
            </a:r>
          </a:p>
          <a:p>
            <a:r>
              <a:rPr lang="zh-CN" altLang="en-US"/>
              <a:t>交换局（电路交换）</a:t>
            </a:r>
          </a:p>
        </p:txBody>
      </p:sp>
      <p:pic>
        <p:nvPicPr>
          <p:cNvPr id="11268" name="Picture 4" descr="2-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9580"/>
            <a:ext cx="9144000" cy="2503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800" dirty="0"/>
              <a:t>调制解调器（</a:t>
            </a:r>
            <a:r>
              <a:rPr lang="en-US" altLang="zh-CN" sz="3800" dirty="0"/>
              <a:t>Modem</a:t>
            </a:r>
            <a:r>
              <a:rPr lang="zh-CN" altLang="en-US" sz="3800" dirty="0"/>
              <a:t>，猫）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87020" y="1986280"/>
            <a:ext cx="8599805" cy="411035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600" dirty="0"/>
              <a:t>在本地回路上，引入一个正弦波（</a:t>
            </a:r>
            <a:r>
              <a:rPr lang="en-US" altLang="zh-CN" sz="2600" dirty="0"/>
              <a:t>sine wave </a:t>
            </a:r>
            <a:r>
              <a:rPr lang="en-US" altLang="zh-CN" sz="2600" dirty="0">
                <a:solidFill>
                  <a:srgbClr val="C00000"/>
                </a:solidFill>
              </a:rPr>
              <a:t>carrier</a:t>
            </a:r>
            <a:r>
              <a:rPr lang="zh-CN" altLang="en-US" sz="2600" dirty="0"/>
              <a:t>）来承载和传输信号：</a:t>
            </a:r>
            <a:endParaRPr lang="en-US" altLang="zh-CN" sz="2600" dirty="0"/>
          </a:p>
          <a:p>
            <a:pPr lvl="1" eaLnBrk="1" hangingPunct="1"/>
            <a:r>
              <a:rPr lang="zh-CN" altLang="en-US" sz="2200" dirty="0"/>
              <a:t>幅度：两种不同的幅度用来表示</a:t>
            </a:r>
            <a:r>
              <a:rPr lang="en-US" altLang="zh-CN" sz="2200" dirty="0"/>
              <a:t>0</a:t>
            </a:r>
            <a:r>
              <a:rPr lang="zh-CN" altLang="en-US" sz="2200" dirty="0"/>
              <a:t>和</a:t>
            </a:r>
            <a:r>
              <a:rPr lang="en-US" altLang="zh-CN" sz="2200" dirty="0"/>
              <a:t>1</a:t>
            </a:r>
          </a:p>
          <a:p>
            <a:pPr lvl="1" eaLnBrk="1" hangingPunct="1"/>
            <a:r>
              <a:rPr lang="zh-CN" altLang="en-US" sz="2200" dirty="0"/>
              <a:t>频率：不同的频率表示不同的值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相位：不同的相位可表示不同的值 </a:t>
            </a:r>
            <a:r>
              <a:rPr lang="en-US" altLang="zh-CN" sz="2200" dirty="0"/>
              <a:t>(45, 135, 225, or 315</a:t>
            </a:r>
            <a:r>
              <a:rPr lang="en-US" altLang="zh-CN" sz="2200" dirty="0">
                <a:cs typeface="Times New Roman" panose="02020603050405020304" pitchFamily="18" charset="0"/>
              </a:rPr>
              <a:t>º</a:t>
            </a:r>
            <a:r>
              <a:rPr lang="en-US" altLang="zh-CN" sz="2200" dirty="0"/>
              <a:t>). </a:t>
            </a:r>
          </a:p>
          <a:p>
            <a:pPr eaLnBrk="1" hangingPunct="1"/>
            <a:r>
              <a:rPr lang="zh-CN" altLang="en-US" sz="2600" dirty="0"/>
              <a:t>调制解调器：位于计算机和</a:t>
            </a:r>
            <a:r>
              <a:rPr lang="en-US" altLang="zh-CN" sz="2600" dirty="0"/>
              <a:t>PSTN</a:t>
            </a:r>
            <a:r>
              <a:rPr lang="zh-CN" altLang="en-US" sz="2600" dirty="0"/>
              <a:t>最后一英里之间，用于将计算机产生的位序列转变为载波输出，或者相反。</a:t>
            </a:r>
            <a:endParaRPr lang="zh-CN" altLang="en-US" dirty="0"/>
          </a:p>
        </p:txBody>
      </p:sp>
      <p:pic>
        <p:nvPicPr>
          <p:cNvPr id="1946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35" y="2912745"/>
            <a:ext cx="1757045" cy="995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60" y="3049905"/>
            <a:ext cx="1542415" cy="758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009015" y="273050"/>
            <a:ext cx="7792720" cy="107251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不同的</a:t>
            </a:r>
            <a:r>
              <a:rPr lang="zh-CN" altLang="en-US" dirty="0">
                <a:solidFill>
                  <a:srgbClr val="C00000"/>
                </a:solidFill>
              </a:rPr>
              <a:t>基本调制方法</a:t>
            </a:r>
            <a:r>
              <a:rPr lang="zh-CN" altLang="en-US" dirty="0"/>
              <a:t>的组合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865188" y="4327525"/>
            <a:ext cx="6497637" cy="15224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1900" dirty="0">
                <a:solidFill>
                  <a:schemeClr val="accent2"/>
                </a:solidFill>
              </a:rPr>
              <a:t>Constellation Diagrams:</a:t>
            </a:r>
          </a:p>
          <a:p>
            <a:pPr eaLnBrk="1" hangingPunct="1">
              <a:buNone/>
            </a:pPr>
            <a:r>
              <a:rPr lang="en-US" altLang="zh-CN" sz="1900" dirty="0">
                <a:solidFill>
                  <a:schemeClr val="accent2"/>
                </a:solidFill>
              </a:rPr>
              <a:t>(a)</a:t>
            </a:r>
            <a:r>
              <a:rPr lang="en-US" altLang="zh-CN" sz="1900" dirty="0"/>
              <a:t> QPSK.</a:t>
            </a:r>
          </a:p>
          <a:p>
            <a:pPr eaLnBrk="1" hangingPunct="1">
              <a:buNone/>
            </a:pPr>
            <a:r>
              <a:rPr lang="en-US" altLang="zh-CN" sz="1900" dirty="0">
                <a:solidFill>
                  <a:schemeClr val="accent2"/>
                </a:solidFill>
              </a:rPr>
              <a:t>(b)</a:t>
            </a:r>
            <a:r>
              <a:rPr lang="en-US" altLang="zh-CN" sz="1900" dirty="0"/>
              <a:t> QAM-16.</a:t>
            </a:r>
          </a:p>
          <a:p>
            <a:pPr eaLnBrk="1" hangingPunct="1">
              <a:buNone/>
            </a:pPr>
            <a:r>
              <a:rPr lang="en-US" altLang="zh-CN" sz="1900" dirty="0">
                <a:solidFill>
                  <a:schemeClr val="accent2"/>
                </a:solidFill>
              </a:rPr>
              <a:t>(c)</a:t>
            </a:r>
            <a:r>
              <a:rPr lang="en-US" altLang="zh-CN" sz="1900" dirty="0"/>
              <a:t> QAM-64.</a:t>
            </a:r>
          </a:p>
        </p:txBody>
      </p:sp>
      <p:pic>
        <p:nvPicPr>
          <p:cNvPr id="26628" name="Picture 4" descr="2-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" y="2011680"/>
            <a:ext cx="8040688" cy="2722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9" name="文本框 1"/>
          <p:cNvSpPr txBox="1"/>
          <p:nvPr/>
        </p:nvSpPr>
        <p:spPr>
          <a:xfrm>
            <a:off x="4585653" y="4819650"/>
            <a:ext cx="3932237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5400" dirty="0">
                <a:solidFill>
                  <a:srgbClr val="008000"/>
                </a:solidFill>
                <a:latin typeface="Times New Roman" panose="02020603050405020304" pitchFamily="18" charset="0"/>
              </a:rPr>
              <a:t>C=B</a:t>
            </a:r>
            <a:r>
              <a:rPr lang="zh-CN" altLang="en-US" sz="54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5400" dirty="0">
                <a:solidFill>
                  <a:srgbClr val="0080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5400" baseline="-25000" dirty="0">
                <a:solidFill>
                  <a:srgbClr val="008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5400" dirty="0">
                <a:solidFill>
                  <a:srgbClr val="008000"/>
                </a:solidFill>
                <a:latin typeface="Times New Roman" panose="02020603050405020304" pitchFamily="18" charset="0"/>
              </a:rPr>
              <a:t>V</a:t>
            </a:r>
            <a:endParaRPr lang="zh-CN" altLang="en-US" sz="5400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什么是码元？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30530" y="1726565"/>
            <a:ext cx="8513445" cy="4114800"/>
          </a:xfrm>
        </p:spPr>
        <p:txBody>
          <a:bodyPr vert="horz" wrap="square" lIns="91440" tIns="45720" rIns="91440" bIns="45720" anchor="t"/>
          <a:lstStyle/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600" dirty="0">
                <a:solidFill>
                  <a:srgbClr val="C00000"/>
                </a:solidFill>
              </a:rPr>
              <a:t>码元</a:t>
            </a:r>
            <a:r>
              <a:rPr lang="zh-CN" altLang="en-US" sz="2600" dirty="0"/>
              <a:t>是承载信息量的基本信号单位。</a:t>
            </a:r>
            <a:endParaRPr lang="en-US" altLang="zh-CN" sz="2600" dirty="0"/>
          </a:p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600" dirty="0"/>
              <a:t>在数字通信中常常用</a:t>
            </a:r>
            <a:r>
              <a:rPr lang="zh-CN" altLang="en-US" sz="2600" dirty="0">
                <a:solidFill>
                  <a:srgbClr val="C00000"/>
                </a:solidFill>
              </a:rPr>
              <a:t>时间间隔相同</a:t>
            </a:r>
            <a:r>
              <a:rPr lang="zh-CN" altLang="en-US" sz="2600" dirty="0"/>
              <a:t>的符号来表示</a:t>
            </a:r>
            <a:r>
              <a:rPr lang="zh-CN" altLang="en-US" sz="2600" dirty="0">
                <a:solidFill>
                  <a:srgbClr val="FF0000"/>
                </a:solidFill>
              </a:rPr>
              <a:t>一个二进制数字</a:t>
            </a:r>
            <a:r>
              <a:rPr lang="zh-CN" altLang="en-US" sz="2600" dirty="0"/>
              <a:t>，这样的时间间隔内的信号称为</a:t>
            </a:r>
            <a:r>
              <a:rPr lang="en-US" altLang="zh-CN" sz="2600" dirty="0"/>
              <a:t>(</a:t>
            </a:r>
            <a:r>
              <a:rPr lang="zh-CN" altLang="en-US" sz="2600" dirty="0"/>
              <a:t>二进制）码元。</a:t>
            </a:r>
            <a:endParaRPr lang="en-US" altLang="zh-CN" sz="2600" dirty="0"/>
          </a:p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600" dirty="0"/>
              <a:t>在使用</a:t>
            </a:r>
            <a:r>
              <a:rPr lang="zh-CN" altLang="en-US" sz="2600" dirty="0" smtClean="0"/>
              <a:t>时间域的</a:t>
            </a:r>
            <a:r>
              <a:rPr lang="zh-CN" altLang="en-US" sz="2600" dirty="0"/>
              <a:t>波形表示数字信号时，代表</a:t>
            </a:r>
            <a:r>
              <a:rPr lang="zh-CN" altLang="en-US" sz="2600" dirty="0">
                <a:solidFill>
                  <a:srgbClr val="C00000"/>
                </a:solidFill>
              </a:rPr>
              <a:t>不同离散值的基本波形</a:t>
            </a:r>
            <a:r>
              <a:rPr lang="zh-CN" altLang="en-US" sz="2600" dirty="0"/>
              <a:t>称为码元。</a:t>
            </a:r>
            <a:endParaRPr lang="en-US" altLang="zh-CN" sz="2600" dirty="0"/>
          </a:p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600" dirty="0"/>
              <a:t>波特率其实就是</a:t>
            </a:r>
            <a:r>
              <a:rPr lang="en-US" altLang="zh-CN" sz="2600" dirty="0"/>
              <a:t>1</a:t>
            </a:r>
            <a:r>
              <a:rPr lang="zh-CN" altLang="en-US" sz="2600" dirty="0"/>
              <a:t>秒钟能够发送的</a:t>
            </a:r>
            <a:r>
              <a:rPr lang="zh-CN" altLang="en-US" sz="2600" dirty="0">
                <a:solidFill>
                  <a:srgbClr val="FF0000"/>
                </a:solidFill>
              </a:rPr>
              <a:t>码元的个数</a:t>
            </a:r>
            <a:r>
              <a:rPr lang="zh-CN" altLang="en-US" sz="2600" dirty="0"/>
              <a:t>，所以也叫码率。（</a:t>
            </a:r>
            <a:r>
              <a:rPr lang="en-US" altLang="zh-CN" sz="2600" dirty="0"/>
              <a:t>P99 </a:t>
            </a:r>
            <a:r>
              <a:rPr lang="zh-CN" altLang="en-US" sz="2600" dirty="0"/>
              <a:t>符号率）</a:t>
            </a:r>
          </a:p>
          <a:p>
            <a:pPr>
              <a:buChar char="•"/>
            </a:pP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物理层的主要内容</a:t>
            </a:r>
          </a:p>
        </p:txBody>
      </p:sp>
      <p:pic>
        <p:nvPicPr>
          <p:cNvPr id="614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40" y="1881505"/>
            <a:ext cx="6567805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格子架编码调制（</a:t>
            </a:r>
            <a:r>
              <a:rPr lang="en-US" altLang="zh-CN" dirty="0"/>
              <a:t>TCM</a:t>
            </a:r>
            <a:r>
              <a:rPr lang="en-US" altLang="zh-CN" sz="2600" dirty="0"/>
              <a:t>P114</a:t>
            </a:r>
            <a:r>
              <a:rPr lang="zh-CN" altLang="en-US" dirty="0"/>
              <a:t>）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75933" y="1808163"/>
            <a:ext cx="8467725" cy="48244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zh-CN" altLang="en-US" sz="2500" dirty="0"/>
              <a:t>为了降低高速调制错误，在每个样本中采用一些</a:t>
            </a:r>
            <a:r>
              <a:rPr lang="zh-CN" altLang="en-US" sz="2500" dirty="0">
                <a:solidFill>
                  <a:srgbClr val="C00000"/>
                </a:solidFill>
              </a:rPr>
              <a:t>额外的位</a:t>
            </a:r>
            <a:r>
              <a:rPr lang="zh-CN" altLang="en-US" sz="2500" dirty="0"/>
              <a:t>用作纠错，剩下的位才用来传输数据，这种机制叫格子架编码调制</a:t>
            </a:r>
            <a:r>
              <a:rPr lang="en-US" altLang="zh-CN" sz="2500" b="0" dirty="0">
                <a:solidFill>
                  <a:srgbClr val="008000"/>
                </a:solidFill>
              </a:rPr>
              <a:t>TCM</a:t>
            </a:r>
            <a:r>
              <a:rPr lang="en-US" altLang="zh-CN" sz="2500" dirty="0">
                <a:solidFill>
                  <a:srgbClr val="008000"/>
                </a:solidFill>
              </a:rPr>
              <a:t> (</a:t>
            </a:r>
            <a:r>
              <a:rPr lang="en-US" altLang="zh-CN" sz="2500" b="0" dirty="0">
                <a:solidFill>
                  <a:srgbClr val="008000"/>
                </a:solidFill>
              </a:rPr>
              <a:t>Trellis Coded Modulation</a:t>
            </a:r>
            <a:r>
              <a:rPr lang="en-US" altLang="zh-CN" sz="2500" dirty="0">
                <a:solidFill>
                  <a:srgbClr val="008000"/>
                </a:solidFill>
              </a:rPr>
              <a:t>)</a:t>
            </a:r>
            <a:r>
              <a:rPr lang="en-US" altLang="zh-CN" sz="2500" dirty="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500" dirty="0"/>
              <a:t>在 </a:t>
            </a:r>
            <a:r>
              <a:rPr lang="en-US" altLang="zh-CN" sz="2500" b="0" dirty="0"/>
              <a:t>V.32</a:t>
            </a:r>
            <a:r>
              <a:rPr lang="zh-CN" altLang="en-US" sz="2500" b="0" dirty="0"/>
              <a:t>调制标准中，</a:t>
            </a:r>
            <a:r>
              <a:rPr lang="zh-CN" altLang="en-US" sz="2500" dirty="0"/>
              <a:t>波特率是</a:t>
            </a:r>
            <a:r>
              <a:rPr lang="en-US" altLang="zh-CN" sz="2500" dirty="0"/>
              <a:t>2400</a:t>
            </a:r>
            <a:r>
              <a:rPr lang="zh-CN" altLang="en-US" sz="2500" dirty="0"/>
              <a:t>，采用了</a:t>
            </a:r>
            <a:r>
              <a:rPr lang="en-US" altLang="zh-CN" sz="2500" dirty="0"/>
              <a:t>QAM-32</a:t>
            </a:r>
            <a:r>
              <a:rPr lang="zh-CN" altLang="en-US" sz="2500" dirty="0"/>
              <a:t>，每码元传输</a:t>
            </a:r>
            <a:r>
              <a:rPr lang="en-US" altLang="zh-CN" sz="2500" dirty="0"/>
              <a:t>5</a:t>
            </a:r>
            <a:r>
              <a:rPr lang="zh-CN" altLang="en-US" sz="2500" dirty="0"/>
              <a:t>个比特，但其中的</a:t>
            </a:r>
            <a:r>
              <a:rPr lang="en-US" altLang="zh-CN" sz="2500" dirty="0"/>
              <a:t>1</a:t>
            </a:r>
            <a:r>
              <a:rPr lang="zh-CN" altLang="en-US" sz="2500" dirty="0"/>
              <a:t>个比特用来做奇偶校验，所以，数据传输率只有</a:t>
            </a:r>
            <a:r>
              <a:rPr lang="en-US" altLang="zh-CN" sz="2500" dirty="0"/>
              <a:t>9600bps</a:t>
            </a:r>
            <a:r>
              <a:rPr lang="zh-CN" altLang="en-US" sz="2500" dirty="0"/>
              <a:t>。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500" dirty="0"/>
              <a:t>在</a:t>
            </a:r>
            <a:r>
              <a:rPr lang="en-US" altLang="zh-CN" sz="2500" dirty="0"/>
              <a:t> </a:t>
            </a:r>
            <a:r>
              <a:rPr lang="en-US" altLang="zh-CN" sz="2500" b="0" dirty="0"/>
              <a:t>V.32bis</a:t>
            </a:r>
            <a:r>
              <a:rPr lang="zh-CN" altLang="en-US" sz="2500" b="0" dirty="0"/>
              <a:t>标准中，采用了</a:t>
            </a:r>
            <a:r>
              <a:rPr lang="en-US" altLang="zh-CN" sz="2500" b="0" dirty="0"/>
              <a:t>QAM-128</a:t>
            </a:r>
            <a:r>
              <a:rPr lang="zh-CN" altLang="en-US" sz="2500" b="0" dirty="0"/>
              <a:t>（</a:t>
            </a:r>
            <a:r>
              <a:rPr lang="en-US" altLang="zh-CN" sz="2500" b="0" dirty="0"/>
              <a:t>2</a:t>
            </a:r>
            <a:r>
              <a:rPr lang="en-US" altLang="zh-CN" sz="2500" b="0" baseline="30000" dirty="0"/>
              <a:t>7</a:t>
            </a:r>
            <a:r>
              <a:rPr lang="zh-CN" altLang="en-US" sz="2500" b="0" dirty="0"/>
              <a:t>），传输速率达</a:t>
            </a:r>
            <a:r>
              <a:rPr lang="zh-CN" altLang="en-US" sz="2500" dirty="0"/>
              <a:t> </a:t>
            </a:r>
            <a:r>
              <a:rPr lang="en-US" altLang="zh-CN" sz="2500" dirty="0"/>
              <a:t>14,400 bps </a:t>
            </a:r>
            <a:r>
              <a:rPr lang="zh-CN" altLang="en-US" sz="2500" dirty="0"/>
              <a:t>，有一个比特用来纠错。</a:t>
            </a:r>
            <a:endParaRPr lang="en-US" altLang="zh-CN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Modems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034858" y="5228908"/>
            <a:ext cx="5864225" cy="889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100" dirty="0">
                <a:solidFill>
                  <a:schemeClr val="accent2"/>
                </a:solidFill>
              </a:rPr>
              <a:t>(a)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chemeClr val="accent2"/>
                </a:solidFill>
              </a:rPr>
              <a:t>V.32(</a:t>
            </a:r>
            <a:r>
              <a:rPr lang="en-US" altLang="zh-CN" sz="2100" dirty="0">
                <a:solidFill>
                  <a:srgbClr val="008000"/>
                </a:solidFill>
              </a:rPr>
              <a:t>2^5</a:t>
            </a:r>
            <a:r>
              <a:rPr lang="en-US" altLang="zh-CN" sz="2100" dirty="0">
                <a:solidFill>
                  <a:schemeClr val="accent2"/>
                </a:solidFill>
              </a:rPr>
              <a:t>)</a:t>
            </a:r>
            <a:r>
              <a:rPr lang="en-US" altLang="zh-CN" sz="2100" dirty="0"/>
              <a:t> for 9600 bps.</a:t>
            </a:r>
          </a:p>
          <a:p>
            <a:pPr eaLnBrk="1" hangingPunct="1">
              <a:buNone/>
            </a:pPr>
            <a:r>
              <a:rPr lang="en-US" altLang="zh-CN" sz="2100" dirty="0">
                <a:solidFill>
                  <a:schemeClr val="accent2"/>
                </a:solidFill>
              </a:rPr>
              <a:t>(b)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chemeClr val="accent2"/>
                </a:solidFill>
              </a:rPr>
              <a:t>V.32 bis</a:t>
            </a:r>
            <a:r>
              <a:rPr lang="en-US" altLang="zh-CN" sz="2100" dirty="0"/>
              <a:t> (</a:t>
            </a:r>
            <a:r>
              <a:rPr lang="en-US" altLang="zh-CN" sz="2100" dirty="0">
                <a:solidFill>
                  <a:srgbClr val="008000"/>
                </a:solidFill>
              </a:rPr>
              <a:t>2^7</a:t>
            </a:r>
            <a:r>
              <a:rPr lang="en-US" altLang="zh-CN" sz="2100" dirty="0"/>
              <a:t>)for 14,400 bps.</a:t>
            </a:r>
          </a:p>
        </p:txBody>
      </p:sp>
      <p:pic>
        <p:nvPicPr>
          <p:cNvPr id="30724" name="Picture 4" descr="2-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8" y="1894523"/>
            <a:ext cx="7461250" cy="347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Rectangle 5"/>
          <p:cNvSpPr/>
          <p:nvPr/>
        </p:nvSpPr>
        <p:spPr>
          <a:xfrm>
            <a:off x="2035175" y="4775200"/>
            <a:ext cx="474663" cy="4111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30726" name="Rectangle 6"/>
          <p:cNvSpPr/>
          <p:nvPr/>
        </p:nvSpPr>
        <p:spPr>
          <a:xfrm>
            <a:off x="6424613" y="4752975"/>
            <a:ext cx="552450" cy="4762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</a:rPr>
              <a:t>(b)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最后一英里之变迁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modem</a:t>
            </a:r>
          </a:p>
          <a:p>
            <a:r>
              <a:rPr lang="en-US" altLang="zh-CN" dirty="0"/>
              <a:t>ISDN</a:t>
            </a:r>
          </a:p>
          <a:p>
            <a:r>
              <a:rPr lang="zh-CN" altLang="en-US" dirty="0"/>
              <a:t>宽带接入（</a:t>
            </a:r>
            <a:r>
              <a:rPr lang="en-US" altLang="zh-CN" dirty="0" err="1"/>
              <a:t>xDSL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FTTx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3.96</a:t>
            </a:r>
            <a:r>
              <a:rPr lang="zh-CN" altLang="en-US" dirty="0" smtClean="0"/>
              <a:t>亿（截止到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803594"/>
            <a:ext cx="5184575" cy="20640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14630"/>
            <a:ext cx="8188325" cy="1461770"/>
          </a:xfrm>
        </p:spPr>
        <p:txBody>
          <a:bodyPr/>
          <a:lstStyle/>
          <a:p>
            <a:r>
              <a:rPr lang="zh-CN" altLang="en-US" sz="3600" dirty="0"/>
              <a:t>同学问：</a:t>
            </a:r>
            <a:r>
              <a:rPr lang="en-US" altLang="zh-CN" sz="3600" dirty="0"/>
              <a:t>T1</a:t>
            </a:r>
            <a:r>
              <a:rPr lang="zh-CN" altLang="en-US" sz="3600" dirty="0"/>
              <a:t>的开销是怎么算的</a:t>
            </a:r>
            <a:r>
              <a:rPr lang="zh-CN" altLang="en-US" sz="3600" dirty="0" smtClean="0"/>
              <a:t>？什么是</a:t>
            </a:r>
            <a:r>
              <a:rPr lang="en-US" altLang="zh-CN" sz="3600" dirty="0" smtClean="0"/>
              <a:t>T1</a:t>
            </a:r>
            <a:r>
              <a:rPr lang="zh-CN" altLang="en-US" sz="3600" dirty="0" smtClean="0"/>
              <a:t>复用帧？</a:t>
            </a:r>
            <a:endParaRPr lang="zh-CN" altLang="en-US" sz="3600" dirty="0"/>
          </a:p>
        </p:txBody>
      </p:sp>
      <p:pic>
        <p:nvPicPr>
          <p:cNvPr id="44036" name="Picture 4" descr="2-3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2192020"/>
            <a:ext cx="7425055" cy="3348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774065" y="425450"/>
            <a:ext cx="7792720" cy="80645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T1</a:t>
            </a:r>
            <a:r>
              <a:rPr lang="zh-CN" altLang="en-US" dirty="0"/>
              <a:t>线路在哪里？</a:t>
            </a:r>
            <a:r>
              <a:rPr lang="en-US" altLang="zh-CN" dirty="0"/>
              <a:t> </a:t>
            </a:r>
            <a:r>
              <a:rPr lang="en-US" altLang="zh-CN" sz="2600" dirty="0">
                <a:solidFill>
                  <a:schemeClr val="tx1"/>
                </a:solidFill>
              </a:rPr>
              <a:t>P119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344488" y="1287145"/>
            <a:ext cx="8455025" cy="519588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sym typeface="+mn-ea"/>
              </a:rPr>
              <a:t>方法：</a:t>
            </a:r>
            <a:r>
              <a:rPr lang="en-US" altLang="zh-CN" sz="2400" dirty="0">
                <a:sym typeface="+mn-ea"/>
              </a:rPr>
              <a:t>PCM</a:t>
            </a:r>
            <a:r>
              <a:rPr lang="zh-CN" altLang="en-US" sz="2400" dirty="0">
                <a:sym typeface="+mn-ea"/>
              </a:rPr>
              <a:t>脉码调制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编解码器（</a:t>
            </a:r>
            <a:r>
              <a:rPr lang="en-US" altLang="zh-CN" sz="2400" dirty="0"/>
              <a:t>codec</a:t>
            </a:r>
            <a:r>
              <a:rPr lang="zh-CN" altLang="en-US" sz="2400" dirty="0"/>
              <a:t>）：</a:t>
            </a:r>
            <a:r>
              <a:rPr lang="zh-CN" altLang="en-US" sz="2400" dirty="0">
                <a:solidFill>
                  <a:srgbClr val="C00000"/>
                </a:solidFill>
              </a:rPr>
              <a:t>端局</a:t>
            </a:r>
            <a:r>
              <a:rPr lang="zh-CN" altLang="en-US" sz="2400" dirty="0"/>
              <a:t>中的设备，可将模拟信号数字化（</a:t>
            </a:r>
            <a:r>
              <a:rPr lang="en-US" altLang="zh-CN" sz="2400" dirty="0"/>
              <a:t>coder</a:t>
            </a:r>
            <a:r>
              <a:rPr lang="zh-CN" altLang="en-US" sz="2400" dirty="0"/>
              <a:t>），或者相反（</a:t>
            </a:r>
            <a:r>
              <a:rPr lang="en-US" altLang="zh-CN" sz="2400" dirty="0"/>
              <a:t>decoder</a:t>
            </a:r>
            <a:r>
              <a:rPr lang="zh-CN" altLang="en-US" sz="2400" dirty="0"/>
              <a:t>）。呼叫方：将模拟语音数字化。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DPCM (Differential Plus Code Modulation) is a method, which consists of outputting the difference between the current value and the previous one, to reduce the number of digitalized bits,  </a:t>
            </a:r>
          </a:p>
        </p:txBody>
      </p:sp>
      <p:pic>
        <p:nvPicPr>
          <p:cNvPr id="11268" name="Picture 4" descr="2-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4331970"/>
            <a:ext cx="8428355" cy="2307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T1</a:t>
            </a:r>
            <a:r>
              <a:rPr lang="zh-CN" altLang="en-US"/>
              <a:t>速率计算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sym typeface="+mn-ea"/>
              </a:rPr>
              <a:t>脉冲编码调制</a:t>
            </a:r>
            <a:r>
              <a:rPr lang="en-US" altLang="zh-CN" sz="2400" b="0" dirty="0">
                <a:sym typeface="+mn-ea"/>
              </a:rPr>
              <a:t>PCM</a:t>
            </a:r>
            <a:r>
              <a:rPr lang="en-US" altLang="zh-CN" sz="2400" dirty="0">
                <a:sym typeface="+mn-ea"/>
              </a:rPr>
              <a:t> (</a:t>
            </a:r>
            <a:r>
              <a:rPr lang="en-US" altLang="zh-CN" sz="2400" b="0" dirty="0">
                <a:sym typeface="+mn-ea"/>
              </a:rPr>
              <a:t>Pulse Code Modulation</a:t>
            </a:r>
            <a:r>
              <a:rPr lang="en-US" altLang="zh-CN" sz="2400" dirty="0">
                <a:sym typeface="+mn-ea"/>
              </a:rPr>
              <a:t>) </a:t>
            </a:r>
            <a:r>
              <a:rPr lang="zh-CN" altLang="en-US" sz="2400" dirty="0">
                <a:sym typeface="+mn-ea"/>
              </a:rPr>
              <a:t>：</a:t>
            </a:r>
            <a:r>
              <a:rPr lang="zh-CN" altLang="en-US" sz="2400" b="0" dirty="0">
                <a:sym typeface="+mn-ea"/>
              </a:rPr>
              <a:t>是一种将模拟信号数字化的技术</a:t>
            </a:r>
            <a:endParaRPr lang="en-US" altLang="zh-CN" sz="2400" b="0" dirty="0"/>
          </a:p>
          <a:p>
            <a:pPr lvl="1" eaLnBrk="1" hangingPunct="1"/>
            <a:r>
              <a:rPr lang="en-US" altLang="zh-CN" sz="2400" dirty="0">
                <a:sym typeface="+mn-ea"/>
              </a:rPr>
              <a:t>T1 </a:t>
            </a:r>
            <a:r>
              <a:rPr lang="zh-CN" altLang="en-US" sz="2400" dirty="0">
                <a:sym typeface="+mn-ea"/>
              </a:rPr>
              <a:t>线路可处理</a:t>
            </a:r>
            <a:r>
              <a:rPr lang="en-US" altLang="zh-CN" sz="2400" dirty="0">
                <a:sym typeface="+mn-ea"/>
              </a:rPr>
              <a:t>24</a:t>
            </a:r>
            <a:r>
              <a:rPr lang="zh-CN" altLang="en-US" sz="2400" dirty="0">
                <a:sym typeface="+mn-ea"/>
              </a:rPr>
              <a:t>路信号的复用： </a:t>
            </a:r>
            <a:r>
              <a:rPr lang="en-US" altLang="zh-CN" sz="2400" dirty="0">
                <a:sym typeface="+mn-ea"/>
              </a:rPr>
              <a:t>24 x 8 = 192 bits + 1 bit for framing = 193 bits/frame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>
                <a:sym typeface="+mn-ea"/>
              </a:rPr>
              <a:t>话音信道的采样率是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每秒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8000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次 </a:t>
            </a:r>
            <a:r>
              <a:rPr lang="zh-CN" altLang="en-US" sz="2400" dirty="0">
                <a:sym typeface="+mn-ea"/>
              </a:rPr>
              <a:t>，那么传递</a:t>
            </a:r>
            <a:r>
              <a:rPr lang="en-US" altLang="zh-CN" sz="2400" dirty="0">
                <a:solidFill>
                  <a:srgbClr val="008000"/>
                </a:solidFill>
                <a:sym typeface="+mn-ea"/>
              </a:rPr>
              <a:t>TDM</a:t>
            </a:r>
            <a:r>
              <a:rPr lang="zh-CN" altLang="en-US" sz="2400" dirty="0">
                <a:solidFill>
                  <a:srgbClr val="008000"/>
                </a:solidFill>
                <a:sym typeface="+mn-ea"/>
              </a:rPr>
              <a:t>复用帧</a:t>
            </a:r>
            <a:r>
              <a:rPr lang="zh-CN" altLang="en-US" sz="2400" dirty="0">
                <a:sym typeface="+mn-ea"/>
              </a:rPr>
              <a:t>的时间间隔需要 </a:t>
            </a:r>
            <a:r>
              <a:rPr lang="en-US" altLang="zh-CN" sz="2400" dirty="0">
                <a:sym typeface="+mn-ea"/>
              </a:rPr>
              <a:t>1/8000 sec = 125</a:t>
            </a:r>
            <a:r>
              <a:rPr lang="zh-CN" altLang="en-US" sz="2400" dirty="0">
                <a:sym typeface="+mn-ea"/>
              </a:rPr>
              <a:t>微秒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>
                <a:sym typeface="+mn-ea"/>
              </a:rPr>
              <a:t>所以，</a:t>
            </a:r>
            <a:r>
              <a:rPr lang="en-US" altLang="zh-CN" sz="2400" dirty="0">
                <a:sym typeface="+mn-ea"/>
              </a:rPr>
              <a:t>T1 </a:t>
            </a:r>
            <a:r>
              <a:rPr lang="zh-CN" altLang="en-US" sz="2400" dirty="0">
                <a:sym typeface="+mn-ea"/>
              </a:rPr>
              <a:t>线路的传输速率是</a:t>
            </a:r>
            <a:r>
              <a:rPr lang="en-US" altLang="zh-CN" sz="2400" dirty="0">
                <a:sym typeface="+mn-ea"/>
              </a:rPr>
              <a:t>: 193 bits / 0.000125 seconds =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1.544 Mbps</a:t>
            </a:r>
            <a:r>
              <a:rPr lang="en-US" altLang="zh-CN" sz="2400" dirty="0">
                <a:sym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E1 </a:t>
            </a:r>
            <a:r>
              <a:rPr lang="en-US" altLang="zh-CN" sz="3400" dirty="0"/>
              <a:t>P121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dirty="0"/>
              <a:t>除了北美和日本，其它国家使用</a:t>
            </a:r>
            <a:r>
              <a:rPr lang="en-US" altLang="zh-CN" sz="2800" dirty="0"/>
              <a:t>E1</a:t>
            </a:r>
            <a:r>
              <a:rPr lang="zh-CN" altLang="en-US" sz="2800" dirty="0"/>
              <a:t>系列线路</a:t>
            </a:r>
          </a:p>
          <a:p>
            <a:pPr lvl="1" eaLnBrk="1" hangingPunct="1"/>
            <a:r>
              <a:rPr lang="en-US" altLang="zh-CN" sz="2400" dirty="0"/>
              <a:t>E1</a:t>
            </a:r>
            <a:r>
              <a:rPr lang="zh-CN" altLang="en-US" sz="2400" dirty="0"/>
              <a:t>可处理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32</a:t>
            </a:r>
            <a:r>
              <a:rPr lang="zh-CN" altLang="en-US" sz="2400" dirty="0">
                <a:solidFill>
                  <a:srgbClr val="C00000"/>
                </a:solidFill>
              </a:rPr>
              <a:t>条</a:t>
            </a:r>
            <a:r>
              <a:rPr lang="zh-CN" altLang="en-US" sz="2400" dirty="0"/>
              <a:t>语音的复用 ：</a:t>
            </a:r>
            <a:r>
              <a:rPr lang="en-US" altLang="zh-CN" sz="2400" dirty="0"/>
              <a:t>32 x 8 =256 bits/frame</a:t>
            </a:r>
          </a:p>
          <a:p>
            <a:pPr lvl="1" eaLnBrk="1" hangingPunct="1"/>
            <a:r>
              <a:rPr lang="zh-CN" altLang="en-US" sz="2400" dirty="0"/>
              <a:t>话音信道的采样率是</a:t>
            </a:r>
            <a:r>
              <a:rPr lang="zh-CN" altLang="en-US" sz="2400" dirty="0">
                <a:solidFill>
                  <a:srgbClr val="C00000"/>
                </a:solidFill>
              </a:rPr>
              <a:t>每秒</a:t>
            </a:r>
            <a:r>
              <a:rPr lang="en-US" altLang="zh-CN" sz="2400" dirty="0">
                <a:solidFill>
                  <a:srgbClr val="C00000"/>
                </a:solidFill>
              </a:rPr>
              <a:t>8000</a:t>
            </a:r>
            <a:r>
              <a:rPr lang="zh-CN" altLang="en-US" sz="2400" dirty="0">
                <a:solidFill>
                  <a:srgbClr val="C00000"/>
                </a:solidFill>
              </a:rPr>
              <a:t>次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zh-CN" altLang="en-US" sz="2400" dirty="0"/>
              <a:t>，那么传递</a:t>
            </a:r>
            <a:r>
              <a:rPr lang="en-US" altLang="zh-CN" sz="2400" dirty="0"/>
              <a:t>TDM</a:t>
            </a:r>
            <a:r>
              <a:rPr lang="zh-CN" altLang="en-US" sz="2400" dirty="0"/>
              <a:t>复用帧的时间间隔需要 </a:t>
            </a:r>
            <a:r>
              <a:rPr lang="en-US" altLang="zh-CN" sz="2400" dirty="0"/>
              <a:t>1/8000 sec = 125</a:t>
            </a:r>
            <a:r>
              <a:rPr lang="zh-CN" altLang="en-US" sz="2400" dirty="0"/>
              <a:t>微秒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 smtClean="0"/>
              <a:t>所以</a:t>
            </a:r>
            <a:r>
              <a:rPr lang="zh-CN" altLang="en-US" sz="2400" dirty="0"/>
              <a:t>，</a:t>
            </a:r>
            <a:r>
              <a:rPr lang="en-US" altLang="zh-CN" sz="2400" dirty="0"/>
              <a:t>T1 </a:t>
            </a:r>
            <a:r>
              <a:rPr lang="zh-CN" altLang="en-US" sz="2400" dirty="0"/>
              <a:t>线路的传输速率是</a:t>
            </a:r>
            <a:r>
              <a:rPr lang="en-US" altLang="zh-CN" sz="2400" dirty="0"/>
              <a:t>: 256 bits / 0.000125 seconds = </a:t>
            </a:r>
            <a:r>
              <a:rPr lang="en-US" altLang="zh-CN" sz="2400" dirty="0">
                <a:solidFill>
                  <a:srgbClr val="C00000"/>
                </a:solidFill>
              </a:rPr>
              <a:t>2.048 Mbps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SONET/SDH </a:t>
            </a:r>
            <a:r>
              <a:rPr lang="en-US" altLang="zh-CN" sz="3000" dirty="0"/>
              <a:t>P122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273050" y="1826260"/>
            <a:ext cx="8953500" cy="510667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b="0" dirty="0"/>
              <a:t>同步光网络</a:t>
            </a:r>
            <a:r>
              <a:rPr lang="en-US" altLang="zh-CN" sz="2400" b="0" dirty="0"/>
              <a:t>SONET</a:t>
            </a:r>
            <a:r>
              <a:rPr lang="en-US" altLang="zh-CN" sz="2400" dirty="0"/>
              <a:t> (</a:t>
            </a:r>
            <a:r>
              <a:rPr lang="en-US" altLang="zh-CN" sz="2400" b="0" dirty="0"/>
              <a:t>Synchronous Optical NETwork</a:t>
            </a:r>
            <a:r>
              <a:rPr lang="en-US" altLang="zh-CN" sz="2400" dirty="0"/>
              <a:t>) </a:t>
            </a:r>
            <a:r>
              <a:rPr lang="zh-CN" altLang="en-US" sz="2400" dirty="0"/>
              <a:t>是</a:t>
            </a:r>
            <a:r>
              <a:rPr lang="en-US" altLang="zh-CN" sz="2400" dirty="0"/>
              <a:t>ANSI</a:t>
            </a:r>
            <a:r>
              <a:rPr lang="zh-CN" altLang="en-US" sz="2400" dirty="0"/>
              <a:t>制定的在光介质上进行同步数据传输的标准。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b="0" dirty="0"/>
              <a:t>同步数字序列</a:t>
            </a:r>
            <a:r>
              <a:rPr lang="en-US" altLang="zh-CN" sz="2400" b="0" dirty="0"/>
              <a:t>SDH</a:t>
            </a:r>
            <a:r>
              <a:rPr lang="en-US" altLang="zh-CN" sz="2400" dirty="0"/>
              <a:t> (</a:t>
            </a:r>
            <a:r>
              <a:rPr lang="en-US" altLang="zh-CN" sz="2400" b="0" dirty="0"/>
              <a:t>Synchronous digital hierarchy</a:t>
            </a:r>
            <a:r>
              <a:rPr lang="en-US" altLang="zh-CN" sz="2400" dirty="0"/>
              <a:t>)</a:t>
            </a:r>
            <a:r>
              <a:rPr lang="zh-CN" altLang="en-US" sz="2400" dirty="0"/>
              <a:t>是国际标准组织制定的在光介质上进行同步数据传输的。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/>
              <a:t>SONET</a:t>
            </a:r>
            <a:r>
              <a:rPr lang="zh-CN" altLang="en-US" sz="2400" dirty="0"/>
              <a:t>的</a:t>
            </a:r>
            <a:r>
              <a:rPr lang="en-US" altLang="zh-CN" sz="2400" dirty="0"/>
              <a:t>4</a:t>
            </a:r>
            <a:r>
              <a:rPr lang="zh-CN" altLang="en-US" sz="2400" dirty="0"/>
              <a:t>个设计目标</a:t>
            </a:r>
            <a:r>
              <a:rPr lang="en-US" altLang="zh-CN" sz="2400" dirty="0"/>
              <a:t>P122</a:t>
            </a:r>
          </a:p>
          <a:p>
            <a:pPr lvl="1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/>
              <a:t>不同的承运商可协同工作</a:t>
            </a:r>
            <a:endParaRPr lang="en-US" altLang="zh-CN" sz="2400" dirty="0"/>
          </a:p>
          <a:p>
            <a:pPr lvl="1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/>
              <a:t>需要统一美国、欧洲和日本的数字系统</a:t>
            </a:r>
          </a:p>
          <a:p>
            <a:pPr lvl="1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/>
              <a:t>提供一种复用多数字信道的方法</a:t>
            </a:r>
          </a:p>
          <a:p>
            <a:pPr lvl="1" eaLnBrk="1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/>
              <a:t>提供操作、管理和维护（</a:t>
            </a:r>
            <a:r>
              <a:rPr lang="en-US" altLang="zh-CN" sz="2400" dirty="0"/>
              <a:t>OAM</a:t>
            </a:r>
            <a:r>
              <a:rPr lang="zh-CN" altLang="en-US" sz="2400" dirty="0"/>
              <a:t>：</a:t>
            </a:r>
            <a:r>
              <a:rPr lang="en-US" altLang="zh-CN" sz="900" dirty="0"/>
              <a:t>operations, administration, and maintenance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539750" y="549275"/>
            <a:ext cx="8001000" cy="6223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SONET </a:t>
            </a:r>
            <a:r>
              <a:rPr lang="en-US" altLang="zh-CN" sz="3000" dirty="0"/>
              <a:t>P122</a:t>
            </a:r>
            <a:endParaRPr lang="en-US" altLang="zh-CN" sz="2000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369888" y="1892935"/>
            <a:ext cx="7802562" cy="4573588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Synchronous Optical Network (SONET)</a:t>
            </a:r>
          </a:p>
          <a:p>
            <a:pPr lvl="1" eaLnBrk="1" hangingPunct="1"/>
            <a:r>
              <a:rPr lang="zh-CN" altLang="en-US" dirty="0"/>
              <a:t>标准的说明书比这本书还厚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该标准强调成</a:t>
            </a:r>
            <a:r>
              <a:rPr lang="zh-CN" altLang="en-US" dirty="0">
                <a:solidFill>
                  <a:srgbClr val="C00000"/>
                </a:solidFill>
              </a:rPr>
              <a:t>帧</a:t>
            </a:r>
            <a:r>
              <a:rPr lang="zh-CN" altLang="en-US" dirty="0"/>
              <a:t>和编码的问题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允许复用多条低速链接到一条高速链接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SONET/SDH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343853" y="1764983"/>
            <a:ext cx="8455025" cy="53308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500" dirty="0"/>
              <a:t>SONET </a:t>
            </a:r>
            <a:r>
              <a:rPr lang="zh-CN" altLang="en-US" sz="2500" dirty="0"/>
              <a:t>帧结构：</a:t>
            </a:r>
            <a:r>
              <a:rPr lang="en-US" altLang="zh-CN" sz="2500" dirty="0"/>
              <a:t> (Synchronous Transport Signal-1)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/>
              <a:t>9(</a:t>
            </a:r>
            <a:r>
              <a:rPr lang="zh-CN" altLang="en-US" sz="2400" dirty="0"/>
              <a:t>行</a:t>
            </a:r>
            <a:r>
              <a:rPr lang="en-US" altLang="zh-CN" sz="2400" dirty="0"/>
              <a:t>) x 90(</a:t>
            </a:r>
            <a:r>
              <a:rPr lang="zh-CN" altLang="en-US" sz="2400" dirty="0"/>
              <a:t>列</a:t>
            </a:r>
            <a:r>
              <a:rPr lang="en-US" altLang="zh-CN" sz="2400" dirty="0"/>
              <a:t>) = 810</a:t>
            </a:r>
            <a:r>
              <a:rPr lang="zh-CN" altLang="en-US" sz="2400" dirty="0"/>
              <a:t>字节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头</a:t>
            </a:r>
            <a:r>
              <a:rPr lang="en-US" altLang="zh-CN" sz="2400" dirty="0">
                <a:solidFill>
                  <a:srgbClr val="008000"/>
                </a:solidFill>
              </a:rPr>
              <a:t>3</a:t>
            </a:r>
            <a:r>
              <a:rPr lang="zh-CN" altLang="en-US" sz="2400" dirty="0">
                <a:solidFill>
                  <a:srgbClr val="008000"/>
                </a:solidFill>
              </a:rPr>
              <a:t>列 </a:t>
            </a:r>
            <a:r>
              <a:rPr lang="zh-CN" altLang="en-US" sz="2400" dirty="0"/>
              <a:t>用于系统管理信息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头</a:t>
            </a:r>
            <a:r>
              <a:rPr lang="en-US" altLang="zh-CN" sz="2400" dirty="0">
                <a:solidFill>
                  <a:srgbClr val="008000"/>
                </a:solidFill>
              </a:rPr>
              <a:t>9</a:t>
            </a:r>
            <a:r>
              <a:rPr lang="zh-CN" altLang="en-US" sz="2400" dirty="0">
                <a:solidFill>
                  <a:srgbClr val="008000"/>
                </a:solidFill>
              </a:rPr>
              <a:t>行</a:t>
            </a:r>
            <a:r>
              <a:rPr lang="zh-CN" altLang="en-US" sz="2400" dirty="0"/>
              <a:t>包括各种传输开销：跨越不同链接，指定语音信道，连接帧等的开销。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其余的</a:t>
            </a:r>
            <a:r>
              <a:rPr lang="en-US" altLang="zh-CN" sz="2400" dirty="0">
                <a:solidFill>
                  <a:srgbClr val="008000"/>
                </a:solidFill>
              </a:rPr>
              <a:t>87 </a:t>
            </a:r>
            <a:r>
              <a:rPr lang="zh-CN" altLang="en-US" sz="2400" dirty="0">
                <a:solidFill>
                  <a:srgbClr val="008000"/>
                </a:solidFill>
              </a:rPr>
              <a:t>列</a:t>
            </a:r>
            <a:r>
              <a:rPr lang="zh-CN" altLang="en-US" sz="2400" dirty="0"/>
              <a:t>包括用户数据，即同步载荷封包 </a:t>
            </a:r>
            <a:r>
              <a:rPr lang="en-US" altLang="zh-CN" sz="2400" b="0" dirty="0">
                <a:solidFill>
                  <a:srgbClr val="008000"/>
                </a:solidFill>
              </a:rPr>
              <a:t>SPE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b="0" dirty="0"/>
              <a:t>Synchronous Payload Envelope</a:t>
            </a:r>
            <a:r>
              <a:rPr lang="en-US" altLang="zh-CN" sz="2400" dirty="0"/>
              <a:t>)</a:t>
            </a:r>
            <a:r>
              <a:rPr lang="zh-CN" altLang="en-US" sz="2400" dirty="0"/>
              <a:t>，其中的</a:t>
            </a:r>
            <a:r>
              <a:rPr lang="zh-CN" altLang="en-US" sz="2400" dirty="0">
                <a:solidFill>
                  <a:srgbClr val="008000"/>
                </a:solidFill>
              </a:rPr>
              <a:t>第</a:t>
            </a:r>
            <a:r>
              <a:rPr lang="en-US" altLang="zh-CN" sz="2400" dirty="0">
                <a:solidFill>
                  <a:srgbClr val="008000"/>
                </a:solidFill>
              </a:rPr>
              <a:t>1</a:t>
            </a:r>
            <a:r>
              <a:rPr lang="zh-CN" altLang="en-US" sz="2400" dirty="0">
                <a:solidFill>
                  <a:srgbClr val="008000"/>
                </a:solidFill>
              </a:rPr>
              <a:t>列</a:t>
            </a:r>
            <a:r>
              <a:rPr lang="zh-CN" altLang="en-US" sz="2400" dirty="0"/>
              <a:t>又用于路径开销。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/>
              <a:t>STS-1</a:t>
            </a:r>
            <a:r>
              <a:rPr lang="zh-CN" altLang="en-US" sz="2400" dirty="0"/>
              <a:t>：</a:t>
            </a:r>
            <a:r>
              <a:rPr lang="en-US" altLang="zh-CN" sz="2400" dirty="0"/>
              <a:t>8000*810*8=51.85Mbps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100" dirty="0"/>
              <a:t>STS-N </a:t>
            </a:r>
            <a:r>
              <a:rPr lang="zh-CN" altLang="en-US" sz="2100" dirty="0"/>
              <a:t>帧是由</a:t>
            </a:r>
            <a:r>
              <a:rPr lang="en-US" altLang="zh-CN" sz="2100" dirty="0"/>
              <a:t>N</a:t>
            </a:r>
            <a:r>
              <a:rPr lang="zh-CN" altLang="en-US" sz="2100" dirty="0"/>
              <a:t>个</a:t>
            </a:r>
            <a:r>
              <a:rPr lang="en-US" altLang="zh-CN" sz="2100" dirty="0"/>
              <a:t>STS-1</a:t>
            </a:r>
            <a:r>
              <a:rPr lang="zh-CN" altLang="en-US" sz="2100" dirty="0"/>
              <a:t>基本帧构成的</a:t>
            </a:r>
            <a:endParaRPr lang="en-US" altLang="zh-C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基带传输</a:t>
            </a:r>
            <a:endParaRPr lang="en-US" altLang="zh-CN" dirty="0" smtClean="0"/>
          </a:p>
          <a:p>
            <a:r>
              <a:rPr lang="zh-CN" altLang="en-US" dirty="0" smtClean="0"/>
              <a:t>通带传输</a:t>
            </a:r>
            <a:endParaRPr lang="en-US" altLang="zh-CN" dirty="0" smtClean="0"/>
          </a:p>
          <a:p>
            <a:r>
              <a:rPr lang="zh-CN" altLang="en-US" dirty="0" smtClean="0"/>
              <a:t>复用技术</a:t>
            </a:r>
            <a:endParaRPr lang="en-US" altLang="zh-CN" dirty="0" smtClean="0"/>
          </a:p>
          <a:p>
            <a:r>
              <a:rPr lang="en-US" altLang="zh-CN" dirty="0" smtClean="0"/>
              <a:t>PSTN</a:t>
            </a:r>
          </a:p>
          <a:p>
            <a:r>
              <a:rPr lang="zh-CN" altLang="en-US" smtClean="0"/>
              <a:t>物理层设备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337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SONET</a:t>
            </a:r>
            <a:r>
              <a:rPr lang="zh-CN" altLang="en-US" dirty="0"/>
              <a:t>帧结构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ctr" eaLnBrk="1" hangingPunct="1">
              <a:buNone/>
            </a:pPr>
            <a:r>
              <a:rPr lang="en-US" altLang="zh-CN" sz="2600" dirty="0"/>
              <a:t>Two back-to-back SONET frames.</a:t>
            </a:r>
          </a:p>
        </p:txBody>
      </p:sp>
      <p:pic>
        <p:nvPicPr>
          <p:cNvPr id="55300" name="Picture 4" descr="2-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060575"/>
            <a:ext cx="8194675" cy="398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段、线路、路径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1"/>
          </p:nvPr>
        </p:nvSpPr>
        <p:spPr>
          <a:xfrm>
            <a:off x="611188" y="1964055"/>
            <a:ext cx="7921625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100" dirty="0"/>
              <a:t>段（</a:t>
            </a:r>
            <a:r>
              <a:rPr lang="en-US" altLang="zh-CN" sz="2100" dirty="0"/>
              <a:t>section</a:t>
            </a:r>
            <a:r>
              <a:rPr lang="zh-CN" altLang="en-US" sz="2100" dirty="0"/>
              <a:t>）：从一台设备到另一台设备的光纤称作一段</a:t>
            </a:r>
          </a:p>
          <a:p>
            <a:pPr eaLnBrk="1" hangingPunct="1"/>
            <a:r>
              <a:rPr lang="zh-CN" altLang="en-US" sz="2100" dirty="0"/>
              <a:t>线路（</a:t>
            </a:r>
            <a:r>
              <a:rPr lang="en-US" altLang="zh-CN" sz="2100" dirty="0"/>
              <a:t>line</a:t>
            </a:r>
            <a:r>
              <a:rPr lang="zh-CN" altLang="en-US" sz="2100" dirty="0"/>
              <a:t>）：两个多路复用设备之间的连接称为一条线路</a:t>
            </a:r>
          </a:p>
          <a:p>
            <a:pPr eaLnBrk="1" hangingPunct="1"/>
            <a:r>
              <a:rPr lang="zh-CN" altLang="en-US" sz="2100" dirty="0"/>
              <a:t>路径（</a:t>
            </a:r>
            <a:r>
              <a:rPr lang="en-US" altLang="zh-CN" sz="2100" dirty="0"/>
              <a:t>path</a:t>
            </a:r>
            <a:r>
              <a:rPr lang="zh-CN" altLang="en-US" sz="2100" dirty="0"/>
              <a:t>）：源和目的的连接</a:t>
            </a:r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3642678"/>
          <a:ext cx="77771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3" imgW="5127625" imgH="1667510" progId="Visio.Drawing.11">
                  <p:embed/>
                </p:oleObj>
              </mc:Choice>
              <mc:Fallback>
                <p:oleObj r:id="rId3" imgW="5127625" imgH="16675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39750" y="3642678"/>
                        <a:ext cx="7777163" cy="2514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如何计算复用后的传输速率？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en-US" altLang="zh-CN" sz="2600" dirty="0"/>
              <a:t>P123   </a:t>
            </a:r>
            <a:r>
              <a:rPr lang="zh-CN" altLang="en-US" sz="2600" dirty="0"/>
              <a:t>（Optical Carrier：</a:t>
            </a:r>
            <a:r>
              <a:rPr lang="en-US" altLang="zh-CN" sz="2600" dirty="0"/>
              <a:t>OC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600" dirty="0"/>
              <a:t>例如：</a:t>
            </a:r>
            <a:r>
              <a:rPr lang="en-US" altLang="zh-CN" sz="2600" dirty="0"/>
              <a:t>OC-1</a:t>
            </a:r>
            <a:endParaRPr lang="zh-CN" altLang="en-US" sz="26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600" dirty="0"/>
              <a:t>总传输速率：</a:t>
            </a:r>
            <a:r>
              <a:rPr lang="en-US" altLang="zh-CN" sz="2600" dirty="0"/>
              <a:t>8 x </a:t>
            </a:r>
            <a:r>
              <a:rPr lang="zh-CN" altLang="en-US" sz="2600" dirty="0"/>
              <a:t>（</a:t>
            </a:r>
            <a:r>
              <a:rPr lang="en-US" altLang="zh-CN" sz="2600" dirty="0"/>
              <a:t>9 x 90</a:t>
            </a:r>
            <a:r>
              <a:rPr lang="zh-CN" altLang="en-US" sz="2600" dirty="0"/>
              <a:t>）</a:t>
            </a:r>
            <a:r>
              <a:rPr lang="en-US" altLang="zh-CN" sz="2600" dirty="0"/>
              <a:t>x 8000 = 51.84M b/s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600" dirty="0">
                <a:solidFill>
                  <a:srgbClr val="008000"/>
                </a:solidFill>
              </a:rPr>
              <a:t>SPE</a:t>
            </a:r>
            <a:r>
              <a:rPr lang="zh-CN" altLang="en-US" sz="2600" dirty="0"/>
              <a:t>： </a:t>
            </a:r>
            <a:r>
              <a:rPr lang="en-US" altLang="zh-CN" sz="2600" dirty="0"/>
              <a:t>8 x </a:t>
            </a:r>
            <a:r>
              <a:rPr lang="zh-CN" altLang="en-US" sz="2600" dirty="0"/>
              <a:t>（</a:t>
            </a:r>
            <a:r>
              <a:rPr lang="en-US" altLang="zh-CN" sz="2600" dirty="0"/>
              <a:t>9 x 87</a:t>
            </a:r>
            <a:r>
              <a:rPr lang="zh-CN" altLang="en-US" sz="2600" dirty="0"/>
              <a:t>）</a:t>
            </a:r>
            <a:r>
              <a:rPr lang="en-US" altLang="zh-CN" sz="2600" dirty="0"/>
              <a:t>x 8000 = 50.112M b/s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600" dirty="0">
                <a:solidFill>
                  <a:srgbClr val="008000"/>
                </a:solidFill>
              </a:rPr>
              <a:t>用户数据</a:t>
            </a:r>
            <a:r>
              <a:rPr lang="zh-CN" altLang="en-US" sz="2600" dirty="0"/>
              <a:t>： </a:t>
            </a:r>
            <a:r>
              <a:rPr lang="en-US" altLang="zh-CN" sz="2600" dirty="0"/>
              <a:t>8 x </a:t>
            </a:r>
            <a:r>
              <a:rPr lang="zh-CN" altLang="en-US" sz="2600" dirty="0"/>
              <a:t>（</a:t>
            </a:r>
            <a:r>
              <a:rPr lang="en-US" altLang="zh-CN" sz="2600" dirty="0"/>
              <a:t>9 x 86</a:t>
            </a:r>
            <a:r>
              <a:rPr lang="zh-CN" altLang="en-US" sz="2600" dirty="0"/>
              <a:t>）</a:t>
            </a:r>
            <a:r>
              <a:rPr lang="en-US" altLang="zh-CN" sz="2600" dirty="0"/>
              <a:t>x 8000 = 49.536M b/s</a:t>
            </a:r>
          </a:p>
        </p:txBody>
      </p:sp>
      <p:sp>
        <p:nvSpPr>
          <p:cNvPr id="58372" name="Rectangle 4"/>
          <p:cNvSpPr/>
          <p:nvPr/>
        </p:nvSpPr>
        <p:spPr>
          <a:xfrm>
            <a:off x="3563620" y="3295650"/>
            <a:ext cx="576263" cy="576263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har char="•"/>
            </a:pP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3" name="Rectangle 5"/>
          <p:cNvSpPr/>
          <p:nvPr/>
        </p:nvSpPr>
        <p:spPr>
          <a:xfrm>
            <a:off x="4140200" y="4339590"/>
            <a:ext cx="576263" cy="576263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74" name="Rectangle 6"/>
          <p:cNvSpPr/>
          <p:nvPr/>
        </p:nvSpPr>
        <p:spPr>
          <a:xfrm>
            <a:off x="3206750" y="2673033"/>
            <a:ext cx="576263" cy="576262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4839970" y="4974590"/>
            <a:ext cx="576263" cy="576263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24840" y="1205230"/>
            <a:ext cx="7315200" cy="2804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b="1" dirty="0">
                <a:sym typeface="+mn-ea"/>
              </a:rPr>
              <a:t>在</a:t>
            </a:r>
            <a:r>
              <a:rPr lang="en-US" altLang="zh-CN" sz="2600" b="1" dirty="0">
                <a:sym typeface="+mn-ea"/>
              </a:rPr>
              <a:t>OC-12</a:t>
            </a:r>
            <a:r>
              <a:rPr lang="zh-CN" altLang="en-US" sz="2600" b="1" dirty="0">
                <a:sym typeface="+mn-ea"/>
              </a:rPr>
              <a:t>线路中，</a:t>
            </a:r>
            <a:r>
              <a:rPr lang="en-US" altLang="zh-CN" sz="2600" b="1" dirty="0">
                <a:sym typeface="+mn-ea"/>
              </a:rPr>
              <a:t>SPE</a:t>
            </a:r>
            <a:r>
              <a:rPr lang="zh-CN" altLang="en-US" sz="2600" b="1" dirty="0">
                <a:sym typeface="+mn-ea"/>
              </a:rPr>
              <a:t>和用户数据分别是 [填空1]</a:t>
            </a:r>
            <a:r>
              <a:rPr lang="en-US" altLang="zh-CN" sz="2600" b="1" dirty="0">
                <a:sym typeface="+mn-ea"/>
              </a:rPr>
              <a:t>Mbps</a:t>
            </a:r>
            <a:r>
              <a:rPr lang="zh-CN" altLang="en-US" sz="2600" b="1" dirty="0">
                <a:sym typeface="+mn-ea"/>
              </a:rPr>
              <a:t>和 [填空2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] </a:t>
            </a: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Mbps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600" b="1" dirty="0">
                <a:sym typeface="+mn-ea"/>
              </a:rPr>
              <a:t>？</a:t>
            </a:r>
            <a:endParaRPr lang="zh-CN" altLang="en-US" sz="26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600" b="1" dirty="0">
                <a:sym typeface="+mn-ea"/>
              </a:rPr>
              <a:t>在</a:t>
            </a:r>
            <a:r>
              <a:rPr lang="en-US" altLang="zh-CN" sz="2600" b="1" dirty="0">
                <a:sym typeface="+mn-ea"/>
              </a:rPr>
              <a:t>OC-12C</a:t>
            </a:r>
            <a:r>
              <a:rPr lang="zh-CN" altLang="en-US" sz="2600" b="1" dirty="0">
                <a:sym typeface="+mn-ea"/>
              </a:rPr>
              <a:t>线路中，</a:t>
            </a:r>
            <a:r>
              <a:rPr lang="en-US" altLang="zh-CN" sz="2600" b="1" dirty="0">
                <a:sym typeface="+mn-ea"/>
              </a:rPr>
              <a:t>SPE</a:t>
            </a:r>
            <a:r>
              <a:rPr lang="zh-CN" altLang="en-US" sz="2600" b="1" dirty="0">
                <a:sym typeface="+mn-ea"/>
              </a:rPr>
              <a:t>和用户数据又分别是 [填空3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]</a:t>
            </a: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Mbps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和 [填空4]</a:t>
            </a: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Mbps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  </a:t>
            </a:r>
            <a:r>
              <a:rPr lang="zh-CN" altLang="en-US" sz="2600" b="1" dirty="0">
                <a:sym typeface="+mn-ea"/>
              </a:rPr>
              <a:t>？</a:t>
            </a:r>
            <a:endParaRPr lang="zh-CN" altLang="en-US" sz="2600" b="1" dirty="0"/>
          </a:p>
          <a:p>
            <a:pPr lvl="0" algn="l">
              <a:buNone/>
            </a:pPr>
            <a:endParaRPr lang="zh-CN" altLang="en-US" sz="2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2" name="矩形 11" hidden="1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8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 descr="tmpD9C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OC-12</a:t>
            </a:r>
            <a:r>
              <a:rPr lang="zh-CN" altLang="en-US" dirty="0"/>
              <a:t> 参考答案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68630" y="1944370"/>
            <a:ext cx="8229600" cy="386143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OC-12: </a:t>
            </a:r>
            <a:r>
              <a:rPr lang="zh-CN" altLang="en-US" dirty="0"/>
              <a:t>等于</a:t>
            </a:r>
            <a:r>
              <a:rPr lang="en-US" altLang="zh-CN" dirty="0"/>
              <a:t>12</a:t>
            </a:r>
            <a:r>
              <a:rPr lang="zh-CN" altLang="en-US" dirty="0"/>
              <a:t>条 </a:t>
            </a:r>
            <a:r>
              <a:rPr lang="en-US" altLang="zh-CN" dirty="0"/>
              <a:t>OC-1</a:t>
            </a:r>
            <a:r>
              <a:rPr lang="zh-CN" altLang="en-US" dirty="0"/>
              <a:t>复用在一起</a:t>
            </a:r>
          </a:p>
          <a:p>
            <a:pPr eaLnBrk="1" hangingPunct="1"/>
            <a:r>
              <a:rPr lang="en-US" altLang="zh-CN" dirty="0"/>
              <a:t>SPE:</a:t>
            </a:r>
          </a:p>
          <a:p>
            <a:pPr lvl="1" eaLnBrk="1" hangingPunct="1"/>
            <a:r>
              <a:rPr lang="en-US" altLang="zh-CN" dirty="0"/>
              <a:t>50.112×12=601.344</a:t>
            </a:r>
          </a:p>
          <a:p>
            <a:pPr lvl="1" eaLnBrk="1" hangingPunct="1"/>
            <a:r>
              <a:rPr lang="zh-CN" altLang="en-US" dirty="0"/>
              <a:t>或</a:t>
            </a:r>
            <a:r>
              <a:rPr lang="en-US" altLang="zh-CN" dirty="0"/>
              <a:t>: 8*9*87*8000*12=601.344</a:t>
            </a:r>
          </a:p>
          <a:p>
            <a:pPr eaLnBrk="1" hangingPunct="1"/>
            <a:r>
              <a:rPr lang="zh-CN" altLang="en-US" dirty="0"/>
              <a:t>用户数据： </a:t>
            </a:r>
          </a:p>
          <a:p>
            <a:pPr lvl="1" eaLnBrk="1" hangingPunct="1"/>
            <a:r>
              <a:rPr lang="en-US" altLang="zh-CN" dirty="0"/>
              <a:t>49.536x12=594.432Mbps </a:t>
            </a:r>
          </a:p>
          <a:p>
            <a:pPr lvl="1" eaLnBrk="1" hangingPunct="1"/>
            <a:r>
              <a:rPr lang="zh-CN" altLang="en-US" dirty="0"/>
              <a:t>或</a:t>
            </a:r>
            <a:r>
              <a:rPr lang="en-US" altLang="zh-CN" dirty="0"/>
              <a:t>: 8*9*86*8000*12=594.432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OC-12C</a:t>
            </a:r>
            <a:r>
              <a:rPr lang="zh-CN" altLang="en-US" dirty="0"/>
              <a:t> 用户数据的参考答案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en-US" altLang="zh-CN" sz="2100" dirty="0"/>
              <a:t>OC-12C: </a:t>
            </a:r>
            <a:r>
              <a:rPr lang="zh-CN" altLang="en-US" sz="2100" dirty="0"/>
              <a:t>表示复用在一起的信号都来自同一个源，这意味着路径开销只需要一个，余下的</a:t>
            </a:r>
            <a:r>
              <a:rPr lang="en-US" altLang="zh-CN" sz="2100" dirty="0"/>
              <a:t>12-1=11</a:t>
            </a:r>
            <a:r>
              <a:rPr lang="zh-CN" altLang="en-US" sz="2100" dirty="0"/>
              <a:t>个路径开销的位置可用于搭载数据，所以，它传输的用户数据比 </a:t>
            </a:r>
            <a:r>
              <a:rPr lang="en-US" altLang="zh-CN" sz="2100" dirty="0"/>
              <a:t>OC-12</a:t>
            </a:r>
            <a:r>
              <a:rPr lang="zh-CN" altLang="en-US" sz="2100" dirty="0"/>
              <a:t>多。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900" dirty="0"/>
              <a:t>OC-12C </a:t>
            </a:r>
            <a:r>
              <a:rPr lang="zh-CN" altLang="en-US" sz="1900" dirty="0"/>
              <a:t>共有</a:t>
            </a:r>
            <a:r>
              <a:rPr lang="en-US" altLang="zh-CN" sz="1900" dirty="0"/>
              <a:t>12x90=1080</a:t>
            </a:r>
            <a:r>
              <a:rPr lang="zh-CN" altLang="en-US" sz="1900" dirty="0"/>
              <a:t>列，段开销和线路开销有</a:t>
            </a:r>
            <a:r>
              <a:rPr lang="en-US" altLang="zh-CN" sz="1900" dirty="0"/>
              <a:t>12x3</a:t>
            </a:r>
            <a:r>
              <a:rPr lang="zh-CN" altLang="en-US" sz="1900" dirty="0"/>
              <a:t>列，路径开销仅有</a:t>
            </a:r>
            <a:r>
              <a:rPr lang="en-US" altLang="zh-CN" sz="1900" dirty="0">
                <a:solidFill>
                  <a:srgbClr val="008000"/>
                </a:solidFill>
              </a:rPr>
              <a:t> 1 </a:t>
            </a:r>
            <a:r>
              <a:rPr lang="zh-CN" altLang="en-US" sz="1900" dirty="0">
                <a:solidFill>
                  <a:srgbClr val="008000"/>
                </a:solidFill>
              </a:rPr>
              <a:t>列</a:t>
            </a:r>
            <a:r>
              <a:rPr lang="zh-CN" altLang="en-US" sz="1900" dirty="0"/>
              <a:t>，用户数据总共是</a:t>
            </a:r>
            <a:r>
              <a:rPr lang="en-US" altLang="zh-CN" sz="1900" dirty="0"/>
              <a:t> 1080-36-1=1043 </a:t>
            </a:r>
            <a:r>
              <a:rPr lang="zh-CN" altLang="en-US" sz="1900" dirty="0"/>
              <a:t>列，所以用户数据是：</a:t>
            </a:r>
            <a:r>
              <a:rPr lang="en-US" altLang="zh-CN" sz="1900" dirty="0"/>
              <a:t> 1043x9x8x8000=600.768Mbps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或者：</a:t>
            </a:r>
            <a:r>
              <a:rPr lang="en-US" altLang="zh-CN" sz="2000" dirty="0"/>
              <a:t>594.432+</a:t>
            </a:r>
            <a:r>
              <a:rPr lang="en-US" altLang="zh-CN" sz="2000" dirty="0">
                <a:solidFill>
                  <a:srgbClr val="008000"/>
                </a:solidFill>
              </a:rPr>
              <a:t>11</a:t>
            </a:r>
            <a:r>
              <a:rPr lang="en-US" altLang="zh-CN" sz="2000" dirty="0"/>
              <a:t>x9x8x8000=600.768Mbps</a:t>
            </a:r>
          </a:p>
        </p:txBody>
      </p:sp>
      <p:sp>
        <p:nvSpPr>
          <p:cNvPr id="61444" name="Rectangle 4"/>
          <p:cNvSpPr/>
          <p:nvPr/>
        </p:nvSpPr>
        <p:spPr>
          <a:xfrm>
            <a:off x="3509645" y="4091940"/>
            <a:ext cx="269875" cy="360045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Bef>
                <a:spcPct val="20000"/>
              </a:spcBef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SONET</a:t>
            </a:r>
            <a:r>
              <a:rPr lang="zh-CN" altLang="en-US" dirty="0"/>
              <a:t>复用率  </a:t>
            </a:r>
            <a:r>
              <a:rPr lang="en-US" altLang="zh-CN" sz="2200" dirty="0"/>
              <a:t>P123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0" y="4897438"/>
            <a:ext cx="9144000" cy="604837"/>
          </a:xfrm>
        </p:spPr>
        <p:txBody>
          <a:bodyPr vert="horz" wrap="square" lIns="91440" tIns="45720" rIns="91440" bIns="45720" anchor="t"/>
          <a:lstStyle/>
          <a:p>
            <a:pPr algn="ctr" eaLnBrk="1" hangingPunct="1">
              <a:buNone/>
            </a:pPr>
            <a:r>
              <a:rPr lang="en-US" altLang="zh-CN" sz="2100" dirty="0"/>
              <a:t>SONET and SDH multiplex rates.</a:t>
            </a:r>
          </a:p>
        </p:txBody>
      </p:sp>
      <p:sp>
        <p:nvSpPr>
          <p:cNvPr id="62469" name="Rectangle 5"/>
          <p:cNvSpPr/>
          <p:nvPr/>
        </p:nvSpPr>
        <p:spPr>
          <a:xfrm>
            <a:off x="231775" y="5373688"/>
            <a:ext cx="8624888" cy="1149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9900" lvl="0" indent="-469900" eaLnBrk="1" hangingPunct="1"/>
            <a:r>
              <a:rPr lang="en-US" altLang="zh-CN" sz="1300" dirty="0"/>
              <a:t>STS (Synchronous Transport Signal)</a:t>
            </a:r>
          </a:p>
          <a:p>
            <a:pPr marL="469900" lvl="0" indent="-469900" eaLnBrk="1" hangingPunct="1"/>
            <a:r>
              <a:rPr lang="en-US" altLang="zh-CN" sz="1300" dirty="0"/>
              <a:t>OC (Optical Carrier): OC-256 – 13.271 Gbps, OC-768 – 40 Gbps</a:t>
            </a:r>
          </a:p>
          <a:p>
            <a:pPr marL="469900" lvl="0" indent="-469900" eaLnBrk="1" hangingPunct="1"/>
            <a:r>
              <a:rPr lang="en-US" altLang="zh-CN" sz="1300" dirty="0"/>
              <a:t>Synchronous Transport Modules (STM)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" y="2066290"/>
            <a:ext cx="6954520" cy="260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交换局之交换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520" y="1985010"/>
            <a:ext cx="4226560" cy="44189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电路交换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包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分组交换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带宽的分配形式不同</a:t>
            </a:r>
          </a:p>
          <a:p>
            <a:pPr eaLnBrk="1" hangingPunct="1"/>
            <a:r>
              <a:rPr lang="zh-CN" altLang="en-US" dirty="0"/>
              <a:t>容错能力的不同（分组交换更强）</a:t>
            </a:r>
          </a:p>
          <a:p>
            <a:pPr eaLnBrk="1" hangingPunct="1"/>
            <a:r>
              <a:rPr lang="zh-CN" altLang="en-US" dirty="0"/>
              <a:t>有无交换顺序的不同</a:t>
            </a:r>
          </a:p>
          <a:p>
            <a:pPr eaLnBrk="1" hangingPunct="1"/>
            <a:r>
              <a:rPr lang="zh-CN" altLang="en-US" dirty="0"/>
              <a:t>运载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货物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的不同</a:t>
            </a:r>
          </a:p>
          <a:p>
            <a:pPr eaLnBrk="1" hangingPunct="1"/>
            <a:r>
              <a:rPr lang="zh-CN" altLang="en-US" dirty="0"/>
              <a:t>收费方法的</a:t>
            </a:r>
            <a:r>
              <a:rPr lang="zh-CN" altLang="en-US" dirty="0" smtClean="0"/>
              <a:t>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物理设备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无源部件</a:t>
            </a:r>
          </a:p>
          <a:p>
            <a:r>
              <a:rPr lang="zh-CN" altLang="en-US" dirty="0" smtClean="0"/>
              <a:t>中继器（</a:t>
            </a:r>
            <a:r>
              <a:rPr lang="en-US" altLang="zh-CN" dirty="0" smtClean="0"/>
              <a:t>repeater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 smtClean="0"/>
              <a:t>集线器（</a:t>
            </a:r>
            <a:r>
              <a:rPr lang="en-US" altLang="zh-CN" dirty="0" smtClean="0"/>
              <a:t>hub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一层的设备：</a:t>
            </a:r>
            <a:r>
              <a:rPr lang="zh-CN" altLang="en-US" dirty="0">
                <a:solidFill>
                  <a:srgbClr val="008000"/>
                </a:solidFill>
              </a:rPr>
              <a:t>傻瓜设备，增大冲突域，降低网络性能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基带传输（线路编码</a:t>
            </a:r>
            <a:r>
              <a:rPr lang="zh-CN" altLang="en-US" dirty="0" smtClean="0"/>
              <a:t>）</a:t>
            </a:r>
            <a:r>
              <a:rPr lang="en-US" altLang="zh-CN" sz="3200" dirty="0" smtClean="0"/>
              <a:t>P97</a:t>
            </a:r>
            <a:endParaRPr lang="zh-CN" altLang="en-US" dirty="0"/>
          </a:p>
        </p:txBody>
      </p:sp>
      <p:pic>
        <p:nvPicPr>
          <p:cNvPr id="62468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2132856"/>
            <a:ext cx="6071235" cy="3572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横卷形 2"/>
          <p:cNvSpPr/>
          <p:nvPr/>
        </p:nvSpPr>
        <p:spPr bwMode="auto">
          <a:xfrm>
            <a:off x="35496" y="5733256"/>
            <a:ext cx="9108504" cy="936104"/>
          </a:xfrm>
          <a:prstGeom prst="horizontalScrol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eaLnBrk="1" hangingPunct="1"/>
            <a:r>
              <a:rPr lang="zh-CN" altLang="zh-CN" sz="1700" b="1" dirty="0">
                <a:solidFill>
                  <a:srgbClr val="C00000"/>
                </a:solidFill>
              </a:rPr>
              <a:t>把数据比特直接转换成信号</a:t>
            </a:r>
            <a:r>
              <a:rPr lang="zh-CN" altLang="zh-CN" sz="1700" b="1" dirty="0" smtClean="0">
                <a:solidFill>
                  <a:srgbClr val="C00000"/>
                </a:solidFill>
              </a:rPr>
              <a:t>的方案</a:t>
            </a:r>
            <a:r>
              <a:rPr lang="zh-CN" altLang="en-US" sz="1700" b="1" dirty="0" smtClean="0">
                <a:solidFill>
                  <a:srgbClr val="C00000"/>
                </a:solidFill>
              </a:rPr>
              <a:t>，</a:t>
            </a:r>
            <a:r>
              <a:rPr lang="zh-CN" altLang="zh-CN" sz="1700" b="1" dirty="0">
                <a:solidFill>
                  <a:srgbClr val="C00000"/>
                </a:solidFill>
              </a:rPr>
              <a:t>信号的传输占有传输介质上从零到最大值之间的全部频率</a:t>
            </a:r>
            <a:endParaRPr kumimoji="0" lang="zh-CN" altLang="en-US" sz="17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椭圆形标注 3"/>
          <p:cNvSpPr/>
          <p:nvPr/>
        </p:nvSpPr>
        <p:spPr bwMode="auto">
          <a:xfrm>
            <a:off x="7236296" y="2492896"/>
            <a:ext cx="1080120" cy="864096"/>
          </a:xfrm>
          <a:prstGeom prst="wedgeEllipseCallout">
            <a:avLst>
              <a:gd name="adj1" fmla="val -59203"/>
              <a:gd name="adj2" fmla="val 5412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USB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形标注 5"/>
          <p:cNvSpPr/>
          <p:nvPr/>
        </p:nvSpPr>
        <p:spPr bwMode="auto">
          <a:xfrm>
            <a:off x="7175570" y="3487063"/>
            <a:ext cx="1428878" cy="864096"/>
          </a:xfrm>
          <a:prstGeom prst="wedgeEllipseCallout">
            <a:avLst>
              <a:gd name="adj1" fmla="val -52283"/>
              <a:gd name="adj2" fmla="val 3585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10Base-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54000" y="634365"/>
            <a:ext cx="8611235" cy="19373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在一根有5 ms传输延迟（时间，delay）的在一根有5 m在一根有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4ms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传播时延（时间，delay）的4Mbps链路上发送500字节的消息，此消息从发送到传输至目的地的时延（时间）共有多少？（延迟=传输时间+传播时延）</a:t>
            </a:r>
          </a:p>
          <a:p>
            <a:pPr lvl="0" algn="l">
              <a:lnSpc>
                <a:spcPct val="150000"/>
              </a:lnSpc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5ms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1ms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9ms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6ms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sp>
        <p:nvSpPr>
          <p:cNvPr id="2" name="矩形 1"/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1845" cy="1905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解释：</a:t>
            </a:r>
          </a:p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 = M/R + D。其中 M = 500 × 8 = 4000 bits，R = 4 Mbps 和 D = 4ms。所以 L = 1ms + 4 =5 ms</a:t>
            </a:r>
          </a:p>
        </p:txBody>
      </p:sp>
      <p:grpSp>
        <p:nvGrpSpPr>
          <p:cNvPr id="22" name="组合 21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" name="RemarkBack"/>
            <p:cNvSpPr/>
            <p:nvPr>
              <p:custDataLst>
                <p:tags r:id="rId37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markBlock"/>
            <p:cNvSpPr/>
            <p:nvPr>
              <p:custDataLst>
                <p:tags r:id="rId3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markTitleText"/>
            <p:cNvSpPr txBox="1"/>
            <p:nvPr>
              <p:custDataLst>
                <p:tags r:id="rId3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8" name="组合 27"/>
          <p:cNvGrpSpPr/>
          <p:nvPr>
            <p:custDataLst>
              <p:tags r:id="rId16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5" name="RemarkBack"/>
            <p:cNvSpPr/>
            <p:nvPr>
              <p:custDataLst>
                <p:tags r:id="rId34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markBlock"/>
            <p:cNvSpPr/>
            <p:nvPr>
              <p:custDataLst>
                <p:tags r:id="rId35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markTitleText"/>
            <p:cNvSpPr txBox="1"/>
            <p:nvPr>
              <p:custDataLst>
                <p:tags r:id="rId36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32" name="组合 31"/>
          <p:cNvGrpSpPr/>
          <p:nvPr>
            <p:custDataLst>
              <p:tags r:id="rId17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9" name="RemarkBack"/>
            <p:cNvSpPr/>
            <p:nvPr>
              <p:custDataLst>
                <p:tags r:id="rId31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markBlock"/>
            <p:cNvSpPr/>
            <p:nvPr>
              <p:custDataLst>
                <p:tags r:id="rId32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36" name="组合 35"/>
          <p:cNvGrpSpPr/>
          <p:nvPr>
            <p:custDataLst>
              <p:tags r:id="rId18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3" name="RemarkBack"/>
            <p:cNvSpPr/>
            <p:nvPr>
              <p:custDataLst>
                <p:tags r:id="rId28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markBlock"/>
            <p:cNvSpPr/>
            <p:nvPr>
              <p:custDataLst>
                <p:tags r:id="rId29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markTitleText"/>
            <p:cNvSpPr txBox="1"/>
            <p:nvPr>
              <p:custDataLst>
                <p:tags r:id="rId30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7" name="RemarkBack"/>
          <p:cNvSpPr/>
          <p:nvPr>
            <p:custDataLst>
              <p:tags r:id="rId19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markBlock"/>
          <p:cNvSpPr/>
          <p:nvPr>
            <p:custDataLst>
              <p:tags r:id="rId20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markTitleText"/>
          <p:cNvSpPr txBox="1"/>
          <p:nvPr>
            <p:custDataLst>
              <p:tags r:id="rId2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2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2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2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 descr="tmpF10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1885" y="941070"/>
            <a:ext cx="2217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注意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11885" y="2162810"/>
            <a:ext cx="71405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800"/>
              <a:t>收方双方的延迟</a:t>
            </a:r>
            <a:r>
              <a:rPr lang="zh-CN" altLang="en-US" sz="2800">
                <a:solidFill>
                  <a:srgbClr val="FF0000"/>
                </a:solidFill>
              </a:rPr>
              <a:t>构成</a:t>
            </a:r>
            <a:r>
              <a:rPr lang="zh-CN" altLang="en-US" sz="2800"/>
              <a:t>如下：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800"/>
              <a:t>传输延迟：信息量</a:t>
            </a:r>
            <a:r>
              <a:rPr lang="en-US" altLang="zh-CN" sz="2800"/>
              <a:t>/</a:t>
            </a:r>
            <a:r>
              <a:rPr lang="zh-CN" altLang="en-US" sz="2800"/>
              <a:t>带宽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800"/>
              <a:t>中间设备的延迟：进入设备到离开设备的时间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800"/>
              <a:t>传播延迟：传输距离</a:t>
            </a:r>
            <a:r>
              <a:rPr lang="en-US" altLang="zh-CN" sz="2800"/>
              <a:t>/</a:t>
            </a:r>
            <a:r>
              <a:rPr lang="zh-CN" altLang="en-US" sz="2800"/>
              <a:t>传播速度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11175" y="428625"/>
            <a:ext cx="7718425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在一个有4ms 延迟的 5 Mbps 互联网访问链路上，传输数据最大数量是什么？</a:t>
            </a: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5000Bytes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25KB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2000000bits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2500Bytes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9906000" y="1270000"/>
            <a:ext cx="3331845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4ms*5Mb=20000bit=2500Byte</a:t>
            </a:r>
          </a:p>
        </p:txBody>
      </p:sp>
      <p:grpSp>
        <p:nvGrpSpPr>
          <p:cNvPr id="22" name="组合 21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9" name="RemarkBack"/>
            <p:cNvSpPr/>
            <p:nvPr>
              <p:custDataLst>
                <p:tags r:id="rId25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markBlock"/>
            <p:cNvSpPr/>
            <p:nvPr>
              <p:custDataLst>
                <p:tags r:id="rId26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5" name="RemarkBack"/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markBlock"/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markTitleText"/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 descr="tmpF10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有问题吗？</a:t>
            </a:r>
          </a:p>
        </p:txBody>
      </p:sp>
      <p:pic>
        <p:nvPicPr>
          <p:cNvPr id="52227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19250" y="2708275"/>
            <a:ext cx="1223963" cy="12255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4B/5B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8B/10B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加了</a:t>
            </a:r>
            <a:r>
              <a:rPr lang="en-US" altLang="zh-CN" dirty="0"/>
              <a:t>25</a:t>
            </a:r>
            <a:r>
              <a:rPr lang="zh-CN" altLang="zh-CN" dirty="0"/>
              <a:t>％的带宽开销，显然比曼彻斯特编码所需增加的</a:t>
            </a:r>
            <a:r>
              <a:rPr lang="en-US" altLang="zh-CN" dirty="0"/>
              <a:t>100</a:t>
            </a:r>
            <a:r>
              <a:rPr lang="zh-CN" altLang="zh-CN" dirty="0"/>
              <a:t>％带宽开销</a:t>
            </a:r>
            <a:r>
              <a:rPr lang="zh-CN" altLang="zh-CN" dirty="0" smtClean="0"/>
              <a:t>要好</a:t>
            </a:r>
            <a:endParaRPr lang="en-US" altLang="zh-CN" dirty="0" smtClean="0"/>
          </a:p>
          <a:p>
            <a:r>
              <a:rPr lang="en-US" altLang="zh-CN" dirty="0" smtClean="0"/>
              <a:t>5B</a:t>
            </a:r>
            <a:r>
              <a:rPr lang="zh-CN" altLang="en-US" dirty="0" smtClean="0"/>
              <a:t>中永远不出现连续的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075113"/>
            <a:ext cx="5378911" cy="216024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 bwMode="auto">
          <a:xfrm>
            <a:off x="1475656" y="108864"/>
            <a:ext cx="2016224" cy="864096"/>
          </a:xfrm>
          <a:prstGeom prst="wedgeEllipseCallout">
            <a:avLst>
              <a:gd name="adj1" fmla="val -32407"/>
              <a:gd name="adj2" fmla="val 5488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100Base-Tx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形标注 5"/>
          <p:cNvSpPr/>
          <p:nvPr/>
        </p:nvSpPr>
        <p:spPr bwMode="auto">
          <a:xfrm>
            <a:off x="4039344" y="81260"/>
            <a:ext cx="2016224" cy="864096"/>
          </a:xfrm>
          <a:prstGeom prst="wedgeEllipseCallout">
            <a:avLst>
              <a:gd name="adj1" fmla="val -32407"/>
              <a:gd name="adj2" fmla="val 5488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0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Base-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26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4394200" y="1831340"/>
            <a:ext cx="4766310" cy="14719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86080" y="428625"/>
            <a:ext cx="784352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使用两种编码方案对比特流01100111进行编码的结果如下图所示，编码1和编码2分别是什么？（15考研题）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470025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NRZ和曼彻斯特编码	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470025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NRZ和差分曼彻斯特编码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470025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NRZ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和曼彻斯特编码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470025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NRZI和差分曼彻斯特编码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55650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55650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55650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55650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sp>
        <p:nvSpPr>
          <p:cNvPr id="3" name="矩形 2"/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25" name="文本框 24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1845" cy="1905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：选NRZ是最简单的串行编码技术，用两个电压来代表两个二进制数，如高电平表示1，低电平表示0，题中编码1符合。NRZI则是电平的一次翻转来表示1，与前一个NRZI电平相同的电平表示0。曼彻斯特编码将一个码元分成两个相等的间隔，前一个间隔为低电平后一个间隔为高电平表示1；0的表示正好相反。</a:t>
            </a:r>
          </a:p>
        </p:txBody>
      </p:sp>
      <p:grpSp>
        <p:nvGrpSpPr>
          <p:cNvPr id="23" name="组合 22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0" name="RemarkBack"/>
            <p:cNvSpPr/>
            <p:nvPr>
              <p:custDataLst>
                <p:tags r:id="rId41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markBlock"/>
            <p:cNvSpPr/>
            <p:nvPr>
              <p:custDataLst>
                <p:tags r:id="rId42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markTitleText"/>
            <p:cNvSpPr txBox="1"/>
            <p:nvPr>
              <p:custDataLst>
                <p:tags r:id="rId43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9" name="组合 28"/>
          <p:cNvGrpSpPr/>
          <p:nvPr>
            <p:custDataLst>
              <p:tags r:id="rId16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6" name="RemarkBack"/>
            <p:cNvSpPr/>
            <p:nvPr>
              <p:custDataLst>
                <p:tags r:id="rId38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markBlock"/>
            <p:cNvSpPr/>
            <p:nvPr>
              <p:custDataLst>
                <p:tags r:id="rId39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markTitleText"/>
            <p:cNvSpPr txBox="1"/>
            <p:nvPr>
              <p:custDataLst>
                <p:tags r:id="rId40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33" name="组合 32"/>
          <p:cNvGrpSpPr/>
          <p:nvPr>
            <p:custDataLst>
              <p:tags r:id="rId17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0" name="RemarkBack"/>
            <p:cNvSpPr/>
            <p:nvPr>
              <p:custDataLst>
                <p:tags r:id="rId35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markBlock"/>
            <p:cNvSpPr/>
            <p:nvPr>
              <p:custDataLst>
                <p:tags r:id="rId36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37" name="组合 36"/>
          <p:cNvGrpSpPr/>
          <p:nvPr>
            <p:custDataLst>
              <p:tags r:id="rId18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4" name="RemarkBack"/>
            <p:cNvSpPr/>
            <p:nvPr>
              <p:custDataLst>
                <p:tags r:id="rId32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markBlock"/>
            <p:cNvSpPr/>
            <p:nvPr>
              <p:custDataLst>
                <p:tags r:id="rId33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markTitleText"/>
            <p:cNvSpPr txBox="1"/>
            <p:nvPr>
              <p:custDataLst>
                <p:tags r:id="rId34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41" name="组合 40"/>
          <p:cNvGrpSpPr/>
          <p:nvPr>
            <p:custDataLst>
              <p:tags r:id="rId19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8" name="RemarkBack"/>
            <p:cNvSpPr/>
            <p:nvPr>
              <p:custDataLst>
                <p:tags r:id="rId29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markBlock"/>
            <p:cNvSpPr/>
            <p:nvPr>
              <p:custDataLst>
                <p:tags r:id="rId30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markTitleText"/>
            <p:cNvSpPr txBox="1"/>
            <p:nvPr>
              <p:custDataLst>
                <p:tags r:id="rId31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42" name="RemarkBack"/>
          <p:cNvSpPr/>
          <p:nvPr>
            <p:custDataLst>
              <p:tags r:id="rId20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RemarkBlock"/>
          <p:cNvSpPr/>
          <p:nvPr>
            <p:custDataLst>
              <p:tags r:id="rId21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RemarkTitleText"/>
          <p:cNvSpPr txBox="1"/>
          <p:nvPr>
            <p:custDataLst>
              <p:tags r:id="rId22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2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2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2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2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 descr="tmpF10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通带</a:t>
            </a:r>
            <a:r>
              <a:rPr lang="zh-CN" altLang="en-US" dirty="0" smtClean="0"/>
              <a:t>传输  </a:t>
            </a:r>
            <a:r>
              <a:rPr lang="en-US" altLang="zh-CN" sz="2800" dirty="0" smtClean="0"/>
              <a:t>P97   P101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656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1695"/>
            <a:ext cx="8461375" cy="3481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标注 4"/>
          <p:cNvSpPr/>
          <p:nvPr/>
        </p:nvSpPr>
        <p:spPr bwMode="auto">
          <a:xfrm>
            <a:off x="684213" y="2779395"/>
            <a:ext cx="2951163" cy="504825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accent6"/>
            </a:solidFill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幅移键控；调幅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534988" y="3750945"/>
            <a:ext cx="2952750" cy="504825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accent6"/>
            </a:solidFill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频移键控；调频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401638" y="4722495"/>
            <a:ext cx="2952750" cy="503238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accent6"/>
            </a:solidFill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相移键控；调相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通带传输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续</a:t>
            </a:r>
            <a:r>
              <a:rPr lang="en-US" altLang="zh-CN" dirty="0">
                <a:sym typeface="+mn-ea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传输速率：</a:t>
            </a:r>
          </a:p>
        </p:txBody>
      </p:sp>
      <p:pic>
        <p:nvPicPr>
          <p:cNvPr id="6758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203893"/>
            <a:ext cx="8248650" cy="3133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标注 4"/>
          <p:cNvSpPr/>
          <p:nvPr/>
        </p:nvSpPr>
        <p:spPr bwMode="auto">
          <a:xfrm>
            <a:off x="839788" y="2967355"/>
            <a:ext cx="1943100" cy="1008063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accent6"/>
            </a:solidFill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二进制相移键控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3143250" y="2954655"/>
            <a:ext cx="1944688" cy="1008063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accent6"/>
            </a:solidFill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正交相移键控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6311900" y="2954655"/>
            <a:ext cx="1944688" cy="1008063"/>
          </a:xfrm>
          <a:prstGeom prst="wedgeRoundRectCallout">
            <a:avLst/>
          </a:prstGeom>
          <a:solidFill>
            <a:srgbClr val="FFFF00"/>
          </a:solidFill>
          <a:ln>
            <a:solidFill>
              <a:schemeClr val="accent6"/>
            </a:solidFill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正交振幅调制</a:t>
            </a:r>
          </a:p>
        </p:txBody>
      </p:sp>
      <p:pic>
        <p:nvPicPr>
          <p:cNvPr id="6349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45" y="2017713"/>
            <a:ext cx="3529013" cy="65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复用技术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FDM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：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全时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使用，只使用分给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自己的频带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OFDM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：子带可以重叠，效率更高</a:t>
            </a:r>
          </a:p>
          <a:p>
            <a:pPr marL="908050" marR="0" lvl="1" indent="-43688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WDM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：全时使用，只使用自己的子波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+mn-ea"/>
              </a:rPr>
              <a:t>DWDM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：子波更窄，排布更密</a:t>
            </a:r>
          </a:p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TDM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：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全速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使用，只在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自己的时隙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使用</a:t>
            </a:r>
          </a:p>
          <a:p>
            <a:pPr marL="908050" marR="0" lvl="1" indent="-43688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STDM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：挽救未被使用的时隙</a:t>
            </a:r>
          </a:p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CDMA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：全时使用，互不干扰 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P107</a:t>
            </a:r>
            <a:endParaRPr lang="zh-CN" altLang="en-US" sz="2800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HASREMARK" val="True"/>
  <p:tag name="PROBLEMREMARK" val="解析：选NRZ是最简单的串行编码技术，用两个电压来代表两个二进制数，如高电平表示1，低电平表示0，题中编码1符合。NRZI则是电平的一次翻转来表示1，与前一个NRZI电平相同的电平表示0。曼彻斯特编码将一个码元分成两个相等的间隔，前一个间隔为低电平后一个间隔为高电平表示1；0的表示正好相反。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HASREMARK" val="True"/>
  <p:tag name="PROBLEMREMARK" val="4ms*5Mb=20000bit=2500Byte"/>
  <p:tag name="PROBLEMSCORE" val="2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  <p:tag name="PROBLEMHASREMARK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8.0"/>
  <p:tag name="PROBLEMBLANK" val="[{&quot;Num&quot;:1,&quot;Score&quot;:2.0,&quot;Answers&quot;:[&quot;601.344&quot;],&quot;CaseSensitive&quot;:false,&quot;FuzzyMatch&quot;:true},{&quot;Num&quot;:2,&quot;Score&quot;:2.0,&quot;Answers&quot;:[&quot;594.432&quot;],&quot;CaseSensitive&quot;:false,&quot;FuzzyMatch&quot;:true},{&quot;Num&quot;:3,&quot;Score&quot;:2.0,&quot;Answers&quot;:[&quot;601.344&quot;],&quot;CaseSensitive&quot;:false,&quot;FuzzyMatch&quot;:true},{&quot;Num&quot;:4,&quot;Score&quot;:2.0,&quot;Answers&quot;:[&quot;600.768&quot;],&quot;CaseSensitive&quot;:false,&quot;FuzzyMatch&quot;:true}]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HASREMARK" val="True"/>
  <p:tag name="PROBLEMSCORE" val="2.0"/>
  <p:tag name="PROBLEMREMARK" val="解释：&#10;L = M/R + D。其中 M = 500 × 8 = 4000 bits，R = 4 Mbps 和 D = 4ms。所以 L = 1ms + 4 =5 m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2208</TotalTime>
  <Words>2124</Words>
  <Application>Microsoft Office PowerPoint</Application>
  <PresentationFormat>全屏显示(4:3)</PresentationFormat>
  <Paragraphs>260</Paragraphs>
  <Slides>43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Microsoft Yahei</vt:lpstr>
      <vt:lpstr>宋体</vt:lpstr>
      <vt:lpstr>微软雅黑</vt:lpstr>
      <vt:lpstr>Arial</vt:lpstr>
      <vt:lpstr>Tahoma</vt:lpstr>
      <vt:lpstr>Times New Roman</vt:lpstr>
      <vt:lpstr>Wingdings</vt:lpstr>
      <vt:lpstr>Blends</vt:lpstr>
      <vt:lpstr>Microsoft Visio 2003-2010 绘图</vt:lpstr>
      <vt:lpstr>第2章 物理层 串讲及练习</vt:lpstr>
      <vt:lpstr>物理层的主要内容</vt:lpstr>
      <vt:lpstr>主要内容</vt:lpstr>
      <vt:lpstr>1.基带传输（线路编码）P97</vt:lpstr>
      <vt:lpstr>4B/5B、8B/10B</vt:lpstr>
      <vt:lpstr>PowerPoint 演示文稿</vt:lpstr>
      <vt:lpstr>2.通带传输  P97   P101</vt:lpstr>
      <vt:lpstr>2.通带传输(续)</vt:lpstr>
      <vt:lpstr>3.复用技术</vt:lpstr>
      <vt:lpstr>关于OFDM</vt:lpstr>
      <vt:lpstr>关于OFDM（续）</vt:lpstr>
      <vt:lpstr>关于CDMA</vt:lpstr>
      <vt:lpstr>关于CDMA（续）</vt:lpstr>
      <vt:lpstr>PowerPoint 演示文稿</vt:lpstr>
      <vt:lpstr>解答分析</vt:lpstr>
      <vt:lpstr>4.PSTN</vt:lpstr>
      <vt:lpstr>调制解调器（Modem，猫）</vt:lpstr>
      <vt:lpstr>不同的基本调制方法的组合</vt:lpstr>
      <vt:lpstr>什么是码元？</vt:lpstr>
      <vt:lpstr>格子架编码调制（TCMP114）</vt:lpstr>
      <vt:lpstr>Modems</vt:lpstr>
      <vt:lpstr>最后一英里之变迁</vt:lpstr>
      <vt:lpstr>同学问：T1的开销是怎么算的？什么是T1复用帧？</vt:lpstr>
      <vt:lpstr>T1线路在哪里？ P119</vt:lpstr>
      <vt:lpstr>T1速率计算</vt:lpstr>
      <vt:lpstr>E1 P121</vt:lpstr>
      <vt:lpstr>SONET/SDH P122</vt:lpstr>
      <vt:lpstr>SONET P122</vt:lpstr>
      <vt:lpstr>SONET/SDH</vt:lpstr>
      <vt:lpstr>SONET帧结构</vt:lpstr>
      <vt:lpstr>段、线路、路径</vt:lpstr>
      <vt:lpstr>如何计算复用后的传输速率？</vt:lpstr>
      <vt:lpstr>PowerPoint 演示文稿</vt:lpstr>
      <vt:lpstr>OC-12 参考答案</vt:lpstr>
      <vt:lpstr>OC-12C 用户数据的参考答案</vt:lpstr>
      <vt:lpstr>SONET复用率  P123</vt:lpstr>
      <vt:lpstr>交换局之交换</vt:lpstr>
      <vt:lpstr>电路交换 VS. 包/分组交换</vt:lpstr>
      <vt:lpstr>5.物理设备</vt:lpstr>
      <vt:lpstr>PowerPoint 演示文稿</vt:lpstr>
      <vt:lpstr>PowerPoint 演示文稿</vt:lpstr>
      <vt:lpstr>PowerPoint 演示文稿</vt:lpstr>
      <vt:lpstr>有问题吗？</vt:lpstr>
    </vt:vector>
  </TitlesOfParts>
  <Company>http://www.udi.com.cn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SHARP</dc:creator>
  <cp:lastModifiedBy>drhyuan</cp:lastModifiedBy>
  <cp:revision>662</cp:revision>
  <dcterms:created xsi:type="dcterms:W3CDTF">2004-08-07T03:28:00Z</dcterms:created>
  <dcterms:modified xsi:type="dcterms:W3CDTF">2020-03-12T02:09:40Z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