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315" r:id="rId2"/>
    <p:sldId id="317" r:id="rId3"/>
    <p:sldId id="257" r:id="rId4"/>
    <p:sldId id="274" r:id="rId5"/>
    <p:sldId id="275" r:id="rId6"/>
    <p:sldId id="293" r:id="rId7"/>
    <p:sldId id="276" r:id="rId8"/>
    <p:sldId id="310" r:id="rId9"/>
    <p:sldId id="311" r:id="rId10"/>
    <p:sldId id="277" r:id="rId11"/>
    <p:sldId id="312" r:id="rId12"/>
    <p:sldId id="313" r:id="rId13"/>
    <p:sldId id="279" r:id="rId14"/>
    <p:sldId id="288" r:id="rId15"/>
    <p:sldId id="314" r:id="rId16"/>
    <p:sldId id="334" r:id="rId17"/>
    <p:sldId id="335" r:id="rId18"/>
    <p:sldId id="336" r:id="rId19"/>
    <p:sldId id="337" r:id="rId20"/>
    <p:sldId id="258" r:id="rId21"/>
    <p:sldId id="270" r:id="rId22"/>
    <p:sldId id="296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9" r:id="rId35"/>
    <p:sldId id="320" r:id="rId36"/>
    <p:sldId id="321" r:id="rId37"/>
    <p:sldId id="332" r:id="rId38"/>
    <p:sldId id="323" r:id="rId39"/>
    <p:sldId id="325" r:id="rId40"/>
    <p:sldId id="338" r:id="rId41"/>
    <p:sldId id="327" r:id="rId42"/>
    <p:sldId id="328" r:id="rId43"/>
    <p:sldId id="329" r:id="rId44"/>
    <p:sldId id="330" r:id="rId45"/>
    <p:sldId id="331" r:id="rId46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993300"/>
    <a:srgbClr val="FFFF00"/>
    <a:srgbClr val="CC3399"/>
    <a:srgbClr val="FFFFCC"/>
    <a:srgbClr val="0099CC"/>
    <a:srgbClr val="CC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586" y="-96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E990AD-D514-4921-BC9F-7BE5F256C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7C68D9F-3BB5-4839-809D-E894383B5890}" type="datetimeFigureOut">
              <a:rPr lang="zh-CN" altLang="en-US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E8A6960-935A-4E66-880B-60396AC35D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1ADAB-929C-4AF6-99CC-1B08D1BF488B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04B6-158D-42BF-A011-15C71E42D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5C8FB-9DBB-4C4E-B215-D49B7D525E37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85379-4DC8-481C-8610-16B281F06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4E310-6AE1-484C-ADB0-FD6F8988707A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B9D14-FD9C-4EE0-A331-49A0231E28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6298B-D7E5-4B2B-B8C6-05E47F9243A5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CA40-0E3D-4FB6-B7A5-EFF5E6F7E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8146F-D85B-4E8D-B16F-E4C356E5C337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2F289-D98B-47B6-9939-C7D60559BE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358B-F587-49EE-8B5F-488A891F95DA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6C883-58B1-442E-97B1-751FB6DB2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A9CD-8E5D-4B1E-8371-738639E2EE85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DADC-018B-44FD-83EA-47936BC1C6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7ADC-9826-4415-BFE6-A034B0EC0D09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8D40D-8215-4BAB-A478-0D356C8C7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FE5BB-B56C-423A-A370-26C9C5835C13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7566D-0D51-4E92-AA7E-54C6A68593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EEE4-4D04-4F16-A21D-24FE32D76510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73E04-AACC-4C16-9307-4BAE04B552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7844D-B21F-4036-A2CA-423399A8AC2F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11191-902F-432F-A5F7-ED60D8496E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765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B05170D-A7D3-4833-8906-C946A343A48C}" type="datetime1">
              <a:rPr lang="zh-CN" altLang="en-US" smtClean="0"/>
              <a:pPr>
                <a:defRPr/>
              </a:pPr>
              <a:t>2013-4-19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F0EFBC9-217B-4CAE-9027-7423D6492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765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0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16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7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027"/>
          <p:cNvSpPr txBox="1">
            <a:spLocks noChangeArrowheads="1"/>
          </p:cNvSpPr>
          <p:nvPr/>
        </p:nvSpPr>
        <p:spPr bwMode="auto">
          <a:xfrm>
            <a:off x="2590800" y="2743200"/>
            <a:ext cx="378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一、重点与难点</a:t>
            </a:r>
          </a:p>
        </p:txBody>
      </p:sp>
      <p:sp>
        <p:nvSpPr>
          <p:cNvPr id="31747" name="Rectangle 1028"/>
          <p:cNvSpPr>
            <a:spLocks noChangeArrowheads="1"/>
          </p:cNvSpPr>
          <p:nvPr/>
        </p:nvSpPr>
        <p:spPr bwMode="auto">
          <a:xfrm>
            <a:off x="2590800" y="35814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二、主要内容   </a:t>
            </a:r>
          </a:p>
        </p:txBody>
      </p:sp>
      <p:sp>
        <p:nvSpPr>
          <p:cNvPr id="31748" name="Rectangle 1029"/>
          <p:cNvSpPr>
            <a:spLocks noChangeArrowheads="1"/>
          </p:cNvSpPr>
          <p:nvPr/>
        </p:nvSpPr>
        <p:spPr bwMode="auto">
          <a:xfrm>
            <a:off x="2590800" y="4419600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三、典型例题 </a:t>
            </a:r>
          </a:p>
        </p:txBody>
      </p:sp>
      <p:sp>
        <p:nvSpPr>
          <p:cNvPr id="7373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590550" y="631101"/>
            <a:ext cx="8229600" cy="1585049"/>
          </a:xfr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</a:rPr>
              <a:t>第四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</a:rPr>
              <a:t>章 随机变量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</a:rPr>
              <a:t>的数字特征</a:t>
            </a:r>
            <a:br>
              <a:rPr lang="zh-CN" altLang="en-US" dirty="0">
                <a:solidFill>
                  <a:schemeClr val="tx1"/>
                </a:solidFill>
                <a:latin typeface="黑体" pitchFamily="2" charset="-122"/>
              </a:rPr>
            </a:b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</a:rPr>
              <a:t>小结与典型例题</a:t>
            </a:r>
            <a:endParaRPr lang="zh-CN" altLang="en-US" dirty="0">
              <a:solidFill>
                <a:schemeClr val="tx1"/>
              </a:solidFill>
              <a:latin typeface="黑体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6F781-D09C-4185-8082-7E487B60A864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31751" name="AutoShape 103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103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743200" y="28956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753" name="Rectangle 103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43200" y="37338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754" name="Rectangle 103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743200" y="45720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963"/>
            <a:ext cx="70866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方差的定义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2410B-D269-4075-8DA7-49153A81E3EE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366713" y="1628775"/>
          <a:ext cx="7899400" cy="2232025"/>
        </p:xfrm>
        <a:graphic>
          <a:graphicData uri="http://schemas.openxmlformats.org/presentationml/2006/ole">
            <p:oleObj spid="_x0000_s7170" name="Equation" r:id="rId3" imgW="3504960" imgH="99036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39763"/>
            <a:ext cx="7705725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方差的计算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01F4B-719F-457F-99D3-449193B1FCDC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8198" name="Object 19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5445125"/>
          <a:ext cx="3355975" cy="431800"/>
        </p:xfrm>
        <a:graphic>
          <a:graphicData uri="http://schemas.openxmlformats.org/presentationml/2006/ole">
            <p:oleObj spid="_x0000_s8198" name="Equation" r:id="rId3" imgW="3454200" imgH="444240" progId="Equation.3">
              <p:embed/>
            </p:oleObj>
          </a:graphicData>
        </a:graphic>
      </p:graphicFrame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908175" y="1125538"/>
          <a:ext cx="4740275" cy="636587"/>
        </p:xfrm>
        <a:graphic>
          <a:graphicData uri="http://schemas.openxmlformats.org/presentationml/2006/ole">
            <p:oleObj spid="_x0000_s8194" name="Equation" r:id="rId4" imgW="1701720" imgH="228600" progId="">
              <p:embed/>
            </p:oleObj>
          </a:graphicData>
        </a:graphic>
      </p:graphicFrame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827088" y="1752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离散型随机变量的方差    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835150" y="2205038"/>
          <a:ext cx="4105275" cy="989012"/>
        </p:xfrm>
        <a:graphic>
          <a:graphicData uri="http://schemas.openxmlformats.org/presentationml/2006/ole">
            <p:oleObj spid="_x0000_s8195" name="Equation" r:id="rId5" imgW="1790640" imgH="431640" progId="">
              <p:embed/>
            </p:oleObj>
          </a:graphicData>
        </a:graphic>
      </p:graphicFrame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827088" y="3962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连续型随机变量的方差</a:t>
            </a: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1835150" y="4456113"/>
          <a:ext cx="4792663" cy="773112"/>
        </p:xfrm>
        <a:graphic>
          <a:graphicData uri="http://schemas.openxmlformats.org/presentationml/2006/ole">
            <p:oleObj spid="_x0000_s8196" name="Equation" r:id="rId6" imgW="2044440" imgH="330120" progId="">
              <p:embed/>
            </p:oleObj>
          </a:graphicData>
        </a:graphic>
      </p:graphicFrame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885825" y="3379788"/>
          <a:ext cx="7340600" cy="444500"/>
        </p:xfrm>
        <a:graphic>
          <a:graphicData uri="http://schemas.openxmlformats.org/presentationml/2006/ole">
            <p:oleObj spid="_x0000_s8197" name="Equation" r:id="rId7" imgW="7340400" imgH="4442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963"/>
            <a:ext cx="55626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方差的性质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FA647-291C-449B-9BB4-1279AF369367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9226" name="Text Box 3"/>
          <p:cNvSpPr txBox="1">
            <a:spLocks noChangeArrowheads="1"/>
          </p:cNvSpPr>
          <p:nvPr/>
        </p:nvSpPr>
        <p:spPr bwMode="auto">
          <a:xfrm>
            <a:off x="871538" y="1647825"/>
            <a:ext cx="3452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 设 </a:t>
            </a:r>
            <a:r>
              <a:rPr lang="en-US" altLang="zh-CN" sz="2800" b="1" i="1"/>
              <a:t>C </a:t>
            </a:r>
            <a:r>
              <a:rPr lang="zh-CN" altLang="en-US" sz="2800" b="1"/>
              <a:t>是常数,  则有</a:t>
            </a:r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4356100" y="1685925"/>
          <a:ext cx="1590675" cy="447675"/>
        </p:xfrm>
        <a:graphic>
          <a:graphicData uri="http://schemas.openxmlformats.org/presentationml/2006/ole">
            <p:oleObj spid="_x0000_s9218" name="Equation" r:id="rId3" imgW="723600" imgH="203040" progId="">
              <p:embed/>
            </p:oleObj>
          </a:graphicData>
        </a:graphic>
      </p:graphicFrame>
      <p:sp>
        <p:nvSpPr>
          <p:cNvPr id="9227" name="Rectangle 5"/>
          <p:cNvSpPr>
            <a:spLocks noChangeArrowheads="1"/>
          </p:cNvSpPr>
          <p:nvPr/>
        </p:nvSpPr>
        <p:spPr bwMode="auto">
          <a:xfrm>
            <a:off x="871538" y="2362200"/>
            <a:ext cx="654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2.   设 </a:t>
            </a:r>
            <a:r>
              <a:rPr lang="en-US" altLang="zh-CN" sz="2800" b="1" i="1"/>
              <a:t>X</a:t>
            </a:r>
            <a:r>
              <a:rPr lang="en-US" altLang="zh-CN" sz="2800" b="1"/>
              <a:t> </a:t>
            </a:r>
            <a:r>
              <a:rPr lang="zh-CN" altLang="en-US" sz="2800" b="1"/>
              <a:t>是一个随机变量, </a:t>
            </a:r>
            <a:r>
              <a:rPr lang="en-US" altLang="zh-CN" sz="2800" b="1" i="1"/>
              <a:t>C </a:t>
            </a:r>
            <a:r>
              <a:rPr lang="zh-CN" altLang="en-US" sz="2800" b="1"/>
              <a:t>是常数,  则有</a:t>
            </a:r>
          </a:p>
        </p:txBody>
      </p:sp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2201863" y="2852738"/>
          <a:ext cx="2946400" cy="490537"/>
        </p:xfrm>
        <a:graphic>
          <a:graphicData uri="http://schemas.openxmlformats.org/presentationml/2006/ole">
            <p:oleObj spid="_x0000_s9219" name="Equation" r:id="rId4" imgW="1371600" imgH="228600" progId="">
              <p:embed/>
            </p:oleObj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1979613" y="4005263"/>
          <a:ext cx="4762500" cy="503237"/>
        </p:xfrm>
        <a:graphic>
          <a:graphicData uri="http://schemas.openxmlformats.org/presentationml/2006/ole">
            <p:oleObj spid="_x0000_s9220" name="Equation" r:id="rId5" imgW="1904760" imgH="203040" progId="">
              <p:embed/>
            </p:oleObj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971550" y="3429000"/>
          <a:ext cx="7056438" cy="504825"/>
        </p:xfrm>
        <a:graphic>
          <a:graphicData uri="http://schemas.openxmlformats.org/presentationml/2006/ole">
            <p:oleObj spid="_x0000_s9221" name="Equation" r:id="rId6" imgW="3022560" imgH="215640" progId="">
              <p:embed/>
            </p:oleObj>
          </a:graphicData>
        </a:graphic>
      </p:graphicFrame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971550" y="4652963"/>
          <a:ext cx="7827963" cy="504825"/>
        </p:xfrm>
        <a:graphic>
          <a:graphicData uri="http://schemas.openxmlformats.org/presentationml/2006/ole">
            <p:oleObj spid="_x0000_s9222" name="Equation" r:id="rId7" imgW="3352680" imgH="215640" progId="">
              <p:embed/>
            </p:oleObj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2590800" y="5486400"/>
          <a:ext cx="2095500" cy="381000"/>
        </p:xfrm>
        <a:graphic>
          <a:graphicData uri="http://schemas.openxmlformats.org/presentationml/2006/ole">
            <p:oleObj spid="_x0000_s9223" name="Equation" r:id="rId8" imgW="2095200" imgH="3808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15963"/>
            <a:ext cx="7777162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协方差与相关系数的定义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4826C-45CC-4D07-A9E0-939E793AF741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1024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23850" y="3500438"/>
          <a:ext cx="8466138" cy="1512887"/>
        </p:xfrm>
        <a:graphic>
          <a:graphicData uri="http://schemas.openxmlformats.org/presentationml/2006/ole">
            <p:oleObj spid="_x0000_s10244" name="Equation" r:id="rId3" imgW="3695400" imgH="660240" progId="">
              <p:embed/>
            </p:oleObj>
          </a:graphicData>
        </a:graphic>
      </p:graphicFrame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476375" y="2708275"/>
          <a:ext cx="6664325" cy="576263"/>
        </p:xfrm>
        <a:graphic>
          <a:graphicData uri="http://schemas.openxmlformats.org/presentationml/2006/ole">
            <p:oleObj spid="_x0000_s10242" name="Equation" r:id="rId4" imgW="2349360" imgH="203040" progId="">
              <p:embed/>
            </p:oleObj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611188" y="1484313"/>
          <a:ext cx="7273925" cy="1084262"/>
        </p:xfrm>
        <a:graphic>
          <a:graphicData uri="http://schemas.openxmlformats.org/presentationml/2006/ole">
            <p:oleObj spid="_x0000_s10243" name="Equation" r:id="rId5" imgW="3047760" imgH="4572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963"/>
            <a:ext cx="66294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协方差的性质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FF59-53DE-4C7B-A61E-2C97AD368001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graphicFrame>
        <p:nvGraphicFramePr>
          <p:cNvPr id="11266" name="Object 11"/>
          <p:cNvGraphicFramePr>
            <a:graphicFrameLocks noChangeAspect="1"/>
          </p:cNvGraphicFramePr>
          <p:nvPr/>
        </p:nvGraphicFramePr>
        <p:xfrm>
          <a:off x="965200" y="1917700"/>
          <a:ext cx="3911600" cy="392113"/>
        </p:xfrm>
        <a:graphic>
          <a:graphicData uri="http://schemas.openxmlformats.org/presentationml/2006/ole">
            <p:oleObj spid="_x0000_s11266" name="Equation" r:id="rId3" imgW="3911400" imgH="393480" progId="Equation.3">
              <p:embed/>
            </p:oleObj>
          </a:graphicData>
        </a:graphic>
      </p:graphicFrame>
      <p:graphicFrame>
        <p:nvGraphicFramePr>
          <p:cNvPr id="11267" name="Object 12"/>
          <p:cNvGraphicFramePr>
            <a:graphicFrameLocks noChangeAspect="1"/>
          </p:cNvGraphicFramePr>
          <p:nvPr/>
        </p:nvGraphicFramePr>
        <p:xfrm>
          <a:off x="952500" y="2571750"/>
          <a:ext cx="6972300" cy="430213"/>
        </p:xfrm>
        <a:graphic>
          <a:graphicData uri="http://schemas.openxmlformats.org/presentationml/2006/ole">
            <p:oleObj spid="_x0000_s11267" name="Equation" r:id="rId4" imgW="6972120" imgH="431640" progId="Equation.3">
              <p:embed/>
            </p:oleObj>
          </a:graphicData>
        </a:graphic>
      </p:graphicFrame>
      <p:graphicFrame>
        <p:nvGraphicFramePr>
          <p:cNvPr id="11268" name="Object 16"/>
          <p:cNvGraphicFramePr>
            <a:graphicFrameLocks noChangeAspect="1"/>
          </p:cNvGraphicFramePr>
          <p:nvPr/>
        </p:nvGraphicFramePr>
        <p:xfrm>
          <a:off x="965200" y="3340100"/>
          <a:ext cx="6935788" cy="419100"/>
        </p:xfrm>
        <a:graphic>
          <a:graphicData uri="http://schemas.openxmlformats.org/presentationml/2006/ole">
            <p:oleObj spid="_x0000_s11268" name="Equation" r:id="rId5" imgW="6933960" imgH="419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963"/>
            <a:ext cx="57912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相关系数定理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2EA93-F293-4AFA-B28F-5A33F7DCE78A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755650" y="1412875"/>
          <a:ext cx="2952750" cy="762000"/>
        </p:xfrm>
        <a:graphic>
          <a:graphicData uri="http://schemas.openxmlformats.org/presentationml/2006/ole">
            <p:oleObj spid="_x0000_s12290" name="Equation" r:id="rId3" imgW="977760" imgH="253800" progId="">
              <p:embed/>
            </p:oleObj>
          </a:graphicData>
        </a:graphic>
      </p:graphicFrame>
      <p:graphicFrame>
        <p:nvGraphicFramePr>
          <p:cNvPr id="12291" name="Object 1"/>
          <p:cNvGraphicFramePr>
            <a:graphicFrameLocks noChangeAspect="1"/>
          </p:cNvGraphicFramePr>
          <p:nvPr/>
        </p:nvGraphicFramePr>
        <p:xfrm>
          <a:off x="684213" y="2636838"/>
          <a:ext cx="7659687" cy="1152525"/>
        </p:xfrm>
        <a:graphic>
          <a:graphicData uri="http://schemas.openxmlformats.org/presentationml/2006/ole">
            <p:oleObj spid="_x0000_s12291" name="Equation" r:id="rId4" imgW="3187440" imgH="48240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2195513" y="260350"/>
            <a:ext cx="502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条件</a:t>
            </a:r>
            <a:r>
              <a:rPr lang="zh-CN" altLang="en-US" sz="4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数学期望</a:t>
            </a:r>
          </a:p>
        </p:txBody>
      </p:sp>
      <p:sp>
        <p:nvSpPr>
          <p:cNvPr id="71685" name="Rectangle 3"/>
          <p:cNvSpPr>
            <a:spLocks noChangeArrowheads="1"/>
          </p:cNvSpPr>
          <p:nvPr/>
        </p:nvSpPr>
        <p:spPr bwMode="auto">
          <a:xfrm>
            <a:off x="323850" y="1341438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latin typeface="Arial" pitchFamily="34" charset="0"/>
              </a:rPr>
              <a:t>离散型随机变量的条件数学期望</a:t>
            </a:r>
          </a:p>
        </p:txBody>
      </p:sp>
      <p:graphicFrame>
        <p:nvGraphicFramePr>
          <p:cNvPr id="71682" name="Object 4"/>
          <p:cNvGraphicFramePr>
            <a:graphicFrameLocks noChangeAspect="1"/>
          </p:cNvGraphicFramePr>
          <p:nvPr/>
        </p:nvGraphicFramePr>
        <p:xfrm>
          <a:off x="611188" y="1989138"/>
          <a:ext cx="8304212" cy="1152525"/>
        </p:xfrm>
        <a:graphic>
          <a:graphicData uri="http://schemas.openxmlformats.org/presentationml/2006/ole">
            <p:oleObj spid="_x0000_s60418" r:id="rId3" imgW="3110467" imgH="431930" progId="Equation.3">
              <p:embed/>
            </p:oleObj>
          </a:graphicData>
        </a:graphic>
      </p:graphicFrame>
      <p:graphicFrame>
        <p:nvGraphicFramePr>
          <p:cNvPr id="71683" name="Object 5"/>
          <p:cNvGraphicFramePr>
            <a:graphicFrameLocks noChangeAspect="1"/>
          </p:cNvGraphicFramePr>
          <p:nvPr/>
        </p:nvGraphicFramePr>
        <p:xfrm>
          <a:off x="2447925" y="3213100"/>
          <a:ext cx="3654425" cy="1152525"/>
        </p:xfrm>
        <a:graphic>
          <a:graphicData uri="http://schemas.openxmlformats.org/presentationml/2006/ole">
            <p:oleObj spid="_x0000_s60419" name="Equation" r:id="rId4" imgW="1371600" imgH="431640" progId="">
              <p:embed/>
            </p:oleObj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39750" y="4365625"/>
            <a:ext cx="82804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SzPct val="80000"/>
            </a:pPr>
            <a:r>
              <a:rPr lang="zh-CN" altLang="en-US" b="1">
                <a:latin typeface="宋体" pitchFamily="2" charset="-122"/>
              </a:rPr>
              <a:t>为</a:t>
            </a:r>
            <a:r>
              <a:rPr lang="en-US" altLang="zh-CN" b="1">
                <a:latin typeface="宋体" pitchFamily="2" charset="-122"/>
              </a:rPr>
              <a:t>ξ</a:t>
            </a:r>
            <a:r>
              <a:rPr lang="zh-CN" altLang="en-US" b="1">
                <a:latin typeface="宋体" pitchFamily="2" charset="-122"/>
              </a:rPr>
              <a:t>在</a:t>
            </a:r>
            <a:r>
              <a:rPr lang="en-US" altLang="zh-CN" b="1">
                <a:latin typeface="宋体" pitchFamily="2" charset="-122"/>
              </a:rPr>
              <a:t>(η=b</a:t>
            </a:r>
            <a:r>
              <a:rPr lang="en-US" altLang="zh-CN" b="1" baseline="-25000">
                <a:latin typeface="宋体" pitchFamily="2" charset="-122"/>
              </a:rPr>
              <a:t>j</a:t>
            </a:r>
            <a:r>
              <a:rPr lang="en-US" altLang="zh-CN" b="1">
                <a:latin typeface="宋体" pitchFamily="2" charset="-122"/>
              </a:rPr>
              <a:t>)</a:t>
            </a:r>
            <a:r>
              <a:rPr lang="zh-CN" altLang="en-US" b="1">
                <a:latin typeface="宋体" pitchFamily="2" charset="-122"/>
              </a:rPr>
              <a:t>发生条件下的条件数学期望，简称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  <a:buSzPct val="80000"/>
            </a:pPr>
            <a:r>
              <a:rPr lang="zh-CN" altLang="en-US" b="1">
                <a:latin typeface="宋体" pitchFamily="2" charset="-122"/>
              </a:rPr>
              <a:t>条件期望。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323850" y="47625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连续型随机变量的条件数学期望</a:t>
            </a:r>
          </a:p>
        </p:txBody>
      </p:sp>
      <p:graphicFrame>
        <p:nvGraphicFramePr>
          <p:cNvPr id="72706" name="Object 3"/>
          <p:cNvGraphicFramePr>
            <a:graphicFrameLocks noChangeAspect="1"/>
          </p:cNvGraphicFramePr>
          <p:nvPr/>
        </p:nvGraphicFramePr>
        <p:xfrm>
          <a:off x="395288" y="1412875"/>
          <a:ext cx="8431212" cy="1352550"/>
        </p:xfrm>
        <a:graphic>
          <a:graphicData uri="http://schemas.openxmlformats.org/presentationml/2006/ole">
            <p:oleObj spid="_x0000_s61442" r:id="rId3" imgW="3797617" imgH="609917" progId="Equation.3">
              <p:embed/>
            </p:oleObj>
          </a:graphicData>
        </a:graphic>
      </p:graphicFrame>
      <p:graphicFrame>
        <p:nvGraphicFramePr>
          <p:cNvPr id="72707" name="Object 4"/>
          <p:cNvGraphicFramePr>
            <a:graphicFrameLocks noChangeAspect="1"/>
          </p:cNvGraphicFramePr>
          <p:nvPr/>
        </p:nvGraphicFramePr>
        <p:xfrm>
          <a:off x="2120900" y="2924175"/>
          <a:ext cx="5480050" cy="990600"/>
        </p:xfrm>
        <a:graphic>
          <a:graphicData uri="http://schemas.openxmlformats.org/presentationml/2006/ole">
            <p:oleObj spid="_x0000_s61443" name="Equation" r:id="rId4" imgW="1828800" imgH="330120" progId="">
              <p:embed/>
            </p:oleObj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15900" y="4365625"/>
            <a:ext cx="89281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SzPct val="80000"/>
            </a:pPr>
            <a:r>
              <a:rPr lang="zh-CN" altLang="en-US" sz="2600">
                <a:latin typeface="宋体" pitchFamily="2" charset="-122"/>
              </a:rPr>
              <a:t>为</a:t>
            </a:r>
            <a:r>
              <a:rPr lang="en-US" altLang="zh-CN" sz="2600">
                <a:latin typeface="宋体" pitchFamily="2" charset="-122"/>
              </a:rPr>
              <a:t>ξ</a:t>
            </a:r>
            <a:r>
              <a:rPr lang="zh-CN" altLang="en-US" sz="2600">
                <a:latin typeface="宋体" pitchFamily="2" charset="-122"/>
              </a:rPr>
              <a:t>在</a:t>
            </a:r>
            <a:r>
              <a:rPr lang="en-US" altLang="zh-CN" sz="2600">
                <a:latin typeface="宋体" pitchFamily="2" charset="-122"/>
              </a:rPr>
              <a:t>(η=y)</a:t>
            </a:r>
            <a:r>
              <a:rPr lang="zh-CN" altLang="en-US" sz="2600">
                <a:latin typeface="宋体" pitchFamily="2" charset="-122"/>
              </a:rPr>
              <a:t>发生条件下的条件数学期望，简称</a:t>
            </a:r>
            <a:r>
              <a:rPr lang="zh-CN" altLang="en-US" sz="2600" b="1">
                <a:latin typeface="宋体" pitchFamily="2" charset="-122"/>
              </a:rPr>
              <a:t>条件期望</a:t>
            </a:r>
            <a:r>
              <a:rPr lang="zh-CN" altLang="en-US" sz="2600">
                <a:latin typeface="宋体" pitchFamily="2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539750" y="333375"/>
            <a:ext cx="449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条件期望的性质</a:t>
            </a:r>
          </a:p>
        </p:txBody>
      </p:sp>
      <p:sp>
        <p:nvSpPr>
          <p:cNvPr id="73735" name="Rectangle 3"/>
          <p:cNvSpPr>
            <a:spLocks noChangeArrowheads="1"/>
          </p:cNvSpPr>
          <p:nvPr/>
        </p:nvSpPr>
        <p:spPr bwMode="auto">
          <a:xfrm>
            <a:off x="469900" y="1408113"/>
            <a:ext cx="115093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b="1">
                <a:latin typeface="Arial" pitchFamily="34" charset="0"/>
              </a:rPr>
              <a:t>(</a:t>
            </a:r>
            <a:r>
              <a:rPr lang="en-US" altLang="zh-CN" b="1">
                <a:latin typeface="Arial" pitchFamily="34" charset="0"/>
              </a:rPr>
              <a:t>1)</a:t>
            </a:r>
          </a:p>
        </p:txBody>
      </p:sp>
      <p:graphicFrame>
        <p:nvGraphicFramePr>
          <p:cNvPr id="73730" name="Object 4"/>
          <p:cNvGraphicFramePr>
            <a:graphicFrameLocks noChangeAspect="1"/>
          </p:cNvGraphicFramePr>
          <p:nvPr/>
        </p:nvGraphicFramePr>
        <p:xfrm>
          <a:off x="1763713" y="1341438"/>
          <a:ext cx="5688012" cy="706437"/>
        </p:xfrm>
        <a:graphic>
          <a:graphicData uri="http://schemas.openxmlformats.org/presentationml/2006/ole">
            <p:oleObj spid="_x0000_s62466" r:id="rId4" imgW="2043244" imgH="254097" progId="Equation.3">
              <p:embed/>
            </p:oleObj>
          </a:graphicData>
        </a:graphic>
      </p:graphicFrame>
      <p:sp>
        <p:nvSpPr>
          <p:cNvPr id="73736" name="Rectangle 5"/>
          <p:cNvSpPr>
            <a:spLocks noChangeArrowheads="1"/>
          </p:cNvSpPr>
          <p:nvPr/>
        </p:nvSpPr>
        <p:spPr bwMode="auto">
          <a:xfrm>
            <a:off x="466725" y="3573463"/>
            <a:ext cx="811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b="1">
                <a:latin typeface="Arial" pitchFamily="34" charset="0"/>
              </a:rPr>
              <a:t>(</a:t>
            </a:r>
            <a:r>
              <a:rPr lang="en-US" altLang="zh-CN" b="1">
                <a:latin typeface="Arial" pitchFamily="34" charset="0"/>
              </a:rPr>
              <a:t>2)</a:t>
            </a:r>
          </a:p>
        </p:txBody>
      </p:sp>
      <p:graphicFrame>
        <p:nvGraphicFramePr>
          <p:cNvPr id="73731" name="Object 6"/>
          <p:cNvGraphicFramePr>
            <a:graphicFrameLocks noChangeAspect="1"/>
          </p:cNvGraphicFramePr>
          <p:nvPr/>
        </p:nvGraphicFramePr>
        <p:xfrm>
          <a:off x="1524000" y="3429000"/>
          <a:ext cx="7394575" cy="1268413"/>
        </p:xfrm>
        <a:graphic>
          <a:graphicData uri="http://schemas.openxmlformats.org/presentationml/2006/ole">
            <p:oleObj spid="_x0000_s62467" name="Equation" r:id="rId5" imgW="2958840" imgH="507960" progId="">
              <p:embed/>
            </p:oleObj>
          </a:graphicData>
        </a:graphic>
      </p:graphicFrame>
      <p:sp>
        <p:nvSpPr>
          <p:cNvPr id="73737" name="Rectangle 7"/>
          <p:cNvSpPr>
            <a:spLocks noChangeArrowheads="1"/>
          </p:cNvSpPr>
          <p:nvPr/>
        </p:nvSpPr>
        <p:spPr bwMode="auto">
          <a:xfrm>
            <a:off x="539750" y="5226050"/>
            <a:ext cx="10810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b="1">
                <a:latin typeface="Arial" pitchFamily="34" charset="0"/>
              </a:rPr>
              <a:t>(</a:t>
            </a:r>
            <a:r>
              <a:rPr lang="en-US" altLang="zh-CN" b="1">
                <a:latin typeface="Arial" pitchFamily="34" charset="0"/>
              </a:rPr>
              <a:t>3)</a:t>
            </a:r>
          </a:p>
        </p:txBody>
      </p:sp>
      <p:graphicFrame>
        <p:nvGraphicFramePr>
          <p:cNvPr id="73732" name="Object 8"/>
          <p:cNvGraphicFramePr>
            <a:graphicFrameLocks noChangeAspect="1"/>
          </p:cNvGraphicFramePr>
          <p:nvPr/>
        </p:nvGraphicFramePr>
        <p:xfrm>
          <a:off x="1763713" y="5157788"/>
          <a:ext cx="3300412" cy="835025"/>
        </p:xfrm>
        <a:graphic>
          <a:graphicData uri="http://schemas.openxmlformats.org/presentationml/2006/ole">
            <p:oleObj spid="_x0000_s62468" name="Equation" r:id="rId6" imgW="1002960" imgH="253800" progId="">
              <p:embed/>
            </p:oleObj>
          </a:graphicData>
        </a:graphic>
      </p:graphicFrame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539750" y="2420938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SzPct val="80000"/>
            </a:pPr>
            <a:r>
              <a:rPr lang="zh-CN" altLang="en-US" b="1"/>
              <a:t>特别地</a:t>
            </a:r>
          </a:p>
        </p:txBody>
      </p:sp>
      <p:graphicFrame>
        <p:nvGraphicFramePr>
          <p:cNvPr id="73733" name="Object 10"/>
          <p:cNvGraphicFramePr>
            <a:graphicFrameLocks noChangeAspect="1"/>
          </p:cNvGraphicFramePr>
          <p:nvPr/>
        </p:nvGraphicFramePr>
        <p:xfrm>
          <a:off x="2171700" y="2349500"/>
          <a:ext cx="5162550" cy="706438"/>
        </p:xfrm>
        <a:graphic>
          <a:graphicData uri="http://schemas.openxmlformats.org/presentationml/2006/ole">
            <p:oleObj spid="_x0000_s62469" name="Equation" r:id="rId7" imgW="1854000" imgH="253800" progId="">
              <p:embed/>
            </p:oleObj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450850" y="376238"/>
          <a:ext cx="8388350" cy="3935412"/>
        </p:xfrm>
        <a:graphic>
          <a:graphicData uri="http://schemas.openxmlformats.org/presentationml/2006/ole">
            <p:oleObj spid="_x0000_s63490" name="Equation" r:id="rId3" imgW="2920680" imgH="1371600" progId="">
              <p:embed/>
            </p:oleObj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39750" y="404813"/>
            <a:ext cx="115252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itchFamily="2" charset="2"/>
              <a:buBlip>
                <a:blip r:embed="rId4"/>
              </a:buBlip>
            </a:pPr>
            <a:r>
              <a:rPr lang="zh-CN" altLang="en-US" b="1">
                <a:latin typeface="Arial" pitchFamily="34" charset="0"/>
              </a:rPr>
              <a:t>(</a:t>
            </a:r>
            <a:r>
              <a:rPr lang="en-US" altLang="zh-CN" b="1">
                <a:latin typeface="Arial" pitchFamily="34" charset="0"/>
              </a:rPr>
              <a:t>4)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2400" cy="701675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</a:rPr>
              <a:t>一、重点与难点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F0A71-D663-43A0-9F64-5ADBCF6DD326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827088" y="1506538"/>
            <a:ext cx="1595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1.</a:t>
            </a:r>
            <a:r>
              <a:rPr lang="zh-CN" altLang="en-US" sz="3200" b="1">
                <a:ea typeface="黑体" pitchFamily="2" charset="-122"/>
              </a:rPr>
              <a:t>重点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79563" y="2139950"/>
            <a:ext cx="45926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数学期望的性质和计算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827088" y="4349750"/>
            <a:ext cx="159543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2.</a:t>
            </a:r>
            <a:r>
              <a:rPr lang="zh-CN" altLang="en-US" sz="3200" b="1">
                <a:ea typeface="黑体" pitchFamily="2" charset="-122"/>
              </a:rPr>
              <a:t>难点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579563" y="4997450"/>
            <a:ext cx="328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数字特征的计算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579563" y="2767013"/>
            <a:ext cx="3719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方差的性质和计算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1579563" y="3486150"/>
            <a:ext cx="45926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相关系数的性质和计算</a:t>
            </a:r>
          </a:p>
        </p:txBody>
      </p:sp>
      <p:sp>
        <p:nvSpPr>
          <p:cNvPr id="32778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2" grpId="0"/>
      <p:bldP spid="75783" grpId="0"/>
      <p:bldP spid="75785" grpId="0"/>
      <p:bldP spid="757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69925"/>
            <a:ext cx="7777163" cy="701675"/>
          </a:xfrm>
        </p:spPr>
        <p:txBody>
          <a:bodyPr lIns="90000" tIns="46800" rIns="90000" bIns="46800" anchor="t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</a:rPr>
              <a:t>三、典型例题                  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38938-0769-4AF7-91B8-4302207A1E43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73125" y="351472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97280" name="Object 0"/>
          <p:cNvGraphicFramePr>
            <a:graphicFrameLocks noChangeAspect="1"/>
          </p:cNvGraphicFramePr>
          <p:nvPr/>
        </p:nvGraphicFramePr>
        <p:xfrm>
          <a:off x="1763713" y="1700213"/>
          <a:ext cx="6624637" cy="1657350"/>
        </p:xfrm>
        <a:graphic>
          <a:graphicData uri="http://schemas.openxmlformats.org/presentationml/2006/ole">
            <p:oleObj spid="_x0000_s13314" name="Equation" r:id="rId3" imgW="2793960" imgH="698400" progId="">
              <p:embed/>
            </p:oleObj>
          </a:graphicData>
        </a:graphic>
      </p:graphicFrame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1908175" y="3357563"/>
          <a:ext cx="2986088" cy="1079500"/>
        </p:xfrm>
        <a:graphic>
          <a:graphicData uri="http://schemas.openxmlformats.org/presentationml/2006/ole">
            <p:oleObj spid="_x0000_s13315" name="Equation" r:id="rId4" imgW="1193760" imgH="431640" progId="">
              <p:embed/>
            </p:oleObj>
          </a:graphicData>
        </a:graphic>
      </p:graphicFrame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5105400" y="3632200"/>
          <a:ext cx="2451100" cy="431800"/>
        </p:xfrm>
        <a:graphic>
          <a:graphicData uri="http://schemas.openxmlformats.org/presentationml/2006/ole">
            <p:oleObj spid="_x0000_s13316" name="Equation" r:id="rId5" imgW="2450880" imgH="431640" progId="Equation.3">
              <p:embed/>
            </p:oleObj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2740025" y="4602163"/>
          <a:ext cx="1943100" cy="939800"/>
        </p:xfrm>
        <a:graphic>
          <a:graphicData uri="http://schemas.openxmlformats.org/presentationml/2006/ole">
            <p:oleObj spid="_x0000_s13317" name="Equation" r:id="rId6" imgW="1942920" imgH="939600" progId="Equation.3">
              <p:embed/>
            </p:oleObj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800600" y="4648200"/>
          <a:ext cx="1397000" cy="914400"/>
        </p:xfrm>
        <a:graphic>
          <a:graphicData uri="http://schemas.openxmlformats.org/presentationml/2006/ole">
            <p:oleObj spid="_x0000_s13318" name="Equation" r:id="rId7" imgW="1396800" imgH="91440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6311900" y="4627563"/>
          <a:ext cx="698500" cy="914400"/>
        </p:xfrm>
        <a:graphic>
          <a:graphicData uri="http://schemas.openxmlformats.org/presentationml/2006/ole">
            <p:oleObj spid="_x0000_s13319" name="Equation" r:id="rId8" imgW="698400" imgH="914400" progId="Equation.3">
              <p:embed/>
            </p:oleObj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71538" y="15589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1</a:t>
            </a:r>
          </a:p>
        </p:txBody>
      </p:sp>
      <p:sp>
        <p:nvSpPr>
          <p:cNvPr id="13324" name="AutoShape 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utoUpdateAnimBg="0"/>
      <p:bldP spid="82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4"/>
          <p:cNvGraphicFramePr>
            <a:graphicFrameLocks noChangeAspect="1"/>
          </p:cNvGraphicFramePr>
          <p:nvPr/>
        </p:nvGraphicFramePr>
        <p:xfrm>
          <a:off x="1187450" y="1052513"/>
          <a:ext cx="3084513" cy="1008062"/>
        </p:xfrm>
        <a:graphic>
          <a:graphicData uri="http://schemas.openxmlformats.org/presentationml/2006/ole">
            <p:oleObj spid="_x0000_s14338" name="Equation" r:id="rId3" imgW="1320480" imgH="431640" progId="">
              <p:embed/>
            </p:oleObj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4392613" y="1062038"/>
          <a:ext cx="2095500" cy="939800"/>
        </p:xfrm>
        <a:graphic>
          <a:graphicData uri="http://schemas.openxmlformats.org/presentationml/2006/ole">
            <p:oleObj spid="_x0000_s14339" name="Equation" r:id="rId4" imgW="2095200" imgH="939600" progId="Equation.3">
              <p:embed/>
            </p:oleObj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382838" y="2306638"/>
          <a:ext cx="1485900" cy="914400"/>
        </p:xfrm>
        <a:graphic>
          <a:graphicData uri="http://schemas.openxmlformats.org/presentationml/2006/ole">
            <p:oleObj spid="_x0000_s14340" name="Equation" r:id="rId5" imgW="1485720" imgH="914400" progId="Equation.3">
              <p:embed/>
            </p:oleObj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962400" y="2306638"/>
          <a:ext cx="1117600" cy="914400"/>
        </p:xfrm>
        <a:graphic>
          <a:graphicData uri="http://schemas.openxmlformats.org/presentationml/2006/ole">
            <p:oleObj spid="_x0000_s14341" name="Equation" r:id="rId6" imgW="1117440" imgH="914400" progId="Equation.3">
              <p:embed/>
            </p:oleObj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1042988" y="3429000"/>
          <a:ext cx="4824412" cy="663575"/>
        </p:xfrm>
        <a:graphic>
          <a:graphicData uri="http://schemas.openxmlformats.org/presentationml/2006/ole">
            <p:oleObj spid="_x0000_s14342" name="Equation" r:id="rId7" imgW="1663560" imgH="228600" progId="">
              <p:embed/>
            </p:oleObj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463800" y="4419600"/>
          <a:ext cx="1727200" cy="914400"/>
        </p:xfrm>
        <a:graphic>
          <a:graphicData uri="http://schemas.openxmlformats.org/presentationml/2006/ole">
            <p:oleObj spid="_x0000_s14343" name="Equation" r:id="rId8" imgW="1726920" imgH="914400" progId="Equation.3">
              <p:embed/>
            </p:oleObj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4343400" y="4419600"/>
          <a:ext cx="838200" cy="914400"/>
        </p:xfrm>
        <a:graphic>
          <a:graphicData uri="http://schemas.openxmlformats.org/presentationml/2006/ole">
            <p:oleObj spid="_x0000_s14344" name="Equation" r:id="rId9" imgW="838080" imgH="914400" progId="Equation.3">
              <p:embed/>
            </p:oleObj>
          </a:graphicData>
        </a:graphic>
      </p:graphicFrame>
      <p:sp>
        <p:nvSpPr>
          <p:cNvPr id="14345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6D10F-DC3E-4941-957F-A29142DE489D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838200" y="685800"/>
            <a:ext cx="78374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          从数字0, 1, 2, </a:t>
            </a:r>
            <a:r>
              <a:rPr lang="zh-CN" altLang="en-US" sz="2800" b="1">
                <a:cs typeface="Times New Roman" pitchFamily="18" charset="0"/>
              </a:rPr>
              <a:t>…</a:t>
            </a:r>
            <a:r>
              <a:rPr lang="zh-CN" altLang="en-US" sz="2800" b="1"/>
              <a:t>, </a:t>
            </a:r>
            <a:r>
              <a:rPr lang="en-US" altLang="zh-CN" sz="2800" b="1" i="1">
                <a:cs typeface="Times New Roman" pitchFamily="18" charset="0"/>
              </a:rPr>
              <a:t>n</a:t>
            </a:r>
            <a:r>
              <a:rPr lang="zh-CN" altLang="en-US" sz="2800" b="1"/>
              <a:t>中任取两个不同的数字, 求这两个数字之差的绝对值的数学期望. 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498600" y="1925638"/>
          <a:ext cx="6311900" cy="406400"/>
        </p:xfrm>
        <a:graphic>
          <a:graphicData uri="http://schemas.openxmlformats.org/presentationml/2006/ole">
            <p:oleObj spid="_x0000_s15362" name="Equation" r:id="rId3" imgW="6311880" imgH="406080" progId="Equation.3">
              <p:embed/>
            </p:oleObj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914400" y="2400300"/>
          <a:ext cx="5753100" cy="406400"/>
        </p:xfrm>
        <a:graphic>
          <a:graphicData uri="http://schemas.openxmlformats.org/presentationml/2006/ole">
            <p:oleObj spid="_x0000_s15363" name="Equation" r:id="rId4" imgW="5752800" imgH="406080" progId="Equation.3">
              <p:embed/>
            </p:oleObj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914400" y="2895600"/>
          <a:ext cx="3352800" cy="977900"/>
        </p:xfrm>
        <a:graphic>
          <a:graphicData uri="http://schemas.openxmlformats.org/presentationml/2006/ole">
            <p:oleObj spid="_x0000_s15364" name="Equation" r:id="rId5" imgW="3352680" imgH="977760" progId="Equation.3">
              <p:embed/>
            </p:oleObj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311650" y="2895600"/>
          <a:ext cx="4127500" cy="977900"/>
        </p:xfrm>
        <a:graphic>
          <a:graphicData uri="http://schemas.openxmlformats.org/presentationml/2006/ole">
            <p:oleObj spid="_x0000_s15365" name="Equation" r:id="rId6" imgW="4127400" imgH="977760" progId="Equation.3">
              <p:embed/>
            </p:oleObj>
          </a:graphicData>
        </a:graphic>
      </p:graphicFrame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62000" y="42037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一般的</a:t>
            </a:r>
          </a:p>
        </p:txBody>
      </p:sp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1943100" y="4051300"/>
          <a:ext cx="6781800" cy="977900"/>
        </p:xfrm>
        <a:graphic>
          <a:graphicData uri="http://schemas.openxmlformats.org/presentationml/2006/ole">
            <p:oleObj spid="_x0000_s15366" name="Equation" r:id="rId7" imgW="6781680" imgH="977760" progId="Equation.3">
              <p:embed/>
            </p:oleObj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233488" y="5157788"/>
          <a:ext cx="2474912" cy="863600"/>
        </p:xfrm>
        <a:graphic>
          <a:graphicData uri="http://schemas.openxmlformats.org/presentationml/2006/ole">
            <p:oleObj spid="_x0000_s15367" name="Equation" r:id="rId8" imgW="1346040" imgH="431640" progId="">
              <p:embed/>
            </p:oleObj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3886200" y="5041900"/>
          <a:ext cx="3733800" cy="977900"/>
        </p:xfrm>
        <a:graphic>
          <a:graphicData uri="http://schemas.openxmlformats.org/presentationml/2006/ole">
            <p:oleObj spid="_x0000_s15368" name="Equation" r:id="rId9" imgW="3911400" imgH="977760" progId="Equation.3">
              <p:embed/>
            </p:oleObj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7620000" y="5095875"/>
          <a:ext cx="1016000" cy="838200"/>
        </p:xfrm>
        <a:graphic>
          <a:graphicData uri="http://schemas.openxmlformats.org/presentationml/2006/ole">
            <p:oleObj spid="_x0000_s15369" name="Equation" r:id="rId10" imgW="1168200" imgH="838080" progId="Equation.3">
              <p:embed/>
            </p:oleObj>
          </a:graphicData>
        </a:graphic>
      </p:graphicFrame>
      <p:sp>
        <p:nvSpPr>
          <p:cNvPr id="15373" name="Text Box 2"/>
          <p:cNvSpPr txBox="1">
            <a:spLocks noChangeArrowheads="1"/>
          </p:cNvSpPr>
          <p:nvPr/>
        </p:nvSpPr>
        <p:spPr bwMode="auto">
          <a:xfrm>
            <a:off x="838200" y="7572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2</a:t>
            </a:r>
          </a:p>
        </p:txBody>
      </p:sp>
      <p:sp>
        <p:nvSpPr>
          <p:cNvPr id="15374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BF727-23A2-4B53-93D2-6EAEFB54127C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1028"/>
          <p:cNvSpPr txBox="1">
            <a:spLocks noChangeArrowheads="1"/>
          </p:cNvSpPr>
          <p:nvPr/>
        </p:nvSpPr>
        <p:spPr bwMode="auto">
          <a:xfrm>
            <a:off x="838200" y="2438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914400" y="990600"/>
          <a:ext cx="7493000" cy="1447800"/>
        </p:xfrm>
        <a:graphic>
          <a:graphicData uri="http://schemas.openxmlformats.org/presentationml/2006/ole">
            <p:oleObj spid="_x0000_s16386" name="Equation" r:id="rId3" imgW="7492680" imgH="1447560" progId="">
              <p:embed/>
            </p:oleObj>
          </a:graphicData>
        </a:graphic>
      </p:graphicFrame>
      <p:graphicFrame>
        <p:nvGraphicFramePr>
          <p:cNvPr id="98305" name="Object 1025"/>
          <p:cNvGraphicFramePr>
            <a:graphicFrameLocks noChangeAspect="1"/>
          </p:cNvGraphicFramePr>
          <p:nvPr/>
        </p:nvGraphicFramePr>
        <p:xfrm>
          <a:off x="1828800" y="2533650"/>
          <a:ext cx="3848100" cy="444500"/>
        </p:xfrm>
        <a:graphic>
          <a:graphicData uri="http://schemas.openxmlformats.org/presentationml/2006/ole">
            <p:oleObj spid="_x0000_s16387" name="Equation" r:id="rId4" imgW="3848040" imgH="444240" progId="Equation.3">
              <p:embed/>
            </p:oleObj>
          </a:graphicData>
        </a:graphic>
      </p:graphicFrame>
      <p:graphicFrame>
        <p:nvGraphicFramePr>
          <p:cNvPr id="98306" name="Object 1026"/>
          <p:cNvGraphicFramePr>
            <a:graphicFrameLocks noChangeAspect="1"/>
          </p:cNvGraphicFramePr>
          <p:nvPr/>
        </p:nvGraphicFramePr>
        <p:xfrm>
          <a:off x="914400" y="3124200"/>
          <a:ext cx="1854200" cy="939800"/>
        </p:xfrm>
        <a:graphic>
          <a:graphicData uri="http://schemas.openxmlformats.org/presentationml/2006/ole">
            <p:oleObj spid="_x0000_s16388" name="Equation" r:id="rId5" imgW="1854000" imgH="939600" progId="Equation.3">
              <p:embed/>
            </p:oleObj>
          </a:graphicData>
        </a:graphic>
      </p:graphicFrame>
      <p:graphicFrame>
        <p:nvGraphicFramePr>
          <p:cNvPr id="98307" name="Object 1027"/>
          <p:cNvGraphicFramePr>
            <a:graphicFrameLocks noChangeAspect="1"/>
          </p:cNvGraphicFramePr>
          <p:nvPr/>
        </p:nvGraphicFramePr>
        <p:xfrm>
          <a:off x="2819400" y="3090863"/>
          <a:ext cx="1638300" cy="965200"/>
        </p:xfrm>
        <a:graphic>
          <a:graphicData uri="http://schemas.openxmlformats.org/presentationml/2006/ole">
            <p:oleObj spid="_x0000_s16389" name="Equation" r:id="rId6" imgW="1638000" imgH="965160" progId="Equation.3">
              <p:embed/>
            </p:oleObj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4572000" y="3330575"/>
          <a:ext cx="1549400" cy="444500"/>
        </p:xfrm>
        <a:graphic>
          <a:graphicData uri="http://schemas.openxmlformats.org/presentationml/2006/ole">
            <p:oleObj spid="_x0000_s16390" name="Equation" r:id="rId7" imgW="1549080" imgH="444240" progId="Equation.3">
              <p:embed/>
            </p:oleObj>
          </a:graphicData>
        </a:graphic>
      </p:graphicFrame>
      <p:graphicFrame>
        <p:nvGraphicFramePr>
          <p:cNvPr id="98309" name="Object 1029"/>
          <p:cNvGraphicFramePr>
            <a:graphicFrameLocks noChangeAspect="1"/>
          </p:cNvGraphicFramePr>
          <p:nvPr/>
        </p:nvGraphicFramePr>
        <p:xfrm>
          <a:off x="6515100" y="3332163"/>
          <a:ext cx="1587500" cy="444500"/>
        </p:xfrm>
        <a:graphic>
          <a:graphicData uri="http://schemas.openxmlformats.org/presentationml/2006/ole">
            <p:oleObj spid="_x0000_s16391" name="Equation" r:id="rId8" imgW="1587240" imgH="444240" progId="Equation.3">
              <p:embed/>
            </p:oleObj>
          </a:graphicData>
        </a:graphic>
      </p:graphicFrame>
      <p:graphicFrame>
        <p:nvGraphicFramePr>
          <p:cNvPr id="98310" name="Object 1030"/>
          <p:cNvGraphicFramePr>
            <a:graphicFrameLocks noChangeAspect="1"/>
          </p:cNvGraphicFramePr>
          <p:nvPr/>
        </p:nvGraphicFramePr>
        <p:xfrm>
          <a:off x="971550" y="4365625"/>
          <a:ext cx="2592388" cy="1008063"/>
        </p:xfrm>
        <a:graphic>
          <a:graphicData uri="http://schemas.openxmlformats.org/presentationml/2006/ole">
            <p:oleObj spid="_x0000_s16392" name="Equation" r:id="rId9" imgW="1143000" imgH="444240" progId="">
              <p:embed/>
            </p:oleObj>
          </a:graphicData>
        </a:graphic>
      </p:graphicFrame>
      <p:graphicFrame>
        <p:nvGraphicFramePr>
          <p:cNvPr id="98311" name="Object 1031"/>
          <p:cNvGraphicFramePr>
            <a:graphicFrameLocks noChangeAspect="1"/>
          </p:cNvGraphicFramePr>
          <p:nvPr/>
        </p:nvGraphicFramePr>
        <p:xfrm>
          <a:off x="3657600" y="4343400"/>
          <a:ext cx="1778000" cy="965200"/>
        </p:xfrm>
        <a:graphic>
          <a:graphicData uri="http://schemas.openxmlformats.org/presentationml/2006/ole">
            <p:oleObj spid="_x0000_s16393" name="Equation" r:id="rId10" imgW="1777680" imgH="965160" progId="Equation.3">
              <p:embed/>
            </p:oleObj>
          </a:graphicData>
        </a:graphic>
      </p:graphicFrame>
      <p:graphicFrame>
        <p:nvGraphicFramePr>
          <p:cNvPr id="98312" name="Object 1032"/>
          <p:cNvGraphicFramePr>
            <a:graphicFrameLocks noChangeAspect="1"/>
          </p:cNvGraphicFramePr>
          <p:nvPr/>
        </p:nvGraphicFramePr>
        <p:xfrm>
          <a:off x="5478463" y="4572000"/>
          <a:ext cx="1841500" cy="444500"/>
        </p:xfrm>
        <a:graphic>
          <a:graphicData uri="http://schemas.openxmlformats.org/presentationml/2006/ole">
            <p:oleObj spid="_x0000_s16394" name="Equation" r:id="rId11" imgW="1841400" imgH="444240" progId="Equation.3">
              <p:embed/>
            </p:oleObj>
          </a:graphicData>
        </a:graphic>
      </p:graphicFrame>
      <p:graphicFrame>
        <p:nvGraphicFramePr>
          <p:cNvPr id="98313" name="Object 1033"/>
          <p:cNvGraphicFramePr>
            <a:graphicFrameLocks noChangeAspect="1"/>
          </p:cNvGraphicFramePr>
          <p:nvPr/>
        </p:nvGraphicFramePr>
        <p:xfrm>
          <a:off x="857250" y="5626100"/>
          <a:ext cx="3238500" cy="469900"/>
        </p:xfrm>
        <a:graphic>
          <a:graphicData uri="http://schemas.openxmlformats.org/presentationml/2006/ole">
            <p:oleObj spid="_x0000_s16395" name="Equation" r:id="rId12" imgW="3238200" imgH="469800" progId="Equation.3">
              <p:embed/>
            </p:oleObj>
          </a:graphicData>
        </a:graphic>
      </p:graphicFrame>
      <p:sp>
        <p:nvSpPr>
          <p:cNvPr id="16397" name="Text Box 1026"/>
          <p:cNvSpPr txBox="1">
            <a:spLocks noChangeArrowheads="1"/>
          </p:cNvSpPr>
          <p:nvPr/>
        </p:nvSpPr>
        <p:spPr bwMode="auto">
          <a:xfrm>
            <a:off x="838200" y="9382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3</a:t>
            </a:r>
          </a:p>
        </p:txBody>
      </p:sp>
      <p:sp>
        <p:nvSpPr>
          <p:cNvPr id="16398" name="AutoShape 104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FDF45-4C71-4B7C-ACF0-BA696BDF63E3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838200" y="762000"/>
            <a:ext cx="7837488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          某银行开展定期定额有奖储蓄, 定期一年, 定额60元, 按规定10000个户头中, 头等奖一个, 奖金500元; 二等奖10个, 各奖100元; 三等奖100个, 各奖10元; 四等奖1000个, 各奖2元.  某人买了五个户头, 他期望得奖多少元?</a:t>
            </a:r>
            <a:endParaRPr lang="en-US" altLang="zh-CN" sz="2800" b="1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838200" y="3505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595438" y="3532188"/>
            <a:ext cx="6329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因为任何一个户头获奖都是等可能的,</a:t>
            </a:r>
          </a:p>
        </p:txBody>
      </p:sp>
      <p:graphicFrame>
        <p:nvGraphicFramePr>
          <p:cNvPr id="99328" name="Object 0"/>
          <p:cNvGraphicFramePr>
            <a:graphicFrameLocks noChangeAspect="1"/>
          </p:cNvGraphicFramePr>
          <p:nvPr/>
        </p:nvGraphicFramePr>
        <p:xfrm>
          <a:off x="973138" y="4186238"/>
          <a:ext cx="6197600" cy="406400"/>
        </p:xfrm>
        <a:graphic>
          <a:graphicData uri="http://schemas.openxmlformats.org/presentationml/2006/ole">
            <p:oleObj spid="_x0000_s17410" name="Equation" r:id="rId3" imgW="6197400" imgH="406080" progId="Equation.3">
              <p:embed/>
            </p:oleObj>
          </a:graphicData>
        </a:graphic>
      </p:graphicFrame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2876550" y="4838700"/>
          <a:ext cx="4699000" cy="1333500"/>
        </p:xfrm>
        <a:graphic>
          <a:graphicData uri="http://schemas.openxmlformats.org/presentationml/2006/ole">
            <p:oleObj spid="_x0000_s17411" name="公式" r:id="rId4" imgW="4698720" imgH="1333440" progId="Equation.3">
              <p:embed/>
            </p:oleObj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855663" y="502285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分布列为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838200" y="8318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4</a:t>
            </a:r>
          </a:p>
        </p:txBody>
      </p:sp>
      <p:sp>
        <p:nvSpPr>
          <p:cNvPr id="17417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3D1D3-DB76-4716-94D6-774815B75ACD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 autoUpdateAnimBg="0"/>
      <p:bldP spid="58380" grpId="0" autoUpdateAnimBg="0"/>
      <p:bldP spid="5838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9"/>
          <p:cNvGraphicFramePr>
            <a:graphicFrameLocks noChangeAspect="1"/>
          </p:cNvGraphicFramePr>
          <p:nvPr/>
        </p:nvGraphicFramePr>
        <p:xfrm>
          <a:off x="1219200" y="977900"/>
          <a:ext cx="2971800" cy="393700"/>
        </p:xfrm>
        <a:graphic>
          <a:graphicData uri="http://schemas.openxmlformats.org/presentationml/2006/ole">
            <p:oleObj spid="_x0000_s18434" name="Equation" r:id="rId3" imgW="2971800" imgH="393480" progId="Equation.3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476375" y="1628775"/>
          <a:ext cx="6326188" cy="863600"/>
        </p:xfrm>
        <a:graphic>
          <a:graphicData uri="http://schemas.openxmlformats.org/presentationml/2006/ole">
            <p:oleObj spid="_x0000_s18435" name="Equation" r:id="rId4" imgW="2882880" imgH="393480" progId="">
              <p:embed/>
            </p:oleObj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189163" y="2763838"/>
          <a:ext cx="2044700" cy="419100"/>
        </p:xfrm>
        <a:graphic>
          <a:graphicData uri="http://schemas.openxmlformats.org/presentationml/2006/ole">
            <p:oleObj spid="_x0000_s18436" name="Equation" r:id="rId5" imgW="2044440" imgH="419040" progId="Equation.3">
              <p:embed/>
            </p:oleObj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157288" y="3376613"/>
            <a:ext cx="5268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/>
              <a:t>买五个户头的期望得奖金额为     </a:t>
            </a: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547813" y="4221163"/>
          <a:ext cx="2232025" cy="452437"/>
        </p:xfrm>
        <a:graphic>
          <a:graphicData uri="http://schemas.openxmlformats.org/presentationml/2006/ole">
            <p:oleObj spid="_x0000_s18437" name="Equation" r:id="rId6" imgW="1002960" imgH="203040" progId="">
              <p:embed/>
            </p:oleObj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3810000" y="4229100"/>
          <a:ext cx="3479800" cy="419100"/>
        </p:xfrm>
        <a:graphic>
          <a:graphicData uri="http://schemas.openxmlformats.org/presentationml/2006/ole">
            <p:oleObj spid="_x0000_s18438" name="Equation" r:id="rId7" imgW="3479760" imgH="419040" progId="">
              <p:embed/>
            </p:oleObj>
          </a:graphicData>
        </a:graphic>
      </p:graphicFrame>
      <p:sp>
        <p:nvSpPr>
          <p:cNvPr id="1844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9CE0D-FE94-41E1-A972-A3894E480FC7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692275" y="981075"/>
          <a:ext cx="5549900" cy="2087563"/>
        </p:xfrm>
        <a:graphic>
          <a:graphicData uri="http://schemas.openxmlformats.org/presentationml/2006/ole">
            <p:oleObj spid="_x0000_s19458" name="Equation" r:id="rId3" imgW="2565360" imgH="965160" progId="">
              <p:embed/>
            </p:oleObj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38200" y="332581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676400" y="3416300"/>
          <a:ext cx="3454400" cy="431800"/>
        </p:xfrm>
        <a:graphic>
          <a:graphicData uri="http://schemas.openxmlformats.org/presentationml/2006/ole">
            <p:oleObj spid="_x0000_s19459" name="Equation" r:id="rId4" imgW="3454200" imgH="431640" progId="Equation.3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827088" y="4005263"/>
          <a:ext cx="3838575" cy="792162"/>
        </p:xfrm>
        <a:graphic>
          <a:graphicData uri="http://schemas.openxmlformats.org/presentationml/2006/ole">
            <p:oleObj spid="_x0000_s19460" name="Equation" r:id="rId5" imgW="1600200" imgH="330120" progId="">
              <p:embed/>
            </p:oleObj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699000" y="4025900"/>
          <a:ext cx="2743200" cy="698500"/>
        </p:xfrm>
        <a:graphic>
          <a:graphicData uri="http://schemas.openxmlformats.org/presentationml/2006/ole">
            <p:oleObj spid="_x0000_s19461" name="Equation" r:id="rId6" imgW="2743200" imgH="698400" progId="Equation.3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453313" y="4198938"/>
          <a:ext cx="584200" cy="368300"/>
        </p:xfrm>
        <a:graphic>
          <a:graphicData uri="http://schemas.openxmlformats.org/presentationml/2006/ole">
            <p:oleObj spid="_x0000_s19462" name="Equation" r:id="rId7" imgW="583920" imgH="368280" progId="Equation.3">
              <p:embed/>
            </p:oleObj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476375" y="4941888"/>
          <a:ext cx="6299200" cy="647700"/>
        </p:xfrm>
        <a:graphic>
          <a:graphicData uri="http://schemas.openxmlformats.org/presentationml/2006/ole">
            <p:oleObj spid="_x0000_s19463" name="Equation" r:id="rId8" imgW="2222280" imgH="228600" progId="">
              <p:embed/>
            </p:oleObj>
          </a:graphicData>
        </a:graphic>
      </p:graphicFrame>
      <p:sp>
        <p:nvSpPr>
          <p:cNvPr id="19465" name="Text Box 2"/>
          <p:cNvSpPr txBox="1">
            <a:spLocks noChangeArrowheads="1"/>
          </p:cNvSpPr>
          <p:nvPr/>
        </p:nvSpPr>
        <p:spPr bwMode="auto">
          <a:xfrm>
            <a:off x="838200" y="9017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5</a:t>
            </a:r>
          </a:p>
        </p:txBody>
      </p:sp>
      <p:sp>
        <p:nvSpPr>
          <p:cNvPr id="1946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CC0CA-2371-4F1F-80BF-B2C2F9300CED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096000" y="2514600"/>
            <a:ext cx="2667000" cy="838200"/>
          </a:xfrm>
          <a:prstGeom prst="rect">
            <a:avLst/>
          </a:prstGeom>
          <a:solidFill>
            <a:srgbClr val="00FFFF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362200" y="2514600"/>
            <a:ext cx="2286000" cy="838200"/>
          </a:xfrm>
          <a:prstGeom prst="rect">
            <a:avLst/>
          </a:prstGeom>
          <a:solidFill>
            <a:srgbClr val="00FFFF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942975" y="2514600"/>
          <a:ext cx="7912100" cy="914400"/>
        </p:xfrm>
        <a:graphic>
          <a:graphicData uri="http://schemas.openxmlformats.org/presentationml/2006/ole">
            <p:oleObj spid="_x0000_s20482" name="Equation" r:id="rId3" imgW="7912080" imgH="914400" progId="Equation.3">
              <p:embed/>
            </p:oleObj>
          </a:graphicData>
        </a:graphic>
      </p:graphicFrame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942975" y="762000"/>
          <a:ext cx="2895600" cy="698500"/>
        </p:xfrm>
        <a:graphic>
          <a:graphicData uri="http://schemas.openxmlformats.org/presentationml/2006/ole">
            <p:oleObj spid="_x0000_s20483" name="Equation" r:id="rId4" imgW="2895480" imgH="698400" progId="Equation.3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42975" y="1460500"/>
          <a:ext cx="7696200" cy="914400"/>
        </p:xfrm>
        <a:graphic>
          <a:graphicData uri="http://schemas.openxmlformats.org/presentationml/2006/ole">
            <p:oleObj spid="_x0000_s20484" name="Equation" r:id="rId5" imgW="7696080" imgH="91440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108200" y="3492500"/>
          <a:ext cx="2578100" cy="698500"/>
        </p:xfrm>
        <a:graphic>
          <a:graphicData uri="http://schemas.openxmlformats.org/presentationml/2006/ole">
            <p:oleObj spid="_x0000_s20485" name="Equation" r:id="rId6" imgW="2577960" imgH="698400" progId="Equation.3">
              <p:embed/>
            </p:oleObj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6084888" y="3532188"/>
          <a:ext cx="2892425" cy="617537"/>
        </p:xfrm>
        <a:graphic>
          <a:graphicData uri="http://schemas.openxmlformats.org/presentationml/2006/ole">
            <p:oleObj spid="_x0000_s20486" name="Equation" r:id="rId7" imgW="1549080" imgH="330120" progId="">
              <p:embed/>
            </p:oleObj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331913" y="4292600"/>
          <a:ext cx="5487987" cy="858838"/>
        </p:xfrm>
        <a:graphic>
          <a:graphicData uri="http://schemas.openxmlformats.org/presentationml/2006/ole">
            <p:oleObj spid="_x0000_s20487" name="Equation" r:id="rId8" imgW="2679480" imgH="419040" progId="">
              <p:embed/>
            </p:oleObj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47813" y="5332413"/>
          <a:ext cx="3095625" cy="904875"/>
        </p:xfrm>
        <a:graphic>
          <a:graphicData uri="http://schemas.openxmlformats.org/presentationml/2006/ole">
            <p:oleObj spid="_x0000_s20488" name="Equation" r:id="rId9" imgW="1346040" imgH="393480" progId="">
              <p:embed/>
            </p:oleObj>
          </a:graphicData>
        </a:graphic>
      </p:graphicFrame>
      <p:sp>
        <p:nvSpPr>
          <p:cNvPr id="20491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A82E2-600F-4F15-B211-FE6A0B3C275A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908050" y="793750"/>
          <a:ext cx="7848600" cy="1485900"/>
        </p:xfrm>
        <a:graphic>
          <a:graphicData uri="http://schemas.openxmlformats.org/presentationml/2006/ole">
            <p:oleObj spid="_x0000_s21506" name="Equation" r:id="rId3" imgW="7848360" imgH="1485720" progId="">
              <p:embed/>
            </p:oleObj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00353" name="Object 1025"/>
          <p:cNvGraphicFramePr>
            <a:graphicFrameLocks noChangeAspect="1"/>
          </p:cNvGraphicFramePr>
          <p:nvPr/>
        </p:nvGraphicFramePr>
        <p:xfrm>
          <a:off x="1676400" y="2514600"/>
          <a:ext cx="2006600" cy="457200"/>
        </p:xfrm>
        <a:graphic>
          <a:graphicData uri="http://schemas.openxmlformats.org/presentationml/2006/ole">
            <p:oleObj spid="_x0000_s21507" name="Equation" r:id="rId4" imgW="2006280" imgH="457200" progId="Equation.3">
              <p:embed/>
            </p:oleObj>
          </a:graphicData>
        </a:graphic>
      </p:graphicFrame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3714750" y="2382838"/>
          <a:ext cx="3441700" cy="698500"/>
        </p:xfrm>
        <a:graphic>
          <a:graphicData uri="http://schemas.openxmlformats.org/presentationml/2006/ole">
            <p:oleObj spid="_x0000_s21508" name="Equation" r:id="rId5" imgW="3441600" imgH="698400" progId="Equation.3">
              <p:embed/>
            </p:oleObj>
          </a:graphicData>
        </a:graphic>
      </p:graphicFrame>
      <p:graphicFrame>
        <p:nvGraphicFramePr>
          <p:cNvPr id="100355" name="Object 1027"/>
          <p:cNvGraphicFramePr>
            <a:graphicFrameLocks noChangeAspect="1"/>
          </p:cNvGraphicFramePr>
          <p:nvPr/>
        </p:nvGraphicFramePr>
        <p:xfrm>
          <a:off x="1625600" y="3200400"/>
          <a:ext cx="3937000" cy="876300"/>
        </p:xfrm>
        <a:graphic>
          <a:graphicData uri="http://schemas.openxmlformats.org/presentationml/2006/ole">
            <p:oleObj spid="_x0000_s21509" name="Equation" r:id="rId6" imgW="3936960" imgH="876240" progId="Equation.3">
              <p:embed/>
            </p:oleObj>
          </a:graphicData>
        </a:graphic>
      </p:graphicFrame>
      <p:graphicFrame>
        <p:nvGraphicFramePr>
          <p:cNvPr id="100356" name="Object 1028"/>
          <p:cNvGraphicFramePr>
            <a:graphicFrameLocks noChangeAspect="1"/>
          </p:cNvGraphicFramePr>
          <p:nvPr/>
        </p:nvGraphicFramePr>
        <p:xfrm>
          <a:off x="1625600" y="4175125"/>
          <a:ext cx="4686300" cy="1028700"/>
        </p:xfrm>
        <a:graphic>
          <a:graphicData uri="http://schemas.openxmlformats.org/presentationml/2006/ole">
            <p:oleObj spid="_x0000_s21510" name="Equation" r:id="rId7" imgW="4686120" imgH="1028520" progId="Equation.3">
              <p:embed/>
            </p:oleObj>
          </a:graphicData>
        </a:graphic>
      </p:graphicFrame>
      <p:graphicFrame>
        <p:nvGraphicFramePr>
          <p:cNvPr id="100357" name="Object 1029"/>
          <p:cNvGraphicFramePr>
            <a:graphicFrameLocks noChangeAspect="1"/>
          </p:cNvGraphicFramePr>
          <p:nvPr/>
        </p:nvGraphicFramePr>
        <p:xfrm>
          <a:off x="1562100" y="5157788"/>
          <a:ext cx="4635500" cy="838200"/>
        </p:xfrm>
        <a:graphic>
          <a:graphicData uri="http://schemas.openxmlformats.org/presentationml/2006/ole">
            <p:oleObj spid="_x0000_s21511" name="Equation" r:id="rId8" imgW="4635360" imgH="838080" progId="Equation.3">
              <p:embed/>
            </p:oleObj>
          </a:graphicData>
        </a:graphic>
      </p:graphicFrame>
      <p:graphicFrame>
        <p:nvGraphicFramePr>
          <p:cNvPr id="100358" name="Object 1030"/>
          <p:cNvGraphicFramePr>
            <a:graphicFrameLocks noChangeAspect="1"/>
          </p:cNvGraphicFramePr>
          <p:nvPr/>
        </p:nvGraphicFramePr>
        <p:xfrm>
          <a:off x="6235700" y="5157788"/>
          <a:ext cx="1765300" cy="838200"/>
        </p:xfrm>
        <a:graphic>
          <a:graphicData uri="http://schemas.openxmlformats.org/presentationml/2006/ole">
            <p:oleObj spid="_x0000_s21512" name="Equation" r:id="rId9" imgW="1765080" imgH="838080" progId="Equation.3">
              <p:embed/>
            </p:oleObj>
          </a:graphicData>
        </a:graphic>
      </p:graphicFrame>
      <p:sp>
        <p:nvSpPr>
          <p:cNvPr id="21514" name="Text Box 2"/>
          <p:cNvSpPr txBox="1">
            <a:spLocks noChangeArrowheads="1"/>
          </p:cNvSpPr>
          <p:nvPr/>
        </p:nvSpPr>
        <p:spPr bwMode="auto">
          <a:xfrm>
            <a:off x="838200" y="9017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6</a:t>
            </a:r>
          </a:p>
        </p:txBody>
      </p:sp>
      <p:sp>
        <p:nvSpPr>
          <p:cNvPr id="2151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54768-A7C5-4019-B80E-2C4272A3F6BF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38200" y="347821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1619250" y="765175"/>
          <a:ext cx="6432550" cy="2159000"/>
        </p:xfrm>
        <a:graphic>
          <a:graphicData uri="http://schemas.openxmlformats.org/presentationml/2006/ole">
            <p:oleObj spid="_x0000_s22530" name="Equation" r:id="rId3" imgW="3365280" imgH="1130040" progId="">
              <p:embed/>
            </p:oleObj>
          </a:graphicData>
        </a:graphic>
      </p:graphicFrame>
      <p:graphicFrame>
        <p:nvGraphicFramePr>
          <p:cNvPr id="101377" name="Object 1025"/>
          <p:cNvGraphicFramePr>
            <a:graphicFrameLocks noChangeAspect="1"/>
          </p:cNvGraphicFramePr>
          <p:nvPr/>
        </p:nvGraphicFramePr>
        <p:xfrm>
          <a:off x="2268538" y="3429000"/>
          <a:ext cx="4929187" cy="720725"/>
        </p:xfrm>
        <a:graphic>
          <a:graphicData uri="http://schemas.openxmlformats.org/presentationml/2006/ole">
            <p:oleObj spid="_x0000_s22531" name="Equation" r:id="rId4" imgW="2260440" imgH="330120" progId="">
              <p:embed/>
            </p:oleObj>
          </a:graphicData>
        </a:graphic>
      </p:graphicFrame>
      <p:graphicFrame>
        <p:nvGraphicFramePr>
          <p:cNvPr id="101378" name="Object 1026"/>
          <p:cNvGraphicFramePr>
            <a:graphicFrameLocks noChangeAspect="1"/>
          </p:cNvGraphicFramePr>
          <p:nvPr/>
        </p:nvGraphicFramePr>
        <p:xfrm>
          <a:off x="2495550" y="4241800"/>
          <a:ext cx="5016500" cy="901700"/>
        </p:xfrm>
        <a:graphic>
          <a:graphicData uri="http://schemas.openxmlformats.org/presentationml/2006/ole">
            <p:oleObj spid="_x0000_s22532" name="Equation" r:id="rId5" imgW="5016240" imgH="901440" progId="Equation.3">
              <p:embed/>
            </p:oleObj>
          </a:graphicData>
        </a:graphic>
      </p:graphicFrame>
      <p:graphicFrame>
        <p:nvGraphicFramePr>
          <p:cNvPr id="101379" name="Object 1027"/>
          <p:cNvGraphicFramePr>
            <a:graphicFrameLocks noChangeAspect="1"/>
          </p:cNvGraphicFramePr>
          <p:nvPr/>
        </p:nvGraphicFramePr>
        <p:xfrm>
          <a:off x="2495550" y="5270500"/>
          <a:ext cx="4432300" cy="901700"/>
        </p:xfrm>
        <a:graphic>
          <a:graphicData uri="http://schemas.openxmlformats.org/presentationml/2006/ole">
            <p:oleObj spid="_x0000_s22533" name="Equation" r:id="rId6" imgW="4431960" imgH="901440" progId="Equation.3">
              <p:embed/>
            </p:oleObj>
          </a:graphicData>
        </a:graphic>
      </p:graphicFrame>
      <p:graphicFrame>
        <p:nvGraphicFramePr>
          <p:cNvPr id="101380" name="Object 1028"/>
          <p:cNvGraphicFramePr>
            <a:graphicFrameLocks noChangeAspect="1"/>
          </p:cNvGraphicFramePr>
          <p:nvPr/>
        </p:nvGraphicFramePr>
        <p:xfrm>
          <a:off x="6959600" y="5589588"/>
          <a:ext cx="584200" cy="368300"/>
        </p:xfrm>
        <a:graphic>
          <a:graphicData uri="http://schemas.openxmlformats.org/presentationml/2006/ole">
            <p:oleObj spid="_x0000_s22534" name="Equation" r:id="rId7" imgW="583920" imgH="368280" progId="Equation.3">
              <p:embed/>
            </p:oleObj>
          </a:graphicData>
        </a:graphic>
      </p:graphicFrame>
      <p:sp>
        <p:nvSpPr>
          <p:cNvPr id="22536" name="Text Box 2"/>
          <p:cNvSpPr txBox="1">
            <a:spLocks noChangeArrowheads="1"/>
          </p:cNvSpPr>
          <p:nvPr/>
        </p:nvSpPr>
        <p:spPr bwMode="auto">
          <a:xfrm>
            <a:off x="838200" y="7096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7</a:t>
            </a:r>
          </a:p>
        </p:txBody>
      </p:sp>
      <p:sp>
        <p:nvSpPr>
          <p:cNvPr id="225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92B53-993C-4BA9-B32E-92E830261236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886200" y="1919288"/>
            <a:ext cx="852488" cy="3060700"/>
            <a:chOff x="2361" y="1192"/>
            <a:chExt cx="532" cy="1928"/>
          </a:xfrm>
        </p:grpSpPr>
        <p:sp>
          <p:nvSpPr>
            <p:cNvPr id="33823" name="AutoShape 75"/>
            <p:cNvSpPr>
              <a:spLocks noChangeArrowheads="1"/>
            </p:cNvSpPr>
            <p:nvPr/>
          </p:nvSpPr>
          <p:spPr bwMode="auto">
            <a:xfrm>
              <a:off x="2784" y="1248"/>
              <a:ext cx="109" cy="1872"/>
            </a:xfrm>
            <a:prstGeom prst="downArrow">
              <a:avLst>
                <a:gd name="adj1" fmla="val 50000"/>
                <a:gd name="adj2" fmla="val 429358"/>
              </a:avLst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3824" name="AutoShape 90"/>
            <p:cNvSpPr>
              <a:spLocks noChangeArrowheads="1"/>
            </p:cNvSpPr>
            <p:nvPr/>
          </p:nvSpPr>
          <p:spPr bwMode="auto">
            <a:xfrm rot="16200000" flipH="1">
              <a:off x="2545" y="1008"/>
              <a:ext cx="104" cy="471"/>
            </a:xfrm>
            <a:prstGeom prst="downArrow">
              <a:avLst>
                <a:gd name="adj1" fmla="val 50000"/>
                <a:gd name="adj2" fmla="val 113221"/>
              </a:avLst>
            </a:prstGeom>
            <a:solidFill>
              <a:srgbClr val="FF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214" name="Rectangle 46"/>
          <p:cNvSpPr>
            <a:spLocks noGrp="1" noChangeArrowheads="1"/>
          </p:cNvSpPr>
          <p:nvPr>
            <p:ph type="title"/>
          </p:nvPr>
        </p:nvSpPr>
        <p:spPr>
          <a:xfrm>
            <a:off x="-104056" y="116632"/>
            <a:ext cx="7772400" cy="701675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二、主要内容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48D2-545C-4B51-8CB3-440A84B3F1D8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7191" name="Text Box 2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66938" y="1724025"/>
            <a:ext cx="1905000" cy="595313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66FF33"/>
                </a:solidFill>
                <a:ea typeface="隶书" pitchFamily="49" charset="-122"/>
              </a:rPr>
              <a:t>数学期望</a:t>
            </a:r>
          </a:p>
        </p:txBody>
      </p:sp>
      <p:sp>
        <p:nvSpPr>
          <p:cNvPr id="7232" name="Text Box 6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80013" y="762000"/>
            <a:ext cx="687387" cy="1905000"/>
          </a:xfrm>
          <a:prstGeom prst="rect">
            <a:avLst/>
          </a:prstGeom>
          <a:solidFill>
            <a:srgbClr val="663300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方     差</a:t>
            </a:r>
          </a:p>
        </p:txBody>
      </p:sp>
      <p:sp>
        <p:nvSpPr>
          <p:cNvPr id="7233" name="AutoShape 65"/>
          <p:cNvSpPr>
            <a:spLocks noChangeArrowheads="1"/>
          </p:cNvSpPr>
          <p:nvPr/>
        </p:nvSpPr>
        <p:spPr bwMode="auto">
          <a:xfrm>
            <a:off x="2147888" y="2362200"/>
            <a:ext cx="144462" cy="685800"/>
          </a:xfrm>
          <a:prstGeom prst="downArrow">
            <a:avLst>
              <a:gd name="adj1" fmla="val 50000"/>
              <a:gd name="adj2" fmla="val 11868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36" name="Text Box 6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76425" y="3076575"/>
            <a:ext cx="684213" cy="1343025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CC00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隶书" pitchFamily="49" charset="-122"/>
              </a:rPr>
              <a:t>离散型</a:t>
            </a:r>
          </a:p>
        </p:txBody>
      </p:sp>
      <p:sp>
        <p:nvSpPr>
          <p:cNvPr id="7237" name="AutoShape 69"/>
          <p:cNvSpPr>
            <a:spLocks noChangeArrowheads="1"/>
          </p:cNvSpPr>
          <p:nvPr/>
        </p:nvSpPr>
        <p:spPr bwMode="auto">
          <a:xfrm>
            <a:off x="2992438" y="2362200"/>
            <a:ext cx="144462" cy="685800"/>
          </a:xfrm>
          <a:prstGeom prst="downArrow">
            <a:avLst>
              <a:gd name="adj1" fmla="val 50000"/>
              <a:gd name="adj2" fmla="val 11868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39" name="Text Box 7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28913" y="3081338"/>
            <a:ext cx="684212" cy="1343025"/>
          </a:xfrm>
          <a:prstGeom prst="rect">
            <a:avLst/>
          </a:prstGeom>
          <a:solidFill>
            <a:srgbClr val="66FF33"/>
          </a:solidFill>
          <a:ln w="76200" cmpd="tri">
            <a:solidFill>
              <a:srgbClr val="0000FF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隶书" pitchFamily="49" charset="-122"/>
              </a:rPr>
              <a:t>连续型</a:t>
            </a:r>
          </a:p>
        </p:txBody>
      </p:sp>
      <p:sp>
        <p:nvSpPr>
          <p:cNvPr id="7242" name="Text Box 7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582988" y="3071813"/>
            <a:ext cx="684212" cy="1347787"/>
          </a:xfrm>
          <a:prstGeom prst="rect">
            <a:avLst/>
          </a:prstGeom>
          <a:solidFill>
            <a:srgbClr val="000066"/>
          </a:solidFill>
          <a:ln w="76200" cmpd="tri">
            <a:solidFill>
              <a:srgbClr val="0099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66FF33"/>
                </a:solidFill>
                <a:ea typeface="隶书" pitchFamily="49" charset="-122"/>
              </a:rPr>
              <a:t>性 质</a:t>
            </a:r>
          </a:p>
        </p:txBody>
      </p:sp>
      <p:sp>
        <p:nvSpPr>
          <p:cNvPr id="7246" name="AutoShape 78"/>
          <p:cNvSpPr>
            <a:spLocks noChangeArrowheads="1"/>
          </p:cNvSpPr>
          <p:nvPr/>
        </p:nvSpPr>
        <p:spPr bwMode="auto">
          <a:xfrm rot="16200000" flipH="1">
            <a:off x="6171407" y="738981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49" name="AutoShape 81"/>
          <p:cNvSpPr>
            <a:spLocks noChangeArrowheads="1"/>
          </p:cNvSpPr>
          <p:nvPr/>
        </p:nvSpPr>
        <p:spPr bwMode="auto">
          <a:xfrm>
            <a:off x="5453063" y="2689225"/>
            <a:ext cx="144462" cy="428625"/>
          </a:xfrm>
          <a:prstGeom prst="downArrow">
            <a:avLst>
              <a:gd name="adj1" fmla="val 50000"/>
              <a:gd name="adj2" fmla="val 74176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51" name="Text Box 8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181600" y="3152775"/>
            <a:ext cx="684213" cy="3019425"/>
          </a:xfrm>
          <a:prstGeom prst="rect">
            <a:avLst/>
          </a:prstGeom>
          <a:solidFill>
            <a:srgbClr val="CC00CC"/>
          </a:solidFill>
          <a:ln w="76200" cmpd="tri">
            <a:solidFill>
              <a:srgbClr val="FFFFCC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隶书" pitchFamily="49" charset="-122"/>
              </a:rPr>
              <a:t>协方差与相关系数</a:t>
            </a:r>
          </a:p>
        </p:txBody>
      </p:sp>
      <p:sp>
        <p:nvSpPr>
          <p:cNvPr id="7252" name="AutoShape 84"/>
          <p:cNvSpPr>
            <a:spLocks noChangeArrowheads="1"/>
          </p:cNvSpPr>
          <p:nvPr/>
        </p:nvSpPr>
        <p:spPr bwMode="auto">
          <a:xfrm rot="16200000" flipH="1">
            <a:off x="6166644" y="3190082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57" name="AutoShape 89"/>
          <p:cNvSpPr>
            <a:spLocks noChangeArrowheads="1"/>
          </p:cNvSpPr>
          <p:nvPr/>
        </p:nvSpPr>
        <p:spPr bwMode="auto">
          <a:xfrm>
            <a:off x="3844925" y="2362200"/>
            <a:ext cx="144463" cy="685800"/>
          </a:xfrm>
          <a:prstGeom prst="downArrow">
            <a:avLst>
              <a:gd name="adj1" fmla="val 50000"/>
              <a:gd name="adj2" fmla="val 11868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61" name="Text Box 9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15988" y="1647825"/>
            <a:ext cx="684212" cy="4295775"/>
          </a:xfrm>
          <a:prstGeom prst="rect">
            <a:avLst/>
          </a:prstGeom>
          <a:solidFill>
            <a:schemeClr val="accent1"/>
          </a:solidFill>
          <a:ln w="76200" cmpd="tri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ea typeface="隶书" pitchFamily="49" charset="-122"/>
              </a:rPr>
              <a:t>二维随机变量的数学期望</a:t>
            </a:r>
          </a:p>
        </p:txBody>
      </p:sp>
      <p:sp>
        <p:nvSpPr>
          <p:cNvPr id="7264" name="AutoShape 96"/>
          <p:cNvSpPr>
            <a:spLocks noChangeArrowheads="1"/>
          </p:cNvSpPr>
          <p:nvPr/>
        </p:nvSpPr>
        <p:spPr bwMode="auto">
          <a:xfrm rot="5400000">
            <a:off x="1790700" y="1790700"/>
            <a:ext cx="166688" cy="490538"/>
          </a:xfrm>
          <a:prstGeom prst="downArrow">
            <a:avLst>
              <a:gd name="adj1" fmla="val 50000"/>
              <a:gd name="adj2" fmla="val 73571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65" name="Text Box 9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05588" y="776288"/>
            <a:ext cx="1624012" cy="595312"/>
          </a:xfrm>
          <a:prstGeom prst="rect">
            <a:avLst/>
          </a:prstGeom>
          <a:solidFill>
            <a:srgbClr val="FF0000"/>
          </a:solidFill>
          <a:ln w="76200" cmpd="tri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定 义</a:t>
            </a:r>
          </a:p>
        </p:txBody>
      </p:sp>
      <p:sp>
        <p:nvSpPr>
          <p:cNvPr id="7266" name="AutoShape 98"/>
          <p:cNvSpPr>
            <a:spLocks noChangeArrowheads="1"/>
          </p:cNvSpPr>
          <p:nvPr/>
        </p:nvSpPr>
        <p:spPr bwMode="auto">
          <a:xfrm rot="16200000" flipH="1">
            <a:off x="6165057" y="1478756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68" name="Text Box 100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1504950"/>
            <a:ext cx="1600200" cy="595313"/>
          </a:xfrm>
          <a:prstGeom prst="rect">
            <a:avLst/>
          </a:prstGeom>
          <a:solidFill>
            <a:srgbClr val="66FFFF"/>
          </a:solidFill>
          <a:ln w="76200" cmpd="tri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隶书" pitchFamily="49" charset="-122"/>
              </a:rPr>
              <a:t>计 算</a:t>
            </a:r>
          </a:p>
        </p:txBody>
      </p:sp>
      <p:sp>
        <p:nvSpPr>
          <p:cNvPr id="7269" name="AutoShape 101"/>
          <p:cNvSpPr>
            <a:spLocks noChangeArrowheads="1"/>
          </p:cNvSpPr>
          <p:nvPr/>
        </p:nvSpPr>
        <p:spPr bwMode="auto">
          <a:xfrm rot="16200000" flipH="1">
            <a:off x="6161882" y="2262981"/>
            <a:ext cx="152400" cy="684213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71" name="Text Box 103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6615113" y="2300288"/>
            <a:ext cx="1600200" cy="595312"/>
          </a:xfrm>
          <a:prstGeom prst="rect">
            <a:avLst/>
          </a:prstGeom>
          <a:solidFill>
            <a:srgbClr val="009900"/>
          </a:solidFill>
          <a:ln w="76200" cmpd="tri">
            <a:solidFill>
              <a:srgbClr val="CC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性 质</a:t>
            </a:r>
          </a:p>
        </p:txBody>
      </p:sp>
      <p:sp>
        <p:nvSpPr>
          <p:cNvPr id="7245" name="Text Box 77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4845050"/>
            <a:ext cx="2971800" cy="1022350"/>
          </a:xfrm>
          <a:prstGeom prst="rect">
            <a:avLst/>
          </a:prstGeom>
          <a:solidFill>
            <a:srgbClr val="FF3300"/>
          </a:solidFill>
          <a:ln w="76200" cmpd="tri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随机变量函数的数学期望</a:t>
            </a:r>
          </a:p>
        </p:txBody>
      </p:sp>
      <p:sp>
        <p:nvSpPr>
          <p:cNvPr id="7272" name="Text Box 10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635750" y="3200400"/>
            <a:ext cx="1593850" cy="595313"/>
          </a:xfrm>
          <a:prstGeom prst="rect">
            <a:avLst/>
          </a:prstGeom>
          <a:solidFill>
            <a:srgbClr val="993300"/>
          </a:solidFill>
          <a:ln w="76200" cmpd="tri">
            <a:solidFill>
              <a:srgbClr val="FF99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FF33"/>
                </a:solidFill>
                <a:ea typeface="隶书" pitchFamily="49" charset="-122"/>
              </a:rPr>
              <a:t>定 义</a:t>
            </a:r>
          </a:p>
        </p:txBody>
      </p:sp>
      <p:sp>
        <p:nvSpPr>
          <p:cNvPr id="7273" name="AutoShape 105"/>
          <p:cNvSpPr>
            <a:spLocks noChangeArrowheads="1"/>
          </p:cNvSpPr>
          <p:nvPr/>
        </p:nvSpPr>
        <p:spPr bwMode="auto">
          <a:xfrm rot="16200000" flipH="1">
            <a:off x="6166644" y="4134644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75" name="Text Box 107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3957638"/>
            <a:ext cx="1600200" cy="1022350"/>
          </a:xfrm>
          <a:prstGeom prst="rect">
            <a:avLst/>
          </a:prstGeom>
          <a:solidFill>
            <a:srgbClr val="003300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ea typeface="隶书" pitchFamily="49" charset="-122"/>
              </a:rPr>
              <a:t>协方差的性质</a:t>
            </a:r>
          </a:p>
        </p:txBody>
      </p:sp>
      <p:sp>
        <p:nvSpPr>
          <p:cNvPr id="7276" name="AutoShape 108"/>
          <p:cNvSpPr>
            <a:spLocks noChangeArrowheads="1"/>
          </p:cNvSpPr>
          <p:nvPr/>
        </p:nvSpPr>
        <p:spPr bwMode="auto">
          <a:xfrm rot="16200000" flipH="1">
            <a:off x="6147594" y="5277644"/>
            <a:ext cx="152400" cy="684212"/>
          </a:xfrm>
          <a:prstGeom prst="downArrow">
            <a:avLst>
              <a:gd name="adj1" fmla="val 50000"/>
              <a:gd name="adj2" fmla="val 11224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78" name="Text Box 110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6567488" y="5105400"/>
            <a:ext cx="1662112" cy="1022350"/>
          </a:xfrm>
          <a:prstGeom prst="rect">
            <a:avLst/>
          </a:prstGeom>
          <a:solidFill>
            <a:srgbClr val="0000FF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相关系数定理</a:t>
            </a:r>
          </a:p>
        </p:txBody>
      </p:sp>
      <p:sp>
        <p:nvSpPr>
          <p:cNvPr id="33822" name="AutoShape 1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 autoUpdateAnimBg="0"/>
      <p:bldP spid="7232" grpId="0" animBg="1" autoUpdateAnimBg="0"/>
      <p:bldP spid="7233" grpId="0" animBg="1"/>
      <p:bldP spid="7236" grpId="0" animBg="1" autoUpdateAnimBg="0"/>
      <p:bldP spid="7237" grpId="0" animBg="1"/>
      <p:bldP spid="7239" grpId="0" animBg="1" autoUpdateAnimBg="0"/>
      <p:bldP spid="7242" grpId="0" animBg="1" autoUpdateAnimBg="0"/>
      <p:bldP spid="7246" grpId="0" animBg="1"/>
      <p:bldP spid="7249" grpId="0" animBg="1"/>
      <p:bldP spid="7251" grpId="0" animBg="1" autoUpdateAnimBg="0"/>
      <p:bldP spid="7252" grpId="0" animBg="1"/>
      <p:bldP spid="7257" grpId="0" animBg="1"/>
      <p:bldP spid="7261" grpId="0" animBg="1" autoUpdateAnimBg="0"/>
      <p:bldP spid="7264" grpId="0" animBg="1"/>
      <p:bldP spid="7265" grpId="0" animBg="1" autoUpdateAnimBg="0"/>
      <p:bldP spid="7266" grpId="0" animBg="1"/>
      <p:bldP spid="7268" grpId="0" animBg="1" autoUpdateAnimBg="0"/>
      <p:bldP spid="7269" grpId="0" animBg="1"/>
      <p:bldP spid="7271" grpId="0" animBg="1" autoUpdateAnimBg="0"/>
      <p:bldP spid="7245" grpId="0" animBg="1" autoUpdateAnimBg="0"/>
      <p:bldP spid="7272" grpId="0" animBg="1" autoUpdateAnimBg="0"/>
      <p:bldP spid="7273" grpId="0" animBg="1"/>
      <p:bldP spid="7275" grpId="0" animBg="1" autoUpdateAnimBg="0"/>
      <p:bldP spid="7276" grpId="0" animBg="1"/>
      <p:bldP spid="727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1644650" y="765175"/>
          <a:ext cx="2825750" cy="642938"/>
        </p:xfrm>
        <a:graphic>
          <a:graphicData uri="http://schemas.openxmlformats.org/presentationml/2006/ole">
            <p:oleObj spid="_x0000_s23554" name="Equation" r:id="rId3" imgW="1002960" imgH="228600" progId="">
              <p:embed/>
            </p:oleObj>
          </a:graphicData>
        </a:graphic>
      </p:graphicFrame>
      <p:graphicFrame>
        <p:nvGraphicFramePr>
          <p:cNvPr id="102401" name="Object 1025"/>
          <p:cNvGraphicFramePr>
            <a:graphicFrameLocks noChangeAspect="1"/>
          </p:cNvGraphicFramePr>
          <p:nvPr/>
        </p:nvGraphicFramePr>
        <p:xfrm>
          <a:off x="1841500" y="1557338"/>
          <a:ext cx="5168900" cy="901700"/>
        </p:xfrm>
        <a:graphic>
          <a:graphicData uri="http://schemas.openxmlformats.org/presentationml/2006/ole">
            <p:oleObj spid="_x0000_s23555" name="Equation" r:id="rId4" imgW="5168880" imgH="901440" progId="Equation.3">
              <p:embed/>
            </p:oleObj>
          </a:graphicData>
        </a:graphic>
      </p:graphicFrame>
      <p:graphicFrame>
        <p:nvGraphicFramePr>
          <p:cNvPr id="102402" name="Object 1026"/>
          <p:cNvGraphicFramePr>
            <a:graphicFrameLocks noChangeAspect="1"/>
          </p:cNvGraphicFramePr>
          <p:nvPr/>
        </p:nvGraphicFramePr>
        <p:xfrm>
          <a:off x="1841500" y="2832100"/>
          <a:ext cx="4610100" cy="977900"/>
        </p:xfrm>
        <a:graphic>
          <a:graphicData uri="http://schemas.openxmlformats.org/presentationml/2006/ole">
            <p:oleObj spid="_x0000_s23556" name="Equation" r:id="rId5" imgW="4609800" imgH="977760" progId="Equation.3">
              <p:embed/>
            </p:oleObj>
          </a:graphicData>
        </a:graphic>
      </p:graphicFrame>
      <p:graphicFrame>
        <p:nvGraphicFramePr>
          <p:cNvPr id="102403" name="Object 1027"/>
          <p:cNvGraphicFramePr>
            <a:graphicFrameLocks noChangeAspect="1"/>
          </p:cNvGraphicFramePr>
          <p:nvPr/>
        </p:nvGraphicFramePr>
        <p:xfrm>
          <a:off x="1816100" y="4419600"/>
          <a:ext cx="635000" cy="838200"/>
        </p:xfrm>
        <a:graphic>
          <a:graphicData uri="http://schemas.openxmlformats.org/presentationml/2006/ole">
            <p:oleObj spid="_x0000_s23557" name="Equation" r:id="rId6" imgW="634680" imgH="838080" progId="Equation.3">
              <p:embed/>
            </p:oleObj>
          </a:graphicData>
        </a:graphic>
      </p:graphicFrame>
      <p:sp>
        <p:nvSpPr>
          <p:cNvPr id="2355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B1BD4-1A36-46EC-BB4A-622E8E4D19FE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38200" y="3505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863600" y="781050"/>
          <a:ext cx="7975600" cy="2501900"/>
        </p:xfrm>
        <a:graphic>
          <a:graphicData uri="http://schemas.openxmlformats.org/presentationml/2006/ole">
            <p:oleObj spid="_x0000_s24578" name="Equation" r:id="rId3" imgW="7975440" imgH="2501640" progId="Equation.3">
              <p:embed/>
            </p:oleObj>
          </a:graphicData>
        </a:graphic>
      </p:graphicFrame>
      <p:graphicFrame>
        <p:nvGraphicFramePr>
          <p:cNvPr id="103425" name="Object 1025"/>
          <p:cNvGraphicFramePr>
            <a:graphicFrameLocks noChangeAspect="1"/>
          </p:cNvGraphicFramePr>
          <p:nvPr/>
        </p:nvGraphicFramePr>
        <p:xfrm>
          <a:off x="1692275" y="3500438"/>
          <a:ext cx="3438525" cy="649287"/>
        </p:xfrm>
        <a:graphic>
          <a:graphicData uri="http://schemas.openxmlformats.org/presentationml/2006/ole">
            <p:oleObj spid="_x0000_s24579" name="Equation" r:id="rId4" imgW="1752480" imgH="330120" progId="">
              <p:embed/>
            </p:oleObj>
          </a:graphicData>
        </a:graphic>
      </p:graphicFrame>
      <p:graphicFrame>
        <p:nvGraphicFramePr>
          <p:cNvPr id="103426" name="Object 1026"/>
          <p:cNvGraphicFramePr>
            <a:graphicFrameLocks noChangeAspect="1"/>
          </p:cNvGraphicFramePr>
          <p:nvPr/>
        </p:nvGraphicFramePr>
        <p:xfrm>
          <a:off x="1547813" y="4362450"/>
          <a:ext cx="3708400" cy="825500"/>
        </p:xfrm>
        <a:graphic>
          <a:graphicData uri="http://schemas.openxmlformats.org/presentationml/2006/ole">
            <p:oleObj spid="_x0000_s24580" name="Equation" r:id="rId5" imgW="3708360" imgH="825480" progId="Equation.3">
              <p:embed/>
            </p:oleObj>
          </a:graphicData>
        </a:graphic>
      </p:graphicFrame>
      <p:graphicFrame>
        <p:nvGraphicFramePr>
          <p:cNvPr id="103427" name="Object 1027"/>
          <p:cNvGraphicFramePr>
            <a:graphicFrameLocks noChangeAspect="1"/>
          </p:cNvGraphicFramePr>
          <p:nvPr/>
        </p:nvGraphicFramePr>
        <p:xfrm>
          <a:off x="5308600" y="4356100"/>
          <a:ext cx="3073400" cy="901700"/>
        </p:xfrm>
        <a:graphic>
          <a:graphicData uri="http://schemas.openxmlformats.org/presentationml/2006/ole">
            <p:oleObj spid="_x0000_s24581" name="Equation" r:id="rId6" imgW="3073320" imgH="901440" progId="Equation.3">
              <p:embed/>
            </p:oleObj>
          </a:graphicData>
        </a:graphic>
      </p:graphicFrame>
      <p:graphicFrame>
        <p:nvGraphicFramePr>
          <p:cNvPr id="103428" name="Object 1028"/>
          <p:cNvGraphicFramePr>
            <a:graphicFrameLocks noChangeAspect="1"/>
          </p:cNvGraphicFramePr>
          <p:nvPr/>
        </p:nvGraphicFramePr>
        <p:xfrm>
          <a:off x="1568450" y="5340350"/>
          <a:ext cx="647700" cy="825500"/>
        </p:xfrm>
        <a:graphic>
          <a:graphicData uri="http://schemas.openxmlformats.org/presentationml/2006/ole">
            <p:oleObj spid="_x0000_s24582" name="Equation" r:id="rId7" imgW="647640" imgH="825480" progId="Equation.3">
              <p:embed/>
            </p:oleObj>
          </a:graphicData>
        </a:graphic>
      </p:graphicFrame>
      <p:sp>
        <p:nvSpPr>
          <p:cNvPr id="24584" name="Text Box 2"/>
          <p:cNvSpPr txBox="1">
            <a:spLocks noChangeArrowheads="1"/>
          </p:cNvSpPr>
          <p:nvPr/>
        </p:nvSpPr>
        <p:spPr bwMode="auto">
          <a:xfrm>
            <a:off x="838200" y="7096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8</a:t>
            </a:r>
          </a:p>
        </p:txBody>
      </p:sp>
      <p:sp>
        <p:nvSpPr>
          <p:cNvPr id="245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193B2-D796-4208-B84C-FE880667131E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2051050" y="839788"/>
          <a:ext cx="3836988" cy="717550"/>
        </p:xfrm>
        <a:graphic>
          <a:graphicData uri="http://schemas.openxmlformats.org/presentationml/2006/ole">
            <p:oleObj spid="_x0000_s25602" name="Equation" r:id="rId3" imgW="2108160" imgH="393480" progId="">
              <p:embed/>
            </p:oleObj>
          </a:graphicData>
        </a:graphic>
      </p:graphicFrame>
      <p:graphicFrame>
        <p:nvGraphicFramePr>
          <p:cNvPr id="104449" name="Object 1025"/>
          <p:cNvGraphicFramePr>
            <a:graphicFrameLocks noChangeAspect="1"/>
          </p:cNvGraphicFramePr>
          <p:nvPr/>
        </p:nvGraphicFramePr>
        <p:xfrm>
          <a:off x="5992813" y="782638"/>
          <a:ext cx="812800" cy="838200"/>
        </p:xfrm>
        <a:graphic>
          <a:graphicData uri="http://schemas.openxmlformats.org/presentationml/2006/ole">
            <p:oleObj spid="_x0000_s25603" name="Equation" r:id="rId4" imgW="812520" imgH="838080" progId="Equation.3">
              <p:embed/>
            </p:oleObj>
          </a:graphicData>
        </a:graphic>
      </p:graphicFrame>
      <p:graphicFrame>
        <p:nvGraphicFramePr>
          <p:cNvPr id="104450" name="Object 1026"/>
          <p:cNvGraphicFramePr>
            <a:graphicFrameLocks noChangeAspect="1"/>
          </p:cNvGraphicFramePr>
          <p:nvPr/>
        </p:nvGraphicFramePr>
        <p:xfrm>
          <a:off x="900113" y="1628775"/>
          <a:ext cx="4608512" cy="1114425"/>
        </p:xfrm>
        <a:graphic>
          <a:graphicData uri="http://schemas.openxmlformats.org/presentationml/2006/ole">
            <p:oleObj spid="_x0000_s25604" name="Equation" r:id="rId5" imgW="1942920" imgH="469800" progId="">
              <p:embed/>
            </p:oleObj>
          </a:graphicData>
        </a:graphic>
      </p:graphicFrame>
      <p:graphicFrame>
        <p:nvGraphicFramePr>
          <p:cNvPr id="104451" name="Object 1027"/>
          <p:cNvGraphicFramePr>
            <a:graphicFrameLocks noChangeAspect="1"/>
          </p:cNvGraphicFramePr>
          <p:nvPr/>
        </p:nvGraphicFramePr>
        <p:xfrm>
          <a:off x="1331913" y="2997200"/>
          <a:ext cx="4464050" cy="785813"/>
        </p:xfrm>
        <a:graphic>
          <a:graphicData uri="http://schemas.openxmlformats.org/presentationml/2006/ole">
            <p:oleObj spid="_x0000_s25605" name="Equation" r:id="rId6" imgW="2234880" imgH="393480" progId="">
              <p:embed/>
            </p:oleObj>
          </a:graphicData>
        </a:graphic>
      </p:graphicFrame>
      <p:graphicFrame>
        <p:nvGraphicFramePr>
          <p:cNvPr id="104452" name="Object 1028"/>
          <p:cNvGraphicFramePr>
            <a:graphicFrameLocks noChangeAspect="1"/>
          </p:cNvGraphicFramePr>
          <p:nvPr/>
        </p:nvGraphicFramePr>
        <p:xfrm>
          <a:off x="6375400" y="2895600"/>
          <a:ext cx="635000" cy="838200"/>
        </p:xfrm>
        <a:graphic>
          <a:graphicData uri="http://schemas.openxmlformats.org/presentationml/2006/ole">
            <p:oleObj spid="_x0000_s25606" name="Equation" r:id="rId7" imgW="634680" imgH="838080" progId="Equation.3">
              <p:embed/>
            </p:oleObj>
          </a:graphicData>
        </a:graphic>
      </p:graphicFrame>
      <p:graphicFrame>
        <p:nvGraphicFramePr>
          <p:cNvPr id="104453" name="Object 1029"/>
          <p:cNvGraphicFramePr>
            <a:graphicFrameLocks noChangeAspect="1"/>
          </p:cNvGraphicFramePr>
          <p:nvPr/>
        </p:nvGraphicFramePr>
        <p:xfrm>
          <a:off x="1619250" y="3933825"/>
          <a:ext cx="4543425" cy="863600"/>
        </p:xfrm>
        <a:graphic>
          <a:graphicData uri="http://schemas.openxmlformats.org/presentationml/2006/ole">
            <p:oleObj spid="_x0000_s25607" name="Equation" r:id="rId8" imgW="2070000" imgH="393480" progId="">
              <p:embed/>
            </p:oleObj>
          </a:graphicData>
        </a:graphic>
      </p:graphicFrame>
      <p:graphicFrame>
        <p:nvGraphicFramePr>
          <p:cNvPr id="104454" name="Object 1030"/>
          <p:cNvGraphicFramePr>
            <a:graphicFrameLocks noChangeAspect="1"/>
          </p:cNvGraphicFramePr>
          <p:nvPr/>
        </p:nvGraphicFramePr>
        <p:xfrm>
          <a:off x="6502400" y="3886200"/>
          <a:ext cx="812800" cy="838200"/>
        </p:xfrm>
        <a:graphic>
          <a:graphicData uri="http://schemas.openxmlformats.org/presentationml/2006/ole">
            <p:oleObj spid="_x0000_s25608" name="Equation" r:id="rId9" imgW="812520" imgH="838080" progId="Equation.3">
              <p:embed/>
            </p:oleObj>
          </a:graphicData>
        </a:graphic>
      </p:graphicFrame>
      <p:graphicFrame>
        <p:nvGraphicFramePr>
          <p:cNvPr id="104455" name="Object 1031"/>
          <p:cNvGraphicFramePr>
            <a:graphicFrameLocks noChangeAspect="1"/>
          </p:cNvGraphicFramePr>
          <p:nvPr/>
        </p:nvGraphicFramePr>
        <p:xfrm>
          <a:off x="1547813" y="5084763"/>
          <a:ext cx="4464050" cy="1093787"/>
        </p:xfrm>
        <a:graphic>
          <a:graphicData uri="http://schemas.openxmlformats.org/presentationml/2006/ole">
            <p:oleObj spid="_x0000_s25609" name="Equation" r:id="rId10" imgW="1917360" imgH="469800" progId="">
              <p:embed/>
            </p:oleObj>
          </a:graphicData>
        </a:graphic>
      </p:graphicFrame>
      <p:sp>
        <p:nvSpPr>
          <p:cNvPr id="25610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CE903-507D-4748-8A96-2CAA399E2A42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1116013" y="620713"/>
          <a:ext cx="4654550" cy="863600"/>
        </p:xfrm>
        <a:graphic>
          <a:graphicData uri="http://schemas.openxmlformats.org/presentationml/2006/ole">
            <p:oleObj spid="_x0000_s26626" name="Equation" r:id="rId3" imgW="2120760" imgH="393480" progId="">
              <p:embed/>
            </p:oleObj>
          </a:graphicData>
        </a:graphic>
      </p:graphicFrame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5999163" y="782638"/>
          <a:ext cx="800100" cy="838200"/>
        </p:xfrm>
        <a:graphic>
          <a:graphicData uri="http://schemas.openxmlformats.org/presentationml/2006/ole">
            <p:oleObj spid="_x0000_s26627" name="Equation" r:id="rId4" imgW="799920" imgH="838080" progId="Equation.3">
              <p:embed/>
            </p:oleObj>
          </a:graphicData>
        </a:graphic>
      </p:graphicFrame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476375" y="1700213"/>
          <a:ext cx="5756275" cy="557212"/>
        </p:xfrm>
        <a:graphic>
          <a:graphicData uri="http://schemas.openxmlformats.org/presentationml/2006/ole">
            <p:oleObj spid="_x0000_s26628" name="Equation" r:id="rId5" imgW="2234880" imgH="215640" progId="">
              <p:embed/>
            </p:oleObj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524000" y="2362200"/>
          <a:ext cx="2971800" cy="838200"/>
        </p:xfrm>
        <a:graphic>
          <a:graphicData uri="http://schemas.openxmlformats.org/presentationml/2006/ole">
            <p:oleObj spid="_x0000_s26629" name="Equation" r:id="rId6" imgW="2971800" imgH="838080" progId="Equation.3">
              <p:embed/>
            </p:oleObj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3429000"/>
          <a:ext cx="4533900" cy="444500"/>
        </p:xfrm>
        <a:graphic>
          <a:graphicData uri="http://schemas.openxmlformats.org/presentationml/2006/ole">
            <p:oleObj spid="_x0000_s26630" name="Equation" r:id="rId7" imgW="4533840" imgH="444240" progId="Equation.3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359400" y="2763838"/>
          <a:ext cx="2400300" cy="1676400"/>
        </p:xfrm>
        <a:graphic>
          <a:graphicData uri="http://schemas.openxmlformats.org/presentationml/2006/ole">
            <p:oleObj spid="_x0000_s26631" name="Equation" r:id="rId8" imgW="2400120" imgH="1676160" progId="Equation.3">
              <p:embed/>
            </p:oleObj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914400" y="5181600"/>
          <a:ext cx="3073400" cy="381000"/>
        </p:xfrm>
        <a:graphic>
          <a:graphicData uri="http://schemas.openxmlformats.org/presentationml/2006/ole">
            <p:oleObj spid="_x0000_s26632" name="Equation" r:id="rId9" imgW="3073320" imgH="380880" progId="Equation.3">
              <p:embed/>
            </p:oleObj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3779838" y="4868863"/>
          <a:ext cx="3432175" cy="863600"/>
        </p:xfrm>
        <a:graphic>
          <a:graphicData uri="http://schemas.openxmlformats.org/presentationml/2006/ole">
            <p:oleObj spid="_x0000_s26633" name="Equation" r:id="rId10" imgW="1765080" imgH="444240" progId="">
              <p:embed/>
            </p:oleObj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7162800" y="4856163"/>
          <a:ext cx="1282700" cy="863600"/>
        </p:xfrm>
        <a:graphic>
          <a:graphicData uri="http://schemas.openxmlformats.org/presentationml/2006/ole">
            <p:oleObj spid="_x0000_s26634" name="Equation" r:id="rId11" imgW="1282680" imgH="863280" progId="Equation.3">
              <p:embed/>
            </p:oleObj>
          </a:graphicData>
        </a:graphic>
      </p:graphicFrame>
      <p:sp>
        <p:nvSpPr>
          <p:cNvPr id="2663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94356-8EE8-4246-BC31-C781C3AFFA5D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45915" y="473075"/>
            <a:ext cx="21339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200" dirty="0" smtClean="0"/>
              <a:t>例</a:t>
            </a:r>
            <a:r>
              <a:rPr lang="en-US" altLang="zh-CN" sz="3200" dirty="0" smtClean="0"/>
              <a:t>9 </a:t>
            </a:r>
            <a:r>
              <a:rPr kumimoji="1" lang="zh-CN" altLang="en-US" sz="3200" dirty="0" smtClean="0">
                <a:latin typeface="Times New Roman" pitchFamily="18" charset="0"/>
              </a:rPr>
              <a:t>证明</a:t>
            </a:r>
            <a:r>
              <a:rPr kumimoji="1" lang="zh-CN" altLang="en-US" sz="3200" dirty="0">
                <a:latin typeface="Times New Roman" pitchFamily="18" charset="0"/>
              </a:rPr>
              <a:t>题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467544" y="1196751"/>
          <a:ext cx="8136904" cy="2567297"/>
        </p:xfrm>
        <a:graphic>
          <a:graphicData uri="http://schemas.openxmlformats.org/presentationml/2006/ole">
            <p:oleObj spid="_x0000_s48130" name="Equation" r:id="rId3" imgW="3429000" imgH="1143000" progId="">
              <p:embed/>
            </p:oleObj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619250" y="4221163"/>
          <a:ext cx="3505200" cy="698500"/>
        </p:xfrm>
        <a:graphic>
          <a:graphicData uri="http://schemas.openxmlformats.org/presentationml/2006/ole">
            <p:oleObj spid="_x0000_s48131" name="Equation" r:id="rId4" imgW="3504960" imgH="698400" progId="">
              <p:embed/>
            </p:oleObj>
          </a:graphicData>
        </a:graphic>
      </p:graphicFrame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900113" y="4205288"/>
            <a:ext cx="576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证</a:t>
            </a:r>
          </a:p>
        </p:txBody>
      </p:sp>
      <p:graphicFrame>
        <p:nvGraphicFramePr>
          <p:cNvPr id="201739" name="Object 11"/>
          <p:cNvGraphicFramePr>
            <a:graphicFrameLocks noChangeAspect="1"/>
          </p:cNvGraphicFramePr>
          <p:nvPr/>
        </p:nvGraphicFramePr>
        <p:xfrm>
          <a:off x="2916238" y="5013325"/>
          <a:ext cx="2247900" cy="838200"/>
        </p:xfrm>
        <a:graphic>
          <a:graphicData uri="http://schemas.openxmlformats.org/presentationml/2006/ole">
            <p:oleObj spid="_x0000_s48132" name="Equation" r:id="rId5" imgW="2247840" imgH="838080" progId="">
              <p:embed/>
            </p:oleObj>
          </a:graphicData>
        </a:graphic>
      </p:graphicFrame>
      <p:graphicFrame>
        <p:nvGraphicFramePr>
          <p:cNvPr id="201740" name="Object 12"/>
          <p:cNvGraphicFramePr>
            <a:graphicFrameLocks noChangeAspect="1"/>
          </p:cNvGraphicFramePr>
          <p:nvPr/>
        </p:nvGraphicFramePr>
        <p:xfrm>
          <a:off x="5229225" y="5272088"/>
          <a:ext cx="495300" cy="317500"/>
        </p:xfrm>
        <a:graphic>
          <a:graphicData uri="http://schemas.openxmlformats.org/presentationml/2006/ole">
            <p:oleObj spid="_x0000_s48133" name="Equation" r:id="rId6" imgW="495000" imgH="317160" progId="">
              <p:embed/>
            </p:oleObj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FCA40-0E3D-4FB6-B7A5-EFF5E6F7ECC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1385366" y="5877272"/>
          <a:ext cx="4122738" cy="495300"/>
        </p:xfrm>
        <a:graphic>
          <a:graphicData uri="http://schemas.openxmlformats.org/presentationml/2006/ole">
            <p:oleObj spid="_x0000_s49158" name="Equation" r:id="rId3" imgW="1904760" imgH="228600" progId="">
              <p:embed/>
            </p:oleObj>
          </a:graphicData>
        </a:graphic>
      </p:graphicFrame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862638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故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03648" y="980728"/>
            <a:ext cx="4267200" cy="4481264"/>
            <a:chOff x="1403648" y="980728"/>
            <a:chExt cx="4267200" cy="4481264"/>
          </a:xfrm>
        </p:grpSpPr>
        <p:graphicFrame>
          <p:nvGraphicFramePr>
            <p:cNvPr id="207877" name="Object 5"/>
            <p:cNvGraphicFramePr>
              <a:graphicFrameLocks noChangeAspect="1"/>
            </p:cNvGraphicFramePr>
            <p:nvPr/>
          </p:nvGraphicFramePr>
          <p:xfrm>
            <a:off x="1403648" y="5157192"/>
            <a:ext cx="479425" cy="304800"/>
          </p:xfrm>
          <a:graphic>
            <a:graphicData uri="http://schemas.openxmlformats.org/presentationml/2006/ole">
              <p:oleObj spid="_x0000_s49155" name="Equation" r:id="rId4" imgW="495000" imgH="304560" progId="">
                <p:embed/>
              </p:oleObj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1475656" y="980728"/>
              <a:ext cx="4104456" cy="1589320"/>
              <a:chOff x="1475656" y="980728"/>
              <a:chExt cx="4104456" cy="1589320"/>
            </a:xfrm>
          </p:grpSpPr>
          <p:graphicFrame>
            <p:nvGraphicFramePr>
              <p:cNvPr id="207876" name="Object 4"/>
              <p:cNvGraphicFramePr>
                <a:graphicFrameLocks noChangeAspect="1"/>
              </p:cNvGraphicFramePr>
              <p:nvPr/>
            </p:nvGraphicFramePr>
            <p:xfrm>
              <a:off x="3851920" y="1772816"/>
              <a:ext cx="1728192" cy="691277"/>
            </p:xfrm>
            <a:graphic>
              <a:graphicData uri="http://schemas.openxmlformats.org/presentationml/2006/ole">
                <p:oleObj spid="_x0000_s49154" name="Equation" r:id="rId5" imgW="888840" imgH="355320" progId="">
                  <p:embed/>
                </p:oleObj>
              </a:graphicData>
            </a:graphic>
          </p:graphicFrame>
          <p:graphicFrame>
            <p:nvGraphicFramePr>
              <p:cNvPr id="20484" name="Object 6"/>
              <p:cNvGraphicFramePr>
                <a:graphicFrameLocks noChangeAspect="1"/>
              </p:cNvGraphicFramePr>
              <p:nvPr/>
            </p:nvGraphicFramePr>
            <p:xfrm>
              <a:off x="1475656" y="980728"/>
              <a:ext cx="3321050" cy="762000"/>
            </p:xfrm>
            <a:graphic>
              <a:graphicData uri="http://schemas.openxmlformats.org/presentationml/2006/ole">
                <p:oleObj spid="_x0000_s49156" name="Equation" r:id="rId6" imgW="1549080" imgH="355320" progId="">
                  <p:embed/>
                </p:oleObj>
              </a:graphicData>
            </a:graphic>
          </p:graphicFrame>
          <p:graphicFrame>
            <p:nvGraphicFramePr>
              <p:cNvPr id="207879" name="Object 7"/>
              <p:cNvGraphicFramePr>
                <a:graphicFrameLocks noChangeAspect="1"/>
              </p:cNvGraphicFramePr>
              <p:nvPr/>
            </p:nvGraphicFramePr>
            <p:xfrm>
              <a:off x="1547664" y="1772816"/>
              <a:ext cx="2160240" cy="797232"/>
            </p:xfrm>
            <a:graphic>
              <a:graphicData uri="http://schemas.openxmlformats.org/presentationml/2006/ole">
                <p:oleObj spid="_x0000_s49157" name="Equation" r:id="rId7" imgW="1066680" imgH="393480" progId="">
                  <p:embed/>
                </p:oleObj>
              </a:graphicData>
            </a:graphic>
          </p:graphicFrame>
        </p:grpSp>
        <p:graphicFrame>
          <p:nvGraphicFramePr>
            <p:cNvPr id="207882" name="Object 10"/>
            <p:cNvGraphicFramePr>
              <a:graphicFrameLocks noChangeAspect="1"/>
            </p:cNvGraphicFramePr>
            <p:nvPr/>
          </p:nvGraphicFramePr>
          <p:xfrm>
            <a:off x="1475656" y="2780928"/>
            <a:ext cx="3816424" cy="742082"/>
          </p:xfrm>
          <a:graphic>
            <a:graphicData uri="http://schemas.openxmlformats.org/presentationml/2006/ole">
              <p:oleObj spid="_x0000_s49159" name="Equation" r:id="rId8" imgW="1828800" imgH="355320" progId="">
                <p:embed/>
              </p:oleObj>
            </a:graphicData>
          </a:graphic>
        </p:graphicFrame>
        <p:graphicFrame>
          <p:nvGraphicFramePr>
            <p:cNvPr id="207883" name="Object 11"/>
            <p:cNvGraphicFramePr>
              <a:graphicFrameLocks noChangeAspect="1"/>
            </p:cNvGraphicFramePr>
            <p:nvPr/>
          </p:nvGraphicFramePr>
          <p:xfrm>
            <a:off x="1403648" y="4437112"/>
            <a:ext cx="4267200" cy="736600"/>
          </p:xfrm>
          <a:graphic>
            <a:graphicData uri="http://schemas.openxmlformats.org/presentationml/2006/ole">
              <p:oleObj spid="_x0000_s49160" name="Equation" r:id="rId9" imgW="4267080" imgH="736560" progId="">
                <p:embed/>
              </p:oleObj>
            </a:graphicData>
          </a:graphic>
        </p:graphicFrame>
        <p:graphicFrame>
          <p:nvGraphicFramePr>
            <p:cNvPr id="207886" name="Object 14"/>
            <p:cNvGraphicFramePr>
              <a:graphicFrameLocks noChangeAspect="1"/>
            </p:cNvGraphicFramePr>
            <p:nvPr/>
          </p:nvGraphicFramePr>
          <p:xfrm>
            <a:off x="1475656" y="3573016"/>
            <a:ext cx="2159000" cy="736600"/>
          </p:xfrm>
          <a:graphic>
            <a:graphicData uri="http://schemas.openxmlformats.org/presentationml/2006/ole">
              <p:oleObj spid="_x0000_s49162" name="Equation" r:id="rId10" imgW="2158920" imgH="736560" progId="">
                <p:embed/>
              </p:oleObj>
            </a:graphicData>
          </a:graphic>
        </p:graphicFrame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99592" y="764704"/>
          <a:ext cx="6120680" cy="1562727"/>
        </p:xfrm>
        <a:graphic>
          <a:graphicData uri="http://schemas.openxmlformats.org/presentationml/2006/ole">
            <p:oleObj spid="_x0000_s50178" name="Equation" r:id="rId3" imgW="2984400" imgH="761760" progId="">
              <p:embed/>
            </p:oleObj>
          </a:graphicData>
        </a:graphic>
      </p:graphicFrame>
      <p:sp>
        <p:nvSpPr>
          <p:cNvPr id="202760" name="Oval 8"/>
          <p:cNvSpPr>
            <a:spLocks noChangeArrowheads="1"/>
          </p:cNvSpPr>
          <p:nvPr/>
        </p:nvSpPr>
        <p:spPr bwMode="auto">
          <a:xfrm>
            <a:off x="4354513" y="3429000"/>
            <a:ext cx="1800225" cy="1130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1" name="AutoShape 9"/>
          <p:cNvSpPr>
            <a:spLocks noChangeArrowheads="1"/>
          </p:cNvSpPr>
          <p:nvPr/>
        </p:nvSpPr>
        <p:spPr bwMode="auto">
          <a:xfrm>
            <a:off x="7092950" y="2492375"/>
            <a:ext cx="1296988" cy="538163"/>
          </a:xfrm>
          <a:prstGeom prst="wedgeRoundRectCallout">
            <a:avLst>
              <a:gd name="adj1" fmla="val -142167"/>
              <a:gd name="adj2" fmla="val 13849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奇函数</a:t>
            </a:r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2051050" y="3614738"/>
            <a:ext cx="15113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5" name="AutoShape 13"/>
          <p:cNvSpPr>
            <a:spLocks noChangeArrowheads="1"/>
          </p:cNvSpPr>
          <p:nvPr/>
        </p:nvSpPr>
        <p:spPr bwMode="auto">
          <a:xfrm>
            <a:off x="682625" y="2349500"/>
            <a:ext cx="2232025" cy="825500"/>
          </a:xfrm>
          <a:prstGeom prst="wedgeRoundRectCallout">
            <a:avLst>
              <a:gd name="adj1" fmla="val 54551"/>
              <a:gd name="adj2" fmla="val 1001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随机变量函数      的数学期望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87624" y="3573463"/>
            <a:ext cx="6319664" cy="2908300"/>
            <a:chOff x="1187624" y="3573463"/>
            <a:chExt cx="6319664" cy="2908300"/>
          </a:xfrm>
        </p:grpSpPr>
        <p:graphicFrame>
          <p:nvGraphicFramePr>
            <p:cNvPr id="202757" name="Object 5"/>
            <p:cNvGraphicFramePr>
              <a:graphicFrameLocks noChangeAspect="1"/>
            </p:cNvGraphicFramePr>
            <p:nvPr/>
          </p:nvGraphicFramePr>
          <p:xfrm>
            <a:off x="1187624" y="3740150"/>
            <a:ext cx="2324100" cy="495300"/>
          </p:xfrm>
          <a:graphic>
            <a:graphicData uri="http://schemas.openxmlformats.org/presentationml/2006/ole">
              <p:oleObj spid="_x0000_s50179" name="Equation" r:id="rId4" imgW="2323800" imgH="495000" progId="">
                <p:embed/>
              </p:oleObj>
            </a:graphicData>
          </a:graphic>
        </p:graphicFrame>
        <p:graphicFrame>
          <p:nvGraphicFramePr>
            <p:cNvPr id="202758" name="Object 6"/>
            <p:cNvGraphicFramePr>
              <a:graphicFrameLocks noChangeAspect="1"/>
            </p:cNvGraphicFramePr>
            <p:nvPr/>
          </p:nvGraphicFramePr>
          <p:xfrm>
            <a:off x="1538288" y="4776788"/>
            <a:ext cx="5969000" cy="495300"/>
          </p:xfrm>
          <a:graphic>
            <a:graphicData uri="http://schemas.openxmlformats.org/presentationml/2006/ole">
              <p:oleObj spid="_x0000_s50180" name="Equation" r:id="rId5" imgW="5968800" imgH="495000" progId="">
                <p:embed/>
              </p:oleObj>
            </a:graphicData>
          </a:graphic>
        </p:graphicFrame>
        <p:graphicFrame>
          <p:nvGraphicFramePr>
            <p:cNvPr id="202762" name="Object 10"/>
            <p:cNvGraphicFramePr>
              <a:graphicFrameLocks noChangeAspect="1"/>
            </p:cNvGraphicFramePr>
            <p:nvPr/>
          </p:nvGraphicFramePr>
          <p:xfrm>
            <a:off x="1308100" y="5516563"/>
            <a:ext cx="4876800" cy="965200"/>
          </p:xfrm>
          <a:graphic>
            <a:graphicData uri="http://schemas.openxmlformats.org/presentationml/2006/ole">
              <p:oleObj spid="_x0000_s50182" name="Equation" r:id="rId6" imgW="4876560" imgH="965160" progId="">
                <p:embed/>
              </p:oleObj>
            </a:graphicData>
          </a:graphic>
        </p:graphicFrame>
        <p:graphicFrame>
          <p:nvGraphicFramePr>
            <p:cNvPr id="202766" name="Object 14"/>
            <p:cNvGraphicFramePr>
              <a:graphicFrameLocks noChangeAspect="1"/>
            </p:cNvGraphicFramePr>
            <p:nvPr/>
          </p:nvGraphicFramePr>
          <p:xfrm>
            <a:off x="3802980" y="3573463"/>
            <a:ext cx="3289300" cy="838200"/>
          </p:xfrm>
          <a:graphic>
            <a:graphicData uri="http://schemas.openxmlformats.org/presentationml/2006/ole">
              <p:oleObj spid="_x0000_s50184" name="Equation" r:id="rId7" imgW="3288960" imgH="838080" progId="">
                <p:embed/>
              </p:oleObj>
            </a:graphicData>
          </a:graphic>
        </p:graphicFrame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FCA40-0E3D-4FB6-B7A5-EFF5E6F7ECC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 animBg="1"/>
      <p:bldP spid="202761" grpId="0" animBg="1"/>
      <p:bldP spid="202764" grpId="0" animBg="1"/>
      <p:bldP spid="202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FCA40-0E3D-4FB6-B7A5-EFF5E6F7ECC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323528" y="980728"/>
          <a:ext cx="7953584" cy="2016224"/>
        </p:xfrm>
        <a:graphic>
          <a:graphicData uri="http://schemas.openxmlformats.org/presentationml/2006/ole">
            <p:oleObj spid="_x0000_s59394" name="Equation" r:id="rId3" imgW="3606480" imgH="914400" progId="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1560" y="560388"/>
            <a:ext cx="8335590" cy="5462587"/>
            <a:chOff x="611560" y="560388"/>
            <a:chExt cx="8335590" cy="5462587"/>
          </a:xfrm>
        </p:grpSpPr>
        <p:graphicFrame>
          <p:nvGraphicFramePr>
            <p:cNvPr id="65538" name="Object 2"/>
            <p:cNvGraphicFramePr>
              <a:graphicFrameLocks noChangeAspect="1"/>
            </p:cNvGraphicFramePr>
            <p:nvPr/>
          </p:nvGraphicFramePr>
          <p:xfrm>
            <a:off x="611560" y="560388"/>
            <a:ext cx="8335590" cy="2265362"/>
          </p:xfrm>
          <a:graphic>
            <a:graphicData uri="http://schemas.openxmlformats.org/presentationml/2006/ole">
              <p:oleObj spid="_x0000_s51202" name="Equation" r:id="rId3" imgW="4356000" imgH="977760" progId="">
                <p:embed/>
              </p:oleObj>
            </a:graphicData>
          </a:graphic>
        </p:graphicFrame>
        <p:graphicFrame>
          <p:nvGraphicFramePr>
            <p:cNvPr id="65539" name="Object 3"/>
            <p:cNvGraphicFramePr>
              <a:graphicFrameLocks noChangeAspect="1"/>
            </p:cNvGraphicFramePr>
            <p:nvPr/>
          </p:nvGraphicFramePr>
          <p:xfrm>
            <a:off x="1773238" y="2924175"/>
            <a:ext cx="4370387" cy="3098800"/>
          </p:xfrm>
          <a:graphic>
            <a:graphicData uri="http://schemas.openxmlformats.org/presentationml/2006/ole">
              <p:oleObj spid="_x0000_s51203" name="Equation" r:id="rId4" imgW="1815840" imgH="1257120" progId="">
                <p:embed/>
              </p:oleObj>
            </a:graphicData>
          </a:graphic>
        </p:graphicFrame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1520" y="1143001"/>
          <a:ext cx="8527484" cy="4086199"/>
        </p:xfrm>
        <a:graphic>
          <a:graphicData uri="http://schemas.openxmlformats.org/presentationml/2006/ole">
            <p:oleObj spid="_x0000_s52226" name="Equation" r:id="rId3" imgW="3517560" imgH="1803240" progId="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9763"/>
            <a:ext cx="7011988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离散型随机变量的数学期望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14EF9-C132-44FD-B3E1-D1F8E2BDD5F5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622425" y="1557338"/>
          <a:ext cx="5397500" cy="444500"/>
        </p:xfrm>
        <a:graphic>
          <a:graphicData uri="http://schemas.openxmlformats.org/presentationml/2006/ole">
            <p:oleObj spid="_x0000_s1026" name="Equation" r:id="rId3" imgW="5397480" imgH="444240" progId="Equation.3">
              <p:embed/>
            </p:oleObj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2432050" y="2286000"/>
          <a:ext cx="4292600" cy="431800"/>
        </p:xfrm>
        <a:graphic>
          <a:graphicData uri="http://schemas.openxmlformats.org/presentationml/2006/ole">
            <p:oleObj spid="_x0000_s1027" name="Equation" r:id="rId4" imgW="4292280" imgH="431640" progId="Equation.3">
              <p:embed/>
            </p:oleObj>
          </a:graphicData>
        </a:graphic>
      </p:graphicFrame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914400" y="2743200"/>
          <a:ext cx="4102100" cy="939800"/>
        </p:xfrm>
        <a:graphic>
          <a:graphicData uri="http://schemas.openxmlformats.org/presentationml/2006/ole">
            <p:oleObj spid="_x0000_s1028" name="Equation" r:id="rId5" imgW="4101840" imgH="939600" progId="Equation.3">
              <p:embed/>
            </p:oleObj>
          </a:graphicData>
        </a:graphic>
      </p:graphicFrame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914400" y="3732213"/>
          <a:ext cx="6807200" cy="952500"/>
        </p:xfrm>
        <a:graphic>
          <a:graphicData uri="http://schemas.openxmlformats.org/presentationml/2006/ole">
            <p:oleObj spid="_x0000_s1029" name="Equation" r:id="rId6" imgW="6806880" imgH="952200" progId="Equation.3">
              <p:embed/>
            </p:oleObj>
          </a:graphicData>
        </a:graphic>
      </p:graphicFrame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965200" y="5011738"/>
          <a:ext cx="3033713" cy="504825"/>
        </p:xfrm>
        <a:graphic>
          <a:graphicData uri="http://schemas.openxmlformats.org/presentationml/2006/ole">
            <p:oleObj spid="_x0000_s1030" name="Equation" r:id="rId7" imgW="1295280" imgH="215640" progId="">
              <p:embed/>
            </p:oleObj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635375" y="4797425"/>
          <a:ext cx="2366963" cy="828675"/>
        </p:xfrm>
        <a:graphic>
          <a:graphicData uri="http://schemas.openxmlformats.org/presentationml/2006/ole">
            <p:oleObj spid="_x0000_s1031" name="Equation" r:id="rId8" imgW="1231560" imgH="43164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aphicFrame>
        <p:nvGraphicFramePr>
          <p:cNvPr id="78850" name="Object 5"/>
          <p:cNvGraphicFramePr>
            <a:graphicFrameLocks noChangeAspect="1"/>
          </p:cNvGraphicFramePr>
          <p:nvPr/>
        </p:nvGraphicFramePr>
        <p:xfrm>
          <a:off x="179512" y="764704"/>
          <a:ext cx="8799571" cy="5390728"/>
        </p:xfrm>
        <a:graphic>
          <a:graphicData uri="http://schemas.openxmlformats.org/presentationml/2006/ole">
            <p:oleObj spid="_x0000_s78850" name="Equation" r:id="rId3" imgW="3238200" imgH="2438280" progId="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290" y="204788"/>
            <a:ext cx="8708206" cy="5861050"/>
            <a:chOff x="328290" y="204788"/>
            <a:chExt cx="8708206" cy="5861050"/>
          </a:xfrm>
        </p:grpSpPr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595313" y="204788"/>
            <a:ext cx="7570787" cy="3960812"/>
          </p:xfrm>
          <a:graphic>
            <a:graphicData uri="http://schemas.openxmlformats.org/presentationml/2006/ole">
              <p:oleObj spid="_x0000_s54274" name="Equation" r:id="rId3" imgW="2666880" imgH="1358640" progId="">
                <p:embed/>
              </p:oleObj>
            </a:graphicData>
          </a:graphic>
        </p:graphicFrame>
        <p:graphicFrame>
          <p:nvGraphicFramePr>
            <p:cNvPr id="55299" name="Object 3"/>
            <p:cNvGraphicFramePr>
              <a:graphicFrameLocks noChangeAspect="1"/>
            </p:cNvGraphicFramePr>
            <p:nvPr/>
          </p:nvGraphicFramePr>
          <p:xfrm>
            <a:off x="328290" y="4365625"/>
            <a:ext cx="8708206" cy="1700213"/>
          </p:xfrm>
          <a:graphic>
            <a:graphicData uri="http://schemas.openxmlformats.org/presentationml/2006/ole">
              <p:oleObj spid="_x0000_s54275" name="Equation" r:id="rId4" imgW="3035160" imgH="533160" progId="">
                <p:embed/>
              </p:oleObj>
            </a:graphicData>
          </a:graphic>
        </p:graphicFrame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96875" y="904875"/>
          <a:ext cx="8285163" cy="5311775"/>
        </p:xfrm>
        <a:graphic>
          <a:graphicData uri="http://schemas.openxmlformats.org/presentationml/2006/ole">
            <p:oleObj spid="_x0000_s55298" name="文档" r:id="rId3" imgW="5261479" imgH="3388315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534988" y="904875"/>
          <a:ext cx="7924800" cy="5367338"/>
        </p:xfrm>
        <a:graphic>
          <a:graphicData uri="http://schemas.openxmlformats.org/presentationml/2006/ole">
            <p:oleObj spid="_x0000_s56322" name="文档" r:id="rId3" imgW="5261479" imgH="3577617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96875" y="1052513"/>
          <a:ext cx="8128000" cy="3362325"/>
        </p:xfrm>
        <a:graphic>
          <a:graphicData uri="http://schemas.openxmlformats.org/presentationml/2006/ole">
            <p:oleObj spid="_x0000_s57347" name="文档" r:id="rId3" imgW="5261479" imgH="2186161" progId="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7566D-0D51-4E92-AA7E-54C6A68593FA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96875" y="766763"/>
          <a:ext cx="8026400" cy="5135562"/>
        </p:xfrm>
        <a:graphic>
          <a:graphicData uri="http://schemas.openxmlformats.org/presentationml/2006/ole">
            <p:oleObj spid="_x0000_s58370" name="文档" r:id="rId3" imgW="5261479" imgH="3378941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963"/>
            <a:ext cx="69342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连续型随机变量的数学期望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5CDF8-7649-496D-9E6B-4BF3190149AD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900113" y="2060575"/>
          <a:ext cx="7488237" cy="1865313"/>
        </p:xfrm>
        <a:graphic>
          <a:graphicData uri="http://schemas.openxmlformats.org/presentationml/2006/ole">
            <p:oleObj spid="_x0000_s2050" name="Equation" r:id="rId3" imgW="3213000" imgH="799920" progId="">
              <p:embed/>
            </p:oleObj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2095500" y="4070350"/>
          <a:ext cx="3502025" cy="798513"/>
        </p:xfrm>
        <a:graphic>
          <a:graphicData uri="http://schemas.openxmlformats.org/presentationml/2006/ole">
            <p:oleObj spid="_x0000_s2051" name="Equation" r:id="rId4" imgW="1447560" imgH="330120" progId="">
              <p:embed/>
            </p:oleObj>
          </a:graphicData>
        </a:graphic>
      </p:graphicFrame>
      <p:graphicFrame>
        <p:nvGraphicFramePr>
          <p:cNvPr id="2052" name="Object 18"/>
          <p:cNvGraphicFramePr>
            <a:graphicFrameLocks noChangeAspect="1"/>
          </p:cNvGraphicFramePr>
          <p:nvPr/>
        </p:nvGraphicFramePr>
        <p:xfrm>
          <a:off x="1593850" y="1497013"/>
          <a:ext cx="7010400" cy="442912"/>
        </p:xfrm>
        <a:graphic>
          <a:graphicData uri="http://schemas.openxmlformats.org/presentationml/2006/ole">
            <p:oleObj spid="_x0000_s2052" name="Equation" r:id="rId5" imgW="7010280" imgH="4442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9763"/>
            <a:ext cx="68580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随机变量函数的数学期望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9C0EB-909F-467D-BA24-C8B818B08062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1508125" y="136525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离散型随机变量函数的数学期望为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838200" y="2230438"/>
          <a:ext cx="7239000" cy="444500"/>
        </p:xfrm>
        <a:graphic>
          <a:graphicData uri="http://schemas.openxmlformats.org/presentationml/2006/ole">
            <p:oleObj spid="_x0000_s3074" name="Equation" r:id="rId3" imgW="7238880" imgH="444240" progId="Equation.3">
              <p:embed/>
            </p:oleObj>
          </a:graphicData>
        </a:graphic>
      </p:graphicFrame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838200" y="27892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2124075" y="2778125"/>
          <a:ext cx="3598863" cy="1082675"/>
        </p:xfrm>
        <a:graphic>
          <a:graphicData uri="http://schemas.openxmlformats.org/presentationml/2006/ole">
            <p:oleObj spid="_x0000_s3075" name="Equation" r:id="rId4" imgW="1434960" imgH="431640" progId="">
              <p:embed/>
            </p:oleObj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2195513" y="4508500"/>
          <a:ext cx="4645025" cy="922338"/>
        </p:xfrm>
        <a:graphic>
          <a:graphicData uri="http://schemas.openxmlformats.org/presentationml/2006/ole">
            <p:oleObj spid="_x0000_s3076" name="Equation" r:id="rId5" imgW="1663560" imgH="330120" progId="">
              <p:embed/>
            </p:oleObj>
          </a:graphicData>
        </a:graphic>
      </p:graphicFrame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884238" y="3875088"/>
          <a:ext cx="6337300" cy="442912"/>
        </p:xfrm>
        <a:graphic>
          <a:graphicData uri="http://schemas.openxmlformats.org/presentationml/2006/ole">
            <p:oleObj spid="_x0000_s3077" name="Equation" r:id="rId6" imgW="6337080" imgH="444240" progId="Equation.3">
              <p:embed/>
            </p:oleObj>
          </a:graphicData>
        </a:graphic>
      </p:graphicFrame>
      <p:sp>
        <p:nvSpPr>
          <p:cNvPr id="3082" name="Rectangle 22"/>
          <p:cNvSpPr>
            <a:spLocks noChangeArrowheads="1"/>
          </p:cNvSpPr>
          <p:nvPr/>
        </p:nvSpPr>
        <p:spPr bwMode="auto">
          <a:xfrm>
            <a:off x="838200" y="45370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9763"/>
            <a:ext cx="6705600" cy="579437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数学期望的性质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B28F8-5D5D-4F5B-B14C-952EF677667B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827088" y="1484313"/>
            <a:ext cx="3275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1.  设</a:t>
            </a:r>
            <a:r>
              <a:rPr lang="en-US" altLang="zh-CN" sz="2800" b="1" i="1"/>
              <a:t>C</a:t>
            </a:r>
            <a:r>
              <a:rPr lang="zh-CN" altLang="en-US" sz="2800" b="1"/>
              <a:t>是常数,  则有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4140200" y="1536700"/>
          <a:ext cx="1636713" cy="523875"/>
        </p:xfrm>
        <a:graphic>
          <a:graphicData uri="http://schemas.openxmlformats.org/presentationml/2006/ole">
            <p:oleObj spid="_x0000_s4098" name="Equation" r:id="rId3" imgW="634680" imgH="203040" progId="">
              <p:embed/>
            </p:oleObj>
          </a:graphicData>
        </a:graphic>
      </p:graphicFrame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862013" y="2170113"/>
            <a:ext cx="6278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2.  设</a:t>
            </a:r>
            <a:r>
              <a:rPr lang="en-US" altLang="zh-CN" sz="2800" b="1" i="1"/>
              <a:t>X</a:t>
            </a:r>
            <a:r>
              <a:rPr lang="zh-CN" altLang="en-US" sz="2800" b="1"/>
              <a:t>是一个随机变量,  </a:t>
            </a:r>
            <a:r>
              <a:rPr lang="en-US" altLang="zh-CN" sz="2800" b="1" i="1"/>
              <a:t>C</a:t>
            </a:r>
            <a:r>
              <a:rPr lang="zh-CN" altLang="en-US" sz="2800" b="1"/>
              <a:t>是常数,  则有</a:t>
            </a:r>
          </a:p>
        </p:txBody>
      </p:sp>
      <p:graphicFrame>
        <p:nvGraphicFramePr>
          <p:cNvPr id="4099" name="Object 11"/>
          <p:cNvGraphicFramePr>
            <a:graphicFrameLocks noChangeAspect="1"/>
          </p:cNvGraphicFramePr>
          <p:nvPr/>
        </p:nvGraphicFramePr>
        <p:xfrm>
          <a:off x="1979613" y="2708275"/>
          <a:ext cx="3032125" cy="538163"/>
        </p:xfrm>
        <a:graphic>
          <a:graphicData uri="http://schemas.openxmlformats.org/presentationml/2006/ole">
            <p:oleObj spid="_x0000_s4099" name="Equation" r:id="rId4" imgW="1066680" imgH="203040" progId="">
              <p:embed/>
            </p:oleObj>
          </a:graphicData>
        </a:graphic>
      </p:graphicFrame>
      <p:sp>
        <p:nvSpPr>
          <p:cNvPr id="4106" name="Rectangle 13"/>
          <p:cNvSpPr>
            <a:spLocks noChangeArrowheads="1"/>
          </p:cNvSpPr>
          <p:nvPr/>
        </p:nvSpPr>
        <p:spPr bwMode="auto">
          <a:xfrm>
            <a:off x="855663" y="3389313"/>
            <a:ext cx="518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3.  设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 </a:t>
            </a:r>
            <a:r>
              <a:rPr lang="zh-CN" altLang="en-US" sz="2800" b="1"/>
              <a:t>是两个随机变量,  则有</a:t>
            </a:r>
          </a:p>
        </p:txBody>
      </p:sp>
      <p:graphicFrame>
        <p:nvGraphicFramePr>
          <p:cNvPr id="4100" name="Object 14"/>
          <p:cNvGraphicFramePr>
            <a:graphicFrameLocks noChangeAspect="1"/>
          </p:cNvGraphicFramePr>
          <p:nvPr/>
        </p:nvGraphicFramePr>
        <p:xfrm>
          <a:off x="1919288" y="3933825"/>
          <a:ext cx="3660775" cy="476250"/>
        </p:xfrm>
        <a:graphic>
          <a:graphicData uri="http://schemas.openxmlformats.org/presentationml/2006/ole">
            <p:oleObj spid="_x0000_s4100" name="Equation" r:id="rId5" imgW="1549080" imgH="203040" progId="">
              <p:embed/>
            </p:oleObj>
          </a:graphicData>
        </a:graphic>
      </p:graphicFrame>
      <p:sp>
        <p:nvSpPr>
          <p:cNvPr id="4107" name="Text Box 16"/>
          <p:cNvSpPr txBox="1">
            <a:spLocks noChangeArrowheads="1"/>
          </p:cNvSpPr>
          <p:nvPr/>
        </p:nvSpPr>
        <p:spPr bwMode="auto">
          <a:xfrm>
            <a:off x="827088" y="4608513"/>
            <a:ext cx="6348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4.   设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 </a:t>
            </a:r>
            <a:r>
              <a:rPr lang="zh-CN" altLang="en-US" sz="2800" b="1"/>
              <a:t>是相互独立的随机变量,  则有</a:t>
            </a:r>
          </a:p>
        </p:txBody>
      </p:sp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1835150" y="5300663"/>
          <a:ext cx="3889375" cy="622300"/>
        </p:xfrm>
        <a:graphic>
          <a:graphicData uri="http://schemas.openxmlformats.org/presentationml/2006/ole">
            <p:oleObj spid="_x0000_s4101" name="Equation" r:id="rId6" imgW="1269720" imgH="203040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6477000" cy="579438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>
                <a:solidFill>
                  <a:srgbClr val="0000FF"/>
                </a:solidFill>
              </a:rPr>
              <a:t>二维随机变量的数学期望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2F249-A972-4959-BD30-B329262CA5E0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5122" name="Object 1030"/>
          <p:cNvGraphicFramePr>
            <a:graphicFrameLocks noChangeAspect="1"/>
          </p:cNvGraphicFramePr>
          <p:nvPr/>
        </p:nvGraphicFramePr>
        <p:xfrm>
          <a:off x="684213" y="2420938"/>
          <a:ext cx="3743325" cy="1484312"/>
        </p:xfrm>
        <a:graphic>
          <a:graphicData uri="http://schemas.openxmlformats.org/presentationml/2006/ole">
            <p:oleObj spid="_x0000_s5122" name="Equation" r:id="rId3" imgW="1854000" imgH="736560" progId="">
              <p:embed/>
            </p:oleObj>
          </a:graphicData>
        </a:graphic>
      </p:graphicFrame>
      <p:sp>
        <p:nvSpPr>
          <p:cNvPr id="5131" name="Text Box 1039"/>
          <p:cNvSpPr txBox="1">
            <a:spLocks noChangeArrowheads="1"/>
          </p:cNvSpPr>
          <p:nvPr/>
        </p:nvSpPr>
        <p:spPr bwMode="auto">
          <a:xfrm>
            <a:off x="798513" y="40052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同理可得</a:t>
            </a:r>
          </a:p>
        </p:txBody>
      </p:sp>
      <p:graphicFrame>
        <p:nvGraphicFramePr>
          <p:cNvPr id="5123" name="Object 1050"/>
          <p:cNvGraphicFramePr>
            <a:graphicFrameLocks noChangeAspect="1"/>
          </p:cNvGraphicFramePr>
          <p:nvPr/>
        </p:nvGraphicFramePr>
        <p:xfrm>
          <a:off x="1116013" y="1412875"/>
          <a:ext cx="5656262" cy="808038"/>
        </p:xfrm>
        <a:graphic>
          <a:graphicData uri="http://schemas.openxmlformats.org/presentationml/2006/ole">
            <p:oleObj spid="_x0000_s5123" name="Equation" r:id="rId4" imgW="3200400" imgH="457200" progId="">
              <p:embed/>
            </p:oleObj>
          </a:graphicData>
        </a:graphic>
      </p:graphicFrame>
      <p:graphicFrame>
        <p:nvGraphicFramePr>
          <p:cNvPr id="5124" name="Object 1051"/>
          <p:cNvGraphicFramePr>
            <a:graphicFrameLocks noChangeAspect="1"/>
          </p:cNvGraphicFramePr>
          <p:nvPr/>
        </p:nvGraphicFramePr>
        <p:xfrm>
          <a:off x="4152900" y="2514600"/>
          <a:ext cx="4089400" cy="481013"/>
        </p:xfrm>
        <a:graphic>
          <a:graphicData uri="http://schemas.openxmlformats.org/presentationml/2006/ole">
            <p:oleObj spid="_x0000_s5124" name="公式" r:id="rId5" imgW="4089240" imgH="482400" progId="Equation.3">
              <p:embed/>
            </p:oleObj>
          </a:graphicData>
        </a:graphic>
      </p:graphicFrame>
      <p:graphicFrame>
        <p:nvGraphicFramePr>
          <p:cNvPr id="5125" name="Object 1052"/>
          <p:cNvGraphicFramePr>
            <a:graphicFrameLocks noChangeAspect="1"/>
          </p:cNvGraphicFramePr>
          <p:nvPr/>
        </p:nvGraphicFramePr>
        <p:xfrm>
          <a:off x="5076825" y="3435350"/>
          <a:ext cx="3556000" cy="430213"/>
        </p:xfrm>
        <a:graphic>
          <a:graphicData uri="http://schemas.openxmlformats.org/presentationml/2006/ole">
            <p:oleObj spid="_x0000_s5125" name="公式" r:id="rId6" imgW="3555720" imgH="431640" progId="Equation.3">
              <p:embed/>
            </p:oleObj>
          </a:graphicData>
        </a:graphic>
      </p:graphicFrame>
      <p:graphicFrame>
        <p:nvGraphicFramePr>
          <p:cNvPr id="5126" name="Object 1053"/>
          <p:cNvGraphicFramePr>
            <a:graphicFrameLocks noChangeAspect="1"/>
          </p:cNvGraphicFramePr>
          <p:nvPr/>
        </p:nvGraphicFramePr>
        <p:xfrm>
          <a:off x="395288" y="4581525"/>
          <a:ext cx="3914775" cy="1584325"/>
        </p:xfrm>
        <a:graphic>
          <a:graphicData uri="http://schemas.openxmlformats.org/presentationml/2006/ole">
            <p:oleObj spid="_x0000_s5126" name="Equation" r:id="rId7" imgW="1815840" imgH="736560" progId="">
              <p:embed/>
            </p:oleObj>
          </a:graphicData>
        </a:graphic>
      </p:graphicFrame>
      <p:graphicFrame>
        <p:nvGraphicFramePr>
          <p:cNvPr id="5127" name="Object 1054"/>
          <p:cNvGraphicFramePr>
            <a:graphicFrameLocks noChangeAspect="1"/>
          </p:cNvGraphicFramePr>
          <p:nvPr/>
        </p:nvGraphicFramePr>
        <p:xfrm>
          <a:off x="4152900" y="4597400"/>
          <a:ext cx="4000500" cy="481013"/>
        </p:xfrm>
        <a:graphic>
          <a:graphicData uri="http://schemas.openxmlformats.org/presentationml/2006/ole">
            <p:oleObj spid="_x0000_s5127" name="公式" r:id="rId8" imgW="4000320" imgH="482400" progId="Equation.3">
              <p:embed/>
            </p:oleObj>
          </a:graphicData>
        </a:graphic>
      </p:graphicFrame>
      <p:graphicFrame>
        <p:nvGraphicFramePr>
          <p:cNvPr id="5128" name="Object 1055"/>
          <p:cNvGraphicFramePr>
            <a:graphicFrameLocks noChangeAspect="1"/>
          </p:cNvGraphicFramePr>
          <p:nvPr/>
        </p:nvGraphicFramePr>
        <p:xfrm>
          <a:off x="5076825" y="5483225"/>
          <a:ext cx="3556000" cy="430213"/>
        </p:xfrm>
        <a:graphic>
          <a:graphicData uri="http://schemas.openxmlformats.org/presentationml/2006/ole">
            <p:oleObj spid="_x0000_s5128" name="公式" r:id="rId9" imgW="3555720" imgH="431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889000" y="1157288"/>
          <a:ext cx="7797800" cy="442912"/>
        </p:xfrm>
        <a:graphic>
          <a:graphicData uri="http://schemas.openxmlformats.org/presentationml/2006/ole">
            <p:oleObj spid="_x0000_s6146" name="Equation" r:id="rId3" imgW="7797600" imgH="444240" progId="Equation.3">
              <p:embed/>
            </p:oleObj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1892300" y="1787525"/>
          <a:ext cx="4648200" cy="774700"/>
        </p:xfrm>
        <a:graphic>
          <a:graphicData uri="http://schemas.openxmlformats.org/presentationml/2006/ole">
            <p:oleObj spid="_x0000_s6147" name="Equation" r:id="rId4" imgW="4622760" imgH="774360" progId="Equation.3">
              <p:embed/>
            </p:oleObj>
          </a:graphicData>
        </a:graphic>
      </p:graphicFrame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1371600" y="2590800"/>
          <a:ext cx="5041900" cy="481013"/>
        </p:xfrm>
        <a:graphic>
          <a:graphicData uri="http://schemas.openxmlformats.org/presentationml/2006/ole">
            <p:oleObj spid="_x0000_s6148" name="Equation" r:id="rId5" imgW="5041800" imgH="482400" progId="Equation.3">
              <p:embed/>
            </p:oleObj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898650" y="4122738"/>
          <a:ext cx="5907088" cy="698500"/>
        </p:xfrm>
        <a:graphic>
          <a:graphicData uri="http://schemas.openxmlformats.org/presentationml/2006/ole">
            <p:oleObj spid="_x0000_s6149" name="Equation" r:id="rId6" imgW="5905440" imgH="698400" progId="Equation.3">
              <p:embed/>
            </p:oleObj>
          </a:graphicData>
        </a:graphic>
      </p:graphicFrame>
      <p:sp>
        <p:nvSpPr>
          <p:cNvPr id="6152" name="Rectangle 18"/>
          <p:cNvSpPr>
            <a:spLocks noChangeArrowheads="1"/>
          </p:cNvSpPr>
          <p:nvPr/>
        </p:nvSpPr>
        <p:spPr bwMode="auto">
          <a:xfrm>
            <a:off x="1295400" y="17303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sp>
        <p:nvSpPr>
          <p:cNvPr id="6153" name="Rectangle 19"/>
          <p:cNvSpPr>
            <a:spLocks noChangeArrowheads="1"/>
          </p:cNvSpPr>
          <p:nvPr/>
        </p:nvSpPr>
        <p:spPr bwMode="auto">
          <a:xfrm>
            <a:off x="1295400" y="4191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939800" y="3443288"/>
          <a:ext cx="7823200" cy="442912"/>
        </p:xfrm>
        <a:graphic>
          <a:graphicData uri="http://schemas.openxmlformats.org/presentationml/2006/ole">
            <p:oleObj spid="_x0000_s6150" name="Equation" r:id="rId7" imgW="7823160" imgH="444240" progId="Equation.3">
              <p:embed/>
            </p:oleObj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1371600" y="5029200"/>
          <a:ext cx="5740400" cy="442913"/>
        </p:xfrm>
        <a:graphic>
          <a:graphicData uri="http://schemas.openxmlformats.org/presentationml/2006/ole">
            <p:oleObj spid="_x0000_s6151" name="Equation" r:id="rId8" imgW="5740200" imgH="444240" progId="Equation.3">
              <p:embed/>
            </p:oleObj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2D255-A896-49D9-9F76-92434C388178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1400</TotalTime>
  <Words>501</Words>
  <Application>Microsoft Office PowerPoint</Application>
  <PresentationFormat>全屏显示(4:3)</PresentationFormat>
  <Paragraphs>136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流畅</vt:lpstr>
      <vt:lpstr>Equation</vt:lpstr>
      <vt:lpstr>公式</vt:lpstr>
      <vt:lpstr>Microsoft 公式 3.0</vt:lpstr>
      <vt:lpstr>文档</vt:lpstr>
      <vt:lpstr>第四章 随机变量的数字特征 小结与典型例题</vt:lpstr>
      <vt:lpstr>一、重点与难点</vt:lpstr>
      <vt:lpstr>二、主要内容</vt:lpstr>
      <vt:lpstr>离散型随机变量的数学期望</vt:lpstr>
      <vt:lpstr>连续型随机变量的数学期望</vt:lpstr>
      <vt:lpstr>随机变量函数的数学期望</vt:lpstr>
      <vt:lpstr>数学期望的性质</vt:lpstr>
      <vt:lpstr>二维随机变量的数学期望</vt:lpstr>
      <vt:lpstr>幻灯片 9</vt:lpstr>
      <vt:lpstr>方差的定义</vt:lpstr>
      <vt:lpstr>方差的计算</vt:lpstr>
      <vt:lpstr>方差的性质</vt:lpstr>
      <vt:lpstr>协方差与相关系数的定义</vt:lpstr>
      <vt:lpstr>协方差的性质</vt:lpstr>
      <vt:lpstr>相关系数定理</vt:lpstr>
      <vt:lpstr>幻灯片 16</vt:lpstr>
      <vt:lpstr>幻灯片 17</vt:lpstr>
      <vt:lpstr>幻灯片 18</vt:lpstr>
      <vt:lpstr>幻灯片 19</vt:lpstr>
      <vt:lpstr>三、典型例题                    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随机变量的数字特征 小结与典型例题</dc:title>
  <cp:lastModifiedBy>hp</cp:lastModifiedBy>
  <cp:revision>1</cp:revision>
  <dcterms:created xsi:type="dcterms:W3CDTF">1601-01-01T00:00:00Z</dcterms:created>
  <dcterms:modified xsi:type="dcterms:W3CDTF">2013-04-19T07:32:11Z</dcterms:modified>
</cp:coreProperties>
</file>