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comments/comment4.xml" ContentType="application/vnd.openxmlformats-officedocument.presentationml.comments+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comments/comment2.xml" ContentType="application/vnd.openxmlformats-officedocument.presentationml.comments+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comments/comment3.xml" ContentType="application/vnd.openxmlformats-officedocument.presentationml.comments+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Lst>
  <p:notesMasterIdLst>
    <p:notesMasterId r:id="rId42"/>
  </p:notesMasterIdLst>
  <p:handoutMasterIdLst>
    <p:handoutMasterId r:id="rId43"/>
  </p:handoutMasterIdLst>
  <p:sldIdLst>
    <p:sldId id="256" r:id="rId3"/>
    <p:sldId id="257" r:id="rId4"/>
    <p:sldId id="282" r:id="rId5"/>
    <p:sldId id="258" r:id="rId6"/>
    <p:sldId id="292" r:id="rId7"/>
    <p:sldId id="259" r:id="rId8"/>
    <p:sldId id="283" r:id="rId9"/>
    <p:sldId id="284" r:id="rId10"/>
    <p:sldId id="260" r:id="rId11"/>
    <p:sldId id="286" r:id="rId12"/>
    <p:sldId id="287" r:id="rId13"/>
    <p:sldId id="293" r:id="rId14"/>
    <p:sldId id="263" r:id="rId15"/>
    <p:sldId id="265" r:id="rId16"/>
    <p:sldId id="290" r:id="rId17"/>
    <p:sldId id="291" r:id="rId18"/>
    <p:sldId id="294" r:id="rId19"/>
    <p:sldId id="295" r:id="rId20"/>
    <p:sldId id="308" r:id="rId21"/>
    <p:sldId id="309" r:id="rId22"/>
    <p:sldId id="270" r:id="rId23"/>
    <p:sldId id="299" r:id="rId24"/>
    <p:sldId id="278" r:id="rId25"/>
    <p:sldId id="307" r:id="rId26"/>
    <p:sldId id="280" r:id="rId27"/>
    <p:sldId id="328" r:id="rId28"/>
    <p:sldId id="310" r:id="rId29"/>
    <p:sldId id="311" r:id="rId30"/>
    <p:sldId id="312" r:id="rId31"/>
    <p:sldId id="313" r:id="rId32"/>
    <p:sldId id="279" r:id="rId33"/>
    <p:sldId id="281" r:id="rId34"/>
    <p:sldId id="314" r:id="rId35"/>
    <p:sldId id="305" r:id="rId36"/>
    <p:sldId id="329" r:id="rId37"/>
    <p:sldId id="306" r:id="rId38"/>
    <p:sldId id="330" r:id="rId39"/>
    <p:sldId id="277" r:id="rId40"/>
    <p:sldId id="324" r:id="rId41"/>
  </p:sldIdLst>
  <p:sldSz cx="9144000" cy="6858000" type="screen4x3"/>
  <p:notesSz cx="6858000" cy="9144000"/>
  <p:defaultTextStyle>
    <a:defPPr>
      <a:defRPr lang="zh-CN"/>
    </a:defPPr>
    <a:lvl1pPr algn="l" rtl="0" fontAlgn="base">
      <a:lnSpc>
        <a:spcPct val="130000"/>
      </a:lnSpc>
      <a:spcBef>
        <a:spcPct val="0"/>
      </a:spcBef>
      <a:spcAft>
        <a:spcPct val="0"/>
      </a:spcAft>
      <a:defRPr sz="2800" b="1" kern="1200">
        <a:solidFill>
          <a:schemeClr val="tx1"/>
        </a:solidFill>
        <a:latin typeface="Arial" charset="0"/>
        <a:ea typeface="宋体" charset="-122"/>
        <a:cs typeface="+mn-cs"/>
      </a:defRPr>
    </a:lvl1pPr>
    <a:lvl2pPr marL="457200" algn="l" rtl="0" fontAlgn="base">
      <a:lnSpc>
        <a:spcPct val="130000"/>
      </a:lnSpc>
      <a:spcBef>
        <a:spcPct val="0"/>
      </a:spcBef>
      <a:spcAft>
        <a:spcPct val="0"/>
      </a:spcAft>
      <a:defRPr sz="2800" b="1" kern="1200">
        <a:solidFill>
          <a:schemeClr val="tx1"/>
        </a:solidFill>
        <a:latin typeface="Arial" charset="0"/>
        <a:ea typeface="宋体" charset="-122"/>
        <a:cs typeface="+mn-cs"/>
      </a:defRPr>
    </a:lvl2pPr>
    <a:lvl3pPr marL="914400" algn="l" rtl="0" fontAlgn="base">
      <a:lnSpc>
        <a:spcPct val="130000"/>
      </a:lnSpc>
      <a:spcBef>
        <a:spcPct val="0"/>
      </a:spcBef>
      <a:spcAft>
        <a:spcPct val="0"/>
      </a:spcAft>
      <a:defRPr sz="2800" b="1" kern="1200">
        <a:solidFill>
          <a:schemeClr val="tx1"/>
        </a:solidFill>
        <a:latin typeface="Arial" charset="0"/>
        <a:ea typeface="宋体" charset="-122"/>
        <a:cs typeface="+mn-cs"/>
      </a:defRPr>
    </a:lvl3pPr>
    <a:lvl4pPr marL="1371600" algn="l" rtl="0" fontAlgn="base">
      <a:lnSpc>
        <a:spcPct val="130000"/>
      </a:lnSpc>
      <a:spcBef>
        <a:spcPct val="0"/>
      </a:spcBef>
      <a:spcAft>
        <a:spcPct val="0"/>
      </a:spcAft>
      <a:defRPr sz="2800" b="1" kern="1200">
        <a:solidFill>
          <a:schemeClr val="tx1"/>
        </a:solidFill>
        <a:latin typeface="Arial" charset="0"/>
        <a:ea typeface="宋体" charset="-122"/>
        <a:cs typeface="+mn-cs"/>
      </a:defRPr>
    </a:lvl4pPr>
    <a:lvl5pPr marL="1828800" algn="l" rtl="0" fontAlgn="base">
      <a:lnSpc>
        <a:spcPct val="130000"/>
      </a:lnSpc>
      <a:spcBef>
        <a:spcPct val="0"/>
      </a:spcBef>
      <a:spcAft>
        <a:spcPct val="0"/>
      </a:spcAft>
      <a:defRPr sz="2800" b="1" kern="1200">
        <a:solidFill>
          <a:schemeClr val="tx1"/>
        </a:solidFill>
        <a:latin typeface="Arial" charset="0"/>
        <a:ea typeface="宋体" charset="-122"/>
        <a:cs typeface="+mn-cs"/>
      </a:defRPr>
    </a:lvl5pPr>
    <a:lvl6pPr marL="2286000" algn="l" defTabSz="914400" rtl="0" eaLnBrk="1" latinLnBrk="0" hangingPunct="1">
      <a:defRPr sz="2800" b="1" kern="1200">
        <a:solidFill>
          <a:schemeClr val="tx1"/>
        </a:solidFill>
        <a:latin typeface="Arial" charset="0"/>
        <a:ea typeface="宋体" charset="-122"/>
        <a:cs typeface="+mn-cs"/>
      </a:defRPr>
    </a:lvl6pPr>
    <a:lvl7pPr marL="2743200" algn="l" defTabSz="914400" rtl="0" eaLnBrk="1" latinLnBrk="0" hangingPunct="1">
      <a:defRPr sz="2800" b="1" kern="1200">
        <a:solidFill>
          <a:schemeClr val="tx1"/>
        </a:solidFill>
        <a:latin typeface="Arial" charset="0"/>
        <a:ea typeface="宋体" charset="-122"/>
        <a:cs typeface="+mn-cs"/>
      </a:defRPr>
    </a:lvl7pPr>
    <a:lvl8pPr marL="3200400" algn="l" defTabSz="914400" rtl="0" eaLnBrk="1" latinLnBrk="0" hangingPunct="1">
      <a:defRPr sz="2800" b="1" kern="1200">
        <a:solidFill>
          <a:schemeClr val="tx1"/>
        </a:solidFill>
        <a:latin typeface="Arial" charset="0"/>
        <a:ea typeface="宋体" charset="-122"/>
        <a:cs typeface="+mn-cs"/>
      </a:defRPr>
    </a:lvl8pPr>
    <a:lvl9pPr marL="3657600" algn="l" defTabSz="914400" rtl="0" eaLnBrk="1" latinLnBrk="0" hangingPunct="1">
      <a:defRPr sz="2800" b="1" kern="1200">
        <a:solidFill>
          <a:schemeClr val="tx1"/>
        </a:solidFill>
        <a:latin typeface="Arial" charset="0"/>
        <a:ea typeface="宋体"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alkinnet" initials="w" lastIdx="1" clrIdx="0"/>
  <p:cmAuthor id="1" name="Administrator" initials="A" lastIdx="4"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800080"/>
    <a:srgbClr val="0000CC"/>
    <a:srgbClr val="800000"/>
    <a:srgbClr val="FF33CC"/>
    <a:srgbClr val="FF0066"/>
    <a:srgbClr val="D60093"/>
    <a:srgbClr val="FF33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68" autoAdjust="0"/>
    <p:restoredTop sz="94640" autoAdjust="0"/>
  </p:normalViewPr>
  <p:slideViewPr>
    <p:cSldViewPr>
      <p:cViewPr varScale="1">
        <p:scale>
          <a:sx n="107" d="100"/>
          <a:sy n="107" d="100"/>
        </p:scale>
        <p:origin x="-1740" y="-96"/>
      </p:cViewPr>
      <p:guideLst>
        <p:guide orient="horz" pos="256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68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3-05-05T18:01:38.031" idx="1">
    <p:pos x="4513" y="1888"/>
    <p:text>也就是说，此时要估计参数，实际上是要估计随机变量的期望和方差，也就是一阶原点矩和二阶中心距。</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3-05-11T15:47:23.289" idx="1">
    <p:pos x="5465" y="2386"/>
    <p:text>可以按照标准步骤，应该用样本的二阶中心矩估计总体的二阶中心矩
我们换一种解法，先用总体的二阶中心矩反解出参数</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13-05-11T15:51:46.649" idx="2">
    <p:pos x="2035" y="1092"/>
    <p:text>恒等于0是因为密度函数是偶函数</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13-05-11T16:05:25.458" idx="3">
    <p:pos x="4204" y="2551"/>
    <p:text>样本容量80</p:text>
  </p:cm>
</p:cmLst>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5" Type="http://schemas.openxmlformats.org/officeDocument/2006/relationships/image" Target="../media/image43.wmf"/><Relationship Id="rId4" Type="http://schemas.openxmlformats.org/officeDocument/2006/relationships/image" Target="../media/image4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4" Type="http://schemas.openxmlformats.org/officeDocument/2006/relationships/image" Target="../media/image4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4" Type="http://schemas.openxmlformats.org/officeDocument/2006/relationships/image" Target="../media/image51.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6" Type="http://schemas.openxmlformats.org/officeDocument/2006/relationships/image" Target="../media/image61.wmf"/><Relationship Id="rId5" Type="http://schemas.openxmlformats.org/officeDocument/2006/relationships/image" Target="../media/image60.wmf"/><Relationship Id="rId4" Type="http://schemas.openxmlformats.org/officeDocument/2006/relationships/image" Target="../media/image5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 Id="rId5" Type="http://schemas.openxmlformats.org/officeDocument/2006/relationships/image" Target="../media/image66.wmf"/><Relationship Id="rId4" Type="http://schemas.openxmlformats.org/officeDocument/2006/relationships/image" Target="../media/image6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3.wmf"/><Relationship Id="rId1" Type="http://schemas.openxmlformats.org/officeDocument/2006/relationships/image" Target="../media/image67.wmf"/><Relationship Id="rId5" Type="http://schemas.openxmlformats.org/officeDocument/2006/relationships/image" Target="../media/image69.wmf"/><Relationship Id="rId4" Type="http://schemas.openxmlformats.org/officeDocument/2006/relationships/image" Target="../media/image6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2.wmf"/><Relationship Id="rId7" Type="http://schemas.openxmlformats.org/officeDocument/2006/relationships/image" Target="../media/image76.wmf"/><Relationship Id="rId2" Type="http://schemas.openxmlformats.org/officeDocument/2006/relationships/image" Target="../media/image71.wmf"/><Relationship Id="rId1" Type="http://schemas.openxmlformats.org/officeDocument/2006/relationships/image" Target="../media/image70.wmf"/><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image" Target="../media/image7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 Id="rId5" Type="http://schemas.openxmlformats.org/officeDocument/2006/relationships/image" Target="../media/image83.wmf"/><Relationship Id="rId4" Type="http://schemas.openxmlformats.org/officeDocument/2006/relationships/image" Target="../media/image82.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 Id="rId6" Type="http://schemas.openxmlformats.org/officeDocument/2006/relationships/image" Target="../media/image95.wmf"/><Relationship Id="rId5" Type="http://schemas.openxmlformats.org/officeDocument/2006/relationships/image" Target="../media/image94.wmf"/><Relationship Id="rId4" Type="http://schemas.openxmlformats.org/officeDocument/2006/relationships/image" Target="../media/image93.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 Id="rId4" Type="http://schemas.openxmlformats.org/officeDocument/2006/relationships/image" Target="../media/image102.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06.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08.wmf"/><Relationship Id="rId1" Type="http://schemas.openxmlformats.org/officeDocument/2006/relationships/image" Target="../media/image107.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image" Target="../media/image19.wmf"/><Relationship Id="rId3" Type="http://schemas.openxmlformats.org/officeDocument/2006/relationships/image" Target="../media/image9.wmf"/><Relationship Id="rId7" Type="http://schemas.openxmlformats.org/officeDocument/2006/relationships/image" Target="../media/image13.wmf"/><Relationship Id="rId12" Type="http://schemas.openxmlformats.org/officeDocument/2006/relationships/image" Target="../media/image18.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11" Type="http://schemas.openxmlformats.org/officeDocument/2006/relationships/image" Target="../media/image17.wmf"/><Relationship Id="rId5" Type="http://schemas.openxmlformats.org/officeDocument/2006/relationships/image" Target="../media/image11.wmf"/><Relationship Id="rId10" Type="http://schemas.openxmlformats.org/officeDocument/2006/relationships/image" Target="../media/image16.wmf"/><Relationship Id="rId4" Type="http://schemas.openxmlformats.org/officeDocument/2006/relationships/image" Target="../media/image10.wmf"/><Relationship Id="rId9"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31.wmf"/><Relationship Id="rId4"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B0EB31-7825-4DA1-9D6F-8EE75C6E82E9}" type="datetimeFigureOut">
              <a:rPr lang="zh-CN" altLang="en-US" smtClean="0"/>
              <a:pPr/>
              <a:t>2014/5/20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E14A36-AF59-45CC-BAAD-26B9AB9BD1F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defRPr kumimoji="1" sz="1200" b="0">
                <a:latin typeface="Times New Roman" pitchFamily="18" charset="0"/>
                <a:ea typeface="宋体" pitchFamily="2" charset="-122"/>
              </a:defRPr>
            </a:lvl1pPr>
          </a:lstStyle>
          <a:p>
            <a:pPr>
              <a:defRPr/>
            </a:pPr>
            <a:endParaRPr lang="en-US" altLang="zh-CN"/>
          </a:p>
        </p:txBody>
      </p:sp>
      <p:sp>
        <p:nvSpPr>
          <p:cNvPr id="624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defRPr kumimoji="1" sz="1200" b="0">
                <a:latin typeface="Times New Roman" pitchFamily="18" charset="0"/>
                <a:ea typeface="宋体" pitchFamily="2" charset="-122"/>
              </a:defRPr>
            </a:lvl1pPr>
          </a:lstStyle>
          <a:p>
            <a:pPr>
              <a:defRPr/>
            </a:pPr>
            <a:endParaRPr lang="en-US" altLang="zh-CN"/>
          </a:p>
        </p:txBody>
      </p:sp>
      <p:sp>
        <p:nvSpPr>
          <p:cNvPr id="409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24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24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defRPr kumimoji="1" sz="1200" b="0">
                <a:latin typeface="Times New Roman" pitchFamily="18" charset="0"/>
                <a:ea typeface="宋体" pitchFamily="2" charset="-122"/>
              </a:defRPr>
            </a:lvl1pPr>
          </a:lstStyle>
          <a:p>
            <a:pPr>
              <a:defRPr/>
            </a:pPr>
            <a:endParaRPr lang="en-US" altLang="zh-CN"/>
          </a:p>
        </p:txBody>
      </p:sp>
      <p:sp>
        <p:nvSpPr>
          <p:cNvPr id="624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kumimoji="1" sz="1200" b="0">
                <a:latin typeface="Times New Roman" pitchFamily="18" charset="0"/>
                <a:ea typeface="宋体" pitchFamily="2" charset="-122"/>
              </a:defRPr>
            </a:lvl1pPr>
          </a:lstStyle>
          <a:p>
            <a:pPr>
              <a:defRPr/>
            </a:pPr>
            <a:fld id="{FFD2C4DE-63F6-449F-B32A-A0568A9ACF4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5F364313-DEE7-4C75-A003-C40584329A05}" type="slidenum">
              <a:rPr lang="en-US" altLang="zh-CN" smtClean="0">
                <a:ea typeface="宋体" charset="-122"/>
              </a:rPr>
              <a:pPr/>
              <a:t>1</a:t>
            </a:fld>
            <a:endParaRPr lang="en-US" altLang="zh-CN" smtClean="0">
              <a:ea typeface="宋体" charset="-122"/>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r>
              <a:rPr lang="zh-CN" altLang="en-US" smtClean="0">
                <a:ea typeface="宋体" charset="-122"/>
              </a:rPr>
              <a:t>数理统计中最重要的一章</a:t>
            </a:r>
            <a:endParaRPr lang="zh-CN" altLang="zh-CN" smtClean="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F8BE6F5A-2B09-491E-BDC9-99B97185D88C}" type="slidenum">
              <a:rPr lang="en-US" altLang="zh-CN" smtClean="0">
                <a:ea typeface="宋体" charset="-122"/>
              </a:rPr>
              <a:pPr/>
              <a:t>10</a:t>
            </a:fld>
            <a:endParaRPr lang="en-US" altLang="zh-CN" smtClean="0">
              <a:ea typeface="宋体" charset="-122"/>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21718B02-409C-4AB2-B0F0-0A26C348CB1E}" type="slidenum">
              <a:rPr lang="en-US" altLang="zh-CN" smtClean="0">
                <a:ea typeface="宋体" charset="-122"/>
              </a:rPr>
              <a:pPr/>
              <a:t>11</a:t>
            </a:fld>
            <a:endParaRPr lang="en-US" altLang="zh-CN" smtClean="0">
              <a:ea typeface="宋体" charset="-122"/>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zh-CN" altLang="en-US" dirty="0" smtClean="0">
                <a:ea typeface="宋体" charset="-122"/>
              </a:rPr>
              <a:t>以后只要构造出用来估计参量的统计量就可，统计量只是提供了估计的方式方法，具体的估计值需要采样后得出</a:t>
            </a:r>
            <a:endParaRPr lang="zh-CN" altLang="zh-CN" dirty="0" smtClean="0">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B4CCB7E-0EED-4158-816E-D6A7A9FD41B2}" type="slidenum">
              <a:rPr lang="en-US" altLang="zh-CN" smtClean="0">
                <a:ea typeface="宋体" charset="-122"/>
              </a:rPr>
              <a:pPr/>
              <a:t>13</a:t>
            </a:fld>
            <a:endParaRPr lang="en-US" altLang="zh-CN" smtClean="0">
              <a:ea typeface="宋体" charset="-122"/>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AF078645-19FA-464A-891C-FAB276AE80AB}" type="slidenum">
              <a:rPr lang="en-US" altLang="zh-CN" smtClean="0">
                <a:ea typeface="宋体" charset="-122"/>
              </a:rPr>
              <a:pPr/>
              <a:t>14</a:t>
            </a:fld>
            <a:endParaRPr lang="en-US" altLang="zh-CN" smtClean="0">
              <a:ea typeface="宋体" charset="-122"/>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r>
              <a:rPr lang="zh-CN" altLang="en-US" dirty="0" smtClean="0">
                <a:ea typeface="宋体" charset="-122"/>
              </a:rPr>
              <a:t>本来应该是约等于号，但简便起见直接写为等号</a:t>
            </a:r>
            <a:endParaRPr lang="zh-CN" altLang="zh-CN" dirty="0" smtClean="0">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初学者一定要把总体，样本，统计量写出来，最后再求参数的估计量</a:t>
            </a:r>
            <a:endParaRPr lang="zh-CN" altLang="en-US" dirty="0"/>
          </a:p>
        </p:txBody>
      </p:sp>
      <p:sp>
        <p:nvSpPr>
          <p:cNvPr id="4" name="灯片编号占位符 3"/>
          <p:cNvSpPr>
            <a:spLocks noGrp="1"/>
          </p:cNvSpPr>
          <p:nvPr>
            <p:ph type="sldNum" sz="quarter" idx="10"/>
          </p:nvPr>
        </p:nvSpPr>
        <p:spPr/>
        <p:txBody>
          <a:bodyPr/>
          <a:lstStyle/>
          <a:p>
            <a:pPr>
              <a:defRPr/>
            </a:pPr>
            <a:fld id="{FFD2C4DE-63F6-449F-B32A-A0568A9ACF4B}" type="slidenum">
              <a:rPr lang="en-US" altLang="zh-CN" smtClean="0"/>
              <a:pPr>
                <a:defRPr/>
              </a:pPr>
              <a:t>15</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总体和样本的含义往往在题目中已经指明</a:t>
            </a:r>
            <a:endParaRPr lang="zh-CN" altLang="en-US" dirty="0"/>
          </a:p>
        </p:txBody>
      </p:sp>
      <p:sp>
        <p:nvSpPr>
          <p:cNvPr id="4" name="灯片编号占位符 3"/>
          <p:cNvSpPr>
            <a:spLocks noGrp="1"/>
          </p:cNvSpPr>
          <p:nvPr>
            <p:ph type="sldNum" sz="quarter" idx="10"/>
          </p:nvPr>
        </p:nvSpPr>
        <p:spPr/>
        <p:txBody>
          <a:bodyPr/>
          <a:lstStyle/>
          <a:p>
            <a:pPr>
              <a:defRPr/>
            </a:pPr>
            <a:fld id="{FFD2C4DE-63F6-449F-B32A-A0568A9ACF4B}" type="slidenum">
              <a:rPr lang="en-US" altLang="zh-CN" smtClean="0"/>
              <a:pPr>
                <a:defRPr/>
              </a:pPr>
              <a:t>16</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5806C8FC-5A6D-4178-97CE-9881F452F6D3}" type="slidenum">
              <a:rPr lang="en-US" altLang="zh-CN" smtClean="0">
                <a:ea typeface="宋体" charset="-122"/>
              </a:rPr>
              <a:pPr/>
              <a:t>19</a:t>
            </a:fld>
            <a:endParaRPr lang="en-US" altLang="zh-CN" smtClean="0">
              <a:ea typeface="宋体" charset="-122"/>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01CEBA91-0654-4E16-BF43-9D842E20C60A}" type="slidenum">
              <a:rPr lang="en-US" altLang="zh-CN" smtClean="0">
                <a:ea typeface="宋体" charset="-122"/>
              </a:rPr>
              <a:pPr/>
              <a:t>21</a:t>
            </a:fld>
            <a:endParaRPr lang="en-US" altLang="zh-CN" smtClean="0">
              <a:ea typeface="宋体" charset="-122"/>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ln/>
        </p:spPr>
        <p:txBody>
          <a:bodyPr/>
          <a:lstStyle/>
          <a:p>
            <a:r>
              <a:rPr lang="zh-CN" altLang="en-US" dirty="0" smtClean="0">
                <a:ea typeface="宋体" charset="-122"/>
              </a:rPr>
              <a:t>当然，在这个问题中我们只取了一次样，样本容量是</a:t>
            </a:r>
            <a:r>
              <a:rPr lang="en-US" altLang="zh-CN" dirty="0" smtClean="0">
                <a:ea typeface="宋体" charset="-122"/>
              </a:rPr>
              <a:t>1</a:t>
            </a:r>
            <a:r>
              <a:rPr lang="zh-CN" altLang="en-US" dirty="0" smtClean="0">
                <a:ea typeface="宋体" charset="-122"/>
              </a:rPr>
              <a:t>。比较简单</a:t>
            </a:r>
          </a:p>
        </p:txBody>
      </p:sp>
      <p:sp>
        <p:nvSpPr>
          <p:cNvPr id="56324" name="灯片编号占位符 3"/>
          <p:cNvSpPr>
            <a:spLocks noGrp="1"/>
          </p:cNvSpPr>
          <p:nvPr>
            <p:ph type="sldNum" sz="quarter" idx="5"/>
          </p:nvPr>
        </p:nvSpPr>
        <p:spPr>
          <a:noFill/>
        </p:spPr>
        <p:txBody>
          <a:bodyPr/>
          <a:lstStyle/>
          <a:p>
            <a:fld id="{0A8680BD-577A-4837-8559-3427F4578323}" type="slidenum">
              <a:rPr lang="en-US" altLang="zh-CN" smtClean="0">
                <a:ea typeface="宋体" charset="-122"/>
              </a:rPr>
              <a:pPr/>
              <a:t>22</a:t>
            </a:fld>
            <a:endParaRPr lang="en-US" altLang="zh-CN" smtClean="0">
              <a:ea typeface="宋体"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515FCD9B-F556-4A34-81BD-29BB7E77E48F}" type="slidenum">
              <a:rPr lang="en-US" altLang="zh-CN" smtClean="0">
                <a:ea typeface="宋体" charset="-122"/>
              </a:rPr>
              <a:pPr/>
              <a:t>23</a:t>
            </a:fld>
            <a:endParaRPr lang="en-US" altLang="zh-CN" smtClean="0">
              <a:ea typeface="宋体" charset="-122"/>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E1F248B8-99D7-4907-BC69-31E7C2EF7CD4}" type="slidenum">
              <a:rPr lang="en-US" altLang="zh-CN" smtClean="0">
                <a:ea typeface="宋体" charset="-122"/>
              </a:rPr>
              <a:pPr/>
              <a:t>2</a:t>
            </a:fld>
            <a:endParaRPr lang="en-US" altLang="zh-CN" smtClean="0">
              <a:ea typeface="宋体" charset="-122"/>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solidFill>
                  <a:srgbClr val="800080"/>
                </a:solidFill>
              </a:rPr>
              <a:t>不要被名字所迷惑</a:t>
            </a:r>
          </a:p>
          <a:p>
            <a:endParaRPr lang="zh-CN" altLang="en-US" dirty="0"/>
          </a:p>
        </p:txBody>
      </p:sp>
      <p:sp>
        <p:nvSpPr>
          <p:cNvPr id="4" name="灯片编号占位符 3"/>
          <p:cNvSpPr>
            <a:spLocks noGrp="1"/>
          </p:cNvSpPr>
          <p:nvPr>
            <p:ph type="sldNum" sz="quarter" idx="10"/>
          </p:nvPr>
        </p:nvSpPr>
        <p:spPr/>
        <p:txBody>
          <a:bodyPr/>
          <a:lstStyle/>
          <a:p>
            <a:pPr>
              <a:defRPr/>
            </a:pPr>
            <a:fld id="{FFD2C4DE-63F6-449F-B32A-A0568A9ACF4B}" type="slidenum">
              <a:rPr lang="en-US" altLang="zh-CN" smtClean="0"/>
              <a:pPr>
                <a:defRPr/>
              </a:pPr>
              <a:t>24</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A9E1BFC5-5735-4621-8D9D-8E9FF1D268FF}" type="slidenum">
              <a:rPr lang="en-US" altLang="zh-CN" smtClean="0">
                <a:ea typeface="宋体" charset="-122"/>
              </a:rPr>
              <a:pPr/>
              <a:t>25</a:t>
            </a:fld>
            <a:endParaRPr lang="en-US" altLang="zh-CN" smtClean="0">
              <a:ea typeface="宋体" charset="-122"/>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zh-CN" altLang="en-US" dirty="0" smtClean="0">
                <a:ea typeface="宋体" charset="-122"/>
              </a:rPr>
              <a:t>因为是函数的连乘，求极大值不容易求，所以一般取对数后转化为函数的和。</a:t>
            </a:r>
            <a:r>
              <a:rPr lang="en-US" altLang="zh-CN" dirty="0" err="1" smtClean="0">
                <a:ea typeface="宋体" charset="-122"/>
              </a:rPr>
              <a:t>Ln</a:t>
            </a:r>
            <a:r>
              <a:rPr lang="zh-CN" altLang="en-US" dirty="0" smtClean="0">
                <a:ea typeface="宋体" charset="-122"/>
              </a:rPr>
              <a:t>是单调函数</a:t>
            </a:r>
            <a:endParaRPr lang="zh-CN" altLang="zh-CN" dirty="0" smtClean="0">
              <a:ea typeface="宋体"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熟练后可省去这一步骤</a:t>
            </a:r>
            <a:endParaRPr lang="zh-CN" altLang="en-US" dirty="0"/>
          </a:p>
        </p:txBody>
      </p:sp>
      <p:sp>
        <p:nvSpPr>
          <p:cNvPr id="4" name="灯片编号占位符 3"/>
          <p:cNvSpPr>
            <a:spLocks noGrp="1"/>
          </p:cNvSpPr>
          <p:nvPr>
            <p:ph type="sldNum" sz="quarter" idx="10"/>
          </p:nvPr>
        </p:nvSpPr>
        <p:spPr/>
        <p:txBody>
          <a:bodyPr/>
          <a:lstStyle/>
          <a:p>
            <a:pPr>
              <a:defRPr/>
            </a:pPr>
            <a:fld id="{FFD2C4DE-63F6-449F-B32A-A0568A9ACF4B}" type="slidenum">
              <a:rPr lang="en-US" altLang="zh-CN" smtClean="0"/>
              <a:pPr>
                <a:defRPr/>
              </a:pPr>
              <a:t>26</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样本取值都为正数</a:t>
            </a:r>
            <a:endParaRPr lang="zh-CN" altLang="en-US" dirty="0"/>
          </a:p>
        </p:txBody>
      </p:sp>
      <p:sp>
        <p:nvSpPr>
          <p:cNvPr id="4" name="灯片编号占位符 3"/>
          <p:cNvSpPr>
            <a:spLocks noGrp="1"/>
          </p:cNvSpPr>
          <p:nvPr>
            <p:ph type="sldNum" sz="quarter" idx="10"/>
          </p:nvPr>
        </p:nvSpPr>
        <p:spPr/>
        <p:txBody>
          <a:bodyPr/>
          <a:lstStyle/>
          <a:p>
            <a:pPr>
              <a:defRPr/>
            </a:pPr>
            <a:fld id="{FFD2C4DE-63F6-449F-B32A-A0568A9ACF4B}" type="slidenum">
              <a:rPr lang="en-US" altLang="zh-CN" smtClean="0"/>
              <a:pPr>
                <a:defRPr/>
              </a:pPr>
              <a:t>27</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再看一个离散型的例子</a:t>
            </a:r>
            <a:endParaRPr lang="zh-CN" altLang="en-US" dirty="0"/>
          </a:p>
        </p:txBody>
      </p:sp>
      <p:sp>
        <p:nvSpPr>
          <p:cNvPr id="4" name="灯片编号占位符 3"/>
          <p:cNvSpPr>
            <a:spLocks noGrp="1"/>
          </p:cNvSpPr>
          <p:nvPr>
            <p:ph type="sldNum" sz="quarter" idx="10"/>
          </p:nvPr>
        </p:nvSpPr>
        <p:spPr/>
        <p:txBody>
          <a:bodyPr/>
          <a:lstStyle/>
          <a:p>
            <a:pPr>
              <a:defRPr/>
            </a:pPr>
            <a:fld id="{FFD2C4DE-63F6-449F-B32A-A0568A9ACF4B}" type="slidenum">
              <a:rPr lang="en-US" altLang="zh-CN" smtClean="0"/>
              <a:pPr>
                <a:defRPr/>
              </a:pPr>
              <a:t>29</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632099A3-97E5-4114-9363-09A150594B83}" type="slidenum">
              <a:rPr lang="en-US" altLang="zh-CN" smtClean="0">
                <a:ea typeface="宋体" charset="-122"/>
              </a:rPr>
              <a:pPr/>
              <a:t>31</a:t>
            </a:fld>
            <a:endParaRPr lang="en-US" altLang="zh-CN" smtClean="0">
              <a:ea typeface="宋体" charset="-122"/>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r>
              <a:rPr lang="zh-CN" altLang="en-US" smtClean="0">
                <a:ea typeface="宋体" charset="-122"/>
              </a:rPr>
              <a:t>正态分布的例子可以不讲</a:t>
            </a:r>
            <a:endParaRPr lang="zh-CN" altLang="zh-CN" smtClean="0">
              <a:ea typeface="宋体"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14FE836A-01AE-48DA-9037-1B9757F587F3}" type="slidenum">
              <a:rPr lang="en-US" altLang="zh-CN" smtClean="0">
                <a:ea typeface="宋体" charset="-122"/>
              </a:rPr>
              <a:pPr/>
              <a:t>32</a:t>
            </a:fld>
            <a:endParaRPr lang="en-US" altLang="zh-CN" smtClean="0">
              <a:ea typeface="宋体" charset="-122"/>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我们来看一个非常重要的例子</a:t>
            </a:r>
            <a:endParaRPr lang="zh-CN" altLang="en-US" dirty="0"/>
          </a:p>
        </p:txBody>
      </p:sp>
      <p:sp>
        <p:nvSpPr>
          <p:cNvPr id="4" name="灯片编号占位符 3"/>
          <p:cNvSpPr>
            <a:spLocks noGrp="1"/>
          </p:cNvSpPr>
          <p:nvPr>
            <p:ph type="sldNum" sz="quarter" idx="10"/>
          </p:nvPr>
        </p:nvSpPr>
        <p:spPr/>
        <p:txBody>
          <a:bodyPr/>
          <a:lstStyle/>
          <a:p>
            <a:pPr>
              <a:defRPr/>
            </a:pPr>
            <a:fld id="{FFD2C4DE-63F6-449F-B32A-A0568A9ACF4B}" type="slidenum">
              <a:rPr lang="en-US" altLang="zh-CN" smtClean="0"/>
              <a:pPr>
                <a:defRPr/>
              </a:pPr>
              <a:t>33</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课本上的开区间应该改为闭区间</a:t>
            </a:r>
            <a:endParaRPr lang="zh-CN" altLang="en-US" dirty="0"/>
          </a:p>
        </p:txBody>
      </p:sp>
      <p:sp>
        <p:nvSpPr>
          <p:cNvPr id="4" name="灯片编号占位符 3"/>
          <p:cNvSpPr>
            <a:spLocks noGrp="1"/>
          </p:cNvSpPr>
          <p:nvPr>
            <p:ph type="sldNum" sz="quarter" idx="10"/>
          </p:nvPr>
        </p:nvSpPr>
        <p:spPr/>
        <p:txBody>
          <a:bodyPr/>
          <a:lstStyle/>
          <a:p>
            <a:pPr>
              <a:defRPr/>
            </a:pPr>
            <a:fld id="{FFD2C4DE-63F6-449F-B32A-A0568A9ACF4B}" type="slidenum">
              <a:rPr lang="en-US" altLang="zh-CN" smtClean="0"/>
              <a:pPr>
                <a:defRPr/>
              </a:pPr>
              <a:t>34</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是否可以用极大似然法估计，可以的话结果又是多少？</a:t>
            </a:r>
            <a:endParaRPr lang="zh-CN" altLang="en-US" dirty="0"/>
          </a:p>
        </p:txBody>
      </p:sp>
      <p:sp>
        <p:nvSpPr>
          <p:cNvPr id="4" name="灯片编号占位符 3"/>
          <p:cNvSpPr>
            <a:spLocks noGrp="1"/>
          </p:cNvSpPr>
          <p:nvPr>
            <p:ph type="sldNum" sz="quarter" idx="10"/>
          </p:nvPr>
        </p:nvSpPr>
        <p:spPr/>
        <p:txBody>
          <a:bodyPr/>
          <a:lstStyle/>
          <a:p>
            <a:pPr>
              <a:defRPr/>
            </a:pPr>
            <a:fld id="{FFD2C4DE-63F6-449F-B32A-A0568A9ACF4B}" type="slidenum">
              <a:rPr lang="en-US" altLang="zh-CN" smtClean="0"/>
              <a:pPr>
                <a:defRPr/>
              </a:pPr>
              <a:t>35</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06F5C6F9-F2AE-45B2-AFDE-75B3E265FE27}" type="slidenum">
              <a:rPr lang="en-US" altLang="zh-CN" smtClean="0">
                <a:ea typeface="宋体" charset="-122"/>
              </a:rPr>
              <a:pPr/>
              <a:t>3</a:t>
            </a:fld>
            <a:endParaRPr lang="en-US" altLang="zh-CN" smtClean="0">
              <a:ea typeface="宋体" charset="-122"/>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一般情况下两者并不相等</a:t>
            </a:r>
            <a:endParaRPr lang="zh-CN" altLang="en-US" dirty="0"/>
          </a:p>
        </p:txBody>
      </p:sp>
      <p:sp>
        <p:nvSpPr>
          <p:cNvPr id="4" name="灯片编号占位符 3"/>
          <p:cNvSpPr>
            <a:spLocks noGrp="1"/>
          </p:cNvSpPr>
          <p:nvPr>
            <p:ph type="sldNum" sz="quarter" idx="10"/>
          </p:nvPr>
        </p:nvSpPr>
        <p:spPr/>
        <p:txBody>
          <a:bodyPr/>
          <a:lstStyle/>
          <a:p>
            <a:pPr>
              <a:defRPr/>
            </a:pPr>
            <a:fld id="{FFD2C4DE-63F6-449F-B32A-A0568A9ACF4B}" type="slidenum">
              <a:rPr lang="en-US" altLang="zh-CN" smtClean="0"/>
              <a:pPr>
                <a:defRPr/>
              </a:pPr>
              <a:t>36</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大家了解一下即可</a:t>
            </a:r>
            <a:endParaRPr lang="zh-CN" altLang="en-US" dirty="0"/>
          </a:p>
        </p:txBody>
      </p:sp>
      <p:sp>
        <p:nvSpPr>
          <p:cNvPr id="4" name="灯片编号占位符 3"/>
          <p:cNvSpPr>
            <a:spLocks noGrp="1"/>
          </p:cNvSpPr>
          <p:nvPr>
            <p:ph type="sldNum" sz="quarter" idx="10"/>
          </p:nvPr>
        </p:nvSpPr>
        <p:spPr/>
        <p:txBody>
          <a:bodyPr/>
          <a:lstStyle/>
          <a:p>
            <a:pPr>
              <a:defRPr/>
            </a:pPr>
            <a:fld id="{FFD2C4DE-63F6-449F-B32A-A0568A9ACF4B}" type="slidenum">
              <a:rPr lang="en-US" altLang="zh-CN" smtClean="0"/>
              <a:pPr>
                <a:defRPr/>
              </a:pPr>
              <a:t>37</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797BA934-DEC9-4937-B4E1-466869522E75}" type="slidenum">
              <a:rPr lang="en-US" altLang="zh-CN" smtClean="0">
                <a:ea typeface="宋体" charset="-122"/>
              </a:rPr>
              <a:pPr/>
              <a:t>38</a:t>
            </a:fld>
            <a:endParaRPr lang="en-US" altLang="zh-CN" smtClean="0">
              <a:ea typeface="宋体" charset="-122"/>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E5DB6BFA-7E27-404D-BE4B-4A2AC794E7B9}" type="slidenum">
              <a:rPr lang="en-US" altLang="zh-CN" smtClean="0">
                <a:ea typeface="宋体" charset="-122"/>
              </a:rPr>
              <a:pPr/>
              <a:t>4</a:t>
            </a:fld>
            <a:endParaRPr lang="en-US" altLang="zh-CN" smtClean="0">
              <a:ea typeface="宋体" charset="-122"/>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zh-CN" altLang="zh-CN" dirty="0" smtClean="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ln/>
        </p:spPr>
      </p:sp>
      <p:sp>
        <p:nvSpPr>
          <p:cNvPr id="46083" name="备注占位符 2"/>
          <p:cNvSpPr>
            <a:spLocks noGrp="1"/>
          </p:cNvSpPr>
          <p:nvPr>
            <p:ph type="body" idx="1"/>
          </p:nvPr>
        </p:nvSpPr>
        <p:spPr>
          <a:noFill/>
          <a:ln/>
        </p:spPr>
        <p:txBody>
          <a:bodyPr/>
          <a:lstStyle/>
          <a:p>
            <a:pPr eaLnBrk="1" hangingPunct="1"/>
            <a:r>
              <a:rPr lang="zh-CN" altLang="en-US" smtClean="0">
                <a:ea typeface="宋体" charset="-122"/>
              </a:rPr>
              <a:t>我们在实际的例子中会进一步阐述</a:t>
            </a:r>
          </a:p>
        </p:txBody>
      </p:sp>
      <p:sp>
        <p:nvSpPr>
          <p:cNvPr id="46084" name="灯片编号占位符 3"/>
          <p:cNvSpPr>
            <a:spLocks noGrp="1"/>
          </p:cNvSpPr>
          <p:nvPr>
            <p:ph type="sldNum" sz="quarter" idx="5"/>
          </p:nvPr>
        </p:nvSpPr>
        <p:spPr>
          <a:noFill/>
        </p:spPr>
        <p:txBody>
          <a:bodyPr/>
          <a:lstStyle/>
          <a:p>
            <a:fld id="{244A9DAF-7B7A-43E8-A1AA-0B54432D7805}" type="slidenum">
              <a:rPr lang="en-US" altLang="zh-CN" smtClean="0">
                <a:ea typeface="宋体" charset="-122"/>
              </a:rPr>
              <a:pPr/>
              <a:t>5</a:t>
            </a:fld>
            <a:endParaRPr lang="en-US" altLang="zh-CN" smtClean="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EDBDA2C3-68CA-48B4-9871-622AD48585CD}" type="slidenum">
              <a:rPr lang="en-US" altLang="zh-CN" smtClean="0">
                <a:ea typeface="宋体" charset="-122"/>
              </a:rPr>
              <a:pPr/>
              <a:t>6</a:t>
            </a:fld>
            <a:endParaRPr lang="en-US" altLang="zh-CN" smtClean="0">
              <a:ea typeface="宋体" charset="-122"/>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207A0D51-CD2B-4A36-943D-515D4279DB57}" type="slidenum">
              <a:rPr lang="en-US" altLang="zh-CN" smtClean="0">
                <a:ea typeface="宋体" charset="-122"/>
              </a:rPr>
              <a:pPr/>
              <a:t>7</a:t>
            </a:fld>
            <a:endParaRPr lang="en-US" altLang="zh-CN" smtClean="0">
              <a:ea typeface="宋体" charset="-122"/>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0A877A4B-1FC8-47C4-835F-83D5ECEE55B4}" type="slidenum">
              <a:rPr lang="en-US" altLang="zh-CN" smtClean="0">
                <a:ea typeface="宋体" charset="-122"/>
              </a:rPr>
              <a:pPr/>
              <a:t>8</a:t>
            </a:fld>
            <a:endParaRPr lang="en-US" altLang="zh-CN" smtClean="0">
              <a:ea typeface="宋体" charset="-122"/>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r>
              <a:rPr lang="zh-CN" altLang="en-US" dirty="0" smtClean="0">
                <a:ea typeface="宋体" charset="-122"/>
              </a:rPr>
              <a:t>回忆</a:t>
            </a:r>
            <a:endParaRPr lang="zh-CN" altLang="zh-CN" dirty="0" smtClean="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EE722A28-0975-47E7-8AB2-1DE232850B57}" type="slidenum">
              <a:rPr lang="en-US" altLang="zh-CN" smtClean="0">
                <a:ea typeface="宋体" charset="-122"/>
              </a:rPr>
              <a:pPr/>
              <a:t>9</a:t>
            </a:fld>
            <a:endParaRPr lang="en-US" altLang="zh-CN" smtClean="0">
              <a:ea typeface="宋体" charset="-122"/>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zh-CN" altLang="en-US" dirty="0" smtClean="0">
                <a:ea typeface="宋体" charset="-122"/>
              </a:rPr>
              <a:t>这需要我们根据经验掌握平衡。当方法一定的时候，要精确，就要大量采样，增加成本。反之，要降低成本，就只能减少采样，牺牲精确度。</a:t>
            </a:r>
            <a:endParaRPr lang="zh-CN" altLang="zh-CN" dirty="0"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2084388" y="296863"/>
            <a:ext cx="6823075" cy="5353050"/>
            <a:chOff x="1313" y="187"/>
            <a:chExt cx="4298" cy="3372"/>
          </a:xfrm>
        </p:grpSpPr>
        <p:grpSp>
          <p:nvGrpSpPr>
            <p:cNvPr id="5" name="Group 3"/>
            <p:cNvGrpSpPr>
              <a:grpSpLocks/>
            </p:cNvGrpSpPr>
            <p:nvPr/>
          </p:nvGrpSpPr>
          <p:grpSpPr bwMode="auto">
            <a:xfrm>
              <a:off x="2194" y="601"/>
              <a:ext cx="596" cy="447"/>
              <a:chOff x="0" y="0"/>
              <a:chExt cx="768" cy="576"/>
            </a:xfrm>
          </p:grpSpPr>
          <p:sp>
            <p:nvSpPr>
              <p:cNvPr id="135" name="Oval 4"/>
              <p:cNvSpPr>
                <a:spLocks noChangeArrowheads="1"/>
              </p:cNvSpPr>
              <p:nvPr/>
            </p:nvSpPr>
            <p:spPr bwMode="hidden">
              <a:xfrm>
                <a:off x="0" y="0"/>
                <a:ext cx="768" cy="576"/>
              </a:xfrm>
              <a:prstGeom prst="ellipse">
                <a:avLst/>
              </a:prstGeom>
              <a:gradFill rotWithShape="0">
                <a:gsLst>
                  <a:gs pos="0">
                    <a:schemeClr val="bg2"/>
                  </a:gs>
                  <a:gs pos="100000">
                    <a:schemeClr val="bg1"/>
                  </a:gs>
                </a:gsLst>
                <a:path path="shape">
                  <a:fillToRect l="50000" t="50000" r="50000" b="50000"/>
                </a:path>
              </a:gradFill>
              <a:ln w="9525">
                <a:noFill/>
                <a:round/>
                <a:headEnd/>
                <a:tailEnd/>
              </a:ln>
              <a:effectLst/>
            </p:spPr>
            <p:txBody>
              <a:bodyPr wrap="none" anchor="ctr"/>
              <a:lstStyle/>
              <a:p>
                <a:pPr>
                  <a:defRPr/>
                </a:pPr>
                <a:endParaRPr lang="zh-CN" altLang="en-US">
                  <a:ea typeface="宋体" pitchFamily="2" charset="-122"/>
                </a:endParaRPr>
              </a:p>
            </p:txBody>
          </p:sp>
          <p:sp>
            <p:nvSpPr>
              <p:cNvPr id="136" name="Oval 5"/>
              <p:cNvSpPr>
                <a:spLocks noChangeArrowheads="1"/>
              </p:cNvSpPr>
              <p:nvPr/>
            </p:nvSpPr>
            <p:spPr bwMode="hidden">
              <a:xfrm>
                <a:off x="276" y="253"/>
                <a:ext cx="187" cy="107"/>
              </a:xfrm>
              <a:prstGeom prst="ellipse">
                <a:avLst/>
              </a:prstGeom>
              <a:gradFill rotWithShape="0">
                <a:gsLst>
                  <a:gs pos="0">
                    <a:schemeClr val="accent1"/>
                  </a:gs>
                  <a:gs pos="100000">
                    <a:schemeClr val="bg2"/>
                  </a:gs>
                </a:gsLst>
                <a:path path="shape">
                  <a:fillToRect l="50000" t="50000" r="50000" b="50000"/>
                </a:path>
              </a:gradFill>
              <a:ln w="9525">
                <a:noFill/>
                <a:round/>
                <a:headEnd/>
                <a:tailEnd/>
              </a:ln>
              <a:effectLst/>
            </p:spPr>
            <p:txBody>
              <a:bodyPr wrap="none" anchor="ctr"/>
              <a:lstStyle/>
              <a:p>
                <a:pPr>
                  <a:defRPr/>
                </a:pPr>
                <a:endParaRPr lang="zh-CN" altLang="en-US">
                  <a:ea typeface="宋体" pitchFamily="2" charset="-122"/>
                </a:endParaRPr>
              </a:p>
            </p:txBody>
          </p:sp>
        </p:grpSp>
        <p:grpSp>
          <p:nvGrpSpPr>
            <p:cNvPr id="6" name="Group 6"/>
            <p:cNvGrpSpPr>
              <a:grpSpLocks/>
            </p:cNvGrpSpPr>
            <p:nvPr/>
          </p:nvGrpSpPr>
          <p:grpSpPr bwMode="auto">
            <a:xfrm>
              <a:off x="1313" y="187"/>
              <a:ext cx="4298" cy="3372"/>
              <a:chOff x="0" y="0"/>
              <a:chExt cx="5533" cy="4341"/>
            </a:xfrm>
          </p:grpSpPr>
          <p:grpSp>
            <p:nvGrpSpPr>
              <p:cNvPr id="22" name="Group 7"/>
              <p:cNvGrpSpPr>
                <a:grpSpLocks/>
              </p:cNvGrpSpPr>
              <p:nvPr/>
            </p:nvGrpSpPr>
            <p:grpSpPr bwMode="auto">
              <a:xfrm>
                <a:off x="0" y="0"/>
                <a:ext cx="5470" cy="4341"/>
                <a:chOff x="0" y="0"/>
                <a:chExt cx="5470" cy="4341"/>
              </a:xfrm>
            </p:grpSpPr>
            <p:grpSp>
              <p:nvGrpSpPr>
                <p:cNvPr id="33" name="Group 8"/>
                <p:cNvGrpSpPr>
                  <a:grpSpLocks/>
                </p:cNvGrpSpPr>
                <p:nvPr/>
              </p:nvGrpSpPr>
              <p:grpSpPr bwMode="auto">
                <a:xfrm>
                  <a:off x="1339" y="786"/>
                  <a:ext cx="2919" cy="2151"/>
                  <a:chOff x="1265" y="814"/>
                  <a:chExt cx="2919" cy="2151"/>
                </a:xfrm>
              </p:grpSpPr>
              <p:sp>
                <p:nvSpPr>
                  <p:cNvPr id="133" name="Oval 9"/>
                  <p:cNvSpPr>
                    <a:spLocks noChangeArrowheads="1"/>
                  </p:cNvSpPr>
                  <p:nvPr/>
                </p:nvSpPr>
                <p:spPr bwMode="hidden">
                  <a:xfrm>
                    <a:off x="1265" y="816"/>
                    <a:ext cx="2921" cy="2149"/>
                  </a:xfrm>
                  <a:prstGeom prst="ellipse">
                    <a:avLst/>
                  </a:prstGeom>
                  <a:gradFill rotWithShape="0">
                    <a:gsLst>
                      <a:gs pos="0">
                        <a:schemeClr val="bg2"/>
                      </a:gs>
                      <a:gs pos="100000">
                        <a:schemeClr val="bg1"/>
                      </a:gs>
                    </a:gsLst>
                    <a:path path="shape">
                      <a:fillToRect l="50000" t="50000" r="50000" b="50000"/>
                    </a:path>
                  </a:gradFill>
                  <a:ln w="9525">
                    <a:noFill/>
                    <a:round/>
                    <a:headEnd/>
                    <a:tailEnd/>
                  </a:ln>
                  <a:effectLst/>
                </p:spPr>
                <p:txBody>
                  <a:bodyPr wrap="none" anchor="ctr"/>
                  <a:lstStyle/>
                  <a:p>
                    <a:pPr>
                      <a:defRPr/>
                    </a:pPr>
                    <a:endParaRPr lang="zh-CN" altLang="en-US">
                      <a:ea typeface="宋体" pitchFamily="2" charset="-122"/>
                    </a:endParaRPr>
                  </a:p>
                </p:txBody>
              </p:sp>
              <p:sp>
                <p:nvSpPr>
                  <p:cNvPr id="134" name="Oval 10"/>
                  <p:cNvSpPr>
                    <a:spLocks noChangeArrowheads="1"/>
                  </p:cNvSpPr>
                  <p:nvPr/>
                </p:nvSpPr>
                <p:spPr bwMode="hidden">
                  <a:xfrm>
                    <a:off x="2380" y="1601"/>
                    <a:ext cx="579" cy="406"/>
                  </a:xfrm>
                  <a:prstGeom prst="ellipse">
                    <a:avLst/>
                  </a:prstGeom>
                  <a:gradFill rotWithShape="0">
                    <a:gsLst>
                      <a:gs pos="0">
                        <a:schemeClr val="accent2"/>
                      </a:gs>
                      <a:gs pos="100000">
                        <a:schemeClr val="bg2"/>
                      </a:gs>
                    </a:gsLst>
                    <a:path path="shape">
                      <a:fillToRect l="50000" t="50000" r="50000" b="50000"/>
                    </a:path>
                  </a:gradFill>
                  <a:ln w="9525">
                    <a:noFill/>
                    <a:round/>
                    <a:headEnd/>
                    <a:tailEnd/>
                  </a:ln>
                  <a:effectLst/>
                </p:spPr>
                <p:txBody>
                  <a:bodyPr wrap="none" anchor="ctr"/>
                  <a:lstStyle/>
                  <a:p>
                    <a:pPr>
                      <a:defRPr/>
                    </a:pPr>
                    <a:endParaRPr lang="zh-CN" altLang="en-US">
                      <a:ea typeface="宋体" pitchFamily="2" charset="-122"/>
                    </a:endParaRPr>
                  </a:p>
                </p:txBody>
              </p:sp>
            </p:grpSp>
            <p:grpSp>
              <p:nvGrpSpPr>
                <p:cNvPr id="34" name="Group 11"/>
                <p:cNvGrpSpPr>
                  <a:grpSpLocks/>
                </p:cNvGrpSpPr>
                <p:nvPr/>
              </p:nvGrpSpPr>
              <p:grpSpPr bwMode="auto">
                <a:xfrm>
                  <a:off x="0" y="0"/>
                  <a:ext cx="5470" cy="4341"/>
                  <a:chOff x="0" y="0"/>
                  <a:chExt cx="5470" cy="4341"/>
                </a:xfrm>
              </p:grpSpPr>
              <p:grpSp>
                <p:nvGrpSpPr>
                  <p:cNvPr id="35" name="Group 12"/>
                  <p:cNvGrpSpPr>
                    <a:grpSpLocks/>
                  </p:cNvGrpSpPr>
                  <p:nvPr/>
                </p:nvGrpSpPr>
                <p:grpSpPr bwMode="auto">
                  <a:xfrm>
                    <a:off x="3545" y="1502"/>
                    <a:ext cx="1258" cy="2327"/>
                    <a:chOff x="3471" y="1530"/>
                    <a:chExt cx="1258" cy="2327"/>
                  </a:xfrm>
                </p:grpSpPr>
                <p:sp>
                  <p:nvSpPr>
                    <p:cNvPr id="131" name="Freeform 13"/>
                    <p:cNvSpPr>
                      <a:spLocks/>
                    </p:cNvSpPr>
                    <p:nvPr/>
                  </p:nvSpPr>
                  <p:spPr bwMode="hidden">
                    <a:xfrm rot="2711884">
                      <a:off x="2765" y="2236"/>
                      <a:ext cx="1724" cy="312"/>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a:effectLst/>
                  </p:spPr>
                  <p:txBody>
                    <a:bodyPr wrap="none" anchor="ctr"/>
                    <a:lstStyle/>
                    <a:p>
                      <a:pPr>
                        <a:defRPr/>
                      </a:pPr>
                      <a:endParaRPr lang="zh-CN" altLang="en-US">
                        <a:ea typeface="宋体" pitchFamily="2" charset="-122"/>
                      </a:endParaRPr>
                    </a:p>
                  </p:txBody>
                </p:sp>
                <p:sp>
                  <p:nvSpPr>
                    <p:cNvPr id="132" name="Freeform 14"/>
                    <p:cNvSpPr>
                      <a:spLocks/>
                    </p:cNvSpPr>
                    <p:nvPr/>
                  </p:nvSpPr>
                  <p:spPr bwMode="hidden">
                    <a:xfrm rot="2711884">
                      <a:off x="4022" y="3149"/>
                      <a:ext cx="923" cy="490"/>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zh-CN" altLang="en-US">
                        <a:ea typeface="宋体" pitchFamily="2" charset="-122"/>
                      </a:endParaRPr>
                    </a:p>
                  </p:txBody>
                </p:sp>
              </p:grpSp>
              <p:grpSp>
                <p:nvGrpSpPr>
                  <p:cNvPr id="36" name="Group 15"/>
                  <p:cNvGrpSpPr>
                    <a:grpSpLocks/>
                  </p:cNvGrpSpPr>
                  <p:nvPr/>
                </p:nvGrpSpPr>
                <p:grpSpPr bwMode="auto">
                  <a:xfrm>
                    <a:off x="2938" y="1991"/>
                    <a:ext cx="2463" cy="1332"/>
                    <a:chOff x="2864" y="2019"/>
                    <a:chExt cx="2463" cy="1332"/>
                  </a:xfrm>
                </p:grpSpPr>
                <p:sp>
                  <p:nvSpPr>
                    <p:cNvPr id="129" name="Freeform 16"/>
                    <p:cNvSpPr>
                      <a:spLocks/>
                    </p:cNvSpPr>
                    <p:nvPr/>
                  </p:nvSpPr>
                  <p:spPr bwMode="hidden">
                    <a:xfrm rot="2104081">
                      <a:off x="2864" y="2021"/>
                      <a:ext cx="1814" cy="34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zh-CN" altLang="en-US">
                        <a:ea typeface="宋体" pitchFamily="2" charset="-122"/>
                      </a:endParaRPr>
                    </a:p>
                  </p:txBody>
                </p:sp>
                <p:sp>
                  <p:nvSpPr>
                    <p:cNvPr id="130" name="Freeform 17"/>
                    <p:cNvSpPr>
                      <a:spLocks/>
                    </p:cNvSpPr>
                    <p:nvPr/>
                  </p:nvSpPr>
                  <p:spPr bwMode="hidden">
                    <a:xfrm rot="2104081">
                      <a:off x="4352" y="2806"/>
                      <a:ext cx="975" cy="545"/>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zh-CN" altLang="en-US">
                        <a:ea typeface="宋体" pitchFamily="2" charset="-122"/>
                      </a:endParaRPr>
                    </a:p>
                  </p:txBody>
                </p:sp>
              </p:grpSp>
              <p:grpSp>
                <p:nvGrpSpPr>
                  <p:cNvPr id="37" name="Group 18"/>
                  <p:cNvGrpSpPr>
                    <a:grpSpLocks/>
                  </p:cNvGrpSpPr>
                  <p:nvPr/>
                </p:nvGrpSpPr>
                <p:grpSpPr bwMode="auto">
                  <a:xfrm>
                    <a:off x="2971" y="1804"/>
                    <a:ext cx="2477" cy="1064"/>
                    <a:chOff x="2897" y="1832"/>
                    <a:chExt cx="2477" cy="1064"/>
                  </a:xfrm>
                </p:grpSpPr>
                <p:sp>
                  <p:nvSpPr>
                    <p:cNvPr id="127" name="Freeform 19"/>
                    <p:cNvSpPr>
                      <a:spLocks/>
                    </p:cNvSpPr>
                    <p:nvPr/>
                  </p:nvSpPr>
                  <p:spPr bwMode="hidden">
                    <a:xfrm rot="1582915">
                      <a:off x="2897" y="1832"/>
                      <a:ext cx="1735" cy="304"/>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zh-CN" altLang="en-US">
                        <a:ea typeface="宋体" pitchFamily="2" charset="-122"/>
                      </a:endParaRPr>
                    </a:p>
                  </p:txBody>
                </p:sp>
                <p:sp>
                  <p:nvSpPr>
                    <p:cNvPr id="128" name="Freeform 20"/>
                    <p:cNvSpPr>
                      <a:spLocks/>
                    </p:cNvSpPr>
                    <p:nvPr/>
                  </p:nvSpPr>
                  <p:spPr bwMode="hidden">
                    <a:xfrm rot="1582915">
                      <a:off x="4442" y="2420"/>
                      <a:ext cx="932" cy="476"/>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zh-CN" altLang="en-US">
                        <a:ea typeface="宋体" pitchFamily="2" charset="-122"/>
                      </a:endParaRPr>
                    </a:p>
                  </p:txBody>
                </p:sp>
              </p:grpSp>
              <p:grpSp>
                <p:nvGrpSpPr>
                  <p:cNvPr id="38" name="Group 21"/>
                  <p:cNvGrpSpPr>
                    <a:grpSpLocks/>
                  </p:cNvGrpSpPr>
                  <p:nvPr/>
                </p:nvGrpSpPr>
                <p:grpSpPr bwMode="auto">
                  <a:xfrm>
                    <a:off x="2998" y="1608"/>
                    <a:ext cx="2472" cy="927"/>
                    <a:chOff x="2924" y="1636"/>
                    <a:chExt cx="2472" cy="927"/>
                  </a:xfrm>
                </p:grpSpPr>
                <p:sp>
                  <p:nvSpPr>
                    <p:cNvPr id="125" name="Freeform 22"/>
                    <p:cNvSpPr>
                      <a:spLocks/>
                    </p:cNvSpPr>
                    <p:nvPr/>
                  </p:nvSpPr>
                  <p:spPr bwMode="hidden">
                    <a:xfrm rot="1080363">
                      <a:off x="2924" y="1636"/>
                      <a:ext cx="1677" cy="33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zh-CN" altLang="en-US">
                        <a:ea typeface="宋体" pitchFamily="2" charset="-122"/>
                      </a:endParaRPr>
                    </a:p>
                  </p:txBody>
                </p:sp>
                <p:sp>
                  <p:nvSpPr>
                    <p:cNvPr id="126" name="Freeform 23"/>
                    <p:cNvSpPr>
                      <a:spLocks/>
                    </p:cNvSpPr>
                    <p:nvPr/>
                  </p:nvSpPr>
                  <p:spPr bwMode="hidden">
                    <a:xfrm rot="1080363">
                      <a:off x="4495" y="2036"/>
                      <a:ext cx="901" cy="527"/>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zh-CN" altLang="en-US">
                        <a:ea typeface="宋体" pitchFamily="2" charset="-122"/>
                      </a:endParaRPr>
                    </a:p>
                  </p:txBody>
                </p:sp>
              </p:grpSp>
              <p:grpSp>
                <p:nvGrpSpPr>
                  <p:cNvPr id="39" name="Group 24"/>
                  <p:cNvGrpSpPr>
                    <a:grpSpLocks/>
                  </p:cNvGrpSpPr>
                  <p:nvPr/>
                </p:nvGrpSpPr>
                <p:grpSpPr bwMode="auto">
                  <a:xfrm>
                    <a:off x="3032" y="1386"/>
                    <a:ext cx="2342" cy="657"/>
                    <a:chOff x="2958" y="1414"/>
                    <a:chExt cx="2342" cy="657"/>
                  </a:xfrm>
                </p:grpSpPr>
                <p:sp>
                  <p:nvSpPr>
                    <p:cNvPr id="123" name="Freeform 25"/>
                    <p:cNvSpPr>
                      <a:spLocks/>
                    </p:cNvSpPr>
                    <p:nvPr/>
                  </p:nvSpPr>
                  <p:spPr bwMode="hidden">
                    <a:xfrm rot="463793">
                      <a:off x="2958" y="1414"/>
                      <a:ext cx="1545" cy="312"/>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zh-CN" altLang="en-US">
                        <a:ea typeface="宋体" pitchFamily="2" charset="-122"/>
                      </a:endParaRPr>
                    </a:p>
                  </p:txBody>
                </p:sp>
                <p:sp>
                  <p:nvSpPr>
                    <p:cNvPr id="124" name="Freeform 26"/>
                    <p:cNvSpPr>
                      <a:spLocks/>
                    </p:cNvSpPr>
                    <p:nvPr/>
                  </p:nvSpPr>
                  <p:spPr bwMode="hidden">
                    <a:xfrm rot="463793">
                      <a:off x="4469" y="1582"/>
                      <a:ext cx="829" cy="48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zh-CN" altLang="en-US">
                        <a:ea typeface="宋体" pitchFamily="2" charset="-122"/>
                      </a:endParaRPr>
                    </a:p>
                  </p:txBody>
                </p:sp>
              </p:grpSp>
              <p:grpSp>
                <p:nvGrpSpPr>
                  <p:cNvPr id="40" name="Group 27"/>
                  <p:cNvGrpSpPr>
                    <a:grpSpLocks/>
                  </p:cNvGrpSpPr>
                  <p:nvPr/>
                </p:nvGrpSpPr>
                <p:grpSpPr bwMode="auto">
                  <a:xfrm>
                    <a:off x="3057" y="1241"/>
                    <a:ext cx="2150" cy="343"/>
                    <a:chOff x="2983" y="1269"/>
                    <a:chExt cx="2150" cy="343"/>
                  </a:xfrm>
                </p:grpSpPr>
                <p:sp>
                  <p:nvSpPr>
                    <p:cNvPr id="121" name="Freeform 28"/>
                    <p:cNvSpPr>
                      <a:spLocks/>
                    </p:cNvSpPr>
                    <p:nvPr/>
                  </p:nvSpPr>
                  <p:spPr bwMode="hidden">
                    <a:xfrm rot="-84182">
                      <a:off x="2983" y="1290"/>
                      <a:ext cx="1404" cy="218"/>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zh-CN" altLang="en-US">
                        <a:ea typeface="宋体" pitchFamily="2" charset="-122"/>
                      </a:endParaRPr>
                    </a:p>
                  </p:txBody>
                </p:sp>
                <p:sp>
                  <p:nvSpPr>
                    <p:cNvPr id="122" name="Freeform 29"/>
                    <p:cNvSpPr>
                      <a:spLocks/>
                    </p:cNvSpPr>
                    <p:nvPr/>
                  </p:nvSpPr>
                  <p:spPr bwMode="hidden">
                    <a:xfrm rot="-84182">
                      <a:off x="4379" y="1269"/>
                      <a:ext cx="754" cy="341"/>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zh-CN" altLang="en-US">
                        <a:ea typeface="宋体" pitchFamily="2" charset="-122"/>
                      </a:endParaRPr>
                    </a:p>
                  </p:txBody>
                </p:sp>
              </p:grpSp>
              <p:grpSp>
                <p:nvGrpSpPr>
                  <p:cNvPr id="41" name="Group 30"/>
                  <p:cNvGrpSpPr>
                    <a:grpSpLocks/>
                  </p:cNvGrpSpPr>
                  <p:nvPr/>
                </p:nvGrpSpPr>
                <p:grpSpPr bwMode="auto">
                  <a:xfrm>
                    <a:off x="3012" y="889"/>
                    <a:ext cx="1879" cy="427"/>
                    <a:chOff x="2938" y="917"/>
                    <a:chExt cx="1879" cy="427"/>
                  </a:xfrm>
                </p:grpSpPr>
                <p:sp>
                  <p:nvSpPr>
                    <p:cNvPr id="119" name="Freeform 31"/>
                    <p:cNvSpPr>
                      <a:spLocks/>
                    </p:cNvSpPr>
                    <p:nvPr/>
                  </p:nvSpPr>
                  <p:spPr bwMode="hidden">
                    <a:xfrm rot="-802576">
                      <a:off x="2938" y="1129"/>
                      <a:ext cx="1232"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zh-CN" altLang="en-US">
                        <a:ea typeface="宋体" pitchFamily="2" charset="-122"/>
                      </a:endParaRPr>
                    </a:p>
                  </p:txBody>
                </p:sp>
                <p:sp>
                  <p:nvSpPr>
                    <p:cNvPr id="120" name="Freeform 32"/>
                    <p:cNvSpPr>
                      <a:spLocks/>
                    </p:cNvSpPr>
                    <p:nvPr/>
                  </p:nvSpPr>
                  <p:spPr bwMode="hidden">
                    <a:xfrm rot="-802576">
                      <a:off x="4155" y="919"/>
                      <a:ext cx="662" cy="336"/>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zh-CN" altLang="en-US">
                        <a:ea typeface="宋体" pitchFamily="2" charset="-122"/>
                      </a:endParaRPr>
                    </a:p>
                  </p:txBody>
                </p:sp>
              </p:grpSp>
              <p:grpSp>
                <p:nvGrpSpPr>
                  <p:cNvPr id="42" name="Group 33"/>
                  <p:cNvGrpSpPr>
                    <a:grpSpLocks/>
                  </p:cNvGrpSpPr>
                  <p:nvPr/>
                </p:nvGrpSpPr>
                <p:grpSpPr bwMode="auto">
                  <a:xfrm>
                    <a:off x="711" y="1625"/>
                    <a:ext cx="1257" cy="2326"/>
                    <a:chOff x="637" y="1653"/>
                    <a:chExt cx="1257" cy="2326"/>
                  </a:xfrm>
                </p:grpSpPr>
                <p:sp>
                  <p:nvSpPr>
                    <p:cNvPr id="117" name="Freeform 34"/>
                    <p:cNvSpPr>
                      <a:spLocks/>
                    </p:cNvSpPr>
                    <p:nvPr/>
                  </p:nvSpPr>
                  <p:spPr bwMode="hidden">
                    <a:xfrm rot="18888116" flipH="1">
                      <a:off x="876" y="2358"/>
                      <a:ext cx="1724" cy="313"/>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zh-CN" altLang="en-US">
                        <a:ea typeface="宋体" pitchFamily="2" charset="-122"/>
                      </a:endParaRPr>
                    </a:p>
                  </p:txBody>
                </p:sp>
                <p:sp>
                  <p:nvSpPr>
                    <p:cNvPr id="118" name="Freeform 35"/>
                    <p:cNvSpPr>
                      <a:spLocks/>
                    </p:cNvSpPr>
                    <p:nvPr/>
                  </p:nvSpPr>
                  <p:spPr bwMode="hidden">
                    <a:xfrm rot="18888116" flipH="1">
                      <a:off x="419" y="3271"/>
                      <a:ext cx="926" cy="490"/>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zh-CN" altLang="en-US">
                        <a:ea typeface="宋体" pitchFamily="2" charset="-122"/>
                      </a:endParaRPr>
                    </a:p>
                  </p:txBody>
                </p:sp>
              </p:grpSp>
              <p:grpSp>
                <p:nvGrpSpPr>
                  <p:cNvPr id="43" name="Group 36"/>
                  <p:cNvGrpSpPr>
                    <a:grpSpLocks/>
                  </p:cNvGrpSpPr>
                  <p:nvPr/>
                </p:nvGrpSpPr>
                <p:grpSpPr bwMode="auto">
                  <a:xfrm>
                    <a:off x="69" y="2168"/>
                    <a:ext cx="2463" cy="1332"/>
                    <a:chOff x="-5" y="2196"/>
                    <a:chExt cx="2463" cy="1332"/>
                  </a:xfrm>
                </p:grpSpPr>
                <p:sp>
                  <p:nvSpPr>
                    <p:cNvPr id="115" name="Freeform 37"/>
                    <p:cNvSpPr>
                      <a:spLocks/>
                    </p:cNvSpPr>
                    <p:nvPr/>
                  </p:nvSpPr>
                  <p:spPr bwMode="hidden">
                    <a:xfrm rot="19495919" flipH="1">
                      <a:off x="644" y="2196"/>
                      <a:ext cx="1814" cy="348"/>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zh-CN" altLang="en-US">
                        <a:ea typeface="宋体" pitchFamily="2" charset="-122"/>
                      </a:endParaRPr>
                    </a:p>
                  </p:txBody>
                </p:sp>
                <p:sp>
                  <p:nvSpPr>
                    <p:cNvPr id="116" name="Freeform 38"/>
                    <p:cNvSpPr>
                      <a:spLocks/>
                    </p:cNvSpPr>
                    <p:nvPr/>
                  </p:nvSpPr>
                  <p:spPr bwMode="hidden">
                    <a:xfrm rot="19495919" flipH="1">
                      <a:off x="-3" y="2984"/>
                      <a:ext cx="975" cy="546"/>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zh-CN" altLang="en-US">
                        <a:ea typeface="宋体" pitchFamily="2" charset="-122"/>
                      </a:endParaRPr>
                    </a:p>
                  </p:txBody>
                </p:sp>
              </p:grpSp>
              <p:grpSp>
                <p:nvGrpSpPr>
                  <p:cNvPr id="44" name="Group 39"/>
                  <p:cNvGrpSpPr>
                    <a:grpSpLocks/>
                  </p:cNvGrpSpPr>
                  <p:nvPr/>
                </p:nvGrpSpPr>
                <p:grpSpPr bwMode="auto">
                  <a:xfrm>
                    <a:off x="22" y="1981"/>
                    <a:ext cx="2477" cy="1064"/>
                    <a:chOff x="-52" y="2009"/>
                    <a:chExt cx="2477" cy="1064"/>
                  </a:xfrm>
                </p:grpSpPr>
                <p:sp>
                  <p:nvSpPr>
                    <p:cNvPr id="113" name="Freeform 40"/>
                    <p:cNvSpPr>
                      <a:spLocks/>
                    </p:cNvSpPr>
                    <p:nvPr/>
                  </p:nvSpPr>
                  <p:spPr bwMode="hidden">
                    <a:xfrm rot="20017085" flipH="1">
                      <a:off x="689" y="2009"/>
                      <a:ext cx="1734" cy="304"/>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zh-CN" altLang="en-US">
                        <a:ea typeface="宋体" pitchFamily="2" charset="-122"/>
                      </a:endParaRPr>
                    </a:p>
                  </p:txBody>
                </p:sp>
                <p:sp>
                  <p:nvSpPr>
                    <p:cNvPr id="114" name="Freeform 41"/>
                    <p:cNvSpPr>
                      <a:spLocks/>
                    </p:cNvSpPr>
                    <p:nvPr/>
                  </p:nvSpPr>
                  <p:spPr bwMode="hidden">
                    <a:xfrm rot="20017085" flipH="1">
                      <a:off x="-52" y="2596"/>
                      <a:ext cx="932" cy="475"/>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zh-CN" altLang="en-US">
                        <a:ea typeface="宋体" pitchFamily="2" charset="-122"/>
                      </a:endParaRPr>
                    </a:p>
                  </p:txBody>
                </p:sp>
              </p:grpSp>
              <p:grpSp>
                <p:nvGrpSpPr>
                  <p:cNvPr id="45" name="Group 42"/>
                  <p:cNvGrpSpPr>
                    <a:grpSpLocks/>
                  </p:cNvGrpSpPr>
                  <p:nvPr/>
                </p:nvGrpSpPr>
                <p:grpSpPr bwMode="auto">
                  <a:xfrm>
                    <a:off x="0" y="1785"/>
                    <a:ext cx="2472" cy="927"/>
                    <a:chOff x="-74" y="1813"/>
                    <a:chExt cx="2472" cy="927"/>
                  </a:xfrm>
                </p:grpSpPr>
                <p:sp>
                  <p:nvSpPr>
                    <p:cNvPr id="111" name="Freeform 43"/>
                    <p:cNvSpPr>
                      <a:spLocks/>
                    </p:cNvSpPr>
                    <p:nvPr/>
                  </p:nvSpPr>
                  <p:spPr bwMode="hidden">
                    <a:xfrm rot="20519637" flipH="1">
                      <a:off x="720" y="1815"/>
                      <a:ext cx="1676" cy="33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zh-CN" altLang="en-US">
                        <a:ea typeface="宋体" pitchFamily="2" charset="-122"/>
                      </a:endParaRPr>
                    </a:p>
                  </p:txBody>
                </p:sp>
                <p:sp>
                  <p:nvSpPr>
                    <p:cNvPr id="112" name="Freeform 44"/>
                    <p:cNvSpPr>
                      <a:spLocks/>
                    </p:cNvSpPr>
                    <p:nvPr/>
                  </p:nvSpPr>
                  <p:spPr bwMode="hidden">
                    <a:xfrm rot="20519637" flipH="1">
                      <a:off x="-74" y="2214"/>
                      <a:ext cx="901" cy="528"/>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zh-CN" altLang="en-US">
                        <a:ea typeface="宋体" pitchFamily="2" charset="-122"/>
                      </a:endParaRPr>
                    </a:p>
                  </p:txBody>
                </p:sp>
              </p:grpSp>
              <p:grpSp>
                <p:nvGrpSpPr>
                  <p:cNvPr id="46" name="Group 45"/>
                  <p:cNvGrpSpPr>
                    <a:grpSpLocks/>
                  </p:cNvGrpSpPr>
                  <p:nvPr/>
                </p:nvGrpSpPr>
                <p:grpSpPr bwMode="auto">
                  <a:xfrm>
                    <a:off x="96" y="1563"/>
                    <a:ext cx="2342" cy="657"/>
                    <a:chOff x="22" y="1591"/>
                    <a:chExt cx="2342" cy="657"/>
                  </a:xfrm>
                </p:grpSpPr>
                <p:sp>
                  <p:nvSpPr>
                    <p:cNvPr id="109" name="Freeform 46"/>
                    <p:cNvSpPr>
                      <a:spLocks/>
                    </p:cNvSpPr>
                    <p:nvPr/>
                  </p:nvSpPr>
                  <p:spPr bwMode="hidden">
                    <a:xfrm rot="21136207" flipH="1">
                      <a:off x="819" y="1591"/>
                      <a:ext cx="1545" cy="312"/>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zh-CN" altLang="en-US">
                        <a:ea typeface="宋体" pitchFamily="2" charset="-122"/>
                      </a:endParaRPr>
                    </a:p>
                  </p:txBody>
                </p:sp>
                <p:sp>
                  <p:nvSpPr>
                    <p:cNvPr id="110" name="Freeform 47"/>
                    <p:cNvSpPr>
                      <a:spLocks/>
                    </p:cNvSpPr>
                    <p:nvPr/>
                  </p:nvSpPr>
                  <p:spPr bwMode="hidden">
                    <a:xfrm rot="21136207" flipH="1">
                      <a:off x="24" y="1758"/>
                      <a:ext cx="829" cy="488"/>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zh-CN" altLang="en-US">
                        <a:ea typeface="宋体" pitchFamily="2" charset="-122"/>
                      </a:endParaRPr>
                    </a:p>
                  </p:txBody>
                </p:sp>
              </p:grpSp>
              <p:grpSp>
                <p:nvGrpSpPr>
                  <p:cNvPr id="47" name="Group 48"/>
                  <p:cNvGrpSpPr>
                    <a:grpSpLocks/>
                  </p:cNvGrpSpPr>
                  <p:nvPr/>
                </p:nvGrpSpPr>
                <p:grpSpPr bwMode="auto">
                  <a:xfrm>
                    <a:off x="263" y="1418"/>
                    <a:ext cx="2150" cy="343"/>
                    <a:chOff x="189" y="1446"/>
                    <a:chExt cx="2150" cy="343"/>
                  </a:xfrm>
                </p:grpSpPr>
                <p:sp>
                  <p:nvSpPr>
                    <p:cNvPr id="107" name="Freeform 49"/>
                    <p:cNvSpPr>
                      <a:spLocks/>
                    </p:cNvSpPr>
                    <p:nvPr/>
                  </p:nvSpPr>
                  <p:spPr bwMode="hidden">
                    <a:xfrm rot="84182" flipH="1">
                      <a:off x="934" y="1466"/>
                      <a:ext cx="1403" cy="219"/>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zh-CN" altLang="en-US">
                        <a:ea typeface="宋体" pitchFamily="2" charset="-122"/>
                      </a:endParaRPr>
                    </a:p>
                  </p:txBody>
                </p:sp>
                <p:sp>
                  <p:nvSpPr>
                    <p:cNvPr id="108" name="Freeform 50"/>
                    <p:cNvSpPr>
                      <a:spLocks/>
                    </p:cNvSpPr>
                    <p:nvPr/>
                  </p:nvSpPr>
                  <p:spPr bwMode="hidden">
                    <a:xfrm rot="84182" flipH="1">
                      <a:off x="189" y="1444"/>
                      <a:ext cx="754" cy="345"/>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zh-CN" altLang="en-US">
                        <a:ea typeface="宋体" pitchFamily="2" charset="-122"/>
                      </a:endParaRPr>
                    </a:p>
                  </p:txBody>
                </p:sp>
              </p:grpSp>
              <p:grpSp>
                <p:nvGrpSpPr>
                  <p:cNvPr id="48" name="Group 51"/>
                  <p:cNvGrpSpPr>
                    <a:grpSpLocks/>
                  </p:cNvGrpSpPr>
                  <p:nvPr/>
                </p:nvGrpSpPr>
                <p:grpSpPr bwMode="auto">
                  <a:xfrm>
                    <a:off x="579" y="1066"/>
                    <a:ext cx="1879" cy="427"/>
                    <a:chOff x="505" y="1094"/>
                    <a:chExt cx="1879" cy="427"/>
                  </a:xfrm>
                </p:grpSpPr>
                <p:sp>
                  <p:nvSpPr>
                    <p:cNvPr id="105" name="Freeform 52"/>
                    <p:cNvSpPr>
                      <a:spLocks/>
                    </p:cNvSpPr>
                    <p:nvPr/>
                  </p:nvSpPr>
                  <p:spPr bwMode="hidden">
                    <a:xfrm rot="802576" flipH="1">
                      <a:off x="1152" y="1306"/>
                      <a:ext cx="1232"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zh-CN" altLang="en-US">
                        <a:ea typeface="宋体" pitchFamily="2" charset="-122"/>
                      </a:endParaRPr>
                    </a:p>
                  </p:txBody>
                </p:sp>
                <p:sp>
                  <p:nvSpPr>
                    <p:cNvPr id="106" name="Freeform 53"/>
                    <p:cNvSpPr>
                      <a:spLocks/>
                    </p:cNvSpPr>
                    <p:nvPr/>
                  </p:nvSpPr>
                  <p:spPr bwMode="hidden">
                    <a:xfrm rot="802576" flipH="1">
                      <a:off x="505" y="1094"/>
                      <a:ext cx="662" cy="340"/>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pPr>
                        <a:defRPr/>
                      </a:pPr>
                      <a:endParaRPr lang="zh-CN" altLang="en-US">
                        <a:ea typeface="宋体" pitchFamily="2" charset="-122"/>
                      </a:endParaRPr>
                    </a:p>
                  </p:txBody>
                </p:sp>
              </p:grpSp>
              <p:grpSp>
                <p:nvGrpSpPr>
                  <p:cNvPr id="49" name="Group 54"/>
                  <p:cNvGrpSpPr>
                    <a:grpSpLocks/>
                  </p:cNvGrpSpPr>
                  <p:nvPr/>
                </p:nvGrpSpPr>
                <p:grpSpPr bwMode="auto">
                  <a:xfrm>
                    <a:off x="690" y="871"/>
                    <a:ext cx="1850" cy="554"/>
                    <a:chOff x="616" y="899"/>
                    <a:chExt cx="1850" cy="554"/>
                  </a:xfrm>
                </p:grpSpPr>
                <p:sp>
                  <p:nvSpPr>
                    <p:cNvPr id="103" name="Freeform 55"/>
                    <p:cNvSpPr>
                      <a:spLocks/>
                    </p:cNvSpPr>
                    <p:nvPr/>
                  </p:nvSpPr>
                  <p:spPr bwMode="hidden">
                    <a:xfrm rot="1277471" flipH="1">
                      <a:off x="1233" y="1238"/>
                      <a:ext cx="1233"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zh-CN" altLang="en-US">
                        <a:ea typeface="宋体" pitchFamily="2" charset="-122"/>
                      </a:endParaRPr>
                    </a:p>
                  </p:txBody>
                </p:sp>
                <p:sp>
                  <p:nvSpPr>
                    <p:cNvPr id="104" name="Freeform 56"/>
                    <p:cNvSpPr>
                      <a:spLocks/>
                    </p:cNvSpPr>
                    <p:nvPr/>
                  </p:nvSpPr>
                  <p:spPr bwMode="hidden">
                    <a:xfrm rot="1277471" flipH="1">
                      <a:off x="616" y="901"/>
                      <a:ext cx="662" cy="336"/>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pPr>
                        <a:defRPr/>
                      </a:pPr>
                      <a:endParaRPr lang="zh-CN" altLang="en-US">
                        <a:ea typeface="宋体" pitchFamily="2" charset="-122"/>
                      </a:endParaRPr>
                    </a:p>
                  </p:txBody>
                </p:sp>
              </p:grpSp>
              <p:grpSp>
                <p:nvGrpSpPr>
                  <p:cNvPr id="50" name="Group 57"/>
                  <p:cNvGrpSpPr>
                    <a:grpSpLocks/>
                  </p:cNvGrpSpPr>
                  <p:nvPr/>
                </p:nvGrpSpPr>
                <p:grpSpPr bwMode="auto">
                  <a:xfrm>
                    <a:off x="911" y="589"/>
                    <a:ext cx="1767" cy="743"/>
                    <a:chOff x="911" y="589"/>
                    <a:chExt cx="1767" cy="743"/>
                  </a:xfrm>
                </p:grpSpPr>
                <p:sp>
                  <p:nvSpPr>
                    <p:cNvPr id="101" name="Freeform 58"/>
                    <p:cNvSpPr>
                      <a:spLocks/>
                    </p:cNvSpPr>
                    <p:nvPr/>
                  </p:nvSpPr>
                  <p:spPr bwMode="hidden">
                    <a:xfrm rot="2028410" flipH="1">
                      <a:off x="1446" y="1117"/>
                      <a:ext cx="1232"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zh-CN" altLang="en-US">
                        <a:ea typeface="宋体" pitchFamily="2" charset="-122"/>
                      </a:endParaRPr>
                    </a:p>
                  </p:txBody>
                </p:sp>
                <p:sp>
                  <p:nvSpPr>
                    <p:cNvPr id="102" name="Freeform 59"/>
                    <p:cNvSpPr>
                      <a:spLocks/>
                    </p:cNvSpPr>
                    <p:nvPr/>
                  </p:nvSpPr>
                  <p:spPr bwMode="hidden">
                    <a:xfrm rot="2028410" flipH="1">
                      <a:off x="911" y="591"/>
                      <a:ext cx="662" cy="336"/>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pPr>
                        <a:defRPr/>
                      </a:pPr>
                      <a:endParaRPr lang="zh-CN" altLang="en-US">
                        <a:ea typeface="宋体" pitchFamily="2" charset="-122"/>
                      </a:endParaRPr>
                    </a:p>
                  </p:txBody>
                </p:sp>
              </p:grpSp>
              <p:grpSp>
                <p:nvGrpSpPr>
                  <p:cNvPr id="51" name="Group 60"/>
                  <p:cNvGrpSpPr>
                    <a:grpSpLocks/>
                  </p:cNvGrpSpPr>
                  <p:nvPr/>
                </p:nvGrpSpPr>
                <p:grpSpPr bwMode="auto">
                  <a:xfrm>
                    <a:off x="1120" y="300"/>
                    <a:ext cx="1693" cy="892"/>
                    <a:chOff x="1120" y="300"/>
                    <a:chExt cx="1693" cy="892"/>
                  </a:xfrm>
                </p:grpSpPr>
                <p:sp>
                  <p:nvSpPr>
                    <p:cNvPr id="99" name="Freeform 61"/>
                    <p:cNvSpPr>
                      <a:spLocks/>
                    </p:cNvSpPr>
                    <p:nvPr/>
                  </p:nvSpPr>
                  <p:spPr bwMode="hidden">
                    <a:xfrm rot="2664424" flipH="1">
                      <a:off x="1562" y="977"/>
                      <a:ext cx="1251"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zh-CN" altLang="en-US">
                        <a:ea typeface="宋体" pitchFamily="2" charset="-122"/>
                      </a:endParaRPr>
                    </a:p>
                  </p:txBody>
                </p:sp>
                <p:sp>
                  <p:nvSpPr>
                    <p:cNvPr id="100" name="Freeform 62"/>
                    <p:cNvSpPr>
                      <a:spLocks/>
                    </p:cNvSpPr>
                    <p:nvPr/>
                  </p:nvSpPr>
                  <p:spPr bwMode="hidden">
                    <a:xfrm rot="2664424" flipH="1">
                      <a:off x="1120" y="300"/>
                      <a:ext cx="672" cy="33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pPr>
                        <a:defRPr/>
                      </a:pPr>
                      <a:endParaRPr lang="zh-CN" altLang="en-US">
                        <a:ea typeface="宋体" pitchFamily="2" charset="-122"/>
                      </a:endParaRPr>
                    </a:p>
                  </p:txBody>
                </p:sp>
              </p:grpSp>
              <p:grpSp>
                <p:nvGrpSpPr>
                  <p:cNvPr id="52" name="Group 63"/>
                  <p:cNvGrpSpPr>
                    <a:grpSpLocks/>
                  </p:cNvGrpSpPr>
                  <p:nvPr/>
                </p:nvGrpSpPr>
                <p:grpSpPr bwMode="auto">
                  <a:xfrm>
                    <a:off x="1707" y="76"/>
                    <a:ext cx="778" cy="1512"/>
                    <a:chOff x="1633" y="104"/>
                    <a:chExt cx="778" cy="1512"/>
                  </a:xfrm>
                </p:grpSpPr>
                <p:sp>
                  <p:nvSpPr>
                    <p:cNvPr id="97" name="Freeform 64"/>
                    <p:cNvSpPr>
                      <a:spLocks/>
                    </p:cNvSpPr>
                    <p:nvPr/>
                  </p:nvSpPr>
                  <p:spPr bwMode="hidden">
                    <a:xfrm rot="3473776" flipH="1">
                      <a:off x="1752" y="959"/>
                      <a:ext cx="1102"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zh-CN" altLang="en-US">
                        <a:ea typeface="宋体" pitchFamily="2" charset="-122"/>
                      </a:endParaRPr>
                    </a:p>
                  </p:txBody>
                </p:sp>
                <p:sp>
                  <p:nvSpPr>
                    <p:cNvPr id="98" name="Freeform 65"/>
                    <p:cNvSpPr>
                      <a:spLocks/>
                    </p:cNvSpPr>
                    <p:nvPr/>
                  </p:nvSpPr>
                  <p:spPr bwMode="hidden">
                    <a:xfrm rot="3473776" flipH="1">
                      <a:off x="1506" y="231"/>
                      <a:ext cx="591" cy="337"/>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pPr>
                        <a:defRPr/>
                      </a:pPr>
                      <a:endParaRPr lang="zh-CN" altLang="en-US">
                        <a:ea typeface="宋体" pitchFamily="2" charset="-122"/>
                      </a:endParaRPr>
                    </a:p>
                  </p:txBody>
                </p:sp>
              </p:grpSp>
              <p:grpSp>
                <p:nvGrpSpPr>
                  <p:cNvPr id="53" name="Group 66"/>
                  <p:cNvGrpSpPr>
                    <a:grpSpLocks/>
                  </p:cNvGrpSpPr>
                  <p:nvPr/>
                </p:nvGrpSpPr>
                <p:grpSpPr bwMode="auto">
                  <a:xfrm>
                    <a:off x="2009" y="0"/>
                    <a:ext cx="634" cy="1534"/>
                    <a:chOff x="1935" y="28"/>
                    <a:chExt cx="634" cy="1534"/>
                  </a:xfrm>
                </p:grpSpPr>
                <p:sp>
                  <p:nvSpPr>
                    <p:cNvPr id="95" name="Freeform 67"/>
                    <p:cNvSpPr>
                      <a:spLocks/>
                    </p:cNvSpPr>
                    <p:nvPr/>
                  </p:nvSpPr>
                  <p:spPr bwMode="hidden">
                    <a:xfrm rot="4126480" flipH="1">
                      <a:off x="1930" y="925"/>
                      <a:ext cx="1062"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zh-CN" altLang="en-US">
                        <a:ea typeface="宋体" pitchFamily="2" charset="-122"/>
                      </a:endParaRPr>
                    </a:p>
                  </p:txBody>
                </p:sp>
                <p:sp>
                  <p:nvSpPr>
                    <p:cNvPr id="96" name="Freeform 68"/>
                    <p:cNvSpPr>
                      <a:spLocks/>
                    </p:cNvSpPr>
                    <p:nvPr/>
                  </p:nvSpPr>
                  <p:spPr bwMode="hidden">
                    <a:xfrm rot="4126480" flipH="1">
                      <a:off x="1819" y="146"/>
                      <a:ext cx="570" cy="337"/>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pPr>
                        <a:defRPr/>
                      </a:pPr>
                      <a:endParaRPr lang="zh-CN" altLang="en-US">
                        <a:ea typeface="宋体" pitchFamily="2" charset="-122"/>
                      </a:endParaRPr>
                    </a:p>
                  </p:txBody>
                </p:sp>
              </p:grpSp>
              <p:grpSp>
                <p:nvGrpSpPr>
                  <p:cNvPr id="54" name="Group 69"/>
                  <p:cNvGrpSpPr>
                    <a:grpSpLocks/>
                  </p:cNvGrpSpPr>
                  <p:nvPr/>
                </p:nvGrpSpPr>
                <p:grpSpPr bwMode="auto">
                  <a:xfrm>
                    <a:off x="2896" y="644"/>
                    <a:ext cx="1845" cy="566"/>
                    <a:chOff x="2822" y="672"/>
                    <a:chExt cx="1845" cy="566"/>
                  </a:xfrm>
                </p:grpSpPr>
                <p:sp>
                  <p:nvSpPr>
                    <p:cNvPr id="93" name="Freeform 70"/>
                    <p:cNvSpPr>
                      <a:spLocks/>
                    </p:cNvSpPr>
                    <p:nvPr/>
                  </p:nvSpPr>
                  <p:spPr bwMode="hidden">
                    <a:xfrm rot="-1325434">
                      <a:off x="2824" y="1023"/>
                      <a:ext cx="1232"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zh-CN" altLang="en-US">
                        <a:ea typeface="宋体" pitchFamily="2" charset="-122"/>
                      </a:endParaRPr>
                    </a:p>
                  </p:txBody>
                </p:sp>
                <p:sp>
                  <p:nvSpPr>
                    <p:cNvPr id="94" name="Freeform 71"/>
                    <p:cNvSpPr>
                      <a:spLocks/>
                    </p:cNvSpPr>
                    <p:nvPr/>
                  </p:nvSpPr>
                  <p:spPr bwMode="hidden">
                    <a:xfrm rot="-1325434">
                      <a:off x="4007" y="672"/>
                      <a:ext cx="662" cy="340"/>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zh-CN" altLang="en-US">
                        <a:ea typeface="宋体" pitchFamily="2" charset="-122"/>
                      </a:endParaRPr>
                    </a:p>
                  </p:txBody>
                </p:sp>
              </p:grpSp>
              <p:grpSp>
                <p:nvGrpSpPr>
                  <p:cNvPr id="55" name="Group 72"/>
                  <p:cNvGrpSpPr>
                    <a:grpSpLocks/>
                  </p:cNvGrpSpPr>
                  <p:nvPr/>
                </p:nvGrpSpPr>
                <p:grpSpPr bwMode="auto">
                  <a:xfrm>
                    <a:off x="2757" y="417"/>
                    <a:ext cx="1781" cy="717"/>
                    <a:chOff x="2683" y="445"/>
                    <a:chExt cx="1781" cy="717"/>
                  </a:xfrm>
                </p:grpSpPr>
                <p:sp>
                  <p:nvSpPr>
                    <p:cNvPr id="91" name="Freeform 73"/>
                    <p:cNvSpPr>
                      <a:spLocks/>
                    </p:cNvSpPr>
                    <p:nvPr/>
                  </p:nvSpPr>
                  <p:spPr bwMode="hidden">
                    <a:xfrm rot="-1921064">
                      <a:off x="2683" y="947"/>
                      <a:ext cx="1232" cy="21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zh-CN" altLang="en-US">
                        <a:ea typeface="宋体" pitchFamily="2" charset="-122"/>
                      </a:endParaRPr>
                    </a:p>
                  </p:txBody>
                </p:sp>
                <p:sp>
                  <p:nvSpPr>
                    <p:cNvPr id="92" name="Freeform 74"/>
                    <p:cNvSpPr>
                      <a:spLocks/>
                    </p:cNvSpPr>
                    <p:nvPr/>
                  </p:nvSpPr>
                  <p:spPr bwMode="hidden">
                    <a:xfrm rot="-1921064">
                      <a:off x="3802" y="445"/>
                      <a:ext cx="662" cy="33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zh-CN" altLang="en-US">
                        <a:ea typeface="宋体" pitchFamily="2" charset="-122"/>
                      </a:endParaRPr>
                    </a:p>
                  </p:txBody>
                </p:sp>
              </p:grpSp>
              <p:sp>
                <p:nvSpPr>
                  <p:cNvPr id="56" name="Freeform 75"/>
                  <p:cNvSpPr>
                    <a:spLocks/>
                  </p:cNvSpPr>
                  <p:nvPr/>
                </p:nvSpPr>
                <p:spPr bwMode="hidden">
                  <a:xfrm rot="4578755" flipH="1">
                    <a:off x="2176" y="949"/>
                    <a:ext cx="1026" cy="145"/>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a:noFill/>
                    <a:round/>
                    <a:headEnd/>
                    <a:tailEnd/>
                  </a:ln>
                  <a:effectLst/>
                </p:spPr>
                <p:txBody>
                  <a:bodyPr wrap="none" anchor="ctr"/>
                  <a:lstStyle/>
                  <a:p>
                    <a:pPr>
                      <a:defRPr/>
                    </a:pPr>
                    <a:endParaRPr lang="zh-CN" altLang="en-US">
                      <a:ea typeface="宋体" pitchFamily="2" charset="-122"/>
                    </a:endParaRPr>
                  </a:p>
                </p:txBody>
              </p:sp>
              <p:sp>
                <p:nvSpPr>
                  <p:cNvPr id="57" name="Freeform 76"/>
                  <p:cNvSpPr>
                    <a:spLocks/>
                  </p:cNvSpPr>
                  <p:nvPr/>
                </p:nvSpPr>
                <p:spPr bwMode="hidden">
                  <a:xfrm rot="4578755" flipH="1">
                    <a:off x="2197" y="196"/>
                    <a:ext cx="552" cy="22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w="9525">
                    <a:noFill/>
                    <a:round/>
                    <a:headEnd/>
                    <a:tailEnd/>
                  </a:ln>
                  <a:effectLst/>
                </p:spPr>
                <p:txBody>
                  <a:bodyPr wrap="none" anchor="ctr"/>
                  <a:lstStyle/>
                  <a:p>
                    <a:pPr>
                      <a:defRPr/>
                    </a:pPr>
                    <a:endParaRPr lang="zh-CN" altLang="en-US">
                      <a:ea typeface="宋体" pitchFamily="2" charset="-122"/>
                    </a:endParaRPr>
                  </a:p>
                </p:txBody>
              </p:sp>
              <p:grpSp>
                <p:nvGrpSpPr>
                  <p:cNvPr id="58" name="Group 77"/>
                  <p:cNvGrpSpPr>
                    <a:grpSpLocks/>
                  </p:cNvGrpSpPr>
                  <p:nvPr/>
                </p:nvGrpSpPr>
                <p:grpSpPr bwMode="auto">
                  <a:xfrm>
                    <a:off x="2874" y="13"/>
                    <a:ext cx="640" cy="1520"/>
                    <a:chOff x="2800" y="41"/>
                    <a:chExt cx="640" cy="1520"/>
                  </a:xfrm>
                </p:grpSpPr>
                <p:sp>
                  <p:nvSpPr>
                    <p:cNvPr id="89" name="Freeform 78"/>
                    <p:cNvSpPr>
                      <a:spLocks/>
                    </p:cNvSpPr>
                    <p:nvPr/>
                  </p:nvSpPr>
                  <p:spPr bwMode="hidden">
                    <a:xfrm rot="-3857755">
                      <a:off x="2359" y="938"/>
                      <a:ext cx="1062" cy="184"/>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zh-CN" altLang="en-US">
                        <a:ea typeface="宋体" pitchFamily="2" charset="-122"/>
                      </a:endParaRPr>
                    </a:p>
                  </p:txBody>
                </p:sp>
                <p:sp>
                  <p:nvSpPr>
                    <p:cNvPr id="90" name="Freeform 79"/>
                    <p:cNvSpPr>
                      <a:spLocks/>
                    </p:cNvSpPr>
                    <p:nvPr/>
                  </p:nvSpPr>
                  <p:spPr bwMode="hidden">
                    <a:xfrm rot="-3857755">
                      <a:off x="3010" y="181"/>
                      <a:ext cx="570" cy="291"/>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zh-CN" altLang="en-US">
                        <a:ea typeface="宋体" pitchFamily="2" charset="-122"/>
                      </a:endParaRPr>
                    </a:p>
                  </p:txBody>
                </p:sp>
              </p:grpSp>
              <p:grpSp>
                <p:nvGrpSpPr>
                  <p:cNvPr id="59" name="Group 80"/>
                  <p:cNvGrpSpPr>
                    <a:grpSpLocks/>
                  </p:cNvGrpSpPr>
                  <p:nvPr/>
                </p:nvGrpSpPr>
                <p:grpSpPr bwMode="auto">
                  <a:xfrm>
                    <a:off x="3008" y="135"/>
                    <a:ext cx="1017" cy="1464"/>
                    <a:chOff x="2934" y="163"/>
                    <a:chExt cx="1017" cy="1464"/>
                  </a:xfrm>
                </p:grpSpPr>
                <p:sp>
                  <p:nvSpPr>
                    <p:cNvPr id="87" name="Freeform 81"/>
                    <p:cNvSpPr>
                      <a:spLocks/>
                    </p:cNvSpPr>
                    <p:nvPr/>
                  </p:nvSpPr>
                  <p:spPr bwMode="hidden">
                    <a:xfrm rot="-2777260">
                      <a:off x="2494" y="913"/>
                      <a:ext cx="1155" cy="270"/>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zh-CN" altLang="en-US">
                        <a:ea typeface="宋体" pitchFamily="2" charset="-122"/>
                      </a:endParaRPr>
                    </a:p>
                  </p:txBody>
                </p:sp>
                <p:sp>
                  <p:nvSpPr>
                    <p:cNvPr id="88" name="Freeform 82"/>
                    <p:cNvSpPr>
                      <a:spLocks/>
                    </p:cNvSpPr>
                    <p:nvPr/>
                  </p:nvSpPr>
                  <p:spPr bwMode="hidden">
                    <a:xfrm rot="-2777260">
                      <a:off x="3430" y="261"/>
                      <a:ext cx="621" cy="425"/>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zh-CN" altLang="en-US">
                        <a:ea typeface="宋体" pitchFamily="2" charset="-122"/>
                      </a:endParaRPr>
                    </a:p>
                  </p:txBody>
                </p:sp>
              </p:grpSp>
              <p:grpSp>
                <p:nvGrpSpPr>
                  <p:cNvPr id="60" name="Group 83"/>
                  <p:cNvGrpSpPr>
                    <a:grpSpLocks/>
                  </p:cNvGrpSpPr>
                  <p:nvPr/>
                </p:nvGrpSpPr>
                <p:grpSpPr bwMode="auto">
                  <a:xfrm>
                    <a:off x="2804" y="4"/>
                    <a:ext cx="243" cy="1448"/>
                    <a:chOff x="2730" y="32"/>
                    <a:chExt cx="243" cy="1448"/>
                  </a:xfrm>
                </p:grpSpPr>
                <p:sp>
                  <p:nvSpPr>
                    <p:cNvPr id="85" name="Freeform 84"/>
                    <p:cNvSpPr>
                      <a:spLocks/>
                    </p:cNvSpPr>
                    <p:nvPr/>
                  </p:nvSpPr>
                  <p:spPr bwMode="hidden">
                    <a:xfrm rot="-4903748">
                      <a:off x="2296" y="960"/>
                      <a:ext cx="954" cy="86"/>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cap="flat" cmpd="sng">
                      <a:noFill/>
                      <a:prstDash val="solid"/>
                      <a:round/>
                      <a:headEnd type="none" w="med" len="med"/>
                      <a:tailEnd type="none" w="med" len="med"/>
                    </a:ln>
                    <a:effectLst/>
                  </p:spPr>
                  <p:txBody>
                    <a:bodyPr wrap="none" anchor="ctr"/>
                    <a:lstStyle/>
                    <a:p>
                      <a:pPr>
                        <a:defRPr/>
                      </a:pPr>
                      <a:endParaRPr lang="zh-CN" altLang="en-US">
                        <a:ea typeface="宋体" pitchFamily="2" charset="-122"/>
                      </a:endParaRPr>
                    </a:p>
                  </p:txBody>
                </p:sp>
                <p:sp>
                  <p:nvSpPr>
                    <p:cNvPr id="86" name="Freeform 85"/>
                    <p:cNvSpPr>
                      <a:spLocks/>
                    </p:cNvSpPr>
                    <p:nvPr/>
                  </p:nvSpPr>
                  <p:spPr bwMode="hidden">
                    <a:xfrm rot="-4903748">
                      <a:off x="2648" y="220"/>
                      <a:ext cx="512" cy="135"/>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w="9525">
                      <a:noFill/>
                      <a:round/>
                      <a:headEnd/>
                      <a:tailEnd/>
                    </a:ln>
                    <a:effectLst/>
                  </p:spPr>
                  <p:txBody>
                    <a:bodyPr wrap="none" anchor="ctr"/>
                    <a:lstStyle/>
                    <a:p>
                      <a:pPr>
                        <a:defRPr/>
                      </a:pPr>
                      <a:endParaRPr lang="zh-CN" altLang="en-US">
                        <a:ea typeface="宋体" pitchFamily="2" charset="-122"/>
                      </a:endParaRPr>
                    </a:p>
                  </p:txBody>
                </p:sp>
              </p:grpSp>
              <p:grpSp>
                <p:nvGrpSpPr>
                  <p:cNvPr id="61" name="Group 86"/>
                  <p:cNvGrpSpPr>
                    <a:grpSpLocks/>
                  </p:cNvGrpSpPr>
                  <p:nvPr/>
                </p:nvGrpSpPr>
                <p:grpSpPr bwMode="auto">
                  <a:xfrm>
                    <a:off x="1017" y="1741"/>
                    <a:ext cx="1085" cy="2450"/>
                    <a:chOff x="943" y="1769"/>
                    <a:chExt cx="1085" cy="2450"/>
                  </a:xfrm>
                </p:grpSpPr>
                <p:sp>
                  <p:nvSpPr>
                    <p:cNvPr id="83" name="Freeform 87"/>
                    <p:cNvSpPr>
                      <a:spLocks/>
                    </p:cNvSpPr>
                    <p:nvPr/>
                  </p:nvSpPr>
                  <p:spPr bwMode="hidden">
                    <a:xfrm rot="18335692" flipH="1">
                      <a:off x="1011" y="2474"/>
                      <a:ext cx="1724" cy="313"/>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zh-CN" altLang="en-US">
                        <a:ea typeface="宋体" pitchFamily="2" charset="-122"/>
                      </a:endParaRPr>
                    </a:p>
                  </p:txBody>
                </p:sp>
                <p:sp>
                  <p:nvSpPr>
                    <p:cNvPr id="84" name="Freeform 88"/>
                    <p:cNvSpPr>
                      <a:spLocks/>
                    </p:cNvSpPr>
                    <p:nvPr/>
                  </p:nvSpPr>
                  <p:spPr bwMode="hidden">
                    <a:xfrm rot="18335692" flipH="1">
                      <a:off x="727" y="3510"/>
                      <a:ext cx="923" cy="490"/>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zh-CN" altLang="en-US">
                        <a:ea typeface="宋体" pitchFamily="2" charset="-122"/>
                      </a:endParaRPr>
                    </a:p>
                  </p:txBody>
                </p:sp>
              </p:grpSp>
              <p:grpSp>
                <p:nvGrpSpPr>
                  <p:cNvPr id="62" name="Group 89"/>
                  <p:cNvGrpSpPr>
                    <a:grpSpLocks/>
                  </p:cNvGrpSpPr>
                  <p:nvPr/>
                </p:nvGrpSpPr>
                <p:grpSpPr bwMode="auto">
                  <a:xfrm>
                    <a:off x="1529" y="1908"/>
                    <a:ext cx="766" cy="2373"/>
                    <a:chOff x="1455" y="1936"/>
                    <a:chExt cx="766" cy="2373"/>
                  </a:xfrm>
                </p:grpSpPr>
                <p:sp>
                  <p:nvSpPr>
                    <p:cNvPr id="81" name="Freeform 90"/>
                    <p:cNvSpPr>
                      <a:spLocks/>
                    </p:cNvSpPr>
                    <p:nvPr/>
                  </p:nvSpPr>
                  <p:spPr bwMode="hidden">
                    <a:xfrm rot="17542885" flipH="1">
                      <a:off x="1269" y="2577"/>
                      <a:ext cx="1595" cy="313"/>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zh-CN" altLang="en-US">
                        <a:ea typeface="宋体" pitchFamily="2" charset="-122"/>
                      </a:endParaRPr>
                    </a:p>
                  </p:txBody>
                </p:sp>
                <p:sp>
                  <p:nvSpPr>
                    <p:cNvPr id="82" name="Freeform 91"/>
                    <p:cNvSpPr>
                      <a:spLocks/>
                    </p:cNvSpPr>
                    <p:nvPr/>
                  </p:nvSpPr>
                  <p:spPr bwMode="hidden">
                    <a:xfrm rot="17542885" flipH="1">
                      <a:off x="1273" y="3635"/>
                      <a:ext cx="856" cy="48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zh-CN" altLang="en-US">
                        <a:ea typeface="宋体" pitchFamily="2" charset="-122"/>
                      </a:endParaRPr>
                    </a:p>
                  </p:txBody>
                </p:sp>
              </p:grpSp>
              <p:grpSp>
                <p:nvGrpSpPr>
                  <p:cNvPr id="63" name="Group 92"/>
                  <p:cNvGrpSpPr>
                    <a:grpSpLocks/>
                  </p:cNvGrpSpPr>
                  <p:nvPr/>
                </p:nvGrpSpPr>
                <p:grpSpPr bwMode="auto">
                  <a:xfrm rot="88588">
                    <a:off x="2061" y="1962"/>
                    <a:ext cx="459" cy="2329"/>
                    <a:chOff x="1956" y="1990"/>
                    <a:chExt cx="492" cy="2604"/>
                  </a:xfrm>
                </p:grpSpPr>
                <p:sp>
                  <p:nvSpPr>
                    <p:cNvPr id="79" name="Freeform 93"/>
                    <p:cNvSpPr>
                      <a:spLocks/>
                    </p:cNvSpPr>
                    <p:nvPr/>
                  </p:nvSpPr>
                  <p:spPr bwMode="hidden">
                    <a:xfrm rot="16782062" flipH="1">
                      <a:off x="1438" y="2693"/>
                      <a:ext cx="1711" cy="301"/>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w="9525" cap="flat" cmpd="sng">
                      <a:noFill/>
                      <a:prstDash val="solid"/>
                      <a:round/>
                      <a:headEnd type="none" w="med" len="med"/>
                      <a:tailEnd type="none" w="med" len="med"/>
                    </a:ln>
                    <a:effectLst/>
                  </p:spPr>
                  <p:txBody>
                    <a:bodyPr wrap="none" anchor="ctr"/>
                    <a:lstStyle/>
                    <a:p>
                      <a:pPr>
                        <a:defRPr/>
                      </a:pPr>
                      <a:endParaRPr lang="zh-CN" altLang="en-US">
                        <a:ea typeface="宋体" pitchFamily="2" charset="-122"/>
                      </a:endParaRPr>
                    </a:p>
                  </p:txBody>
                </p:sp>
                <p:sp>
                  <p:nvSpPr>
                    <p:cNvPr id="80" name="Freeform 94"/>
                    <p:cNvSpPr>
                      <a:spLocks/>
                    </p:cNvSpPr>
                    <p:nvPr/>
                  </p:nvSpPr>
                  <p:spPr bwMode="hidden">
                    <a:xfrm rot="16782062" flipH="1">
                      <a:off x="1731" y="3897"/>
                      <a:ext cx="917" cy="472"/>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zh-CN" altLang="en-US">
                        <a:ea typeface="宋体" pitchFamily="2" charset="-122"/>
                      </a:endParaRPr>
                    </a:p>
                  </p:txBody>
                </p:sp>
              </p:grpSp>
              <p:grpSp>
                <p:nvGrpSpPr>
                  <p:cNvPr id="64" name="Group 95"/>
                  <p:cNvGrpSpPr>
                    <a:grpSpLocks/>
                  </p:cNvGrpSpPr>
                  <p:nvPr/>
                </p:nvGrpSpPr>
                <p:grpSpPr bwMode="auto">
                  <a:xfrm>
                    <a:off x="3408" y="1689"/>
                    <a:ext cx="1125" cy="2426"/>
                    <a:chOff x="3334" y="1717"/>
                    <a:chExt cx="1125" cy="2426"/>
                  </a:xfrm>
                </p:grpSpPr>
                <p:sp>
                  <p:nvSpPr>
                    <p:cNvPr id="77" name="Freeform 96"/>
                    <p:cNvSpPr>
                      <a:spLocks/>
                    </p:cNvSpPr>
                    <p:nvPr/>
                  </p:nvSpPr>
                  <p:spPr bwMode="hidden">
                    <a:xfrm rot="3144576">
                      <a:off x="2627" y="2423"/>
                      <a:ext cx="1724" cy="313"/>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a:effectLst/>
                  </p:spPr>
                  <p:txBody>
                    <a:bodyPr wrap="none" anchor="ctr"/>
                    <a:lstStyle/>
                    <a:p>
                      <a:pPr>
                        <a:defRPr/>
                      </a:pPr>
                      <a:endParaRPr lang="zh-CN" altLang="en-US">
                        <a:ea typeface="宋体" pitchFamily="2" charset="-122"/>
                      </a:endParaRPr>
                    </a:p>
                  </p:txBody>
                </p:sp>
                <p:sp>
                  <p:nvSpPr>
                    <p:cNvPr id="78" name="Freeform 97"/>
                    <p:cNvSpPr>
                      <a:spLocks/>
                    </p:cNvSpPr>
                    <p:nvPr/>
                  </p:nvSpPr>
                  <p:spPr bwMode="hidden">
                    <a:xfrm rot="3144576">
                      <a:off x="3751" y="3435"/>
                      <a:ext cx="923" cy="48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zh-CN" altLang="en-US">
                        <a:ea typeface="宋体" pitchFamily="2" charset="-122"/>
                      </a:endParaRPr>
                    </a:p>
                  </p:txBody>
                </p:sp>
              </p:grpSp>
              <p:grpSp>
                <p:nvGrpSpPr>
                  <p:cNvPr id="65" name="Group 98"/>
                  <p:cNvGrpSpPr>
                    <a:grpSpLocks/>
                  </p:cNvGrpSpPr>
                  <p:nvPr/>
                </p:nvGrpSpPr>
                <p:grpSpPr bwMode="auto">
                  <a:xfrm>
                    <a:off x="3255" y="1838"/>
                    <a:ext cx="883" cy="2426"/>
                    <a:chOff x="3181" y="1866"/>
                    <a:chExt cx="883" cy="2426"/>
                  </a:xfrm>
                </p:grpSpPr>
                <p:sp>
                  <p:nvSpPr>
                    <p:cNvPr id="75" name="Freeform 99"/>
                    <p:cNvSpPr>
                      <a:spLocks/>
                    </p:cNvSpPr>
                    <p:nvPr/>
                  </p:nvSpPr>
                  <p:spPr bwMode="hidden">
                    <a:xfrm rot="3745735">
                      <a:off x="2505" y="2542"/>
                      <a:ext cx="1648" cy="300"/>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a:effectLst/>
                  </p:spPr>
                  <p:txBody>
                    <a:bodyPr wrap="none" anchor="ctr"/>
                    <a:lstStyle/>
                    <a:p>
                      <a:pPr>
                        <a:defRPr/>
                      </a:pPr>
                      <a:endParaRPr lang="zh-CN" altLang="en-US">
                        <a:ea typeface="宋体" pitchFamily="2" charset="-122"/>
                      </a:endParaRPr>
                    </a:p>
                  </p:txBody>
                </p:sp>
                <p:sp>
                  <p:nvSpPr>
                    <p:cNvPr id="76" name="Freeform 100"/>
                    <p:cNvSpPr>
                      <a:spLocks/>
                    </p:cNvSpPr>
                    <p:nvPr/>
                  </p:nvSpPr>
                  <p:spPr bwMode="hidden">
                    <a:xfrm rot="3745735">
                      <a:off x="3386" y="3615"/>
                      <a:ext cx="884" cy="469"/>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cap="flat" cmpd="sng">
                      <a:noFill/>
                      <a:prstDash val="solid"/>
                      <a:round/>
                      <a:headEnd type="none" w="med" len="med"/>
                      <a:tailEnd type="none" w="med" len="med"/>
                    </a:ln>
                    <a:effectLst/>
                  </p:spPr>
                  <p:txBody>
                    <a:bodyPr wrap="none" anchor="ctr"/>
                    <a:lstStyle/>
                    <a:p>
                      <a:pPr>
                        <a:defRPr/>
                      </a:pPr>
                      <a:endParaRPr lang="zh-CN" altLang="en-US">
                        <a:ea typeface="宋体" pitchFamily="2" charset="-122"/>
                      </a:endParaRPr>
                    </a:p>
                  </p:txBody>
                </p:sp>
              </p:grpSp>
              <p:grpSp>
                <p:nvGrpSpPr>
                  <p:cNvPr id="66" name="Group 101"/>
                  <p:cNvGrpSpPr>
                    <a:grpSpLocks/>
                  </p:cNvGrpSpPr>
                  <p:nvPr/>
                </p:nvGrpSpPr>
                <p:grpSpPr bwMode="auto">
                  <a:xfrm>
                    <a:off x="3080" y="1955"/>
                    <a:ext cx="619" cy="2386"/>
                    <a:chOff x="3006" y="1983"/>
                    <a:chExt cx="619" cy="2386"/>
                  </a:xfrm>
                </p:grpSpPr>
                <p:sp>
                  <p:nvSpPr>
                    <p:cNvPr id="73" name="Freeform 102"/>
                    <p:cNvSpPr>
                      <a:spLocks/>
                    </p:cNvSpPr>
                    <p:nvPr/>
                  </p:nvSpPr>
                  <p:spPr bwMode="hidden">
                    <a:xfrm rot="4286818">
                      <a:off x="2328" y="2661"/>
                      <a:ext cx="1599" cy="246"/>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a:effectLst/>
                  </p:spPr>
                  <p:txBody>
                    <a:bodyPr wrap="none" anchor="ctr"/>
                    <a:lstStyle/>
                    <a:p>
                      <a:pPr>
                        <a:defRPr/>
                      </a:pPr>
                      <a:endParaRPr lang="zh-CN" altLang="en-US">
                        <a:ea typeface="宋体" pitchFamily="2" charset="-122"/>
                      </a:endParaRPr>
                    </a:p>
                  </p:txBody>
                </p:sp>
                <p:sp>
                  <p:nvSpPr>
                    <p:cNvPr id="74" name="Freeform 103"/>
                    <p:cNvSpPr>
                      <a:spLocks/>
                    </p:cNvSpPr>
                    <p:nvPr/>
                  </p:nvSpPr>
                  <p:spPr bwMode="hidden">
                    <a:xfrm rot="4286818">
                      <a:off x="3002" y="3747"/>
                      <a:ext cx="859" cy="386"/>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grpSp>
              <p:grpSp>
                <p:nvGrpSpPr>
                  <p:cNvPr id="67" name="Group 104"/>
                  <p:cNvGrpSpPr>
                    <a:grpSpLocks/>
                  </p:cNvGrpSpPr>
                  <p:nvPr/>
                </p:nvGrpSpPr>
                <p:grpSpPr bwMode="auto">
                  <a:xfrm>
                    <a:off x="2893" y="2073"/>
                    <a:ext cx="405" cy="2219"/>
                    <a:chOff x="2819" y="2101"/>
                    <a:chExt cx="405" cy="2219"/>
                  </a:xfrm>
                </p:grpSpPr>
                <p:sp>
                  <p:nvSpPr>
                    <p:cNvPr id="71" name="Freeform 105"/>
                    <p:cNvSpPr>
                      <a:spLocks/>
                    </p:cNvSpPr>
                    <p:nvPr/>
                  </p:nvSpPr>
                  <p:spPr bwMode="hidden">
                    <a:xfrm rot="4898956">
                      <a:off x="2206" y="2712"/>
                      <a:ext cx="1471" cy="246"/>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w="9525">
                      <a:noFill/>
                      <a:round/>
                      <a:headEnd/>
                      <a:tailEnd/>
                    </a:ln>
                    <a:effectLst/>
                  </p:spPr>
                  <p:txBody>
                    <a:bodyPr wrap="none" anchor="ctr"/>
                    <a:lstStyle/>
                    <a:p>
                      <a:pPr>
                        <a:defRPr/>
                      </a:pPr>
                      <a:endParaRPr lang="zh-CN" altLang="en-US">
                        <a:ea typeface="宋体" pitchFamily="2" charset="-122"/>
                      </a:endParaRPr>
                    </a:p>
                  </p:txBody>
                </p:sp>
                <p:sp>
                  <p:nvSpPr>
                    <p:cNvPr id="72" name="Freeform 106"/>
                    <p:cNvSpPr>
                      <a:spLocks/>
                    </p:cNvSpPr>
                    <p:nvPr/>
                  </p:nvSpPr>
                  <p:spPr bwMode="hidden">
                    <a:xfrm rot="4898956">
                      <a:off x="2636" y="3732"/>
                      <a:ext cx="790" cy="386"/>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grpSp>
              <p:grpSp>
                <p:nvGrpSpPr>
                  <p:cNvPr id="68" name="Group 107"/>
                  <p:cNvGrpSpPr>
                    <a:grpSpLocks/>
                  </p:cNvGrpSpPr>
                  <p:nvPr/>
                </p:nvGrpSpPr>
                <p:grpSpPr bwMode="auto">
                  <a:xfrm>
                    <a:off x="2372" y="2107"/>
                    <a:ext cx="426" cy="2185"/>
                    <a:chOff x="2287" y="2135"/>
                    <a:chExt cx="426" cy="2185"/>
                  </a:xfrm>
                </p:grpSpPr>
                <p:sp>
                  <p:nvSpPr>
                    <p:cNvPr id="69" name="Freeform 108"/>
                    <p:cNvSpPr>
                      <a:spLocks/>
                    </p:cNvSpPr>
                    <p:nvPr/>
                  </p:nvSpPr>
                  <p:spPr bwMode="hidden">
                    <a:xfrm rot="5755659">
                      <a:off x="1900" y="2760"/>
                      <a:ext cx="1437" cy="188"/>
                    </a:xfrm>
                    <a:custGeom>
                      <a:avLst/>
                      <a:gdLst/>
                      <a:ahLst/>
                      <a:cxnLst>
                        <a:cxn ang="0">
                          <a:pos x="0" y="504"/>
                        </a:cxn>
                        <a:cxn ang="0">
                          <a:pos x="864" y="168"/>
                        </a:cxn>
                        <a:cxn ang="0">
                          <a:pos x="1776" y="24"/>
                        </a:cxn>
                        <a:cxn ang="0">
                          <a:pos x="2736" y="24"/>
                        </a:cxn>
                        <a:cxn ang="0">
                          <a:pos x="2720" y="103"/>
                        </a:cxn>
                        <a:cxn ang="0">
                          <a:pos x="1764" y="103"/>
                        </a:cxn>
                        <a:cxn ang="0">
                          <a:pos x="654" y="292"/>
                        </a:cxn>
                        <a:cxn ang="0">
                          <a:pos x="0" y="504"/>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70" name="Freeform 109"/>
                    <p:cNvSpPr>
                      <a:spLocks/>
                    </p:cNvSpPr>
                    <p:nvPr/>
                  </p:nvSpPr>
                  <p:spPr bwMode="hidden">
                    <a:xfrm rot="5755659">
                      <a:off x="2049" y="3787"/>
                      <a:ext cx="771" cy="295"/>
                    </a:xfrm>
                    <a:custGeom>
                      <a:avLst/>
                      <a:gdLst/>
                      <a:ahLst/>
                      <a:cxnLst>
                        <a:cxn ang="0">
                          <a:pos x="5" y="8"/>
                        </a:cxn>
                        <a:cxn ang="0">
                          <a:pos x="485" y="56"/>
                        </a:cxn>
                        <a:cxn ang="0">
                          <a:pos x="1157" y="200"/>
                        </a:cxn>
                        <a:cxn ang="0">
                          <a:pos x="1611" y="432"/>
                        </a:cxn>
                        <a:cxn ang="0">
                          <a:pos x="1756" y="609"/>
                        </a:cxn>
                        <a:cxn ang="0">
                          <a:pos x="1689" y="787"/>
                        </a:cxn>
                        <a:cxn ang="0">
                          <a:pos x="1589" y="632"/>
                        </a:cxn>
                        <a:cxn ang="0">
                          <a:pos x="1389" y="454"/>
                        </a:cxn>
                        <a:cxn ang="0">
                          <a:pos x="1109" y="296"/>
                        </a:cxn>
                        <a:cxn ang="0">
                          <a:pos x="581" y="152"/>
                        </a:cxn>
                        <a:cxn ang="0">
                          <a:pos x="0" y="76"/>
                        </a:cxn>
                        <a:cxn ang="0">
                          <a:pos x="5" y="8"/>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grpSp>
            </p:grpSp>
          </p:grpSp>
          <p:grpSp>
            <p:nvGrpSpPr>
              <p:cNvPr id="23" name="Group 110"/>
              <p:cNvGrpSpPr>
                <a:grpSpLocks/>
              </p:cNvGrpSpPr>
              <p:nvPr/>
            </p:nvGrpSpPr>
            <p:grpSpPr bwMode="auto">
              <a:xfrm>
                <a:off x="74" y="313"/>
                <a:ext cx="5459" cy="3667"/>
                <a:chOff x="74" y="313"/>
                <a:chExt cx="5459" cy="3667"/>
              </a:xfrm>
            </p:grpSpPr>
            <p:grpSp>
              <p:nvGrpSpPr>
                <p:cNvPr id="24" name="Group 111"/>
                <p:cNvGrpSpPr>
                  <a:grpSpLocks/>
                </p:cNvGrpSpPr>
                <p:nvPr/>
              </p:nvGrpSpPr>
              <p:grpSpPr bwMode="auto">
                <a:xfrm>
                  <a:off x="74" y="313"/>
                  <a:ext cx="5459" cy="3667"/>
                  <a:chOff x="74" y="313"/>
                  <a:chExt cx="5459" cy="3667"/>
                </a:xfrm>
              </p:grpSpPr>
              <p:sp>
                <p:nvSpPr>
                  <p:cNvPr id="26" name="Arc 112"/>
                  <p:cNvSpPr>
                    <a:spLocks/>
                  </p:cNvSpPr>
                  <p:nvPr/>
                </p:nvSpPr>
                <p:spPr bwMode="hidden">
                  <a:xfrm flipV="1">
                    <a:off x="2966" y="456"/>
                    <a:ext cx="2567" cy="2047"/>
                  </a:xfrm>
                  <a:custGeom>
                    <a:avLst/>
                    <a:gdLst>
                      <a:gd name="G0" fmla="+- 17826 0 0"/>
                      <a:gd name="G1" fmla="+- 0 0 0"/>
                      <a:gd name="G2" fmla="+- 21600 0 0"/>
                      <a:gd name="T0" fmla="*/ 36729 w 36729"/>
                      <a:gd name="T1" fmla="*/ 10451 h 21600"/>
                      <a:gd name="T2" fmla="*/ 0 w 36729"/>
                      <a:gd name="T3" fmla="*/ 12197 h 21600"/>
                      <a:gd name="T4" fmla="*/ 17826 w 36729"/>
                      <a:gd name="T5" fmla="*/ 0 h 21600"/>
                    </a:gdLst>
                    <a:ahLst/>
                    <a:cxnLst>
                      <a:cxn ang="0">
                        <a:pos x="T0" y="T1"/>
                      </a:cxn>
                      <a:cxn ang="0">
                        <a:pos x="T2" y="T3"/>
                      </a:cxn>
                      <a:cxn ang="0">
                        <a:pos x="T4" y="T5"/>
                      </a:cxn>
                    </a:cxnLst>
                    <a:rect l="0" t="0" r="r" b="b"/>
                    <a:pathLst>
                      <a:path w="36729" h="21600" fill="none" extrusionOk="0">
                        <a:moveTo>
                          <a:pt x="36729" y="10451"/>
                        </a:moveTo>
                        <a:cubicBezTo>
                          <a:pt x="32926" y="17330"/>
                          <a:pt x="25686" y="21599"/>
                          <a:pt x="17826" y="21600"/>
                        </a:cubicBezTo>
                        <a:cubicBezTo>
                          <a:pt x="10696" y="21600"/>
                          <a:pt x="4025" y="18081"/>
                          <a:pt x="-1" y="12197"/>
                        </a:cubicBezTo>
                      </a:path>
                      <a:path w="36729" h="21600" stroke="0" extrusionOk="0">
                        <a:moveTo>
                          <a:pt x="36729" y="10451"/>
                        </a:moveTo>
                        <a:cubicBezTo>
                          <a:pt x="32926" y="17330"/>
                          <a:pt x="25686" y="21599"/>
                          <a:pt x="17826" y="21600"/>
                        </a:cubicBezTo>
                        <a:cubicBezTo>
                          <a:pt x="10696" y="21600"/>
                          <a:pt x="4025" y="18081"/>
                          <a:pt x="-1" y="12197"/>
                        </a:cubicBezTo>
                        <a:lnTo>
                          <a:pt x="17826" y="0"/>
                        </a:lnTo>
                        <a:close/>
                      </a:path>
                    </a:pathLst>
                  </a:custGeom>
                  <a:noFill/>
                  <a:ln w="9525">
                    <a:solidFill>
                      <a:schemeClr val="accent1"/>
                    </a:solidFill>
                    <a:round/>
                    <a:headEnd/>
                    <a:tailEnd/>
                  </a:ln>
                  <a:effectLst/>
                </p:spPr>
                <p:txBody>
                  <a:bodyPr wrap="none" anchor="ctr"/>
                  <a:lstStyle/>
                  <a:p>
                    <a:pPr>
                      <a:defRPr/>
                    </a:pPr>
                    <a:endParaRPr lang="zh-CN" altLang="en-US">
                      <a:ea typeface="宋体" pitchFamily="2" charset="-122"/>
                    </a:endParaRPr>
                  </a:p>
                </p:txBody>
              </p:sp>
              <p:sp>
                <p:nvSpPr>
                  <p:cNvPr id="27" name="Arc 113"/>
                  <p:cNvSpPr>
                    <a:spLocks/>
                  </p:cNvSpPr>
                  <p:nvPr/>
                </p:nvSpPr>
                <p:spPr bwMode="hidden">
                  <a:xfrm flipH="1">
                    <a:off x="386" y="1601"/>
                    <a:ext cx="2016" cy="2379"/>
                  </a:xfrm>
                  <a:custGeom>
                    <a:avLst/>
                    <a:gdLst>
                      <a:gd name="G0" fmla="+- 8873 0 0"/>
                      <a:gd name="G1" fmla="+- 21600 0 0"/>
                      <a:gd name="G2" fmla="+- 21600 0 0"/>
                      <a:gd name="T0" fmla="*/ 0 w 30473"/>
                      <a:gd name="T1" fmla="*/ 1907 h 22305"/>
                      <a:gd name="T2" fmla="*/ 30462 w 30473"/>
                      <a:gd name="T3" fmla="*/ 22305 h 22305"/>
                      <a:gd name="T4" fmla="*/ 8873 w 30473"/>
                      <a:gd name="T5" fmla="*/ 21600 h 22305"/>
                    </a:gdLst>
                    <a:ahLst/>
                    <a:cxnLst>
                      <a:cxn ang="0">
                        <a:pos x="T0" y="T1"/>
                      </a:cxn>
                      <a:cxn ang="0">
                        <a:pos x="T2" y="T3"/>
                      </a:cxn>
                      <a:cxn ang="0">
                        <a:pos x="T4" y="T5"/>
                      </a:cxn>
                    </a:cxnLst>
                    <a:rect l="0" t="0" r="r" b="b"/>
                    <a:pathLst>
                      <a:path w="30473" h="22305" fill="none" extrusionOk="0">
                        <a:moveTo>
                          <a:pt x="-1" y="1906"/>
                        </a:moveTo>
                        <a:cubicBezTo>
                          <a:pt x="2789" y="649"/>
                          <a:pt x="5813" y="-1"/>
                          <a:pt x="8873" y="0"/>
                        </a:cubicBezTo>
                        <a:cubicBezTo>
                          <a:pt x="20802" y="0"/>
                          <a:pt x="30473" y="9670"/>
                          <a:pt x="30473" y="21600"/>
                        </a:cubicBezTo>
                        <a:cubicBezTo>
                          <a:pt x="30473" y="21835"/>
                          <a:pt x="30469" y="22070"/>
                          <a:pt x="30461" y="22304"/>
                        </a:cubicBezTo>
                      </a:path>
                      <a:path w="30473" h="22305" stroke="0" extrusionOk="0">
                        <a:moveTo>
                          <a:pt x="-1" y="1906"/>
                        </a:moveTo>
                        <a:cubicBezTo>
                          <a:pt x="2789" y="649"/>
                          <a:pt x="5813" y="-1"/>
                          <a:pt x="8873" y="0"/>
                        </a:cubicBezTo>
                        <a:cubicBezTo>
                          <a:pt x="20802" y="0"/>
                          <a:pt x="30473" y="9670"/>
                          <a:pt x="30473" y="21600"/>
                        </a:cubicBezTo>
                        <a:cubicBezTo>
                          <a:pt x="30473" y="21835"/>
                          <a:pt x="30469" y="22070"/>
                          <a:pt x="30461" y="22304"/>
                        </a:cubicBezTo>
                        <a:lnTo>
                          <a:pt x="8873" y="21600"/>
                        </a:lnTo>
                        <a:close/>
                      </a:path>
                    </a:pathLst>
                  </a:custGeom>
                  <a:noFill/>
                  <a:ln w="9525">
                    <a:solidFill>
                      <a:schemeClr val="folHlink"/>
                    </a:solidFill>
                    <a:round/>
                    <a:headEnd/>
                    <a:tailEnd/>
                  </a:ln>
                  <a:effectLst/>
                </p:spPr>
                <p:txBody>
                  <a:bodyPr wrap="none" anchor="ctr"/>
                  <a:lstStyle/>
                  <a:p>
                    <a:pPr>
                      <a:defRPr/>
                    </a:pPr>
                    <a:endParaRPr lang="zh-CN" altLang="en-US">
                      <a:ea typeface="宋体" pitchFamily="2" charset="-122"/>
                    </a:endParaRPr>
                  </a:p>
                </p:txBody>
              </p:sp>
              <p:sp>
                <p:nvSpPr>
                  <p:cNvPr id="28" name="Arc 114"/>
                  <p:cNvSpPr>
                    <a:spLocks/>
                  </p:cNvSpPr>
                  <p:nvPr/>
                </p:nvSpPr>
                <p:spPr bwMode="hidden">
                  <a:xfrm>
                    <a:off x="3029" y="1181"/>
                    <a:ext cx="1426" cy="2380"/>
                  </a:xfrm>
                  <a:custGeom>
                    <a:avLst/>
                    <a:gdLst>
                      <a:gd name="G0" fmla="+- 13212 0 0"/>
                      <a:gd name="G1" fmla="+- 21600 0 0"/>
                      <a:gd name="G2" fmla="+- 21600 0 0"/>
                      <a:gd name="T0" fmla="*/ 0 w 34812"/>
                      <a:gd name="T1" fmla="*/ 4512 h 22305"/>
                      <a:gd name="T2" fmla="*/ 34801 w 34812"/>
                      <a:gd name="T3" fmla="*/ 22305 h 22305"/>
                      <a:gd name="T4" fmla="*/ 13212 w 34812"/>
                      <a:gd name="T5" fmla="*/ 21600 h 22305"/>
                    </a:gdLst>
                    <a:ahLst/>
                    <a:cxnLst>
                      <a:cxn ang="0">
                        <a:pos x="T0" y="T1"/>
                      </a:cxn>
                      <a:cxn ang="0">
                        <a:pos x="T2" y="T3"/>
                      </a:cxn>
                      <a:cxn ang="0">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525">
                    <a:solidFill>
                      <a:schemeClr val="accent1"/>
                    </a:solidFill>
                    <a:round/>
                    <a:headEnd/>
                    <a:tailEnd/>
                  </a:ln>
                  <a:effectLst/>
                </p:spPr>
                <p:txBody>
                  <a:bodyPr wrap="none" anchor="ctr"/>
                  <a:lstStyle/>
                  <a:p>
                    <a:pPr>
                      <a:defRPr/>
                    </a:pPr>
                    <a:endParaRPr lang="zh-CN" altLang="en-US">
                      <a:ea typeface="宋体" pitchFamily="2" charset="-122"/>
                    </a:endParaRPr>
                  </a:p>
                </p:txBody>
              </p:sp>
              <p:sp>
                <p:nvSpPr>
                  <p:cNvPr id="29" name="Arc 115"/>
                  <p:cNvSpPr>
                    <a:spLocks/>
                  </p:cNvSpPr>
                  <p:nvPr/>
                </p:nvSpPr>
                <p:spPr bwMode="hidden">
                  <a:xfrm flipH="1">
                    <a:off x="72" y="812"/>
                    <a:ext cx="2541" cy="2380"/>
                  </a:xfrm>
                  <a:custGeom>
                    <a:avLst/>
                    <a:gdLst>
                      <a:gd name="G0" fmla="+- 15230 0 0"/>
                      <a:gd name="G1" fmla="+- 21600 0 0"/>
                      <a:gd name="G2" fmla="+- 21600 0 0"/>
                      <a:gd name="T0" fmla="*/ 0 w 36830"/>
                      <a:gd name="T1" fmla="*/ 6283 h 22305"/>
                      <a:gd name="T2" fmla="*/ 36819 w 36830"/>
                      <a:gd name="T3" fmla="*/ 22305 h 22305"/>
                      <a:gd name="T4" fmla="*/ 15230 w 36830"/>
                      <a:gd name="T5" fmla="*/ 21600 h 22305"/>
                    </a:gdLst>
                    <a:ahLst/>
                    <a:cxnLst>
                      <a:cxn ang="0">
                        <a:pos x="T0" y="T1"/>
                      </a:cxn>
                      <a:cxn ang="0">
                        <a:pos x="T2" y="T3"/>
                      </a:cxn>
                      <a:cxn ang="0">
                        <a:pos x="T4" y="T5"/>
                      </a:cxn>
                    </a:cxnLst>
                    <a:rect l="0" t="0" r="r" b="b"/>
                    <a:pathLst>
                      <a:path w="36830" h="22305" fill="none" extrusionOk="0">
                        <a:moveTo>
                          <a:pt x="0" y="6283"/>
                        </a:moveTo>
                        <a:cubicBezTo>
                          <a:pt x="4047" y="2258"/>
                          <a:pt x="9522" y="-1"/>
                          <a:pt x="15230" y="0"/>
                        </a:cubicBezTo>
                        <a:cubicBezTo>
                          <a:pt x="27159" y="0"/>
                          <a:pt x="36830" y="9670"/>
                          <a:pt x="36830" y="21600"/>
                        </a:cubicBezTo>
                        <a:cubicBezTo>
                          <a:pt x="36830" y="21835"/>
                          <a:pt x="36826" y="22070"/>
                          <a:pt x="36818" y="22304"/>
                        </a:cubicBezTo>
                      </a:path>
                      <a:path w="36830" h="22305" stroke="0" extrusionOk="0">
                        <a:moveTo>
                          <a:pt x="0" y="6283"/>
                        </a:moveTo>
                        <a:cubicBezTo>
                          <a:pt x="4047" y="2258"/>
                          <a:pt x="9522" y="-1"/>
                          <a:pt x="15230" y="0"/>
                        </a:cubicBezTo>
                        <a:cubicBezTo>
                          <a:pt x="27159" y="0"/>
                          <a:pt x="36830" y="9670"/>
                          <a:pt x="36830" y="21600"/>
                        </a:cubicBezTo>
                        <a:cubicBezTo>
                          <a:pt x="36830" y="21835"/>
                          <a:pt x="36826" y="22070"/>
                          <a:pt x="36818" y="22304"/>
                        </a:cubicBezTo>
                        <a:lnTo>
                          <a:pt x="15230" y="21600"/>
                        </a:lnTo>
                        <a:close/>
                      </a:path>
                    </a:pathLst>
                  </a:custGeom>
                  <a:noFill/>
                  <a:ln w="9525">
                    <a:solidFill>
                      <a:schemeClr val="folHlink"/>
                    </a:solidFill>
                    <a:round/>
                    <a:headEnd/>
                    <a:tailEnd/>
                  </a:ln>
                  <a:effectLst/>
                </p:spPr>
                <p:txBody>
                  <a:bodyPr wrap="none" anchor="ctr"/>
                  <a:lstStyle/>
                  <a:p>
                    <a:pPr>
                      <a:defRPr/>
                    </a:pPr>
                    <a:endParaRPr lang="zh-CN" altLang="en-US">
                      <a:ea typeface="宋体" pitchFamily="2" charset="-122"/>
                    </a:endParaRPr>
                  </a:p>
                </p:txBody>
              </p:sp>
              <p:sp>
                <p:nvSpPr>
                  <p:cNvPr id="30" name="Arc 116"/>
                  <p:cNvSpPr>
                    <a:spLocks/>
                  </p:cNvSpPr>
                  <p:nvPr/>
                </p:nvSpPr>
                <p:spPr bwMode="hidden">
                  <a:xfrm flipH="1">
                    <a:off x="788" y="313"/>
                    <a:ext cx="1851" cy="2304"/>
                  </a:xfrm>
                  <a:custGeom>
                    <a:avLst/>
                    <a:gdLst>
                      <a:gd name="G0" fmla="+- 18231 0 0"/>
                      <a:gd name="G1" fmla="+- 21600 0 0"/>
                      <a:gd name="G2" fmla="+- 21600 0 0"/>
                      <a:gd name="T0" fmla="*/ 0 w 31881"/>
                      <a:gd name="T1" fmla="*/ 10016 h 21600"/>
                      <a:gd name="T2" fmla="*/ 31881 w 31881"/>
                      <a:gd name="T3" fmla="*/ 4860 h 21600"/>
                      <a:gd name="T4" fmla="*/ 18231 w 31881"/>
                      <a:gd name="T5" fmla="*/ 21600 h 21600"/>
                    </a:gdLst>
                    <a:ahLst/>
                    <a:cxnLst>
                      <a:cxn ang="0">
                        <a:pos x="T0" y="T1"/>
                      </a:cxn>
                      <a:cxn ang="0">
                        <a:pos x="T2" y="T3"/>
                      </a:cxn>
                      <a:cxn ang="0">
                        <a:pos x="T4" y="T5"/>
                      </a:cxn>
                    </a:cxnLst>
                    <a:rect l="0" t="0" r="r" b="b"/>
                    <a:pathLst>
                      <a:path w="31881" h="21600" fill="none" extrusionOk="0">
                        <a:moveTo>
                          <a:pt x="-1" y="10015"/>
                        </a:moveTo>
                        <a:cubicBezTo>
                          <a:pt x="3963" y="3778"/>
                          <a:pt x="10840" y="-1"/>
                          <a:pt x="18231" y="0"/>
                        </a:cubicBezTo>
                        <a:cubicBezTo>
                          <a:pt x="23204" y="0"/>
                          <a:pt x="28026" y="1716"/>
                          <a:pt x="31881" y="4859"/>
                        </a:cubicBezTo>
                      </a:path>
                      <a:path w="31881" h="21600" stroke="0" extrusionOk="0">
                        <a:moveTo>
                          <a:pt x="-1" y="10015"/>
                        </a:moveTo>
                        <a:cubicBezTo>
                          <a:pt x="3963" y="3778"/>
                          <a:pt x="10840" y="-1"/>
                          <a:pt x="18231" y="0"/>
                        </a:cubicBezTo>
                        <a:cubicBezTo>
                          <a:pt x="23204" y="0"/>
                          <a:pt x="28026" y="1716"/>
                          <a:pt x="31881" y="4859"/>
                        </a:cubicBezTo>
                        <a:lnTo>
                          <a:pt x="18231" y="21600"/>
                        </a:lnTo>
                        <a:close/>
                      </a:path>
                    </a:pathLst>
                  </a:custGeom>
                  <a:noFill/>
                  <a:ln w="9525">
                    <a:solidFill>
                      <a:schemeClr val="accent1"/>
                    </a:solidFill>
                    <a:round/>
                    <a:headEnd/>
                    <a:tailEnd/>
                  </a:ln>
                  <a:effectLst/>
                </p:spPr>
                <p:txBody>
                  <a:bodyPr wrap="none" anchor="ctr"/>
                  <a:lstStyle/>
                  <a:p>
                    <a:pPr>
                      <a:defRPr/>
                    </a:pPr>
                    <a:endParaRPr lang="zh-CN" altLang="en-US">
                      <a:ea typeface="宋体" pitchFamily="2" charset="-122"/>
                    </a:endParaRPr>
                  </a:p>
                </p:txBody>
              </p:sp>
              <p:sp>
                <p:nvSpPr>
                  <p:cNvPr id="31" name="Arc 117"/>
                  <p:cNvSpPr>
                    <a:spLocks/>
                  </p:cNvSpPr>
                  <p:nvPr/>
                </p:nvSpPr>
                <p:spPr bwMode="hidden">
                  <a:xfrm>
                    <a:off x="2763" y="1281"/>
                    <a:ext cx="765" cy="2304"/>
                  </a:xfrm>
                  <a:custGeom>
                    <a:avLst/>
                    <a:gdLst>
                      <a:gd name="G0" fmla="+- 13212 0 0"/>
                      <a:gd name="G1" fmla="+- 21600 0 0"/>
                      <a:gd name="G2" fmla="+- 21600 0 0"/>
                      <a:gd name="T0" fmla="*/ 0 w 31146"/>
                      <a:gd name="T1" fmla="*/ 4512 h 21600"/>
                      <a:gd name="T2" fmla="*/ 31146 w 31146"/>
                      <a:gd name="T3" fmla="*/ 9561 h 21600"/>
                      <a:gd name="T4" fmla="*/ 13212 w 31146"/>
                      <a:gd name="T5" fmla="*/ 21600 h 21600"/>
                    </a:gdLst>
                    <a:ahLst/>
                    <a:cxnLst>
                      <a:cxn ang="0">
                        <a:pos x="T0" y="T1"/>
                      </a:cxn>
                      <a:cxn ang="0">
                        <a:pos x="T2" y="T3"/>
                      </a:cxn>
                      <a:cxn ang="0">
                        <a:pos x="T4" y="T5"/>
                      </a:cxn>
                    </a:cxnLst>
                    <a:rect l="0" t="0" r="r" b="b"/>
                    <a:pathLst>
                      <a:path w="31146" h="21600" fill="none" extrusionOk="0">
                        <a:moveTo>
                          <a:pt x="-1" y="4511"/>
                        </a:moveTo>
                        <a:cubicBezTo>
                          <a:pt x="3783" y="1586"/>
                          <a:pt x="8429" y="-1"/>
                          <a:pt x="13212" y="0"/>
                        </a:cubicBezTo>
                        <a:cubicBezTo>
                          <a:pt x="20409" y="0"/>
                          <a:pt x="27134" y="3585"/>
                          <a:pt x="31145" y="9561"/>
                        </a:cubicBezTo>
                      </a:path>
                      <a:path w="31146" h="21600" stroke="0" extrusionOk="0">
                        <a:moveTo>
                          <a:pt x="-1" y="4511"/>
                        </a:moveTo>
                        <a:cubicBezTo>
                          <a:pt x="3783" y="1586"/>
                          <a:pt x="8429" y="-1"/>
                          <a:pt x="13212" y="0"/>
                        </a:cubicBezTo>
                        <a:cubicBezTo>
                          <a:pt x="20409" y="0"/>
                          <a:pt x="27134" y="3585"/>
                          <a:pt x="31145" y="9561"/>
                        </a:cubicBezTo>
                        <a:lnTo>
                          <a:pt x="13212" y="21600"/>
                        </a:lnTo>
                        <a:close/>
                      </a:path>
                    </a:pathLst>
                  </a:custGeom>
                  <a:noFill/>
                  <a:ln w="9525">
                    <a:solidFill>
                      <a:schemeClr val="accent2"/>
                    </a:solidFill>
                    <a:round/>
                    <a:headEnd/>
                    <a:tailEnd/>
                  </a:ln>
                  <a:effectLst/>
                </p:spPr>
                <p:txBody>
                  <a:bodyPr wrap="none" anchor="ctr"/>
                  <a:lstStyle/>
                  <a:p>
                    <a:pPr>
                      <a:defRPr/>
                    </a:pPr>
                    <a:endParaRPr lang="zh-CN" altLang="en-US">
                      <a:ea typeface="宋体" pitchFamily="2" charset="-122"/>
                    </a:endParaRPr>
                  </a:p>
                </p:txBody>
              </p:sp>
              <p:sp>
                <p:nvSpPr>
                  <p:cNvPr id="32" name="Freeform 118"/>
                  <p:cNvSpPr>
                    <a:spLocks/>
                  </p:cNvSpPr>
                  <p:nvPr/>
                </p:nvSpPr>
                <p:spPr bwMode="hidden">
                  <a:xfrm flipH="1">
                    <a:off x="1800" y="438"/>
                    <a:ext cx="418" cy="1524"/>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p:spPr>
                <p:txBody>
                  <a:bodyPr wrap="none" anchor="ctr"/>
                  <a:lstStyle/>
                  <a:p>
                    <a:pPr>
                      <a:defRPr/>
                    </a:pPr>
                    <a:endParaRPr lang="zh-CN" altLang="en-US">
                      <a:ea typeface="宋体" pitchFamily="2" charset="-122"/>
                    </a:endParaRPr>
                  </a:p>
                </p:txBody>
              </p:sp>
            </p:grpSp>
            <p:sp>
              <p:nvSpPr>
                <p:cNvPr id="25" name="Freeform 119"/>
                <p:cNvSpPr>
                  <a:spLocks/>
                </p:cNvSpPr>
                <p:nvPr/>
              </p:nvSpPr>
              <p:spPr bwMode="hidden">
                <a:xfrm rot="20253369">
                  <a:off x="3280" y="1529"/>
                  <a:ext cx="442" cy="837"/>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p:spPr>
              <p:txBody>
                <a:bodyPr wrap="none" anchor="ctr"/>
                <a:lstStyle/>
                <a:p>
                  <a:pPr>
                    <a:defRPr/>
                  </a:pPr>
                  <a:endParaRPr lang="zh-CN" altLang="en-US">
                    <a:ea typeface="宋体" pitchFamily="2" charset="-122"/>
                  </a:endParaRPr>
                </a:p>
              </p:txBody>
            </p:sp>
          </p:grpSp>
        </p:grpSp>
        <p:grpSp>
          <p:nvGrpSpPr>
            <p:cNvPr id="7" name="Group 120"/>
            <p:cNvGrpSpPr>
              <a:grpSpLocks/>
            </p:cNvGrpSpPr>
            <p:nvPr/>
          </p:nvGrpSpPr>
          <p:grpSpPr bwMode="auto">
            <a:xfrm>
              <a:off x="1476" y="449"/>
              <a:ext cx="4038" cy="2966"/>
              <a:chOff x="210" y="337"/>
              <a:chExt cx="5198" cy="3818"/>
            </a:xfrm>
          </p:grpSpPr>
          <p:sp>
            <p:nvSpPr>
              <p:cNvPr id="8" name="Freeform 121"/>
              <p:cNvSpPr>
                <a:spLocks/>
              </p:cNvSpPr>
              <p:nvPr/>
            </p:nvSpPr>
            <p:spPr bwMode="hidden">
              <a:xfrm flipH="1">
                <a:off x="1934" y="2382"/>
                <a:ext cx="485" cy="1479"/>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p:spPr>
            <p:txBody>
              <a:bodyPr wrap="none" anchor="ctr"/>
              <a:lstStyle/>
              <a:p>
                <a:pPr>
                  <a:defRPr/>
                </a:pPr>
                <a:endParaRPr lang="zh-CN" altLang="en-US">
                  <a:ea typeface="宋体" pitchFamily="2" charset="-122"/>
                </a:endParaRPr>
              </a:p>
            </p:txBody>
          </p:sp>
          <p:sp>
            <p:nvSpPr>
              <p:cNvPr id="9" name="Arc 122"/>
              <p:cNvSpPr>
                <a:spLocks/>
              </p:cNvSpPr>
              <p:nvPr/>
            </p:nvSpPr>
            <p:spPr bwMode="hidden">
              <a:xfrm flipH="1">
                <a:off x="1054" y="1851"/>
                <a:ext cx="2120" cy="2304"/>
              </a:xfrm>
              <a:custGeom>
                <a:avLst/>
                <a:gdLst>
                  <a:gd name="G0" fmla="+- 0 0 0"/>
                  <a:gd name="G1" fmla="+- 20897 0 0"/>
                  <a:gd name="G2" fmla="+- 21600 0 0"/>
                  <a:gd name="T0" fmla="*/ 5467 w 21600"/>
                  <a:gd name="T1" fmla="*/ 0 h 21602"/>
                  <a:gd name="T2" fmla="*/ 21589 w 21600"/>
                  <a:gd name="T3" fmla="*/ 21602 h 21602"/>
                  <a:gd name="T4" fmla="*/ 0 w 21600"/>
                  <a:gd name="T5" fmla="*/ 20897 h 21602"/>
                </a:gdLst>
                <a:ahLst/>
                <a:cxnLst>
                  <a:cxn ang="0">
                    <a:pos x="T0" y="T1"/>
                  </a:cxn>
                  <a:cxn ang="0">
                    <a:pos x="T2" y="T3"/>
                  </a:cxn>
                  <a:cxn ang="0">
                    <a:pos x="T4" y="T5"/>
                  </a:cxn>
                </a:cxnLst>
                <a:rect l="0" t="0" r="r" b="b"/>
                <a:pathLst>
                  <a:path w="21600" h="21602" fill="none" extrusionOk="0">
                    <a:moveTo>
                      <a:pt x="5466" y="0"/>
                    </a:moveTo>
                    <a:cubicBezTo>
                      <a:pt x="14970" y="2486"/>
                      <a:pt x="21600" y="11073"/>
                      <a:pt x="21600" y="20897"/>
                    </a:cubicBezTo>
                    <a:cubicBezTo>
                      <a:pt x="21600" y="21132"/>
                      <a:pt x="21596" y="21367"/>
                      <a:pt x="21588" y="21601"/>
                    </a:cubicBezTo>
                  </a:path>
                  <a:path w="21600" h="21602" stroke="0" extrusionOk="0">
                    <a:moveTo>
                      <a:pt x="5466" y="0"/>
                    </a:moveTo>
                    <a:cubicBezTo>
                      <a:pt x="14970" y="2486"/>
                      <a:pt x="21600" y="11073"/>
                      <a:pt x="21600" y="20897"/>
                    </a:cubicBezTo>
                    <a:cubicBezTo>
                      <a:pt x="21600" y="21132"/>
                      <a:pt x="21596" y="21367"/>
                      <a:pt x="21588" y="21601"/>
                    </a:cubicBezTo>
                    <a:lnTo>
                      <a:pt x="0" y="20897"/>
                    </a:lnTo>
                    <a:close/>
                  </a:path>
                </a:pathLst>
              </a:custGeom>
              <a:noFill/>
              <a:ln w="9525">
                <a:solidFill>
                  <a:schemeClr val="folHlink"/>
                </a:solidFill>
                <a:round/>
                <a:headEnd/>
                <a:tailEnd/>
              </a:ln>
              <a:effectLst/>
            </p:spPr>
            <p:txBody>
              <a:bodyPr wrap="none" anchor="ctr"/>
              <a:lstStyle/>
              <a:p>
                <a:pPr>
                  <a:defRPr/>
                </a:pPr>
                <a:endParaRPr lang="zh-CN" altLang="en-US">
                  <a:ea typeface="宋体" pitchFamily="2" charset="-122"/>
                </a:endParaRPr>
              </a:p>
            </p:txBody>
          </p:sp>
          <p:sp>
            <p:nvSpPr>
              <p:cNvPr id="10" name="Arc 123"/>
              <p:cNvSpPr>
                <a:spLocks/>
              </p:cNvSpPr>
              <p:nvPr/>
            </p:nvSpPr>
            <p:spPr bwMode="hidden">
              <a:xfrm flipH="1">
                <a:off x="1266" y="1480"/>
                <a:ext cx="1246" cy="2379"/>
              </a:xfrm>
              <a:custGeom>
                <a:avLst/>
                <a:gdLst>
                  <a:gd name="G0" fmla="+- 7340 0 0"/>
                  <a:gd name="G1" fmla="+- 21600 0 0"/>
                  <a:gd name="G2" fmla="+- 21600 0 0"/>
                  <a:gd name="T0" fmla="*/ 0 w 28940"/>
                  <a:gd name="T1" fmla="*/ 1285 h 22305"/>
                  <a:gd name="T2" fmla="*/ 28929 w 28940"/>
                  <a:gd name="T3" fmla="*/ 22305 h 22305"/>
                  <a:gd name="T4" fmla="*/ 7340 w 28940"/>
                  <a:gd name="T5" fmla="*/ 21600 h 22305"/>
                </a:gdLst>
                <a:ahLst/>
                <a:cxnLst>
                  <a:cxn ang="0">
                    <a:pos x="T0" y="T1"/>
                  </a:cxn>
                  <a:cxn ang="0">
                    <a:pos x="T2" y="T3"/>
                  </a:cxn>
                  <a:cxn ang="0">
                    <a:pos x="T4" y="T5"/>
                  </a:cxn>
                </a:cxnLst>
                <a:rect l="0" t="0" r="r" b="b"/>
                <a:pathLst>
                  <a:path w="28940" h="22305" fill="none" extrusionOk="0">
                    <a:moveTo>
                      <a:pt x="0" y="1285"/>
                    </a:moveTo>
                    <a:cubicBezTo>
                      <a:pt x="2353" y="434"/>
                      <a:pt x="4837" y="-1"/>
                      <a:pt x="7340" y="0"/>
                    </a:cubicBezTo>
                    <a:cubicBezTo>
                      <a:pt x="19269" y="0"/>
                      <a:pt x="28940" y="9670"/>
                      <a:pt x="28940" y="21600"/>
                    </a:cubicBezTo>
                    <a:cubicBezTo>
                      <a:pt x="28940" y="21835"/>
                      <a:pt x="28936" y="22070"/>
                      <a:pt x="28928" y="22304"/>
                    </a:cubicBezTo>
                  </a:path>
                  <a:path w="28940" h="22305" stroke="0" extrusionOk="0">
                    <a:moveTo>
                      <a:pt x="0" y="1285"/>
                    </a:moveTo>
                    <a:cubicBezTo>
                      <a:pt x="2353" y="434"/>
                      <a:pt x="4837" y="-1"/>
                      <a:pt x="7340" y="0"/>
                    </a:cubicBezTo>
                    <a:cubicBezTo>
                      <a:pt x="19269" y="0"/>
                      <a:pt x="28940" y="9670"/>
                      <a:pt x="28940" y="21600"/>
                    </a:cubicBezTo>
                    <a:cubicBezTo>
                      <a:pt x="28940" y="21835"/>
                      <a:pt x="28936" y="22070"/>
                      <a:pt x="28928" y="22304"/>
                    </a:cubicBezTo>
                    <a:lnTo>
                      <a:pt x="7340" y="21600"/>
                    </a:lnTo>
                    <a:close/>
                  </a:path>
                </a:pathLst>
              </a:custGeom>
              <a:noFill/>
              <a:ln w="9525">
                <a:solidFill>
                  <a:schemeClr val="accent1"/>
                </a:solidFill>
                <a:round/>
                <a:headEnd/>
                <a:tailEnd/>
              </a:ln>
              <a:effectLst/>
            </p:spPr>
            <p:txBody>
              <a:bodyPr wrap="none" anchor="ctr"/>
              <a:lstStyle/>
              <a:p>
                <a:pPr>
                  <a:defRPr/>
                </a:pPr>
                <a:endParaRPr lang="zh-CN" altLang="en-US">
                  <a:ea typeface="宋体" pitchFamily="2" charset="-122"/>
                </a:endParaRPr>
              </a:p>
            </p:txBody>
          </p:sp>
          <p:sp>
            <p:nvSpPr>
              <p:cNvPr id="11" name="Arc 124"/>
              <p:cNvSpPr>
                <a:spLocks/>
              </p:cNvSpPr>
              <p:nvPr/>
            </p:nvSpPr>
            <p:spPr bwMode="hidden">
              <a:xfrm flipH="1">
                <a:off x="210" y="1169"/>
                <a:ext cx="2376" cy="2379"/>
              </a:xfrm>
              <a:custGeom>
                <a:avLst/>
                <a:gdLst>
                  <a:gd name="G0" fmla="+- 12855 0 0"/>
                  <a:gd name="G1" fmla="+- 21600 0 0"/>
                  <a:gd name="G2" fmla="+- 21600 0 0"/>
                  <a:gd name="T0" fmla="*/ 0 w 34455"/>
                  <a:gd name="T1" fmla="*/ 4241 h 22305"/>
                  <a:gd name="T2" fmla="*/ 34444 w 34455"/>
                  <a:gd name="T3" fmla="*/ 22305 h 22305"/>
                  <a:gd name="T4" fmla="*/ 12855 w 34455"/>
                  <a:gd name="T5" fmla="*/ 21600 h 22305"/>
                </a:gdLst>
                <a:ahLst/>
                <a:cxnLst>
                  <a:cxn ang="0">
                    <a:pos x="T0" y="T1"/>
                  </a:cxn>
                  <a:cxn ang="0">
                    <a:pos x="T2" y="T3"/>
                  </a:cxn>
                  <a:cxn ang="0">
                    <a:pos x="T4" y="T5"/>
                  </a:cxn>
                </a:cxnLst>
                <a:rect l="0" t="0" r="r" b="b"/>
                <a:pathLst>
                  <a:path w="34455" h="22305" fill="none" extrusionOk="0">
                    <a:moveTo>
                      <a:pt x="0" y="4241"/>
                    </a:moveTo>
                    <a:cubicBezTo>
                      <a:pt x="3720" y="1486"/>
                      <a:pt x="8226" y="-1"/>
                      <a:pt x="12855" y="0"/>
                    </a:cubicBezTo>
                    <a:cubicBezTo>
                      <a:pt x="24784" y="0"/>
                      <a:pt x="34455" y="9670"/>
                      <a:pt x="34455" y="21600"/>
                    </a:cubicBezTo>
                    <a:cubicBezTo>
                      <a:pt x="34455" y="21835"/>
                      <a:pt x="34451" y="22070"/>
                      <a:pt x="34443" y="22304"/>
                    </a:cubicBezTo>
                  </a:path>
                  <a:path w="34455" h="22305" stroke="0" extrusionOk="0">
                    <a:moveTo>
                      <a:pt x="0" y="4241"/>
                    </a:moveTo>
                    <a:cubicBezTo>
                      <a:pt x="3720" y="1486"/>
                      <a:pt x="8226" y="-1"/>
                      <a:pt x="12855" y="0"/>
                    </a:cubicBezTo>
                    <a:cubicBezTo>
                      <a:pt x="24784" y="0"/>
                      <a:pt x="34455" y="9670"/>
                      <a:pt x="34455" y="21600"/>
                    </a:cubicBezTo>
                    <a:cubicBezTo>
                      <a:pt x="34455" y="21835"/>
                      <a:pt x="34451" y="22070"/>
                      <a:pt x="34443" y="22304"/>
                    </a:cubicBezTo>
                    <a:lnTo>
                      <a:pt x="12855" y="21600"/>
                    </a:lnTo>
                    <a:close/>
                  </a:path>
                </a:pathLst>
              </a:custGeom>
              <a:noFill/>
              <a:ln w="9525">
                <a:solidFill>
                  <a:schemeClr val="folHlink"/>
                </a:solidFill>
                <a:round/>
                <a:headEnd/>
                <a:tailEnd/>
              </a:ln>
              <a:effectLst/>
            </p:spPr>
            <p:txBody>
              <a:bodyPr wrap="none" anchor="ctr"/>
              <a:lstStyle/>
              <a:p>
                <a:pPr>
                  <a:defRPr/>
                </a:pPr>
                <a:endParaRPr lang="zh-CN" altLang="en-US">
                  <a:ea typeface="宋体" pitchFamily="2" charset="-122"/>
                </a:endParaRPr>
              </a:p>
            </p:txBody>
          </p:sp>
          <p:sp>
            <p:nvSpPr>
              <p:cNvPr id="12" name="Arc 125"/>
              <p:cNvSpPr>
                <a:spLocks/>
              </p:cNvSpPr>
              <p:nvPr/>
            </p:nvSpPr>
            <p:spPr bwMode="hidden">
              <a:xfrm>
                <a:off x="2840" y="1503"/>
                <a:ext cx="381" cy="2379"/>
              </a:xfrm>
              <a:custGeom>
                <a:avLst/>
                <a:gdLst>
                  <a:gd name="G0" fmla="+- 13212 0 0"/>
                  <a:gd name="G1" fmla="+- 21600 0 0"/>
                  <a:gd name="G2" fmla="+- 21600 0 0"/>
                  <a:gd name="T0" fmla="*/ 0 w 34812"/>
                  <a:gd name="T1" fmla="*/ 4512 h 22305"/>
                  <a:gd name="T2" fmla="*/ 34801 w 34812"/>
                  <a:gd name="T3" fmla="*/ 22305 h 22305"/>
                  <a:gd name="T4" fmla="*/ 13212 w 34812"/>
                  <a:gd name="T5" fmla="*/ 21600 h 22305"/>
                </a:gdLst>
                <a:ahLst/>
                <a:cxnLst>
                  <a:cxn ang="0">
                    <a:pos x="T0" y="T1"/>
                  </a:cxn>
                  <a:cxn ang="0">
                    <a:pos x="T2" y="T3"/>
                  </a:cxn>
                  <a:cxn ang="0">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525">
                <a:solidFill>
                  <a:schemeClr val="accent1"/>
                </a:solidFill>
                <a:round/>
                <a:headEnd/>
                <a:tailEnd/>
              </a:ln>
              <a:effectLst/>
            </p:spPr>
            <p:txBody>
              <a:bodyPr wrap="none" anchor="ctr"/>
              <a:lstStyle/>
              <a:p>
                <a:pPr>
                  <a:defRPr/>
                </a:pPr>
                <a:endParaRPr lang="zh-CN" altLang="en-US">
                  <a:ea typeface="宋体" pitchFamily="2" charset="-122"/>
                </a:endParaRPr>
              </a:p>
            </p:txBody>
          </p:sp>
          <p:sp>
            <p:nvSpPr>
              <p:cNvPr id="13" name="Arc 126"/>
              <p:cNvSpPr>
                <a:spLocks/>
              </p:cNvSpPr>
              <p:nvPr/>
            </p:nvSpPr>
            <p:spPr bwMode="hidden">
              <a:xfrm>
                <a:off x="2940" y="1492"/>
                <a:ext cx="1004" cy="2379"/>
              </a:xfrm>
              <a:custGeom>
                <a:avLst/>
                <a:gdLst>
                  <a:gd name="G0" fmla="+- 13212 0 0"/>
                  <a:gd name="G1" fmla="+- 21600 0 0"/>
                  <a:gd name="G2" fmla="+- 21600 0 0"/>
                  <a:gd name="T0" fmla="*/ 0 w 34812"/>
                  <a:gd name="T1" fmla="*/ 4512 h 22305"/>
                  <a:gd name="T2" fmla="*/ 34801 w 34812"/>
                  <a:gd name="T3" fmla="*/ 22305 h 22305"/>
                  <a:gd name="T4" fmla="*/ 13212 w 34812"/>
                  <a:gd name="T5" fmla="*/ 21600 h 22305"/>
                </a:gdLst>
                <a:ahLst/>
                <a:cxnLst>
                  <a:cxn ang="0">
                    <a:pos x="T0" y="T1"/>
                  </a:cxn>
                  <a:cxn ang="0">
                    <a:pos x="T2" y="T3"/>
                  </a:cxn>
                  <a:cxn ang="0">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525">
                <a:solidFill>
                  <a:schemeClr val="folHlink"/>
                </a:solidFill>
                <a:round/>
                <a:headEnd/>
                <a:tailEnd/>
              </a:ln>
              <a:effectLst/>
            </p:spPr>
            <p:txBody>
              <a:bodyPr wrap="none" anchor="ctr"/>
              <a:lstStyle/>
              <a:p>
                <a:pPr>
                  <a:defRPr/>
                </a:pPr>
                <a:endParaRPr lang="zh-CN" altLang="en-US">
                  <a:ea typeface="宋体" pitchFamily="2" charset="-122"/>
                </a:endParaRPr>
              </a:p>
            </p:txBody>
          </p:sp>
          <p:sp>
            <p:nvSpPr>
              <p:cNvPr id="14" name="Freeform 127"/>
              <p:cNvSpPr>
                <a:spLocks/>
              </p:cNvSpPr>
              <p:nvPr/>
            </p:nvSpPr>
            <p:spPr bwMode="hidden">
              <a:xfrm>
                <a:off x="3301" y="2635"/>
                <a:ext cx="485" cy="1479"/>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p:spPr>
            <p:txBody>
              <a:bodyPr wrap="none" anchor="ctr"/>
              <a:lstStyle/>
              <a:p>
                <a:pPr>
                  <a:defRPr/>
                </a:pPr>
                <a:endParaRPr lang="zh-CN" altLang="en-US">
                  <a:ea typeface="宋体" pitchFamily="2" charset="-122"/>
                </a:endParaRPr>
              </a:p>
            </p:txBody>
          </p:sp>
          <p:sp>
            <p:nvSpPr>
              <p:cNvPr id="15" name="Freeform 128"/>
              <p:cNvSpPr>
                <a:spLocks/>
              </p:cNvSpPr>
              <p:nvPr/>
            </p:nvSpPr>
            <p:spPr bwMode="hidden">
              <a:xfrm rot="19660755" flipV="1">
                <a:off x="2546" y="2149"/>
                <a:ext cx="442" cy="838"/>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p:spPr>
            <p:txBody>
              <a:bodyPr wrap="none" anchor="ctr"/>
              <a:lstStyle/>
              <a:p>
                <a:pPr>
                  <a:defRPr/>
                </a:pPr>
                <a:endParaRPr lang="zh-CN" altLang="en-US">
                  <a:ea typeface="宋体" pitchFamily="2" charset="-122"/>
                </a:endParaRPr>
              </a:p>
            </p:txBody>
          </p:sp>
          <p:sp>
            <p:nvSpPr>
              <p:cNvPr id="16" name="Freeform 129"/>
              <p:cNvSpPr>
                <a:spLocks/>
              </p:cNvSpPr>
              <p:nvPr/>
            </p:nvSpPr>
            <p:spPr bwMode="hidden">
              <a:xfrm flipH="1">
                <a:off x="489" y="2503"/>
                <a:ext cx="1085" cy="1524"/>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p:spPr>
            <p:txBody>
              <a:bodyPr wrap="none" anchor="ctr"/>
              <a:lstStyle/>
              <a:p>
                <a:pPr>
                  <a:defRPr/>
                </a:pPr>
                <a:endParaRPr lang="zh-CN" altLang="en-US">
                  <a:ea typeface="宋体" pitchFamily="2" charset="-122"/>
                </a:endParaRPr>
              </a:p>
            </p:txBody>
          </p:sp>
          <p:sp>
            <p:nvSpPr>
              <p:cNvPr id="17" name="Freeform 130"/>
              <p:cNvSpPr>
                <a:spLocks/>
              </p:cNvSpPr>
              <p:nvPr/>
            </p:nvSpPr>
            <p:spPr bwMode="hidden">
              <a:xfrm flipH="1">
                <a:off x="1000" y="893"/>
                <a:ext cx="695" cy="1524"/>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p:spPr>
            <p:txBody>
              <a:bodyPr wrap="none" anchor="ctr"/>
              <a:lstStyle/>
              <a:p>
                <a:pPr>
                  <a:defRPr/>
                </a:pPr>
                <a:endParaRPr lang="zh-CN" altLang="en-US">
                  <a:ea typeface="宋体" pitchFamily="2" charset="-122"/>
                </a:endParaRPr>
              </a:p>
            </p:txBody>
          </p:sp>
          <p:sp>
            <p:nvSpPr>
              <p:cNvPr id="18" name="Freeform 131"/>
              <p:cNvSpPr>
                <a:spLocks/>
              </p:cNvSpPr>
              <p:nvPr/>
            </p:nvSpPr>
            <p:spPr bwMode="hidden">
              <a:xfrm>
                <a:off x="4401" y="2279"/>
                <a:ext cx="1007" cy="1600"/>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p:spPr>
            <p:txBody>
              <a:bodyPr wrap="none" anchor="ctr"/>
              <a:lstStyle/>
              <a:p>
                <a:pPr>
                  <a:defRPr/>
                </a:pPr>
                <a:endParaRPr lang="zh-CN" altLang="en-US">
                  <a:ea typeface="宋体" pitchFamily="2" charset="-122"/>
                </a:endParaRPr>
              </a:p>
            </p:txBody>
          </p:sp>
          <p:sp>
            <p:nvSpPr>
              <p:cNvPr id="19" name="Freeform 132"/>
              <p:cNvSpPr>
                <a:spLocks/>
              </p:cNvSpPr>
              <p:nvPr/>
            </p:nvSpPr>
            <p:spPr bwMode="hidden">
              <a:xfrm>
                <a:off x="3877" y="1470"/>
                <a:ext cx="1519" cy="1067"/>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p:spPr>
            <p:txBody>
              <a:bodyPr wrap="none" anchor="ctr"/>
              <a:lstStyle/>
              <a:p>
                <a:pPr>
                  <a:defRPr/>
                </a:pPr>
                <a:endParaRPr lang="zh-CN" altLang="en-US">
                  <a:ea typeface="宋体" pitchFamily="2" charset="-122"/>
                </a:endParaRPr>
              </a:p>
            </p:txBody>
          </p:sp>
          <p:sp>
            <p:nvSpPr>
              <p:cNvPr id="20" name="Freeform 133"/>
              <p:cNvSpPr>
                <a:spLocks/>
              </p:cNvSpPr>
              <p:nvPr/>
            </p:nvSpPr>
            <p:spPr bwMode="hidden">
              <a:xfrm>
                <a:off x="3934" y="337"/>
                <a:ext cx="663" cy="1434"/>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p:spPr>
            <p:txBody>
              <a:bodyPr wrap="none" anchor="ctr"/>
              <a:lstStyle/>
              <a:p>
                <a:pPr>
                  <a:defRPr/>
                </a:pPr>
                <a:endParaRPr lang="zh-CN" altLang="en-US">
                  <a:ea typeface="宋体" pitchFamily="2" charset="-122"/>
                </a:endParaRPr>
              </a:p>
            </p:txBody>
          </p:sp>
          <p:sp>
            <p:nvSpPr>
              <p:cNvPr id="21" name="Freeform 134"/>
              <p:cNvSpPr>
                <a:spLocks/>
              </p:cNvSpPr>
              <p:nvPr/>
            </p:nvSpPr>
            <p:spPr bwMode="hidden">
              <a:xfrm rot="1346631" flipH="1">
                <a:off x="1702" y="1506"/>
                <a:ext cx="442" cy="837"/>
              </a:xfrm>
              <a:custGeom>
                <a:avLst/>
                <a:gdLst/>
                <a:ahLst/>
                <a:cxnLst>
                  <a:cxn ang="0">
                    <a:pos x="0" y="64"/>
                  </a:cxn>
                  <a:cxn ang="0">
                    <a:pos x="240" y="16"/>
                  </a:cxn>
                  <a:cxn ang="0">
                    <a:pos x="96" y="160"/>
                  </a:cxn>
                  <a:cxn ang="0">
                    <a:pos x="336" y="160"/>
                  </a:cxn>
                  <a:cxn ang="0">
                    <a:pos x="192" y="304"/>
                  </a:cxn>
                  <a:cxn ang="0">
                    <a:pos x="384" y="352"/>
                  </a:cxn>
                  <a:cxn ang="0">
                    <a:pos x="288" y="448"/>
                  </a:cxn>
                  <a:cxn ang="0">
                    <a:pos x="480" y="496"/>
                  </a:cxn>
                  <a:cxn ang="0">
                    <a:pos x="384" y="592"/>
                  </a:cxn>
                  <a:cxn ang="0">
                    <a:pos x="528" y="640"/>
                  </a:cxn>
                  <a:cxn ang="0">
                    <a:pos x="480" y="736"/>
                  </a:cxn>
                  <a:cxn ang="0">
                    <a:pos x="576" y="832"/>
                  </a:cxn>
                  <a:cxn ang="0">
                    <a:pos x="576" y="928"/>
                  </a:cxn>
                  <a:cxn ang="0">
                    <a:pos x="672" y="1072"/>
                  </a:cxn>
                  <a:cxn ang="0">
                    <a:pos x="624" y="1216"/>
                  </a:cxn>
                  <a:cxn ang="0">
                    <a:pos x="720" y="1312"/>
                  </a:cxn>
                  <a:cxn ang="0">
                    <a:pos x="672" y="1456"/>
                  </a:cxn>
                  <a:cxn ang="0">
                    <a:pos x="720" y="1600"/>
                  </a:cxn>
                  <a:cxn ang="0">
                    <a:pos x="672" y="1696"/>
                  </a:cxn>
                  <a:cxn ang="0">
                    <a:pos x="768" y="1840"/>
                  </a:cxn>
                  <a:cxn ang="0">
                    <a:pos x="720" y="1984"/>
                  </a:cxn>
                  <a:cxn ang="0">
                    <a:pos x="768" y="2176"/>
                  </a:cxn>
                  <a:cxn ang="0">
                    <a:pos x="720" y="2224"/>
                  </a:cxn>
                  <a:cxn ang="0">
                    <a:pos x="768" y="2368"/>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p:spPr>
            <p:txBody>
              <a:bodyPr wrap="none" anchor="ctr"/>
              <a:lstStyle/>
              <a:p>
                <a:pPr>
                  <a:defRPr/>
                </a:pPr>
                <a:endParaRPr lang="zh-CN" altLang="en-US">
                  <a:ea typeface="宋体" pitchFamily="2" charset="-122"/>
                </a:endParaRPr>
              </a:p>
            </p:txBody>
          </p:sp>
        </p:grpSp>
      </p:grpSp>
      <p:sp>
        <p:nvSpPr>
          <p:cNvPr id="20615" name="Rectangle 135"/>
          <p:cNvSpPr>
            <a:spLocks noGrp="1" noChangeArrowheads="1"/>
          </p:cNvSpPr>
          <p:nvPr>
            <p:ph type="ctrTitle" sz="quarter"/>
          </p:nvPr>
        </p:nvSpPr>
        <p:spPr>
          <a:xfrm>
            <a:off x="685800" y="1827213"/>
            <a:ext cx="7772400" cy="1627187"/>
          </a:xfrm>
        </p:spPr>
        <p:txBody>
          <a:bodyPr/>
          <a:lstStyle>
            <a:lvl1pPr>
              <a:defRPr/>
            </a:lvl1pPr>
          </a:lstStyle>
          <a:p>
            <a:r>
              <a:rPr lang="zh-CN" altLang="en-US"/>
              <a:t>单击此处编辑母版标题样式</a:t>
            </a:r>
          </a:p>
        </p:txBody>
      </p:sp>
      <p:sp>
        <p:nvSpPr>
          <p:cNvPr id="20616" name="Rectangle 136"/>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
        <p:nvSpPr>
          <p:cNvPr id="137" name="Rectangle 137"/>
          <p:cNvSpPr>
            <a:spLocks noGrp="1" noChangeArrowheads="1"/>
          </p:cNvSpPr>
          <p:nvPr>
            <p:ph type="dt" sz="quarter" idx="10"/>
          </p:nvPr>
        </p:nvSpPr>
        <p:spPr/>
        <p:txBody>
          <a:bodyPr/>
          <a:lstStyle>
            <a:lvl1pPr>
              <a:defRPr/>
            </a:lvl1pPr>
          </a:lstStyle>
          <a:p>
            <a:pPr>
              <a:defRPr/>
            </a:pPr>
            <a:endParaRPr lang="en-US" altLang="zh-CN"/>
          </a:p>
        </p:txBody>
      </p:sp>
      <p:sp>
        <p:nvSpPr>
          <p:cNvPr id="138" name="Rectangle 138"/>
          <p:cNvSpPr>
            <a:spLocks noGrp="1" noChangeArrowheads="1"/>
          </p:cNvSpPr>
          <p:nvPr>
            <p:ph type="ftr" sz="quarter" idx="11"/>
          </p:nvPr>
        </p:nvSpPr>
        <p:spPr/>
        <p:txBody>
          <a:bodyPr/>
          <a:lstStyle>
            <a:lvl1pPr>
              <a:defRPr/>
            </a:lvl1pPr>
          </a:lstStyle>
          <a:p>
            <a:pPr>
              <a:defRPr/>
            </a:pPr>
            <a:endParaRPr lang="en-US" altLang="zh-CN"/>
          </a:p>
        </p:txBody>
      </p:sp>
      <p:sp>
        <p:nvSpPr>
          <p:cNvPr id="139" name="Rectangle 139"/>
          <p:cNvSpPr>
            <a:spLocks noGrp="1" noChangeArrowheads="1"/>
          </p:cNvSpPr>
          <p:nvPr>
            <p:ph type="sldNum" sz="quarter" idx="12"/>
          </p:nvPr>
        </p:nvSpPr>
        <p:spPr/>
        <p:txBody>
          <a:bodyPr/>
          <a:lstStyle>
            <a:lvl1pPr>
              <a:defRPr/>
            </a:lvl1pPr>
          </a:lstStyle>
          <a:p>
            <a:pPr>
              <a:defRPr/>
            </a:pPr>
            <a:fld id="{2C7835F7-787A-4A02-B50F-4ABEC28EB844}"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4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1"/>
          <p:cNvSpPr>
            <a:spLocks noGrp="1" noChangeArrowheads="1"/>
          </p:cNvSpPr>
          <p:nvPr>
            <p:ph type="sldNum" sz="quarter" idx="12"/>
          </p:nvPr>
        </p:nvSpPr>
        <p:spPr>
          <a:ln/>
        </p:spPr>
        <p:txBody>
          <a:bodyPr/>
          <a:lstStyle>
            <a:lvl1pPr>
              <a:defRPr/>
            </a:lvl1pPr>
          </a:lstStyle>
          <a:p>
            <a:pPr>
              <a:defRPr/>
            </a:pPr>
            <a:fld id="{D4E286ED-36D8-4A0D-ADAA-B42B0BC7D4B4}"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301625"/>
            <a:ext cx="1943100" cy="57943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301625"/>
            <a:ext cx="5676900" cy="57943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4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1"/>
          <p:cNvSpPr>
            <a:spLocks noGrp="1" noChangeArrowheads="1"/>
          </p:cNvSpPr>
          <p:nvPr>
            <p:ph type="sldNum" sz="quarter" idx="12"/>
          </p:nvPr>
        </p:nvSpPr>
        <p:spPr>
          <a:ln/>
        </p:spPr>
        <p:txBody>
          <a:bodyPr/>
          <a:lstStyle>
            <a:lvl1pPr>
              <a:defRPr/>
            </a:lvl1pPr>
          </a:lstStyle>
          <a:p>
            <a:pPr>
              <a:defRPr/>
            </a:pPr>
            <a:fld id="{9A72DC28-C756-4063-834F-519E0DCF1790}"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D0B4687-E281-4E9D-9A24-7A5293E52A82}"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A667C44-A292-4D2F-8A15-874484D65884}"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159E229-DD27-4A2F-9565-2FB5E1B9A9C7}"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48908F3-5EC7-42F0-ADE2-DB4DCCE1DD00}" type="slidenum">
              <a:rPr lang="en-US" altLang="zh-CN"/>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8A08C510-514D-42B7-9BCE-ED9C579C22C5}" type="slidenum">
              <a:rPr lang="en-US" altLang="zh-CN"/>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2E08FF0F-6210-4970-BFA8-8199F0F3971E}" type="slidenum">
              <a:rPr lang="en-US" altLang="zh-CN"/>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791A4597-8D3D-43AB-BACF-2051AF22C383}" type="slidenum">
              <a:rPr lang="en-US" altLang="zh-CN"/>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5819BDA-3DE7-42F6-8A19-38902FEFD377}"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4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1"/>
          <p:cNvSpPr>
            <a:spLocks noGrp="1" noChangeArrowheads="1"/>
          </p:cNvSpPr>
          <p:nvPr>
            <p:ph type="sldNum" sz="quarter" idx="12"/>
          </p:nvPr>
        </p:nvSpPr>
        <p:spPr>
          <a:ln/>
        </p:spPr>
        <p:txBody>
          <a:bodyPr/>
          <a:lstStyle>
            <a:lvl1pPr>
              <a:defRPr/>
            </a:lvl1pPr>
          </a:lstStyle>
          <a:p>
            <a:pPr>
              <a:defRPr/>
            </a:pPr>
            <a:fld id="{858528A0-62E3-4024-99E5-17147F961737}" type="slidenum">
              <a:rPr lang="en-US" altLang="zh-CN"/>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B715129-1A70-48E2-A553-EA742AA417EC}" type="slidenum">
              <a:rPr lang="en-US" altLang="zh-CN"/>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1C6044D-4154-4D95-8FEA-5D9D15F17B7B}" type="slidenum">
              <a:rPr lang="en-US" altLang="zh-CN"/>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17B85A1-FC70-4C25-9DF9-954A4FA51874}"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3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4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1"/>
          <p:cNvSpPr>
            <a:spLocks noGrp="1" noChangeArrowheads="1"/>
          </p:cNvSpPr>
          <p:nvPr>
            <p:ph type="sldNum" sz="quarter" idx="12"/>
          </p:nvPr>
        </p:nvSpPr>
        <p:spPr>
          <a:ln/>
        </p:spPr>
        <p:txBody>
          <a:bodyPr/>
          <a:lstStyle>
            <a:lvl1pPr>
              <a:defRPr/>
            </a:lvl1pPr>
          </a:lstStyle>
          <a:p>
            <a:pPr>
              <a:defRPr/>
            </a:pPr>
            <a:fld id="{6FBEA49B-9D0D-446C-BA15-D6A61FE09273}"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3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4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1"/>
          <p:cNvSpPr>
            <a:spLocks noGrp="1" noChangeArrowheads="1"/>
          </p:cNvSpPr>
          <p:nvPr>
            <p:ph type="sldNum" sz="quarter" idx="12"/>
          </p:nvPr>
        </p:nvSpPr>
        <p:spPr>
          <a:ln/>
        </p:spPr>
        <p:txBody>
          <a:bodyPr/>
          <a:lstStyle>
            <a:lvl1pPr>
              <a:defRPr/>
            </a:lvl1pPr>
          </a:lstStyle>
          <a:p>
            <a:pPr>
              <a:defRPr/>
            </a:pPr>
            <a:fld id="{FAD3D90A-C9CA-4C75-8DD7-7EB41C6A90D7}"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39"/>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40"/>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41"/>
          <p:cNvSpPr>
            <a:spLocks noGrp="1" noChangeArrowheads="1"/>
          </p:cNvSpPr>
          <p:nvPr>
            <p:ph type="sldNum" sz="quarter" idx="12"/>
          </p:nvPr>
        </p:nvSpPr>
        <p:spPr>
          <a:ln/>
        </p:spPr>
        <p:txBody>
          <a:bodyPr/>
          <a:lstStyle>
            <a:lvl1pPr>
              <a:defRPr/>
            </a:lvl1pPr>
          </a:lstStyle>
          <a:p>
            <a:pPr>
              <a:defRPr/>
            </a:pPr>
            <a:fld id="{DB116AE8-45B4-42E0-8221-00A759C3A42C}"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39"/>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40"/>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41"/>
          <p:cNvSpPr>
            <a:spLocks noGrp="1" noChangeArrowheads="1"/>
          </p:cNvSpPr>
          <p:nvPr>
            <p:ph type="sldNum" sz="quarter" idx="12"/>
          </p:nvPr>
        </p:nvSpPr>
        <p:spPr>
          <a:ln/>
        </p:spPr>
        <p:txBody>
          <a:bodyPr/>
          <a:lstStyle>
            <a:lvl1pPr>
              <a:defRPr/>
            </a:lvl1pPr>
          </a:lstStyle>
          <a:p>
            <a:pPr>
              <a:defRPr/>
            </a:pPr>
            <a:fld id="{658EC298-57C3-4AD6-8482-2D442C49F1E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39"/>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40"/>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41"/>
          <p:cNvSpPr>
            <a:spLocks noGrp="1" noChangeArrowheads="1"/>
          </p:cNvSpPr>
          <p:nvPr>
            <p:ph type="sldNum" sz="quarter" idx="12"/>
          </p:nvPr>
        </p:nvSpPr>
        <p:spPr>
          <a:ln/>
        </p:spPr>
        <p:txBody>
          <a:bodyPr/>
          <a:lstStyle>
            <a:lvl1pPr>
              <a:defRPr/>
            </a:lvl1pPr>
          </a:lstStyle>
          <a:p>
            <a:pPr>
              <a:defRPr/>
            </a:pPr>
            <a:fld id="{AE418A3D-B6D6-4DF4-9FAD-0E3451D3F823}"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4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1"/>
          <p:cNvSpPr>
            <a:spLocks noGrp="1" noChangeArrowheads="1"/>
          </p:cNvSpPr>
          <p:nvPr>
            <p:ph type="sldNum" sz="quarter" idx="12"/>
          </p:nvPr>
        </p:nvSpPr>
        <p:spPr>
          <a:ln/>
        </p:spPr>
        <p:txBody>
          <a:bodyPr/>
          <a:lstStyle>
            <a:lvl1pPr>
              <a:defRPr/>
            </a:lvl1pPr>
          </a:lstStyle>
          <a:p>
            <a:pPr>
              <a:defRPr/>
            </a:pPr>
            <a:fld id="{69552EC7-C0E2-4030-BDCD-C234F2DF5CD1}"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4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1"/>
          <p:cNvSpPr>
            <a:spLocks noGrp="1" noChangeArrowheads="1"/>
          </p:cNvSpPr>
          <p:nvPr>
            <p:ph type="sldNum" sz="quarter" idx="12"/>
          </p:nvPr>
        </p:nvSpPr>
        <p:spPr>
          <a:ln/>
        </p:spPr>
        <p:txBody>
          <a:bodyPr/>
          <a:lstStyle>
            <a:lvl1pPr>
              <a:defRPr/>
            </a:lvl1pPr>
          </a:lstStyle>
          <a:p>
            <a:pPr>
              <a:defRPr/>
            </a:pPr>
            <a:fld id="{027607E5-4F21-4834-A950-858C9E54863B}"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7650" name="Rectangle 137"/>
          <p:cNvSpPr>
            <a:spLocks noGrp="1" noChangeArrowheads="1"/>
          </p:cNvSpPr>
          <p:nvPr>
            <p:ph type="title"/>
          </p:nvPr>
        </p:nvSpPr>
        <p:spPr bwMode="auto">
          <a:xfrm>
            <a:off x="685800" y="301625"/>
            <a:ext cx="7772400" cy="146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7651" name="Rectangle 13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595" name="Rectangle 139"/>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defRPr sz="1400" b="0">
                <a:latin typeface="+mn-lt"/>
                <a:ea typeface="宋体" pitchFamily="2" charset="-122"/>
              </a:defRPr>
            </a:lvl1pPr>
          </a:lstStyle>
          <a:p>
            <a:pPr>
              <a:defRPr/>
            </a:pPr>
            <a:endParaRPr lang="en-US" altLang="zh-CN"/>
          </a:p>
        </p:txBody>
      </p:sp>
      <p:sp>
        <p:nvSpPr>
          <p:cNvPr id="19596" name="Rectangle 140"/>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defRPr sz="1400" b="0">
                <a:latin typeface="+mn-lt"/>
                <a:ea typeface="宋体" pitchFamily="2" charset="-122"/>
              </a:defRPr>
            </a:lvl1pPr>
          </a:lstStyle>
          <a:p>
            <a:pPr>
              <a:defRPr/>
            </a:pPr>
            <a:endParaRPr lang="en-US" altLang="zh-CN"/>
          </a:p>
        </p:txBody>
      </p:sp>
      <p:sp>
        <p:nvSpPr>
          <p:cNvPr id="19597" name="Rectangle 141"/>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defRPr sz="1400" b="0">
                <a:latin typeface="+mn-lt"/>
                <a:ea typeface="宋体" pitchFamily="2" charset="-122"/>
              </a:defRPr>
            </a:lvl1pPr>
          </a:lstStyle>
          <a:p>
            <a:pPr>
              <a:defRPr/>
            </a:pPr>
            <a:fld id="{CD10B0A0-9FD0-4E03-85FB-C94E122FA962}"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3756"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Black" pitchFamily="34" charset="0"/>
          <a:ea typeface="宋体" pitchFamily="2" charset="-122"/>
        </a:defRPr>
      </a:lvl2pPr>
      <a:lvl3pPr algn="l" rtl="0" eaLnBrk="0" fontAlgn="base" hangingPunct="0">
        <a:spcBef>
          <a:spcPct val="0"/>
        </a:spcBef>
        <a:spcAft>
          <a:spcPct val="0"/>
        </a:spcAft>
        <a:defRPr sz="4400">
          <a:solidFill>
            <a:schemeClr val="tx2"/>
          </a:solidFill>
          <a:latin typeface="Arial Black" pitchFamily="34" charset="0"/>
          <a:ea typeface="宋体" pitchFamily="2" charset="-122"/>
        </a:defRPr>
      </a:lvl3pPr>
      <a:lvl4pPr algn="l" rtl="0" eaLnBrk="0" fontAlgn="base" hangingPunct="0">
        <a:spcBef>
          <a:spcPct val="0"/>
        </a:spcBef>
        <a:spcAft>
          <a:spcPct val="0"/>
        </a:spcAft>
        <a:defRPr sz="4400">
          <a:solidFill>
            <a:schemeClr val="tx2"/>
          </a:solidFill>
          <a:latin typeface="Arial Black" pitchFamily="34" charset="0"/>
          <a:ea typeface="宋体" pitchFamily="2" charset="-122"/>
        </a:defRPr>
      </a:lvl4pPr>
      <a:lvl5pPr algn="l" rtl="0" eaLnBrk="0" fontAlgn="base" hangingPunct="0">
        <a:spcBef>
          <a:spcPct val="0"/>
        </a:spcBef>
        <a:spcAft>
          <a:spcPct val="0"/>
        </a:spcAft>
        <a:defRPr sz="4400">
          <a:solidFill>
            <a:schemeClr val="tx2"/>
          </a:solidFill>
          <a:latin typeface="Arial Black" pitchFamily="34" charset="0"/>
          <a:ea typeface="宋体" pitchFamily="2" charset="-122"/>
        </a:defRPr>
      </a:lvl5pPr>
      <a:lvl6pPr marL="457200" algn="l" rtl="0" fontAlgn="base">
        <a:spcBef>
          <a:spcPct val="0"/>
        </a:spcBef>
        <a:spcAft>
          <a:spcPct val="0"/>
        </a:spcAft>
        <a:defRPr sz="4400">
          <a:solidFill>
            <a:schemeClr val="tx2"/>
          </a:solidFill>
          <a:latin typeface="Arial Black" pitchFamily="34" charset="0"/>
          <a:ea typeface="宋体" pitchFamily="2" charset="-122"/>
        </a:defRPr>
      </a:lvl6pPr>
      <a:lvl7pPr marL="914400" algn="l" rtl="0" fontAlgn="base">
        <a:spcBef>
          <a:spcPct val="0"/>
        </a:spcBef>
        <a:spcAft>
          <a:spcPct val="0"/>
        </a:spcAft>
        <a:defRPr sz="4400">
          <a:solidFill>
            <a:schemeClr val="tx2"/>
          </a:solidFill>
          <a:latin typeface="Arial Black" pitchFamily="34" charset="0"/>
          <a:ea typeface="宋体" pitchFamily="2" charset="-122"/>
        </a:defRPr>
      </a:lvl7pPr>
      <a:lvl8pPr marL="1371600" algn="l" rtl="0" fontAlgn="base">
        <a:spcBef>
          <a:spcPct val="0"/>
        </a:spcBef>
        <a:spcAft>
          <a:spcPct val="0"/>
        </a:spcAft>
        <a:defRPr sz="4400">
          <a:solidFill>
            <a:schemeClr val="tx2"/>
          </a:solidFill>
          <a:latin typeface="Arial Black" pitchFamily="34" charset="0"/>
          <a:ea typeface="宋体" pitchFamily="2" charset="-122"/>
        </a:defRPr>
      </a:lvl8pPr>
      <a:lvl9pPr marL="1828800" algn="l" rtl="0" fontAlgn="base">
        <a:spcBef>
          <a:spcPct val="0"/>
        </a:spcBef>
        <a:spcAft>
          <a:spcPct val="0"/>
        </a:spcAft>
        <a:defRPr sz="4400">
          <a:solidFill>
            <a:schemeClr val="tx2"/>
          </a:solidFill>
          <a:latin typeface="Arial Black"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Times New Roman" pitchFamily="18"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Times New Roman" pitchFamily="18" charset="0"/>
        <a:buChar char="–"/>
        <a:defRPr sz="2000">
          <a:solidFill>
            <a:schemeClr val="tx1"/>
          </a:solidFill>
          <a:latin typeface="+mn-lt"/>
          <a:ea typeface="+mn-ea"/>
        </a:defRPr>
      </a:lvl5pPr>
      <a:lvl6pPr marL="2514600" indent="-228600" algn="l" rtl="0" fontAlgn="base">
        <a:spcBef>
          <a:spcPct val="20000"/>
        </a:spcBef>
        <a:spcAft>
          <a:spcPct val="0"/>
        </a:spcAft>
        <a:buFont typeface="Times New Roman" pitchFamily="18" charset="0"/>
        <a:buChar char="–"/>
        <a:defRPr sz="2000">
          <a:solidFill>
            <a:schemeClr val="tx1"/>
          </a:solidFill>
          <a:latin typeface="+mn-lt"/>
          <a:ea typeface="+mn-ea"/>
        </a:defRPr>
      </a:lvl6pPr>
      <a:lvl7pPr marL="2971800" indent="-228600" algn="l" rtl="0" fontAlgn="base">
        <a:spcBef>
          <a:spcPct val="20000"/>
        </a:spcBef>
        <a:spcAft>
          <a:spcPct val="0"/>
        </a:spcAft>
        <a:buFont typeface="Times New Roman" pitchFamily="18" charset="0"/>
        <a:buChar char="–"/>
        <a:defRPr sz="2000">
          <a:solidFill>
            <a:schemeClr val="tx1"/>
          </a:solidFill>
          <a:latin typeface="+mn-lt"/>
          <a:ea typeface="+mn-ea"/>
        </a:defRPr>
      </a:lvl7pPr>
      <a:lvl8pPr marL="3429000" indent="-228600" algn="l" rtl="0" fontAlgn="base">
        <a:spcBef>
          <a:spcPct val="20000"/>
        </a:spcBef>
        <a:spcAft>
          <a:spcPct val="0"/>
        </a:spcAft>
        <a:buFont typeface="Times New Roman" pitchFamily="18" charset="0"/>
        <a:buChar char="–"/>
        <a:defRPr sz="2000">
          <a:solidFill>
            <a:schemeClr val="tx1"/>
          </a:solidFill>
          <a:latin typeface="+mn-lt"/>
          <a:ea typeface="+mn-ea"/>
        </a:defRPr>
      </a:lvl8pPr>
      <a:lvl9pPr marL="3886200" indent="-228600" algn="l" rtl="0" fontAlgn="base">
        <a:spcBef>
          <a:spcPct val="20000"/>
        </a:spcBef>
        <a:spcAft>
          <a:spcPct val="0"/>
        </a:spcAft>
        <a:buFont typeface="Times New Roman" pitchFamily="18"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86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355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defRPr sz="1400" b="0">
                <a:ea typeface="宋体" pitchFamily="2" charset="-122"/>
              </a:defRPr>
            </a:lvl1pPr>
          </a:lstStyle>
          <a:p>
            <a:pPr>
              <a:defRPr/>
            </a:pPr>
            <a:endParaRPr lang="en-US" altLang="zh-CN"/>
          </a:p>
        </p:txBody>
      </p:sp>
      <p:sp>
        <p:nvSpPr>
          <p:cNvPr id="2355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defRPr sz="1400" b="0">
                <a:ea typeface="宋体" pitchFamily="2" charset="-122"/>
              </a:defRPr>
            </a:lvl1pPr>
          </a:lstStyle>
          <a:p>
            <a:pPr>
              <a:defRPr/>
            </a:pPr>
            <a:endParaRPr lang="en-US" altLang="zh-CN"/>
          </a:p>
        </p:txBody>
      </p:sp>
      <p:sp>
        <p:nvSpPr>
          <p:cNvPr id="2355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defRPr sz="1400" b="0">
                <a:ea typeface="宋体" pitchFamily="2" charset="-122"/>
              </a:defRPr>
            </a:lvl1pPr>
          </a:lstStyle>
          <a:p>
            <a:pPr>
              <a:defRPr/>
            </a:pPr>
            <a:fld id="{499443C3-696B-4151-A74A-16605543E4C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comments" Target="../comments/comment1.xml"/><Relationship Id="rId5" Type="http://schemas.openxmlformats.org/officeDocument/2006/relationships/oleObject" Target="../embeddings/oleObject28.bin"/><Relationship Id="rId4" Type="http://schemas.openxmlformats.org/officeDocument/2006/relationships/oleObject" Target="../embeddings/oleObject27.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vmlDrawing" Target="../drawings/vmlDrawing6.vml"/><Relationship Id="rId5" Type="http://schemas.openxmlformats.org/officeDocument/2006/relationships/oleObject" Target="../embeddings/oleObject30.bin"/><Relationship Id="rId4" Type="http://schemas.openxmlformats.org/officeDocument/2006/relationships/oleObject" Target="../embeddings/oleObject29.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13.xml"/><Relationship Id="rId1" Type="http://schemas.openxmlformats.org/officeDocument/2006/relationships/vmlDrawing" Target="../drawings/vmlDrawing7.v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notesSlide" Target="../notesSlides/notesSlide12.xml"/><Relationship Id="rId7" Type="http://schemas.openxmlformats.org/officeDocument/2006/relationships/oleObject" Target="../embeddings/oleObject35.bin"/><Relationship Id="rId2" Type="http://schemas.openxmlformats.org/officeDocument/2006/relationships/slideLayout" Target="../slideLayouts/slideLayout18.xml"/><Relationship Id="rId1" Type="http://schemas.openxmlformats.org/officeDocument/2006/relationships/vmlDrawing" Target="../drawings/vmlDrawing8.vml"/><Relationship Id="rId6" Type="http://schemas.openxmlformats.org/officeDocument/2006/relationships/oleObject" Target="../embeddings/oleObject34.bin"/><Relationship Id="rId5" Type="http://schemas.openxmlformats.org/officeDocument/2006/relationships/oleObject" Target="../embeddings/oleObject33.bin"/><Relationship Id="rId4" Type="http://schemas.openxmlformats.org/officeDocument/2006/relationships/oleObject" Target="../embeddings/oleObject32.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notesSlide" Target="../notesSlides/notesSlide13.xml"/><Relationship Id="rId7" Type="http://schemas.openxmlformats.org/officeDocument/2006/relationships/oleObject" Target="../embeddings/oleObject40.bin"/><Relationship Id="rId2" Type="http://schemas.openxmlformats.org/officeDocument/2006/relationships/slideLayout" Target="../slideLayouts/slideLayout18.xml"/><Relationship Id="rId1" Type="http://schemas.openxmlformats.org/officeDocument/2006/relationships/vmlDrawing" Target="../drawings/vmlDrawing9.vml"/><Relationship Id="rId6" Type="http://schemas.openxmlformats.org/officeDocument/2006/relationships/oleObject" Target="../embeddings/oleObject39.bin"/><Relationship Id="rId5" Type="http://schemas.openxmlformats.org/officeDocument/2006/relationships/oleObject" Target="../embeddings/oleObject38.bin"/><Relationship Id="rId4" Type="http://schemas.openxmlformats.org/officeDocument/2006/relationships/oleObject" Target="../embeddings/oleObject37.bin"/><Relationship Id="rId9" Type="http://schemas.openxmlformats.org/officeDocument/2006/relationships/oleObject" Target="../embeddings/oleObject42.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vmlDrawing" Target="../drawings/vmlDrawing10.vml"/><Relationship Id="rId5" Type="http://schemas.openxmlformats.org/officeDocument/2006/relationships/oleObject" Target="../embeddings/oleObject44.bin"/><Relationship Id="rId4" Type="http://schemas.openxmlformats.org/officeDocument/2006/relationships/oleObject" Target="../embeddings/oleObject43.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49.bin"/><Relationship Id="rId3" Type="http://schemas.openxmlformats.org/officeDocument/2006/relationships/notesSlide" Target="../notesSlides/notesSlide15.xml"/><Relationship Id="rId7" Type="http://schemas.openxmlformats.org/officeDocument/2006/relationships/oleObject" Target="../embeddings/oleObject48.bin"/><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oleObject" Target="../embeddings/oleObject47.bin"/><Relationship Id="rId5" Type="http://schemas.openxmlformats.org/officeDocument/2006/relationships/oleObject" Target="../embeddings/oleObject46.bin"/><Relationship Id="rId4" Type="http://schemas.openxmlformats.org/officeDocument/2006/relationships/oleObject" Target="../embeddings/oleObject45.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0.bin"/><Relationship Id="rId7" Type="http://schemas.openxmlformats.org/officeDocument/2006/relationships/comments" Target="../comments/comment2.xml"/><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oleObject" Target="../embeddings/oleObject53.bin"/><Relationship Id="rId5" Type="http://schemas.openxmlformats.org/officeDocument/2006/relationships/oleObject" Target="../embeddings/oleObject52.bin"/><Relationship Id="rId4" Type="http://schemas.openxmlformats.org/officeDocument/2006/relationships/oleObject" Target="../embeddings/oleObject51.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4.bin"/><Relationship Id="rId7" Type="http://schemas.openxmlformats.org/officeDocument/2006/relationships/comments" Target="../comments/comment3.xml"/><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oleObject" Target="../embeddings/oleObject57.bin"/><Relationship Id="rId5" Type="http://schemas.openxmlformats.org/officeDocument/2006/relationships/oleObject" Target="../embeddings/oleObject56.bin"/><Relationship Id="rId4" Type="http://schemas.openxmlformats.org/officeDocument/2006/relationships/oleObject" Target="../embeddings/oleObject55.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8.xml"/><Relationship Id="rId1" Type="http://schemas.openxmlformats.org/officeDocument/2006/relationships/vmlDrawing" Target="../drawings/vmlDrawing14.vml"/><Relationship Id="rId5" Type="http://schemas.openxmlformats.org/officeDocument/2006/relationships/oleObject" Target="../embeddings/oleObject59.bin"/><Relationship Id="rId4" Type="http://schemas.openxmlformats.org/officeDocument/2006/relationships/oleObject" Target="../embeddings/oleObject58.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18.xml"/><Relationship Id="rId1" Type="http://schemas.openxmlformats.org/officeDocument/2006/relationships/vmlDrawing" Target="../drawings/vmlDrawing15.vml"/><Relationship Id="rId4" Type="http://schemas.openxmlformats.org/officeDocument/2006/relationships/oleObject" Target="../embeddings/oleObject61.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66.bin"/><Relationship Id="rId3" Type="http://schemas.openxmlformats.org/officeDocument/2006/relationships/notesSlide" Target="../notesSlides/notesSlide17.xml"/><Relationship Id="rId7" Type="http://schemas.openxmlformats.org/officeDocument/2006/relationships/oleObject" Target="../embeddings/oleObject65.bin"/><Relationship Id="rId2" Type="http://schemas.openxmlformats.org/officeDocument/2006/relationships/slideLayout" Target="../slideLayouts/slideLayout18.xml"/><Relationship Id="rId1" Type="http://schemas.openxmlformats.org/officeDocument/2006/relationships/vmlDrawing" Target="../drawings/vmlDrawing16.vml"/><Relationship Id="rId6" Type="http://schemas.openxmlformats.org/officeDocument/2006/relationships/oleObject" Target="../embeddings/oleObject64.bin"/><Relationship Id="rId5" Type="http://schemas.openxmlformats.org/officeDocument/2006/relationships/oleObject" Target="../embeddings/oleObject63.bin"/><Relationship Id="rId10" Type="http://schemas.openxmlformats.org/officeDocument/2006/relationships/oleObject" Target="../embeddings/oleObject68.bin"/><Relationship Id="rId4" Type="http://schemas.openxmlformats.org/officeDocument/2006/relationships/oleObject" Target="../embeddings/oleObject62.bin"/><Relationship Id="rId9" Type="http://schemas.openxmlformats.org/officeDocument/2006/relationships/oleObject" Target="../embeddings/oleObject67.bin"/></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73.bin"/><Relationship Id="rId3" Type="http://schemas.openxmlformats.org/officeDocument/2006/relationships/notesSlide" Target="../notesSlides/notesSlide19.xml"/><Relationship Id="rId7" Type="http://schemas.openxmlformats.org/officeDocument/2006/relationships/oleObject" Target="../embeddings/oleObject72.bin"/><Relationship Id="rId2" Type="http://schemas.openxmlformats.org/officeDocument/2006/relationships/slideLayout" Target="../slideLayouts/slideLayout18.xml"/><Relationship Id="rId1" Type="http://schemas.openxmlformats.org/officeDocument/2006/relationships/vmlDrawing" Target="../drawings/vmlDrawing17.vml"/><Relationship Id="rId6" Type="http://schemas.openxmlformats.org/officeDocument/2006/relationships/oleObject" Target="../embeddings/oleObject71.bin"/><Relationship Id="rId5" Type="http://schemas.openxmlformats.org/officeDocument/2006/relationships/oleObject" Target="../embeddings/oleObject70.bin"/><Relationship Id="rId4" Type="http://schemas.openxmlformats.org/officeDocument/2006/relationships/oleObject" Target="../embeddings/oleObject69.bin"/><Relationship Id="rId9" Type="http://schemas.openxmlformats.org/officeDocument/2006/relationships/oleObject" Target="../embeddings/oleObject74.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79.bin"/><Relationship Id="rId3" Type="http://schemas.openxmlformats.org/officeDocument/2006/relationships/notesSlide" Target="../notesSlides/notesSlide21.xml"/><Relationship Id="rId7" Type="http://schemas.openxmlformats.org/officeDocument/2006/relationships/oleObject" Target="../embeddings/oleObject78.bin"/><Relationship Id="rId2" Type="http://schemas.openxmlformats.org/officeDocument/2006/relationships/slideLayout" Target="../slideLayouts/slideLayout18.xml"/><Relationship Id="rId1" Type="http://schemas.openxmlformats.org/officeDocument/2006/relationships/vmlDrawing" Target="../drawings/vmlDrawing18.vml"/><Relationship Id="rId6" Type="http://schemas.openxmlformats.org/officeDocument/2006/relationships/oleObject" Target="../embeddings/oleObject77.bin"/><Relationship Id="rId5" Type="http://schemas.openxmlformats.org/officeDocument/2006/relationships/oleObject" Target="../embeddings/oleObject76.bin"/><Relationship Id="rId4" Type="http://schemas.openxmlformats.org/officeDocument/2006/relationships/oleObject" Target="../embeddings/oleObject75.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84.bin"/><Relationship Id="rId3" Type="http://schemas.openxmlformats.org/officeDocument/2006/relationships/notesSlide" Target="../notesSlides/notesSlide23.xml"/><Relationship Id="rId7" Type="http://schemas.openxmlformats.org/officeDocument/2006/relationships/oleObject" Target="../embeddings/oleObject83.bin"/><Relationship Id="rId2" Type="http://schemas.openxmlformats.org/officeDocument/2006/relationships/slideLayout" Target="../slideLayouts/slideLayout18.xml"/><Relationship Id="rId1" Type="http://schemas.openxmlformats.org/officeDocument/2006/relationships/vmlDrawing" Target="../drawings/vmlDrawing19.vml"/><Relationship Id="rId6" Type="http://schemas.openxmlformats.org/officeDocument/2006/relationships/oleObject" Target="../embeddings/oleObject82.bin"/><Relationship Id="rId5" Type="http://schemas.openxmlformats.org/officeDocument/2006/relationships/oleObject" Target="../embeddings/oleObject81.bin"/><Relationship Id="rId10" Type="http://schemas.openxmlformats.org/officeDocument/2006/relationships/oleObject" Target="../embeddings/oleObject86.bin"/><Relationship Id="rId4" Type="http://schemas.openxmlformats.org/officeDocument/2006/relationships/oleObject" Target="../embeddings/oleObject80.bin"/><Relationship Id="rId9" Type="http://schemas.openxmlformats.org/officeDocument/2006/relationships/oleObject" Target="../embeddings/oleObject85.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18.xml"/><Relationship Id="rId1" Type="http://schemas.openxmlformats.org/officeDocument/2006/relationships/vmlDrawing" Target="../drawings/vmlDrawing20.vml"/><Relationship Id="rId4" Type="http://schemas.openxmlformats.org/officeDocument/2006/relationships/oleObject" Target="../embeddings/oleObject88.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93.bin"/><Relationship Id="rId3" Type="http://schemas.openxmlformats.org/officeDocument/2006/relationships/notesSlide" Target="../notesSlides/notesSlide24.xml"/><Relationship Id="rId7" Type="http://schemas.openxmlformats.org/officeDocument/2006/relationships/oleObject" Target="../embeddings/oleObject92.bin"/><Relationship Id="rId2" Type="http://schemas.openxmlformats.org/officeDocument/2006/relationships/slideLayout" Target="../slideLayouts/slideLayout18.xml"/><Relationship Id="rId1" Type="http://schemas.openxmlformats.org/officeDocument/2006/relationships/vmlDrawing" Target="../drawings/vmlDrawing21.vml"/><Relationship Id="rId6" Type="http://schemas.openxmlformats.org/officeDocument/2006/relationships/oleObject" Target="../embeddings/oleObject91.bin"/><Relationship Id="rId5" Type="http://schemas.openxmlformats.org/officeDocument/2006/relationships/oleObject" Target="../embeddings/oleObject90.bin"/><Relationship Id="rId4" Type="http://schemas.openxmlformats.org/officeDocument/2006/relationships/oleObject" Target="../embeddings/oleObject89.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18.xml"/><Relationship Id="rId1" Type="http://schemas.openxmlformats.org/officeDocument/2006/relationships/vmlDrawing" Target="../drawings/vmlDrawing22.vml"/><Relationship Id="rId5" Type="http://schemas.openxmlformats.org/officeDocument/2006/relationships/oleObject" Target="../embeddings/oleObject96.bin"/><Relationship Id="rId4" Type="http://schemas.openxmlformats.org/officeDocument/2006/relationships/oleObject" Target="../embeddings/oleObject95.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8.xml"/><Relationship Id="rId1" Type="http://schemas.openxmlformats.org/officeDocument/2006/relationships/vmlDrawing" Target="../drawings/vmlDrawing23.vml"/><Relationship Id="rId6" Type="http://schemas.openxmlformats.org/officeDocument/2006/relationships/oleObject" Target="../embeddings/oleObject99.bin"/><Relationship Id="rId5" Type="http://schemas.openxmlformats.org/officeDocument/2006/relationships/oleObject" Target="../embeddings/oleObject98.bin"/><Relationship Id="rId4" Type="http://schemas.openxmlformats.org/officeDocument/2006/relationships/oleObject" Target="../embeddings/oleObject97.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04.bin"/><Relationship Id="rId3" Type="http://schemas.openxmlformats.org/officeDocument/2006/relationships/notesSlide" Target="../notesSlides/notesSlide26.xml"/><Relationship Id="rId7" Type="http://schemas.openxmlformats.org/officeDocument/2006/relationships/oleObject" Target="../embeddings/oleObject103.bin"/><Relationship Id="rId2" Type="http://schemas.openxmlformats.org/officeDocument/2006/relationships/slideLayout" Target="../slideLayouts/slideLayout18.xml"/><Relationship Id="rId1" Type="http://schemas.openxmlformats.org/officeDocument/2006/relationships/vmlDrawing" Target="../drawings/vmlDrawing24.vml"/><Relationship Id="rId6" Type="http://schemas.openxmlformats.org/officeDocument/2006/relationships/oleObject" Target="../embeddings/oleObject102.bin"/><Relationship Id="rId5" Type="http://schemas.openxmlformats.org/officeDocument/2006/relationships/oleObject" Target="../embeddings/oleObject101.bin"/><Relationship Id="rId4" Type="http://schemas.openxmlformats.org/officeDocument/2006/relationships/oleObject" Target="../embeddings/oleObject100.bin"/><Relationship Id="rId9" Type="http://schemas.openxmlformats.org/officeDocument/2006/relationships/oleObject" Target="../embeddings/oleObject105.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8.xml"/><Relationship Id="rId1" Type="http://schemas.openxmlformats.org/officeDocument/2006/relationships/vmlDrawing" Target="../drawings/vmlDrawing25.vml"/><Relationship Id="rId6" Type="http://schemas.openxmlformats.org/officeDocument/2006/relationships/oleObject" Target="../embeddings/oleObject108.bin"/><Relationship Id="rId5" Type="http://schemas.openxmlformats.org/officeDocument/2006/relationships/oleObject" Target="../embeddings/oleObject107.bin"/><Relationship Id="rId4" Type="http://schemas.openxmlformats.org/officeDocument/2006/relationships/oleObject" Target="../embeddings/oleObject106.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oleObject" Target="../embeddings/oleObject112.bin"/><Relationship Id="rId2" Type="http://schemas.openxmlformats.org/officeDocument/2006/relationships/slideLayout" Target="../slideLayouts/slideLayout18.xml"/><Relationship Id="rId1" Type="http://schemas.openxmlformats.org/officeDocument/2006/relationships/vmlDrawing" Target="../drawings/vmlDrawing26.vml"/><Relationship Id="rId6" Type="http://schemas.openxmlformats.org/officeDocument/2006/relationships/oleObject" Target="../embeddings/oleObject111.bin"/><Relationship Id="rId5" Type="http://schemas.openxmlformats.org/officeDocument/2006/relationships/oleObject" Target="../embeddings/oleObject110.bin"/><Relationship Id="rId4" Type="http://schemas.openxmlformats.org/officeDocument/2006/relationships/oleObject" Target="../embeddings/oleObject109.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8.xml"/><Relationship Id="rId1" Type="http://schemas.openxmlformats.org/officeDocument/2006/relationships/vmlDrawing" Target="../drawings/vmlDrawing27.vml"/><Relationship Id="rId6" Type="http://schemas.openxmlformats.org/officeDocument/2006/relationships/oleObject" Target="../embeddings/oleObject115.bin"/><Relationship Id="rId5" Type="http://schemas.openxmlformats.org/officeDocument/2006/relationships/oleObject" Target="../embeddings/oleObject114.bin"/><Relationship Id="rId4" Type="http://schemas.openxmlformats.org/officeDocument/2006/relationships/oleObject" Target="../embeddings/oleObject113.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8.xml"/><Relationship Id="rId1" Type="http://schemas.openxmlformats.org/officeDocument/2006/relationships/vmlDrawing" Target="../drawings/vmlDrawing28.vml"/><Relationship Id="rId4" Type="http://schemas.openxmlformats.org/officeDocument/2006/relationships/oleObject" Target="../embeddings/oleObject116.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8.xml"/><Relationship Id="rId1" Type="http://schemas.openxmlformats.org/officeDocument/2006/relationships/vmlDrawing" Target="../drawings/vmlDrawing29.vml"/><Relationship Id="rId5" Type="http://schemas.openxmlformats.org/officeDocument/2006/relationships/oleObject" Target="../embeddings/oleObject118.bin"/><Relationship Id="rId4" Type="http://schemas.openxmlformats.org/officeDocument/2006/relationships/oleObject" Target="../embeddings/oleObject117.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4.xml"/><Relationship Id="rId7" Type="http://schemas.openxmlformats.org/officeDocument/2006/relationships/oleObject" Target="../embeddings/oleObject4.bin"/><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oleObject" Target="../embeddings/oleObject18.bin"/><Relationship Id="rId18" Type="http://schemas.openxmlformats.org/officeDocument/2006/relationships/oleObject" Target="../embeddings/oleObject23.bin"/><Relationship Id="rId3" Type="http://schemas.openxmlformats.org/officeDocument/2006/relationships/notesSlide" Target="../notesSlides/notesSlide8.xml"/><Relationship Id="rId7" Type="http://schemas.openxmlformats.org/officeDocument/2006/relationships/oleObject" Target="../embeddings/oleObject12.bin"/><Relationship Id="rId12" Type="http://schemas.openxmlformats.org/officeDocument/2006/relationships/oleObject" Target="../embeddings/oleObject17.bin"/><Relationship Id="rId17" Type="http://schemas.openxmlformats.org/officeDocument/2006/relationships/oleObject" Target="../embeddings/oleObject22.bin"/><Relationship Id="rId2" Type="http://schemas.openxmlformats.org/officeDocument/2006/relationships/slideLayout" Target="../slideLayouts/slideLayout18.xml"/><Relationship Id="rId16" Type="http://schemas.openxmlformats.org/officeDocument/2006/relationships/oleObject" Target="../embeddings/oleObject21.bin"/><Relationship Id="rId1" Type="http://schemas.openxmlformats.org/officeDocument/2006/relationships/vmlDrawing" Target="../drawings/vmlDrawing3.vml"/><Relationship Id="rId6" Type="http://schemas.openxmlformats.org/officeDocument/2006/relationships/oleObject" Target="../embeddings/oleObject11.bin"/><Relationship Id="rId11" Type="http://schemas.openxmlformats.org/officeDocument/2006/relationships/oleObject" Target="../embeddings/oleObject16.bin"/><Relationship Id="rId5" Type="http://schemas.openxmlformats.org/officeDocument/2006/relationships/oleObject" Target="../embeddings/oleObject10.bin"/><Relationship Id="rId15" Type="http://schemas.openxmlformats.org/officeDocument/2006/relationships/oleObject" Target="../embeddings/oleObject20.bin"/><Relationship Id="rId10" Type="http://schemas.openxmlformats.org/officeDocument/2006/relationships/oleObject" Target="../embeddings/oleObject15.bin"/><Relationship Id="rId19" Type="http://schemas.openxmlformats.org/officeDocument/2006/relationships/oleObject" Target="../embeddings/oleObject24.bin"/><Relationship Id="rId4" Type="http://schemas.openxmlformats.org/officeDocument/2006/relationships/oleObject" Target="../embeddings/oleObject9.bin"/><Relationship Id="rId9" Type="http://schemas.openxmlformats.org/officeDocument/2006/relationships/oleObject" Target="../embeddings/oleObject14.bin"/><Relationship Id="rId14" Type="http://schemas.openxmlformats.org/officeDocument/2006/relationships/oleObject" Target="../embeddings/oleObject19.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8.xml"/><Relationship Id="rId1" Type="http://schemas.openxmlformats.org/officeDocument/2006/relationships/vmlDrawing" Target="../drawings/vmlDrawing4.vml"/><Relationship Id="rId5" Type="http://schemas.openxmlformats.org/officeDocument/2006/relationships/oleObject" Target="../embeddings/oleObject26.bin"/><Relationship Id="rId4" Type="http://schemas.openxmlformats.org/officeDocument/2006/relationships/oleObject" Target="../embeddings/oleObject2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WordArt 4"/>
          <p:cNvSpPr>
            <a:spLocks noChangeArrowheads="1" noChangeShapeType="1" noTextEdit="1"/>
          </p:cNvSpPr>
          <p:nvPr/>
        </p:nvSpPr>
        <p:spPr bwMode="auto">
          <a:xfrm>
            <a:off x="1908175" y="1989138"/>
            <a:ext cx="5256213" cy="2563812"/>
          </a:xfrm>
          <a:prstGeom prst="rect">
            <a:avLst/>
          </a:prstGeom>
        </p:spPr>
        <p:txBody>
          <a:bodyPr wrap="none" fromWordArt="1">
            <a:prstTxWarp prst="textPlain">
              <a:avLst>
                <a:gd name="adj" fmla="val 50000"/>
              </a:avLst>
            </a:prstTxWarp>
          </a:bodyPr>
          <a:lstStyle/>
          <a:p>
            <a:pPr algn="ctr"/>
            <a:r>
              <a:rPr lang="zh-CN" alt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宋体"/>
                <a:ea typeface="宋体"/>
              </a:rPr>
              <a:t>参数估计</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6"/>
          <p:cNvSpPr>
            <a:spLocks noChangeArrowheads="1"/>
          </p:cNvSpPr>
          <p:nvPr/>
        </p:nvSpPr>
        <p:spPr bwMode="auto">
          <a:xfrm>
            <a:off x="535756" y="13865"/>
            <a:ext cx="8140700" cy="1758951"/>
          </a:xfrm>
          <a:prstGeom prst="rect">
            <a:avLst/>
          </a:prstGeom>
          <a:noFill/>
          <a:ln w="9525" algn="ctr">
            <a:noFill/>
            <a:miter lim="800000"/>
            <a:headEnd/>
            <a:tailEnd/>
          </a:ln>
        </p:spPr>
        <p:txBody>
          <a:bodyPr>
            <a:spAutoFit/>
          </a:bodyPr>
          <a:lstStyle/>
          <a:p>
            <a:r>
              <a:rPr lang="zh-CN" altLang="en-US" dirty="0">
                <a:solidFill>
                  <a:srgbClr val="800000"/>
                </a:solidFill>
              </a:rPr>
              <a:t>例：</a:t>
            </a:r>
            <a:r>
              <a:rPr lang="zh-CN" altLang="en-US" dirty="0"/>
              <a:t>长期的生产经验告诉我们，水泥厂成品打包机装袋的重量</a:t>
            </a:r>
            <a:r>
              <a:rPr lang="en-US" altLang="zh-CN" dirty="0"/>
              <a:t>X</a:t>
            </a:r>
            <a:r>
              <a:rPr lang="zh-CN" altLang="en-US" dirty="0"/>
              <a:t>服从正态分布，试用矩法估计来估计一台打包机装袋重量的均值和方差。</a:t>
            </a:r>
          </a:p>
        </p:txBody>
      </p:sp>
      <p:sp>
        <p:nvSpPr>
          <p:cNvPr id="5125" name="Text Box 7"/>
          <p:cNvSpPr txBox="1">
            <a:spLocks noChangeArrowheads="1"/>
          </p:cNvSpPr>
          <p:nvPr/>
        </p:nvSpPr>
        <p:spPr bwMode="auto">
          <a:xfrm>
            <a:off x="519113" y="1708150"/>
            <a:ext cx="8624887" cy="647700"/>
          </a:xfrm>
          <a:prstGeom prst="rect">
            <a:avLst/>
          </a:prstGeom>
          <a:noFill/>
          <a:ln w="9525" algn="ctr">
            <a:noFill/>
            <a:miter lim="800000"/>
            <a:headEnd/>
            <a:tailEnd/>
          </a:ln>
        </p:spPr>
        <p:txBody>
          <a:bodyPr>
            <a:spAutoFit/>
          </a:bodyPr>
          <a:lstStyle/>
          <a:p>
            <a:r>
              <a:rPr lang="zh-CN" altLang="en-US" dirty="0">
                <a:solidFill>
                  <a:srgbClr val="0000CC"/>
                </a:solidFill>
              </a:rPr>
              <a:t>解：</a:t>
            </a:r>
            <a:r>
              <a:rPr lang="zh-CN" altLang="en-US" dirty="0"/>
              <a:t>设装袋的重量为随机变量</a:t>
            </a:r>
            <a:r>
              <a:rPr lang="en-US" altLang="zh-CN" dirty="0"/>
              <a:t>X</a:t>
            </a:r>
            <a:r>
              <a:rPr lang="zh-CN" altLang="en-US" dirty="0"/>
              <a:t>，即总体为</a:t>
            </a:r>
            <a:r>
              <a:rPr lang="en-US" altLang="zh-CN" dirty="0"/>
              <a:t>X~N(</a:t>
            </a:r>
            <a:r>
              <a:rPr lang="el-GR" altLang="zh-CN" dirty="0"/>
              <a:t>μ</a:t>
            </a:r>
            <a:r>
              <a:rPr lang="en-US" altLang="zh-CN" dirty="0"/>
              <a:t>, </a:t>
            </a:r>
            <a:r>
              <a:rPr lang="el-GR" altLang="zh-CN" sz="2400" dirty="0">
                <a:cs typeface="Arial" charset="0"/>
              </a:rPr>
              <a:t>σ</a:t>
            </a:r>
            <a:r>
              <a:rPr lang="en-US" altLang="zh-CN" sz="2400" baseline="30000" dirty="0">
                <a:cs typeface="Arial" charset="0"/>
              </a:rPr>
              <a:t>2</a:t>
            </a:r>
            <a:r>
              <a:rPr lang="en-US" altLang="zh-CN" dirty="0"/>
              <a:t>)</a:t>
            </a:r>
            <a:r>
              <a:rPr lang="zh-CN" altLang="en-US" dirty="0"/>
              <a:t>。</a:t>
            </a:r>
          </a:p>
        </p:txBody>
      </p:sp>
      <p:sp>
        <p:nvSpPr>
          <p:cNvPr id="5126" name="Text Box 9"/>
          <p:cNvSpPr txBox="1">
            <a:spLocks noChangeArrowheads="1"/>
          </p:cNvSpPr>
          <p:nvPr/>
        </p:nvSpPr>
        <p:spPr bwMode="auto">
          <a:xfrm>
            <a:off x="592138" y="3932238"/>
            <a:ext cx="8261350" cy="647700"/>
          </a:xfrm>
          <a:prstGeom prst="rect">
            <a:avLst/>
          </a:prstGeom>
          <a:noFill/>
          <a:ln w="9525" algn="ctr">
            <a:noFill/>
            <a:miter lim="800000"/>
            <a:headEnd/>
            <a:tailEnd/>
          </a:ln>
        </p:spPr>
        <p:txBody>
          <a:bodyPr wrap="none">
            <a:spAutoFit/>
          </a:bodyPr>
          <a:lstStyle/>
          <a:p>
            <a:r>
              <a:rPr lang="zh-CN" altLang="en-US" dirty="0"/>
              <a:t>观测</a:t>
            </a:r>
            <a:r>
              <a:rPr lang="en-US" altLang="zh-CN" dirty="0"/>
              <a:t>50</a:t>
            </a:r>
            <a:r>
              <a:rPr lang="zh-CN" altLang="en-US" dirty="0"/>
              <a:t>次，即取</a:t>
            </a:r>
            <a:r>
              <a:rPr lang="en-US" altLang="zh-CN" sz="2400" dirty="0"/>
              <a:t>X</a:t>
            </a:r>
            <a:r>
              <a:rPr lang="en-US" altLang="zh-CN" sz="2400" baseline="-25000" dirty="0"/>
              <a:t>1</a:t>
            </a:r>
            <a:r>
              <a:rPr lang="zh-CN" altLang="en-US" sz="2400" dirty="0"/>
              <a:t>，</a:t>
            </a:r>
            <a:r>
              <a:rPr lang="en-US" altLang="zh-CN" sz="2400" dirty="0"/>
              <a:t>X</a:t>
            </a:r>
            <a:r>
              <a:rPr lang="en-US" altLang="zh-CN" sz="2400" baseline="-25000" dirty="0"/>
              <a:t>2</a:t>
            </a:r>
            <a:r>
              <a:rPr lang="zh-CN" altLang="en-US" sz="2400" dirty="0"/>
              <a:t>，</a:t>
            </a:r>
            <a:r>
              <a:rPr lang="en-US" altLang="zh-CN" sz="2400" dirty="0"/>
              <a:t>……X</a:t>
            </a:r>
            <a:r>
              <a:rPr lang="en-US" altLang="zh-CN" sz="2400" baseline="-25000" dirty="0"/>
              <a:t>50</a:t>
            </a:r>
            <a:r>
              <a:rPr lang="zh-CN" altLang="en-US" dirty="0"/>
              <a:t>个样本，样本容量</a:t>
            </a:r>
            <a:r>
              <a:rPr lang="en-US" altLang="zh-CN" dirty="0"/>
              <a:t>50</a:t>
            </a:r>
          </a:p>
        </p:txBody>
      </p:sp>
      <p:graphicFrame>
        <p:nvGraphicFramePr>
          <p:cNvPr id="5122" name="Object 10"/>
          <p:cNvGraphicFramePr>
            <a:graphicFrameLocks noChangeAspect="1"/>
          </p:cNvGraphicFramePr>
          <p:nvPr/>
        </p:nvGraphicFramePr>
        <p:xfrm>
          <a:off x="1908175" y="2276475"/>
          <a:ext cx="5256213" cy="1147763"/>
        </p:xfrm>
        <a:graphic>
          <a:graphicData uri="http://schemas.openxmlformats.org/presentationml/2006/ole">
            <p:oleObj spid="_x0000_s5122" name="Equation" r:id="rId4" imgW="2095200" imgH="457200" progId="">
              <p:embed/>
            </p:oleObj>
          </a:graphicData>
        </a:graphic>
      </p:graphicFrame>
      <p:sp>
        <p:nvSpPr>
          <p:cNvPr id="5127" name="Text Box 12"/>
          <p:cNvSpPr txBox="1">
            <a:spLocks noChangeArrowheads="1"/>
          </p:cNvSpPr>
          <p:nvPr/>
        </p:nvSpPr>
        <p:spPr bwMode="auto">
          <a:xfrm>
            <a:off x="663575" y="3355975"/>
            <a:ext cx="7685088" cy="647700"/>
          </a:xfrm>
          <a:prstGeom prst="rect">
            <a:avLst/>
          </a:prstGeom>
          <a:noFill/>
          <a:ln w="9525" algn="ctr">
            <a:noFill/>
            <a:miter lim="800000"/>
            <a:headEnd/>
            <a:tailEnd/>
          </a:ln>
        </p:spPr>
        <p:txBody>
          <a:bodyPr wrap="none">
            <a:spAutoFit/>
          </a:bodyPr>
          <a:lstStyle/>
          <a:p>
            <a:r>
              <a:rPr lang="zh-CN" altLang="en-US" dirty="0">
                <a:solidFill>
                  <a:srgbClr val="800080"/>
                </a:solidFill>
              </a:rPr>
              <a:t>此时，要估计参数，就转化为估计随机变量的矩</a:t>
            </a:r>
          </a:p>
        </p:txBody>
      </p:sp>
      <p:sp>
        <p:nvSpPr>
          <p:cNvPr id="5128" name="Text Box 13"/>
          <p:cNvSpPr txBox="1">
            <a:spLocks noChangeArrowheads="1"/>
          </p:cNvSpPr>
          <p:nvPr/>
        </p:nvSpPr>
        <p:spPr bwMode="auto">
          <a:xfrm>
            <a:off x="684213" y="4724400"/>
            <a:ext cx="1871662" cy="1758950"/>
          </a:xfrm>
          <a:prstGeom prst="rect">
            <a:avLst/>
          </a:prstGeom>
          <a:noFill/>
          <a:ln w="9525" algn="ctr">
            <a:noFill/>
            <a:miter lim="800000"/>
            <a:headEnd/>
            <a:tailEnd/>
          </a:ln>
        </p:spPr>
        <p:txBody>
          <a:bodyPr>
            <a:spAutoFit/>
          </a:bodyPr>
          <a:lstStyle/>
          <a:p>
            <a:r>
              <a:rPr lang="zh-CN" altLang="en-US" dirty="0"/>
              <a:t>计算样本的期望和方差</a:t>
            </a:r>
          </a:p>
        </p:txBody>
      </p:sp>
      <p:graphicFrame>
        <p:nvGraphicFramePr>
          <p:cNvPr id="5123" name="Object 14"/>
          <p:cNvGraphicFramePr>
            <a:graphicFrameLocks noChangeAspect="1"/>
          </p:cNvGraphicFramePr>
          <p:nvPr/>
        </p:nvGraphicFramePr>
        <p:xfrm>
          <a:off x="2574925" y="4581525"/>
          <a:ext cx="4492625" cy="2166938"/>
        </p:xfrm>
        <a:graphic>
          <a:graphicData uri="http://schemas.openxmlformats.org/presentationml/2006/ole">
            <p:oleObj spid="_x0000_s5123" name="Equation" r:id="rId5" imgW="1790640" imgH="86328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5"/>
                                        </p:tgtEl>
                                        <p:attrNameLst>
                                          <p:attrName>style.visibility</p:attrName>
                                        </p:attrNameLst>
                                      </p:cBhvr>
                                      <p:to>
                                        <p:strVal val="visible"/>
                                      </p:to>
                                    </p:set>
                                    <p:animEffect transition="in" filter="blinds(horizontal)">
                                      <p:cBhvr>
                                        <p:cTn id="7" dur="500"/>
                                        <p:tgtEl>
                                          <p:spTgt spid="51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blinds(horizontal)">
                                      <p:cBhvr>
                                        <p:cTn id="12" dur="500"/>
                                        <p:tgtEl>
                                          <p:spTgt spid="51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27"/>
                                        </p:tgtEl>
                                        <p:attrNameLst>
                                          <p:attrName>style.visibility</p:attrName>
                                        </p:attrNameLst>
                                      </p:cBhvr>
                                      <p:to>
                                        <p:strVal val="visible"/>
                                      </p:to>
                                    </p:set>
                                    <p:animEffect transition="in" filter="blinds(horizontal)">
                                      <p:cBhvr>
                                        <p:cTn id="17" dur="500"/>
                                        <p:tgtEl>
                                          <p:spTgt spid="512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126"/>
                                        </p:tgtEl>
                                        <p:attrNameLst>
                                          <p:attrName>style.visibility</p:attrName>
                                        </p:attrNameLst>
                                      </p:cBhvr>
                                      <p:to>
                                        <p:strVal val="visible"/>
                                      </p:to>
                                    </p:set>
                                    <p:animEffect transition="in" filter="blinds(horizontal)">
                                      <p:cBhvr>
                                        <p:cTn id="22" dur="500"/>
                                        <p:tgtEl>
                                          <p:spTgt spid="512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128"/>
                                        </p:tgtEl>
                                        <p:attrNameLst>
                                          <p:attrName>style.visibility</p:attrName>
                                        </p:attrNameLst>
                                      </p:cBhvr>
                                      <p:to>
                                        <p:strVal val="visible"/>
                                      </p:to>
                                    </p:set>
                                    <p:animEffect transition="in" filter="blinds(horizontal)">
                                      <p:cBhvr>
                                        <p:cTn id="27" dur="500"/>
                                        <p:tgtEl>
                                          <p:spTgt spid="512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123"/>
                                        </p:tgtEl>
                                        <p:attrNameLst>
                                          <p:attrName>style.visibility</p:attrName>
                                        </p:attrNameLst>
                                      </p:cBhvr>
                                      <p:to>
                                        <p:strVal val="visible"/>
                                      </p:to>
                                    </p:set>
                                    <p:animEffect transition="in" filter="blinds(horizontal)">
                                      <p:cBhvr>
                                        <p:cTn id="32"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p:bldP spid="5126" grpId="0"/>
      <p:bldP spid="5127" grpId="0"/>
      <p:bldP spid="51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 Box 4"/>
          <p:cNvSpPr txBox="1">
            <a:spLocks noChangeArrowheads="1"/>
          </p:cNvSpPr>
          <p:nvPr/>
        </p:nvSpPr>
        <p:spPr bwMode="auto">
          <a:xfrm>
            <a:off x="519113" y="1412875"/>
            <a:ext cx="8042275" cy="647700"/>
          </a:xfrm>
          <a:prstGeom prst="rect">
            <a:avLst/>
          </a:prstGeom>
          <a:noFill/>
          <a:ln w="9525" algn="ctr">
            <a:noFill/>
            <a:miter lim="800000"/>
            <a:headEnd/>
            <a:tailEnd/>
          </a:ln>
        </p:spPr>
        <p:txBody>
          <a:bodyPr wrap="none">
            <a:spAutoFit/>
          </a:bodyPr>
          <a:lstStyle/>
          <a:p>
            <a:r>
              <a:rPr lang="zh-CN" altLang="en-US" dirty="0"/>
              <a:t>根据大数定理，样本的矩和总体的矩应当非常接近</a:t>
            </a:r>
          </a:p>
        </p:txBody>
      </p:sp>
      <p:sp>
        <p:nvSpPr>
          <p:cNvPr id="6149" name="Text Box 5"/>
          <p:cNvSpPr txBox="1">
            <a:spLocks noChangeArrowheads="1"/>
          </p:cNvSpPr>
          <p:nvPr/>
        </p:nvSpPr>
        <p:spPr bwMode="auto">
          <a:xfrm>
            <a:off x="592138" y="2546350"/>
            <a:ext cx="184150" cy="647700"/>
          </a:xfrm>
          <a:prstGeom prst="rect">
            <a:avLst/>
          </a:prstGeom>
          <a:noFill/>
          <a:ln w="9525" algn="ctr">
            <a:noFill/>
            <a:miter lim="800000"/>
            <a:headEnd/>
            <a:tailEnd/>
          </a:ln>
        </p:spPr>
        <p:txBody>
          <a:bodyPr wrap="none">
            <a:spAutoFit/>
          </a:bodyPr>
          <a:lstStyle/>
          <a:p>
            <a:endParaRPr lang="zh-CN" altLang="zh-CN"/>
          </a:p>
        </p:txBody>
      </p:sp>
      <p:sp>
        <p:nvSpPr>
          <p:cNvPr id="6150" name="Text Box 6"/>
          <p:cNvSpPr txBox="1">
            <a:spLocks noChangeArrowheads="1"/>
          </p:cNvSpPr>
          <p:nvPr/>
        </p:nvSpPr>
        <p:spPr bwMode="auto">
          <a:xfrm>
            <a:off x="663575" y="2546350"/>
            <a:ext cx="184150" cy="647700"/>
          </a:xfrm>
          <a:prstGeom prst="rect">
            <a:avLst/>
          </a:prstGeom>
          <a:noFill/>
          <a:ln w="9525" algn="ctr">
            <a:noFill/>
            <a:miter lim="800000"/>
            <a:headEnd/>
            <a:tailEnd/>
          </a:ln>
        </p:spPr>
        <p:txBody>
          <a:bodyPr wrap="none">
            <a:spAutoFit/>
          </a:bodyPr>
          <a:lstStyle/>
          <a:p>
            <a:endParaRPr lang="zh-CN" altLang="zh-CN"/>
          </a:p>
        </p:txBody>
      </p:sp>
      <p:sp>
        <p:nvSpPr>
          <p:cNvPr id="6151" name="Text Box 7"/>
          <p:cNvSpPr txBox="1">
            <a:spLocks noChangeArrowheads="1"/>
          </p:cNvSpPr>
          <p:nvPr/>
        </p:nvSpPr>
        <p:spPr bwMode="auto">
          <a:xfrm>
            <a:off x="468313" y="2205038"/>
            <a:ext cx="8351837" cy="1203325"/>
          </a:xfrm>
          <a:prstGeom prst="rect">
            <a:avLst/>
          </a:prstGeom>
          <a:noFill/>
          <a:ln w="9525" algn="ctr">
            <a:noFill/>
            <a:miter lim="800000"/>
            <a:headEnd/>
            <a:tailEnd/>
          </a:ln>
        </p:spPr>
        <p:txBody>
          <a:bodyPr>
            <a:spAutoFit/>
          </a:bodyPr>
          <a:lstStyle/>
          <a:p>
            <a:r>
              <a:rPr lang="zh-CN" altLang="en-US" dirty="0"/>
              <a:t>假若样本有观测值</a:t>
            </a:r>
            <a:r>
              <a:rPr lang="en-US" altLang="zh-CN" sz="2400" dirty="0"/>
              <a:t>x</a:t>
            </a:r>
            <a:r>
              <a:rPr lang="en-US" altLang="zh-CN" sz="2400" baseline="-25000" dirty="0"/>
              <a:t>1</a:t>
            </a:r>
            <a:r>
              <a:rPr lang="zh-CN" altLang="en-US" sz="2400" dirty="0"/>
              <a:t>，</a:t>
            </a:r>
            <a:r>
              <a:rPr lang="en-US" altLang="zh-CN" sz="2400" dirty="0"/>
              <a:t>x</a:t>
            </a:r>
            <a:r>
              <a:rPr lang="en-US" altLang="zh-CN" sz="2400" baseline="-25000" dirty="0"/>
              <a:t>2</a:t>
            </a:r>
            <a:r>
              <a:rPr lang="zh-CN" altLang="en-US" sz="2400" dirty="0"/>
              <a:t>，</a:t>
            </a:r>
            <a:r>
              <a:rPr lang="en-US" altLang="zh-CN" sz="2400" dirty="0"/>
              <a:t>……x</a:t>
            </a:r>
            <a:r>
              <a:rPr lang="en-US" altLang="zh-CN" sz="2400" baseline="-25000" dirty="0"/>
              <a:t>50</a:t>
            </a:r>
            <a:r>
              <a:rPr lang="en-US" altLang="zh-CN" dirty="0"/>
              <a:t>,</a:t>
            </a:r>
            <a:r>
              <a:rPr lang="zh-CN" altLang="en-US" dirty="0"/>
              <a:t>代入统计量中，有统计值：</a:t>
            </a:r>
          </a:p>
        </p:txBody>
      </p:sp>
      <p:grpSp>
        <p:nvGrpSpPr>
          <p:cNvPr id="12" name="组合 11"/>
          <p:cNvGrpSpPr/>
          <p:nvPr/>
        </p:nvGrpSpPr>
        <p:grpSpPr>
          <a:xfrm>
            <a:off x="663575" y="360363"/>
            <a:ext cx="4356267" cy="711183"/>
            <a:chOff x="663575" y="360363"/>
            <a:chExt cx="4356267" cy="711183"/>
          </a:xfrm>
        </p:grpSpPr>
        <p:sp>
          <p:nvSpPr>
            <p:cNvPr id="6152" name="Text Box 8"/>
            <p:cNvSpPr txBox="1">
              <a:spLocks noChangeArrowheads="1"/>
            </p:cNvSpPr>
            <p:nvPr/>
          </p:nvSpPr>
          <p:spPr bwMode="auto">
            <a:xfrm>
              <a:off x="663575" y="385763"/>
              <a:ext cx="1255713" cy="647700"/>
            </a:xfrm>
            <a:prstGeom prst="rect">
              <a:avLst/>
            </a:prstGeom>
            <a:noFill/>
            <a:ln w="9525" algn="ctr">
              <a:noFill/>
              <a:miter lim="800000"/>
              <a:headEnd/>
              <a:tailEnd/>
            </a:ln>
          </p:spPr>
          <p:txBody>
            <a:bodyPr wrap="none">
              <a:spAutoFit/>
            </a:bodyPr>
            <a:lstStyle/>
            <a:p>
              <a:r>
                <a:rPr lang="zh-CN" altLang="en-US" dirty="0"/>
                <a:t>此时，</a:t>
              </a:r>
            </a:p>
          </p:txBody>
        </p:sp>
        <p:graphicFrame>
          <p:nvGraphicFramePr>
            <p:cNvPr id="6146" name="Object 9"/>
            <p:cNvGraphicFramePr>
              <a:graphicFrameLocks noChangeAspect="1"/>
            </p:cNvGraphicFramePr>
            <p:nvPr/>
          </p:nvGraphicFramePr>
          <p:xfrm>
            <a:off x="1619251" y="360363"/>
            <a:ext cx="1106440" cy="711183"/>
          </p:xfrm>
          <a:graphic>
            <a:graphicData uri="http://schemas.openxmlformats.org/presentationml/2006/ole">
              <p:oleObj spid="_x0000_s6146" name="公式" r:id="rId4" imgW="355320" imgH="228600" progId="Equation.3">
                <p:embed/>
              </p:oleObj>
            </a:graphicData>
          </a:graphic>
        </p:graphicFrame>
        <p:sp>
          <p:nvSpPr>
            <p:cNvPr id="6153" name="Text Box 10"/>
            <p:cNvSpPr txBox="1">
              <a:spLocks noChangeArrowheads="1"/>
            </p:cNvSpPr>
            <p:nvPr/>
          </p:nvSpPr>
          <p:spPr bwMode="auto">
            <a:xfrm>
              <a:off x="2571736" y="405036"/>
              <a:ext cx="2448106" cy="652486"/>
            </a:xfrm>
            <a:prstGeom prst="rect">
              <a:avLst/>
            </a:prstGeom>
            <a:noFill/>
            <a:ln w="9525" algn="ctr">
              <a:noFill/>
              <a:miter lim="800000"/>
              <a:headEnd/>
              <a:tailEnd/>
            </a:ln>
          </p:spPr>
          <p:txBody>
            <a:bodyPr wrap="none">
              <a:spAutoFit/>
            </a:bodyPr>
            <a:lstStyle/>
            <a:p>
              <a:r>
                <a:rPr lang="zh-CN" altLang="en-US" dirty="0"/>
                <a:t>为两个</a:t>
              </a:r>
              <a:r>
                <a:rPr lang="zh-CN" altLang="en-US" dirty="0" smtClean="0"/>
                <a:t>统计量</a:t>
              </a:r>
              <a:r>
                <a:rPr lang="en-US" altLang="zh-CN" dirty="0" smtClean="0"/>
                <a:t>.</a:t>
              </a:r>
              <a:endParaRPr lang="zh-CN" altLang="en-US" dirty="0"/>
            </a:p>
          </p:txBody>
        </p:sp>
      </p:grpSp>
      <p:graphicFrame>
        <p:nvGraphicFramePr>
          <p:cNvPr id="6147" name="Object 11"/>
          <p:cNvGraphicFramePr>
            <a:graphicFrameLocks noChangeAspect="1"/>
          </p:cNvGraphicFramePr>
          <p:nvPr/>
        </p:nvGraphicFramePr>
        <p:xfrm>
          <a:off x="2051050" y="2781300"/>
          <a:ext cx="4897438" cy="741363"/>
        </p:xfrm>
        <a:graphic>
          <a:graphicData uri="http://schemas.openxmlformats.org/presentationml/2006/ole">
            <p:oleObj spid="_x0000_s6147" name="公式" r:id="rId5" imgW="1587240" imgH="241200" progId="Equation.3">
              <p:embed/>
            </p:oleObj>
          </a:graphicData>
        </a:graphic>
      </p:graphicFrame>
      <p:sp>
        <p:nvSpPr>
          <p:cNvPr id="6154" name="Text Box 12"/>
          <p:cNvSpPr txBox="1">
            <a:spLocks noChangeArrowheads="1"/>
          </p:cNvSpPr>
          <p:nvPr/>
        </p:nvSpPr>
        <p:spPr bwMode="auto">
          <a:xfrm>
            <a:off x="519113" y="3644900"/>
            <a:ext cx="3190297" cy="652486"/>
          </a:xfrm>
          <a:prstGeom prst="rect">
            <a:avLst/>
          </a:prstGeom>
          <a:noFill/>
          <a:ln w="9525" algn="ctr">
            <a:noFill/>
            <a:miter lim="800000"/>
            <a:headEnd/>
            <a:tailEnd/>
          </a:ln>
        </p:spPr>
        <p:txBody>
          <a:bodyPr wrap="none">
            <a:spAutoFit/>
          </a:bodyPr>
          <a:lstStyle/>
          <a:p>
            <a:r>
              <a:rPr lang="zh-CN" altLang="en-US" dirty="0"/>
              <a:t>用他们来估计</a:t>
            </a:r>
            <a:r>
              <a:rPr lang="el-GR" altLang="zh-CN" i="1" dirty="0">
                <a:latin typeface="Times New Roman" pitchFamily="18" charset="0"/>
                <a:cs typeface="Times New Roman" pitchFamily="18" charset="0"/>
              </a:rPr>
              <a:t>μ</a:t>
            </a:r>
            <a:r>
              <a:rPr lang="zh-CN" altLang="en-US" dirty="0"/>
              <a:t>和</a:t>
            </a:r>
            <a:r>
              <a:rPr lang="el-GR" altLang="zh-CN" sz="2400" dirty="0">
                <a:latin typeface="Times New Roman" pitchFamily="18" charset="0"/>
                <a:cs typeface="Times New Roman" pitchFamily="18" charset="0"/>
              </a:rPr>
              <a:t>σ</a:t>
            </a:r>
            <a:r>
              <a:rPr lang="en-US" altLang="zh-CN" sz="2400" baseline="30000" dirty="0">
                <a:cs typeface="Arial" charset="0"/>
              </a:rPr>
              <a:t>2</a:t>
            </a:r>
          </a:p>
        </p:txBody>
      </p:sp>
      <p:sp>
        <p:nvSpPr>
          <p:cNvPr id="6155" name="Text Box 13"/>
          <p:cNvSpPr txBox="1">
            <a:spLocks noChangeArrowheads="1"/>
          </p:cNvSpPr>
          <p:nvPr/>
        </p:nvSpPr>
        <p:spPr bwMode="auto">
          <a:xfrm>
            <a:off x="539750" y="4365625"/>
            <a:ext cx="8301038" cy="2314575"/>
          </a:xfrm>
          <a:prstGeom prst="rect">
            <a:avLst/>
          </a:prstGeom>
          <a:noFill/>
          <a:ln w="9525" algn="ctr">
            <a:noFill/>
            <a:miter lim="800000"/>
            <a:headEnd/>
            <a:tailEnd/>
          </a:ln>
        </p:spPr>
        <p:txBody>
          <a:bodyPr>
            <a:spAutoFit/>
          </a:bodyPr>
          <a:lstStyle/>
          <a:p>
            <a:pPr marL="457200" indent="-457200">
              <a:buFontTx/>
              <a:buAutoNum type="arabicPeriod"/>
            </a:pPr>
            <a:r>
              <a:rPr lang="zh-CN" altLang="en-US" dirty="0">
                <a:solidFill>
                  <a:srgbClr val="800080"/>
                </a:solidFill>
              </a:rPr>
              <a:t>用样本的原点矩估计总体的原点矩，样本的中心距估计总体的中心矩</a:t>
            </a:r>
          </a:p>
          <a:p>
            <a:pPr marL="457200" indent="-457200">
              <a:buFontTx/>
              <a:buAutoNum type="arabicPeriod"/>
            </a:pPr>
            <a:r>
              <a:rPr lang="zh-CN" altLang="en-US" dirty="0">
                <a:solidFill>
                  <a:srgbClr val="800080"/>
                </a:solidFill>
              </a:rPr>
              <a:t>简便起见，代入具体观测值的过程可以省略，只要明确写出用哪些统计量来估计相应的参数即可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48"/>
                                        </p:tgtEl>
                                        <p:attrNameLst>
                                          <p:attrName>style.visibility</p:attrName>
                                        </p:attrNameLst>
                                      </p:cBhvr>
                                      <p:to>
                                        <p:strVal val="visible"/>
                                      </p:to>
                                    </p:set>
                                    <p:animEffect transition="in" filter="blinds(horizontal)">
                                      <p:cBhvr>
                                        <p:cTn id="12" dur="500"/>
                                        <p:tgtEl>
                                          <p:spTgt spid="614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51"/>
                                        </p:tgtEl>
                                        <p:attrNameLst>
                                          <p:attrName>style.visibility</p:attrName>
                                        </p:attrNameLst>
                                      </p:cBhvr>
                                      <p:to>
                                        <p:strVal val="visible"/>
                                      </p:to>
                                    </p:set>
                                    <p:animEffect transition="in" filter="blinds(horizontal)">
                                      <p:cBhvr>
                                        <p:cTn id="17" dur="500"/>
                                        <p:tgtEl>
                                          <p:spTgt spid="615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154"/>
                                        </p:tgtEl>
                                        <p:attrNameLst>
                                          <p:attrName>style.visibility</p:attrName>
                                        </p:attrNameLst>
                                      </p:cBhvr>
                                      <p:to>
                                        <p:strVal val="visible"/>
                                      </p:to>
                                    </p:set>
                                    <p:animEffect transition="in" filter="blinds(horizontal)">
                                      <p:cBhvr>
                                        <p:cTn id="22" dur="500"/>
                                        <p:tgtEl>
                                          <p:spTgt spid="615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155"/>
                                        </p:tgtEl>
                                        <p:attrNameLst>
                                          <p:attrName>style.visibility</p:attrName>
                                        </p:attrNameLst>
                                      </p:cBhvr>
                                      <p:to>
                                        <p:strVal val="visible"/>
                                      </p:to>
                                    </p:set>
                                    <p:animEffect transition="in" filter="blinds(horizontal)">
                                      <p:cBhvr>
                                        <p:cTn id="27" dur="500"/>
                                        <p:tgtEl>
                                          <p:spTgt spid="6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p:bldP spid="6151" grpId="0"/>
      <p:bldP spid="6154" grpId="0"/>
      <p:bldP spid="615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a:xfrm>
            <a:off x="395288" y="1704975"/>
            <a:ext cx="8280400" cy="1655763"/>
          </a:xfrm>
        </p:spPr>
        <p:txBody>
          <a:bodyPr/>
          <a:lstStyle/>
          <a:p>
            <a:pPr marL="0" indent="0" eaLnBrk="1" hangingPunct="1">
              <a:buFontTx/>
              <a:buNone/>
            </a:pPr>
            <a:r>
              <a:rPr lang="zh-CN" altLang="en-US" sz="2800" dirty="0" smtClean="0"/>
              <a:t> </a:t>
            </a:r>
            <a:r>
              <a:rPr lang="zh-CN" altLang="en-US" sz="2800" b="1" dirty="0" smtClean="0"/>
              <a:t>一般而言，并不是每个统计问题中的分布都如正态分布：很多时候参数并没有直接的概率意义。所以想要直接构造估计量来估计参数是不现实的。</a:t>
            </a:r>
          </a:p>
        </p:txBody>
      </p:sp>
      <p:sp>
        <p:nvSpPr>
          <p:cNvPr id="7172" name="TextBox 8"/>
          <p:cNvSpPr txBox="1">
            <a:spLocks noChangeArrowheads="1"/>
          </p:cNvSpPr>
          <p:nvPr/>
        </p:nvSpPr>
        <p:spPr bwMode="auto">
          <a:xfrm>
            <a:off x="684213" y="841375"/>
            <a:ext cx="1501775" cy="590550"/>
          </a:xfrm>
          <a:prstGeom prst="rect">
            <a:avLst/>
          </a:prstGeom>
          <a:noFill/>
          <a:ln w="9525">
            <a:noFill/>
            <a:miter lim="800000"/>
            <a:headEnd/>
            <a:tailEnd/>
          </a:ln>
        </p:spPr>
        <p:txBody>
          <a:bodyPr>
            <a:spAutoFit/>
          </a:bodyPr>
          <a:lstStyle/>
          <a:p>
            <a:r>
              <a:rPr lang="zh-CN" altLang="en-US" dirty="0">
                <a:solidFill>
                  <a:srgbClr val="0000CC"/>
                </a:solidFill>
              </a:rPr>
              <a:t>引例：</a:t>
            </a:r>
          </a:p>
        </p:txBody>
      </p:sp>
      <p:sp>
        <p:nvSpPr>
          <p:cNvPr id="7173" name="TextBox 9"/>
          <p:cNvSpPr txBox="1">
            <a:spLocks noChangeArrowheads="1"/>
          </p:cNvSpPr>
          <p:nvPr/>
        </p:nvSpPr>
        <p:spPr bwMode="auto">
          <a:xfrm>
            <a:off x="3924300" y="836613"/>
            <a:ext cx="3929063" cy="652462"/>
          </a:xfrm>
          <a:prstGeom prst="rect">
            <a:avLst/>
          </a:prstGeom>
          <a:noFill/>
          <a:ln w="9525">
            <a:noFill/>
            <a:miter lim="800000"/>
            <a:headEnd/>
            <a:tailEnd/>
          </a:ln>
        </p:spPr>
        <p:txBody>
          <a:bodyPr>
            <a:spAutoFit/>
          </a:bodyPr>
          <a:lstStyle/>
          <a:p>
            <a:r>
              <a:rPr lang="zh-CN" altLang="en-US" dirty="0"/>
              <a:t>求</a:t>
            </a:r>
            <a:r>
              <a:rPr lang="en-US" altLang="zh-CN" i="1" dirty="0">
                <a:latin typeface="Times New Roman" pitchFamily="18" charset="0"/>
                <a:cs typeface="Times New Roman" pitchFamily="18" charset="0"/>
              </a:rPr>
              <a:t>a</a:t>
            </a:r>
            <a:r>
              <a:rPr lang="zh-CN" altLang="en-US" dirty="0">
                <a:latin typeface="Times New Roman" pitchFamily="18" charset="0"/>
                <a:cs typeface="Times New Roman" pitchFamily="18" charset="0"/>
              </a:rPr>
              <a:t>，</a:t>
            </a:r>
            <a:r>
              <a:rPr lang="en-US" altLang="zh-CN" i="1" dirty="0">
                <a:latin typeface="Times New Roman" pitchFamily="18" charset="0"/>
                <a:cs typeface="Times New Roman" pitchFamily="18" charset="0"/>
              </a:rPr>
              <a:t>b</a:t>
            </a:r>
            <a:r>
              <a:rPr lang="zh-CN" altLang="en-US" dirty="0"/>
              <a:t>的估计。</a:t>
            </a:r>
          </a:p>
        </p:txBody>
      </p:sp>
      <p:sp>
        <p:nvSpPr>
          <p:cNvPr id="7174" name="TextBox 6"/>
          <p:cNvSpPr txBox="1">
            <a:spLocks noChangeArrowheads="1"/>
          </p:cNvSpPr>
          <p:nvPr/>
        </p:nvSpPr>
        <p:spPr bwMode="auto">
          <a:xfrm>
            <a:off x="1641475" y="3289300"/>
            <a:ext cx="5594350" cy="590550"/>
          </a:xfrm>
          <a:prstGeom prst="rect">
            <a:avLst/>
          </a:prstGeom>
          <a:noFill/>
          <a:ln w="9525">
            <a:noFill/>
            <a:miter lim="800000"/>
            <a:headEnd/>
            <a:tailEnd/>
          </a:ln>
        </p:spPr>
        <p:txBody>
          <a:bodyPr wrap="none">
            <a:spAutoFit/>
          </a:bodyPr>
          <a:lstStyle/>
          <a:p>
            <a:r>
              <a:rPr lang="zh-CN" altLang="en-US" dirty="0">
                <a:solidFill>
                  <a:srgbClr val="800000"/>
                </a:solidFill>
              </a:rPr>
              <a:t>有没有一般的办法来构造估计量？</a:t>
            </a:r>
          </a:p>
        </p:txBody>
      </p:sp>
      <p:sp>
        <p:nvSpPr>
          <p:cNvPr id="7175" name="TextBox 7"/>
          <p:cNvSpPr txBox="1">
            <a:spLocks noChangeArrowheads="1"/>
          </p:cNvSpPr>
          <p:nvPr/>
        </p:nvSpPr>
        <p:spPr bwMode="auto">
          <a:xfrm>
            <a:off x="611188" y="4152900"/>
            <a:ext cx="7921625" cy="1773238"/>
          </a:xfrm>
          <a:prstGeom prst="rect">
            <a:avLst/>
          </a:prstGeom>
          <a:noFill/>
          <a:ln w="9525">
            <a:noFill/>
            <a:miter lim="800000"/>
            <a:headEnd/>
            <a:tailEnd/>
          </a:ln>
        </p:spPr>
        <p:txBody>
          <a:bodyPr>
            <a:spAutoFit/>
          </a:bodyPr>
          <a:lstStyle/>
          <a:p>
            <a:r>
              <a:rPr lang="zh-CN" altLang="en-US">
                <a:solidFill>
                  <a:srgbClr val="800080"/>
                </a:solidFill>
              </a:rPr>
              <a:t>曲线救国：</a:t>
            </a:r>
            <a:r>
              <a:rPr lang="zh-CN" altLang="en-US"/>
              <a:t>不能直接构造参数的估计量，可以先估计总体的各阶矩，进而通过求解方程得到参数的估计量。</a:t>
            </a:r>
          </a:p>
        </p:txBody>
      </p:sp>
      <p:graphicFrame>
        <p:nvGraphicFramePr>
          <p:cNvPr id="2" name="Object 3"/>
          <p:cNvGraphicFramePr>
            <a:graphicFrameLocks noChangeAspect="1"/>
          </p:cNvGraphicFramePr>
          <p:nvPr/>
        </p:nvGraphicFramePr>
        <p:xfrm>
          <a:off x="1938338" y="927100"/>
          <a:ext cx="2006600" cy="501650"/>
        </p:xfrm>
        <a:graphic>
          <a:graphicData uri="http://schemas.openxmlformats.org/presentationml/2006/ole">
            <p:oleObj spid="_x0000_s7171" name="公式" r:id="rId3" imgW="812520" imgH="2030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blinds(horizontal)">
                                      <p:cBhvr>
                                        <p:cTn id="7" dur="500"/>
                                        <p:tgtEl>
                                          <p:spTgt spid="717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3"/>
                                        </p:tgtEl>
                                        <p:attrNameLst>
                                          <p:attrName>style.visibility</p:attrName>
                                        </p:attrNameLst>
                                      </p:cBhvr>
                                      <p:to>
                                        <p:strVal val="visible"/>
                                      </p:to>
                                    </p:set>
                                    <p:animEffect transition="in" filter="blinds(horizontal)">
                                      <p:cBhvr>
                                        <p:cTn id="12" dur="500"/>
                                        <p:tgtEl>
                                          <p:spTgt spid="717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1">
                                            <p:txEl>
                                              <p:pRg st="0" end="0"/>
                                            </p:txEl>
                                          </p:spTgt>
                                        </p:tgtEl>
                                        <p:attrNameLst>
                                          <p:attrName>style.visibility</p:attrName>
                                        </p:attrNameLst>
                                      </p:cBhvr>
                                      <p:to>
                                        <p:strVal val="visible"/>
                                      </p:to>
                                    </p:set>
                                    <p:animEffect transition="in" filter="blinds(horizontal)">
                                      <p:cBhvr>
                                        <p:cTn id="17" dur="500"/>
                                        <p:tgtEl>
                                          <p:spTgt spid="717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74"/>
                                        </p:tgtEl>
                                        <p:attrNameLst>
                                          <p:attrName>style.visibility</p:attrName>
                                        </p:attrNameLst>
                                      </p:cBhvr>
                                      <p:to>
                                        <p:strVal val="visible"/>
                                      </p:to>
                                    </p:set>
                                    <p:animEffect transition="in" filter="blinds(horizontal)">
                                      <p:cBhvr>
                                        <p:cTn id="22" dur="500"/>
                                        <p:tgtEl>
                                          <p:spTgt spid="717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75"/>
                                        </p:tgtEl>
                                        <p:attrNameLst>
                                          <p:attrName>style.visibility</p:attrName>
                                        </p:attrNameLst>
                                      </p:cBhvr>
                                      <p:to>
                                        <p:strVal val="visible"/>
                                      </p:to>
                                    </p:set>
                                    <p:animEffect transition="in" filter="blinds(horizontal)">
                                      <p:cBhvr>
                                        <p:cTn id="27" dur="500"/>
                                        <p:tgtEl>
                                          <p:spTgt spid="7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P spid="7172" grpId="0"/>
      <p:bldP spid="7173" grpId="0"/>
      <p:bldP spid="7174" grpId="0"/>
      <p:bldP spid="717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3204889" y="333375"/>
            <a:ext cx="2735263" cy="709613"/>
          </a:xfrm>
          <a:prstGeom prst="rect">
            <a:avLst/>
          </a:prstGeom>
          <a:noFill/>
          <a:ln w="9525" algn="ctr">
            <a:noFill/>
            <a:miter lim="800000"/>
            <a:headEnd/>
            <a:tailEnd/>
          </a:ln>
        </p:spPr>
        <p:txBody>
          <a:bodyPr wrap="none">
            <a:spAutoFit/>
          </a:bodyPr>
          <a:lstStyle/>
          <a:p>
            <a:r>
              <a:rPr lang="zh-CN" altLang="en-US" sz="3600" dirty="0">
                <a:solidFill>
                  <a:srgbClr val="0000CC"/>
                </a:solidFill>
                <a:latin typeface="宋体" charset="-122"/>
              </a:rPr>
              <a:t>一般步骤</a:t>
            </a:r>
            <a:r>
              <a:rPr lang="zh-CN" altLang="en-US" sz="3600" dirty="0">
                <a:solidFill>
                  <a:srgbClr val="FF0000"/>
                </a:solidFill>
                <a:latin typeface="华文隶书" pitchFamily="2" charset="-122"/>
                <a:ea typeface="华文隶书" pitchFamily="2" charset="-122"/>
              </a:rPr>
              <a:t>   </a:t>
            </a:r>
          </a:p>
        </p:txBody>
      </p:sp>
      <p:sp>
        <p:nvSpPr>
          <p:cNvPr id="8200" name="Text Box 17"/>
          <p:cNvSpPr txBox="1">
            <a:spLocks noChangeArrowheads="1"/>
          </p:cNvSpPr>
          <p:nvPr/>
        </p:nvSpPr>
        <p:spPr bwMode="auto">
          <a:xfrm>
            <a:off x="303213" y="3213100"/>
            <a:ext cx="4113212" cy="647700"/>
          </a:xfrm>
          <a:prstGeom prst="rect">
            <a:avLst/>
          </a:prstGeom>
          <a:noFill/>
          <a:ln w="9525" algn="ctr">
            <a:noFill/>
            <a:miter lim="800000"/>
            <a:headEnd/>
            <a:tailEnd/>
          </a:ln>
        </p:spPr>
        <p:txBody>
          <a:bodyPr wrap="none">
            <a:spAutoFit/>
          </a:bodyPr>
          <a:lstStyle/>
          <a:p>
            <a:r>
              <a:rPr lang="zh-CN" altLang="en-US" dirty="0"/>
              <a:t>我们以原点矩为例说明：</a:t>
            </a:r>
          </a:p>
        </p:txBody>
      </p:sp>
      <p:graphicFrame>
        <p:nvGraphicFramePr>
          <p:cNvPr id="8195" name="Object 6"/>
          <p:cNvGraphicFramePr>
            <a:graphicFrameLocks noChangeAspect="1"/>
          </p:cNvGraphicFramePr>
          <p:nvPr/>
        </p:nvGraphicFramePr>
        <p:xfrm>
          <a:off x="1042988" y="4551363"/>
          <a:ext cx="4418012" cy="749300"/>
        </p:xfrm>
        <a:graphic>
          <a:graphicData uri="http://schemas.openxmlformats.org/presentationml/2006/ole">
            <p:oleObj spid="_x0000_s8195" name="Equation" r:id="rId4" imgW="1942920" imgH="330120" progId="">
              <p:embed/>
            </p:oleObj>
          </a:graphicData>
        </a:graphic>
      </p:graphicFrame>
      <p:graphicFrame>
        <p:nvGraphicFramePr>
          <p:cNvPr id="8196" name="Object 8"/>
          <p:cNvGraphicFramePr>
            <a:graphicFrameLocks noChangeAspect="1"/>
          </p:cNvGraphicFramePr>
          <p:nvPr/>
        </p:nvGraphicFramePr>
        <p:xfrm>
          <a:off x="5940425" y="4732338"/>
          <a:ext cx="2303463" cy="496887"/>
        </p:xfrm>
        <a:graphic>
          <a:graphicData uri="http://schemas.openxmlformats.org/presentationml/2006/ole">
            <p:oleObj spid="_x0000_s8196" name="Equation" r:id="rId5" imgW="939600" imgH="203040" progId="">
              <p:embed/>
            </p:oleObj>
          </a:graphicData>
        </a:graphic>
      </p:graphicFrame>
      <p:sp>
        <p:nvSpPr>
          <p:cNvPr id="8201" name="Text Box 15"/>
          <p:cNvSpPr txBox="1">
            <a:spLocks noChangeArrowheads="1"/>
          </p:cNvSpPr>
          <p:nvPr/>
        </p:nvSpPr>
        <p:spPr bwMode="auto">
          <a:xfrm>
            <a:off x="34925" y="4005263"/>
            <a:ext cx="7129364" cy="523220"/>
          </a:xfrm>
          <a:prstGeom prst="rect">
            <a:avLst/>
          </a:prstGeom>
          <a:noFill/>
          <a:ln w="9525">
            <a:noFill/>
            <a:miter lim="800000"/>
            <a:headEnd/>
            <a:tailEnd/>
          </a:ln>
        </p:spPr>
        <p:txBody>
          <a:bodyPr wrap="square">
            <a:spAutoFit/>
          </a:bodyPr>
          <a:lstStyle/>
          <a:p>
            <a:pPr>
              <a:lnSpc>
                <a:spcPct val="100000"/>
              </a:lnSpc>
              <a:spcBef>
                <a:spcPct val="50000"/>
              </a:spcBef>
            </a:pPr>
            <a:r>
              <a:rPr lang="zh-CN" altLang="en-US" dirty="0">
                <a:solidFill>
                  <a:srgbClr val="FF0066"/>
                </a:solidFill>
                <a:latin typeface="Times New Roman" pitchFamily="18" charset="0"/>
              </a:rPr>
              <a:t>（</a:t>
            </a:r>
            <a:r>
              <a:rPr lang="en-US" altLang="zh-CN" dirty="0">
                <a:solidFill>
                  <a:srgbClr val="FF0066"/>
                </a:solidFill>
                <a:latin typeface="Times New Roman" pitchFamily="18" charset="0"/>
              </a:rPr>
              <a:t>1</a:t>
            </a:r>
            <a:r>
              <a:rPr lang="zh-CN" altLang="en-US" dirty="0">
                <a:solidFill>
                  <a:srgbClr val="FF0066"/>
                </a:solidFill>
                <a:latin typeface="Times New Roman" pitchFamily="18" charset="0"/>
              </a:rPr>
              <a:t>）求出总体的各阶矩，作</a:t>
            </a:r>
            <a:r>
              <a:rPr lang="zh-CN" altLang="en-US" dirty="0" smtClean="0">
                <a:solidFill>
                  <a:srgbClr val="FF0066"/>
                </a:solidFill>
                <a:latin typeface="Times New Roman" pitchFamily="18" charset="0"/>
              </a:rPr>
              <a:t>为被统计</a:t>
            </a:r>
            <a:r>
              <a:rPr lang="zh-CN" altLang="en-US" dirty="0">
                <a:solidFill>
                  <a:srgbClr val="FF0066"/>
                </a:solidFill>
                <a:latin typeface="Times New Roman" pitchFamily="18" charset="0"/>
              </a:rPr>
              <a:t>量</a:t>
            </a:r>
          </a:p>
        </p:txBody>
      </p:sp>
      <p:graphicFrame>
        <p:nvGraphicFramePr>
          <p:cNvPr id="8197" name="Object 5"/>
          <p:cNvGraphicFramePr>
            <a:graphicFrameLocks noChangeAspect="1"/>
          </p:cNvGraphicFramePr>
          <p:nvPr/>
        </p:nvGraphicFramePr>
        <p:xfrm>
          <a:off x="2028832" y="1857364"/>
          <a:ext cx="3543300" cy="565150"/>
        </p:xfrm>
        <a:graphic>
          <a:graphicData uri="http://schemas.openxmlformats.org/presentationml/2006/ole">
            <p:oleObj spid="_x0000_s8197" name="公式" r:id="rId6" imgW="1434960" imgH="228600" progId="Equation.3">
              <p:embed/>
            </p:oleObj>
          </a:graphicData>
        </a:graphic>
      </p:graphicFrame>
      <p:graphicFrame>
        <p:nvGraphicFramePr>
          <p:cNvPr id="8198" name="Object 6"/>
          <p:cNvGraphicFramePr>
            <a:graphicFrameLocks noChangeAspect="1"/>
          </p:cNvGraphicFramePr>
          <p:nvPr/>
        </p:nvGraphicFramePr>
        <p:xfrm>
          <a:off x="95280" y="2643182"/>
          <a:ext cx="8905876" cy="501650"/>
        </p:xfrm>
        <a:graphic>
          <a:graphicData uri="http://schemas.openxmlformats.org/presentationml/2006/ole">
            <p:oleObj spid="_x0000_s8198" name="公式" r:id="rId7" imgW="3606480" imgH="203040" progId="Equation.3">
              <p:embed/>
            </p:oleObj>
          </a:graphicData>
        </a:graphic>
      </p:graphicFrame>
      <p:graphicFrame>
        <p:nvGraphicFramePr>
          <p:cNvPr id="2" name="Object 7"/>
          <p:cNvGraphicFramePr>
            <a:graphicFrameLocks noChangeAspect="1"/>
          </p:cNvGraphicFramePr>
          <p:nvPr/>
        </p:nvGraphicFramePr>
        <p:xfrm>
          <a:off x="461988" y="1214422"/>
          <a:ext cx="7681912" cy="565150"/>
        </p:xfrm>
        <a:graphic>
          <a:graphicData uri="http://schemas.openxmlformats.org/presentationml/2006/ole">
            <p:oleObj spid="_x0000_s8199" name="公式" r:id="rId8" imgW="3111480" imgH="228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wipe(left)">
                                      <p:cBhvr>
                                        <p:cTn id="7" dur="500"/>
                                        <p:tgtEl>
                                          <p:spTgt spid="2560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200"/>
                                        </p:tgtEl>
                                        <p:attrNameLst>
                                          <p:attrName>style.visibility</p:attrName>
                                        </p:attrNameLst>
                                      </p:cBhvr>
                                      <p:to>
                                        <p:strVal val="visible"/>
                                      </p:to>
                                    </p:set>
                                    <p:animEffect transition="in" filter="blinds(horizontal)">
                                      <p:cBhvr>
                                        <p:cTn id="12" dur="500"/>
                                        <p:tgtEl>
                                          <p:spTgt spid="820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201"/>
                                        </p:tgtEl>
                                        <p:attrNameLst>
                                          <p:attrName>style.visibility</p:attrName>
                                        </p:attrNameLst>
                                      </p:cBhvr>
                                      <p:to>
                                        <p:strVal val="visible"/>
                                      </p:to>
                                    </p:set>
                                    <p:animEffect transition="in" filter="blinds(horizontal)">
                                      <p:cBhvr>
                                        <p:cTn id="17" dur="500"/>
                                        <p:tgtEl>
                                          <p:spTgt spid="820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195"/>
                                        </p:tgtEl>
                                        <p:attrNameLst>
                                          <p:attrName>style.visibility</p:attrName>
                                        </p:attrNameLst>
                                      </p:cBhvr>
                                      <p:to>
                                        <p:strVal val="visible"/>
                                      </p:to>
                                    </p:set>
                                    <p:animEffect transition="in" filter="blinds(horizontal)">
                                      <p:cBhvr>
                                        <p:cTn id="22" dur="500"/>
                                        <p:tgtEl>
                                          <p:spTgt spid="819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196"/>
                                        </p:tgtEl>
                                        <p:attrNameLst>
                                          <p:attrName>style.visibility</p:attrName>
                                        </p:attrNameLst>
                                      </p:cBhvr>
                                      <p:to>
                                        <p:strVal val="visible"/>
                                      </p:to>
                                    </p:set>
                                    <p:animEffect transition="in" filter="blinds(horizontal)">
                                      <p:cBhvr>
                                        <p:cTn id="27"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8200" grpId="0"/>
      <p:bldP spid="820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 name="Text Box 15"/>
          <p:cNvSpPr txBox="1">
            <a:spLocks noChangeArrowheads="1"/>
          </p:cNvSpPr>
          <p:nvPr/>
        </p:nvSpPr>
        <p:spPr bwMode="auto">
          <a:xfrm>
            <a:off x="395288" y="333375"/>
            <a:ext cx="6659562" cy="519113"/>
          </a:xfrm>
          <a:prstGeom prst="rect">
            <a:avLst/>
          </a:prstGeom>
          <a:noFill/>
          <a:ln w="9525">
            <a:noFill/>
            <a:miter lim="800000"/>
            <a:headEnd/>
            <a:tailEnd/>
          </a:ln>
        </p:spPr>
        <p:txBody>
          <a:bodyPr>
            <a:spAutoFit/>
          </a:bodyPr>
          <a:lstStyle/>
          <a:p>
            <a:pPr>
              <a:lnSpc>
                <a:spcPct val="100000"/>
              </a:lnSpc>
              <a:spcBef>
                <a:spcPct val="50000"/>
              </a:spcBef>
            </a:pPr>
            <a:r>
              <a:rPr lang="zh-CN" altLang="en-US" dirty="0">
                <a:solidFill>
                  <a:srgbClr val="FF0066"/>
                </a:solidFill>
                <a:latin typeface="Times New Roman" pitchFamily="18" charset="0"/>
              </a:rPr>
              <a:t>（</a:t>
            </a:r>
            <a:r>
              <a:rPr lang="en-US" altLang="zh-CN" dirty="0">
                <a:solidFill>
                  <a:srgbClr val="FF0066"/>
                </a:solidFill>
                <a:latin typeface="Times New Roman" pitchFamily="18" charset="0"/>
              </a:rPr>
              <a:t>2</a:t>
            </a:r>
            <a:r>
              <a:rPr lang="zh-CN" altLang="en-US" dirty="0">
                <a:solidFill>
                  <a:srgbClr val="FF0066"/>
                </a:solidFill>
                <a:latin typeface="Times New Roman" pitchFamily="18" charset="0"/>
              </a:rPr>
              <a:t>）</a:t>
            </a:r>
            <a:r>
              <a:rPr lang="zh-CN" altLang="en-US" dirty="0">
                <a:solidFill>
                  <a:srgbClr val="FF0066"/>
                </a:solidFill>
              </a:rPr>
              <a:t>用样本的矩作为总体矩</a:t>
            </a:r>
            <a:r>
              <a:rPr lang="zh-CN" altLang="en-US" dirty="0" smtClean="0">
                <a:solidFill>
                  <a:srgbClr val="FF0066"/>
                </a:solidFill>
              </a:rPr>
              <a:t>的统计量</a:t>
            </a:r>
            <a:endParaRPr lang="zh-CN" altLang="en-US" dirty="0">
              <a:solidFill>
                <a:srgbClr val="FF0066"/>
              </a:solidFill>
            </a:endParaRPr>
          </a:p>
        </p:txBody>
      </p:sp>
      <p:graphicFrame>
        <p:nvGraphicFramePr>
          <p:cNvPr id="9219" name="Object 22"/>
          <p:cNvGraphicFramePr>
            <a:graphicFrameLocks noChangeAspect="1"/>
          </p:cNvGraphicFramePr>
          <p:nvPr/>
        </p:nvGraphicFramePr>
        <p:xfrm>
          <a:off x="5256233" y="2160583"/>
          <a:ext cx="2316163" cy="554037"/>
        </p:xfrm>
        <a:graphic>
          <a:graphicData uri="http://schemas.openxmlformats.org/presentationml/2006/ole">
            <p:oleObj spid="_x0000_s9219" name="Equation" r:id="rId4" imgW="952200" imgH="228600" progId="">
              <p:embed/>
            </p:oleObj>
          </a:graphicData>
        </a:graphic>
      </p:graphicFrame>
      <p:sp>
        <p:nvSpPr>
          <p:cNvPr id="9227" name="Text Box 15"/>
          <p:cNvSpPr txBox="1">
            <a:spLocks noChangeArrowheads="1"/>
          </p:cNvSpPr>
          <p:nvPr/>
        </p:nvSpPr>
        <p:spPr bwMode="auto">
          <a:xfrm>
            <a:off x="395288" y="2925763"/>
            <a:ext cx="6659562" cy="519112"/>
          </a:xfrm>
          <a:prstGeom prst="rect">
            <a:avLst/>
          </a:prstGeom>
          <a:noFill/>
          <a:ln w="9525">
            <a:noFill/>
            <a:miter lim="800000"/>
            <a:headEnd/>
            <a:tailEnd/>
          </a:ln>
        </p:spPr>
        <p:txBody>
          <a:bodyPr>
            <a:spAutoFit/>
          </a:bodyPr>
          <a:lstStyle/>
          <a:p>
            <a:pPr>
              <a:lnSpc>
                <a:spcPct val="100000"/>
              </a:lnSpc>
              <a:spcBef>
                <a:spcPct val="50000"/>
              </a:spcBef>
            </a:pPr>
            <a:r>
              <a:rPr lang="zh-CN" altLang="en-US" dirty="0">
                <a:solidFill>
                  <a:srgbClr val="FF0066"/>
                </a:solidFill>
                <a:latin typeface="Times New Roman" pitchFamily="18" charset="0"/>
              </a:rPr>
              <a:t>（</a:t>
            </a:r>
            <a:r>
              <a:rPr lang="en-US" altLang="zh-CN" dirty="0">
                <a:solidFill>
                  <a:srgbClr val="FF0066"/>
                </a:solidFill>
                <a:latin typeface="Times New Roman" pitchFamily="18" charset="0"/>
              </a:rPr>
              <a:t>3</a:t>
            </a:r>
            <a:r>
              <a:rPr lang="zh-CN" altLang="en-US" dirty="0">
                <a:solidFill>
                  <a:srgbClr val="FF0066"/>
                </a:solidFill>
                <a:latin typeface="Times New Roman" pitchFamily="18" charset="0"/>
              </a:rPr>
              <a:t>）</a:t>
            </a:r>
            <a:r>
              <a:rPr lang="zh-CN" altLang="en-US" dirty="0">
                <a:solidFill>
                  <a:srgbClr val="FF0066"/>
                </a:solidFill>
              </a:rPr>
              <a:t>求解方程组中的参数</a:t>
            </a:r>
          </a:p>
        </p:txBody>
      </p:sp>
      <p:grpSp>
        <p:nvGrpSpPr>
          <p:cNvPr id="9228" name="Group 26"/>
          <p:cNvGrpSpPr>
            <a:grpSpLocks/>
          </p:cNvGrpSpPr>
          <p:nvPr/>
        </p:nvGrpSpPr>
        <p:grpSpPr bwMode="auto">
          <a:xfrm>
            <a:off x="509588" y="4292600"/>
            <a:ext cx="8094662" cy="719138"/>
            <a:chOff x="230" y="3385"/>
            <a:chExt cx="5099" cy="453"/>
          </a:xfrm>
        </p:grpSpPr>
        <p:sp>
          <p:nvSpPr>
            <p:cNvPr id="9230" name="Text Box 17"/>
            <p:cNvSpPr txBox="1">
              <a:spLocks noChangeArrowheads="1"/>
            </p:cNvSpPr>
            <p:nvPr/>
          </p:nvSpPr>
          <p:spPr bwMode="auto">
            <a:xfrm>
              <a:off x="230" y="3385"/>
              <a:ext cx="5099" cy="408"/>
            </a:xfrm>
            <a:prstGeom prst="rect">
              <a:avLst/>
            </a:prstGeom>
            <a:noFill/>
            <a:ln w="9525" algn="ctr">
              <a:noFill/>
              <a:miter lim="800000"/>
              <a:headEnd/>
              <a:tailEnd/>
            </a:ln>
          </p:spPr>
          <p:txBody>
            <a:bodyPr>
              <a:spAutoFit/>
            </a:bodyPr>
            <a:lstStyle/>
            <a:p>
              <a:r>
                <a:rPr lang="zh-CN" altLang="en-US" dirty="0"/>
                <a:t>从而                    为                    的矩估</a:t>
              </a:r>
              <a:r>
                <a:rPr lang="zh-CN" altLang="en-US" dirty="0" smtClean="0"/>
                <a:t>计量</a:t>
              </a:r>
              <a:endParaRPr lang="zh-CN" altLang="en-US" dirty="0"/>
            </a:p>
          </p:txBody>
        </p:sp>
        <p:graphicFrame>
          <p:nvGraphicFramePr>
            <p:cNvPr id="9220" name="Object 15"/>
            <p:cNvGraphicFramePr>
              <a:graphicFrameLocks noChangeAspect="1"/>
            </p:cNvGraphicFramePr>
            <p:nvPr/>
          </p:nvGraphicFramePr>
          <p:xfrm>
            <a:off x="2283" y="3460"/>
            <a:ext cx="1156" cy="373"/>
          </p:xfrm>
          <a:graphic>
            <a:graphicData uri="http://schemas.openxmlformats.org/presentationml/2006/ole">
              <p:oleObj spid="_x0000_s9220" name="Equation" r:id="rId5" imgW="711000" imgH="228600" progId="">
                <p:embed/>
              </p:oleObj>
            </a:graphicData>
          </a:graphic>
        </p:graphicFrame>
        <p:graphicFrame>
          <p:nvGraphicFramePr>
            <p:cNvPr id="9221" name="Object 24"/>
            <p:cNvGraphicFramePr>
              <a:graphicFrameLocks noChangeAspect="1"/>
            </p:cNvGraphicFramePr>
            <p:nvPr/>
          </p:nvGraphicFramePr>
          <p:xfrm>
            <a:off x="814" y="3424"/>
            <a:ext cx="1156" cy="414"/>
          </p:xfrm>
          <a:graphic>
            <a:graphicData uri="http://schemas.openxmlformats.org/presentationml/2006/ole">
              <p:oleObj spid="_x0000_s9221" name="Equation" r:id="rId6" imgW="711000" imgH="253800" progId="">
                <p:embed/>
              </p:oleObj>
            </a:graphicData>
          </a:graphic>
        </p:graphicFrame>
      </p:grpSp>
      <p:sp>
        <p:nvSpPr>
          <p:cNvPr id="9229" name="Text Box 27"/>
          <p:cNvSpPr txBox="1">
            <a:spLocks noChangeArrowheads="1"/>
          </p:cNvSpPr>
          <p:nvPr/>
        </p:nvSpPr>
        <p:spPr bwMode="auto">
          <a:xfrm>
            <a:off x="592138" y="5021263"/>
            <a:ext cx="6051550" cy="1203325"/>
          </a:xfrm>
          <a:prstGeom prst="rect">
            <a:avLst/>
          </a:prstGeom>
          <a:noFill/>
          <a:ln w="9525" algn="ctr">
            <a:noFill/>
            <a:miter lim="800000"/>
            <a:headEnd/>
            <a:tailEnd/>
          </a:ln>
        </p:spPr>
        <p:txBody>
          <a:bodyPr wrap="none">
            <a:spAutoFit/>
          </a:bodyPr>
          <a:lstStyle/>
          <a:p>
            <a:pPr>
              <a:buFont typeface="Wingdings" pitchFamily="2" charset="2"/>
              <a:buChar char="u"/>
            </a:pPr>
            <a:r>
              <a:rPr lang="zh-CN" altLang="en-US" dirty="0">
                <a:solidFill>
                  <a:srgbClr val="800080"/>
                </a:solidFill>
              </a:rPr>
              <a:t>第</a:t>
            </a:r>
            <a:r>
              <a:rPr lang="en-US" altLang="zh-CN" dirty="0">
                <a:solidFill>
                  <a:srgbClr val="800080"/>
                </a:solidFill>
              </a:rPr>
              <a:t>(2)</a:t>
            </a:r>
            <a:r>
              <a:rPr lang="zh-CN" altLang="en-US" dirty="0">
                <a:solidFill>
                  <a:srgbClr val="800080"/>
                </a:solidFill>
              </a:rPr>
              <a:t>步和第</a:t>
            </a:r>
            <a:r>
              <a:rPr lang="en-US" altLang="zh-CN" dirty="0">
                <a:solidFill>
                  <a:srgbClr val="800080"/>
                </a:solidFill>
              </a:rPr>
              <a:t>(3)</a:t>
            </a:r>
            <a:r>
              <a:rPr lang="zh-CN" altLang="en-US" dirty="0">
                <a:solidFill>
                  <a:srgbClr val="800080"/>
                </a:solidFill>
              </a:rPr>
              <a:t>步的次序可以对换；</a:t>
            </a:r>
          </a:p>
          <a:p>
            <a:pPr>
              <a:buFont typeface="Wingdings" pitchFamily="2" charset="2"/>
              <a:buChar char="u"/>
            </a:pPr>
            <a:r>
              <a:rPr lang="zh-CN" altLang="en-US" dirty="0">
                <a:solidFill>
                  <a:srgbClr val="800080"/>
                </a:solidFill>
              </a:rPr>
              <a:t>涉及中心距的参数也可类似求解</a:t>
            </a:r>
          </a:p>
        </p:txBody>
      </p:sp>
      <p:graphicFrame>
        <p:nvGraphicFramePr>
          <p:cNvPr id="9224" name="Object 8"/>
          <p:cNvGraphicFramePr>
            <a:graphicFrameLocks noChangeAspect="1"/>
          </p:cNvGraphicFramePr>
          <p:nvPr/>
        </p:nvGraphicFramePr>
        <p:xfrm>
          <a:off x="668360" y="1000108"/>
          <a:ext cx="7118350" cy="1066800"/>
        </p:xfrm>
        <a:graphic>
          <a:graphicData uri="http://schemas.openxmlformats.org/presentationml/2006/ole">
            <p:oleObj spid="_x0000_s9224" name="公式" r:id="rId7" imgW="2882880" imgH="431640" progId="Equation.3">
              <p:embed/>
            </p:oleObj>
          </a:graphicData>
        </a:graphic>
      </p:graphicFrame>
      <p:graphicFrame>
        <p:nvGraphicFramePr>
          <p:cNvPr id="3" name="Object 9"/>
          <p:cNvGraphicFramePr>
            <a:graphicFrameLocks noChangeAspect="1"/>
          </p:cNvGraphicFramePr>
          <p:nvPr/>
        </p:nvGraphicFramePr>
        <p:xfrm>
          <a:off x="500034" y="2212970"/>
          <a:ext cx="4546600" cy="501650"/>
        </p:xfrm>
        <a:graphic>
          <a:graphicData uri="http://schemas.openxmlformats.org/presentationml/2006/ole">
            <p:oleObj spid="_x0000_s9225" name="公式" r:id="rId8" imgW="1841400" imgH="203040" progId="Equation.3">
              <p:embed/>
            </p:oleObj>
          </a:graphicData>
        </a:graphic>
      </p:graphicFrame>
      <p:graphicFrame>
        <p:nvGraphicFramePr>
          <p:cNvPr id="4" name="Object 10"/>
          <p:cNvGraphicFramePr>
            <a:graphicFrameLocks noChangeAspect="1"/>
          </p:cNvGraphicFramePr>
          <p:nvPr/>
        </p:nvGraphicFramePr>
        <p:xfrm>
          <a:off x="1214414" y="3571876"/>
          <a:ext cx="2916238" cy="627063"/>
        </p:xfrm>
        <a:graphic>
          <a:graphicData uri="http://schemas.openxmlformats.org/presentationml/2006/ole">
            <p:oleObj spid="_x0000_s9226" name="公式" r:id="rId9" imgW="1180800" imgH="2538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blinds(horizontal)">
                                      <p:cBhvr>
                                        <p:cTn id="7" dur="500"/>
                                        <p:tgtEl>
                                          <p:spTgt spid="92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27"/>
                                        </p:tgtEl>
                                        <p:attrNameLst>
                                          <p:attrName>style.visibility</p:attrName>
                                        </p:attrNameLst>
                                      </p:cBhvr>
                                      <p:to>
                                        <p:strVal val="visible"/>
                                      </p:to>
                                    </p:set>
                                    <p:animEffect transition="in" filter="blinds(horizontal)">
                                      <p:cBhvr>
                                        <p:cTn id="12" dur="500"/>
                                        <p:tgtEl>
                                          <p:spTgt spid="922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228"/>
                                        </p:tgtEl>
                                        <p:attrNameLst>
                                          <p:attrName>style.visibility</p:attrName>
                                        </p:attrNameLst>
                                      </p:cBhvr>
                                      <p:to>
                                        <p:strVal val="visible"/>
                                      </p:to>
                                    </p:set>
                                    <p:animEffect transition="in" filter="blinds(horizontal)">
                                      <p:cBhvr>
                                        <p:cTn id="17" dur="500"/>
                                        <p:tgtEl>
                                          <p:spTgt spid="922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229"/>
                                        </p:tgtEl>
                                        <p:attrNameLst>
                                          <p:attrName>style.visibility</p:attrName>
                                        </p:attrNameLst>
                                      </p:cBhvr>
                                      <p:to>
                                        <p:strVal val="visible"/>
                                      </p:to>
                                    </p:set>
                                    <p:animEffect transition="in" filter="blinds(horizontal)">
                                      <p:cBhvr>
                                        <p:cTn id="22" dur="500"/>
                                        <p:tgtEl>
                                          <p:spTgt spid="9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7" grpId="0"/>
      <p:bldP spid="92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type="subTitle" idx="1"/>
          </p:nvPr>
        </p:nvSpPr>
        <p:spPr>
          <a:xfrm>
            <a:off x="357188" y="1143000"/>
            <a:ext cx="685800" cy="569913"/>
          </a:xfrm>
        </p:spPr>
        <p:txBody>
          <a:bodyPr/>
          <a:lstStyle/>
          <a:p>
            <a:pPr algn="l" eaLnBrk="1" hangingPunct="1">
              <a:lnSpc>
                <a:spcPct val="125000"/>
              </a:lnSpc>
            </a:pPr>
            <a:r>
              <a:rPr lang="zh-CN" altLang="en-US" b="1" dirty="0" smtClean="0">
                <a:solidFill>
                  <a:schemeClr val="accent2"/>
                </a:solidFill>
                <a:latin typeface="Times New Roman" pitchFamily="18" charset="0"/>
              </a:rPr>
              <a:t>解：</a:t>
            </a:r>
          </a:p>
        </p:txBody>
      </p:sp>
      <p:sp>
        <p:nvSpPr>
          <p:cNvPr id="10245" name="Rectangle 5"/>
          <p:cNvSpPr>
            <a:spLocks noChangeArrowheads="1"/>
          </p:cNvSpPr>
          <p:nvPr/>
        </p:nvSpPr>
        <p:spPr bwMode="auto">
          <a:xfrm>
            <a:off x="323850" y="188913"/>
            <a:ext cx="1008063" cy="661987"/>
          </a:xfrm>
          <a:prstGeom prst="rect">
            <a:avLst/>
          </a:prstGeom>
          <a:noFill/>
          <a:ln w="9525">
            <a:noFill/>
            <a:miter lim="800000"/>
            <a:headEnd/>
            <a:tailEnd/>
          </a:ln>
        </p:spPr>
        <p:txBody>
          <a:bodyPr wrap="none">
            <a:spAutoFit/>
          </a:bodyPr>
          <a:lstStyle/>
          <a:p>
            <a:r>
              <a:rPr lang="zh-CN" altLang="en-US" sz="3200" dirty="0">
                <a:solidFill>
                  <a:schemeClr val="accent2"/>
                </a:solidFill>
              </a:rPr>
              <a:t>例：</a:t>
            </a:r>
            <a:endParaRPr lang="en-US" altLang="zh-CN" sz="3200" dirty="0">
              <a:solidFill>
                <a:schemeClr val="accent2"/>
              </a:solidFill>
            </a:endParaRPr>
          </a:p>
        </p:txBody>
      </p:sp>
      <p:sp>
        <p:nvSpPr>
          <p:cNvPr id="10246" name="TextBox 8"/>
          <p:cNvSpPr txBox="1">
            <a:spLocks noChangeArrowheads="1"/>
          </p:cNvSpPr>
          <p:nvPr/>
        </p:nvSpPr>
        <p:spPr bwMode="auto">
          <a:xfrm>
            <a:off x="1357313" y="285750"/>
            <a:ext cx="1143000" cy="523875"/>
          </a:xfrm>
          <a:prstGeom prst="rect">
            <a:avLst/>
          </a:prstGeom>
          <a:noFill/>
          <a:ln w="9525">
            <a:noFill/>
            <a:miter lim="800000"/>
            <a:headEnd/>
            <a:tailEnd/>
          </a:ln>
        </p:spPr>
        <p:txBody>
          <a:bodyPr>
            <a:spAutoFit/>
          </a:bodyPr>
          <a:lstStyle/>
          <a:p>
            <a:r>
              <a:rPr lang="zh-CN" altLang="en-US"/>
              <a:t>总体</a:t>
            </a:r>
          </a:p>
        </p:txBody>
      </p:sp>
      <p:sp>
        <p:nvSpPr>
          <p:cNvPr id="10247" name="TextBox 9"/>
          <p:cNvSpPr txBox="1">
            <a:spLocks noChangeArrowheads="1"/>
          </p:cNvSpPr>
          <p:nvPr/>
        </p:nvSpPr>
        <p:spPr bwMode="auto">
          <a:xfrm>
            <a:off x="4214813" y="285750"/>
            <a:ext cx="3929062" cy="652486"/>
          </a:xfrm>
          <a:prstGeom prst="rect">
            <a:avLst/>
          </a:prstGeom>
          <a:noFill/>
          <a:ln w="9525">
            <a:noFill/>
            <a:miter lim="800000"/>
            <a:headEnd/>
            <a:tailEnd/>
          </a:ln>
        </p:spPr>
        <p:txBody>
          <a:bodyPr>
            <a:spAutoFit/>
          </a:bodyPr>
          <a:lstStyle/>
          <a:p>
            <a:r>
              <a:rPr lang="zh-CN" altLang="en-US" dirty="0"/>
              <a:t>求</a:t>
            </a:r>
            <a:r>
              <a:rPr lang="en-US" altLang="zh-CN" i="1" dirty="0">
                <a:latin typeface="Times New Roman" pitchFamily="18" charset="0"/>
                <a:cs typeface="Times New Roman" pitchFamily="18" charset="0"/>
              </a:rPr>
              <a:t>a</a:t>
            </a:r>
            <a:r>
              <a:rPr lang="zh-CN" altLang="en-US" dirty="0">
                <a:latin typeface="Times New Roman" pitchFamily="18" charset="0"/>
                <a:cs typeface="Times New Roman" pitchFamily="18" charset="0"/>
              </a:rPr>
              <a:t>，</a:t>
            </a:r>
            <a:r>
              <a:rPr lang="en-US" altLang="zh-CN" i="1" dirty="0">
                <a:latin typeface="Times New Roman" pitchFamily="18" charset="0"/>
                <a:cs typeface="Times New Roman" pitchFamily="18" charset="0"/>
              </a:rPr>
              <a:t>b</a:t>
            </a:r>
            <a:r>
              <a:rPr lang="zh-CN" altLang="en-US" dirty="0"/>
              <a:t>的矩估计。</a:t>
            </a:r>
          </a:p>
        </p:txBody>
      </p:sp>
      <p:sp>
        <p:nvSpPr>
          <p:cNvPr id="10248" name="TextBox 7"/>
          <p:cNvSpPr txBox="1">
            <a:spLocks noChangeArrowheads="1"/>
          </p:cNvSpPr>
          <p:nvPr/>
        </p:nvSpPr>
        <p:spPr bwMode="auto">
          <a:xfrm>
            <a:off x="1331913" y="1196975"/>
            <a:ext cx="4310795" cy="652486"/>
          </a:xfrm>
          <a:prstGeom prst="rect">
            <a:avLst/>
          </a:prstGeom>
          <a:noFill/>
          <a:ln w="9525">
            <a:noFill/>
            <a:miter lim="800000"/>
            <a:headEnd/>
            <a:tailEnd/>
          </a:ln>
        </p:spPr>
        <p:txBody>
          <a:bodyPr wrap="none">
            <a:spAutoFit/>
          </a:bodyPr>
          <a:lstStyle/>
          <a:p>
            <a:r>
              <a:rPr lang="en-US" altLang="zh-CN" i="1" dirty="0" err="1" smtClean="0">
                <a:latin typeface="Times New Roman" pitchFamily="18" charset="0"/>
                <a:cs typeface="Times New Roman" pitchFamily="18" charset="0"/>
              </a:rPr>
              <a:t>a,b</a:t>
            </a:r>
            <a:r>
              <a:rPr lang="zh-CN" altLang="en-US" dirty="0" smtClean="0"/>
              <a:t>是</a:t>
            </a:r>
            <a:r>
              <a:rPr lang="zh-CN" altLang="en-US" dirty="0"/>
              <a:t>均匀分布的两个参数</a:t>
            </a:r>
          </a:p>
        </p:txBody>
      </p:sp>
      <p:sp>
        <p:nvSpPr>
          <p:cNvPr id="10249" name="TextBox 8"/>
          <p:cNvSpPr txBox="1">
            <a:spLocks noChangeArrowheads="1"/>
          </p:cNvSpPr>
          <p:nvPr/>
        </p:nvSpPr>
        <p:spPr bwMode="auto">
          <a:xfrm>
            <a:off x="684213" y="2060575"/>
            <a:ext cx="8064500" cy="1150508"/>
          </a:xfrm>
          <a:prstGeom prst="rect">
            <a:avLst/>
          </a:prstGeom>
          <a:noFill/>
          <a:ln w="9525">
            <a:noFill/>
            <a:miter lim="800000"/>
            <a:headEnd/>
            <a:tailEnd/>
          </a:ln>
        </p:spPr>
        <p:txBody>
          <a:bodyPr>
            <a:spAutoFit/>
          </a:bodyPr>
          <a:lstStyle/>
          <a:p>
            <a:r>
              <a:rPr lang="zh-CN" altLang="en-US" dirty="0">
                <a:solidFill>
                  <a:srgbClr val="800080"/>
                </a:solidFill>
              </a:rPr>
              <a:t>假设取样</a:t>
            </a:r>
            <a:r>
              <a:rPr lang="en-US" altLang="zh-CN" dirty="0">
                <a:solidFill>
                  <a:srgbClr val="800080"/>
                </a:solidFill>
              </a:rPr>
              <a:t>n</a:t>
            </a:r>
            <a:r>
              <a:rPr lang="zh-CN" altLang="en-US" dirty="0">
                <a:solidFill>
                  <a:srgbClr val="800080"/>
                </a:solidFill>
              </a:rPr>
              <a:t>次，先写出总体，样本，统计量，并按照矩法写出估计量</a:t>
            </a:r>
          </a:p>
        </p:txBody>
      </p:sp>
      <p:sp>
        <p:nvSpPr>
          <p:cNvPr id="10250" name="TextBox 9"/>
          <p:cNvSpPr txBox="1">
            <a:spLocks noChangeArrowheads="1"/>
          </p:cNvSpPr>
          <p:nvPr/>
        </p:nvSpPr>
        <p:spPr bwMode="auto">
          <a:xfrm>
            <a:off x="900113" y="3429000"/>
            <a:ext cx="1504950" cy="652463"/>
          </a:xfrm>
          <a:prstGeom prst="rect">
            <a:avLst/>
          </a:prstGeom>
          <a:noFill/>
          <a:ln w="9525">
            <a:noFill/>
            <a:miter lim="800000"/>
            <a:headEnd/>
            <a:tailEnd/>
          </a:ln>
        </p:spPr>
        <p:txBody>
          <a:bodyPr wrap="none">
            <a:spAutoFit/>
          </a:bodyPr>
          <a:lstStyle/>
          <a:p>
            <a:r>
              <a:rPr lang="zh-CN" altLang="en-US" dirty="0"/>
              <a:t>总体：</a:t>
            </a:r>
            <a:r>
              <a:rPr lang="en-US" altLang="zh-CN" dirty="0"/>
              <a:t>X</a:t>
            </a:r>
            <a:endParaRPr lang="zh-CN" altLang="en-US" dirty="0"/>
          </a:p>
        </p:txBody>
      </p:sp>
      <p:grpSp>
        <p:nvGrpSpPr>
          <p:cNvPr id="13" name="组合 12"/>
          <p:cNvGrpSpPr/>
          <p:nvPr/>
        </p:nvGrpSpPr>
        <p:grpSpPr>
          <a:xfrm>
            <a:off x="900113" y="4076700"/>
            <a:ext cx="3167062" cy="652463"/>
            <a:chOff x="900113" y="4076700"/>
            <a:chExt cx="3167062" cy="652463"/>
          </a:xfrm>
        </p:grpSpPr>
        <p:sp>
          <p:nvSpPr>
            <p:cNvPr id="10251" name="TextBox 10"/>
            <p:cNvSpPr txBox="1">
              <a:spLocks noChangeArrowheads="1"/>
            </p:cNvSpPr>
            <p:nvPr/>
          </p:nvSpPr>
          <p:spPr bwMode="auto">
            <a:xfrm>
              <a:off x="900113" y="4076700"/>
              <a:ext cx="1266825" cy="652463"/>
            </a:xfrm>
            <a:prstGeom prst="rect">
              <a:avLst/>
            </a:prstGeom>
            <a:noFill/>
            <a:ln w="9525">
              <a:noFill/>
              <a:miter lim="800000"/>
              <a:headEnd/>
              <a:tailEnd/>
            </a:ln>
          </p:spPr>
          <p:txBody>
            <a:bodyPr wrap="none">
              <a:spAutoFit/>
            </a:bodyPr>
            <a:lstStyle/>
            <a:p>
              <a:r>
                <a:rPr lang="zh-CN" altLang="en-US" dirty="0"/>
                <a:t>样本：</a:t>
              </a:r>
            </a:p>
          </p:txBody>
        </p:sp>
        <p:graphicFrame>
          <p:nvGraphicFramePr>
            <p:cNvPr id="10243" name="Object 4"/>
            <p:cNvGraphicFramePr>
              <a:graphicFrameLocks noChangeAspect="1"/>
            </p:cNvGraphicFramePr>
            <p:nvPr/>
          </p:nvGraphicFramePr>
          <p:xfrm>
            <a:off x="1987550" y="4149725"/>
            <a:ext cx="2079625" cy="574675"/>
          </p:xfrm>
          <a:graphic>
            <a:graphicData uri="http://schemas.openxmlformats.org/presentationml/2006/ole">
              <p:oleObj spid="_x0000_s10243" name="Equation" r:id="rId4" imgW="825480" imgH="228600" progId="">
                <p:embed/>
              </p:oleObj>
            </a:graphicData>
          </a:graphic>
        </p:graphicFrame>
      </p:grpSp>
      <p:sp>
        <p:nvSpPr>
          <p:cNvPr id="10252" name="TextBox 15"/>
          <p:cNvSpPr txBox="1">
            <a:spLocks noChangeArrowheads="1"/>
          </p:cNvSpPr>
          <p:nvPr/>
        </p:nvSpPr>
        <p:spPr bwMode="auto">
          <a:xfrm>
            <a:off x="684213" y="4797425"/>
            <a:ext cx="4512774" cy="590354"/>
          </a:xfrm>
          <a:prstGeom prst="rect">
            <a:avLst/>
          </a:prstGeom>
          <a:noFill/>
          <a:ln w="9525">
            <a:noFill/>
            <a:miter lim="800000"/>
            <a:headEnd/>
            <a:tailEnd/>
          </a:ln>
        </p:spPr>
        <p:txBody>
          <a:bodyPr wrap="none">
            <a:spAutoFit/>
          </a:bodyPr>
          <a:lstStyle/>
          <a:p>
            <a:r>
              <a:rPr lang="zh-CN" altLang="en-US" dirty="0">
                <a:solidFill>
                  <a:srgbClr val="800000"/>
                </a:solidFill>
              </a:rPr>
              <a:t>接下来是矩法的标准步骤：</a:t>
            </a:r>
          </a:p>
        </p:txBody>
      </p:sp>
      <p:graphicFrame>
        <p:nvGraphicFramePr>
          <p:cNvPr id="2" name="Object 4"/>
          <p:cNvGraphicFramePr>
            <a:graphicFrameLocks noChangeAspect="1"/>
          </p:cNvGraphicFramePr>
          <p:nvPr/>
        </p:nvGraphicFramePr>
        <p:xfrm>
          <a:off x="2208210" y="357166"/>
          <a:ext cx="2006600" cy="501650"/>
        </p:xfrm>
        <a:graphic>
          <a:graphicData uri="http://schemas.openxmlformats.org/presentationml/2006/ole">
            <p:oleObj spid="_x0000_s10244" name="公式" r:id="rId5" imgW="812520" imgH="2030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4">
                                            <p:txEl>
                                              <p:pRg st="0" end="0"/>
                                            </p:txEl>
                                          </p:spTgt>
                                        </p:tgtEl>
                                        <p:attrNameLst>
                                          <p:attrName>style.visibility</p:attrName>
                                        </p:attrNameLst>
                                      </p:cBhvr>
                                      <p:to>
                                        <p:strVal val="visible"/>
                                      </p:to>
                                    </p:set>
                                    <p:animEffect transition="in" filter="blinds(horizontal)">
                                      <p:cBhvr>
                                        <p:cTn id="7" dur="500"/>
                                        <p:tgtEl>
                                          <p:spTgt spid="102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48"/>
                                        </p:tgtEl>
                                        <p:attrNameLst>
                                          <p:attrName>style.visibility</p:attrName>
                                        </p:attrNameLst>
                                      </p:cBhvr>
                                      <p:to>
                                        <p:strVal val="visible"/>
                                      </p:to>
                                    </p:set>
                                    <p:animEffect transition="in" filter="blinds(horizontal)">
                                      <p:cBhvr>
                                        <p:cTn id="12" dur="500"/>
                                        <p:tgtEl>
                                          <p:spTgt spid="1024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49"/>
                                        </p:tgtEl>
                                        <p:attrNameLst>
                                          <p:attrName>style.visibility</p:attrName>
                                        </p:attrNameLst>
                                      </p:cBhvr>
                                      <p:to>
                                        <p:strVal val="visible"/>
                                      </p:to>
                                    </p:set>
                                    <p:animEffect transition="in" filter="blinds(horizontal)">
                                      <p:cBhvr>
                                        <p:cTn id="17" dur="500"/>
                                        <p:tgtEl>
                                          <p:spTgt spid="1024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250"/>
                                        </p:tgtEl>
                                        <p:attrNameLst>
                                          <p:attrName>style.visibility</p:attrName>
                                        </p:attrNameLst>
                                      </p:cBhvr>
                                      <p:to>
                                        <p:strVal val="visible"/>
                                      </p:to>
                                    </p:set>
                                    <p:animEffect transition="in" filter="blinds(horizontal)">
                                      <p:cBhvr>
                                        <p:cTn id="22" dur="500"/>
                                        <p:tgtEl>
                                          <p:spTgt spid="1025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252"/>
                                        </p:tgtEl>
                                        <p:attrNameLst>
                                          <p:attrName>style.visibility</p:attrName>
                                        </p:attrNameLst>
                                      </p:cBhvr>
                                      <p:to>
                                        <p:strVal val="visible"/>
                                      </p:to>
                                    </p:set>
                                    <p:animEffect transition="in" filter="blinds(horizontal)">
                                      <p:cBhvr>
                                        <p:cTn id="32" dur="500"/>
                                        <p:tgtEl>
                                          <p:spTgt spid="10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build="p"/>
      <p:bldP spid="10248" grpId="0"/>
      <p:bldP spid="10249" grpId="0"/>
      <p:bldP spid="10250" grpId="0"/>
      <p:bldP spid="1025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3"/>
          <p:cNvGraphicFramePr>
            <a:graphicFrameLocks noChangeAspect="1"/>
          </p:cNvGraphicFramePr>
          <p:nvPr/>
        </p:nvGraphicFramePr>
        <p:xfrm>
          <a:off x="1331913" y="4868863"/>
          <a:ext cx="2395537" cy="1295400"/>
        </p:xfrm>
        <a:graphic>
          <a:graphicData uri="http://schemas.openxmlformats.org/presentationml/2006/ole">
            <p:oleObj spid="_x0000_s11266" name="Equation" r:id="rId4" imgW="990360" imgH="533160" progId="">
              <p:embed/>
            </p:oleObj>
          </a:graphicData>
        </a:graphic>
      </p:graphicFrame>
      <p:sp>
        <p:nvSpPr>
          <p:cNvPr id="11271" name="TextBox 4"/>
          <p:cNvSpPr txBox="1">
            <a:spLocks noChangeArrowheads="1"/>
          </p:cNvSpPr>
          <p:nvPr/>
        </p:nvSpPr>
        <p:spPr bwMode="auto">
          <a:xfrm>
            <a:off x="628650" y="6165850"/>
            <a:ext cx="8120063" cy="590550"/>
          </a:xfrm>
          <a:prstGeom prst="rect">
            <a:avLst/>
          </a:prstGeom>
          <a:noFill/>
          <a:ln w="9525">
            <a:noFill/>
            <a:miter lim="800000"/>
            <a:headEnd/>
            <a:tailEnd/>
          </a:ln>
        </p:spPr>
        <p:txBody>
          <a:bodyPr wrap="none">
            <a:spAutoFit/>
          </a:bodyPr>
          <a:lstStyle/>
          <a:p>
            <a:r>
              <a:rPr lang="zh-CN" altLang="en-US" dirty="0">
                <a:solidFill>
                  <a:srgbClr val="800080"/>
                </a:solidFill>
              </a:rPr>
              <a:t>注意：熟练之后可以略去写出总体和样本的过程。</a:t>
            </a:r>
          </a:p>
        </p:txBody>
      </p:sp>
      <p:graphicFrame>
        <p:nvGraphicFramePr>
          <p:cNvPr id="11267" name="Object 4"/>
          <p:cNvGraphicFramePr>
            <a:graphicFrameLocks noChangeAspect="1"/>
          </p:cNvGraphicFramePr>
          <p:nvPr/>
        </p:nvGraphicFramePr>
        <p:xfrm>
          <a:off x="781050" y="763588"/>
          <a:ext cx="4438650" cy="936625"/>
        </p:xfrm>
        <a:graphic>
          <a:graphicData uri="http://schemas.openxmlformats.org/presentationml/2006/ole">
            <p:oleObj spid="_x0000_s11267" name="Equation" r:id="rId5" imgW="2108160" imgH="444240" progId="">
              <p:embed/>
            </p:oleObj>
          </a:graphicData>
        </a:graphic>
      </p:graphicFrame>
      <p:sp>
        <p:nvSpPr>
          <p:cNvPr id="11272" name="TextBox 4"/>
          <p:cNvSpPr txBox="1">
            <a:spLocks noChangeArrowheads="1"/>
          </p:cNvSpPr>
          <p:nvPr/>
        </p:nvSpPr>
        <p:spPr bwMode="auto">
          <a:xfrm>
            <a:off x="684213" y="188913"/>
            <a:ext cx="6315075" cy="652462"/>
          </a:xfrm>
          <a:prstGeom prst="rect">
            <a:avLst/>
          </a:prstGeom>
          <a:noFill/>
          <a:ln w="9525">
            <a:noFill/>
            <a:miter lim="800000"/>
            <a:headEnd/>
            <a:tailEnd/>
          </a:ln>
        </p:spPr>
        <p:txBody>
          <a:bodyPr wrap="none">
            <a:spAutoFit/>
          </a:bodyPr>
          <a:lstStyle/>
          <a:p>
            <a:r>
              <a:rPr lang="zh-CN" altLang="en-US" dirty="0">
                <a:solidFill>
                  <a:srgbClr val="FF33CC"/>
                </a:solidFill>
              </a:rPr>
              <a:t>第一步：</a:t>
            </a:r>
            <a:r>
              <a:rPr lang="zh-CN" altLang="en-US" dirty="0"/>
              <a:t>计算一阶原点矩和二阶中心矩</a:t>
            </a:r>
          </a:p>
        </p:txBody>
      </p:sp>
      <p:sp>
        <p:nvSpPr>
          <p:cNvPr id="11273" name="矩形 5"/>
          <p:cNvSpPr>
            <a:spLocks noChangeArrowheads="1"/>
          </p:cNvSpPr>
          <p:nvPr/>
        </p:nvSpPr>
        <p:spPr bwMode="auto">
          <a:xfrm>
            <a:off x="684213" y="1754188"/>
            <a:ext cx="7488237" cy="522287"/>
          </a:xfrm>
          <a:prstGeom prst="rect">
            <a:avLst/>
          </a:prstGeom>
          <a:noFill/>
          <a:ln w="9525">
            <a:noFill/>
            <a:miter lim="800000"/>
            <a:headEnd/>
            <a:tailEnd/>
          </a:ln>
        </p:spPr>
        <p:txBody>
          <a:bodyPr>
            <a:spAutoFit/>
          </a:bodyPr>
          <a:lstStyle/>
          <a:p>
            <a:pPr>
              <a:lnSpc>
                <a:spcPct val="100000"/>
              </a:lnSpc>
              <a:spcBef>
                <a:spcPct val="50000"/>
              </a:spcBef>
            </a:pPr>
            <a:r>
              <a:rPr lang="zh-CN" altLang="en-US" dirty="0">
                <a:solidFill>
                  <a:srgbClr val="FF33CC"/>
                </a:solidFill>
                <a:latin typeface="Times New Roman" pitchFamily="18" charset="0"/>
              </a:rPr>
              <a:t>第二步：</a:t>
            </a:r>
            <a:r>
              <a:rPr lang="zh-CN" altLang="en-US" dirty="0"/>
              <a:t>用样本的矩作为总体矩</a:t>
            </a:r>
            <a:r>
              <a:rPr lang="zh-CN" altLang="en-US" dirty="0" smtClean="0"/>
              <a:t>的统计量</a:t>
            </a:r>
            <a:endParaRPr lang="zh-CN" altLang="en-US" dirty="0"/>
          </a:p>
        </p:txBody>
      </p:sp>
      <p:graphicFrame>
        <p:nvGraphicFramePr>
          <p:cNvPr id="11268" name="Object 5"/>
          <p:cNvGraphicFramePr>
            <a:graphicFrameLocks noChangeAspect="1"/>
          </p:cNvGraphicFramePr>
          <p:nvPr/>
        </p:nvGraphicFramePr>
        <p:xfrm>
          <a:off x="4514850" y="3195638"/>
          <a:ext cx="114300" cy="177800"/>
        </p:xfrm>
        <a:graphic>
          <a:graphicData uri="http://schemas.openxmlformats.org/presentationml/2006/ole">
            <p:oleObj spid="_x0000_s11268" name="Equation" r:id="rId6" imgW="114120" imgH="177480" progId="">
              <p:embed/>
            </p:oleObj>
          </a:graphicData>
        </a:graphic>
      </p:graphicFrame>
      <p:graphicFrame>
        <p:nvGraphicFramePr>
          <p:cNvPr id="11269" name="Object 6"/>
          <p:cNvGraphicFramePr>
            <a:graphicFrameLocks noChangeAspect="1"/>
          </p:cNvGraphicFramePr>
          <p:nvPr/>
        </p:nvGraphicFramePr>
        <p:xfrm>
          <a:off x="971550" y="2492375"/>
          <a:ext cx="2116138" cy="1323975"/>
        </p:xfrm>
        <a:graphic>
          <a:graphicData uri="http://schemas.openxmlformats.org/presentationml/2006/ole">
            <p:oleObj spid="_x0000_s11269" name="Equation" r:id="rId7" imgW="812520" imgH="507960" progId="">
              <p:embed/>
            </p:oleObj>
          </a:graphicData>
        </a:graphic>
      </p:graphicFrame>
      <p:grpSp>
        <p:nvGrpSpPr>
          <p:cNvPr id="12" name="组合 11"/>
          <p:cNvGrpSpPr/>
          <p:nvPr/>
        </p:nvGrpSpPr>
        <p:grpSpPr>
          <a:xfrm>
            <a:off x="3348038" y="2276475"/>
            <a:ext cx="3024187" cy="1866900"/>
            <a:chOff x="3348038" y="2276475"/>
            <a:chExt cx="3024187" cy="1866900"/>
          </a:xfrm>
        </p:grpSpPr>
        <p:sp>
          <p:nvSpPr>
            <p:cNvPr id="11274" name="TextBox 8"/>
            <p:cNvSpPr txBox="1">
              <a:spLocks noChangeArrowheads="1"/>
            </p:cNvSpPr>
            <p:nvPr/>
          </p:nvSpPr>
          <p:spPr bwMode="auto">
            <a:xfrm>
              <a:off x="3348038" y="2838450"/>
              <a:ext cx="906462" cy="590550"/>
            </a:xfrm>
            <a:prstGeom prst="rect">
              <a:avLst/>
            </a:prstGeom>
            <a:noFill/>
            <a:ln w="9525">
              <a:noFill/>
              <a:miter lim="800000"/>
              <a:headEnd/>
              <a:tailEnd/>
            </a:ln>
          </p:spPr>
          <p:txBody>
            <a:bodyPr wrap="none">
              <a:spAutoFit/>
            </a:bodyPr>
            <a:lstStyle/>
            <a:p>
              <a:r>
                <a:rPr lang="zh-CN" altLang="en-US" dirty="0"/>
                <a:t>即：</a:t>
              </a:r>
            </a:p>
          </p:txBody>
        </p:sp>
        <p:graphicFrame>
          <p:nvGraphicFramePr>
            <p:cNvPr id="11270" name="Object 7"/>
            <p:cNvGraphicFramePr>
              <a:graphicFrameLocks noChangeAspect="1"/>
            </p:cNvGraphicFramePr>
            <p:nvPr/>
          </p:nvGraphicFramePr>
          <p:xfrm>
            <a:off x="4427538" y="2276475"/>
            <a:ext cx="1944687" cy="1866900"/>
          </p:xfrm>
          <a:graphic>
            <a:graphicData uri="http://schemas.openxmlformats.org/presentationml/2006/ole">
              <p:oleObj spid="_x0000_s11270" name="Equation" r:id="rId8" imgW="901440" imgH="863280" progId="">
                <p:embed/>
              </p:oleObj>
            </a:graphicData>
          </a:graphic>
        </p:graphicFrame>
      </p:grpSp>
      <p:sp>
        <p:nvSpPr>
          <p:cNvPr id="11275" name="矩形 10"/>
          <p:cNvSpPr>
            <a:spLocks noChangeArrowheads="1"/>
          </p:cNvSpPr>
          <p:nvPr/>
        </p:nvSpPr>
        <p:spPr bwMode="auto">
          <a:xfrm>
            <a:off x="706438" y="4221163"/>
            <a:ext cx="4873625" cy="523875"/>
          </a:xfrm>
          <a:prstGeom prst="rect">
            <a:avLst/>
          </a:prstGeom>
          <a:noFill/>
          <a:ln w="9525">
            <a:noFill/>
            <a:miter lim="800000"/>
            <a:headEnd/>
            <a:tailEnd/>
          </a:ln>
        </p:spPr>
        <p:txBody>
          <a:bodyPr wrap="none">
            <a:spAutoFit/>
          </a:bodyPr>
          <a:lstStyle/>
          <a:p>
            <a:pPr>
              <a:lnSpc>
                <a:spcPct val="100000"/>
              </a:lnSpc>
              <a:spcBef>
                <a:spcPct val="50000"/>
              </a:spcBef>
            </a:pPr>
            <a:r>
              <a:rPr lang="zh-CN" altLang="en-US" dirty="0">
                <a:solidFill>
                  <a:srgbClr val="FF33CC"/>
                </a:solidFill>
              </a:rPr>
              <a:t>第三步：</a:t>
            </a:r>
            <a:r>
              <a:rPr lang="zh-CN" altLang="en-US" dirty="0"/>
              <a:t>求解方程组中的参数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72"/>
                                        </p:tgtEl>
                                        <p:attrNameLst>
                                          <p:attrName>style.visibility</p:attrName>
                                        </p:attrNameLst>
                                      </p:cBhvr>
                                      <p:to>
                                        <p:strVal val="visible"/>
                                      </p:to>
                                    </p:set>
                                    <p:animEffect transition="in" filter="blinds(horizontal)">
                                      <p:cBhvr>
                                        <p:cTn id="7" dur="500"/>
                                        <p:tgtEl>
                                          <p:spTgt spid="1127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blinds(horizontal)">
                                      <p:cBhvr>
                                        <p:cTn id="12" dur="500"/>
                                        <p:tgtEl>
                                          <p:spTgt spid="1126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273"/>
                                        </p:tgtEl>
                                        <p:attrNameLst>
                                          <p:attrName>style.visibility</p:attrName>
                                        </p:attrNameLst>
                                      </p:cBhvr>
                                      <p:to>
                                        <p:strVal val="visible"/>
                                      </p:to>
                                    </p:set>
                                    <p:animEffect transition="in" filter="blinds(horizontal)">
                                      <p:cBhvr>
                                        <p:cTn id="17" dur="500"/>
                                        <p:tgtEl>
                                          <p:spTgt spid="1127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269"/>
                                        </p:tgtEl>
                                        <p:attrNameLst>
                                          <p:attrName>style.visibility</p:attrName>
                                        </p:attrNameLst>
                                      </p:cBhvr>
                                      <p:to>
                                        <p:strVal val="visible"/>
                                      </p:to>
                                    </p:set>
                                    <p:animEffect transition="in" filter="blinds(horizontal)">
                                      <p:cBhvr>
                                        <p:cTn id="22" dur="500"/>
                                        <p:tgtEl>
                                          <p:spTgt spid="1126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275"/>
                                        </p:tgtEl>
                                        <p:attrNameLst>
                                          <p:attrName>style.visibility</p:attrName>
                                        </p:attrNameLst>
                                      </p:cBhvr>
                                      <p:to>
                                        <p:strVal val="visible"/>
                                      </p:to>
                                    </p:set>
                                    <p:animEffect transition="in" filter="blinds(horizontal)">
                                      <p:cBhvr>
                                        <p:cTn id="32" dur="500"/>
                                        <p:tgtEl>
                                          <p:spTgt spid="1127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1266"/>
                                        </p:tgtEl>
                                        <p:attrNameLst>
                                          <p:attrName>style.visibility</p:attrName>
                                        </p:attrNameLst>
                                      </p:cBhvr>
                                      <p:to>
                                        <p:strVal val="visible"/>
                                      </p:to>
                                    </p:set>
                                    <p:animEffect transition="in" filter="blinds(horizontal)">
                                      <p:cBhvr>
                                        <p:cTn id="37" dur="500"/>
                                        <p:tgtEl>
                                          <p:spTgt spid="1126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271"/>
                                        </p:tgtEl>
                                        <p:attrNameLst>
                                          <p:attrName>style.visibility</p:attrName>
                                        </p:attrNameLst>
                                      </p:cBhvr>
                                      <p:to>
                                        <p:strVal val="visible"/>
                                      </p:to>
                                    </p:set>
                                    <p:animEffect transition="in" filter="blinds(horizontal)">
                                      <p:cBhvr>
                                        <p:cTn id="42" dur="500"/>
                                        <p:tgtEl>
                                          <p:spTgt spid="1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1" grpId="0"/>
      <p:bldP spid="11272" grpId="0"/>
      <p:bldP spid="11273" grpId="0"/>
      <p:bldP spid="1127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5"/>
          <p:cNvSpPr>
            <a:spLocks noChangeArrowheads="1"/>
          </p:cNvSpPr>
          <p:nvPr/>
        </p:nvSpPr>
        <p:spPr bwMode="auto">
          <a:xfrm>
            <a:off x="251520" y="116632"/>
            <a:ext cx="1008063" cy="661987"/>
          </a:xfrm>
          <a:prstGeom prst="rect">
            <a:avLst/>
          </a:prstGeom>
          <a:noFill/>
          <a:ln w="9525">
            <a:noFill/>
            <a:miter lim="800000"/>
            <a:headEnd/>
            <a:tailEnd/>
          </a:ln>
        </p:spPr>
        <p:txBody>
          <a:bodyPr wrap="none">
            <a:spAutoFit/>
          </a:bodyPr>
          <a:lstStyle/>
          <a:p>
            <a:r>
              <a:rPr lang="zh-CN" altLang="en-US" sz="3200" dirty="0">
                <a:solidFill>
                  <a:schemeClr val="accent2"/>
                </a:solidFill>
              </a:rPr>
              <a:t>例：</a:t>
            </a:r>
            <a:endParaRPr lang="en-US" altLang="zh-CN" sz="3200" dirty="0">
              <a:solidFill>
                <a:schemeClr val="accent2"/>
              </a:solidFill>
            </a:endParaRPr>
          </a:p>
        </p:txBody>
      </p:sp>
      <p:graphicFrame>
        <p:nvGraphicFramePr>
          <p:cNvPr id="12290" name="Object 6"/>
          <p:cNvGraphicFramePr>
            <a:graphicFrameLocks noChangeAspect="1"/>
          </p:cNvGraphicFramePr>
          <p:nvPr/>
        </p:nvGraphicFramePr>
        <p:xfrm>
          <a:off x="524197" y="620713"/>
          <a:ext cx="8296275" cy="1482725"/>
        </p:xfrm>
        <a:graphic>
          <a:graphicData uri="http://schemas.openxmlformats.org/presentationml/2006/ole">
            <p:oleObj spid="_x0000_s12290" name="Equation" r:id="rId3" imgW="3429000" imgH="609480" progId="">
              <p:embed/>
            </p:oleObj>
          </a:graphicData>
        </a:graphic>
      </p:graphicFrame>
      <p:sp>
        <p:nvSpPr>
          <p:cNvPr id="6" name="Rectangle 3"/>
          <p:cNvSpPr txBox="1">
            <a:spLocks noChangeArrowheads="1"/>
          </p:cNvSpPr>
          <p:nvPr/>
        </p:nvSpPr>
        <p:spPr bwMode="auto">
          <a:xfrm>
            <a:off x="323528" y="2133600"/>
            <a:ext cx="864096" cy="569913"/>
          </a:xfrm>
          <a:prstGeom prst="rect">
            <a:avLst/>
          </a:prstGeom>
          <a:noFill/>
          <a:ln w="9525">
            <a:noFill/>
            <a:miter lim="800000"/>
            <a:headEnd/>
            <a:tailEnd/>
          </a:ln>
        </p:spPr>
        <p:txBody>
          <a:bodyPr/>
          <a:lstStyle/>
          <a:p>
            <a:pPr marL="342900" indent="-342900">
              <a:lnSpc>
                <a:spcPct val="125000"/>
              </a:lnSpc>
              <a:spcBef>
                <a:spcPct val="20000"/>
              </a:spcBef>
              <a:defRPr/>
            </a:pPr>
            <a:endParaRPr lang="zh-CN" altLang="en-US" kern="0" dirty="0">
              <a:solidFill>
                <a:schemeClr val="accent2"/>
              </a:solidFill>
              <a:ea typeface="+mn-ea"/>
            </a:endParaRPr>
          </a:p>
        </p:txBody>
      </p:sp>
      <p:graphicFrame>
        <p:nvGraphicFramePr>
          <p:cNvPr id="12291" name="Object 6"/>
          <p:cNvGraphicFramePr>
            <a:graphicFrameLocks noChangeAspect="1"/>
          </p:cNvGraphicFramePr>
          <p:nvPr/>
        </p:nvGraphicFramePr>
        <p:xfrm>
          <a:off x="1258888" y="2852738"/>
          <a:ext cx="3786187" cy="915987"/>
        </p:xfrm>
        <a:graphic>
          <a:graphicData uri="http://schemas.openxmlformats.org/presentationml/2006/ole">
            <p:oleObj spid="_x0000_s12291" name="Equation" r:id="rId4" imgW="1625400" imgH="393480" progId="">
              <p:embed/>
            </p:oleObj>
          </a:graphicData>
        </a:graphic>
      </p:graphicFrame>
      <p:sp>
        <p:nvSpPr>
          <p:cNvPr id="12296" name="TextBox 6"/>
          <p:cNvSpPr txBox="1">
            <a:spLocks noChangeArrowheads="1"/>
          </p:cNvSpPr>
          <p:nvPr/>
        </p:nvSpPr>
        <p:spPr bwMode="auto">
          <a:xfrm>
            <a:off x="313838" y="2272458"/>
            <a:ext cx="5472608" cy="652486"/>
          </a:xfrm>
          <a:prstGeom prst="rect">
            <a:avLst/>
          </a:prstGeom>
          <a:noFill/>
          <a:ln w="9525">
            <a:noFill/>
            <a:miter lim="800000"/>
            <a:headEnd/>
            <a:tailEnd/>
          </a:ln>
        </p:spPr>
        <p:txBody>
          <a:bodyPr wrap="square">
            <a:spAutoFit/>
          </a:bodyPr>
          <a:lstStyle/>
          <a:p>
            <a:r>
              <a:rPr lang="zh-CN" altLang="en-US" kern="0" dirty="0" smtClean="0">
                <a:solidFill>
                  <a:schemeClr val="accent2"/>
                </a:solidFill>
              </a:rPr>
              <a:t>解：</a:t>
            </a:r>
            <a:r>
              <a:rPr lang="zh-CN" altLang="en-US" dirty="0" smtClean="0"/>
              <a:t>一</a:t>
            </a:r>
            <a:r>
              <a:rPr lang="zh-CN" altLang="en-US" dirty="0"/>
              <a:t>个参数，只</a:t>
            </a:r>
            <a:r>
              <a:rPr lang="zh-CN" altLang="en-US" dirty="0" smtClean="0"/>
              <a:t>要一</a:t>
            </a:r>
            <a:r>
              <a:rPr lang="zh-CN" altLang="en-US" dirty="0"/>
              <a:t>个矩即</a:t>
            </a:r>
            <a:r>
              <a:rPr lang="zh-CN" altLang="en-US" dirty="0" smtClean="0"/>
              <a:t>可。</a:t>
            </a:r>
            <a:endParaRPr lang="zh-CN" altLang="en-US" dirty="0"/>
          </a:p>
        </p:txBody>
      </p:sp>
      <p:sp>
        <p:nvSpPr>
          <p:cNvPr id="12297" name="TextBox 8"/>
          <p:cNvSpPr txBox="1">
            <a:spLocks noChangeArrowheads="1"/>
          </p:cNvSpPr>
          <p:nvPr/>
        </p:nvSpPr>
        <p:spPr bwMode="auto">
          <a:xfrm>
            <a:off x="5219700" y="2924175"/>
            <a:ext cx="2542684" cy="590354"/>
          </a:xfrm>
          <a:prstGeom prst="rect">
            <a:avLst/>
          </a:prstGeom>
          <a:noFill/>
          <a:ln w="9525">
            <a:noFill/>
            <a:miter lim="800000"/>
            <a:headEnd/>
            <a:tailEnd/>
          </a:ln>
        </p:spPr>
        <p:txBody>
          <a:bodyPr wrap="none">
            <a:spAutoFit/>
          </a:bodyPr>
          <a:lstStyle/>
          <a:p>
            <a:r>
              <a:rPr lang="zh-CN" altLang="en-US" dirty="0">
                <a:solidFill>
                  <a:srgbClr val="FF0000"/>
                </a:solidFill>
              </a:rPr>
              <a:t>与参数</a:t>
            </a:r>
            <a:r>
              <a:rPr lang="el-GR" altLang="zh-CN" dirty="0">
                <a:solidFill>
                  <a:srgbClr val="FF0000"/>
                </a:solidFill>
              </a:rPr>
              <a:t>θ</a:t>
            </a:r>
            <a:r>
              <a:rPr lang="zh-CN" altLang="en-US" dirty="0">
                <a:solidFill>
                  <a:srgbClr val="FF0000"/>
                </a:solidFill>
              </a:rPr>
              <a:t>无关。</a:t>
            </a:r>
          </a:p>
        </p:txBody>
      </p:sp>
      <p:graphicFrame>
        <p:nvGraphicFramePr>
          <p:cNvPr id="12293" name="Object 8"/>
          <p:cNvGraphicFramePr>
            <a:graphicFrameLocks noChangeAspect="1"/>
          </p:cNvGraphicFramePr>
          <p:nvPr/>
        </p:nvGraphicFramePr>
        <p:xfrm>
          <a:off x="539551" y="3788346"/>
          <a:ext cx="8136905" cy="864790"/>
        </p:xfrm>
        <a:graphic>
          <a:graphicData uri="http://schemas.openxmlformats.org/presentationml/2006/ole">
            <p:oleObj spid="_x0000_s12293" name="Equation" r:id="rId5" imgW="2857320" imgH="393480" progId="">
              <p:embed/>
            </p:oleObj>
          </a:graphicData>
        </a:graphic>
      </p:graphicFrame>
      <p:sp>
        <p:nvSpPr>
          <p:cNvPr id="12298" name="TextBox 11"/>
          <p:cNvSpPr txBox="1">
            <a:spLocks noChangeArrowheads="1"/>
          </p:cNvSpPr>
          <p:nvPr/>
        </p:nvSpPr>
        <p:spPr bwMode="auto">
          <a:xfrm>
            <a:off x="323850" y="5296818"/>
            <a:ext cx="2347913" cy="652462"/>
          </a:xfrm>
          <a:prstGeom prst="rect">
            <a:avLst/>
          </a:prstGeom>
          <a:noFill/>
          <a:ln w="9525">
            <a:noFill/>
            <a:miter lim="800000"/>
            <a:headEnd/>
            <a:tailEnd/>
          </a:ln>
        </p:spPr>
        <p:txBody>
          <a:bodyPr wrap="none">
            <a:spAutoFit/>
          </a:bodyPr>
          <a:lstStyle/>
          <a:p>
            <a:r>
              <a:rPr lang="zh-CN" altLang="en-US" dirty="0"/>
              <a:t>可先求解参数</a:t>
            </a:r>
          </a:p>
        </p:txBody>
      </p:sp>
      <p:sp>
        <p:nvSpPr>
          <p:cNvPr id="11" name="矩形 10"/>
          <p:cNvSpPr/>
          <p:nvPr/>
        </p:nvSpPr>
        <p:spPr>
          <a:xfrm>
            <a:off x="5643570" y="2276448"/>
            <a:ext cx="2709396" cy="652486"/>
          </a:xfrm>
          <a:prstGeom prst="rect">
            <a:avLst/>
          </a:prstGeom>
        </p:spPr>
        <p:txBody>
          <a:bodyPr wrap="none">
            <a:spAutoFit/>
          </a:bodyPr>
          <a:lstStyle/>
          <a:p>
            <a:r>
              <a:rPr lang="zh-CN" altLang="en-US" dirty="0" smtClean="0"/>
              <a:t>选最简单的矩：</a:t>
            </a:r>
            <a:endParaRPr lang="zh-CN" altLang="en-US" dirty="0"/>
          </a:p>
        </p:txBody>
      </p:sp>
      <p:graphicFrame>
        <p:nvGraphicFramePr>
          <p:cNvPr id="2" name="Object 6"/>
          <p:cNvGraphicFramePr>
            <a:graphicFrameLocks noChangeAspect="1"/>
          </p:cNvGraphicFramePr>
          <p:nvPr/>
        </p:nvGraphicFramePr>
        <p:xfrm>
          <a:off x="2928926" y="5056207"/>
          <a:ext cx="2100263" cy="1158875"/>
        </p:xfrm>
        <a:graphic>
          <a:graphicData uri="http://schemas.openxmlformats.org/presentationml/2006/ole">
            <p:oleObj spid="_x0000_s12294" name="公式" r:id="rId6" imgW="850680" imgH="4698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blinds(horizontal)">
                                      <p:cBhvr>
                                        <p:cTn id="7" dur="500"/>
                                        <p:tgtEl>
                                          <p:spTgt spid="122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6">
                                            <p:txEl>
                                              <p:pRg st="0" end="0"/>
                                            </p:txEl>
                                          </p:spTgt>
                                        </p:tgtEl>
                                        <p:attrNameLst>
                                          <p:attrName>style.visibility</p:attrName>
                                        </p:attrNameLst>
                                      </p:cBhvr>
                                      <p:to>
                                        <p:strVal val="visible"/>
                                      </p:to>
                                    </p:set>
                                    <p:animEffect transition="in" filter="blinds(horizontal)">
                                      <p:cBhvr>
                                        <p:cTn id="12" dur="500"/>
                                        <p:tgtEl>
                                          <p:spTgt spid="1229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291"/>
                                        </p:tgtEl>
                                        <p:attrNameLst>
                                          <p:attrName>style.visibility</p:attrName>
                                        </p:attrNameLst>
                                      </p:cBhvr>
                                      <p:to>
                                        <p:strVal val="visible"/>
                                      </p:to>
                                    </p:set>
                                    <p:animEffect transition="in" filter="blinds(horizontal)">
                                      <p:cBhvr>
                                        <p:cTn id="22" dur="500"/>
                                        <p:tgtEl>
                                          <p:spTgt spid="1229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297"/>
                                        </p:tgtEl>
                                        <p:attrNameLst>
                                          <p:attrName>style.visibility</p:attrName>
                                        </p:attrNameLst>
                                      </p:cBhvr>
                                      <p:to>
                                        <p:strVal val="visible"/>
                                      </p:to>
                                    </p:set>
                                    <p:animEffect transition="in" filter="blinds(horizontal)">
                                      <p:cBhvr>
                                        <p:cTn id="27" dur="500"/>
                                        <p:tgtEl>
                                          <p:spTgt spid="1229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293"/>
                                        </p:tgtEl>
                                        <p:attrNameLst>
                                          <p:attrName>style.visibility</p:attrName>
                                        </p:attrNameLst>
                                      </p:cBhvr>
                                      <p:to>
                                        <p:strVal val="visible"/>
                                      </p:to>
                                    </p:set>
                                    <p:animEffect transition="in" filter="blinds(horizontal)">
                                      <p:cBhvr>
                                        <p:cTn id="32" dur="500"/>
                                        <p:tgtEl>
                                          <p:spTgt spid="1229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298"/>
                                        </p:tgtEl>
                                        <p:attrNameLst>
                                          <p:attrName>style.visibility</p:attrName>
                                        </p:attrNameLst>
                                      </p:cBhvr>
                                      <p:to>
                                        <p:strVal val="visible"/>
                                      </p:to>
                                    </p:set>
                                    <p:animEffect transition="in" filter="blinds(horizontal)">
                                      <p:cBhvr>
                                        <p:cTn id="37" dur="500"/>
                                        <p:tgtEl>
                                          <p:spTgt spid="12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7" grpId="0"/>
      <p:bldP spid="12298"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Box 3"/>
          <p:cNvSpPr txBox="1">
            <a:spLocks noChangeArrowheads="1"/>
          </p:cNvSpPr>
          <p:nvPr/>
        </p:nvSpPr>
        <p:spPr bwMode="auto">
          <a:xfrm>
            <a:off x="395288" y="620713"/>
            <a:ext cx="3600450" cy="652462"/>
          </a:xfrm>
          <a:prstGeom prst="rect">
            <a:avLst/>
          </a:prstGeom>
          <a:noFill/>
          <a:ln w="9525">
            <a:noFill/>
            <a:miter lim="800000"/>
            <a:headEnd/>
            <a:tailEnd/>
          </a:ln>
        </p:spPr>
        <p:txBody>
          <a:bodyPr>
            <a:spAutoFit/>
          </a:bodyPr>
          <a:lstStyle/>
          <a:p>
            <a:r>
              <a:rPr lang="zh-CN" altLang="en-US" dirty="0"/>
              <a:t>再代入样本对应的矩</a:t>
            </a:r>
          </a:p>
        </p:txBody>
      </p:sp>
      <p:sp>
        <p:nvSpPr>
          <p:cNvPr id="13317" name="TextBox 3"/>
          <p:cNvSpPr txBox="1">
            <a:spLocks noChangeArrowheads="1"/>
          </p:cNvSpPr>
          <p:nvPr/>
        </p:nvSpPr>
        <p:spPr bwMode="auto">
          <a:xfrm>
            <a:off x="467544" y="5085184"/>
            <a:ext cx="8280919" cy="1212640"/>
          </a:xfrm>
          <a:prstGeom prst="rect">
            <a:avLst/>
          </a:prstGeom>
          <a:noFill/>
          <a:ln w="9525">
            <a:noFill/>
            <a:miter lim="800000"/>
            <a:headEnd/>
            <a:tailEnd/>
          </a:ln>
        </p:spPr>
        <p:txBody>
          <a:bodyPr wrap="square">
            <a:spAutoFit/>
          </a:bodyPr>
          <a:lstStyle/>
          <a:p>
            <a:pPr marL="514350" indent="-514350">
              <a:buFont typeface="+mj-lt"/>
              <a:buAutoNum type="arabicPeriod"/>
            </a:pPr>
            <a:r>
              <a:rPr lang="zh-CN" altLang="en-US" dirty="0" smtClean="0">
                <a:solidFill>
                  <a:srgbClr val="800080"/>
                </a:solidFill>
              </a:rPr>
              <a:t>并</a:t>
            </a:r>
            <a:r>
              <a:rPr lang="zh-CN" altLang="en-US" dirty="0">
                <a:solidFill>
                  <a:srgbClr val="800080"/>
                </a:solidFill>
              </a:rPr>
              <a:t>不是标准的矩</a:t>
            </a:r>
            <a:r>
              <a:rPr lang="zh-CN" altLang="en-US" dirty="0" smtClean="0">
                <a:solidFill>
                  <a:srgbClr val="800080"/>
                </a:solidFill>
              </a:rPr>
              <a:t>法，</a:t>
            </a:r>
            <a:r>
              <a:rPr lang="zh-CN" altLang="en-US" dirty="0">
                <a:solidFill>
                  <a:srgbClr val="800080"/>
                </a:solidFill>
              </a:rPr>
              <a:t>而</a:t>
            </a:r>
            <a:r>
              <a:rPr lang="zh-CN" altLang="en-US" dirty="0" smtClean="0">
                <a:solidFill>
                  <a:srgbClr val="800080"/>
                </a:solidFill>
              </a:rPr>
              <a:t>是某种推</a:t>
            </a:r>
            <a:r>
              <a:rPr lang="zh-CN" altLang="en-US" dirty="0">
                <a:solidFill>
                  <a:srgbClr val="800080"/>
                </a:solidFill>
              </a:rPr>
              <a:t>广了的矩法估</a:t>
            </a:r>
            <a:r>
              <a:rPr lang="zh-CN" altLang="en-US" dirty="0" smtClean="0">
                <a:solidFill>
                  <a:srgbClr val="800080"/>
                </a:solidFill>
              </a:rPr>
              <a:t>计；</a:t>
            </a:r>
            <a:endParaRPr lang="en-US" altLang="zh-CN" dirty="0" smtClean="0">
              <a:solidFill>
                <a:srgbClr val="800080"/>
              </a:solidFill>
            </a:endParaRPr>
          </a:p>
          <a:p>
            <a:pPr marL="514350" indent="-514350">
              <a:buFont typeface="+mj-lt"/>
              <a:buAutoNum type="arabicPeriod"/>
            </a:pPr>
            <a:r>
              <a:rPr lang="zh-CN" altLang="en-US" dirty="0" smtClean="0">
                <a:solidFill>
                  <a:srgbClr val="800080"/>
                </a:solidFill>
              </a:rPr>
              <a:t>以后遇到密度函数为偶函数的情形均可这样处理。</a:t>
            </a:r>
            <a:endParaRPr lang="zh-CN" altLang="en-US" dirty="0">
              <a:solidFill>
                <a:srgbClr val="800080"/>
              </a:solidFill>
            </a:endParaRPr>
          </a:p>
        </p:txBody>
      </p:sp>
      <p:graphicFrame>
        <p:nvGraphicFramePr>
          <p:cNvPr id="13314" name="Object 4"/>
          <p:cNvGraphicFramePr>
            <a:graphicFrameLocks noChangeAspect="1"/>
          </p:cNvGraphicFramePr>
          <p:nvPr/>
        </p:nvGraphicFramePr>
        <p:xfrm>
          <a:off x="899592" y="2420888"/>
          <a:ext cx="7172325" cy="846137"/>
        </p:xfrm>
        <a:graphic>
          <a:graphicData uri="http://schemas.openxmlformats.org/presentationml/2006/ole">
            <p:oleObj spid="_x0000_s13314" name="Equation" r:id="rId3" imgW="2666880" imgH="393480" progId="">
              <p:embed/>
            </p:oleObj>
          </a:graphicData>
        </a:graphic>
      </p:graphicFrame>
      <p:graphicFrame>
        <p:nvGraphicFramePr>
          <p:cNvPr id="13315" name="Object 6"/>
          <p:cNvGraphicFramePr>
            <a:graphicFrameLocks noChangeAspect="1"/>
          </p:cNvGraphicFramePr>
          <p:nvPr/>
        </p:nvGraphicFramePr>
        <p:xfrm>
          <a:off x="4284663" y="476250"/>
          <a:ext cx="1954212" cy="1477963"/>
        </p:xfrm>
        <a:graphic>
          <a:graphicData uri="http://schemas.openxmlformats.org/presentationml/2006/ole">
            <p:oleObj spid="_x0000_s13315" name="Equation" r:id="rId4" imgW="888840" imgH="672840" progId="">
              <p:embed/>
            </p:oleObj>
          </a:graphicData>
        </a:graphic>
      </p:graphicFrame>
      <p:sp>
        <p:nvSpPr>
          <p:cNvPr id="13318" name="TextBox 6"/>
          <p:cNvSpPr txBox="1">
            <a:spLocks noChangeArrowheads="1"/>
          </p:cNvSpPr>
          <p:nvPr/>
        </p:nvSpPr>
        <p:spPr bwMode="auto">
          <a:xfrm>
            <a:off x="539750" y="1700213"/>
            <a:ext cx="2709863" cy="590550"/>
          </a:xfrm>
          <a:prstGeom prst="rect">
            <a:avLst/>
          </a:prstGeom>
          <a:noFill/>
          <a:ln w="9525">
            <a:noFill/>
            <a:miter lim="800000"/>
            <a:headEnd/>
            <a:tailEnd/>
          </a:ln>
        </p:spPr>
        <p:txBody>
          <a:bodyPr wrap="none">
            <a:spAutoFit/>
          </a:bodyPr>
          <a:lstStyle/>
          <a:p>
            <a:r>
              <a:rPr lang="zh-CN" altLang="en-US" dirty="0">
                <a:solidFill>
                  <a:srgbClr val="FF0000"/>
                </a:solidFill>
              </a:rPr>
              <a:t>有无其他方法？</a:t>
            </a:r>
          </a:p>
        </p:txBody>
      </p:sp>
      <p:graphicFrame>
        <p:nvGraphicFramePr>
          <p:cNvPr id="13319" name="Object 7"/>
          <p:cNvGraphicFramePr>
            <a:graphicFrameLocks noChangeAspect="1"/>
          </p:cNvGraphicFramePr>
          <p:nvPr/>
        </p:nvGraphicFramePr>
        <p:xfrm>
          <a:off x="1308820" y="3429000"/>
          <a:ext cx="1751012" cy="955675"/>
        </p:xfrm>
        <a:graphic>
          <a:graphicData uri="http://schemas.openxmlformats.org/presentationml/2006/ole">
            <p:oleObj spid="_x0000_s13319" name="Equation" r:id="rId5" imgW="838080" imgH="457200" progId="">
              <p:embed/>
            </p:oleObj>
          </a:graphicData>
        </a:graphic>
      </p:graphicFrame>
      <p:graphicFrame>
        <p:nvGraphicFramePr>
          <p:cNvPr id="13320" name="Object 8"/>
          <p:cNvGraphicFramePr>
            <a:graphicFrameLocks noChangeAspect="1"/>
          </p:cNvGraphicFramePr>
          <p:nvPr/>
        </p:nvGraphicFramePr>
        <p:xfrm>
          <a:off x="4211960" y="3429000"/>
          <a:ext cx="1898660" cy="1224136"/>
        </p:xfrm>
        <a:graphic>
          <a:graphicData uri="http://schemas.openxmlformats.org/presentationml/2006/ole">
            <p:oleObj spid="_x0000_s13320" name="Equation" r:id="rId6" imgW="965160" imgH="622080" progId="">
              <p:embed/>
            </p:oleObj>
          </a:graphicData>
        </a:graphic>
      </p:graphicFrame>
      <p:sp>
        <p:nvSpPr>
          <p:cNvPr id="9" name="矩形 8"/>
          <p:cNvSpPr/>
          <p:nvPr/>
        </p:nvSpPr>
        <p:spPr>
          <a:xfrm>
            <a:off x="323528" y="4437112"/>
            <a:ext cx="1266693" cy="590354"/>
          </a:xfrm>
          <a:prstGeom prst="rect">
            <a:avLst/>
          </a:prstGeom>
        </p:spPr>
        <p:txBody>
          <a:bodyPr wrap="none">
            <a:spAutoFit/>
          </a:bodyPr>
          <a:lstStyle/>
          <a:p>
            <a:r>
              <a:rPr lang="zh-CN" altLang="en-US" dirty="0" smtClean="0">
                <a:solidFill>
                  <a:srgbClr val="0070C0"/>
                </a:solidFill>
              </a:rPr>
              <a:t>注意：</a:t>
            </a:r>
            <a:endParaRPr lang="zh-CN" altLang="en-US"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blinds(horizontal)">
                                      <p:cBhvr>
                                        <p:cTn id="7" dur="500"/>
                                        <p:tgtEl>
                                          <p:spTgt spid="133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315"/>
                                        </p:tgtEl>
                                        <p:attrNameLst>
                                          <p:attrName>style.visibility</p:attrName>
                                        </p:attrNameLst>
                                      </p:cBhvr>
                                      <p:to>
                                        <p:strVal val="visible"/>
                                      </p:to>
                                    </p:set>
                                    <p:animEffect transition="in" filter="blinds(horizontal)">
                                      <p:cBhvr>
                                        <p:cTn id="12" dur="500"/>
                                        <p:tgtEl>
                                          <p:spTgt spid="133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318"/>
                                        </p:tgtEl>
                                        <p:attrNameLst>
                                          <p:attrName>style.visibility</p:attrName>
                                        </p:attrNameLst>
                                      </p:cBhvr>
                                      <p:to>
                                        <p:strVal val="visible"/>
                                      </p:to>
                                    </p:set>
                                    <p:animEffect transition="in" filter="blinds(horizontal)">
                                      <p:cBhvr>
                                        <p:cTn id="17" dur="500"/>
                                        <p:tgtEl>
                                          <p:spTgt spid="133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314"/>
                                        </p:tgtEl>
                                        <p:attrNameLst>
                                          <p:attrName>style.visibility</p:attrName>
                                        </p:attrNameLst>
                                      </p:cBhvr>
                                      <p:to>
                                        <p:strVal val="visible"/>
                                      </p:to>
                                    </p:set>
                                    <p:animEffect transition="in" filter="blinds(horizontal)">
                                      <p:cBhvr>
                                        <p:cTn id="22" dur="500"/>
                                        <p:tgtEl>
                                          <p:spTgt spid="133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319"/>
                                        </p:tgtEl>
                                        <p:attrNameLst>
                                          <p:attrName>style.visibility</p:attrName>
                                        </p:attrNameLst>
                                      </p:cBhvr>
                                      <p:to>
                                        <p:strVal val="visible"/>
                                      </p:to>
                                    </p:set>
                                    <p:animEffect transition="in" filter="blinds(horizontal)">
                                      <p:cBhvr>
                                        <p:cTn id="27" dur="500"/>
                                        <p:tgtEl>
                                          <p:spTgt spid="133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3320"/>
                                        </p:tgtEl>
                                        <p:attrNameLst>
                                          <p:attrName>style.visibility</p:attrName>
                                        </p:attrNameLst>
                                      </p:cBhvr>
                                      <p:to>
                                        <p:strVal val="visible"/>
                                      </p:to>
                                    </p:set>
                                    <p:animEffect transition="in" filter="blinds(horizontal)">
                                      <p:cBhvr>
                                        <p:cTn id="32" dur="500"/>
                                        <p:tgtEl>
                                          <p:spTgt spid="1332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317"/>
                                        </p:tgtEl>
                                        <p:attrNameLst>
                                          <p:attrName>style.visibility</p:attrName>
                                        </p:attrNameLst>
                                      </p:cBhvr>
                                      <p:to>
                                        <p:strVal val="visible"/>
                                      </p:to>
                                    </p:set>
                                    <p:animEffect transition="in" filter="blinds(horizontal)">
                                      <p:cBhvr>
                                        <p:cTn id="42" dur="500"/>
                                        <p:tgtEl>
                                          <p:spTgt spid="13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3317" grpId="0"/>
      <p:bldP spid="1331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157269" y="-27384"/>
            <a:ext cx="8929047" cy="1212640"/>
          </a:xfrm>
          <a:prstGeom prst="rect">
            <a:avLst/>
          </a:prstGeom>
          <a:noFill/>
          <a:ln w="9525" algn="ctr">
            <a:noFill/>
            <a:miter lim="800000"/>
            <a:headEnd/>
            <a:tailEnd/>
          </a:ln>
        </p:spPr>
        <p:txBody>
          <a:bodyPr wrap="none">
            <a:spAutoFit/>
          </a:bodyPr>
          <a:lstStyle/>
          <a:p>
            <a:r>
              <a:rPr lang="zh-CN" altLang="en-US" dirty="0" smtClean="0">
                <a:solidFill>
                  <a:srgbClr val="0000CC"/>
                </a:solidFill>
                <a:latin typeface="Arial Black" pitchFamily="34" charset="0"/>
              </a:rPr>
              <a:t>例：</a:t>
            </a:r>
            <a:r>
              <a:rPr lang="en-US" altLang="zh-CN" dirty="0" smtClean="0">
                <a:solidFill>
                  <a:srgbClr val="0000CC"/>
                </a:solidFill>
              </a:rPr>
              <a:t>  </a:t>
            </a:r>
            <a:r>
              <a:rPr lang="zh-CN" altLang="en-US" dirty="0"/>
              <a:t>设</a:t>
            </a:r>
            <a:r>
              <a:rPr lang="en-US" altLang="zh-CN" dirty="0">
                <a:cs typeface="Arial" charset="0"/>
                <a:sym typeface="Symbol" pitchFamily="18" charset="2"/>
              </a:rPr>
              <a:t>X</a:t>
            </a:r>
            <a:r>
              <a:rPr lang="en-US" altLang="zh-CN" baseline="-25000" dirty="0">
                <a:cs typeface="Arial" charset="0"/>
                <a:sym typeface="Symbol" pitchFamily="18" charset="2"/>
              </a:rPr>
              <a:t>1</a:t>
            </a:r>
            <a:r>
              <a:rPr lang="zh-CN" altLang="en-US" dirty="0">
                <a:cs typeface="Arial" charset="0"/>
                <a:sym typeface="Symbol" pitchFamily="18" charset="2"/>
              </a:rPr>
              <a:t>，</a:t>
            </a:r>
            <a:r>
              <a:rPr lang="en-US" altLang="zh-CN" dirty="0">
                <a:cs typeface="Arial" charset="0"/>
                <a:sym typeface="Symbol" pitchFamily="18" charset="2"/>
              </a:rPr>
              <a:t>X</a:t>
            </a:r>
            <a:r>
              <a:rPr lang="en-US" altLang="zh-CN" baseline="-25000" dirty="0">
                <a:cs typeface="Arial" charset="0"/>
                <a:sym typeface="Symbol" pitchFamily="18" charset="2"/>
              </a:rPr>
              <a:t>2</a:t>
            </a:r>
            <a:r>
              <a:rPr lang="zh-CN" altLang="en-US" dirty="0">
                <a:cs typeface="Arial" charset="0"/>
                <a:sym typeface="Symbol" pitchFamily="18" charset="2"/>
              </a:rPr>
              <a:t>，</a:t>
            </a:r>
            <a:r>
              <a:rPr lang="en-US" altLang="zh-CN" dirty="0">
                <a:cs typeface="Arial" charset="0"/>
                <a:sym typeface="Symbol" pitchFamily="18" charset="2"/>
              </a:rPr>
              <a:t>…</a:t>
            </a:r>
            <a:r>
              <a:rPr lang="zh-CN" altLang="en-US" dirty="0">
                <a:cs typeface="Arial" charset="0"/>
                <a:sym typeface="Symbol" pitchFamily="18" charset="2"/>
              </a:rPr>
              <a:t>，</a:t>
            </a:r>
            <a:r>
              <a:rPr lang="en-US" altLang="zh-CN" dirty="0" err="1">
                <a:cs typeface="Arial" charset="0"/>
                <a:sym typeface="Symbol" pitchFamily="18" charset="2"/>
              </a:rPr>
              <a:t>X</a:t>
            </a:r>
            <a:r>
              <a:rPr lang="en-US" altLang="zh-CN" baseline="-25000" dirty="0" err="1">
                <a:cs typeface="Arial" charset="0"/>
                <a:sym typeface="Symbol" pitchFamily="18" charset="2"/>
              </a:rPr>
              <a:t>n</a:t>
            </a:r>
            <a:r>
              <a:rPr lang="zh-CN" altLang="en-US" dirty="0">
                <a:cs typeface="Arial" charset="0"/>
                <a:sym typeface="Symbol" pitchFamily="18" charset="2"/>
              </a:rPr>
              <a:t>为</a:t>
            </a:r>
            <a:r>
              <a:rPr lang="zh-CN" altLang="en-US" dirty="0"/>
              <a:t>总体</a:t>
            </a:r>
            <a:r>
              <a:rPr lang="en-US" altLang="zh-CN" dirty="0" err="1" smtClean="0"/>
              <a:t>X~Pois</a:t>
            </a:r>
            <a:r>
              <a:rPr lang="en-US" altLang="zh-CN" dirty="0" smtClean="0"/>
              <a:t>(</a:t>
            </a:r>
            <a:r>
              <a:rPr lang="el-GR" altLang="zh-CN" dirty="0" smtClean="0"/>
              <a:t>λ</a:t>
            </a:r>
            <a:r>
              <a:rPr lang="en-US" altLang="zh-CN" dirty="0" smtClean="0"/>
              <a:t>)</a:t>
            </a:r>
            <a:r>
              <a:rPr lang="zh-CN" altLang="en-US" dirty="0" smtClean="0"/>
              <a:t>的</a:t>
            </a:r>
            <a:r>
              <a:rPr lang="zh-CN" altLang="en-US" dirty="0">
                <a:cs typeface="Arial" charset="0"/>
                <a:sym typeface="Symbol" pitchFamily="18" charset="2"/>
              </a:rPr>
              <a:t>样本，试</a:t>
            </a:r>
            <a:r>
              <a:rPr lang="zh-CN" altLang="en-US" dirty="0" smtClean="0">
                <a:cs typeface="Arial" charset="0"/>
                <a:sym typeface="Symbol" pitchFamily="18" charset="2"/>
              </a:rPr>
              <a:t>求</a:t>
            </a:r>
            <a:endParaRPr lang="zh-CN" altLang="en-US" dirty="0">
              <a:cs typeface="Arial" charset="0"/>
              <a:sym typeface="Symbol" pitchFamily="18" charset="2"/>
            </a:endParaRPr>
          </a:p>
          <a:p>
            <a:r>
              <a:rPr lang="zh-CN" altLang="en-US" dirty="0" smtClean="0">
                <a:cs typeface="Arial" charset="0"/>
                <a:sym typeface="Symbol" pitchFamily="18" charset="2"/>
              </a:rPr>
              <a:t>参</a:t>
            </a:r>
            <a:r>
              <a:rPr lang="zh-CN" altLang="en-US" dirty="0">
                <a:cs typeface="Arial" charset="0"/>
                <a:sym typeface="Symbol" pitchFamily="18" charset="2"/>
              </a:rPr>
              <a:t>数的</a:t>
            </a:r>
            <a:r>
              <a:rPr lang="zh-CN" altLang="en-US" dirty="0" smtClean="0">
                <a:cs typeface="Arial" charset="0"/>
                <a:sym typeface="Symbol" pitchFamily="18" charset="2"/>
              </a:rPr>
              <a:t>矩法估</a:t>
            </a:r>
            <a:r>
              <a:rPr lang="zh-CN" altLang="en-US" dirty="0">
                <a:cs typeface="Arial" charset="0"/>
                <a:sym typeface="Symbol" pitchFamily="18" charset="2"/>
              </a:rPr>
              <a:t>计量。</a:t>
            </a:r>
            <a:endParaRPr lang="zh-CN" altLang="el-GR" dirty="0">
              <a:cs typeface="Arial" charset="0"/>
              <a:sym typeface="Symbol" pitchFamily="18" charset="2"/>
            </a:endParaRPr>
          </a:p>
        </p:txBody>
      </p:sp>
      <p:sp>
        <p:nvSpPr>
          <p:cNvPr id="34819" name="Text Box 3"/>
          <p:cNvSpPr txBox="1">
            <a:spLocks noChangeArrowheads="1"/>
          </p:cNvSpPr>
          <p:nvPr/>
        </p:nvSpPr>
        <p:spPr bwMode="auto">
          <a:xfrm>
            <a:off x="181255" y="1264346"/>
            <a:ext cx="8748463" cy="652486"/>
          </a:xfrm>
          <a:prstGeom prst="rect">
            <a:avLst/>
          </a:prstGeom>
          <a:noFill/>
          <a:ln w="9525" algn="ctr">
            <a:noFill/>
            <a:miter lim="800000"/>
            <a:headEnd/>
            <a:tailEnd/>
          </a:ln>
        </p:spPr>
        <p:txBody>
          <a:bodyPr wrap="square">
            <a:spAutoFit/>
          </a:bodyPr>
          <a:lstStyle/>
          <a:p>
            <a:r>
              <a:rPr lang="zh-CN" altLang="en-US" dirty="0" smtClean="0">
                <a:solidFill>
                  <a:srgbClr val="0000CC"/>
                </a:solidFill>
                <a:latin typeface="Arial Black" pitchFamily="34" charset="0"/>
              </a:rPr>
              <a:t>解：</a:t>
            </a:r>
            <a:r>
              <a:rPr lang="zh-CN" altLang="en-US" dirty="0" smtClean="0">
                <a:solidFill>
                  <a:srgbClr val="0000CC"/>
                </a:solidFill>
              </a:rPr>
              <a:t>  </a:t>
            </a:r>
            <a:r>
              <a:rPr lang="zh-CN" altLang="en-US" dirty="0" smtClean="0"/>
              <a:t>仅有一个参数 ，只需要做一个矩法估计。</a:t>
            </a:r>
            <a:endParaRPr lang="zh-CN" altLang="en-US" dirty="0"/>
          </a:p>
        </p:txBody>
      </p:sp>
      <p:graphicFrame>
        <p:nvGraphicFramePr>
          <p:cNvPr id="34821" name="Object 3"/>
          <p:cNvGraphicFramePr>
            <a:graphicFrameLocks noChangeAspect="1"/>
          </p:cNvGraphicFramePr>
          <p:nvPr/>
        </p:nvGraphicFramePr>
        <p:xfrm>
          <a:off x="3585665" y="2070779"/>
          <a:ext cx="1994447" cy="638141"/>
        </p:xfrm>
        <a:graphic>
          <a:graphicData uri="http://schemas.openxmlformats.org/presentationml/2006/ole">
            <p:oleObj spid="_x0000_s110594" name="Equation" r:id="rId4" imgW="634680" imgH="203040" progId="">
              <p:embed/>
            </p:oleObj>
          </a:graphicData>
        </a:graphic>
      </p:graphicFrame>
      <p:sp>
        <p:nvSpPr>
          <p:cNvPr id="34824" name="Text Box 8"/>
          <p:cNvSpPr txBox="1">
            <a:spLocks noChangeArrowheads="1"/>
          </p:cNvSpPr>
          <p:nvPr/>
        </p:nvSpPr>
        <p:spPr bwMode="auto">
          <a:xfrm>
            <a:off x="432774" y="2708920"/>
            <a:ext cx="8496944" cy="1212640"/>
          </a:xfrm>
          <a:prstGeom prst="rect">
            <a:avLst/>
          </a:prstGeom>
          <a:noFill/>
          <a:ln w="9525" algn="ctr">
            <a:noFill/>
            <a:miter lim="800000"/>
            <a:headEnd/>
            <a:tailEnd/>
          </a:ln>
        </p:spPr>
        <p:txBody>
          <a:bodyPr wrap="square">
            <a:spAutoFit/>
          </a:bodyPr>
          <a:lstStyle/>
          <a:p>
            <a:r>
              <a:rPr lang="zh-CN" altLang="en-US" dirty="0"/>
              <a:t>此时</a:t>
            </a:r>
            <a:r>
              <a:rPr lang="zh-CN" altLang="en-US" dirty="0" smtClean="0"/>
              <a:t>参</a:t>
            </a:r>
            <a:r>
              <a:rPr lang="zh-CN" altLang="en-US" dirty="0"/>
              <a:t>数</a:t>
            </a:r>
            <a:r>
              <a:rPr lang="zh-CN" altLang="en-US" i="1" dirty="0" smtClean="0">
                <a:sym typeface="Symbol" pitchFamily="18" charset="2"/>
              </a:rPr>
              <a:t></a:t>
            </a:r>
            <a:r>
              <a:rPr lang="zh-CN" altLang="en-US" dirty="0" smtClean="0">
                <a:sym typeface="Symbol" pitchFamily="18" charset="2"/>
              </a:rPr>
              <a:t>恰为分布的期望，所以可以直接用样本均值来估计 ，省去了求解方程这一步。 </a:t>
            </a:r>
            <a:r>
              <a:rPr lang="zh-CN" altLang="en-US" dirty="0" smtClean="0"/>
              <a:t>  </a:t>
            </a:r>
            <a:endParaRPr lang="zh-CN" altLang="en-US" dirty="0"/>
          </a:p>
        </p:txBody>
      </p:sp>
      <p:graphicFrame>
        <p:nvGraphicFramePr>
          <p:cNvPr id="34825" name="Object 4"/>
          <p:cNvGraphicFramePr>
            <a:graphicFrameLocks noChangeAspect="1"/>
          </p:cNvGraphicFramePr>
          <p:nvPr/>
        </p:nvGraphicFramePr>
        <p:xfrm>
          <a:off x="2977629" y="3933056"/>
          <a:ext cx="2530475" cy="1046162"/>
        </p:xfrm>
        <a:graphic>
          <a:graphicData uri="http://schemas.openxmlformats.org/presentationml/2006/ole">
            <p:oleObj spid="_x0000_s110595" name="Equation" r:id="rId5" imgW="1041120" imgH="431640" progId="">
              <p:embed/>
            </p:oleObj>
          </a:graphicData>
        </a:graphic>
      </p:graphicFrame>
      <p:sp>
        <p:nvSpPr>
          <p:cNvPr id="13" name="矩形 12"/>
          <p:cNvSpPr/>
          <p:nvPr/>
        </p:nvSpPr>
        <p:spPr>
          <a:xfrm>
            <a:off x="428596" y="1984426"/>
            <a:ext cx="2808782" cy="652486"/>
          </a:xfrm>
          <a:prstGeom prst="rect">
            <a:avLst/>
          </a:prstGeom>
        </p:spPr>
        <p:txBody>
          <a:bodyPr wrap="none">
            <a:spAutoFit/>
          </a:bodyPr>
          <a:lstStyle/>
          <a:p>
            <a:r>
              <a:rPr lang="zh-CN" altLang="en-US" dirty="0" smtClean="0"/>
              <a:t>考虑一阶原点矩 </a:t>
            </a:r>
            <a:endParaRPr lang="zh-CN" altLang="en-US" dirty="0"/>
          </a:p>
        </p:txBody>
      </p:sp>
      <p:sp>
        <p:nvSpPr>
          <p:cNvPr id="9" name="TextBox 8"/>
          <p:cNvSpPr txBox="1"/>
          <p:nvPr/>
        </p:nvSpPr>
        <p:spPr>
          <a:xfrm>
            <a:off x="396708" y="4941168"/>
            <a:ext cx="8604448" cy="1772793"/>
          </a:xfrm>
          <a:prstGeom prst="rect">
            <a:avLst/>
          </a:prstGeom>
          <a:noFill/>
        </p:spPr>
        <p:txBody>
          <a:bodyPr wrap="square" rtlCol="0">
            <a:spAutoFit/>
          </a:bodyPr>
          <a:lstStyle/>
          <a:p>
            <a:r>
              <a:rPr lang="zh-CN" altLang="en-US" dirty="0" smtClean="0">
                <a:solidFill>
                  <a:srgbClr val="800080"/>
                </a:solidFill>
              </a:rPr>
              <a:t>参数本身为分布的数字特征</a:t>
            </a:r>
            <a:r>
              <a:rPr lang="zh-CN" altLang="en-US" dirty="0" smtClean="0"/>
              <a:t>，不需求解方程，直接利用样本的统计量来估计分布的数字特征，进而得到参数估计的办法也叫</a:t>
            </a:r>
            <a:r>
              <a:rPr lang="zh-CN" altLang="en-US" dirty="0" smtClean="0">
                <a:solidFill>
                  <a:srgbClr val="FF0000"/>
                </a:solidFill>
              </a:rPr>
              <a:t>数字特征法</a:t>
            </a:r>
            <a:r>
              <a:rPr lang="zh-CN" altLang="en-US" dirty="0" smtClean="0"/>
              <a:t>，是矩法的特例。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wipe(left)">
                                      <p:cBhvr>
                                        <p:cTn id="7" dur="500"/>
                                        <p:tgtEl>
                                          <p:spTgt spid="348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19"/>
                                        </p:tgtEl>
                                        <p:attrNameLst>
                                          <p:attrName>style.visibility</p:attrName>
                                        </p:attrNameLst>
                                      </p:cBhvr>
                                      <p:to>
                                        <p:strVal val="visible"/>
                                      </p:to>
                                    </p:set>
                                    <p:animEffect transition="in" filter="wipe(left)">
                                      <p:cBhvr>
                                        <p:cTn id="12" dur="500"/>
                                        <p:tgtEl>
                                          <p:spTgt spid="348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4821"/>
                                        </p:tgtEl>
                                        <p:attrNameLst>
                                          <p:attrName>style.visibility</p:attrName>
                                        </p:attrNameLst>
                                      </p:cBhvr>
                                      <p:to>
                                        <p:strVal val="visible"/>
                                      </p:to>
                                    </p:set>
                                    <p:animEffect transition="in" filter="wipe(left)">
                                      <p:cBhvr>
                                        <p:cTn id="22" dur="500"/>
                                        <p:tgtEl>
                                          <p:spTgt spid="348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4824"/>
                                        </p:tgtEl>
                                        <p:attrNameLst>
                                          <p:attrName>style.visibility</p:attrName>
                                        </p:attrNameLst>
                                      </p:cBhvr>
                                      <p:to>
                                        <p:strVal val="visible"/>
                                      </p:to>
                                    </p:set>
                                    <p:animEffect transition="in" filter="wipe(left)">
                                      <p:cBhvr>
                                        <p:cTn id="27" dur="500"/>
                                        <p:tgtEl>
                                          <p:spTgt spid="348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4825"/>
                                        </p:tgtEl>
                                        <p:attrNameLst>
                                          <p:attrName>style.visibility</p:attrName>
                                        </p:attrNameLst>
                                      </p:cBhvr>
                                      <p:to>
                                        <p:strVal val="visible"/>
                                      </p:to>
                                    </p:set>
                                    <p:animEffect transition="in" filter="wipe(left)">
                                      <p:cBhvr>
                                        <p:cTn id="32" dur="500"/>
                                        <p:tgtEl>
                                          <p:spTgt spid="3482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19" grpId="0"/>
      <p:bldP spid="34824" grpId="0"/>
      <p:bldP spid="13"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Text Box 4"/>
          <p:cNvSpPr txBox="1">
            <a:spLocks noChangeArrowheads="1"/>
          </p:cNvSpPr>
          <p:nvPr/>
        </p:nvSpPr>
        <p:spPr bwMode="auto">
          <a:xfrm>
            <a:off x="179388" y="836613"/>
            <a:ext cx="8721725" cy="1203325"/>
          </a:xfrm>
          <a:prstGeom prst="rect">
            <a:avLst/>
          </a:prstGeom>
          <a:noFill/>
          <a:ln w="9525">
            <a:noFill/>
            <a:miter lim="800000"/>
            <a:headEnd/>
            <a:tailEnd/>
          </a:ln>
        </p:spPr>
        <p:txBody>
          <a:bodyPr wrap="none">
            <a:spAutoFit/>
          </a:bodyPr>
          <a:lstStyle/>
          <a:p>
            <a:r>
              <a:rPr lang="en-US" altLang="zh-CN">
                <a:latin typeface="Arial Black" pitchFamily="34" charset="0"/>
              </a:rPr>
              <a:t>      </a:t>
            </a:r>
            <a:r>
              <a:rPr lang="zh-CN" altLang="en-US">
                <a:latin typeface="Arial Black" pitchFamily="34" charset="0"/>
              </a:rPr>
              <a:t>数理统计问题：如何</a:t>
            </a:r>
            <a:r>
              <a:rPr lang="zh-CN" altLang="en-US">
                <a:solidFill>
                  <a:srgbClr val="0000FF"/>
                </a:solidFill>
                <a:latin typeface="Arial Black" pitchFamily="34" charset="0"/>
              </a:rPr>
              <a:t>选取样本</a:t>
            </a:r>
            <a:r>
              <a:rPr lang="zh-CN" altLang="en-US">
                <a:latin typeface="Arial Black" pitchFamily="34" charset="0"/>
              </a:rPr>
              <a:t>来</a:t>
            </a:r>
            <a:r>
              <a:rPr lang="zh-CN" altLang="en-US">
                <a:solidFill>
                  <a:srgbClr val="0000FF"/>
                </a:solidFill>
                <a:latin typeface="Arial Black" pitchFamily="34" charset="0"/>
              </a:rPr>
              <a:t>对总体</a:t>
            </a:r>
            <a:r>
              <a:rPr lang="zh-CN" altLang="en-US">
                <a:latin typeface="Arial Black" pitchFamily="34" charset="0"/>
              </a:rPr>
              <a:t>的种种统计</a:t>
            </a:r>
          </a:p>
          <a:p>
            <a:r>
              <a:rPr lang="zh-CN" altLang="en-US">
                <a:latin typeface="Arial Black" pitchFamily="34" charset="0"/>
              </a:rPr>
              <a:t>特征作出判断。</a:t>
            </a:r>
          </a:p>
        </p:txBody>
      </p:sp>
      <p:sp>
        <p:nvSpPr>
          <p:cNvPr id="22533" name="Text Box 5"/>
          <p:cNvSpPr txBox="1">
            <a:spLocks noChangeArrowheads="1"/>
          </p:cNvSpPr>
          <p:nvPr/>
        </p:nvSpPr>
        <p:spPr bwMode="auto">
          <a:xfrm>
            <a:off x="107950" y="2278063"/>
            <a:ext cx="9077325" cy="1758950"/>
          </a:xfrm>
          <a:prstGeom prst="rect">
            <a:avLst/>
          </a:prstGeom>
          <a:noFill/>
          <a:ln w="9525" algn="ctr">
            <a:noFill/>
            <a:miter lim="800000"/>
            <a:headEnd/>
            <a:tailEnd/>
          </a:ln>
        </p:spPr>
        <p:txBody>
          <a:bodyPr wrap="none">
            <a:spAutoFit/>
          </a:bodyPr>
          <a:lstStyle/>
          <a:p>
            <a:r>
              <a:rPr lang="en-US" altLang="zh-CN">
                <a:latin typeface="Arial Black" pitchFamily="34" charset="0"/>
              </a:rPr>
              <a:t>      </a:t>
            </a:r>
            <a:r>
              <a:rPr lang="zh-CN" altLang="en-US">
                <a:latin typeface="Arial Black" pitchFamily="34" charset="0"/>
              </a:rPr>
              <a:t>参数估计问题：</a:t>
            </a:r>
            <a:r>
              <a:rPr lang="zh-CN" altLang="en-US">
                <a:solidFill>
                  <a:srgbClr val="0000FF"/>
                </a:solidFill>
                <a:latin typeface="Arial Black" pitchFamily="34" charset="0"/>
              </a:rPr>
              <a:t>知道</a:t>
            </a:r>
            <a:r>
              <a:rPr lang="zh-CN" altLang="en-US">
                <a:latin typeface="Arial Black" pitchFamily="34" charset="0"/>
              </a:rPr>
              <a:t>随机变量（总体）的</a:t>
            </a:r>
            <a:r>
              <a:rPr lang="zh-CN" altLang="en-US">
                <a:solidFill>
                  <a:srgbClr val="0000FF"/>
                </a:solidFill>
                <a:latin typeface="Arial Black" pitchFamily="34" charset="0"/>
              </a:rPr>
              <a:t>分布类型</a:t>
            </a:r>
            <a:r>
              <a:rPr lang="zh-CN" altLang="en-US">
                <a:latin typeface="Arial Black" pitchFamily="34" charset="0"/>
              </a:rPr>
              <a:t>，</a:t>
            </a:r>
          </a:p>
          <a:p>
            <a:r>
              <a:rPr lang="zh-CN" altLang="en-US">
                <a:latin typeface="Arial Black" pitchFamily="34" charset="0"/>
              </a:rPr>
              <a:t>但</a:t>
            </a:r>
            <a:r>
              <a:rPr lang="zh-CN" altLang="en-US">
                <a:solidFill>
                  <a:srgbClr val="0000FF"/>
                </a:solidFill>
                <a:latin typeface="Arial Black" pitchFamily="34" charset="0"/>
              </a:rPr>
              <a:t>确切的形式不知道</a:t>
            </a:r>
            <a:r>
              <a:rPr lang="zh-CN" altLang="en-US">
                <a:latin typeface="Arial Black" pitchFamily="34" charset="0"/>
              </a:rPr>
              <a:t>，根据</a:t>
            </a:r>
            <a:r>
              <a:rPr lang="zh-CN" altLang="en-US">
                <a:solidFill>
                  <a:srgbClr val="0000FF"/>
                </a:solidFill>
                <a:latin typeface="Arial Black" pitchFamily="34" charset="0"/>
              </a:rPr>
              <a:t>样本</a:t>
            </a:r>
            <a:r>
              <a:rPr lang="zh-CN" altLang="en-US">
                <a:latin typeface="Arial Black" pitchFamily="34" charset="0"/>
              </a:rPr>
              <a:t>来估计</a:t>
            </a:r>
            <a:r>
              <a:rPr lang="zh-CN" altLang="en-US">
                <a:solidFill>
                  <a:srgbClr val="0000FF"/>
                </a:solidFill>
                <a:latin typeface="Arial Black" pitchFamily="34" charset="0"/>
              </a:rPr>
              <a:t>总体的参数</a:t>
            </a:r>
            <a:r>
              <a:rPr lang="zh-CN" altLang="en-US">
                <a:latin typeface="Arial Black" pitchFamily="34" charset="0"/>
              </a:rPr>
              <a:t>，这</a:t>
            </a:r>
          </a:p>
          <a:p>
            <a:r>
              <a:rPr lang="zh-CN" altLang="en-US">
                <a:latin typeface="Arial Black" pitchFamily="34" charset="0"/>
              </a:rPr>
              <a:t>类问题称为</a:t>
            </a:r>
            <a:r>
              <a:rPr lang="zh-CN" altLang="en-US">
                <a:solidFill>
                  <a:srgbClr val="0000FF"/>
                </a:solidFill>
                <a:latin typeface="Arial Black" pitchFamily="34" charset="0"/>
              </a:rPr>
              <a:t>参数估计</a:t>
            </a:r>
            <a:r>
              <a:rPr lang="zh-CN" altLang="en-US">
                <a:latin typeface="Arial Black" pitchFamily="34" charset="0"/>
              </a:rPr>
              <a:t>。</a:t>
            </a:r>
          </a:p>
        </p:txBody>
      </p:sp>
      <p:sp>
        <p:nvSpPr>
          <p:cNvPr id="22534" name="Text Box 6"/>
          <p:cNvSpPr txBox="1">
            <a:spLocks noChangeArrowheads="1"/>
          </p:cNvSpPr>
          <p:nvPr/>
        </p:nvSpPr>
        <p:spPr bwMode="auto">
          <a:xfrm>
            <a:off x="625475" y="4365625"/>
            <a:ext cx="6610350" cy="647700"/>
          </a:xfrm>
          <a:prstGeom prst="rect">
            <a:avLst/>
          </a:prstGeom>
          <a:noFill/>
          <a:ln w="9525" algn="ctr">
            <a:noFill/>
            <a:miter lim="800000"/>
            <a:headEnd/>
            <a:tailEnd/>
          </a:ln>
        </p:spPr>
        <p:txBody>
          <a:bodyPr wrap="none">
            <a:spAutoFit/>
          </a:bodyPr>
          <a:lstStyle/>
          <a:p>
            <a:r>
              <a:rPr lang="zh-CN" altLang="en-US">
                <a:latin typeface="Arial Black" pitchFamily="34" charset="0"/>
              </a:rPr>
              <a:t>参数估计的类型</a:t>
            </a:r>
            <a:r>
              <a:rPr lang="en-US" altLang="zh-CN"/>
              <a:t>——</a:t>
            </a:r>
            <a:r>
              <a:rPr lang="zh-CN" altLang="en-US">
                <a:solidFill>
                  <a:srgbClr val="0000FF"/>
                </a:solidFill>
                <a:latin typeface="Arial Black" pitchFamily="34" charset="0"/>
              </a:rPr>
              <a:t>点估计、区间估计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wipe(left)">
                                      <p:cBhvr>
                                        <p:cTn id="7" dur="500"/>
                                        <p:tgtEl>
                                          <p:spTgt spid="225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33"/>
                                        </p:tgtEl>
                                        <p:attrNameLst>
                                          <p:attrName>style.visibility</p:attrName>
                                        </p:attrNameLst>
                                      </p:cBhvr>
                                      <p:to>
                                        <p:strVal val="visible"/>
                                      </p:to>
                                    </p:set>
                                    <p:animEffect transition="in" filter="wipe(left)">
                                      <p:cBhvr>
                                        <p:cTn id="12" dur="500"/>
                                        <p:tgtEl>
                                          <p:spTgt spid="225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34"/>
                                        </p:tgtEl>
                                        <p:attrNameLst>
                                          <p:attrName>style.visibility</p:attrName>
                                        </p:attrNameLst>
                                      </p:cBhvr>
                                      <p:to>
                                        <p:strVal val="visible"/>
                                      </p:to>
                                    </p:set>
                                    <p:animEffect transition="in" filter="wipe(left)">
                                      <p:cBhvr>
                                        <p:cTn id="17" dur="500"/>
                                        <p:tgtEl>
                                          <p:spTgt spid="22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p:bldP spid="22533" grpId="0"/>
      <p:bldP spid="2253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Box 3"/>
          <p:cNvSpPr txBox="1">
            <a:spLocks noChangeArrowheads="1"/>
          </p:cNvSpPr>
          <p:nvPr/>
        </p:nvSpPr>
        <p:spPr bwMode="auto">
          <a:xfrm>
            <a:off x="571472" y="4572008"/>
            <a:ext cx="5955476" cy="590354"/>
          </a:xfrm>
          <a:prstGeom prst="rect">
            <a:avLst/>
          </a:prstGeom>
          <a:noFill/>
          <a:ln w="9525">
            <a:noFill/>
            <a:miter lim="800000"/>
            <a:headEnd/>
            <a:tailEnd/>
          </a:ln>
        </p:spPr>
        <p:txBody>
          <a:bodyPr wrap="none">
            <a:spAutoFit/>
          </a:bodyPr>
          <a:lstStyle/>
          <a:p>
            <a:r>
              <a:rPr lang="zh-CN" altLang="en-US" dirty="0" smtClean="0">
                <a:solidFill>
                  <a:srgbClr val="800080"/>
                </a:solidFill>
              </a:rPr>
              <a:t>矩</a:t>
            </a:r>
            <a:r>
              <a:rPr lang="zh-CN" altLang="en-US" dirty="0">
                <a:solidFill>
                  <a:srgbClr val="800080"/>
                </a:solidFill>
              </a:rPr>
              <a:t>法估计总能用低阶矩就不用高阶矩</a:t>
            </a:r>
          </a:p>
        </p:txBody>
      </p:sp>
      <p:graphicFrame>
        <p:nvGraphicFramePr>
          <p:cNvPr id="3" name="Object 5"/>
          <p:cNvGraphicFramePr>
            <a:graphicFrameLocks noChangeAspect="1"/>
          </p:cNvGraphicFramePr>
          <p:nvPr/>
        </p:nvGraphicFramePr>
        <p:xfrm>
          <a:off x="3572421" y="1816682"/>
          <a:ext cx="2871787" cy="1047750"/>
        </p:xfrm>
        <a:graphic>
          <a:graphicData uri="http://schemas.openxmlformats.org/presentationml/2006/ole">
            <p:oleObj spid="_x0000_s111618" name="Equation" r:id="rId3" imgW="1180800" imgH="431640" progId="">
              <p:embed/>
            </p:oleObj>
          </a:graphicData>
        </a:graphic>
      </p:graphicFrame>
      <p:sp>
        <p:nvSpPr>
          <p:cNvPr id="4" name="Text Box 14"/>
          <p:cNvSpPr txBox="1">
            <a:spLocks noChangeArrowheads="1"/>
          </p:cNvSpPr>
          <p:nvPr/>
        </p:nvSpPr>
        <p:spPr bwMode="auto">
          <a:xfrm>
            <a:off x="539552" y="2936440"/>
            <a:ext cx="6676828" cy="590354"/>
          </a:xfrm>
          <a:prstGeom prst="rect">
            <a:avLst/>
          </a:prstGeom>
          <a:noFill/>
          <a:ln w="9525" algn="ctr">
            <a:noFill/>
            <a:miter lim="800000"/>
            <a:headEnd/>
            <a:tailEnd/>
          </a:ln>
        </p:spPr>
        <p:txBody>
          <a:bodyPr wrap="none">
            <a:spAutoFit/>
          </a:bodyPr>
          <a:lstStyle/>
          <a:p>
            <a:r>
              <a:rPr lang="zh-CN" altLang="en-US" dirty="0"/>
              <a:t>可见：同一个参数的矩估计量可以不同</a:t>
            </a:r>
            <a:r>
              <a:rPr lang="zh-CN" altLang="en-US" dirty="0" smtClean="0"/>
              <a:t>。</a:t>
            </a:r>
            <a:endParaRPr lang="zh-CN" altLang="en-US" dirty="0"/>
          </a:p>
        </p:txBody>
      </p:sp>
      <p:sp>
        <p:nvSpPr>
          <p:cNvPr id="5" name="Text Box 15"/>
          <p:cNvSpPr txBox="1">
            <a:spLocks noChangeArrowheads="1"/>
          </p:cNvSpPr>
          <p:nvPr/>
        </p:nvSpPr>
        <p:spPr bwMode="auto">
          <a:xfrm>
            <a:off x="571472" y="1923914"/>
            <a:ext cx="2808782" cy="652486"/>
          </a:xfrm>
          <a:prstGeom prst="rect">
            <a:avLst/>
          </a:prstGeom>
          <a:noFill/>
          <a:ln w="9525" algn="ctr">
            <a:noFill/>
            <a:miter lim="800000"/>
            <a:headEnd/>
            <a:tailEnd/>
          </a:ln>
        </p:spPr>
        <p:txBody>
          <a:bodyPr wrap="none">
            <a:spAutoFit/>
          </a:bodyPr>
          <a:lstStyle/>
          <a:p>
            <a:r>
              <a:rPr lang="zh-CN" altLang="en-US" dirty="0"/>
              <a:t>得</a:t>
            </a:r>
            <a:r>
              <a:rPr lang="zh-CN" altLang="en-US" dirty="0" smtClean="0"/>
              <a:t>到矩法估计量 </a:t>
            </a:r>
            <a:endParaRPr lang="zh-CN" altLang="en-US" dirty="0"/>
          </a:p>
        </p:txBody>
      </p:sp>
      <p:graphicFrame>
        <p:nvGraphicFramePr>
          <p:cNvPr id="8" name="对象 7"/>
          <p:cNvGraphicFramePr>
            <a:graphicFrameLocks noChangeAspect="1"/>
          </p:cNvGraphicFramePr>
          <p:nvPr/>
        </p:nvGraphicFramePr>
        <p:xfrm>
          <a:off x="5148064" y="992224"/>
          <a:ext cx="2376264" cy="655522"/>
        </p:xfrm>
        <a:graphic>
          <a:graphicData uri="http://schemas.openxmlformats.org/presentationml/2006/ole">
            <p:oleObj spid="_x0000_s111619" name="Equation" r:id="rId4" imgW="736560" imgH="203040" progId="">
              <p:embed/>
            </p:oleObj>
          </a:graphicData>
        </a:graphic>
      </p:graphicFrame>
      <p:sp>
        <p:nvSpPr>
          <p:cNvPr id="9" name="矩形 8"/>
          <p:cNvSpPr/>
          <p:nvPr/>
        </p:nvSpPr>
        <p:spPr>
          <a:xfrm>
            <a:off x="571472" y="920216"/>
            <a:ext cx="4612160" cy="652486"/>
          </a:xfrm>
          <a:prstGeom prst="rect">
            <a:avLst/>
          </a:prstGeom>
        </p:spPr>
        <p:txBody>
          <a:bodyPr wrap="none">
            <a:spAutoFit/>
          </a:bodyPr>
          <a:lstStyle/>
          <a:p>
            <a:r>
              <a:rPr lang="zh-CN" altLang="en-US" dirty="0" smtClean="0"/>
              <a:t>考虑泊松分布的二阶中心矩 </a:t>
            </a:r>
            <a:endParaRPr lang="zh-CN" altLang="en-US" dirty="0"/>
          </a:p>
        </p:txBody>
      </p:sp>
      <p:sp>
        <p:nvSpPr>
          <p:cNvPr id="10" name="TextBox 9"/>
          <p:cNvSpPr txBox="1"/>
          <p:nvPr/>
        </p:nvSpPr>
        <p:spPr>
          <a:xfrm>
            <a:off x="571472" y="3714752"/>
            <a:ext cx="3430747" cy="590354"/>
          </a:xfrm>
          <a:prstGeom prst="rect">
            <a:avLst/>
          </a:prstGeom>
          <a:noFill/>
        </p:spPr>
        <p:txBody>
          <a:bodyPr wrap="none" rtlCol="0">
            <a:spAutoFit/>
          </a:bodyPr>
          <a:lstStyle/>
          <a:p>
            <a:r>
              <a:rPr lang="zh-CN" altLang="en-US" dirty="0" smtClean="0">
                <a:solidFill>
                  <a:srgbClr val="FF0000"/>
                </a:solidFill>
              </a:rPr>
              <a:t>使用哪个更好一些？</a:t>
            </a:r>
            <a:endParaRPr lang="zh-CN" altLang="en-US" dirty="0">
              <a:solidFill>
                <a:srgbClr val="FF0000"/>
              </a:solidFill>
            </a:endParaRPr>
          </a:p>
        </p:txBody>
      </p:sp>
      <p:sp>
        <p:nvSpPr>
          <p:cNvPr id="11" name="TextBox 10"/>
          <p:cNvSpPr txBox="1"/>
          <p:nvPr/>
        </p:nvSpPr>
        <p:spPr>
          <a:xfrm>
            <a:off x="580780" y="5357826"/>
            <a:ext cx="7848872" cy="1212640"/>
          </a:xfrm>
          <a:prstGeom prst="rect">
            <a:avLst/>
          </a:prstGeom>
          <a:noFill/>
        </p:spPr>
        <p:txBody>
          <a:bodyPr wrap="square" rtlCol="0">
            <a:spAutoFit/>
          </a:bodyPr>
          <a:lstStyle/>
          <a:p>
            <a:r>
              <a:rPr lang="zh-CN" altLang="en-US" dirty="0" smtClean="0"/>
              <a:t>之后会系统地介绍估计量优劣的评价，届时再展开讨论</a:t>
            </a:r>
            <a:endParaRPr lang="zh-CN" altLang="en-US" dirty="0"/>
          </a:p>
        </p:txBody>
      </p:sp>
      <p:sp>
        <p:nvSpPr>
          <p:cNvPr id="12" name="TextBox 11"/>
          <p:cNvSpPr txBox="1"/>
          <p:nvPr/>
        </p:nvSpPr>
        <p:spPr>
          <a:xfrm>
            <a:off x="1259632" y="188640"/>
            <a:ext cx="6054863" cy="590354"/>
          </a:xfrm>
          <a:prstGeom prst="rect">
            <a:avLst/>
          </a:prstGeom>
          <a:noFill/>
        </p:spPr>
        <p:txBody>
          <a:bodyPr wrap="none" rtlCol="0">
            <a:spAutoFit/>
          </a:bodyPr>
          <a:lstStyle/>
          <a:p>
            <a:r>
              <a:rPr lang="zh-CN" altLang="en-US" dirty="0" smtClean="0">
                <a:solidFill>
                  <a:srgbClr val="800080"/>
                </a:solidFill>
              </a:rPr>
              <a:t>思考一下，是否有其他求解的办法？ </a:t>
            </a:r>
            <a:endParaRPr lang="zh-CN" altLang="en-US" dirty="0">
              <a:solidFill>
                <a:srgbClr val="80008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8914"/>
                                        </p:tgtEl>
                                        <p:attrNameLst>
                                          <p:attrName>style.visibility</p:attrName>
                                        </p:attrNameLst>
                                      </p:cBhvr>
                                      <p:to>
                                        <p:strVal val="visible"/>
                                      </p:to>
                                    </p:set>
                                    <p:animEffect transition="in" filter="blinds(horizontal)">
                                      <p:cBhvr>
                                        <p:cTn id="37" dur="500"/>
                                        <p:tgtEl>
                                          <p:spTgt spid="3891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p:bldP spid="4" grpId="0"/>
      <p:bldP spid="5" grpId="0"/>
      <p:bldP spid="9" grpId="0"/>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3"/>
          <p:cNvSpPr txBox="1">
            <a:spLocks noChangeArrowheads="1"/>
          </p:cNvSpPr>
          <p:nvPr/>
        </p:nvSpPr>
        <p:spPr bwMode="auto">
          <a:xfrm>
            <a:off x="231311" y="2900274"/>
            <a:ext cx="1983235" cy="600164"/>
          </a:xfrm>
          <a:prstGeom prst="rect">
            <a:avLst/>
          </a:prstGeom>
          <a:noFill/>
          <a:ln w="9525" algn="ctr">
            <a:noFill/>
            <a:miter lim="800000"/>
            <a:headEnd/>
            <a:tailEnd/>
          </a:ln>
        </p:spPr>
        <p:txBody>
          <a:bodyPr wrap="none">
            <a:spAutoFit/>
          </a:bodyPr>
          <a:lstStyle/>
          <a:p>
            <a:r>
              <a:rPr lang="zh-CN" altLang="en-US" dirty="0" smtClean="0">
                <a:solidFill>
                  <a:srgbClr val="FF0000"/>
                </a:solidFill>
                <a:latin typeface="Arial Black" pitchFamily="34" charset="0"/>
              </a:rPr>
              <a:t>解</a:t>
            </a:r>
            <a:r>
              <a:rPr lang="en-US" altLang="zh-CN" dirty="0" smtClean="0">
                <a:solidFill>
                  <a:srgbClr val="FF0000"/>
                </a:solidFill>
                <a:latin typeface="Arial Black" pitchFamily="34" charset="0"/>
              </a:rPr>
              <a:t>:</a:t>
            </a:r>
            <a:r>
              <a:rPr lang="zh-CN" altLang="en-US" dirty="0" smtClean="0"/>
              <a:t>  </a:t>
            </a:r>
            <a:r>
              <a:rPr lang="zh-CN" altLang="en-US" dirty="0"/>
              <a:t>由于    </a:t>
            </a:r>
          </a:p>
        </p:txBody>
      </p:sp>
      <p:graphicFrame>
        <p:nvGraphicFramePr>
          <p:cNvPr id="36868" name="Object 4"/>
          <p:cNvGraphicFramePr>
            <a:graphicFrameLocks noChangeAspect="1"/>
          </p:cNvGraphicFramePr>
          <p:nvPr/>
        </p:nvGraphicFramePr>
        <p:xfrm>
          <a:off x="1673225" y="2780928"/>
          <a:ext cx="4535488" cy="957263"/>
        </p:xfrm>
        <a:graphic>
          <a:graphicData uri="http://schemas.openxmlformats.org/presentationml/2006/ole">
            <p:oleObj spid="_x0000_s14338" name="Equation" r:id="rId4" imgW="1866600" imgH="393480" progId="">
              <p:embed/>
            </p:oleObj>
          </a:graphicData>
        </a:graphic>
      </p:graphicFrame>
      <p:sp>
        <p:nvSpPr>
          <p:cNvPr id="36869" name="Text Box 5"/>
          <p:cNvSpPr txBox="1">
            <a:spLocks noChangeArrowheads="1"/>
          </p:cNvSpPr>
          <p:nvPr/>
        </p:nvSpPr>
        <p:spPr bwMode="auto">
          <a:xfrm>
            <a:off x="611188" y="3873202"/>
            <a:ext cx="3792537" cy="647700"/>
          </a:xfrm>
          <a:prstGeom prst="rect">
            <a:avLst/>
          </a:prstGeom>
          <a:noFill/>
          <a:ln w="9525" algn="ctr">
            <a:noFill/>
            <a:miter lim="800000"/>
            <a:headEnd/>
            <a:tailEnd/>
          </a:ln>
        </p:spPr>
        <p:txBody>
          <a:bodyPr wrap="none">
            <a:spAutoFit/>
          </a:bodyPr>
          <a:lstStyle/>
          <a:p>
            <a:r>
              <a:rPr lang="zh-CN" altLang="en-US" dirty="0"/>
              <a:t>所以由矩法估计，得</a:t>
            </a:r>
            <a:r>
              <a:rPr lang="zh-CN" altLang="en-US" dirty="0">
                <a:sym typeface="Symbol" pitchFamily="18" charset="2"/>
              </a:rPr>
              <a:t>  </a:t>
            </a:r>
            <a:r>
              <a:rPr lang="zh-CN" altLang="en-US" dirty="0"/>
              <a:t>  </a:t>
            </a:r>
          </a:p>
        </p:txBody>
      </p:sp>
      <p:graphicFrame>
        <p:nvGraphicFramePr>
          <p:cNvPr id="36870" name="Object 6"/>
          <p:cNvGraphicFramePr>
            <a:graphicFrameLocks noChangeAspect="1"/>
          </p:cNvGraphicFramePr>
          <p:nvPr/>
        </p:nvGraphicFramePr>
        <p:xfrm>
          <a:off x="1744663" y="4686002"/>
          <a:ext cx="2682875" cy="1046163"/>
        </p:xfrm>
        <a:graphic>
          <a:graphicData uri="http://schemas.openxmlformats.org/presentationml/2006/ole">
            <p:oleObj spid="_x0000_s14339" name="Equation" r:id="rId5" imgW="1104840" imgH="431640" progId="">
              <p:embed/>
            </p:oleObj>
          </a:graphicData>
        </a:graphic>
      </p:graphicFrame>
      <p:graphicFrame>
        <p:nvGraphicFramePr>
          <p:cNvPr id="36871" name="Object 7"/>
          <p:cNvGraphicFramePr>
            <a:graphicFrameLocks noChangeAspect="1"/>
          </p:cNvGraphicFramePr>
          <p:nvPr/>
        </p:nvGraphicFramePr>
        <p:xfrm>
          <a:off x="4211960" y="3717032"/>
          <a:ext cx="1050925" cy="957262"/>
        </p:xfrm>
        <a:graphic>
          <a:graphicData uri="http://schemas.openxmlformats.org/presentationml/2006/ole">
            <p:oleObj spid="_x0000_s14340" name="Equation" r:id="rId6" imgW="431640" imgH="393480" progId="">
              <p:embed/>
            </p:oleObj>
          </a:graphicData>
        </a:graphic>
      </p:graphicFrame>
      <p:sp>
        <p:nvSpPr>
          <p:cNvPr id="36873" name="Text Box 9"/>
          <p:cNvSpPr txBox="1">
            <a:spLocks noChangeArrowheads="1"/>
          </p:cNvSpPr>
          <p:nvPr/>
        </p:nvSpPr>
        <p:spPr bwMode="auto">
          <a:xfrm>
            <a:off x="735013" y="4839990"/>
            <a:ext cx="1193800" cy="647700"/>
          </a:xfrm>
          <a:prstGeom prst="rect">
            <a:avLst/>
          </a:prstGeom>
          <a:noFill/>
          <a:ln w="9525" algn="ctr">
            <a:noFill/>
            <a:miter lim="800000"/>
            <a:headEnd/>
            <a:tailEnd/>
          </a:ln>
        </p:spPr>
        <p:txBody>
          <a:bodyPr wrap="none">
            <a:spAutoFit/>
          </a:bodyPr>
          <a:lstStyle/>
          <a:p>
            <a:r>
              <a:rPr lang="zh-CN" altLang="en-US"/>
              <a:t>解得   </a:t>
            </a:r>
          </a:p>
        </p:txBody>
      </p:sp>
      <p:graphicFrame>
        <p:nvGraphicFramePr>
          <p:cNvPr id="36877" name="Object 13"/>
          <p:cNvGraphicFramePr>
            <a:graphicFrameLocks noChangeAspect="1"/>
          </p:cNvGraphicFramePr>
          <p:nvPr/>
        </p:nvGraphicFramePr>
        <p:xfrm>
          <a:off x="1871663" y="1230238"/>
          <a:ext cx="4721225" cy="1606550"/>
        </p:xfrm>
        <a:graphic>
          <a:graphicData uri="http://schemas.openxmlformats.org/presentationml/2006/ole">
            <p:oleObj spid="_x0000_s14341" name="Equation" r:id="rId7" imgW="1942920" imgH="660240" progId="">
              <p:embed/>
            </p:oleObj>
          </a:graphicData>
        </a:graphic>
      </p:graphicFrame>
      <p:grpSp>
        <p:nvGrpSpPr>
          <p:cNvPr id="2" name="Group 18"/>
          <p:cNvGrpSpPr>
            <a:grpSpLocks/>
          </p:cNvGrpSpPr>
          <p:nvPr/>
        </p:nvGrpSpPr>
        <p:grpSpPr bwMode="auto">
          <a:xfrm>
            <a:off x="611188" y="5551190"/>
            <a:ext cx="6232525" cy="1046162"/>
            <a:chOff x="463" y="3566"/>
            <a:chExt cx="3926" cy="659"/>
          </a:xfrm>
        </p:grpSpPr>
        <p:sp>
          <p:nvSpPr>
            <p:cNvPr id="14351" name="Text Box 14"/>
            <p:cNvSpPr txBox="1">
              <a:spLocks noChangeArrowheads="1"/>
            </p:cNvSpPr>
            <p:nvPr/>
          </p:nvSpPr>
          <p:spPr bwMode="auto">
            <a:xfrm>
              <a:off x="463" y="3662"/>
              <a:ext cx="2963" cy="408"/>
            </a:xfrm>
            <a:prstGeom prst="rect">
              <a:avLst/>
            </a:prstGeom>
            <a:noFill/>
            <a:ln w="9525" algn="ctr">
              <a:noFill/>
              <a:miter lim="800000"/>
              <a:headEnd/>
              <a:tailEnd/>
            </a:ln>
          </p:spPr>
          <p:txBody>
            <a:bodyPr wrap="none">
              <a:spAutoFit/>
            </a:bodyPr>
            <a:lstStyle/>
            <a:p>
              <a:r>
                <a:rPr lang="zh-CN" altLang="en-US"/>
                <a:t>所以，参数   的矩估计量为   </a:t>
              </a:r>
            </a:p>
          </p:txBody>
        </p:sp>
        <p:graphicFrame>
          <p:nvGraphicFramePr>
            <p:cNvPr id="14343" name="Object 15"/>
            <p:cNvGraphicFramePr>
              <a:graphicFrameLocks noChangeAspect="1"/>
            </p:cNvGraphicFramePr>
            <p:nvPr/>
          </p:nvGraphicFramePr>
          <p:xfrm>
            <a:off x="3243" y="3566"/>
            <a:ext cx="1146" cy="659"/>
          </p:xfrm>
          <a:graphic>
            <a:graphicData uri="http://schemas.openxmlformats.org/presentationml/2006/ole">
              <p:oleObj spid="_x0000_s14343" name="Equation" r:id="rId8" imgW="749160" imgH="431640" progId="">
                <p:embed/>
              </p:oleObj>
            </a:graphicData>
          </a:graphic>
        </p:graphicFrame>
        <p:graphicFrame>
          <p:nvGraphicFramePr>
            <p:cNvPr id="14344" name="Object 16"/>
            <p:cNvGraphicFramePr>
              <a:graphicFrameLocks noChangeAspect="1"/>
            </p:cNvGraphicFramePr>
            <p:nvPr/>
          </p:nvGraphicFramePr>
          <p:xfrm>
            <a:off x="1608" y="3786"/>
            <a:ext cx="223" cy="244"/>
          </p:xfrm>
          <a:graphic>
            <a:graphicData uri="http://schemas.openxmlformats.org/presentationml/2006/ole">
              <p:oleObj spid="_x0000_s14344" name="Equation" r:id="rId9" imgW="126720" imgH="139680" progId="">
                <p:embed/>
              </p:oleObj>
            </a:graphicData>
          </a:graphic>
        </p:graphicFrame>
      </p:grpSp>
      <p:grpSp>
        <p:nvGrpSpPr>
          <p:cNvPr id="3" name="Group 19"/>
          <p:cNvGrpSpPr>
            <a:grpSpLocks/>
          </p:cNvGrpSpPr>
          <p:nvPr/>
        </p:nvGrpSpPr>
        <p:grpSpPr bwMode="auto">
          <a:xfrm>
            <a:off x="174699" y="260648"/>
            <a:ext cx="8334375" cy="1212851"/>
            <a:chOff x="68" y="98"/>
            <a:chExt cx="5250" cy="764"/>
          </a:xfrm>
        </p:grpSpPr>
        <p:sp>
          <p:nvSpPr>
            <p:cNvPr id="14350" name="Text Box 2"/>
            <p:cNvSpPr txBox="1">
              <a:spLocks noChangeArrowheads="1"/>
            </p:cNvSpPr>
            <p:nvPr/>
          </p:nvSpPr>
          <p:spPr bwMode="auto">
            <a:xfrm>
              <a:off x="68" y="98"/>
              <a:ext cx="5250" cy="764"/>
            </a:xfrm>
            <a:prstGeom prst="rect">
              <a:avLst/>
            </a:prstGeom>
            <a:noFill/>
            <a:ln w="9525" algn="ctr">
              <a:noFill/>
              <a:miter lim="800000"/>
              <a:headEnd/>
              <a:tailEnd/>
            </a:ln>
          </p:spPr>
          <p:txBody>
            <a:bodyPr wrap="none">
              <a:spAutoFit/>
            </a:bodyPr>
            <a:lstStyle/>
            <a:p>
              <a:r>
                <a:rPr lang="zh-CN" altLang="en-US" dirty="0" smtClean="0">
                  <a:solidFill>
                    <a:srgbClr val="FF0000"/>
                  </a:solidFill>
                  <a:latin typeface="Arial Black" pitchFamily="34" charset="0"/>
                </a:rPr>
                <a:t>例</a:t>
              </a:r>
              <a:r>
                <a:rPr lang="en-US" altLang="zh-CN" dirty="0" smtClean="0">
                  <a:solidFill>
                    <a:srgbClr val="FF0000"/>
                  </a:solidFill>
                  <a:latin typeface="Arial Black" pitchFamily="34" charset="0"/>
                </a:rPr>
                <a:t>:</a:t>
              </a:r>
              <a:r>
                <a:rPr lang="en-US" altLang="zh-CN" dirty="0" smtClean="0"/>
                <a:t>  </a:t>
              </a:r>
              <a:r>
                <a:rPr lang="zh-CN" altLang="en-US" dirty="0"/>
                <a:t>对容量为</a:t>
              </a:r>
              <a:r>
                <a:rPr lang="en-US" altLang="zh-CN" dirty="0"/>
                <a:t>n</a:t>
              </a:r>
              <a:r>
                <a:rPr lang="zh-CN" altLang="en-US" dirty="0" smtClean="0"/>
                <a:t>的样本，</a:t>
              </a:r>
              <a:r>
                <a:rPr lang="zh-CN" altLang="en-US" dirty="0"/>
                <a:t>求下列密度函数中参数    的</a:t>
              </a:r>
            </a:p>
            <a:p>
              <a:r>
                <a:rPr lang="zh-CN" altLang="en-US" dirty="0"/>
                <a:t>矩估计量。</a:t>
              </a:r>
              <a:endParaRPr lang="zh-CN" altLang="el-GR" dirty="0">
                <a:sym typeface="Symbol" pitchFamily="18" charset="2"/>
              </a:endParaRPr>
            </a:p>
          </p:txBody>
        </p:sp>
        <p:graphicFrame>
          <p:nvGraphicFramePr>
            <p:cNvPr id="14342" name="Object 17"/>
            <p:cNvGraphicFramePr>
              <a:graphicFrameLocks noChangeAspect="1"/>
            </p:cNvGraphicFramePr>
            <p:nvPr/>
          </p:nvGraphicFramePr>
          <p:xfrm>
            <a:off x="4758" y="203"/>
            <a:ext cx="195" cy="213"/>
          </p:xfrm>
          <a:graphic>
            <a:graphicData uri="http://schemas.openxmlformats.org/presentationml/2006/ole">
              <p:oleObj spid="_x0000_s14342" name="Equation" r:id="rId10" imgW="126720" imgH="139680" progId="">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6877"/>
                                        </p:tgtEl>
                                        <p:attrNameLst>
                                          <p:attrName>style.visibility</p:attrName>
                                        </p:attrNameLst>
                                      </p:cBhvr>
                                      <p:to>
                                        <p:strVal val="visible"/>
                                      </p:to>
                                    </p:set>
                                    <p:animEffect transition="in" filter="wipe(left)">
                                      <p:cBhvr>
                                        <p:cTn id="12" dur="500"/>
                                        <p:tgtEl>
                                          <p:spTgt spid="3687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867"/>
                                        </p:tgtEl>
                                        <p:attrNameLst>
                                          <p:attrName>style.visibility</p:attrName>
                                        </p:attrNameLst>
                                      </p:cBhvr>
                                      <p:to>
                                        <p:strVal val="visible"/>
                                      </p:to>
                                    </p:set>
                                    <p:animEffect transition="in" filter="wipe(left)">
                                      <p:cBhvr>
                                        <p:cTn id="17" dur="500"/>
                                        <p:tgtEl>
                                          <p:spTgt spid="3686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6868"/>
                                        </p:tgtEl>
                                        <p:attrNameLst>
                                          <p:attrName>style.visibility</p:attrName>
                                        </p:attrNameLst>
                                      </p:cBhvr>
                                      <p:to>
                                        <p:strVal val="visible"/>
                                      </p:to>
                                    </p:set>
                                    <p:animEffect transition="in" filter="wipe(left)">
                                      <p:cBhvr>
                                        <p:cTn id="22" dur="500"/>
                                        <p:tgtEl>
                                          <p:spTgt spid="3686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869"/>
                                        </p:tgtEl>
                                        <p:attrNameLst>
                                          <p:attrName>style.visibility</p:attrName>
                                        </p:attrNameLst>
                                      </p:cBhvr>
                                      <p:to>
                                        <p:strVal val="visible"/>
                                      </p:to>
                                    </p:set>
                                    <p:animEffect transition="in" filter="wipe(left)">
                                      <p:cBhvr>
                                        <p:cTn id="27" dur="500"/>
                                        <p:tgtEl>
                                          <p:spTgt spid="3686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6871"/>
                                        </p:tgtEl>
                                        <p:attrNameLst>
                                          <p:attrName>style.visibility</p:attrName>
                                        </p:attrNameLst>
                                      </p:cBhvr>
                                      <p:to>
                                        <p:strVal val="visible"/>
                                      </p:to>
                                    </p:set>
                                    <p:animEffect transition="in" filter="wipe(left)">
                                      <p:cBhvr>
                                        <p:cTn id="32" dur="500"/>
                                        <p:tgtEl>
                                          <p:spTgt spid="3687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6873"/>
                                        </p:tgtEl>
                                        <p:attrNameLst>
                                          <p:attrName>style.visibility</p:attrName>
                                        </p:attrNameLst>
                                      </p:cBhvr>
                                      <p:to>
                                        <p:strVal val="visible"/>
                                      </p:to>
                                    </p:set>
                                    <p:animEffect transition="in" filter="wipe(left)">
                                      <p:cBhvr>
                                        <p:cTn id="37" dur="500"/>
                                        <p:tgtEl>
                                          <p:spTgt spid="3687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6870"/>
                                        </p:tgtEl>
                                        <p:attrNameLst>
                                          <p:attrName>style.visibility</p:attrName>
                                        </p:attrNameLst>
                                      </p:cBhvr>
                                      <p:to>
                                        <p:strVal val="visible"/>
                                      </p:to>
                                    </p:set>
                                    <p:animEffect transition="in" filter="wipe(left)">
                                      <p:cBhvr>
                                        <p:cTn id="42" dur="500"/>
                                        <p:tgtEl>
                                          <p:spTgt spid="3687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left)">
                                      <p:cBhvr>
                                        <p:cTn id="4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p:bldP spid="36869" grpId="0"/>
      <p:bldP spid="3687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矩形 2"/>
          <p:cNvSpPr>
            <a:spLocks noChangeArrowheads="1"/>
          </p:cNvSpPr>
          <p:nvPr/>
        </p:nvSpPr>
        <p:spPr bwMode="auto">
          <a:xfrm>
            <a:off x="251520" y="127744"/>
            <a:ext cx="8712968" cy="2893100"/>
          </a:xfrm>
          <a:prstGeom prst="rect">
            <a:avLst/>
          </a:prstGeom>
          <a:noFill/>
          <a:ln w="9525">
            <a:noFill/>
            <a:miter lim="800000"/>
            <a:headEnd/>
            <a:tailEnd/>
          </a:ln>
        </p:spPr>
        <p:txBody>
          <a:bodyPr wrap="square">
            <a:spAutoFit/>
          </a:bodyPr>
          <a:lstStyle/>
          <a:p>
            <a:r>
              <a:rPr lang="zh-CN" altLang="en-US" dirty="0">
                <a:solidFill>
                  <a:schemeClr val="accent2"/>
                </a:solidFill>
              </a:rPr>
              <a:t>回忆：</a:t>
            </a:r>
            <a:r>
              <a:rPr lang="zh-CN" altLang="en-US" dirty="0"/>
              <a:t>为了估计鱼塘中有多少条鱼</a:t>
            </a:r>
            <a:r>
              <a:rPr lang="en-US" altLang="zh-CN" dirty="0"/>
              <a:t>,</a:t>
            </a:r>
            <a:r>
              <a:rPr lang="zh-CN" altLang="en-US" dirty="0"/>
              <a:t>鱼塘主先从鱼塘中网起</a:t>
            </a:r>
            <a:r>
              <a:rPr lang="en-US" altLang="zh-CN" dirty="0"/>
              <a:t>100</a:t>
            </a:r>
            <a:r>
              <a:rPr lang="zh-CN" altLang="en-US" dirty="0"/>
              <a:t>条鱼作上记号后，放回鱼塘中</a:t>
            </a:r>
            <a:r>
              <a:rPr lang="en-US" altLang="zh-CN" dirty="0"/>
              <a:t>,</a:t>
            </a:r>
            <a:r>
              <a:rPr lang="zh-CN" altLang="en-US" dirty="0"/>
              <a:t>过了一段时间</a:t>
            </a:r>
            <a:r>
              <a:rPr lang="en-US" altLang="zh-CN" dirty="0"/>
              <a:t>(</a:t>
            </a:r>
            <a:r>
              <a:rPr lang="zh-CN" altLang="en-US" dirty="0"/>
              <a:t>使有记号的鱼和无记号的鱼混合均匀</a:t>
            </a:r>
            <a:r>
              <a:rPr lang="en-US" altLang="zh-CN" dirty="0"/>
              <a:t>)</a:t>
            </a:r>
            <a:r>
              <a:rPr lang="zh-CN" altLang="en-US" dirty="0"/>
              <a:t>后， 从鱼塘中网起一网鱼</a:t>
            </a:r>
            <a:r>
              <a:rPr lang="en-US" altLang="zh-CN" dirty="0"/>
              <a:t>,</a:t>
            </a:r>
            <a:r>
              <a:rPr lang="zh-CN" altLang="en-US" dirty="0"/>
              <a:t>共</a:t>
            </a:r>
            <a:r>
              <a:rPr lang="en-US" altLang="zh-CN" dirty="0"/>
              <a:t>80</a:t>
            </a:r>
            <a:r>
              <a:rPr lang="zh-CN" altLang="en-US" dirty="0"/>
              <a:t>条</a:t>
            </a:r>
            <a:r>
              <a:rPr lang="en-US" altLang="zh-CN" dirty="0"/>
              <a:t>,</a:t>
            </a:r>
            <a:r>
              <a:rPr lang="zh-CN" altLang="en-US" dirty="0"/>
              <a:t>其中有记号的鱼有</a:t>
            </a:r>
            <a:r>
              <a:rPr lang="en-US" altLang="zh-CN" dirty="0"/>
              <a:t>2</a:t>
            </a:r>
            <a:r>
              <a:rPr lang="zh-CN" altLang="en-US" dirty="0"/>
              <a:t>条。试估计鱼塘中有多少条鱼。</a:t>
            </a:r>
          </a:p>
        </p:txBody>
      </p:sp>
      <p:sp>
        <p:nvSpPr>
          <p:cNvPr id="37891" name="TextBox 3"/>
          <p:cNvSpPr txBox="1">
            <a:spLocks noChangeArrowheads="1"/>
          </p:cNvSpPr>
          <p:nvPr/>
        </p:nvSpPr>
        <p:spPr bwMode="auto">
          <a:xfrm>
            <a:off x="251520" y="2864594"/>
            <a:ext cx="8784976" cy="1150508"/>
          </a:xfrm>
          <a:prstGeom prst="rect">
            <a:avLst/>
          </a:prstGeom>
          <a:noFill/>
          <a:ln w="9525">
            <a:noFill/>
            <a:miter lim="800000"/>
            <a:headEnd/>
            <a:tailEnd/>
          </a:ln>
        </p:spPr>
        <p:txBody>
          <a:bodyPr wrap="square">
            <a:spAutoFit/>
          </a:bodyPr>
          <a:lstStyle/>
          <a:p>
            <a:r>
              <a:rPr lang="zh-CN" altLang="en-US" dirty="0"/>
              <a:t>由于数量很大，可以近似认为</a:t>
            </a:r>
            <a:r>
              <a:rPr lang="zh-CN" altLang="en-US" dirty="0" smtClean="0"/>
              <a:t>是简单随机取</a:t>
            </a:r>
            <a:r>
              <a:rPr lang="zh-CN" altLang="en-US" dirty="0"/>
              <a:t>样，</a:t>
            </a:r>
            <a:r>
              <a:rPr lang="zh-CN" altLang="en-US" dirty="0" smtClean="0"/>
              <a:t>故每条鱼是否有</a:t>
            </a:r>
            <a:r>
              <a:rPr lang="zh-CN" altLang="en-US" dirty="0"/>
              <a:t>记</a:t>
            </a:r>
            <a:r>
              <a:rPr lang="zh-CN" altLang="en-US" dirty="0" smtClean="0"/>
              <a:t>号服从</a:t>
            </a:r>
            <a:r>
              <a:rPr lang="en-US" altLang="zh-CN" dirty="0" err="1" smtClean="0"/>
              <a:t>X</a:t>
            </a:r>
            <a:r>
              <a:rPr lang="en-US" altLang="zh-CN" baseline="-25000" dirty="0" err="1" smtClean="0"/>
              <a:t>i</a:t>
            </a:r>
            <a:r>
              <a:rPr lang="en-US" altLang="zh-CN" dirty="0" err="1" smtClean="0"/>
              <a:t>~B</a:t>
            </a:r>
            <a:r>
              <a:rPr lang="en-US" altLang="zh-CN" dirty="0" smtClean="0"/>
              <a:t>(1,100/N</a:t>
            </a:r>
            <a:r>
              <a:rPr lang="en-US" altLang="zh-CN" dirty="0"/>
              <a:t>)</a:t>
            </a:r>
            <a:endParaRPr lang="zh-CN" altLang="en-US" dirty="0"/>
          </a:p>
        </p:txBody>
      </p:sp>
      <p:sp>
        <p:nvSpPr>
          <p:cNvPr id="37892" name="TextBox 4"/>
          <p:cNvSpPr txBox="1">
            <a:spLocks noChangeArrowheads="1"/>
          </p:cNvSpPr>
          <p:nvPr/>
        </p:nvSpPr>
        <p:spPr bwMode="auto">
          <a:xfrm>
            <a:off x="211113" y="4003451"/>
            <a:ext cx="5080237" cy="652486"/>
          </a:xfrm>
          <a:prstGeom prst="rect">
            <a:avLst/>
          </a:prstGeom>
          <a:noFill/>
          <a:ln w="9525">
            <a:noFill/>
            <a:miter lim="800000"/>
            <a:headEnd/>
            <a:tailEnd/>
          </a:ln>
        </p:spPr>
        <p:txBody>
          <a:bodyPr wrap="none">
            <a:spAutoFit/>
          </a:bodyPr>
          <a:lstStyle/>
          <a:p>
            <a:r>
              <a:rPr lang="zh-CN" altLang="en-US" dirty="0" smtClean="0">
                <a:solidFill>
                  <a:srgbClr val="7030A0"/>
                </a:solidFill>
              </a:rPr>
              <a:t>估</a:t>
            </a:r>
            <a:r>
              <a:rPr lang="zh-CN" altLang="en-US" dirty="0">
                <a:solidFill>
                  <a:srgbClr val="7030A0"/>
                </a:solidFill>
              </a:rPr>
              <a:t>计</a:t>
            </a:r>
            <a:r>
              <a:rPr lang="en-US" altLang="zh-CN" dirty="0" smtClean="0">
                <a:solidFill>
                  <a:srgbClr val="7030A0"/>
                </a:solidFill>
              </a:rPr>
              <a:t>N</a:t>
            </a:r>
            <a:r>
              <a:rPr lang="zh-CN" altLang="en-US" dirty="0" smtClean="0">
                <a:solidFill>
                  <a:srgbClr val="7030A0"/>
                </a:solidFill>
              </a:rPr>
              <a:t>就</a:t>
            </a:r>
            <a:r>
              <a:rPr lang="zh-CN" altLang="en-US" dirty="0">
                <a:solidFill>
                  <a:srgbClr val="7030A0"/>
                </a:solidFill>
              </a:rPr>
              <a:t>是估计参数</a:t>
            </a:r>
            <a:r>
              <a:rPr lang="en-US" altLang="zh-CN" dirty="0" smtClean="0">
                <a:solidFill>
                  <a:srgbClr val="7030A0"/>
                </a:solidFill>
              </a:rPr>
              <a:t>p=100/N</a:t>
            </a:r>
            <a:r>
              <a:rPr lang="zh-CN" altLang="en-US" dirty="0" smtClean="0">
                <a:solidFill>
                  <a:srgbClr val="7030A0"/>
                </a:solidFill>
              </a:rPr>
              <a:t>。</a:t>
            </a:r>
            <a:endParaRPr lang="zh-CN" altLang="en-US" dirty="0">
              <a:solidFill>
                <a:srgbClr val="7030A0"/>
              </a:solidFill>
            </a:endParaRPr>
          </a:p>
        </p:txBody>
      </p:sp>
      <p:sp>
        <p:nvSpPr>
          <p:cNvPr id="37893" name="TextBox 5"/>
          <p:cNvSpPr txBox="1">
            <a:spLocks noChangeArrowheads="1"/>
          </p:cNvSpPr>
          <p:nvPr/>
        </p:nvSpPr>
        <p:spPr bwMode="auto">
          <a:xfrm>
            <a:off x="279699" y="4638846"/>
            <a:ext cx="2709396" cy="590354"/>
          </a:xfrm>
          <a:prstGeom prst="rect">
            <a:avLst/>
          </a:prstGeom>
          <a:noFill/>
          <a:ln w="9525">
            <a:noFill/>
            <a:miter lim="800000"/>
            <a:headEnd/>
            <a:tailEnd/>
          </a:ln>
        </p:spPr>
        <p:txBody>
          <a:bodyPr wrap="none">
            <a:spAutoFit/>
          </a:bodyPr>
          <a:lstStyle/>
          <a:p>
            <a:r>
              <a:rPr lang="zh-CN" altLang="en-US" dirty="0" smtClean="0"/>
              <a:t>回忆当</a:t>
            </a:r>
            <a:r>
              <a:rPr lang="zh-CN" altLang="en-US" dirty="0"/>
              <a:t>时的解法</a:t>
            </a:r>
          </a:p>
        </p:txBody>
      </p:sp>
      <p:sp>
        <p:nvSpPr>
          <p:cNvPr id="37894" name="TextBox 6"/>
          <p:cNvSpPr txBox="1">
            <a:spLocks noChangeArrowheads="1"/>
          </p:cNvSpPr>
          <p:nvPr/>
        </p:nvSpPr>
        <p:spPr bwMode="auto">
          <a:xfrm>
            <a:off x="2962622" y="4648746"/>
            <a:ext cx="4057521" cy="652486"/>
          </a:xfrm>
          <a:prstGeom prst="rect">
            <a:avLst/>
          </a:prstGeom>
          <a:noFill/>
          <a:ln w="9525">
            <a:noFill/>
            <a:miter lim="800000"/>
            <a:headEnd/>
            <a:tailEnd/>
          </a:ln>
        </p:spPr>
        <p:txBody>
          <a:bodyPr wrap="none">
            <a:spAutoFit/>
          </a:bodyPr>
          <a:lstStyle/>
          <a:p>
            <a:r>
              <a:rPr lang="zh-CN" altLang="en-US" dirty="0">
                <a:solidFill>
                  <a:srgbClr val="FF0000"/>
                </a:solidFill>
              </a:rPr>
              <a:t>求参数</a:t>
            </a:r>
            <a:r>
              <a:rPr lang="en-US" altLang="zh-CN" dirty="0">
                <a:solidFill>
                  <a:srgbClr val="FF0000"/>
                </a:solidFill>
              </a:rPr>
              <a:t>p</a:t>
            </a:r>
            <a:r>
              <a:rPr lang="zh-CN" altLang="en-US" dirty="0">
                <a:solidFill>
                  <a:srgbClr val="FF0000"/>
                </a:solidFill>
              </a:rPr>
              <a:t>使得</a:t>
            </a:r>
            <a:r>
              <a:rPr lang="en-US" altLang="zh-CN" dirty="0" smtClean="0">
                <a:solidFill>
                  <a:srgbClr val="FF0000"/>
                </a:solidFill>
              </a:rPr>
              <a:t>P(Y=2</a:t>
            </a:r>
            <a:r>
              <a:rPr lang="en-US" altLang="zh-CN" dirty="0">
                <a:solidFill>
                  <a:srgbClr val="FF0000"/>
                </a:solidFill>
              </a:rPr>
              <a:t>)</a:t>
            </a:r>
            <a:r>
              <a:rPr lang="zh-CN" altLang="en-US" dirty="0">
                <a:solidFill>
                  <a:srgbClr val="FF0000"/>
                </a:solidFill>
              </a:rPr>
              <a:t>最大</a:t>
            </a:r>
          </a:p>
        </p:txBody>
      </p:sp>
      <p:sp>
        <p:nvSpPr>
          <p:cNvPr id="37895" name="TextBox 7"/>
          <p:cNvSpPr txBox="1">
            <a:spLocks noChangeArrowheads="1"/>
          </p:cNvSpPr>
          <p:nvPr/>
        </p:nvSpPr>
        <p:spPr bwMode="auto">
          <a:xfrm>
            <a:off x="395536" y="5384502"/>
            <a:ext cx="8532812" cy="1212850"/>
          </a:xfrm>
          <a:prstGeom prst="rect">
            <a:avLst/>
          </a:prstGeom>
          <a:noFill/>
          <a:ln w="9525">
            <a:noFill/>
            <a:miter lim="800000"/>
            <a:headEnd/>
            <a:tailEnd/>
          </a:ln>
        </p:spPr>
        <p:txBody>
          <a:bodyPr>
            <a:spAutoFit/>
          </a:bodyPr>
          <a:lstStyle/>
          <a:p>
            <a:r>
              <a:rPr lang="zh-CN" altLang="en-US" dirty="0">
                <a:solidFill>
                  <a:srgbClr val="0000CC"/>
                </a:solidFill>
              </a:rPr>
              <a:t>这样的思想实际上有很广的应用范围，我们以连续型随机变量为例来说明。</a:t>
            </a:r>
          </a:p>
        </p:txBody>
      </p:sp>
      <p:sp>
        <p:nvSpPr>
          <p:cNvPr id="8" name="矩形 7"/>
          <p:cNvSpPr/>
          <p:nvPr/>
        </p:nvSpPr>
        <p:spPr>
          <a:xfrm>
            <a:off x="5148064" y="4016350"/>
            <a:ext cx="3430747" cy="652486"/>
          </a:xfrm>
          <a:prstGeom prst="rect">
            <a:avLst/>
          </a:prstGeom>
        </p:spPr>
        <p:txBody>
          <a:bodyPr wrap="none">
            <a:spAutoFit/>
          </a:bodyPr>
          <a:lstStyle/>
          <a:p>
            <a:r>
              <a:rPr lang="zh-CN" altLang="en-US" dirty="0" smtClean="0"/>
              <a:t>可以用矩法来估计。</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blinds(horizontal)">
                                      <p:cBhvr>
                                        <p:cTn id="7" dur="500"/>
                                        <p:tgtEl>
                                          <p:spTgt spid="378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891"/>
                                        </p:tgtEl>
                                        <p:attrNameLst>
                                          <p:attrName>style.visibility</p:attrName>
                                        </p:attrNameLst>
                                      </p:cBhvr>
                                      <p:to>
                                        <p:strVal val="visible"/>
                                      </p:to>
                                    </p:set>
                                    <p:animEffect transition="in" filter="blinds(horizontal)">
                                      <p:cBhvr>
                                        <p:cTn id="12" dur="500"/>
                                        <p:tgtEl>
                                          <p:spTgt spid="3789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7892"/>
                                        </p:tgtEl>
                                        <p:attrNameLst>
                                          <p:attrName>style.visibility</p:attrName>
                                        </p:attrNameLst>
                                      </p:cBhvr>
                                      <p:to>
                                        <p:strVal val="visible"/>
                                      </p:to>
                                    </p:set>
                                    <p:animEffect transition="in" filter="blinds(horizontal)">
                                      <p:cBhvr>
                                        <p:cTn id="17" dur="500"/>
                                        <p:tgtEl>
                                          <p:spTgt spid="3789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7893"/>
                                        </p:tgtEl>
                                        <p:attrNameLst>
                                          <p:attrName>style.visibility</p:attrName>
                                        </p:attrNameLst>
                                      </p:cBhvr>
                                      <p:to>
                                        <p:strVal val="visible"/>
                                      </p:to>
                                    </p:set>
                                    <p:animEffect transition="in" filter="blinds(horizontal)">
                                      <p:cBhvr>
                                        <p:cTn id="27" dur="500"/>
                                        <p:tgtEl>
                                          <p:spTgt spid="3789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7894"/>
                                        </p:tgtEl>
                                        <p:attrNameLst>
                                          <p:attrName>style.visibility</p:attrName>
                                        </p:attrNameLst>
                                      </p:cBhvr>
                                      <p:to>
                                        <p:strVal val="visible"/>
                                      </p:to>
                                    </p:set>
                                    <p:animEffect transition="in" filter="blinds(horizontal)">
                                      <p:cBhvr>
                                        <p:cTn id="32" dur="500"/>
                                        <p:tgtEl>
                                          <p:spTgt spid="3789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7895"/>
                                        </p:tgtEl>
                                        <p:attrNameLst>
                                          <p:attrName>style.visibility</p:attrName>
                                        </p:attrNameLst>
                                      </p:cBhvr>
                                      <p:to>
                                        <p:strVal val="visible"/>
                                      </p:to>
                                    </p:set>
                                    <p:animEffect transition="in" filter="blinds(horizontal)">
                                      <p:cBhvr>
                                        <p:cTn id="37" dur="500"/>
                                        <p:tgtEl>
                                          <p:spTgt spid="37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p:bldP spid="37891" grpId="0"/>
      <p:bldP spid="37892" grpId="0"/>
      <p:bldP spid="37893" grpId="0"/>
      <p:bldP spid="37894" grpId="0"/>
      <p:bldP spid="37895"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Text Box 4"/>
          <p:cNvSpPr txBox="1">
            <a:spLocks noChangeArrowheads="1"/>
          </p:cNvSpPr>
          <p:nvPr/>
        </p:nvSpPr>
        <p:spPr bwMode="auto">
          <a:xfrm>
            <a:off x="1979613" y="188913"/>
            <a:ext cx="5094287" cy="806450"/>
          </a:xfrm>
          <a:prstGeom prst="rect">
            <a:avLst/>
          </a:prstGeom>
          <a:noFill/>
          <a:ln w="9525" algn="ctr">
            <a:noFill/>
            <a:miter lim="800000"/>
            <a:headEnd/>
            <a:tailEnd/>
          </a:ln>
        </p:spPr>
        <p:txBody>
          <a:bodyPr wrap="none">
            <a:spAutoFit/>
          </a:bodyPr>
          <a:lstStyle/>
          <a:p>
            <a:r>
              <a:rPr lang="zh-CN" altLang="en-US" sz="3600">
                <a:solidFill>
                  <a:srgbClr val="FF0000"/>
                </a:solidFill>
                <a:latin typeface="华文隶书" pitchFamily="2" charset="-122"/>
                <a:ea typeface="华文隶书" pitchFamily="2" charset="-122"/>
              </a:rPr>
              <a:t>参数的极大似然估计法   </a:t>
            </a:r>
          </a:p>
        </p:txBody>
      </p:sp>
      <p:sp>
        <p:nvSpPr>
          <p:cNvPr id="57349" name="Text Box 5"/>
          <p:cNvSpPr txBox="1">
            <a:spLocks noChangeArrowheads="1"/>
          </p:cNvSpPr>
          <p:nvPr/>
        </p:nvSpPr>
        <p:spPr bwMode="auto">
          <a:xfrm>
            <a:off x="376238" y="982663"/>
            <a:ext cx="8672512" cy="1150937"/>
          </a:xfrm>
          <a:prstGeom prst="rect">
            <a:avLst/>
          </a:prstGeom>
          <a:noFill/>
          <a:ln w="9525" algn="ctr">
            <a:noFill/>
            <a:miter lim="800000"/>
            <a:headEnd/>
            <a:tailEnd/>
          </a:ln>
        </p:spPr>
        <p:txBody>
          <a:bodyPr wrap="none">
            <a:spAutoFit/>
          </a:bodyPr>
          <a:lstStyle/>
          <a:p>
            <a:r>
              <a:rPr lang="zh-CN" altLang="en-US">
                <a:solidFill>
                  <a:srgbClr val="7030A0"/>
                </a:solidFill>
              </a:rPr>
              <a:t>思想：</a:t>
            </a:r>
            <a:r>
              <a:rPr lang="zh-CN" altLang="en-US"/>
              <a:t>设总体</a:t>
            </a:r>
            <a:r>
              <a:rPr lang="en-US" altLang="zh-CN"/>
              <a:t>X</a:t>
            </a:r>
            <a:r>
              <a:rPr lang="zh-CN" altLang="en-US"/>
              <a:t>的密度函数为</a:t>
            </a:r>
            <a:r>
              <a:rPr lang="en-US" altLang="zh-CN"/>
              <a:t>f(x,</a:t>
            </a:r>
            <a:r>
              <a:rPr lang="en-US" altLang="zh-CN">
                <a:sym typeface="Symbol" pitchFamily="18" charset="2"/>
              </a:rPr>
              <a:t>)</a:t>
            </a:r>
            <a:r>
              <a:rPr lang="zh-CN" altLang="en-US">
                <a:sym typeface="Symbol" pitchFamily="18" charset="2"/>
              </a:rPr>
              <a:t>，为未知参数，则</a:t>
            </a:r>
          </a:p>
          <a:p>
            <a:r>
              <a:rPr lang="zh-CN" altLang="en-US">
                <a:sym typeface="Symbol" pitchFamily="18" charset="2"/>
              </a:rPr>
              <a:t>样本（</a:t>
            </a:r>
            <a:r>
              <a:rPr lang="en-US" altLang="zh-CN">
                <a:sym typeface="Symbol" pitchFamily="18" charset="2"/>
              </a:rPr>
              <a:t>X</a:t>
            </a:r>
            <a:r>
              <a:rPr lang="en-US" altLang="zh-CN" baseline="-25000">
                <a:sym typeface="Symbol" pitchFamily="18" charset="2"/>
              </a:rPr>
              <a:t>1</a:t>
            </a:r>
            <a:r>
              <a:rPr lang="en-US" altLang="zh-CN">
                <a:sym typeface="Symbol" pitchFamily="18" charset="2"/>
              </a:rPr>
              <a:t>,X</a:t>
            </a:r>
            <a:r>
              <a:rPr lang="en-US" altLang="zh-CN" baseline="-25000">
                <a:sym typeface="Symbol" pitchFamily="18" charset="2"/>
              </a:rPr>
              <a:t>2</a:t>
            </a:r>
            <a:r>
              <a:rPr lang="en-US" altLang="zh-CN">
                <a:sym typeface="Symbol" pitchFamily="18" charset="2"/>
              </a:rPr>
              <a:t>,…,X</a:t>
            </a:r>
            <a:r>
              <a:rPr lang="en-US" altLang="zh-CN" baseline="-25000">
                <a:sym typeface="Symbol" pitchFamily="18" charset="2"/>
              </a:rPr>
              <a:t>n</a:t>
            </a:r>
            <a:r>
              <a:rPr lang="zh-CN" altLang="en-US">
                <a:sym typeface="Symbol" pitchFamily="18" charset="2"/>
              </a:rPr>
              <a:t>）的联合密度函数为</a:t>
            </a:r>
          </a:p>
        </p:txBody>
      </p:sp>
      <p:graphicFrame>
        <p:nvGraphicFramePr>
          <p:cNvPr id="57350" name="Object 6"/>
          <p:cNvGraphicFramePr>
            <a:graphicFrameLocks noChangeAspect="1"/>
          </p:cNvGraphicFramePr>
          <p:nvPr/>
        </p:nvGraphicFramePr>
        <p:xfrm>
          <a:off x="1619250" y="2133600"/>
          <a:ext cx="4608513" cy="989013"/>
        </p:xfrm>
        <a:graphic>
          <a:graphicData uri="http://schemas.openxmlformats.org/presentationml/2006/ole">
            <p:oleObj spid="_x0000_s15362" name="Equation" r:id="rId4" imgW="1892160" imgH="406080" progId="">
              <p:embed/>
            </p:oleObj>
          </a:graphicData>
        </a:graphic>
      </p:graphicFrame>
      <p:graphicFrame>
        <p:nvGraphicFramePr>
          <p:cNvPr id="57351" name="Object 7"/>
          <p:cNvGraphicFramePr>
            <a:graphicFrameLocks noChangeAspect="1"/>
          </p:cNvGraphicFramePr>
          <p:nvPr/>
        </p:nvGraphicFramePr>
        <p:xfrm>
          <a:off x="1403350" y="2997200"/>
          <a:ext cx="5661025" cy="989013"/>
        </p:xfrm>
        <a:graphic>
          <a:graphicData uri="http://schemas.openxmlformats.org/presentationml/2006/ole">
            <p:oleObj spid="_x0000_s15363" name="Equation" r:id="rId5" imgW="2323800" imgH="406080" progId="">
              <p:embed/>
            </p:oleObj>
          </a:graphicData>
        </a:graphic>
      </p:graphicFrame>
      <p:sp>
        <p:nvSpPr>
          <p:cNvPr id="57352" name="Text Box 8"/>
          <p:cNvSpPr txBox="1">
            <a:spLocks noChangeArrowheads="1"/>
          </p:cNvSpPr>
          <p:nvPr/>
        </p:nvSpPr>
        <p:spPr bwMode="auto">
          <a:xfrm>
            <a:off x="663575" y="3076575"/>
            <a:ext cx="738188" cy="647700"/>
          </a:xfrm>
          <a:prstGeom prst="rect">
            <a:avLst/>
          </a:prstGeom>
          <a:noFill/>
          <a:ln w="9525" algn="ctr">
            <a:noFill/>
            <a:miter lim="800000"/>
            <a:headEnd/>
            <a:tailEnd/>
          </a:ln>
        </p:spPr>
        <p:txBody>
          <a:bodyPr wrap="none">
            <a:spAutoFit/>
          </a:bodyPr>
          <a:lstStyle/>
          <a:p>
            <a:r>
              <a:rPr lang="zh-CN" altLang="en-US"/>
              <a:t>令  </a:t>
            </a:r>
          </a:p>
        </p:txBody>
      </p:sp>
      <p:grpSp>
        <p:nvGrpSpPr>
          <p:cNvPr id="2" name="Group 16"/>
          <p:cNvGrpSpPr>
            <a:grpSpLocks/>
          </p:cNvGrpSpPr>
          <p:nvPr/>
        </p:nvGrpSpPr>
        <p:grpSpPr bwMode="auto">
          <a:xfrm>
            <a:off x="395288" y="3933825"/>
            <a:ext cx="8588375" cy="1223963"/>
            <a:chOff x="295" y="2478"/>
            <a:chExt cx="5410" cy="771"/>
          </a:xfrm>
        </p:grpSpPr>
        <p:sp>
          <p:nvSpPr>
            <p:cNvPr id="15374" name="Text Box 9"/>
            <p:cNvSpPr txBox="1">
              <a:spLocks noChangeArrowheads="1"/>
            </p:cNvSpPr>
            <p:nvPr/>
          </p:nvSpPr>
          <p:spPr bwMode="auto">
            <a:xfrm>
              <a:off x="295" y="2478"/>
              <a:ext cx="5410" cy="764"/>
            </a:xfrm>
            <a:prstGeom prst="rect">
              <a:avLst/>
            </a:prstGeom>
            <a:noFill/>
            <a:ln w="9525" algn="ctr">
              <a:noFill/>
              <a:miter lim="800000"/>
              <a:headEnd/>
              <a:tailEnd/>
            </a:ln>
          </p:spPr>
          <p:txBody>
            <a:bodyPr wrap="none">
              <a:spAutoFit/>
            </a:bodyPr>
            <a:lstStyle/>
            <a:p>
              <a:r>
                <a:rPr lang="zh-CN" altLang="en-US"/>
                <a:t>参数</a:t>
              </a:r>
              <a:r>
                <a:rPr lang="zh-CN" altLang="en-US">
                  <a:sym typeface="Symbol" pitchFamily="18" charset="2"/>
                </a:rPr>
                <a:t>的估计量   ，使得样本（</a:t>
              </a:r>
              <a:r>
                <a:rPr lang="en-US" altLang="zh-CN">
                  <a:sym typeface="Symbol" pitchFamily="18" charset="2"/>
                </a:rPr>
                <a:t>X</a:t>
              </a:r>
              <a:r>
                <a:rPr lang="en-US" altLang="zh-CN" baseline="-25000">
                  <a:sym typeface="Symbol" pitchFamily="18" charset="2"/>
                </a:rPr>
                <a:t>1</a:t>
              </a:r>
              <a:r>
                <a:rPr lang="en-US" altLang="zh-CN">
                  <a:sym typeface="Symbol" pitchFamily="18" charset="2"/>
                </a:rPr>
                <a:t>,X</a:t>
              </a:r>
              <a:r>
                <a:rPr lang="en-US" altLang="zh-CN" baseline="-25000">
                  <a:sym typeface="Symbol" pitchFamily="18" charset="2"/>
                </a:rPr>
                <a:t>2</a:t>
              </a:r>
              <a:r>
                <a:rPr lang="en-US" altLang="zh-CN">
                  <a:sym typeface="Symbol" pitchFamily="18" charset="2"/>
                </a:rPr>
                <a:t>,…,X</a:t>
              </a:r>
              <a:r>
                <a:rPr lang="en-US" altLang="zh-CN" baseline="-25000">
                  <a:sym typeface="Symbol" pitchFamily="18" charset="2"/>
                </a:rPr>
                <a:t>n</a:t>
              </a:r>
              <a:r>
                <a:rPr lang="zh-CN" altLang="en-US">
                  <a:sym typeface="Symbol" pitchFamily="18" charset="2"/>
                </a:rPr>
                <a:t>）落在观测</a:t>
              </a:r>
            </a:p>
            <a:p>
              <a:r>
                <a:rPr lang="zh-CN" altLang="en-US">
                  <a:sym typeface="Symbol" pitchFamily="18" charset="2"/>
                </a:rPr>
                <a:t>值                      上的概率</a:t>
              </a:r>
              <a:r>
                <a:rPr lang="en-US" altLang="zh-CN">
                  <a:sym typeface="Symbol" pitchFamily="18" charset="2"/>
                </a:rPr>
                <a:t>L()</a:t>
              </a:r>
              <a:r>
                <a:rPr lang="zh-CN" altLang="en-US">
                  <a:sym typeface="Symbol" pitchFamily="18" charset="2"/>
                </a:rPr>
                <a:t>达到最大，即</a:t>
              </a:r>
            </a:p>
          </p:txBody>
        </p:sp>
        <p:graphicFrame>
          <p:nvGraphicFramePr>
            <p:cNvPr id="15366" name="Object 10"/>
            <p:cNvGraphicFramePr>
              <a:graphicFrameLocks noChangeAspect="1"/>
            </p:cNvGraphicFramePr>
            <p:nvPr/>
          </p:nvGraphicFramePr>
          <p:xfrm>
            <a:off x="1837" y="2521"/>
            <a:ext cx="194" cy="331"/>
          </p:xfrm>
          <a:graphic>
            <a:graphicData uri="http://schemas.openxmlformats.org/presentationml/2006/ole">
              <p:oleObj spid="_x0000_s15366" name="Equation" r:id="rId6" imgW="126720" imgH="215640" progId="">
                <p:embed/>
              </p:oleObj>
            </a:graphicData>
          </a:graphic>
        </p:graphicFrame>
        <p:graphicFrame>
          <p:nvGraphicFramePr>
            <p:cNvPr id="15367" name="Object 11"/>
            <p:cNvGraphicFramePr>
              <a:graphicFrameLocks noChangeAspect="1"/>
            </p:cNvGraphicFramePr>
            <p:nvPr/>
          </p:nvGraphicFramePr>
          <p:xfrm>
            <a:off x="625" y="2899"/>
            <a:ext cx="1305" cy="350"/>
          </p:xfrm>
          <a:graphic>
            <a:graphicData uri="http://schemas.openxmlformats.org/presentationml/2006/ole">
              <p:oleObj spid="_x0000_s15367" name="Equation" r:id="rId7" imgW="850680" imgH="228600" progId="">
                <p:embed/>
              </p:oleObj>
            </a:graphicData>
          </a:graphic>
        </p:graphicFrame>
      </p:grpSp>
      <p:graphicFrame>
        <p:nvGraphicFramePr>
          <p:cNvPr id="57356" name="Object 12"/>
          <p:cNvGraphicFramePr>
            <a:graphicFrameLocks noChangeAspect="1"/>
          </p:cNvGraphicFramePr>
          <p:nvPr/>
        </p:nvGraphicFramePr>
        <p:xfrm>
          <a:off x="1323975" y="5268913"/>
          <a:ext cx="6248400" cy="617537"/>
        </p:xfrm>
        <a:graphic>
          <a:graphicData uri="http://schemas.openxmlformats.org/presentationml/2006/ole">
            <p:oleObj spid="_x0000_s15364" name="Equation" r:id="rId8" imgW="2565360" imgH="253800" progId="">
              <p:embed/>
            </p:oleObj>
          </a:graphicData>
        </a:graphic>
      </p:graphicFrame>
      <p:grpSp>
        <p:nvGrpSpPr>
          <p:cNvPr id="3" name="Group 15"/>
          <p:cNvGrpSpPr>
            <a:grpSpLocks/>
          </p:cNvGrpSpPr>
          <p:nvPr/>
        </p:nvGrpSpPr>
        <p:grpSpPr bwMode="auto">
          <a:xfrm>
            <a:off x="447675" y="5951543"/>
            <a:ext cx="5918201" cy="595313"/>
            <a:chOff x="282" y="3749"/>
            <a:chExt cx="3728" cy="375"/>
          </a:xfrm>
        </p:grpSpPr>
        <p:sp>
          <p:nvSpPr>
            <p:cNvPr id="15373" name="Text Box 13"/>
            <p:cNvSpPr txBox="1">
              <a:spLocks noChangeArrowheads="1"/>
            </p:cNvSpPr>
            <p:nvPr/>
          </p:nvSpPr>
          <p:spPr bwMode="auto">
            <a:xfrm>
              <a:off x="282" y="3749"/>
              <a:ext cx="3728" cy="372"/>
            </a:xfrm>
            <a:prstGeom prst="rect">
              <a:avLst/>
            </a:prstGeom>
            <a:noFill/>
            <a:ln w="9525" algn="ctr">
              <a:noFill/>
              <a:miter lim="800000"/>
              <a:headEnd/>
              <a:tailEnd/>
            </a:ln>
          </p:spPr>
          <p:txBody>
            <a:bodyPr wrap="none">
              <a:spAutoFit/>
            </a:bodyPr>
            <a:lstStyle/>
            <a:p>
              <a:r>
                <a:rPr lang="zh-CN" altLang="en-US" dirty="0"/>
                <a:t>则称   为参数</a:t>
              </a:r>
              <a:r>
                <a:rPr lang="zh-CN" altLang="en-US" dirty="0">
                  <a:sym typeface="Symbol" pitchFamily="18" charset="2"/>
                </a:rPr>
                <a:t>的</a:t>
              </a:r>
              <a:r>
                <a:rPr lang="zh-CN" altLang="en-US" dirty="0">
                  <a:solidFill>
                    <a:srgbClr val="FF0000"/>
                  </a:solidFill>
                  <a:sym typeface="Symbol" pitchFamily="18" charset="2"/>
                </a:rPr>
                <a:t>极大似然估计值</a:t>
              </a:r>
              <a:r>
                <a:rPr lang="zh-CN" altLang="en-US" dirty="0">
                  <a:sym typeface="Symbol" pitchFamily="18" charset="2"/>
                </a:rPr>
                <a:t>。  </a:t>
              </a:r>
            </a:p>
          </p:txBody>
        </p:sp>
        <p:graphicFrame>
          <p:nvGraphicFramePr>
            <p:cNvPr id="15365" name="Object 14"/>
            <p:cNvGraphicFramePr>
              <a:graphicFrameLocks noChangeAspect="1"/>
            </p:cNvGraphicFramePr>
            <p:nvPr/>
          </p:nvGraphicFramePr>
          <p:xfrm>
            <a:off x="793" y="3793"/>
            <a:ext cx="194" cy="331"/>
          </p:xfrm>
          <a:graphic>
            <a:graphicData uri="http://schemas.openxmlformats.org/presentationml/2006/ole">
              <p:oleObj spid="_x0000_s15365" name="Equation" r:id="rId9" imgW="126720" imgH="215640" progId="">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48"/>
                                        </p:tgtEl>
                                        <p:attrNameLst>
                                          <p:attrName>style.visibility</p:attrName>
                                        </p:attrNameLst>
                                      </p:cBhvr>
                                      <p:to>
                                        <p:strVal val="visible"/>
                                      </p:to>
                                    </p:set>
                                    <p:animEffect transition="in" filter="wipe(left)">
                                      <p:cBhvr>
                                        <p:cTn id="7" dur="500"/>
                                        <p:tgtEl>
                                          <p:spTgt spid="573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349"/>
                                        </p:tgtEl>
                                        <p:attrNameLst>
                                          <p:attrName>style.visibility</p:attrName>
                                        </p:attrNameLst>
                                      </p:cBhvr>
                                      <p:to>
                                        <p:strVal val="visible"/>
                                      </p:to>
                                    </p:set>
                                    <p:animEffect transition="in" filter="wipe(left)">
                                      <p:cBhvr>
                                        <p:cTn id="12" dur="500"/>
                                        <p:tgtEl>
                                          <p:spTgt spid="573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7350"/>
                                        </p:tgtEl>
                                        <p:attrNameLst>
                                          <p:attrName>style.visibility</p:attrName>
                                        </p:attrNameLst>
                                      </p:cBhvr>
                                      <p:to>
                                        <p:strVal val="visible"/>
                                      </p:to>
                                    </p:set>
                                    <p:animEffect transition="in" filter="wipe(left)">
                                      <p:cBhvr>
                                        <p:cTn id="17" dur="500"/>
                                        <p:tgtEl>
                                          <p:spTgt spid="5735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7352"/>
                                        </p:tgtEl>
                                        <p:attrNameLst>
                                          <p:attrName>style.visibility</p:attrName>
                                        </p:attrNameLst>
                                      </p:cBhvr>
                                      <p:to>
                                        <p:strVal val="visible"/>
                                      </p:to>
                                    </p:set>
                                    <p:animEffect transition="in" filter="wipe(left)">
                                      <p:cBhvr>
                                        <p:cTn id="22" dur="500"/>
                                        <p:tgtEl>
                                          <p:spTgt spid="5735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7351"/>
                                        </p:tgtEl>
                                        <p:attrNameLst>
                                          <p:attrName>style.visibility</p:attrName>
                                        </p:attrNameLst>
                                      </p:cBhvr>
                                      <p:to>
                                        <p:strVal val="visible"/>
                                      </p:to>
                                    </p:set>
                                    <p:animEffect transition="in" filter="wipe(left)">
                                      <p:cBhvr>
                                        <p:cTn id="27" dur="500"/>
                                        <p:tgtEl>
                                          <p:spTgt spid="5735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7356"/>
                                        </p:tgtEl>
                                        <p:attrNameLst>
                                          <p:attrName>style.visibility</p:attrName>
                                        </p:attrNameLst>
                                      </p:cBhvr>
                                      <p:to>
                                        <p:strVal val="visible"/>
                                      </p:to>
                                    </p:set>
                                    <p:animEffect transition="in" filter="wipe(left)">
                                      <p:cBhvr>
                                        <p:cTn id="37" dur="500"/>
                                        <p:tgtEl>
                                          <p:spTgt spid="5735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left)">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p:bldP spid="57349" grpId="0"/>
      <p:bldP spid="5735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245" y="1628800"/>
            <a:ext cx="8519212" cy="2012859"/>
          </a:xfrm>
          <a:prstGeom prst="rect">
            <a:avLst/>
          </a:prstGeom>
          <a:noFill/>
        </p:spPr>
        <p:txBody>
          <a:bodyPr wrap="square" rtlCol="0">
            <a:spAutoFit/>
          </a:bodyPr>
          <a:lstStyle/>
          <a:p>
            <a:pPr marL="514350" indent="-514350">
              <a:buFont typeface="+mj-lt"/>
              <a:buAutoNum type="arabicPeriod"/>
            </a:pPr>
            <a:r>
              <a:rPr lang="zh-CN" altLang="en-US" sz="3200" dirty="0" smtClean="0">
                <a:solidFill>
                  <a:srgbClr val="C00000"/>
                </a:solidFill>
              </a:rPr>
              <a:t>所谓似然函数</a:t>
            </a:r>
            <a:r>
              <a:rPr lang="zh-CN" altLang="en-US" sz="3200" dirty="0" smtClean="0"/>
              <a:t>，就是</a:t>
            </a:r>
            <a:r>
              <a:rPr lang="zh-CN" altLang="en-US" sz="3200" dirty="0" smtClean="0">
                <a:solidFill>
                  <a:srgbClr val="FF0000"/>
                </a:solidFill>
              </a:rPr>
              <a:t>带参数的联合密度函数</a:t>
            </a:r>
            <a:endParaRPr lang="en-US" altLang="zh-CN" sz="3200" dirty="0" smtClean="0">
              <a:solidFill>
                <a:srgbClr val="FF0000"/>
              </a:solidFill>
            </a:endParaRPr>
          </a:p>
          <a:p>
            <a:pPr marL="514350" indent="-514350">
              <a:buFont typeface="+mj-lt"/>
              <a:buAutoNum type="arabicPeriod"/>
            </a:pPr>
            <a:r>
              <a:rPr lang="zh-CN" altLang="en-US" sz="3200" dirty="0" smtClean="0"/>
              <a:t>似然函数的选取是唯一的，这一点和矩法估计不同</a:t>
            </a:r>
            <a:endParaRPr lang="zh-CN" altLang="en-US" sz="3200" dirty="0"/>
          </a:p>
        </p:txBody>
      </p:sp>
      <p:sp>
        <p:nvSpPr>
          <p:cNvPr id="3" name="矩形 2"/>
          <p:cNvSpPr/>
          <p:nvPr/>
        </p:nvSpPr>
        <p:spPr>
          <a:xfrm>
            <a:off x="3779912" y="548680"/>
            <a:ext cx="1316386" cy="874920"/>
          </a:xfrm>
          <a:prstGeom prst="rect">
            <a:avLst/>
          </a:prstGeom>
        </p:spPr>
        <p:txBody>
          <a:bodyPr wrap="none">
            <a:spAutoFit/>
          </a:bodyPr>
          <a:lstStyle/>
          <a:p>
            <a:r>
              <a:rPr lang="zh-CN" altLang="en-US" sz="4400" dirty="0" smtClean="0">
                <a:solidFill>
                  <a:srgbClr val="0000CC"/>
                </a:solidFill>
              </a:rPr>
              <a:t>注意</a:t>
            </a:r>
            <a:endParaRPr lang="zh-CN" altLang="en-US" sz="4400" dirty="0">
              <a:solidFill>
                <a:srgbClr val="0000CC"/>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3268506" y="55091"/>
            <a:ext cx="2036762" cy="709613"/>
          </a:xfrm>
          <a:prstGeom prst="rect">
            <a:avLst/>
          </a:prstGeom>
          <a:noFill/>
          <a:ln w="9525" algn="ctr">
            <a:noFill/>
            <a:miter lim="800000"/>
            <a:headEnd/>
            <a:tailEnd/>
          </a:ln>
        </p:spPr>
        <p:txBody>
          <a:bodyPr wrap="none">
            <a:spAutoFit/>
          </a:bodyPr>
          <a:lstStyle/>
          <a:p>
            <a:r>
              <a:rPr lang="zh-CN" altLang="en-US" sz="3600">
                <a:solidFill>
                  <a:srgbClr val="FF0000"/>
                </a:solidFill>
                <a:latin typeface="华文隶书" pitchFamily="2" charset="-122"/>
                <a:ea typeface="华文隶书" pitchFamily="2" charset="-122"/>
              </a:rPr>
              <a:t>求解步骤</a:t>
            </a:r>
          </a:p>
        </p:txBody>
      </p:sp>
      <p:graphicFrame>
        <p:nvGraphicFramePr>
          <p:cNvPr id="60420" name="Object 4"/>
          <p:cNvGraphicFramePr>
            <a:graphicFrameLocks noChangeAspect="1"/>
          </p:cNvGraphicFramePr>
          <p:nvPr/>
        </p:nvGraphicFramePr>
        <p:xfrm>
          <a:off x="3362168" y="1473250"/>
          <a:ext cx="5289550" cy="1050925"/>
        </p:xfrm>
        <a:graphic>
          <a:graphicData uri="http://schemas.openxmlformats.org/presentationml/2006/ole">
            <p:oleObj spid="_x0000_s16386" name="Equation" r:id="rId4" imgW="2171520" imgH="431640" progId="">
              <p:embed/>
            </p:oleObj>
          </a:graphicData>
        </a:graphic>
      </p:graphicFrame>
      <p:graphicFrame>
        <p:nvGraphicFramePr>
          <p:cNvPr id="60421" name="Object 5"/>
          <p:cNvGraphicFramePr>
            <a:graphicFrameLocks noChangeAspect="1"/>
          </p:cNvGraphicFramePr>
          <p:nvPr/>
        </p:nvGraphicFramePr>
        <p:xfrm>
          <a:off x="3428992" y="714356"/>
          <a:ext cx="5661025" cy="989012"/>
        </p:xfrm>
        <a:graphic>
          <a:graphicData uri="http://schemas.openxmlformats.org/presentationml/2006/ole">
            <p:oleObj spid="_x0000_s16387" name="Equation" r:id="rId5" imgW="2323800" imgH="406080" progId="">
              <p:embed/>
            </p:oleObj>
          </a:graphicData>
        </a:graphic>
      </p:graphicFrame>
      <p:sp>
        <p:nvSpPr>
          <p:cNvPr id="60422" name="Text Box 6"/>
          <p:cNvSpPr txBox="1">
            <a:spLocks noChangeArrowheads="1"/>
          </p:cNvSpPr>
          <p:nvPr/>
        </p:nvSpPr>
        <p:spPr bwMode="auto">
          <a:xfrm>
            <a:off x="264956" y="1638292"/>
            <a:ext cx="3276600" cy="647700"/>
          </a:xfrm>
          <a:prstGeom prst="rect">
            <a:avLst/>
          </a:prstGeom>
          <a:noFill/>
          <a:ln w="9525" algn="ctr">
            <a:noFill/>
            <a:miter lim="800000"/>
            <a:headEnd/>
            <a:tailEnd/>
          </a:ln>
        </p:spPr>
        <p:txBody>
          <a:bodyPr wrap="none">
            <a:spAutoFit/>
          </a:bodyPr>
          <a:lstStyle/>
          <a:p>
            <a:r>
              <a:rPr lang="zh-CN" altLang="en-US" dirty="0"/>
              <a:t>（</a:t>
            </a:r>
            <a:r>
              <a:rPr lang="en-US" altLang="zh-CN" dirty="0"/>
              <a:t>2</a:t>
            </a:r>
            <a:r>
              <a:rPr lang="zh-CN" altLang="en-US" dirty="0"/>
              <a:t>）取自然对数    </a:t>
            </a:r>
          </a:p>
        </p:txBody>
      </p:sp>
      <p:grpSp>
        <p:nvGrpSpPr>
          <p:cNvPr id="2" name="Group 12"/>
          <p:cNvGrpSpPr>
            <a:grpSpLocks/>
          </p:cNvGrpSpPr>
          <p:nvPr/>
        </p:nvGrpSpPr>
        <p:grpSpPr bwMode="auto">
          <a:xfrm>
            <a:off x="553881" y="3130600"/>
            <a:ext cx="6219825" cy="647700"/>
            <a:chOff x="282" y="3749"/>
            <a:chExt cx="3918" cy="408"/>
          </a:xfrm>
        </p:grpSpPr>
        <p:sp>
          <p:nvSpPr>
            <p:cNvPr id="16399" name="Text Box 13"/>
            <p:cNvSpPr txBox="1">
              <a:spLocks noChangeArrowheads="1"/>
            </p:cNvSpPr>
            <p:nvPr/>
          </p:nvSpPr>
          <p:spPr bwMode="auto">
            <a:xfrm>
              <a:off x="282" y="3749"/>
              <a:ext cx="3918" cy="408"/>
            </a:xfrm>
            <a:prstGeom prst="rect">
              <a:avLst/>
            </a:prstGeom>
            <a:noFill/>
            <a:ln w="9525" algn="ctr">
              <a:noFill/>
              <a:miter lim="800000"/>
              <a:headEnd/>
              <a:tailEnd/>
            </a:ln>
          </p:spPr>
          <p:txBody>
            <a:bodyPr wrap="none">
              <a:spAutoFit/>
            </a:bodyPr>
            <a:lstStyle/>
            <a:p>
              <a:r>
                <a:rPr lang="zh-CN" altLang="en-US"/>
                <a:t>其解   即为参数</a:t>
              </a:r>
              <a:r>
                <a:rPr lang="zh-CN" altLang="en-US">
                  <a:sym typeface="Symbol" pitchFamily="18" charset="2"/>
                </a:rPr>
                <a:t>的极大似然估计值。  </a:t>
              </a:r>
            </a:p>
          </p:txBody>
        </p:sp>
        <p:graphicFrame>
          <p:nvGraphicFramePr>
            <p:cNvPr id="16390" name="Object 14"/>
            <p:cNvGraphicFramePr>
              <a:graphicFrameLocks noChangeAspect="1"/>
            </p:cNvGraphicFramePr>
            <p:nvPr/>
          </p:nvGraphicFramePr>
          <p:xfrm>
            <a:off x="793" y="3793"/>
            <a:ext cx="194" cy="331"/>
          </p:xfrm>
          <a:graphic>
            <a:graphicData uri="http://schemas.openxmlformats.org/presentationml/2006/ole">
              <p:oleObj spid="_x0000_s16390" name="Equation" r:id="rId6" imgW="126720" imgH="215640" progId="">
                <p:embed/>
              </p:oleObj>
            </a:graphicData>
          </a:graphic>
        </p:graphicFrame>
      </p:grpSp>
      <p:sp>
        <p:nvSpPr>
          <p:cNvPr id="16398" name="Text Box 15"/>
          <p:cNvSpPr txBox="1">
            <a:spLocks noChangeArrowheads="1"/>
          </p:cNvSpPr>
          <p:nvPr/>
        </p:nvSpPr>
        <p:spPr bwMode="auto">
          <a:xfrm>
            <a:off x="264956" y="2424163"/>
            <a:ext cx="1651000" cy="647700"/>
          </a:xfrm>
          <a:prstGeom prst="rect">
            <a:avLst/>
          </a:prstGeom>
          <a:noFill/>
          <a:ln w="9525" algn="ctr">
            <a:noFill/>
            <a:miter lim="800000"/>
            <a:headEnd/>
            <a:tailEnd/>
          </a:ln>
        </p:spPr>
        <p:txBody>
          <a:bodyPr wrap="none">
            <a:spAutoFit/>
          </a:bodyPr>
          <a:lstStyle/>
          <a:p>
            <a:r>
              <a:rPr lang="zh-CN" altLang="en-US" dirty="0"/>
              <a:t>（</a:t>
            </a:r>
            <a:r>
              <a:rPr lang="en-US" altLang="zh-CN" dirty="0"/>
              <a:t>3</a:t>
            </a:r>
            <a:r>
              <a:rPr lang="zh-CN" altLang="en-US" dirty="0"/>
              <a:t>）令  </a:t>
            </a:r>
          </a:p>
        </p:txBody>
      </p:sp>
      <p:sp>
        <p:nvSpPr>
          <p:cNvPr id="60433" name="Text Box 17"/>
          <p:cNvSpPr txBox="1">
            <a:spLocks noChangeArrowheads="1"/>
          </p:cNvSpPr>
          <p:nvPr/>
        </p:nvSpPr>
        <p:spPr bwMode="auto">
          <a:xfrm>
            <a:off x="264956" y="825550"/>
            <a:ext cx="3732212" cy="647700"/>
          </a:xfrm>
          <a:prstGeom prst="rect">
            <a:avLst/>
          </a:prstGeom>
          <a:noFill/>
          <a:ln w="9525" algn="ctr">
            <a:noFill/>
            <a:miter lim="800000"/>
            <a:headEnd/>
            <a:tailEnd/>
          </a:ln>
        </p:spPr>
        <p:txBody>
          <a:bodyPr wrap="none">
            <a:spAutoFit/>
          </a:bodyPr>
          <a:lstStyle/>
          <a:p>
            <a:r>
              <a:rPr lang="zh-CN" altLang="en-US" dirty="0"/>
              <a:t>（</a:t>
            </a:r>
            <a:r>
              <a:rPr lang="en-US" altLang="zh-CN" dirty="0"/>
              <a:t>1</a:t>
            </a:r>
            <a:r>
              <a:rPr lang="zh-CN" altLang="en-US" dirty="0"/>
              <a:t>）构造似然函数     </a:t>
            </a:r>
          </a:p>
        </p:txBody>
      </p:sp>
      <p:sp>
        <p:nvSpPr>
          <p:cNvPr id="60435" name="Text Box 19"/>
          <p:cNvSpPr txBox="1">
            <a:spLocks noChangeArrowheads="1"/>
          </p:cNvSpPr>
          <p:nvPr/>
        </p:nvSpPr>
        <p:spPr bwMode="auto">
          <a:xfrm>
            <a:off x="604681" y="3708450"/>
            <a:ext cx="8658225" cy="1289050"/>
          </a:xfrm>
          <a:prstGeom prst="rect">
            <a:avLst/>
          </a:prstGeom>
          <a:noFill/>
          <a:ln w="9525" algn="ctr">
            <a:noFill/>
            <a:miter lim="800000"/>
            <a:headEnd/>
            <a:tailEnd/>
          </a:ln>
        </p:spPr>
        <p:txBody>
          <a:bodyPr wrap="none">
            <a:spAutoFit/>
          </a:bodyPr>
          <a:lstStyle/>
          <a:p>
            <a:r>
              <a:rPr lang="zh-CN" altLang="en-US" dirty="0"/>
              <a:t>若总体的密度函数中有多个参数</a:t>
            </a:r>
            <a:r>
              <a:rPr lang="zh-CN" altLang="en-US" dirty="0">
                <a:sym typeface="Symbol" pitchFamily="18" charset="2"/>
              </a:rPr>
              <a:t></a:t>
            </a:r>
            <a:r>
              <a:rPr lang="en-US" altLang="zh-CN" baseline="-25000" dirty="0">
                <a:sym typeface="Symbol" pitchFamily="18" charset="2"/>
              </a:rPr>
              <a:t>1</a:t>
            </a:r>
            <a:r>
              <a:rPr lang="zh-CN" altLang="en-US" dirty="0">
                <a:sym typeface="Symbol" pitchFamily="18" charset="2"/>
              </a:rPr>
              <a:t>，</a:t>
            </a:r>
            <a:r>
              <a:rPr lang="en-US" altLang="zh-CN" baseline="-25000" dirty="0">
                <a:sym typeface="Symbol" pitchFamily="18" charset="2"/>
              </a:rPr>
              <a:t>2</a:t>
            </a:r>
            <a:r>
              <a:rPr lang="zh-CN" altLang="en-US" dirty="0">
                <a:sym typeface="Symbol" pitchFamily="18" charset="2"/>
              </a:rPr>
              <a:t>，</a:t>
            </a:r>
            <a:r>
              <a:rPr lang="en-US" altLang="zh-CN" dirty="0">
                <a:sym typeface="Symbol" pitchFamily="18" charset="2"/>
              </a:rPr>
              <a:t>…</a:t>
            </a:r>
            <a:r>
              <a:rPr lang="zh-CN" altLang="en-US" dirty="0">
                <a:sym typeface="Symbol" pitchFamily="18" charset="2"/>
              </a:rPr>
              <a:t>，</a:t>
            </a:r>
            <a:r>
              <a:rPr lang="en-US" altLang="zh-CN" baseline="-25000" dirty="0">
                <a:sym typeface="Symbol" pitchFamily="18" charset="2"/>
              </a:rPr>
              <a:t>n</a:t>
            </a:r>
            <a:r>
              <a:rPr lang="zh-CN" altLang="en-US" dirty="0">
                <a:sym typeface="Symbol" pitchFamily="18" charset="2"/>
              </a:rPr>
              <a:t>，则将</a:t>
            </a:r>
          </a:p>
          <a:p>
            <a:pPr>
              <a:lnSpc>
                <a:spcPct val="150000"/>
              </a:lnSpc>
            </a:pPr>
            <a:r>
              <a:rPr lang="zh-CN" altLang="en-US" dirty="0">
                <a:sym typeface="Symbol" pitchFamily="18" charset="2"/>
              </a:rPr>
              <a:t>第（</a:t>
            </a:r>
            <a:r>
              <a:rPr lang="en-US" altLang="zh-CN" dirty="0">
                <a:sym typeface="Symbol" pitchFamily="18" charset="2"/>
              </a:rPr>
              <a:t>3</a:t>
            </a:r>
            <a:r>
              <a:rPr lang="zh-CN" altLang="en-US" dirty="0">
                <a:sym typeface="Symbol" pitchFamily="18" charset="2"/>
              </a:rPr>
              <a:t>）步改为</a:t>
            </a:r>
            <a:endParaRPr lang="zh-CN" altLang="en-US" baseline="-25000" dirty="0">
              <a:sym typeface="Symbol" pitchFamily="18" charset="2"/>
            </a:endParaRPr>
          </a:p>
        </p:txBody>
      </p:sp>
      <p:graphicFrame>
        <p:nvGraphicFramePr>
          <p:cNvPr id="60438" name="Object 22"/>
          <p:cNvGraphicFramePr>
            <a:graphicFrameLocks noChangeAspect="1"/>
          </p:cNvGraphicFramePr>
          <p:nvPr/>
        </p:nvGraphicFramePr>
        <p:xfrm>
          <a:off x="3246281" y="4241850"/>
          <a:ext cx="3643312" cy="1047750"/>
        </p:xfrm>
        <a:graphic>
          <a:graphicData uri="http://schemas.openxmlformats.org/presentationml/2006/ole">
            <p:oleObj spid="_x0000_s16388" name="Equation" r:id="rId7" imgW="1498320" imgH="431640" progId="">
              <p:embed/>
            </p:oleObj>
          </a:graphicData>
        </a:graphic>
      </p:graphicFrame>
      <p:sp>
        <p:nvSpPr>
          <p:cNvPr id="60439" name="Text Box 23"/>
          <p:cNvSpPr txBox="1">
            <a:spLocks noChangeArrowheads="1"/>
          </p:cNvSpPr>
          <p:nvPr/>
        </p:nvSpPr>
        <p:spPr bwMode="auto">
          <a:xfrm>
            <a:off x="677706" y="4930924"/>
            <a:ext cx="2979737" cy="647700"/>
          </a:xfrm>
          <a:prstGeom prst="rect">
            <a:avLst/>
          </a:prstGeom>
          <a:noFill/>
          <a:ln w="9525" algn="ctr">
            <a:noFill/>
            <a:miter lim="800000"/>
            <a:headEnd/>
            <a:tailEnd/>
          </a:ln>
        </p:spPr>
        <p:txBody>
          <a:bodyPr wrap="none">
            <a:spAutoFit/>
          </a:bodyPr>
          <a:lstStyle/>
          <a:p>
            <a:r>
              <a:rPr lang="zh-CN" altLang="en-US" dirty="0"/>
              <a:t>解方程组即可。   </a:t>
            </a:r>
          </a:p>
        </p:txBody>
      </p:sp>
      <p:graphicFrame>
        <p:nvGraphicFramePr>
          <p:cNvPr id="16" name="对象 15"/>
          <p:cNvGraphicFramePr>
            <a:graphicFrameLocks noChangeAspect="1"/>
          </p:cNvGraphicFramePr>
          <p:nvPr/>
        </p:nvGraphicFramePr>
        <p:xfrm>
          <a:off x="1714480" y="2285992"/>
          <a:ext cx="1384300" cy="868362"/>
        </p:xfrm>
        <a:graphic>
          <a:graphicData uri="http://schemas.openxmlformats.org/presentationml/2006/ole">
            <p:oleObj spid="_x0000_s16391" name="公式" r:id="rId8" imgW="647640" imgH="4060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418"/>
                                        </p:tgtEl>
                                        <p:attrNameLst>
                                          <p:attrName>style.visibility</p:attrName>
                                        </p:attrNameLst>
                                      </p:cBhvr>
                                      <p:to>
                                        <p:strVal val="visible"/>
                                      </p:to>
                                    </p:set>
                                    <p:animEffect transition="in" filter="wipe(left)">
                                      <p:cBhvr>
                                        <p:cTn id="7" dur="500"/>
                                        <p:tgtEl>
                                          <p:spTgt spid="604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433"/>
                                        </p:tgtEl>
                                        <p:attrNameLst>
                                          <p:attrName>style.visibility</p:attrName>
                                        </p:attrNameLst>
                                      </p:cBhvr>
                                      <p:to>
                                        <p:strVal val="visible"/>
                                      </p:to>
                                    </p:set>
                                    <p:animEffect transition="in" filter="wipe(left)">
                                      <p:cBhvr>
                                        <p:cTn id="12" dur="500"/>
                                        <p:tgtEl>
                                          <p:spTgt spid="604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0421"/>
                                        </p:tgtEl>
                                        <p:attrNameLst>
                                          <p:attrName>style.visibility</p:attrName>
                                        </p:attrNameLst>
                                      </p:cBhvr>
                                      <p:to>
                                        <p:strVal val="visible"/>
                                      </p:to>
                                    </p:set>
                                    <p:animEffect transition="in" filter="wipe(left)">
                                      <p:cBhvr>
                                        <p:cTn id="17" dur="500"/>
                                        <p:tgtEl>
                                          <p:spTgt spid="604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0422"/>
                                        </p:tgtEl>
                                        <p:attrNameLst>
                                          <p:attrName>style.visibility</p:attrName>
                                        </p:attrNameLst>
                                      </p:cBhvr>
                                      <p:to>
                                        <p:strVal val="visible"/>
                                      </p:to>
                                    </p:set>
                                    <p:animEffect transition="in" filter="wipe(left)">
                                      <p:cBhvr>
                                        <p:cTn id="22" dur="500"/>
                                        <p:tgtEl>
                                          <p:spTgt spid="604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0420"/>
                                        </p:tgtEl>
                                        <p:attrNameLst>
                                          <p:attrName>style.visibility</p:attrName>
                                        </p:attrNameLst>
                                      </p:cBhvr>
                                      <p:to>
                                        <p:strVal val="visible"/>
                                      </p:to>
                                    </p:set>
                                    <p:animEffect transition="in" filter="wipe(left)">
                                      <p:cBhvr>
                                        <p:cTn id="27" dur="500"/>
                                        <p:tgtEl>
                                          <p:spTgt spid="604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0435"/>
                                        </p:tgtEl>
                                        <p:attrNameLst>
                                          <p:attrName>style.visibility</p:attrName>
                                        </p:attrNameLst>
                                      </p:cBhvr>
                                      <p:to>
                                        <p:strVal val="visible"/>
                                      </p:to>
                                    </p:set>
                                    <p:animEffect transition="in" filter="wipe(left)">
                                      <p:cBhvr>
                                        <p:cTn id="37" dur="500"/>
                                        <p:tgtEl>
                                          <p:spTgt spid="6043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0438"/>
                                        </p:tgtEl>
                                        <p:attrNameLst>
                                          <p:attrName>style.visibility</p:attrName>
                                        </p:attrNameLst>
                                      </p:cBhvr>
                                      <p:to>
                                        <p:strVal val="visible"/>
                                      </p:to>
                                    </p:set>
                                    <p:animEffect transition="in" filter="wipe(left)">
                                      <p:cBhvr>
                                        <p:cTn id="42" dur="500"/>
                                        <p:tgtEl>
                                          <p:spTgt spid="6043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0439"/>
                                        </p:tgtEl>
                                        <p:attrNameLst>
                                          <p:attrName>style.visibility</p:attrName>
                                        </p:attrNameLst>
                                      </p:cBhvr>
                                      <p:to>
                                        <p:strVal val="visible"/>
                                      </p:to>
                                    </p:set>
                                    <p:animEffect transition="in" filter="wipe(left)">
                                      <p:cBhvr>
                                        <p:cTn id="47" dur="500"/>
                                        <p:tgtEl>
                                          <p:spTgt spid="60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P spid="60422" grpId="0"/>
      <p:bldP spid="60433" grpId="0"/>
      <p:bldP spid="60435" grpId="0"/>
      <p:bldP spid="6043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1700808"/>
            <a:ext cx="8195352" cy="4573560"/>
          </a:xfrm>
          <a:prstGeom prst="rect">
            <a:avLst/>
          </a:prstGeom>
          <a:noFill/>
        </p:spPr>
        <p:txBody>
          <a:bodyPr wrap="square" rtlCol="0">
            <a:spAutoFit/>
          </a:bodyPr>
          <a:lstStyle/>
          <a:p>
            <a:pPr marL="514350" indent="-514350">
              <a:buFont typeface="+mj-lt"/>
              <a:buAutoNum type="arabicPeriod"/>
            </a:pPr>
            <a:r>
              <a:rPr lang="zh-CN" altLang="en-US" dirty="0" smtClean="0"/>
              <a:t>对于离散型总体的分布，只要参数为连续变化，仍然可以求导，上述方法同样适用。</a:t>
            </a:r>
            <a:endParaRPr lang="en-US" altLang="zh-CN" dirty="0" smtClean="0"/>
          </a:p>
          <a:p>
            <a:pPr marL="514350" indent="-514350">
              <a:buFont typeface="+mj-lt"/>
              <a:buAutoNum type="arabicPeriod"/>
            </a:pPr>
            <a:r>
              <a:rPr lang="zh-CN" altLang="en-US" dirty="0" smtClean="0"/>
              <a:t>有些情况下参数是离散的，比如二项分布</a:t>
            </a:r>
            <a:r>
              <a:rPr lang="en-US" altLang="zh-CN" dirty="0" smtClean="0"/>
              <a:t>B(</a:t>
            </a:r>
            <a:r>
              <a:rPr lang="en-US" altLang="zh-CN" dirty="0" err="1" smtClean="0"/>
              <a:t>n,p</a:t>
            </a:r>
            <a:r>
              <a:rPr lang="en-US" altLang="zh-CN" dirty="0" smtClean="0"/>
              <a:t>)</a:t>
            </a:r>
            <a:r>
              <a:rPr lang="zh-CN" altLang="en-US" dirty="0" smtClean="0"/>
              <a:t>中的</a:t>
            </a:r>
            <a:r>
              <a:rPr lang="en-US" altLang="zh-CN" dirty="0" smtClean="0"/>
              <a:t>n</a:t>
            </a:r>
            <a:r>
              <a:rPr lang="zh-CN" altLang="en-US" dirty="0" smtClean="0"/>
              <a:t>。此时不能求导，只能按定义找极大值，运算比较复杂。</a:t>
            </a:r>
            <a:endParaRPr lang="en-US" altLang="zh-CN" dirty="0" smtClean="0"/>
          </a:p>
          <a:p>
            <a:pPr marL="514350" indent="-514350">
              <a:buFont typeface="+mj-lt"/>
              <a:buAutoNum type="arabicPeriod"/>
            </a:pPr>
            <a:r>
              <a:rPr lang="zh-CN" altLang="en-US" dirty="0" smtClean="0"/>
              <a:t>为了逻辑上更为严密，极大似然估计一般先用样本值代入求解估计值，再用样本替换样本值得到参数的估计量。</a:t>
            </a:r>
            <a:endParaRPr lang="zh-CN" altLang="en-US" dirty="0"/>
          </a:p>
        </p:txBody>
      </p:sp>
      <p:sp>
        <p:nvSpPr>
          <p:cNvPr id="3" name="TextBox 2"/>
          <p:cNvSpPr txBox="1"/>
          <p:nvPr/>
        </p:nvSpPr>
        <p:spPr>
          <a:xfrm>
            <a:off x="1691680" y="548680"/>
            <a:ext cx="6207148" cy="732636"/>
          </a:xfrm>
          <a:prstGeom prst="rect">
            <a:avLst/>
          </a:prstGeom>
          <a:noFill/>
        </p:spPr>
        <p:txBody>
          <a:bodyPr wrap="none" rtlCol="0">
            <a:spAutoFit/>
          </a:bodyPr>
          <a:lstStyle/>
          <a:p>
            <a:r>
              <a:rPr lang="zh-CN" altLang="en-US" sz="3600" dirty="0" smtClean="0">
                <a:solidFill>
                  <a:srgbClr val="0000CC"/>
                </a:solidFill>
              </a:rPr>
              <a:t>极大似然估计的一些注意事项</a:t>
            </a:r>
            <a:endParaRPr lang="zh-CN" altLang="en-US" sz="3600"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323528" y="1988840"/>
            <a:ext cx="676572" cy="720725"/>
          </a:xfrm>
          <a:prstGeom prst="rect">
            <a:avLst/>
          </a:prstGeom>
          <a:noFill/>
          <a:ln w="9525">
            <a:noFill/>
            <a:miter lim="800000"/>
            <a:headEnd/>
            <a:tailEnd/>
          </a:ln>
        </p:spPr>
        <p:txBody>
          <a:bodyPr/>
          <a:lstStyle/>
          <a:p>
            <a:pPr>
              <a:lnSpc>
                <a:spcPct val="125000"/>
              </a:lnSpc>
              <a:spcBef>
                <a:spcPct val="20000"/>
              </a:spcBef>
            </a:pPr>
            <a:r>
              <a:rPr lang="zh-CN" altLang="en-US" b="1" dirty="0" smtClean="0">
                <a:solidFill>
                  <a:srgbClr val="FF0066"/>
                </a:solidFill>
              </a:rPr>
              <a:t>解：</a:t>
            </a:r>
            <a:endParaRPr lang="zh-CN" altLang="en-US" b="1" dirty="0"/>
          </a:p>
        </p:txBody>
      </p:sp>
      <p:grpSp>
        <p:nvGrpSpPr>
          <p:cNvPr id="7" name="组合 6"/>
          <p:cNvGrpSpPr/>
          <p:nvPr/>
        </p:nvGrpSpPr>
        <p:grpSpPr>
          <a:xfrm>
            <a:off x="323528" y="71809"/>
            <a:ext cx="8820472" cy="1196604"/>
            <a:chOff x="323528" y="0"/>
            <a:chExt cx="8820472" cy="1196604"/>
          </a:xfrm>
        </p:grpSpPr>
        <p:sp>
          <p:nvSpPr>
            <p:cNvPr id="30724" name="Rectangle 5"/>
            <p:cNvSpPr>
              <a:spLocks noChangeArrowheads="1"/>
            </p:cNvSpPr>
            <p:nvPr/>
          </p:nvSpPr>
          <p:spPr bwMode="auto">
            <a:xfrm>
              <a:off x="323528" y="0"/>
              <a:ext cx="8820472" cy="1112805"/>
            </a:xfrm>
            <a:prstGeom prst="rect">
              <a:avLst/>
            </a:prstGeom>
            <a:noFill/>
            <a:ln w="9525">
              <a:noFill/>
              <a:miter lim="800000"/>
              <a:headEnd/>
              <a:tailEnd/>
            </a:ln>
          </p:spPr>
          <p:txBody>
            <a:bodyPr wrap="square">
              <a:spAutoFit/>
            </a:bodyPr>
            <a:lstStyle/>
            <a:p>
              <a:pPr>
                <a:lnSpc>
                  <a:spcPct val="125000"/>
                </a:lnSpc>
                <a:spcBef>
                  <a:spcPct val="20000"/>
                </a:spcBef>
              </a:pPr>
              <a:r>
                <a:rPr lang="zh-CN" altLang="en-US" b="1" dirty="0" smtClean="0">
                  <a:solidFill>
                    <a:srgbClr val="FF0066"/>
                  </a:solidFill>
                </a:rPr>
                <a:t>例</a:t>
              </a:r>
              <a:r>
                <a:rPr lang="en-US" altLang="zh-CN" dirty="0" smtClean="0">
                  <a:solidFill>
                    <a:srgbClr val="FF0066"/>
                  </a:solidFill>
                </a:rPr>
                <a:t>: </a:t>
              </a:r>
              <a:r>
                <a:rPr lang="zh-CN" altLang="en-US" dirty="0" smtClean="0"/>
                <a:t>据经验，进入稳定期的生产线生产出的</a:t>
              </a:r>
              <a:r>
                <a:rPr lang="en-US" altLang="zh-CN" dirty="0" smtClean="0"/>
                <a:t>LED</a:t>
              </a:r>
              <a:r>
                <a:rPr lang="zh-CN" altLang="en-US" dirty="0" smtClean="0"/>
                <a:t>电视的使用寿命</a:t>
              </a:r>
              <a:endParaRPr lang="en-US" altLang="zh-CN" b="1" dirty="0"/>
            </a:p>
          </p:txBody>
        </p:sp>
        <p:graphicFrame>
          <p:nvGraphicFramePr>
            <p:cNvPr id="112644" name="Object 4"/>
            <p:cNvGraphicFramePr>
              <a:graphicFrameLocks noChangeAspect="1"/>
            </p:cNvGraphicFramePr>
            <p:nvPr/>
          </p:nvGraphicFramePr>
          <p:xfrm>
            <a:off x="1836738" y="620341"/>
            <a:ext cx="7085012" cy="576263"/>
          </p:xfrm>
          <a:graphic>
            <a:graphicData uri="http://schemas.openxmlformats.org/presentationml/2006/ole">
              <p:oleObj spid="_x0000_s112644" name="Equation" r:id="rId4" imgW="3124080" imgH="253800" progId="">
                <p:embed/>
              </p:oleObj>
            </a:graphicData>
          </a:graphic>
        </p:graphicFrame>
      </p:grpSp>
      <p:sp>
        <p:nvSpPr>
          <p:cNvPr id="9" name="TextBox 8"/>
          <p:cNvSpPr txBox="1"/>
          <p:nvPr/>
        </p:nvSpPr>
        <p:spPr>
          <a:xfrm>
            <a:off x="395536" y="1268760"/>
            <a:ext cx="6676828" cy="652486"/>
          </a:xfrm>
          <a:prstGeom prst="rect">
            <a:avLst/>
          </a:prstGeom>
          <a:noFill/>
        </p:spPr>
        <p:txBody>
          <a:bodyPr wrap="none" rtlCol="0">
            <a:spAutoFit/>
          </a:bodyPr>
          <a:lstStyle/>
          <a:p>
            <a:r>
              <a:rPr lang="zh-CN" altLang="en-US" dirty="0" smtClean="0"/>
              <a:t>试用极大似然法估计电视机的平均寿命。</a:t>
            </a:r>
            <a:endParaRPr lang="zh-CN" altLang="en-US" dirty="0"/>
          </a:p>
        </p:txBody>
      </p:sp>
      <p:grpSp>
        <p:nvGrpSpPr>
          <p:cNvPr id="12" name="组合 11"/>
          <p:cNvGrpSpPr/>
          <p:nvPr/>
        </p:nvGrpSpPr>
        <p:grpSpPr>
          <a:xfrm>
            <a:off x="2627784" y="1916832"/>
            <a:ext cx="4680520" cy="768085"/>
            <a:chOff x="2627784" y="1988840"/>
            <a:chExt cx="4680520" cy="768085"/>
          </a:xfrm>
        </p:grpSpPr>
        <p:graphicFrame>
          <p:nvGraphicFramePr>
            <p:cNvPr id="10" name="对象 9"/>
            <p:cNvGraphicFramePr>
              <a:graphicFrameLocks noChangeAspect="1"/>
            </p:cNvGraphicFramePr>
            <p:nvPr/>
          </p:nvGraphicFramePr>
          <p:xfrm>
            <a:off x="6732240" y="1988840"/>
            <a:ext cx="576064" cy="768085"/>
          </p:xfrm>
          <a:graphic>
            <a:graphicData uri="http://schemas.openxmlformats.org/presentationml/2006/ole">
              <p:oleObj spid="_x0000_s112646" name="Equation" r:id="rId5" imgW="190440" imgH="253800" progId="">
                <p:embed/>
              </p:oleObj>
            </a:graphicData>
          </a:graphic>
        </p:graphicFrame>
        <p:sp>
          <p:nvSpPr>
            <p:cNvPr id="11" name="矩形 10"/>
            <p:cNvSpPr/>
            <p:nvPr/>
          </p:nvSpPr>
          <p:spPr>
            <a:xfrm>
              <a:off x="2627784" y="2060848"/>
              <a:ext cx="4152099" cy="630942"/>
            </a:xfrm>
            <a:prstGeom prst="rect">
              <a:avLst/>
            </a:prstGeom>
          </p:spPr>
          <p:txBody>
            <a:bodyPr wrap="none">
              <a:spAutoFit/>
            </a:bodyPr>
            <a:lstStyle/>
            <a:p>
              <a:pPr>
                <a:lnSpc>
                  <a:spcPct val="125000"/>
                </a:lnSpc>
                <a:spcBef>
                  <a:spcPct val="20000"/>
                </a:spcBef>
              </a:pPr>
              <a:r>
                <a:rPr lang="zh-CN" altLang="en-US" dirty="0" smtClean="0"/>
                <a:t>即求参数的极大似然估计</a:t>
              </a:r>
              <a:endParaRPr lang="zh-CN" altLang="en-US" dirty="0"/>
            </a:p>
          </p:txBody>
        </p:sp>
      </p:grpSp>
      <p:graphicFrame>
        <p:nvGraphicFramePr>
          <p:cNvPr id="112647" name="Object 7"/>
          <p:cNvGraphicFramePr>
            <a:graphicFrameLocks noChangeAspect="1"/>
          </p:cNvGraphicFramePr>
          <p:nvPr/>
        </p:nvGraphicFramePr>
        <p:xfrm>
          <a:off x="899592" y="2887663"/>
          <a:ext cx="4171950" cy="541337"/>
        </p:xfrm>
        <a:graphic>
          <a:graphicData uri="http://schemas.openxmlformats.org/presentationml/2006/ole">
            <p:oleObj spid="_x0000_s112647" name="Equation" r:id="rId6" imgW="1765080" imgH="228600" progId="">
              <p:embed/>
            </p:oleObj>
          </a:graphicData>
        </a:graphic>
      </p:graphicFrame>
      <p:graphicFrame>
        <p:nvGraphicFramePr>
          <p:cNvPr id="112648" name="Object 8"/>
          <p:cNvGraphicFramePr>
            <a:graphicFrameLocks noChangeAspect="1"/>
          </p:cNvGraphicFramePr>
          <p:nvPr/>
        </p:nvGraphicFramePr>
        <p:xfrm>
          <a:off x="5143504" y="2564904"/>
          <a:ext cx="2354443" cy="936104"/>
        </p:xfrm>
        <a:graphic>
          <a:graphicData uri="http://schemas.openxmlformats.org/presentationml/2006/ole">
            <p:oleObj spid="_x0000_s112648" name="Equation" r:id="rId7" imgW="1054080" imgH="419040" progId="">
              <p:embed/>
            </p:oleObj>
          </a:graphicData>
        </a:graphic>
      </p:graphicFrame>
      <p:sp>
        <p:nvSpPr>
          <p:cNvPr id="15" name="TextBox 14"/>
          <p:cNvSpPr txBox="1"/>
          <p:nvPr/>
        </p:nvSpPr>
        <p:spPr>
          <a:xfrm>
            <a:off x="755576" y="3573016"/>
            <a:ext cx="4512774" cy="652486"/>
          </a:xfrm>
          <a:prstGeom prst="rect">
            <a:avLst/>
          </a:prstGeom>
          <a:noFill/>
        </p:spPr>
        <p:txBody>
          <a:bodyPr wrap="none" rtlCol="0">
            <a:spAutoFit/>
          </a:bodyPr>
          <a:lstStyle/>
          <a:p>
            <a:r>
              <a:rPr lang="zh-CN" altLang="en-US" dirty="0" smtClean="0"/>
              <a:t>取对数后求导找出极大值点</a:t>
            </a:r>
            <a:endParaRPr lang="zh-CN" altLang="en-US" dirty="0"/>
          </a:p>
        </p:txBody>
      </p:sp>
      <p:graphicFrame>
        <p:nvGraphicFramePr>
          <p:cNvPr id="112649" name="Object 9"/>
          <p:cNvGraphicFramePr>
            <a:graphicFrameLocks noChangeAspect="1"/>
          </p:cNvGraphicFramePr>
          <p:nvPr/>
        </p:nvGraphicFramePr>
        <p:xfrm>
          <a:off x="990600" y="1839913"/>
          <a:ext cx="1622425" cy="930275"/>
        </p:xfrm>
        <a:graphic>
          <a:graphicData uri="http://schemas.openxmlformats.org/presentationml/2006/ole">
            <p:oleObj spid="_x0000_s112649" name="公式" r:id="rId8" imgW="685800" imgH="393480" progId="Equation.3">
              <p:embed/>
            </p:oleObj>
          </a:graphicData>
        </a:graphic>
      </p:graphicFrame>
      <p:graphicFrame>
        <p:nvGraphicFramePr>
          <p:cNvPr id="16" name="对象 15"/>
          <p:cNvGraphicFramePr>
            <a:graphicFrameLocks noChangeAspect="1"/>
          </p:cNvGraphicFramePr>
          <p:nvPr/>
        </p:nvGraphicFramePr>
        <p:xfrm>
          <a:off x="1857356" y="4143379"/>
          <a:ext cx="3786214" cy="1013632"/>
        </p:xfrm>
        <a:graphic>
          <a:graphicData uri="http://schemas.openxmlformats.org/presentationml/2006/ole">
            <p:oleObj spid="_x0000_s112650" name="公式" r:id="rId9" imgW="1612800" imgH="431640" progId="Equation.3">
              <p:embed/>
            </p:oleObj>
          </a:graphicData>
        </a:graphic>
      </p:graphicFrame>
      <p:graphicFrame>
        <p:nvGraphicFramePr>
          <p:cNvPr id="112651" name="Object 11"/>
          <p:cNvGraphicFramePr>
            <a:graphicFrameLocks noChangeAspect="1"/>
          </p:cNvGraphicFramePr>
          <p:nvPr/>
        </p:nvGraphicFramePr>
        <p:xfrm>
          <a:off x="1937198" y="5214950"/>
          <a:ext cx="3206306" cy="1000132"/>
        </p:xfrm>
        <a:graphic>
          <a:graphicData uri="http://schemas.openxmlformats.org/presentationml/2006/ole">
            <p:oleObj spid="_x0000_s112651" name="公式" r:id="rId10" imgW="1384200" imgH="431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2647"/>
                                        </p:tgtEl>
                                        <p:attrNameLst>
                                          <p:attrName>style.visibility</p:attrName>
                                        </p:attrNameLst>
                                      </p:cBhvr>
                                      <p:to>
                                        <p:strVal val="visible"/>
                                      </p:to>
                                    </p:set>
                                    <p:animEffect transition="in" filter="blinds(horizontal)">
                                      <p:cBhvr>
                                        <p:cTn id="27" dur="500"/>
                                        <p:tgtEl>
                                          <p:spTgt spid="11264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2648"/>
                                        </p:tgtEl>
                                        <p:attrNameLst>
                                          <p:attrName>style.visibility</p:attrName>
                                        </p:attrNameLst>
                                      </p:cBhvr>
                                      <p:to>
                                        <p:strVal val="visible"/>
                                      </p:to>
                                    </p:set>
                                    <p:animEffect transition="in" filter="blinds(horizontal)">
                                      <p:cBhvr>
                                        <p:cTn id="32" dur="500"/>
                                        <p:tgtEl>
                                          <p:spTgt spid="11264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192" name="Object 8"/>
          <p:cNvGraphicFramePr>
            <a:graphicFrameLocks noChangeAspect="1"/>
          </p:cNvGraphicFramePr>
          <p:nvPr/>
        </p:nvGraphicFramePr>
        <p:xfrm>
          <a:off x="4499992" y="461665"/>
          <a:ext cx="1528763" cy="1527175"/>
        </p:xfrm>
        <a:graphic>
          <a:graphicData uri="http://schemas.openxmlformats.org/presentationml/2006/ole">
            <p:oleObj spid="_x0000_s113666" name="Equation" r:id="rId3" imgW="622080" imgH="622080" progId="">
              <p:embed/>
            </p:oleObj>
          </a:graphicData>
        </a:graphic>
      </p:graphicFrame>
      <p:graphicFrame>
        <p:nvGraphicFramePr>
          <p:cNvPr id="113667" name="Object 3"/>
          <p:cNvGraphicFramePr>
            <a:graphicFrameLocks noChangeAspect="1"/>
          </p:cNvGraphicFramePr>
          <p:nvPr/>
        </p:nvGraphicFramePr>
        <p:xfrm>
          <a:off x="3434179" y="3212976"/>
          <a:ext cx="2206257" cy="1368152"/>
        </p:xfrm>
        <a:graphic>
          <a:graphicData uri="http://schemas.openxmlformats.org/presentationml/2006/ole">
            <p:oleObj spid="_x0000_s113667" name="Equation" r:id="rId4" imgW="1002960" imgH="622080" progId="">
              <p:embed/>
            </p:oleObj>
          </a:graphicData>
        </a:graphic>
      </p:graphicFrame>
      <p:sp>
        <p:nvSpPr>
          <p:cNvPr id="4" name="TextBox 3"/>
          <p:cNvSpPr txBox="1"/>
          <p:nvPr/>
        </p:nvSpPr>
        <p:spPr>
          <a:xfrm>
            <a:off x="611560" y="692696"/>
            <a:ext cx="3430747" cy="652486"/>
          </a:xfrm>
          <a:prstGeom prst="rect">
            <a:avLst/>
          </a:prstGeom>
          <a:noFill/>
        </p:spPr>
        <p:txBody>
          <a:bodyPr wrap="none" rtlCol="0">
            <a:spAutoFit/>
          </a:bodyPr>
          <a:lstStyle/>
          <a:p>
            <a:r>
              <a:rPr lang="zh-CN" altLang="en-US" dirty="0" smtClean="0"/>
              <a:t>得到参数的估计值：</a:t>
            </a:r>
            <a:endParaRPr lang="zh-CN" altLang="en-US" dirty="0"/>
          </a:p>
        </p:txBody>
      </p:sp>
      <p:sp>
        <p:nvSpPr>
          <p:cNvPr id="5" name="TextBox 4"/>
          <p:cNvSpPr txBox="1"/>
          <p:nvPr/>
        </p:nvSpPr>
        <p:spPr>
          <a:xfrm>
            <a:off x="539552" y="2204864"/>
            <a:ext cx="8352928" cy="1212640"/>
          </a:xfrm>
          <a:prstGeom prst="rect">
            <a:avLst/>
          </a:prstGeom>
          <a:noFill/>
        </p:spPr>
        <p:txBody>
          <a:bodyPr wrap="square" rtlCol="0">
            <a:spAutoFit/>
          </a:bodyPr>
          <a:lstStyle/>
          <a:p>
            <a:r>
              <a:rPr lang="zh-CN" altLang="en-US" dirty="0" smtClean="0"/>
              <a:t>将具体的样本值替换为样本对应的随机变量，得到参数的估计量：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3192"/>
                                        </p:tgtEl>
                                        <p:attrNameLst>
                                          <p:attrName>style.visibility</p:attrName>
                                        </p:attrNameLst>
                                      </p:cBhvr>
                                      <p:to>
                                        <p:strVal val="visible"/>
                                      </p:to>
                                    </p:set>
                                    <p:animEffect transition="in" filter="blinds(horizontal)">
                                      <p:cBhvr>
                                        <p:cTn id="12" dur="500"/>
                                        <p:tgtEl>
                                          <p:spTgt spid="9319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3667"/>
                                        </p:tgtEl>
                                        <p:attrNameLst>
                                          <p:attrName>style.visibility</p:attrName>
                                        </p:attrNameLst>
                                      </p:cBhvr>
                                      <p:to>
                                        <p:strVal val="visible"/>
                                      </p:to>
                                    </p:set>
                                    <p:animEffect transition="in" filter="blinds(horizontal)">
                                      <p:cBhvr>
                                        <p:cTn id="22" dur="500"/>
                                        <p:tgtEl>
                                          <p:spTgt spid="113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Rectangle 5"/>
          <p:cNvSpPr>
            <a:spLocks noChangeArrowheads="1"/>
          </p:cNvSpPr>
          <p:nvPr/>
        </p:nvSpPr>
        <p:spPr bwMode="auto">
          <a:xfrm>
            <a:off x="410083" y="404813"/>
            <a:ext cx="732893" cy="643061"/>
          </a:xfrm>
          <a:prstGeom prst="rect">
            <a:avLst/>
          </a:prstGeom>
          <a:noFill/>
          <a:ln w="9525">
            <a:noFill/>
            <a:miter lim="800000"/>
            <a:headEnd/>
            <a:tailEnd/>
          </a:ln>
        </p:spPr>
        <p:txBody>
          <a:bodyPr wrap="none">
            <a:spAutoFit/>
          </a:bodyPr>
          <a:lstStyle/>
          <a:p>
            <a:pPr>
              <a:lnSpc>
                <a:spcPct val="125000"/>
              </a:lnSpc>
              <a:spcBef>
                <a:spcPct val="20000"/>
              </a:spcBef>
            </a:pPr>
            <a:r>
              <a:rPr lang="zh-CN" altLang="en-US" sz="3200" b="1" dirty="0" smtClean="0">
                <a:solidFill>
                  <a:srgbClr val="FF0066"/>
                </a:solidFill>
              </a:rPr>
              <a:t>例</a:t>
            </a:r>
            <a:r>
              <a:rPr lang="en-US" altLang="zh-CN" sz="3200" dirty="0" smtClean="0">
                <a:solidFill>
                  <a:srgbClr val="FF0066"/>
                </a:solidFill>
              </a:rPr>
              <a:t>:</a:t>
            </a:r>
            <a:endParaRPr lang="en-US" altLang="zh-CN" sz="3200" b="1" dirty="0">
              <a:solidFill>
                <a:srgbClr val="FF0066"/>
              </a:solidFill>
            </a:endParaRPr>
          </a:p>
        </p:txBody>
      </p:sp>
      <p:graphicFrame>
        <p:nvGraphicFramePr>
          <p:cNvPr id="22531" name="Object 6"/>
          <p:cNvGraphicFramePr>
            <a:graphicFrameLocks noChangeAspect="1"/>
          </p:cNvGraphicFramePr>
          <p:nvPr/>
        </p:nvGraphicFramePr>
        <p:xfrm>
          <a:off x="899592" y="1484784"/>
          <a:ext cx="7937500" cy="520700"/>
        </p:xfrm>
        <a:graphic>
          <a:graphicData uri="http://schemas.openxmlformats.org/presentationml/2006/ole">
            <p:oleObj spid="_x0000_s114691" name="Equation" r:id="rId4" imgW="3098520" imgH="203040" progId="">
              <p:embed/>
            </p:oleObj>
          </a:graphicData>
        </a:graphic>
      </p:graphicFrame>
      <p:graphicFrame>
        <p:nvGraphicFramePr>
          <p:cNvPr id="97287" name="Object 7"/>
          <p:cNvGraphicFramePr>
            <a:graphicFrameLocks noChangeAspect="1"/>
          </p:cNvGraphicFramePr>
          <p:nvPr/>
        </p:nvGraphicFramePr>
        <p:xfrm>
          <a:off x="1189056" y="2482851"/>
          <a:ext cx="5597522" cy="550650"/>
        </p:xfrm>
        <a:graphic>
          <a:graphicData uri="http://schemas.openxmlformats.org/presentationml/2006/ole">
            <p:oleObj spid="_x0000_s114692" name="Equation" r:id="rId5" imgW="2323800" imgH="228600" progId="">
              <p:embed/>
            </p:oleObj>
          </a:graphicData>
        </a:graphic>
      </p:graphicFrame>
      <p:graphicFrame>
        <p:nvGraphicFramePr>
          <p:cNvPr id="97288" name="Object 8"/>
          <p:cNvGraphicFramePr>
            <a:graphicFrameLocks noChangeAspect="1"/>
          </p:cNvGraphicFramePr>
          <p:nvPr/>
        </p:nvGraphicFramePr>
        <p:xfrm>
          <a:off x="2226469" y="5517232"/>
          <a:ext cx="4649787" cy="854075"/>
        </p:xfrm>
        <a:graphic>
          <a:graphicData uri="http://schemas.openxmlformats.org/presentationml/2006/ole">
            <p:oleObj spid="_x0000_s114693" name="Equation" r:id="rId6" imgW="2006280" imgH="368280" progId="">
              <p:embed/>
            </p:oleObj>
          </a:graphicData>
        </a:graphic>
      </p:graphicFrame>
      <p:sp>
        <p:nvSpPr>
          <p:cNvPr id="97289" name="Rectangle 9"/>
          <p:cNvSpPr>
            <a:spLocks noChangeArrowheads="1"/>
          </p:cNvSpPr>
          <p:nvPr/>
        </p:nvSpPr>
        <p:spPr bwMode="auto">
          <a:xfrm>
            <a:off x="481521" y="2348880"/>
            <a:ext cx="732893" cy="661528"/>
          </a:xfrm>
          <a:prstGeom prst="rect">
            <a:avLst/>
          </a:prstGeom>
          <a:noFill/>
          <a:ln w="9525">
            <a:noFill/>
            <a:miter lim="800000"/>
            <a:headEnd/>
            <a:tailEnd/>
          </a:ln>
        </p:spPr>
        <p:txBody>
          <a:bodyPr wrap="none">
            <a:spAutoFit/>
          </a:bodyPr>
          <a:lstStyle/>
          <a:p>
            <a:r>
              <a:rPr lang="zh-CN" altLang="en-US" sz="3200" b="1" dirty="0" smtClean="0">
                <a:solidFill>
                  <a:srgbClr val="FF0066"/>
                </a:solidFill>
              </a:rPr>
              <a:t>解</a:t>
            </a:r>
            <a:r>
              <a:rPr lang="en-US" altLang="zh-CN" sz="3200" b="1" dirty="0" smtClean="0">
                <a:solidFill>
                  <a:srgbClr val="FF0066"/>
                </a:solidFill>
              </a:rPr>
              <a:t>:</a:t>
            </a:r>
            <a:endParaRPr lang="zh-CN" altLang="en-US" sz="3200" b="1" dirty="0">
              <a:solidFill>
                <a:srgbClr val="FF0066"/>
              </a:solidFill>
            </a:endParaRPr>
          </a:p>
        </p:txBody>
      </p:sp>
      <p:sp>
        <p:nvSpPr>
          <p:cNvPr id="8" name="TextBox 7"/>
          <p:cNvSpPr txBox="1"/>
          <p:nvPr/>
        </p:nvSpPr>
        <p:spPr>
          <a:xfrm>
            <a:off x="827584" y="3140968"/>
            <a:ext cx="2348720" cy="590354"/>
          </a:xfrm>
          <a:prstGeom prst="rect">
            <a:avLst/>
          </a:prstGeom>
          <a:noFill/>
        </p:spPr>
        <p:txBody>
          <a:bodyPr wrap="none" rtlCol="0">
            <a:spAutoFit/>
          </a:bodyPr>
          <a:lstStyle/>
          <a:p>
            <a:r>
              <a:rPr lang="zh-CN" altLang="en-US" dirty="0" smtClean="0"/>
              <a:t>先求似然函数</a:t>
            </a:r>
            <a:endParaRPr lang="zh-CN" altLang="en-US" dirty="0"/>
          </a:p>
        </p:txBody>
      </p:sp>
      <p:graphicFrame>
        <p:nvGraphicFramePr>
          <p:cNvPr id="114694" name="Object 6"/>
          <p:cNvGraphicFramePr>
            <a:graphicFrameLocks noChangeAspect="1"/>
          </p:cNvGraphicFramePr>
          <p:nvPr/>
        </p:nvGraphicFramePr>
        <p:xfrm>
          <a:off x="2122693" y="3429000"/>
          <a:ext cx="5761675" cy="1319262"/>
        </p:xfrm>
        <a:graphic>
          <a:graphicData uri="http://schemas.openxmlformats.org/presentationml/2006/ole">
            <p:oleObj spid="_x0000_s114694" name="Equation" r:id="rId7" imgW="2717640" imgH="622080" progId="">
              <p:embed/>
            </p:oleObj>
          </a:graphicData>
        </a:graphic>
      </p:graphicFrame>
      <p:sp>
        <p:nvSpPr>
          <p:cNvPr id="10" name="TextBox 9"/>
          <p:cNvSpPr txBox="1"/>
          <p:nvPr/>
        </p:nvSpPr>
        <p:spPr>
          <a:xfrm>
            <a:off x="827584" y="4725144"/>
            <a:ext cx="1988045" cy="652486"/>
          </a:xfrm>
          <a:prstGeom prst="rect">
            <a:avLst/>
          </a:prstGeom>
          <a:noFill/>
        </p:spPr>
        <p:txBody>
          <a:bodyPr wrap="none" rtlCol="0">
            <a:spAutoFit/>
          </a:bodyPr>
          <a:lstStyle/>
          <a:p>
            <a:r>
              <a:rPr lang="zh-CN" altLang="en-US" dirty="0" smtClean="0"/>
              <a:t>接着求对数</a:t>
            </a:r>
            <a:endParaRPr lang="zh-CN" altLang="en-US" dirty="0"/>
          </a:p>
        </p:txBody>
      </p:sp>
      <p:sp>
        <p:nvSpPr>
          <p:cNvPr id="11" name="TextBox 10"/>
          <p:cNvSpPr txBox="1"/>
          <p:nvPr/>
        </p:nvSpPr>
        <p:spPr>
          <a:xfrm>
            <a:off x="6786578" y="2357430"/>
            <a:ext cx="1988045" cy="652486"/>
          </a:xfrm>
          <a:prstGeom prst="rect">
            <a:avLst/>
          </a:prstGeom>
          <a:noFill/>
        </p:spPr>
        <p:txBody>
          <a:bodyPr wrap="none" rtlCol="0">
            <a:spAutoFit/>
          </a:bodyPr>
          <a:lstStyle/>
          <a:p>
            <a:r>
              <a:rPr lang="zh-CN" altLang="en-US" dirty="0" smtClean="0"/>
              <a:t>为非负整数</a:t>
            </a:r>
            <a:endParaRPr lang="zh-CN" altLang="en-US" dirty="0"/>
          </a:p>
        </p:txBody>
      </p:sp>
      <p:graphicFrame>
        <p:nvGraphicFramePr>
          <p:cNvPr id="12" name="对象 11"/>
          <p:cNvGraphicFramePr>
            <a:graphicFrameLocks noChangeAspect="1"/>
          </p:cNvGraphicFramePr>
          <p:nvPr/>
        </p:nvGraphicFramePr>
        <p:xfrm>
          <a:off x="1214414" y="186598"/>
          <a:ext cx="5929354" cy="1099262"/>
        </p:xfrm>
        <a:graphic>
          <a:graphicData uri="http://schemas.openxmlformats.org/presentationml/2006/ole">
            <p:oleObj spid="_x0000_s114695" name="公式" r:id="rId8" imgW="2260440" imgH="4190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531"/>
                                        </p:tgtEl>
                                        <p:attrNameLst>
                                          <p:attrName>style.visibility</p:attrName>
                                        </p:attrNameLst>
                                      </p:cBhvr>
                                      <p:to>
                                        <p:strVal val="visible"/>
                                      </p:to>
                                    </p:set>
                                    <p:animEffect transition="in" filter="blinds(horizontal)">
                                      <p:cBhvr>
                                        <p:cTn id="7" dur="500"/>
                                        <p:tgtEl>
                                          <p:spTgt spid="225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7289"/>
                                        </p:tgtEl>
                                        <p:attrNameLst>
                                          <p:attrName>style.visibility</p:attrName>
                                        </p:attrNameLst>
                                      </p:cBhvr>
                                      <p:to>
                                        <p:strVal val="visible"/>
                                      </p:to>
                                    </p:set>
                                    <p:animEffect transition="in" filter="blinds(horizontal)">
                                      <p:cBhvr>
                                        <p:cTn id="12" dur="500"/>
                                        <p:tgtEl>
                                          <p:spTgt spid="9728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7287"/>
                                        </p:tgtEl>
                                        <p:attrNameLst>
                                          <p:attrName>style.visibility</p:attrName>
                                        </p:attrNameLst>
                                      </p:cBhvr>
                                      <p:to>
                                        <p:strVal val="visible"/>
                                      </p:to>
                                    </p:set>
                                    <p:animEffect transition="in" filter="blinds(horizontal)">
                                      <p:cBhvr>
                                        <p:cTn id="17" dur="500"/>
                                        <p:tgtEl>
                                          <p:spTgt spid="9728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4694"/>
                                        </p:tgtEl>
                                        <p:attrNameLst>
                                          <p:attrName>style.visibility</p:attrName>
                                        </p:attrNameLst>
                                      </p:cBhvr>
                                      <p:to>
                                        <p:strVal val="visible"/>
                                      </p:to>
                                    </p:set>
                                    <p:animEffect transition="in" filter="blinds(horizontal)">
                                      <p:cBhvr>
                                        <p:cTn id="32" dur="500"/>
                                        <p:tgtEl>
                                          <p:spTgt spid="11469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7288"/>
                                        </p:tgtEl>
                                        <p:attrNameLst>
                                          <p:attrName>style.visibility</p:attrName>
                                        </p:attrNameLst>
                                      </p:cBhvr>
                                      <p:to>
                                        <p:strVal val="visible"/>
                                      </p:to>
                                    </p:set>
                                    <p:animEffect transition="in" filter="blinds(horizontal)">
                                      <p:cBhvr>
                                        <p:cTn id="42" dur="500"/>
                                        <p:tgtEl>
                                          <p:spTgt spid="97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9" grpId="0"/>
      <p:bldP spid="8"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a:xfrm>
            <a:off x="2843213" y="404813"/>
            <a:ext cx="3097212" cy="647700"/>
          </a:xfrm>
        </p:spPr>
        <p:txBody>
          <a:bodyPr/>
          <a:lstStyle/>
          <a:p>
            <a:pPr eaLnBrk="1" hangingPunct="1"/>
            <a:r>
              <a:rPr lang="zh-CN" altLang="en-US" b="1" dirty="0" smtClean="0">
                <a:solidFill>
                  <a:srgbClr val="800000"/>
                </a:solidFill>
              </a:rPr>
              <a:t>内容提要</a:t>
            </a:r>
          </a:p>
        </p:txBody>
      </p:sp>
      <p:sp>
        <p:nvSpPr>
          <p:cNvPr id="34819" name="Rectangle 5"/>
          <p:cNvSpPr>
            <a:spLocks noChangeArrowheads="1"/>
          </p:cNvSpPr>
          <p:nvPr/>
        </p:nvSpPr>
        <p:spPr bwMode="auto">
          <a:xfrm>
            <a:off x="971550" y="692150"/>
            <a:ext cx="935038" cy="647700"/>
          </a:xfrm>
          <a:prstGeom prst="rect">
            <a:avLst/>
          </a:prstGeom>
          <a:noFill/>
          <a:ln w="9525">
            <a:noFill/>
            <a:miter lim="800000"/>
            <a:headEnd/>
            <a:tailEnd/>
          </a:ln>
        </p:spPr>
        <p:txBody>
          <a:bodyPr anchor="ctr"/>
          <a:lstStyle/>
          <a:p>
            <a:pPr>
              <a:lnSpc>
                <a:spcPct val="100000"/>
              </a:lnSpc>
            </a:pPr>
            <a:endParaRPr lang="zh-CN" altLang="zh-CN" b="0">
              <a:solidFill>
                <a:schemeClr val="tx2"/>
              </a:solidFill>
            </a:endParaRPr>
          </a:p>
        </p:txBody>
      </p:sp>
      <p:sp>
        <p:nvSpPr>
          <p:cNvPr id="34820" name="Rectangle 6"/>
          <p:cNvSpPr>
            <a:spLocks noGrp="1" noChangeArrowheads="1"/>
          </p:cNvSpPr>
          <p:nvPr>
            <p:ph type="body" idx="1"/>
          </p:nvPr>
        </p:nvSpPr>
        <p:spPr>
          <a:xfrm>
            <a:off x="457200" y="1268760"/>
            <a:ext cx="8229600" cy="5184576"/>
          </a:xfrm>
        </p:spPr>
        <p:txBody>
          <a:bodyPr/>
          <a:lstStyle/>
          <a:p>
            <a:pPr eaLnBrk="1" hangingPunct="1">
              <a:lnSpc>
                <a:spcPct val="150000"/>
              </a:lnSpc>
              <a:buFont typeface="Wingdings" pitchFamily="2" charset="2"/>
              <a:buChar char="u"/>
            </a:pPr>
            <a:r>
              <a:rPr lang="zh-CN" altLang="en-US" sz="3600" b="1" dirty="0" smtClean="0"/>
              <a:t>概述</a:t>
            </a:r>
          </a:p>
          <a:p>
            <a:pPr eaLnBrk="1" hangingPunct="1">
              <a:lnSpc>
                <a:spcPct val="150000"/>
              </a:lnSpc>
              <a:buFont typeface="Wingdings" pitchFamily="2" charset="2"/>
              <a:buChar char="u"/>
            </a:pPr>
            <a:r>
              <a:rPr lang="zh-CN" altLang="en-US" sz="3600" b="1" dirty="0" smtClean="0"/>
              <a:t>参数的点估计</a:t>
            </a:r>
          </a:p>
          <a:p>
            <a:pPr lvl="1" eaLnBrk="1" hangingPunct="1">
              <a:lnSpc>
                <a:spcPct val="150000"/>
              </a:lnSpc>
              <a:buFont typeface="Wingdings" pitchFamily="2" charset="2"/>
              <a:buChar char="l"/>
            </a:pPr>
            <a:r>
              <a:rPr lang="zh-CN" altLang="en-US" b="1" dirty="0" smtClean="0"/>
              <a:t>矩法估计</a:t>
            </a:r>
          </a:p>
          <a:p>
            <a:pPr lvl="1" eaLnBrk="1" hangingPunct="1">
              <a:lnSpc>
                <a:spcPct val="150000"/>
              </a:lnSpc>
              <a:buFont typeface="Wingdings" pitchFamily="2" charset="2"/>
              <a:buChar char="l"/>
            </a:pPr>
            <a:r>
              <a:rPr lang="zh-CN" altLang="en-US" b="1" dirty="0" smtClean="0"/>
              <a:t>极大似然估计</a:t>
            </a:r>
          </a:p>
          <a:p>
            <a:pPr eaLnBrk="1" hangingPunct="1">
              <a:lnSpc>
                <a:spcPct val="150000"/>
              </a:lnSpc>
              <a:buFont typeface="Wingdings" pitchFamily="2" charset="2"/>
              <a:buChar char="u"/>
            </a:pPr>
            <a:r>
              <a:rPr lang="zh-CN" altLang="en-US" sz="3600" b="1" dirty="0" smtClean="0"/>
              <a:t>估计量优劣性的评价</a:t>
            </a:r>
          </a:p>
          <a:p>
            <a:pPr eaLnBrk="1" hangingPunct="1">
              <a:lnSpc>
                <a:spcPct val="150000"/>
              </a:lnSpc>
              <a:buFont typeface="Wingdings" pitchFamily="2" charset="2"/>
              <a:buChar char="u"/>
            </a:pPr>
            <a:r>
              <a:rPr lang="zh-CN" altLang="en-US" sz="3600" b="1" dirty="0" smtClean="0"/>
              <a:t>参数的区间估计</a:t>
            </a:r>
          </a:p>
          <a:p>
            <a:pPr eaLnBrk="1" hangingPunct="1">
              <a:buFontTx/>
              <a:buNone/>
            </a:pPr>
            <a:endParaRPr lang="en-US" altLang="zh-CN" sz="18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4"/>
          <p:cNvGraphicFramePr>
            <a:graphicFrameLocks noChangeAspect="1"/>
          </p:cNvGraphicFramePr>
          <p:nvPr/>
        </p:nvGraphicFramePr>
        <p:xfrm>
          <a:off x="1903427" y="1327150"/>
          <a:ext cx="4740275" cy="1352550"/>
        </p:xfrm>
        <a:graphic>
          <a:graphicData uri="http://schemas.openxmlformats.org/presentationml/2006/ole">
            <p:oleObj spid="_x0000_s115714" name="Equation" r:id="rId3" imgW="2044440" imgH="583920" progId="">
              <p:embed/>
            </p:oleObj>
          </a:graphicData>
        </a:graphic>
      </p:graphicFrame>
      <p:sp>
        <p:nvSpPr>
          <p:cNvPr id="3" name="TextBox 2"/>
          <p:cNvSpPr txBox="1"/>
          <p:nvPr/>
        </p:nvSpPr>
        <p:spPr>
          <a:xfrm>
            <a:off x="2280775" y="404664"/>
            <a:ext cx="3791423" cy="652486"/>
          </a:xfrm>
          <a:prstGeom prst="rect">
            <a:avLst/>
          </a:prstGeom>
          <a:noFill/>
        </p:spPr>
        <p:txBody>
          <a:bodyPr wrap="none" rtlCol="0">
            <a:spAutoFit/>
          </a:bodyPr>
          <a:lstStyle/>
          <a:p>
            <a:r>
              <a:rPr lang="zh-CN" altLang="en-US" dirty="0" smtClean="0"/>
              <a:t>参数连续变化，求导有</a:t>
            </a:r>
            <a:endParaRPr lang="zh-CN" altLang="en-US" dirty="0"/>
          </a:p>
        </p:txBody>
      </p:sp>
      <p:graphicFrame>
        <p:nvGraphicFramePr>
          <p:cNvPr id="115715" name="Object 3"/>
          <p:cNvGraphicFramePr>
            <a:graphicFrameLocks noChangeAspect="1"/>
          </p:cNvGraphicFramePr>
          <p:nvPr/>
        </p:nvGraphicFramePr>
        <p:xfrm>
          <a:off x="2548965" y="3645024"/>
          <a:ext cx="1522969" cy="648072"/>
        </p:xfrm>
        <a:graphic>
          <a:graphicData uri="http://schemas.openxmlformats.org/presentationml/2006/ole">
            <p:oleObj spid="_x0000_s115715" name="Equation" r:id="rId4" imgW="596880" imgH="253800" progId="">
              <p:embed/>
            </p:oleObj>
          </a:graphicData>
        </a:graphic>
      </p:graphicFrame>
      <p:graphicFrame>
        <p:nvGraphicFramePr>
          <p:cNvPr id="115716" name="Object 4"/>
          <p:cNvGraphicFramePr>
            <a:graphicFrameLocks noChangeAspect="1"/>
          </p:cNvGraphicFramePr>
          <p:nvPr/>
        </p:nvGraphicFramePr>
        <p:xfrm>
          <a:off x="2414780" y="2348880"/>
          <a:ext cx="2728724" cy="1080120"/>
        </p:xfrm>
        <a:graphic>
          <a:graphicData uri="http://schemas.openxmlformats.org/presentationml/2006/ole">
            <p:oleObj spid="_x0000_s115716" name="Equation" r:id="rId5" imgW="1218960" imgH="48240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554"/>
                                        </p:tgtEl>
                                        <p:attrNameLst>
                                          <p:attrName>style.visibility</p:attrName>
                                        </p:attrNameLst>
                                      </p:cBhvr>
                                      <p:to>
                                        <p:strVal val="visible"/>
                                      </p:to>
                                    </p:set>
                                    <p:animEffect transition="in" filter="blinds(horizontal)">
                                      <p:cBhvr>
                                        <p:cTn id="12" dur="500"/>
                                        <p:tgtEl>
                                          <p:spTgt spid="2355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5716"/>
                                        </p:tgtEl>
                                        <p:attrNameLst>
                                          <p:attrName>style.visibility</p:attrName>
                                        </p:attrNameLst>
                                      </p:cBhvr>
                                      <p:to>
                                        <p:strVal val="visible"/>
                                      </p:to>
                                    </p:set>
                                    <p:animEffect transition="in" filter="blinds(horizontal)">
                                      <p:cBhvr>
                                        <p:cTn id="17" dur="500"/>
                                        <p:tgtEl>
                                          <p:spTgt spid="11571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5715"/>
                                        </p:tgtEl>
                                        <p:attrNameLst>
                                          <p:attrName>style.visibility</p:attrName>
                                        </p:attrNameLst>
                                      </p:cBhvr>
                                      <p:to>
                                        <p:strVal val="visible"/>
                                      </p:to>
                                    </p:set>
                                    <p:animEffect transition="in" filter="blinds(horizontal)">
                                      <p:cBhvr>
                                        <p:cTn id="22" dur="500"/>
                                        <p:tgtEl>
                                          <p:spTgt spid="115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376238" y="190500"/>
            <a:ext cx="8557151" cy="1212640"/>
          </a:xfrm>
          <a:prstGeom prst="rect">
            <a:avLst/>
          </a:prstGeom>
          <a:noFill/>
          <a:ln w="9525" algn="ctr">
            <a:noFill/>
            <a:miter lim="800000"/>
            <a:headEnd/>
            <a:tailEnd/>
          </a:ln>
        </p:spPr>
        <p:txBody>
          <a:bodyPr wrap="none">
            <a:spAutoFit/>
          </a:bodyPr>
          <a:lstStyle/>
          <a:p>
            <a:r>
              <a:rPr lang="zh-CN" altLang="en-US" dirty="0" smtClean="0">
                <a:solidFill>
                  <a:srgbClr val="FF0000"/>
                </a:solidFill>
              </a:rPr>
              <a:t>例</a:t>
            </a:r>
            <a:r>
              <a:rPr lang="en-US" altLang="zh-CN" dirty="0" smtClean="0">
                <a:solidFill>
                  <a:srgbClr val="FF0000"/>
                </a:solidFill>
              </a:rPr>
              <a:t>:</a:t>
            </a:r>
            <a:r>
              <a:rPr lang="en-US" altLang="zh-CN" dirty="0" smtClean="0"/>
              <a:t>  </a:t>
            </a:r>
            <a:r>
              <a:rPr lang="zh-CN" altLang="en-US" dirty="0"/>
              <a:t>假设（</a:t>
            </a:r>
            <a:r>
              <a:rPr lang="en-US" altLang="zh-CN" dirty="0"/>
              <a:t>X</a:t>
            </a:r>
            <a:r>
              <a:rPr lang="en-US" altLang="zh-CN" baseline="-25000" dirty="0"/>
              <a:t>1</a:t>
            </a:r>
            <a:r>
              <a:rPr lang="zh-CN" altLang="en-US" dirty="0"/>
              <a:t>，</a:t>
            </a:r>
            <a:r>
              <a:rPr lang="en-US" altLang="zh-CN" dirty="0"/>
              <a:t>X</a:t>
            </a:r>
            <a:r>
              <a:rPr lang="en-US" altLang="zh-CN" baseline="-25000" dirty="0"/>
              <a:t>2</a:t>
            </a:r>
            <a:r>
              <a:rPr lang="zh-CN" altLang="en-US" dirty="0"/>
              <a:t>，</a:t>
            </a:r>
            <a:r>
              <a:rPr lang="en-US" altLang="zh-CN" dirty="0"/>
              <a:t>…</a:t>
            </a:r>
            <a:r>
              <a:rPr lang="zh-CN" altLang="en-US" dirty="0"/>
              <a:t>，</a:t>
            </a:r>
            <a:r>
              <a:rPr lang="en-US" altLang="zh-CN" dirty="0" err="1"/>
              <a:t>X</a:t>
            </a:r>
            <a:r>
              <a:rPr lang="en-US" altLang="zh-CN" baseline="-25000" dirty="0" err="1"/>
              <a:t>n</a:t>
            </a:r>
            <a:r>
              <a:rPr lang="zh-CN" altLang="en-US" dirty="0"/>
              <a:t>）是取自正态总体</a:t>
            </a:r>
            <a:r>
              <a:rPr lang="en-US" altLang="zh-CN" dirty="0"/>
              <a:t>N(</a:t>
            </a:r>
            <a:r>
              <a:rPr lang="en-US" altLang="zh-CN" dirty="0">
                <a:sym typeface="Symbol" pitchFamily="18" charset="2"/>
              </a:rPr>
              <a:t>,</a:t>
            </a:r>
            <a:r>
              <a:rPr lang="en-US" altLang="zh-CN" baseline="30000" dirty="0">
                <a:sym typeface="Symbol" pitchFamily="18" charset="2"/>
              </a:rPr>
              <a:t>2</a:t>
            </a:r>
            <a:r>
              <a:rPr lang="en-US" altLang="zh-CN" dirty="0"/>
              <a:t>)</a:t>
            </a:r>
          </a:p>
          <a:p>
            <a:r>
              <a:rPr lang="zh-CN" altLang="en-US" dirty="0"/>
              <a:t>的样本，求</a:t>
            </a:r>
            <a:r>
              <a:rPr lang="zh-CN" altLang="en-US" dirty="0">
                <a:sym typeface="Symbol" pitchFamily="18" charset="2"/>
              </a:rPr>
              <a:t>和</a:t>
            </a:r>
            <a:r>
              <a:rPr lang="en-US" altLang="zh-CN" baseline="30000" dirty="0">
                <a:sym typeface="Symbol" pitchFamily="18" charset="2"/>
              </a:rPr>
              <a:t>2</a:t>
            </a:r>
            <a:r>
              <a:rPr lang="zh-CN" altLang="en-US" dirty="0">
                <a:sym typeface="Symbol" pitchFamily="18" charset="2"/>
              </a:rPr>
              <a:t>的极大似然估计量。</a:t>
            </a:r>
          </a:p>
        </p:txBody>
      </p:sp>
      <p:sp>
        <p:nvSpPr>
          <p:cNvPr id="58371" name="Text Box 3"/>
          <p:cNvSpPr txBox="1">
            <a:spLocks noChangeArrowheads="1"/>
          </p:cNvSpPr>
          <p:nvPr/>
        </p:nvSpPr>
        <p:spPr bwMode="auto">
          <a:xfrm>
            <a:off x="447675" y="1565275"/>
            <a:ext cx="3326552" cy="652486"/>
          </a:xfrm>
          <a:prstGeom prst="rect">
            <a:avLst/>
          </a:prstGeom>
          <a:noFill/>
          <a:ln w="9525" algn="ctr">
            <a:noFill/>
            <a:miter lim="800000"/>
            <a:headEnd/>
            <a:tailEnd/>
          </a:ln>
        </p:spPr>
        <p:txBody>
          <a:bodyPr wrap="none">
            <a:spAutoFit/>
          </a:bodyPr>
          <a:lstStyle/>
          <a:p>
            <a:r>
              <a:rPr lang="zh-CN" altLang="en-US" dirty="0" smtClean="0">
                <a:solidFill>
                  <a:srgbClr val="FF0000"/>
                </a:solidFill>
              </a:rPr>
              <a:t>解</a:t>
            </a:r>
            <a:r>
              <a:rPr lang="en-US" altLang="zh-CN" dirty="0" smtClean="0">
                <a:solidFill>
                  <a:srgbClr val="FF0000"/>
                </a:solidFill>
              </a:rPr>
              <a:t>:</a:t>
            </a:r>
            <a:r>
              <a:rPr lang="zh-CN" altLang="en-US" dirty="0" smtClean="0"/>
              <a:t>  </a:t>
            </a:r>
            <a:r>
              <a:rPr lang="zh-CN" altLang="en-US" dirty="0"/>
              <a:t>构造似然函数   </a:t>
            </a:r>
          </a:p>
        </p:txBody>
      </p:sp>
      <p:graphicFrame>
        <p:nvGraphicFramePr>
          <p:cNvPr id="58372" name="Object 4"/>
          <p:cNvGraphicFramePr>
            <a:graphicFrameLocks noChangeAspect="1"/>
          </p:cNvGraphicFramePr>
          <p:nvPr/>
        </p:nvGraphicFramePr>
        <p:xfrm>
          <a:off x="1763713" y="2205038"/>
          <a:ext cx="3776662" cy="1176337"/>
        </p:xfrm>
        <a:graphic>
          <a:graphicData uri="http://schemas.openxmlformats.org/presentationml/2006/ole">
            <p:oleObj spid="_x0000_s17410" name="Equation" r:id="rId4" imgW="1549080" imgH="482400" progId="">
              <p:embed/>
            </p:oleObj>
          </a:graphicData>
        </a:graphic>
      </p:graphicFrame>
      <p:sp>
        <p:nvSpPr>
          <p:cNvPr id="58373" name="Text Box 5"/>
          <p:cNvSpPr txBox="1">
            <a:spLocks noChangeArrowheads="1"/>
          </p:cNvSpPr>
          <p:nvPr/>
        </p:nvSpPr>
        <p:spPr bwMode="auto">
          <a:xfrm>
            <a:off x="735013" y="3714752"/>
            <a:ext cx="1452562" cy="647700"/>
          </a:xfrm>
          <a:prstGeom prst="rect">
            <a:avLst/>
          </a:prstGeom>
          <a:noFill/>
          <a:ln w="9525" algn="ctr">
            <a:noFill/>
            <a:miter lim="800000"/>
            <a:headEnd/>
            <a:tailEnd/>
          </a:ln>
        </p:spPr>
        <p:txBody>
          <a:bodyPr wrap="none">
            <a:spAutoFit/>
          </a:bodyPr>
          <a:lstStyle/>
          <a:p>
            <a:r>
              <a:rPr lang="zh-CN" altLang="en-US" dirty="0"/>
              <a:t>取对数  </a:t>
            </a:r>
          </a:p>
        </p:txBody>
      </p:sp>
      <p:graphicFrame>
        <p:nvGraphicFramePr>
          <p:cNvPr id="58374" name="Object 6"/>
          <p:cNvGraphicFramePr>
            <a:graphicFrameLocks noChangeAspect="1"/>
          </p:cNvGraphicFramePr>
          <p:nvPr/>
        </p:nvGraphicFramePr>
        <p:xfrm>
          <a:off x="2143108" y="3429000"/>
          <a:ext cx="4425950" cy="1176338"/>
        </p:xfrm>
        <a:graphic>
          <a:graphicData uri="http://schemas.openxmlformats.org/presentationml/2006/ole">
            <p:oleObj spid="_x0000_s17411" name="Equation" r:id="rId5" imgW="1815840" imgH="482400" progId="">
              <p:embed/>
            </p:oleObj>
          </a:graphicData>
        </a:graphic>
      </p:graphicFrame>
      <p:graphicFrame>
        <p:nvGraphicFramePr>
          <p:cNvPr id="58375" name="Object 7"/>
          <p:cNvGraphicFramePr>
            <a:graphicFrameLocks noChangeAspect="1"/>
          </p:cNvGraphicFramePr>
          <p:nvPr/>
        </p:nvGraphicFramePr>
        <p:xfrm>
          <a:off x="2019300" y="4868863"/>
          <a:ext cx="5106988" cy="1176337"/>
        </p:xfrm>
        <a:graphic>
          <a:graphicData uri="http://schemas.openxmlformats.org/presentationml/2006/ole">
            <p:oleObj spid="_x0000_s17412" name="Equation" r:id="rId6" imgW="2095200" imgH="48240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370"/>
                                        </p:tgtEl>
                                        <p:attrNameLst>
                                          <p:attrName>style.visibility</p:attrName>
                                        </p:attrNameLst>
                                      </p:cBhvr>
                                      <p:to>
                                        <p:strVal val="visible"/>
                                      </p:to>
                                    </p:set>
                                    <p:animEffect transition="in" filter="wipe(left)">
                                      <p:cBhvr>
                                        <p:cTn id="7" dur="500"/>
                                        <p:tgtEl>
                                          <p:spTgt spid="583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8371"/>
                                        </p:tgtEl>
                                        <p:attrNameLst>
                                          <p:attrName>style.visibility</p:attrName>
                                        </p:attrNameLst>
                                      </p:cBhvr>
                                      <p:to>
                                        <p:strVal val="visible"/>
                                      </p:to>
                                    </p:set>
                                    <p:animEffect transition="in" filter="wipe(left)">
                                      <p:cBhvr>
                                        <p:cTn id="12" dur="500"/>
                                        <p:tgtEl>
                                          <p:spTgt spid="583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8372"/>
                                        </p:tgtEl>
                                        <p:attrNameLst>
                                          <p:attrName>style.visibility</p:attrName>
                                        </p:attrNameLst>
                                      </p:cBhvr>
                                      <p:to>
                                        <p:strVal val="visible"/>
                                      </p:to>
                                    </p:set>
                                    <p:animEffect transition="in" filter="wipe(left)">
                                      <p:cBhvr>
                                        <p:cTn id="17" dur="500"/>
                                        <p:tgtEl>
                                          <p:spTgt spid="5837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8373"/>
                                        </p:tgtEl>
                                        <p:attrNameLst>
                                          <p:attrName>style.visibility</p:attrName>
                                        </p:attrNameLst>
                                      </p:cBhvr>
                                      <p:to>
                                        <p:strVal val="visible"/>
                                      </p:to>
                                    </p:set>
                                    <p:animEffect transition="in" filter="wipe(left)">
                                      <p:cBhvr>
                                        <p:cTn id="22" dur="500"/>
                                        <p:tgtEl>
                                          <p:spTgt spid="5837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8374"/>
                                        </p:tgtEl>
                                        <p:attrNameLst>
                                          <p:attrName>style.visibility</p:attrName>
                                        </p:attrNameLst>
                                      </p:cBhvr>
                                      <p:to>
                                        <p:strVal val="visible"/>
                                      </p:to>
                                    </p:set>
                                    <p:animEffect transition="in" filter="wipe(left)">
                                      <p:cBhvr>
                                        <p:cTn id="27" dur="500"/>
                                        <p:tgtEl>
                                          <p:spTgt spid="5837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8375"/>
                                        </p:tgtEl>
                                        <p:attrNameLst>
                                          <p:attrName>style.visibility</p:attrName>
                                        </p:attrNameLst>
                                      </p:cBhvr>
                                      <p:to>
                                        <p:strVal val="visible"/>
                                      </p:to>
                                    </p:set>
                                    <p:animEffect transition="in" filter="wipe(left)">
                                      <p:cBhvr>
                                        <p:cTn id="32" dur="500"/>
                                        <p:tgtEl>
                                          <p:spTgt spid="58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p:bldP spid="58371" grpId="0"/>
      <p:bldP spid="5837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519113" y="188913"/>
            <a:ext cx="1193800" cy="647700"/>
          </a:xfrm>
          <a:prstGeom prst="rect">
            <a:avLst/>
          </a:prstGeom>
          <a:noFill/>
          <a:ln w="9525" algn="ctr">
            <a:noFill/>
            <a:miter lim="800000"/>
            <a:headEnd/>
            <a:tailEnd/>
          </a:ln>
        </p:spPr>
        <p:txBody>
          <a:bodyPr wrap="none">
            <a:spAutoFit/>
          </a:bodyPr>
          <a:lstStyle/>
          <a:p>
            <a:r>
              <a:rPr lang="zh-CN" altLang="en-US">
                <a:solidFill>
                  <a:srgbClr val="FF0000"/>
                </a:solidFill>
              </a:rPr>
              <a:t>续解</a:t>
            </a:r>
            <a:r>
              <a:rPr lang="zh-CN" altLang="en-US"/>
              <a:t>   </a:t>
            </a:r>
          </a:p>
        </p:txBody>
      </p:sp>
      <p:sp>
        <p:nvSpPr>
          <p:cNvPr id="61443" name="Text Box 3"/>
          <p:cNvSpPr txBox="1">
            <a:spLocks noChangeArrowheads="1"/>
          </p:cNvSpPr>
          <p:nvPr/>
        </p:nvSpPr>
        <p:spPr bwMode="auto">
          <a:xfrm>
            <a:off x="1887538" y="198438"/>
            <a:ext cx="3892550" cy="647700"/>
          </a:xfrm>
          <a:prstGeom prst="rect">
            <a:avLst/>
          </a:prstGeom>
          <a:noFill/>
          <a:ln w="9525" algn="ctr">
            <a:noFill/>
            <a:miter lim="800000"/>
            <a:headEnd/>
            <a:tailEnd/>
          </a:ln>
        </p:spPr>
        <p:txBody>
          <a:bodyPr wrap="none">
            <a:spAutoFit/>
          </a:bodyPr>
          <a:lstStyle/>
          <a:p>
            <a:r>
              <a:rPr lang="zh-CN" altLang="en-US"/>
              <a:t>求偏导数，并令其为</a:t>
            </a:r>
            <a:r>
              <a:rPr lang="en-US" altLang="zh-CN"/>
              <a:t>0   </a:t>
            </a:r>
          </a:p>
        </p:txBody>
      </p:sp>
      <p:graphicFrame>
        <p:nvGraphicFramePr>
          <p:cNvPr id="61444" name="Object 4"/>
          <p:cNvGraphicFramePr>
            <a:graphicFrameLocks noChangeAspect="1"/>
          </p:cNvGraphicFramePr>
          <p:nvPr/>
        </p:nvGraphicFramePr>
        <p:xfrm>
          <a:off x="1454150" y="404813"/>
          <a:ext cx="6934200" cy="1547812"/>
        </p:xfrm>
        <a:graphic>
          <a:graphicData uri="http://schemas.openxmlformats.org/presentationml/2006/ole">
            <p:oleObj spid="_x0000_s18434" name="Equation" r:id="rId4" imgW="2844720" imgH="634680" progId="">
              <p:embed/>
            </p:oleObj>
          </a:graphicData>
        </a:graphic>
      </p:graphicFrame>
      <p:graphicFrame>
        <p:nvGraphicFramePr>
          <p:cNvPr id="61445" name="Object 5"/>
          <p:cNvGraphicFramePr>
            <a:graphicFrameLocks noChangeAspect="1"/>
          </p:cNvGraphicFramePr>
          <p:nvPr/>
        </p:nvGraphicFramePr>
        <p:xfrm>
          <a:off x="1403350" y="1844675"/>
          <a:ext cx="5262563" cy="1547813"/>
        </p:xfrm>
        <a:graphic>
          <a:graphicData uri="http://schemas.openxmlformats.org/presentationml/2006/ole">
            <p:oleObj spid="_x0000_s18435" name="Equation" r:id="rId5" imgW="2158920" imgH="634680" progId="">
              <p:embed/>
            </p:oleObj>
          </a:graphicData>
        </a:graphic>
      </p:graphicFrame>
      <p:sp>
        <p:nvSpPr>
          <p:cNvPr id="61446" name="Text Box 6"/>
          <p:cNvSpPr txBox="1">
            <a:spLocks noChangeArrowheads="1"/>
          </p:cNvSpPr>
          <p:nvPr/>
        </p:nvSpPr>
        <p:spPr bwMode="auto">
          <a:xfrm>
            <a:off x="468313" y="3429000"/>
            <a:ext cx="1095375" cy="647700"/>
          </a:xfrm>
          <a:prstGeom prst="rect">
            <a:avLst/>
          </a:prstGeom>
          <a:noFill/>
          <a:ln w="9525" algn="ctr">
            <a:noFill/>
            <a:miter lim="800000"/>
            <a:headEnd/>
            <a:tailEnd/>
          </a:ln>
        </p:spPr>
        <p:txBody>
          <a:bodyPr wrap="none">
            <a:spAutoFit/>
          </a:bodyPr>
          <a:lstStyle/>
          <a:p>
            <a:r>
              <a:rPr lang="zh-CN" altLang="en-US"/>
              <a:t>解得  </a:t>
            </a:r>
          </a:p>
        </p:txBody>
      </p:sp>
      <p:graphicFrame>
        <p:nvGraphicFramePr>
          <p:cNvPr id="61447" name="Object 7"/>
          <p:cNvGraphicFramePr>
            <a:graphicFrameLocks noChangeAspect="1"/>
          </p:cNvGraphicFramePr>
          <p:nvPr/>
        </p:nvGraphicFramePr>
        <p:xfrm>
          <a:off x="1476375" y="3313113"/>
          <a:ext cx="2354263" cy="1052512"/>
        </p:xfrm>
        <a:graphic>
          <a:graphicData uri="http://schemas.openxmlformats.org/presentationml/2006/ole">
            <p:oleObj spid="_x0000_s18436" name="Equation" r:id="rId6" imgW="965160" imgH="431640" progId="">
              <p:embed/>
            </p:oleObj>
          </a:graphicData>
        </a:graphic>
      </p:graphicFrame>
      <p:graphicFrame>
        <p:nvGraphicFramePr>
          <p:cNvPr id="61449" name="Object 9"/>
          <p:cNvGraphicFramePr>
            <a:graphicFrameLocks noChangeAspect="1"/>
          </p:cNvGraphicFramePr>
          <p:nvPr/>
        </p:nvGraphicFramePr>
        <p:xfrm>
          <a:off x="4284663" y="3357563"/>
          <a:ext cx="2879725" cy="1052512"/>
        </p:xfrm>
        <a:graphic>
          <a:graphicData uri="http://schemas.openxmlformats.org/presentationml/2006/ole">
            <p:oleObj spid="_x0000_s18437" name="Equation" r:id="rId7" imgW="1180800" imgH="431640" progId="">
              <p:embed/>
            </p:oleObj>
          </a:graphicData>
        </a:graphic>
      </p:graphicFrame>
      <p:sp>
        <p:nvSpPr>
          <p:cNvPr id="61450" name="Text Box 10"/>
          <p:cNvSpPr txBox="1">
            <a:spLocks noChangeArrowheads="1"/>
          </p:cNvSpPr>
          <p:nvPr/>
        </p:nvSpPr>
        <p:spPr bwMode="auto">
          <a:xfrm>
            <a:off x="468313" y="4437063"/>
            <a:ext cx="5373687" cy="647700"/>
          </a:xfrm>
          <a:prstGeom prst="rect">
            <a:avLst/>
          </a:prstGeom>
          <a:noFill/>
          <a:ln w="9525" algn="ctr">
            <a:noFill/>
            <a:miter lim="800000"/>
            <a:headEnd/>
            <a:tailEnd/>
          </a:ln>
        </p:spPr>
        <p:txBody>
          <a:bodyPr wrap="none">
            <a:spAutoFit/>
          </a:bodyPr>
          <a:lstStyle/>
          <a:p>
            <a:r>
              <a:rPr lang="zh-CN" altLang="en-US"/>
              <a:t>所以</a:t>
            </a:r>
            <a:r>
              <a:rPr lang="el-GR" altLang="zh-CN">
                <a:cs typeface="Arial" charset="0"/>
              </a:rPr>
              <a:t>μ</a:t>
            </a:r>
            <a:r>
              <a:rPr lang="zh-CN" altLang="en-US">
                <a:cs typeface="Arial" charset="0"/>
              </a:rPr>
              <a:t>，</a:t>
            </a:r>
            <a:r>
              <a:rPr lang="zh-CN" altLang="en-US">
                <a:cs typeface="Arial" charset="0"/>
                <a:sym typeface="Symbol" pitchFamily="18" charset="2"/>
              </a:rPr>
              <a:t></a:t>
            </a:r>
            <a:r>
              <a:rPr lang="en-US" altLang="zh-CN" baseline="30000">
                <a:cs typeface="Arial" charset="0"/>
                <a:sym typeface="Symbol" pitchFamily="18" charset="2"/>
              </a:rPr>
              <a:t>2</a:t>
            </a:r>
            <a:r>
              <a:rPr lang="zh-CN" altLang="en-US">
                <a:cs typeface="Arial" charset="0"/>
                <a:sym typeface="Symbol" pitchFamily="18" charset="2"/>
              </a:rPr>
              <a:t>的极大似然估计量为  </a:t>
            </a:r>
            <a:endParaRPr lang="zh-CN" altLang="el-GR">
              <a:cs typeface="Arial" charset="0"/>
              <a:sym typeface="Symbol" pitchFamily="18" charset="2"/>
            </a:endParaRPr>
          </a:p>
        </p:txBody>
      </p:sp>
      <p:graphicFrame>
        <p:nvGraphicFramePr>
          <p:cNvPr id="61451" name="Object 11"/>
          <p:cNvGraphicFramePr>
            <a:graphicFrameLocks noChangeAspect="1"/>
          </p:cNvGraphicFramePr>
          <p:nvPr/>
        </p:nvGraphicFramePr>
        <p:xfrm>
          <a:off x="539750" y="5229225"/>
          <a:ext cx="2570163" cy="1052513"/>
        </p:xfrm>
        <a:graphic>
          <a:graphicData uri="http://schemas.openxmlformats.org/presentationml/2006/ole">
            <p:oleObj spid="_x0000_s18438" name="Equation" r:id="rId8" imgW="1054080" imgH="431640" progId="">
              <p:embed/>
            </p:oleObj>
          </a:graphicData>
        </a:graphic>
      </p:graphicFrame>
      <p:graphicFrame>
        <p:nvGraphicFramePr>
          <p:cNvPr id="61452" name="Object 12"/>
          <p:cNvGraphicFramePr>
            <a:graphicFrameLocks noChangeAspect="1"/>
          </p:cNvGraphicFramePr>
          <p:nvPr/>
        </p:nvGraphicFramePr>
        <p:xfrm>
          <a:off x="3635375" y="5229225"/>
          <a:ext cx="3097213" cy="1052513"/>
        </p:xfrm>
        <a:graphic>
          <a:graphicData uri="http://schemas.openxmlformats.org/presentationml/2006/ole">
            <p:oleObj spid="_x0000_s18439" name="Equation" r:id="rId9" imgW="1269720" imgH="43164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2"/>
                                        </p:tgtEl>
                                        <p:attrNameLst>
                                          <p:attrName>style.visibility</p:attrName>
                                        </p:attrNameLst>
                                      </p:cBhvr>
                                      <p:to>
                                        <p:strVal val="visible"/>
                                      </p:to>
                                    </p:set>
                                    <p:animEffect transition="in" filter="wipe(left)">
                                      <p:cBhvr>
                                        <p:cTn id="7" dur="500"/>
                                        <p:tgtEl>
                                          <p:spTgt spid="614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3"/>
                                        </p:tgtEl>
                                        <p:attrNameLst>
                                          <p:attrName>style.visibility</p:attrName>
                                        </p:attrNameLst>
                                      </p:cBhvr>
                                      <p:to>
                                        <p:strVal val="visible"/>
                                      </p:to>
                                    </p:set>
                                    <p:animEffect transition="in" filter="wipe(left)">
                                      <p:cBhvr>
                                        <p:cTn id="12" dur="500"/>
                                        <p:tgtEl>
                                          <p:spTgt spid="614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1444"/>
                                        </p:tgtEl>
                                        <p:attrNameLst>
                                          <p:attrName>style.visibility</p:attrName>
                                        </p:attrNameLst>
                                      </p:cBhvr>
                                      <p:to>
                                        <p:strVal val="visible"/>
                                      </p:to>
                                    </p:set>
                                    <p:animEffect transition="in" filter="wipe(left)">
                                      <p:cBhvr>
                                        <p:cTn id="17" dur="500"/>
                                        <p:tgtEl>
                                          <p:spTgt spid="6144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1445"/>
                                        </p:tgtEl>
                                        <p:attrNameLst>
                                          <p:attrName>style.visibility</p:attrName>
                                        </p:attrNameLst>
                                      </p:cBhvr>
                                      <p:to>
                                        <p:strVal val="visible"/>
                                      </p:to>
                                    </p:set>
                                    <p:animEffect transition="in" filter="wipe(left)">
                                      <p:cBhvr>
                                        <p:cTn id="22" dur="500"/>
                                        <p:tgtEl>
                                          <p:spTgt spid="6144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1446"/>
                                        </p:tgtEl>
                                        <p:attrNameLst>
                                          <p:attrName>style.visibility</p:attrName>
                                        </p:attrNameLst>
                                      </p:cBhvr>
                                      <p:to>
                                        <p:strVal val="visible"/>
                                      </p:to>
                                    </p:set>
                                    <p:animEffect transition="in" filter="wipe(left)">
                                      <p:cBhvr>
                                        <p:cTn id="27" dur="500"/>
                                        <p:tgtEl>
                                          <p:spTgt spid="6144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1447"/>
                                        </p:tgtEl>
                                        <p:attrNameLst>
                                          <p:attrName>style.visibility</p:attrName>
                                        </p:attrNameLst>
                                      </p:cBhvr>
                                      <p:to>
                                        <p:strVal val="visible"/>
                                      </p:to>
                                    </p:set>
                                    <p:animEffect transition="in" filter="wipe(left)">
                                      <p:cBhvr>
                                        <p:cTn id="32" dur="500"/>
                                        <p:tgtEl>
                                          <p:spTgt spid="6144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1449"/>
                                        </p:tgtEl>
                                        <p:attrNameLst>
                                          <p:attrName>style.visibility</p:attrName>
                                        </p:attrNameLst>
                                      </p:cBhvr>
                                      <p:to>
                                        <p:strVal val="visible"/>
                                      </p:to>
                                    </p:set>
                                    <p:animEffect transition="in" filter="wipe(left)">
                                      <p:cBhvr>
                                        <p:cTn id="37" dur="500"/>
                                        <p:tgtEl>
                                          <p:spTgt spid="6144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1450"/>
                                        </p:tgtEl>
                                        <p:attrNameLst>
                                          <p:attrName>style.visibility</p:attrName>
                                        </p:attrNameLst>
                                      </p:cBhvr>
                                      <p:to>
                                        <p:strVal val="visible"/>
                                      </p:to>
                                    </p:set>
                                    <p:animEffect transition="in" filter="wipe(left)">
                                      <p:cBhvr>
                                        <p:cTn id="42" dur="500"/>
                                        <p:tgtEl>
                                          <p:spTgt spid="6145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1451"/>
                                        </p:tgtEl>
                                        <p:attrNameLst>
                                          <p:attrName>style.visibility</p:attrName>
                                        </p:attrNameLst>
                                      </p:cBhvr>
                                      <p:to>
                                        <p:strVal val="visible"/>
                                      </p:to>
                                    </p:set>
                                    <p:animEffect transition="in" filter="wipe(left)">
                                      <p:cBhvr>
                                        <p:cTn id="47" dur="500"/>
                                        <p:tgtEl>
                                          <p:spTgt spid="6145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1452"/>
                                        </p:tgtEl>
                                        <p:attrNameLst>
                                          <p:attrName>style.visibility</p:attrName>
                                        </p:attrNameLst>
                                      </p:cBhvr>
                                      <p:to>
                                        <p:strVal val="visible"/>
                                      </p:to>
                                    </p:set>
                                    <p:animEffect transition="in" filter="wipe(left)">
                                      <p:cBhvr>
                                        <p:cTn id="52" dur="500"/>
                                        <p:tgtEl>
                                          <p:spTgt spid="61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p:bldP spid="61443" grpId="0"/>
      <p:bldP spid="61446" grpId="0"/>
      <p:bldP spid="6145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3"/>
          <p:cNvSpPr txBox="1">
            <a:spLocks noChangeArrowheads="1"/>
          </p:cNvSpPr>
          <p:nvPr/>
        </p:nvSpPr>
        <p:spPr bwMode="auto">
          <a:xfrm>
            <a:off x="899592" y="1052736"/>
            <a:ext cx="7488832" cy="652486"/>
          </a:xfrm>
          <a:prstGeom prst="rect">
            <a:avLst/>
          </a:prstGeom>
          <a:noFill/>
          <a:ln w="9525" algn="ctr">
            <a:noFill/>
            <a:miter lim="800000"/>
            <a:headEnd/>
            <a:tailEnd/>
          </a:ln>
        </p:spPr>
        <p:txBody>
          <a:bodyPr wrap="square">
            <a:spAutoFit/>
          </a:bodyPr>
          <a:lstStyle/>
          <a:p>
            <a:r>
              <a:rPr lang="zh-CN" altLang="en-US" dirty="0" smtClean="0">
                <a:solidFill>
                  <a:srgbClr val="FF0000"/>
                </a:solidFill>
              </a:rPr>
              <a:t>之前的三个例子极大似然估计与</a:t>
            </a:r>
            <a:r>
              <a:rPr lang="zh-CN" altLang="en-US" dirty="0">
                <a:solidFill>
                  <a:srgbClr val="FF0000"/>
                </a:solidFill>
              </a:rPr>
              <a:t>矩估计</a:t>
            </a:r>
            <a:r>
              <a:rPr lang="zh-CN" altLang="en-US" dirty="0" smtClean="0">
                <a:solidFill>
                  <a:srgbClr val="FF0000"/>
                </a:solidFill>
              </a:rPr>
              <a:t>量相</a:t>
            </a:r>
            <a:r>
              <a:rPr lang="zh-CN" altLang="en-US" dirty="0">
                <a:solidFill>
                  <a:srgbClr val="FF0000"/>
                </a:solidFill>
              </a:rPr>
              <a:t>同</a:t>
            </a:r>
          </a:p>
        </p:txBody>
      </p:sp>
      <p:sp>
        <p:nvSpPr>
          <p:cNvPr id="3" name="TextBox 2"/>
          <p:cNvSpPr txBox="1"/>
          <p:nvPr/>
        </p:nvSpPr>
        <p:spPr>
          <a:xfrm>
            <a:off x="395536" y="2708920"/>
            <a:ext cx="8496944" cy="1212640"/>
          </a:xfrm>
          <a:prstGeom prst="rect">
            <a:avLst/>
          </a:prstGeom>
          <a:noFill/>
        </p:spPr>
        <p:txBody>
          <a:bodyPr wrap="square" rtlCol="0">
            <a:spAutoFit/>
          </a:bodyPr>
          <a:lstStyle/>
          <a:p>
            <a:r>
              <a:rPr lang="zh-CN" altLang="en-US" dirty="0" smtClean="0"/>
              <a:t>如果矩估计量和极大似然估计量相同的话往往说明这样的估计是好的</a:t>
            </a:r>
            <a:endParaRPr lang="zh-CN" altLang="en-US" dirty="0"/>
          </a:p>
        </p:txBody>
      </p:sp>
      <p:sp>
        <p:nvSpPr>
          <p:cNvPr id="4" name="TextBox 3"/>
          <p:cNvSpPr txBox="1"/>
          <p:nvPr/>
        </p:nvSpPr>
        <p:spPr>
          <a:xfrm>
            <a:off x="395536" y="4797152"/>
            <a:ext cx="8480207" cy="652486"/>
          </a:xfrm>
          <a:prstGeom prst="rect">
            <a:avLst/>
          </a:prstGeom>
          <a:noFill/>
        </p:spPr>
        <p:txBody>
          <a:bodyPr wrap="none" rtlCol="0">
            <a:spAutoFit/>
          </a:bodyPr>
          <a:lstStyle/>
          <a:p>
            <a:r>
              <a:rPr lang="zh-CN" altLang="en-US" dirty="0" smtClean="0"/>
              <a:t>然而不是对每一个分布的参数估计两种估计量都一致</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linds(horizontal)">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4"/>
          <p:cNvGraphicFramePr>
            <a:graphicFrameLocks noChangeAspect="1"/>
          </p:cNvGraphicFramePr>
          <p:nvPr/>
        </p:nvGraphicFramePr>
        <p:xfrm>
          <a:off x="1186880" y="344152"/>
          <a:ext cx="7526337" cy="563562"/>
        </p:xfrm>
        <a:graphic>
          <a:graphicData uri="http://schemas.openxmlformats.org/presentationml/2006/ole">
            <p:oleObj spid="_x0000_s108546" name="公式" r:id="rId4" imgW="3390840" imgH="253800" progId="Equation.3">
              <p:embed/>
            </p:oleObj>
          </a:graphicData>
        </a:graphic>
      </p:graphicFrame>
      <p:sp>
        <p:nvSpPr>
          <p:cNvPr id="28676" name="Rectangle 5"/>
          <p:cNvSpPr>
            <a:spLocks noChangeArrowheads="1"/>
          </p:cNvSpPr>
          <p:nvPr/>
        </p:nvSpPr>
        <p:spPr bwMode="auto">
          <a:xfrm>
            <a:off x="251842" y="272144"/>
            <a:ext cx="732893" cy="643061"/>
          </a:xfrm>
          <a:prstGeom prst="rect">
            <a:avLst/>
          </a:prstGeom>
          <a:noFill/>
          <a:ln w="9525">
            <a:noFill/>
            <a:miter lim="800000"/>
            <a:headEnd/>
            <a:tailEnd/>
          </a:ln>
        </p:spPr>
        <p:txBody>
          <a:bodyPr wrap="none">
            <a:spAutoFit/>
          </a:bodyPr>
          <a:lstStyle/>
          <a:p>
            <a:pPr>
              <a:lnSpc>
                <a:spcPct val="125000"/>
              </a:lnSpc>
              <a:spcBef>
                <a:spcPct val="20000"/>
              </a:spcBef>
            </a:pPr>
            <a:r>
              <a:rPr lang="zh-CN" altLang="en-US" sz="3200" b="1" dirty="0" smtClean="0">
                <a:solidFill>
                  <a:srgbClr val="FF0066"/>
                </a:solidFill>
              </a:rPr>
              <a:t>例</a:t>
            </a:r>
            <a:r>
              <a:rPr lang="en-US" altLang="zh-CN" sz="3200" b="1" dirty="0" smtClean="0">
                <a:solidFill>
                  <a:srgbClr val="FF0066"/>
                </a:solidFill>
              </a:rPr>
              <a:t>:</a:t>
            </a:r>
            <a:endParaRPr lang="en-US" altLang="zh-CN" sz="3200" b="1" dirty="0">
              <a:solidFill>
                <a:srgbClr val="FF0066"/>
              </a:solidFill>
            </a:endParaRPr>
          </a:p>
        </p:txBody>
      </p:sp>
      <p:sp>
        <p:nvSpPr>
          <p:cNvPr id="93193" name="Rectangle 9"/>
          <p:cNvSpPr>
            <a:spLocks noChangeArrowheads="1"/>
          </p:cNvSpPr>
          <p:nvPr/>
        </p:nvSpPr>
        <p:spPr bwMode="auto">
          <a:xfrm>
            <a:off x="251520" y="1064232"/>
            <a:ext cx="863600" cy="720725"/>
          </a:xfrm>
          <a:prstGeom prst="rect">
            <a:avLst/>
          </a:prstGeom>
          <a:noFill/>
          <a:ln w="9525">
            <a:noFill/>
            <a:miter lim="800000"/>
            <a:headEnd/>
            <a:tailEnd/>
          </a:ln>
        </p:spPr>
        <p:txBody>
          <a:bodyPr/>
          <a:lstStyle/>
          <a:p>
            <a:pPr>
              <a:lnSpc>
                <a:spcPct val="125000"/>
              </a:lnSpc>
              <a:spcBef>
                <a:spcPct val="20000"/>
              </a:spcBef>
            </a:pPr>
            <a:r>
              <a:rPr lang="zh-CN" altLang="en-US" sz="3200" b="1" dirty="0" smtClean="0">
                <a:solidFill>
                  <a:srgbClr val="FF0066"/>
                </a:solidFill>
              </a:rPr>
              <a:t>解：</a:t>
            </a:r>
            <a:endParaRPr lang="zh-CN" altLang="en-US" sz="3200" b="1" dirty="0">
              <a:solidFill>
                <a:srgbClr val="FF0066"/>
              </a:solidFill>
            </a:endParaRPr>
          </a:p>
        </p:txBody>
      </p:sp>
      <p:graphicFrame>
        <p:nvGraphicFramePr>
          <p:cNvPr id="108548" name="Object 4"/>
          <p:cNvGraphicFramePr>
            <a:graphicFrameLocks noChangeAspect="1"/>
          </p:cNvGraphicFramePr>
          <p:nvPr/>
        </p:nvGraphicFramePr>
        <p:xfrm>
          <a:off x="899592" y="2636912"/>
          <a:ext cx="5291138" cy="1392238"/>
        </p:xfrm>
        <a:graphic>
          <a:graphicData uri="http://schemas.openxmlformats.org/presentationml/2006/ole">
            <p:oleObj spid="_x0000_s108548" name="Equation" r:id="rId5" imgW="2412720" imgH="634680" progId="">
              <p:embed/>
            </p:oleObj>
          </a:graphicData>
        </a:graphic>
      </p:graphicFrame>
      <p:graphicFrame>
        <p:nvGraphicFramePr>
          <p:cNvPr id="7" name="对象 6"/>
          <p:cNvGraphicFramePr>
            <a:graphicFrameLocks noChangeAspect="1"/>
          </p:cNvGraphicFramePr>
          <p:nvPr/>
        </p:nvGraphicFramePr>
        <p:xfrm>
          <a:off x="1166083" y="1196752"/>
          <a:ext cx="3621941" cy="1341460"/>
        </p:xfrm>
        <a:graphic>
          <a:graphicData uri="http://schemas.openxmlformats.org/presentationml/2006/ole">
            <p:oleObj spid="_x0000_s108549" name="Equation" r:id="rId6" imgW="1714320" imgH="634680" progId="">
              <p:embed/>
            </p:oleObj>
          </a:graphicData>
        </a:graphic>
      </p:graphicFrame>
      <p:sp>
        <p:nvSpPr>
          <p:cNvPr id="8" name="TextBox 7"/>
          <p:cNvSpPr txBox="1"/>
          <p:nvPr/>
        </p:nvSpPr>
        <p:spPr>
          <a:xfrm>
            <a:off x="5076056" y="1352264"/>
            <a:ext cx="2709396" cy="652486"/>
          </a:xfrm>
          <a:prstGeom prst="rect">
            <a:avLst/>
          </a:prstGeom>
          <a:noFill/>
        </p:spPr>
        <p:txBody>
          <a:bodyPr wrap="none" rtlCol="0">
            <a:spAutoFit/>
          </a:bodyPr>
          <a:lstStyle/>
          <a:p>
            <a:r>
              <a:rPr lang="zh-CN" altLang="en-US" dirty="0" smtClean="0"/>
              <a:t>故似然函数为：</a:t>
            </a:r>
            <a:endParaRPr lang="zh-CN" altLang="en-US" dirty="0"/>
          </a:p>
        </p:txBody>
      </p:sp>
      <p:sp>
        <p:nvSpPr>
          <p:cNvPr id="9" name="TextBox 8"/>
          <p:cNvSpPr txBox="1"/>
          <p:nvPr/>
        </p:nvSpPr>
        <p:spPr>
          <a:xfrm>
            <a:off x="467544" y="4232584"/>
            <a:ext cx="8424936" cy="1212640"/>
          </a:xfrm>
          <a:prstGeom prst="rect">
            <a:avLst/>
          </a:prstGeom>
          <a:noFill/>
        </p:spPr>
        <p:txBody>
          <a:bodyPr wrap="square" rtlCol="0">
            <a:spAutoFit/>
          </a:bodyPr>
          <a:lstStyle/>
          <a:p>
            <a:r>
              <a:rPr lang="zh-CN" altLang="en-US" dirty="0" smtClean="0"/>
              <a:t>由于似然函数中并不显式包含</a:t>
            </a:r>
            <a:r>
              <a:rPr lang="en-US" altLang="zh-CN" dirty="0" smtClean="0"/>
              <a:t>x</a:t>
            </a:r>
            <a:r>
              <a:rPr lang="en-US" altLang="zh-CN" baseline="-25000" dirty="0" smtClean="0"/>
              <a:t>1…</a:t>
            </a:r>
            <a:r>
              <a:rPr lang="en-US" altLang="zh-CN" dirty="0" err="1" smtClean="0"/>
              <a:t>x</a:t>
            </a:r>
            <a:r>
              <a:rPr lang="en-US" altLang="zh-CN" baseline="-25000" dirty="0" err="1" smtClean="0"/>
              <a:t>n</a:t>
            </a:r>
            <a:r>
              <a:rPr lang="zh-CN" altLang="en-US" dirty="0" smtClean="0"/>
              <a:t> ，我们直接来找似然函数的最大值</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193"/>
                                        </p:tgtEl>
                                        <p:attrNameLst>
                                          <p:attrName>style.visibility</p:attrName>
                                        </p:attrNameLst>
                                      </p:cBhvr>
                                      <p:to>
                                        <p:strVal val="visible"/>
                                      </p:to>
                                    </p:set>
                                    <p:animEffect transition="in" filter="blinds(horizontal)">
                                      <p:cBhvr>
                                        <p:cTn id="7" dur="500"/>
                                        <p:tgtEl>
                                          <p:spTgt spid="9319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8548"/>
                                        </p:tgtEl>
                                        <p:attrNameLst>
                                          <p:attrName>style.visibility</p:attrName>
                                        </p:attrNameLst>
                                      </p:cBhvr>
                                      <p:to>
                                        <p:strVal val="visible"/>
                                      </p:to>
                                    </p:set>
                                    <p:animEffect transition="in" filter="blinds(horizontal)">
                                      <p:cBhvr>
                                        <p:cTn id="12" dur="500"/>
                                        <p:tgtEl>
                                          <p:spTgt spid="108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8"/>
          <p:cNvGraphicFramePr>
            <a:graphicFrameLocks noChangeAspect="1"/>
          </p:cNvGraphicFramePr>
          <p:nvPr/>
        </p:nvGraphicFramePr>
        <p:xfrm>
          <a:off x="899592" y="2420888"/>
          <a:ext cx="4554537" cy="684213"/>
        </p:xfrm>
        <a:graphic>
          <a:graphicData uri="http://schemas.openxmlformats.org/presentationml/2006/ole">
            <p:oleObj spid="_x0000_s160770" name="Equation" r:id="rId4" imgW="1854000" imgH="279360" progId="">
              <p:embed/>
            </p:oleObj>
          </a:graphicData>
        </a:graphic>
      </p:graphicFrame>
      <p:sp>
        <p:nvSpPr>
          <p:cNvPr id="3" name="TextBox 2"/>
          <p:cNvSpPr txBox="1"/>
          <p:nvPr/>
        </p:nvSpPr>
        <p:spPr>
          <a:xfrm>
            <a:off x="611560" y="692696"/>
            <a:ext cx="5918608" cy="652486"/>
          </a:xfrm>
          <a:prstGeom prst="rect">
            <a:avLst/>
          </a:prstGeom>
          <a:noFill/>
        </p:spPr>
        <p:txBody>
          <a:bodyPr wrap="square" rtlCol="0">
            <a:spAutoFit/>
          </a:bodyPr>
          <a:lstStyle/>
          <a:p>
            <a:r>
              <a:rPr lang="el-GR" altLang="zh-CN" dirty="0" smtClean="0"/>
              <a:t>θ</a:t>
            </a:r>
            <a:r>
              <a:rPr lang="zh-CN" altLang="en-US" dirty="0" smtClean="0"/>
              <a:t>越小越好，不过一旦</a:t>
            </a:r>
            <a:r>
              <a:rPr lang="el-GR" altLang="zh-CN" dirty="0" smtClean="0"/>
              <a:t>θ</a:t>
            </a:r>
            <a:r>
              <a:rPr lang="en-US" altLang="zh-CN" dirty="0" smtClean="0"/>
              <a:t>&lt;x</a:t>
            </a:r>
            <a:r>
              <a:rPr lang="en-US" altLang="zh-CN" baseline="-25000" dirty="0" smtClean="0"/>
              <a:t>i</a:t>
            </a:r>
            <a:r>
              <a:rPr lang="en-US" altLang="zh-CN" dirty="0" smtClean="0"/>
              <a:t>, </a:t>
            </a:r>
            <a:r>
              <a:rPr lang="zh-CN" altLang="en-US" dirty="0" smtClean="0"/>
              <a:t>则</a:t>
            </a:r>
            <a:r>
              <a:rPr lang="en-US" altLang="zh-CN" dirty="0" smtClean="0"/>
              <a:t>L(</a:t>
            </a:r>
            <a:r>
              <a:rPr lang="el-GR" altLang="zh-CN" dirty="0" smtClean="0"/>
              <a:t>θ</a:t>
            </a:r>
            <a:r>
              <a:rPr lang="en-US" altLang="zh-CN" dirty="0" smtClean="0"/>
              <a:t>)=0</a:t>
            </a:r>
            <a:endParaRPr lang="zh-CN" altLang="en-US" dirty="0"/>
          </a:p>
        </p:txBody>
      </p:sp>
      <p:sp>
        <p:nvSpPr>
          <p:cNvPr id="4" name="TextBox 3"/>
          <p:cNvSpPr txBox="1"/>
          <p:nvPr/>
        </p:nvSpPr>
        <p:spPr>
          <a:xfrm>
            <a:off x="611560" y="1484784"/>
            <a:ext cx="2736304" cy="652486"/>
          </a:xfrm>
          <a:prstGeom prst="rect">
            <a:avLst/>
          </a:prstGeom>
          <a:noFill/>
        </p:spPr>
        <p:txBody>
          <a:bodyPr wrap="square" rtlCol="0">
            <a:spAutoFit/>
          </a:bodyPr>
          <a:lstStyle/>
          <a:p>
            <a:r>
              <a:rPr lang="zh-CN" altLang="en-US" dirty="0" smtClean="0"/>
              <a:t>故</a:t>
            </a:r>
            <a:r>
              <a:rPr lang="el-GR" altLang="zh-CN" dirty="0" smtClean="0"/>
              <a:t>θ</a:t>
            </a:r>
            <a:r>
              <a:rPr lang="zh-CN" altLang="en-US" dirty="0" smtClean="0"/>
              <a:t>要在</a:t>
            </a:r>
            <a:r>
              <a:rPr lang="el-GR" altLang="zh-CN" dirty="0" smtClean="0"/>
              <a:t>θ ≧ </a:t>
            </a:r>
            <a:r>
              <a:rPr lang="en-US" altLang="zh-CN" dirty="0" smtClean="0"/>
              <a:t>x</a:t>
            </a:r>
            <a:r>
              <a:rPr lang="en-US" altLang="zh-CN" baseline="-25000" dirty="0" smtClean="0"/>
              <a:t>i</a:t>
            </a:r>
            <a:endParaRPr lang="zh-CN" altLang="en-US" dirty="0"/>
          </a:p>
        </p:txBody>
      </p:sp>
      <p:sp>
        <p:nvSpPr>
          <p:cNvPr id="6" name="矩形 5"/>
          <p:cNvSpPr/>
          <p:nvPr/>
        </p:nvSpPr>
        <p:spPr>
          <a:xfrm>
            <a:off x="2969568" y="1484784"/>
            <a:ext cx="6174432" cy="652486"/>
          </a:xfrm>
          <a:prstGeom prst="rect">
            <a:avLst/>
          </a:prstGeom>
        </p:spPr>
        <p:txBody>
          <a:bodyPr wrap="square">
            <a:spAutoFit/>
          </a:bodyPr>
          <a:lstStyle/>
          <a:p>
            <a:r>
              <a:rPr lang="zh-CN" altLang="en-US" dirty="0" smtClean="0"/>
              <a:t>即</a:t>
            </a:r>
            <a:r>
              <a:rPr lang="el-GR" altLang="zh-CN" dirty="0" smtClean="0"/>
              <a:t>θ ≧</a:t>
            </a:r>
            <a:r>
              <a:rPr lang="en-US" altLang="zh-CN" dirty="0" smtClean="0"/>
              <a:t>max{x</a:t>
            </a:r>
            <a:r>
              <a:rPr lang="en-US" altLang="zh-CN" baseline="-25000" dirty="0" smtClean="0"/>
              <a:t>i</a:t>
            </a:r>
            <a:r>
              <a:rPr lang="en-US" altLang="zh-CN" dirty="0" smtClean="0"/>
              <a:t>}</a:t>
            </a:r>
            <a:r>
              <a:rPr lang="zh-CN" altLang="en-US" dirty="0" smtClean="0"/>
              <a:t>的限制条件下取最小</a:t>
            </a:r>
            <a:endParaRPr lang="zh-CN" altLang="en-US" dirty="0"/>
          </a:p>
        </p:txBody>
      </p:sp>
      <p:sp>
        <p:nvSpPr>
          <p:cNvPr id="7" name="TextBox 6"/>
          <p:cNvSpPr txBox="1"/>
          <p:nvPr/>
        </p:nvSpPr>
        <p:spPr>
          <a:xfrm>
            <a:off x="683568" y="4710854"/>
            <a:ext cx="1627369" cy="590354"/>
          </a:xfrm>
          <a:prstGeom prst="rect">
            <a:avLst/>
          </a:prstGeom>
          <a:noFill/>
        </p:spPr>
        <p:txBody>
          <a:bodyPr wrap="none" rtlCol="0">
            <a:spAutoFit/>
          </a:bodyPr>
          <a:lstStyle/>
          <a:p>
            <a:r>
              <a:rPr lang="zh-CN" altLang="en-US" dirty="0" smtClean="0">
                <a:solidFill>
                  <a:srgbClr val="0000CC"/>
                </a:solidFill>
              </a:rPr>
              <a:t>思考题：</a:t>
            </a:r>
            <a:endParaRPr lang="zh-CN" altLang="en-US" dirty="0">
              <a:solidFill>
                <a:srgbClr val="0000CC"/>
              </a:solidFill>
            </a:endParaRPr>
          </a:p>
        </p:txBody>
      </p:sp>
      <p:graphicFrame>
        <p:nvGraphicFramePr>
          <p:cNvPr id="160772" name="Object 4"/>
          <p:cNvGraphicFramePr>
            <a:graphicFrameLocks noChangeAspect="1"/>
          </p:cNvGraphicFramePr>
          <p:nvPr/>
        </p:nvGraphicFramePr>
        <p:xfrm>
          <a:off x="899592" y="5601742"/>
          <a:ext cx="7526338" cy="563562"/>
        </p:xfrm>
        <a:graphic>
          <a:graphicData uri="http://schemas.openxmlformats.org/presentationml/2006/ole">
            <p:oleObj spid="_x0000_s160772" name="Equation" r:id="rId5" imgW="3390840" imgH="253800" progId="">
              <p:embed/>
            </p:oleObj>
          </a:graphicData>
        </a:graphic>
      </p:graphicFrame>
      <p:grpSp>
        <p:nvGrpSpPr>
          <p:cNvPr id="10" name="组合 9"/>
          <p:cNvGrpSpPr/>
          <p:nvPr/>
        </p:nvGrpSpPr>
        <p:grpSpPr>
          <a:xfrm>
            <a:off x="798984" y="3068960"/>
            <a:ext cx="3484984" cy="720080"/>
            <a:chOff x="755576" y="3068960"/>
            <a:chExt cx="3484984" cy="720080"/>
          </a:xfrm>
        </p:grpSpPr>
        <p:graphicFrame>
          <p:nvGraphicFramePr>
            <p:cNvPr id="5" name="Object 6"/>
            <p:cNvGraphicFramePr>
              <a:graphicFrameLocks noChangeAspect="1"/>
            </p:cNvGraphicFramePr>
            <p:nvPr/>
          </p:nvGraphicFramePr>
          <p:xfrm>
            <a:off x="2411760" y="3130227"/>
            <a:ext cx="1828800" cy="658813"/>
          </p:xfrm>
          <a:graphic>
            <a:graphicData uri="http://schemas.openxmlformats.org/presentationml/2006/ole">
              <p:oleObj spid="_x0000_s160771" name="Equation" r:id="rId6" imgW="774360" imgH="279360" progId="">
                <p:embed/>
              </p:oleObj>
            </a:graphicData>
          </a:graphic>
        </p:graphicFrame>
        <p:sp>
          <p:nvSpPr>
            <p:cNvPr id="9" name="TextBox 8"/>
            <p:cNvSpPr txBox="1"/>
            <p:nvPr/>
          </p:nvSpPr>
          <p:spPr>
            <a:xfrm>
              <a:off x="755576" y="3068960"/>
              <a:ext cx="1728192" cy="652486"/>
            </a:xfrm>
            <a:prstGeom prst="rect">
              <a:avLst/>
            </a:prstGeom>
            <a:noFill/>
          </p:spPr>
          <p:txBody>
            <a:bodyPr wrap="square" rtlCol="0">
              <a:spAutoFit/>
            </a:bodyPr>
            <a:lstStyle/>
            <a:p>
              <a:r>
                <a:rPr lang="zh-CN" altLang="en-US" dirty="0" smtClean="0"/>
                <a:t>估计值为</a:t>
              </a:r>
              <a:endParaRPr lang="zh-CN" altLang="en-US" dirty="0"/>
            </a:p>
          </p:txBody>
        </p:sp>
      </p:grpSp>
      <p:grpSp>
        <p:nvGrpSpPr>
          <p:cNvPr id="12" name="组合 11"/>
          <p:cNvGrpSpPr/>
          <p:nvPr/>
        </p:nvGrpSpPr>
        <p:grpSpPr>
          <a:xfrm>
            <a:off x="750342" y="3861048"/>
            <a:ext cx="5261818" cy="719138"/>
            <a:chOff x="755576" y="3068960"/>
            <a:chExt cx="4258899" cy="719138"/>
          </a:xfrm>
        </p:grpSpPr>
        <p:graphicFrame>
          <p:nvGraphicFramePr>
            <p:cNvPr id="13" name="Object 6"/>
            <p:cNvGraphicFramePr>
              <a:graphicFrameLocks noChangeAspect="1"/>
            </p:cNvGraphicFramePr>
            <p:nvPr/>
          </p:nvGraphicFramePr>
          <p:xfrm>
            <a:off x="2134750" y="3068960"/>
            <a:ext cx="2879725" cy="719138"/>
          </p:xfrm>
          <a:graphic>
            <a:graphicData uri="http://schemas.openxmlformats.org/presentationml/2006/ole">
              <p:oleObj spid="_x0000_s160774" name="Equation" r:id="rId7" imgW="1218960" imgH="304560" progId="">
                <p:embed/>
              </p:oleObj>
            </a:graphicData>
          </a:graphic>
        </p:graphicFrame>
        <p:sp>
          <p:nvSpPr>
            <p:cNvPr id="14" name="TextBox 13"/>
            <p:cNvSpPr txBox="1"/>
            <p:nvPr/>
          </p:nvSpPr>
          <p:spPr>
            <a:xfrm>
              <a:off x="755576" y="3068960"/>
              <a:ext cx="1728192" cy="590354"/>
            </a:xfrm>
            <a:prstGeom prst="rect">
              <a:avLst/>
            </a:prstGeom>
            <a:noFill/>
          </p:spPr>
          <p:txBody>
            <a:bodyPr wrap="square" rtlCol="0">
              <a:spAutoFit/>
            </a:bodyPr>
            <a:lstStyle/>
            <a:p>
              <a:r>
                <a:rPr lang="zh-CN" altLang="en-US" dirty="0" smtClean="0"/>
                <a:t>估计量为</a:t>
              </a:r>
              <a:endParaRPr lang="zh-CN" altLang="en-US" dirty="0"/>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Box 1"/>
          <p:cNvSpPr txBox="1">
            <a:spLocks noChangeArrowheads="1"/>
          </p:cNvSpPr>
          <p:nvPr/>
        </p:nvSpPr>
        <p:spPr bwMode="auto">
          <a:xfrm>
            <a:off x="539552" y="332656"/>
            <a:ext cx="5572125" cy="652486"/>
          </a:xfrm>
          <a:prstGeom prst="rect">
            <a:avLst/>
          </a:prstGeom>
          <a:noFill/>
          <a:ln w="9525">
            <a:noFill/>
            <a:miter lim="800000"/>
            <a:headEnd/>
            <a:tailEnd/>
          </a:ln>
        </p:spPr>
        <p:txBody>
          <a:bodyPr>
            <a:spAutoFit/>
          </a:bodyPr>
          <a:lstStyle/>
          <a:p>
            <a:r>
              <a:rPr lang="zh-CN" altLang="en-US" dirty="0"/>
              <a:t>另外</a:t>
            </a:r>
            <a:r>
              <a:rPr lang="zh-CN" altLang="en-US" dirty="0" smtClean="0"/>
              <a:t>，可以考虑矩法估计</a:t>
            </a:r>
            <a:endParaRPr lang="zh-CN" altLang="en-US" dirty="0"/>
          </a:p>
        </p:txBody>
      </p:sp>
      <p:sp>
        <p:nvSpPr>
          <p:cNvPr id="4" name="TextBox 3"/>
          <p:cNvSpPr txBox="1"/>
          <p:nvPr/>
        </p:nvSpPr>
        <p:spPr>
          <a:xfrm>
            <a:off x="467544" y="4572008"/>
            <a:ext cx="8278228" cy="1150508"/>
          </a:xfrm>
          <a:prstGeom prst="rect">
            <a:avLst/>
          </a:prstGeom>
          <a:noFill/>
        </p:spPr>
        <p:txBody>
          <a:bodyPr wrap="none" rtlCol="0">
            <a:spAutoFit/>
          </a:bodyPr>
          <a:lstStyle/>
          <a:p>
            <a:pPr marL="514350" indent="-514350">
              <a:buFont typeface="+mj-lt"/>
              <a:buAutoNum type="arabicPeriod"/>
            </a:pPr>
            <a:r>
              <a:rPr lang="zh-CN" altLang="en-US" dirty="0" smtClean="0">
                <a:solidFill>
                  <a:srgbClr val="800080"/>
                </a:solidFill>
              </a:rPr>
              <a:t>矩法估计中，选取不同的矩，得到的估计量不同</a:t>
            </a:r>
            <a:endParaRPr lang="en-US" altLang="zh-CN" dirty="0" smtClean="0">
              <a:solidFill>
                <a:srgbClr val="800080"/>
              </a:solidFill>
            </a:endParaRPr>
          </a:p>
          <a:p>
            <a:pPr marL="514350" indent="-514350">
              <a:buFont typeface="+mj-lt"/>
              <a:buAutoNum type="arabicPeriod"/>
            </a:pPr>
            <a:r>
              <a:rPr lang="zh-CN" altLang="en-US" dirty="0" smtClean="0">
                <a:solidFill>
                  <a:srgbClr val="800080"/>
                </a:solidFill>
              </a:rPr>
              <a:t>用矩法估计和极大似然估计，得到的估计量不同</a:t>
            </a:r>
            <a:endParaRPr lang="zh-CN" altLang="en-US" dirty="0">
              <a:solidFill>
                <a:srgbClr val="800080"/>
              </a:solidFill>
            </a:endParaRPr>
          </a:p>
        </p:txBody>
      </p:sp>
      <p:sp>
        <p:nvSpPr>
          <p:cNvPr id="5" name="TextBox 4"/>
          <p:cNvSpPr txBox="1"/>
          <p:nvPr/>
        </p:nvSpPr>
        <p:spPr>
          <a:xfrm>
            <a:off x="2641451" y="5715016"/>
            <a:ext cx="3430747" cy="652486"/>
          </a:xfrm>
          <a:prstGeom prst="rect">
            <a:avLst/>
          </a:prstGeom>
          <a:noFill/>
        </p:spPr>
        <p:txBody>
          <a:bodyPr wrap="none" rtlCol="0">
            <a:spAutoFit/>
          </a:bodyPr>
          <a:lstStyle/>
          <a:p>
            <a:r>
              <a:rPr lang="zh-CN" altLang="en-US" dirty="0" smtClean="0">
                <a:solidFill>
                  <a:srgbClr val="FF0000"/>
                </a:solidFill>
              </a:rPr>
              <a:t>哪种估计更好一些？</a:t>
            </a:r>
            <a:endParaRPr lang="zh-CN" altLang="en-US" dirty="0">
              <a:solidFill>
                <a:srgbClr val="FF0000"/>
              </a:solidFill>
            </a:endParaRPr>
          </a:p>
        </p:txBody>
      </p:sp>
      <p:graphicFrame>
        <p:nvGraphicFramePr>
          <p:cNvPr id="109571" name="Object 3"/>
          <p:cNvGraphicFramePr>
            <a:graphicFrameLocks noChangeAspect="1"/>
          </p:cNvGraphicFramePr>
          <p:nvPr/>
        </p:nvGraphicFramePr>
        <p:xfrm>
          <a:off x="1616399" y="2910654"/>
          <a:ext cx="4222287" cy="1440160"/>
        </p:xfrm>
        <a:graphic>
          <a:graphicData uri="http://schemas.openxmlformats.org/presentationml/2006/ole">
            <p:oleObj spid="_x0000_s109571" name="Equation" r:id="rId4" imgW="1638000" imgH="558720" progId="">
              <p:embed/>
            </p:oleObj>
          </a:graphicData>
        </a:graphic>
      </p:graphicFrame>
      <p:grpSp>
        <p:nvGrpSpPr>
          <p:cNvPr id="9" name="组合 8"/>
          <p:cNvGrpSpPr/>
          <p:nvPr/>
        </p:nvGrpSpPr>
        <p:grpSpPr>
          <a:xfrm>
            <a:off x="2267744" y="908720"/>
            <a:ext cx="2717946" cy="1036470"/>
            <a:chOff x="2267744" y="908720"/>
            <a:chExt cx="2717946" cy="1036470"/>
          </a:xfrm>
        </p:grpSpPr>
        <p:graphicFrame>
          <p:nvGraphicFramePr>
            <p:cNvPr id="93192" name="Object 8"/>
            <p:cNvGraphicFramePr>
              <a:graphicFrameLocks noChangeAspect="1"/>
            </p:cNvGraphicFramePr>
            <p:nvPr/>
          </p:nvGraphicFramePr>
          <p:xfrm>
            <a:off x="3275856" y="908720"/>
            <a:ext cx="1709834" cy="1036470"/>
          </p:xfrm>
          <a:graphic>
            <a:graphicData uri="http://schemas.openxmlformats.org/presentationml/2006/ole">
              <p:oleObj spid="_x0000_s109570" name="Equation" r:id="rId5" imgW="647640" imgH="393480" progId="">
                <p:embed/>
              </p:oleObj>
            </a:graphicData>
          </a:graphic>
        </p:graphicFrame>
        <p:sp>
          <p:nvSpPr>
            <p:cNvPr id="7" name="矩形 6"/>
            <p:cNvSpPr/>
            <p:nvPr/>
          </p:nvSpPr>
          <p:spPr>
            <a:xfrm>
              <a:off x="2267744" y="1052736"/>
              <a:ext cx="906017" cy="652486"/>
            </a:xfrm>
            <a:prstGeom prst="rect">
              <a:avLst/>
            </a:prstGeom>
          </p:spPr>
          <p:txBody>
            <a:bodyPr wrap="none">
              <a:spAutoFit/>
            </a:bodyPr>
            <a:lstStyle/>
            <a:p>
              <a:r>
                <a:rPr lang="zh-CN" altLang="en-US" dirty="0" smtClean="0"/>
                <a:t>由于</a:t>
              </a:r>
              <a:endParaRPr lang="zh-CN" altLang="en-US" dirty="0"/>
            </a:p>
          </p:txBody>
        </p:sp>
      </p:grpSp>
      <p:graphicFrame>
        <p:nvGraphicFramePr>
          <p:cNvPr id="109572" name="Object 4"/>
          <p:cNvGraphicFramePr>
            <a:graphicFrameLocks noChangeAspect="1"/>
          </p:cNvGraphicFramePr>
          <p:nvPr/>
        </p:nvGraphicFramePr>
        <p:xfrm>
          <a:off x="2555776" y="2114022"/>
          <a:ext cx="2416769" cy="594897"/>
        </p:xfrm>
        <a:graphic>
          <a:graphicData uri="http://schemas.openxmlformats.org/presentationml/2006/ole">
            <p:oleObj spid="_x0000_s109572" name="Equation" r:id="rId6" imgW="825480" imgH="20304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blinds(horizontal)">
                                      <p:cBhvr>
                                        <p:cTn id="7" dur="500"/>
                                        <p:tgtEl>
                                          <p:spTgt spid="2969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9572"/>
                                        </p:tgtEl>
                                        <p:attrNameLst>
                                          <p:attrName>style.visibility</p:attrName>
                                        </p:attrNameLst>
                                      </p:cBhvr>
                                      <p:to>
                                        <p:strVal val="visible"/>
                                      </p:to>
                                    </p:set>
                                    <p:animEffect transition="in" filter="blinds(horizontal)">
                                      <p:cBhvr>
                                        <p:cTn id="17" dur="500"/>
                                        <p:tgtEl>
                                          <p:spTgt spid="10957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9571"/>
                                        </p:tgtEl>
                                        <p:attrNameLst>
                                          <p:attrName>style.visibility</p:attrName>
                                        </p:attrNameLst>
                                      </p:cBhvr>
                                      <p:to>
                                        <p:strVal val="visible"/>
                                      </p:to>
                                    </p:set>
                                    <p:animEffect transition="in" filter="blinds(horizontal)">
                                      <p:cBhvr>
                                        <p:cTn id="22" dur="500"/>
                                        <p:tgtEl>
                                          <p:spTgt spid="10957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p:bldP spid="4" grpId="0"/>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1907704" y="116632"/>
            <a:ext cx="5472608" cy="812530"/>
          </a:xfrm>
          <a:prstGeom prst="rect">
            <a:avLst/>
          </a:prstGeom>
          <a:noFill/>
          <a:ln w="9525">
            <a:noFill/>
            <a:miter lim="800000"/>
            <a:headEnd/>
            <a:tailEnd/>
          </a:ln>
          <a:effectLst/>
        </p:spPr>
        <p:txBody>
          <a:bodyPr wrap="square">
            <a:spAutoFit/>
          </a:bodyPr>
          <a:lstStyle/>
          <a:p>
            <a:pPr>
              <a:defRPr/>
            </a:pPr>
            <a:r>
              <a:rPr lang="zh-CN" altLang="en-US" sz="3600" b="1" dirty="0" smtClean="0">
                <a:solidFill>
                  <a:srgbClr val="C00000"/>
                </a:solidFill>
                <a:effectLst>
                  <a:outerShdw blurRad="38100" dist="38100" dir="2700000" algn="tl">
                    <a:srgbClr val="C0C0C0"/>
                  </a:outerShdw>
                </a:effectLst>
                <a:latin typeface="Arial" charset="0"/>
                <a:ea typeface="宋体" pitchFamily="2" charset="-122"/>
              </a:rPr>
              <a:t>      顺</a:t>
            </a:r>
            <a:r>
              <a:rPr lang="zh-CN" altLang="en-US" sz="3600" b="1" dirty="0">
                <a:solidFill>
                  <a:srgbClr val="C00000"/>
                </a:solidFill>
                <a:effectLst>
                  <a:outerShdw blurRad="38100" dist="38100" dir="2700000" algn="tl">
                    <a:srgbClr val="C0C0C0"/>
                  </a:outerShdw>
                </a:effectLst>
                <a:latin typeface="Arial" charset="0"/>
                <a:ea typeface="宋体" pitchFamily="2" charset="-122"/>
              </a:rPr>
              <a:t>序统计量估计</a:t>
            </a:r>
          </a:p>
        </p:txBody>
      </p:sp>
      <p:sp>
        <p:nvSpPr>
          <p:cNvPr id="32772" name="TextBox 5"/>
          <p:cNvSpPr txBox="1">
            <a:spLocks noChangeArrowheads="1"/>
          </p:cNvSpPr>
          <p:nvPr/>
        </p:nvSpPr>
        <p:spPr bwMode="auto">
          <a:xfrm>
            <a:off x="467544" y="980728"/>
            <a:ext cx="8280920" cy="2032000"/>
          </a:xfrm>
          <a:prstGeom prst="rect">
            <a:avLst/>
          </a:prstGeom>
          <a:noFill/>
          <a:ln w="9525">
            <a:noFill/>
            <a:miter lim="800000"/>
            <a:headEnd/>
            <a:tailEnd/>
          </a:ln>
        </p:spPr>
        <p:txBody>
          <a:bodyPr wrap="square">
            <a:spAutoFit/>
          </a:bodyPr>
          <a:lstStyle/>
          <a:p>
            <a:pPr>
              <a:lnSpc>
                <a:spcPct val="150000"/>
              </a:lnSpc>
            </a:pPr>
            <a:r>
              <a:rPr lang="zh-CN" altLang="en-US" dirty="0" smtClean="0"/>
              <a:t> </a:t>
            </a:r>
            <a:r>
              <a:rPr lang="zh-CN" altLang="en-US" dirty="0"/>
              <a:t>总体是连续型随机变量且分布密度对称时，总体中位数就是均值。此时可用样本中位数估计总体均值，用样本极差估计总体标准差。</a:t>
            </a:r>
          </a:p>
        </p:txBody>
      </p:sp>
      <p:grpSp>
        <p:nvGrpSpPr>
          <p:cNvPr id="2" name="组合 10"/>
          <p:cNvGrpSpPr>
            <a:grpSpLocks/>
          </p:cNvGrpSpPr>
          <p:nvPr/>
        </p:nvGrpSpPr>
        <p:grpSpPr bwMode="auto">
          <a:xfrm>
            <a:off x="3003153" y="3068960"/>
            <a:ext cx="2720975" cy="1428750"/>
            <a:chOff x="2500298" y="3286124"/>
            <a:chExt cx="2721695" cy="1428760"/>
          </a:xfrm>
        </p:grpSpPr>
        <p:graphicFrame>
          <p:nvGraphicFramePr>
            <p:cNvPr id="32770" name="Object 5"/>
            <p:cNvGraphicFramePr>
              <a:graphicFrameLocks noChangeAspect="1"/>
            </p:cNvGraphicFramePr>
            <p:nvPr/>
          </p:nvGraphicFramePr>
          <p:xfrm>
            <a:off x="2500298" y="3286124"/>
            <a:ext cx="2721695" cy="1428760"/>
          </p:xfrm>
          <a:graphic>
            <a:graphicData uri="http://schemas.openxmlformats.org/presentationml/2006/ole">
              <p:oleObj spid="_x0000_s180226" name="Equation" r:id="rId4" imgW="1066680" imgH="558720" progId="">
                <p:embed/>
              </p:oleObj>
            </a:graphicData>
          </a:graphic>
        </p:graphicFrame>
        <p:cxnSp>
          <p:nvCxnSpPr>
            <p:cNvPr id="8" name="直接连接符 7"/>
            <p:cNvCxnSpPr/>
            <p:nvPr/>
          </p:nvCxnSpPr>
          <p:spPr>
            <a:xfrm flipV="1">
              <a:off x="3000492" y="3857628"/>
              <a:ext cx="643108" cy="142876"/>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3643600" y="3857628"/>
              <a:ext cx="643107" cy="142876"/>
            </a:xfrm>
            <a:prstGeom prst="line">
              <a:avLst/>
            </a:prstGeom>
          </p:spPr>
          <p:style>
            <a:lnRef idx="1">
              <a:schemeClr val="dk1"/>
            </a:lnRef>
            <a:fillRef idx="0">
              <a:schemeClr val="dk1"/>
            </a:fillRef>
            <a:effectRef idx="0">
              <a:schemeClr val="dk1"/>
            </a:effectRef>
            <a:fontRef idx="minor">
              <a:schemeClr val="tx1"/>
            </a:fontRef>
          </p:style>
        </p:cxnSp>
      </p:grpSp>
      <p:sp>
        <p:nvSpPr>
          <p:cNvPr id="9" name="TextBox 8"/>
          <p:cNvSpPr txBox="1"/>
          <p:nvPr/>
        </p:nvSpPr>
        <p:spPr>
          <a:xfrm>
            <a:off x="467544" y="5013176"/>
            <a:ext cx="8480207" cy="590354"/>
          </a:xfrm>
          <a:prstGeom prst="rect">
            <a:avLst/>
          </a:prstGeom>
          <a:noFill/>
        </p:spPr>
        <p:txBody>
          <a:bodyPr wrap="none" rtlCol="0">
            <a:spAutoFit/>
          </a:bodyPr>
          <a:lstStyle/>
          <a:p>
            <a:r>
              <a:rPr lang="zh-CN" altLang="en-US" dirty="0" smtClean="0">
                <a:solidFill>
                  <a:srgbClr val="800080"/>
                </a:solidFill>
              </a:rPr>
              <a:t>中位数和极差的分布难以得到，不能把握估计的偏差</a:t>
            </a:r>
            <a:endParaRPr lang="zh-CN" altLang="en-US" dirty="0">
              <a:solidFill>
                <a:srgbClr val="800080"/>
              </a:solidFill>
            </a:endParaRPr>
          </a:p>
        </p:txBody>
      </p:sp>
      <p:sp>
        <p:nvSpPr>
          <p:cNvPr id="11" name="TextBox 10"/>
          <p:cNvSpPr txBox="1"/>
          <p:nvPr/>
        </p:nvSpPr>
        <p:spPr>
          <a:xfrm>
            <a:off x="3520695" y="5805264"/>
            <a:ext cx="1627369" cy="590354"/>
          </a:xfrm>
          <a:prstGeom prst="rect">
            <a:avLst/>
          </a:prstGeom>
          <a:noFill/>
        </p:spPr>
        <p:txBody>
          <a:bodyPr wrap="none" rtlCol="0">
            <a:spAutoFit/>
          </a:bodyPr>
          <a:lstStyle/>
          <a:p>
            <a:r>
              <a:rPr lang="zh-CN" altLang="en-US" dirty="0" smtClean="0"/>
              <a:t>很少使用</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72"/>
                                        </p:tgtEl>
                                        <p:attrNameLst>
                                          <p:attrName>style.visibility</p:attrName>
                                        </p:attrNameLst>
                                      </p:cBhvr>
                                      <p:to>
                                        <p:strVal val="visible"/>
                                      </p:to>
                                    </p:set>
                                    <p:animEffect transition="in" filter="blinds(horizontal)">
                                      <p:cBhvr>
                                        <p:cTn id="7" dur="500"/>
                                        <p:tgtEl>
                                          <p:spTgt spid="3277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p:bldP spid="9" grpId="0"/>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Text Box 4"/>
          <p:cNvSpPr txBox="1">
            <a:spLocks noChangeArrowheads="1"/>
          </p:cNvSpPr>
          <p:nvPr/>
        </p:nvSpPr>
        <p:spPr bwMode="auto">
          <a:xfrm>
            <a:off x="1691680" y="-120132"/>
            <a:ext cx="5904656" cy="812530"/>
          </a:xfrm>
          <a:prstGeom prst="rect">
            <a:avLst/>
          </a:prstGeom>
          <a:noFill/>
          <a:ln w="9525" algn="ctr">
            <a:noFill/>
            <a:miter lim="800000"/>
            <a:headEnd/>
            <a:tailEnd/>
          </a:ln>
        </p:spPr>
        <p:txBody>
          <a:bodyPr wrap="square">
            <a:spAutoFit/>
          </a:bodyPr>
          <a:lstStyle/>
          <a:p>
            <a:r>
              <a:rPr lang="zh-CN" altLang="en-US" sz="3600" dirty="0" smtClean="0">
                <a:solidFill>
                  <a:srgbClr val="FF0000"/>
                </a:solidFill>
              </a:rPr>
              <a:t>参数估计的点估计方法</a:t>
            </a:r>
            <a:r>
              <a:rPr lang="zh-CN" altLang="en-US" sz="3600" dirty="0" smtClean="0">
                <a:solidFill>
                  <a:srgbClr val="FF0000"/>
                </a:solidFill>
                <a:latin typeface="华文隶书" pitchFamily="2" charset="-122"/>
                <a:ea typeface="华文隶书" pitchFamily="2" charset="-122"/>
              </a:rPr>
              <a:t>小结     </a:t>
            </a:r>
            <a:endParaRPr lang="zh-CN" altLang="en-US" sz="3600" dirty="0">
              <a:solidFill>
                <a:srgbClr val="FF0000"/>
              </a:solidFill>
              <a:latin typeface="华文隶书" pitchFamily="2" charset="-122"/>
              <a:ea typeface="华文隶书" pitchFamily="2" charset="-122"/>
            </a:endParaRPr>
          </a:p>
        </p:txBody>
      </p:sp>
      <p:sp>
        <p:nvSpPr>
          <p:cNvPr id="53254" name="Text Box 6"/>
          <p:cNvSpPr txBox="1">
            <a:spLocks noChangeArrowheads="1"/>
          </p:cNvSpPr>
          <p:nvPr/>
        </p:nvSpPr>
        <p:spPr bwMode="auto">
          <a:xfrm>
            <a:off x="179512" y="547911"/>
            <a:ext cx="8362950" cy="1203325"/>
          </a:xfrm>
          <a:prstGeom prst="rect">
            <a:avLst/>
          </a:prstGeom>
          <a:noFill/>
          <a:ln w="9525" algn="ctr">
            <a:noFill/>
            <a:miter lim="800000"/>
            <a:headEnd/>
            <a:tailEnd/>
          </a:ln>
        </p:spPr>
        <p:txBody>
          <a:bodyPr wrap="none">
            <a:spAutoFit/>
          </a:bodyPr>
          <a:lstStyle/>
          <a:p>
            <a:r>
              <a:rPr lang="zh-CN" altLang="en-US" dirty="0">
                <a:solidFill>
                  <a:srgbClr val="FF0000"/>
                </a:solidFill>
              </a:rPr>
              <a:t>数字特征法</a:t>
            </a:r>
            <a:r>
              <a:rPr lang="zh-CN" altLang="en-US" dirty="0"/>
              <a:t>：</a:t>
            </a:r>
            <a:r>
              <a:rPr lang="zh-CN" altLang="en-US" dirty="0">
                <a:solidFill>
                  <a:srgbClr val="0000FF"/>
                </a:solidFill>
              </a:rPr>
              <a:t>以样本均值、方差作为总体期望、方差</a:t>
            </a:r>
          </a:p>
          <a:p>
            <a:r>
              <a:rPr lang="zh-CN" altLang="en-US" dirty="0">
                <a:solidFill>
                  <a:srgbClr val="0000FF"/>
                </a:solidFill>
              </a:rPr>
              <a:t>                      的估计量</a:t>
            </a:r>
            <a:r>
              <a:rPr lang="zh-CN" altLang="en-US" dirty="0"/>
              <a:t>。</a:t>
            </a:r>
          </a:p>
        </p:txBody>
      </p:sp>
      <p:sp>
        <p:nvSpPr>
          <p:cNvPr id="53260" name="Text Box 12"/>
          <p:cNvSpPr txBox="1">
            <a:spLocks noChangeArrowheads="1"/>
          </p:cNvSpPr>
          <p:nvPr/>
        </p:nvSpPr>
        <p:spPr bwMode="auto">
          <a:xfrm>
            <a:off x="107504" y="2637061"/>
            <a:ext cx="8245475" cy="647700"/>
          </a:xfrm>
          <a:prstGeom prst="rect">
            <a:avLst/>
          </a:prstGeom>
          <a:noFill/>
          <a:ln w="9525" algn="ctr">
            <a:noFill/>
            <a:miter lim="800000"/>
            <a:headEnd/>
            <a:tailEnd/>
          </a:ln>
        </p:spPr>
        <p:txBody>
          <a:bodyPr wrap="none">
            <a:spAutoFit/>
          </a:bodyPr>
          <a:lstStyle/>
          <a:p>
            <a:r>
              <a:rPr lang="zh-CN" altLang="en-US" dirty="0">
                <a:solidFill>
                  <a:srgbClr val="FF0000"/>
                </a:solidFill>
              </a:rPr>
              <a:t>矩法估计</a:t>
            </a:r>
            <a:r>
              <a:rPr lang="zh-CN" altLang="en-US" dirty="0"/>
              <a:t>：</a:t>
            </a:r>
            <a:r>
              <a:rPr lang="zh-CN" altLang="en-US" dirty="0">
                <a:solidFill>
                  <a:srgbClr val="0000FF"/>
                </a:solidFill>
              </a:rPr>
              <a:t>以样本</a:t>
            </a:r>
            <a:r>
              <a:rPr lang="en-US" altLang="zh-CN" dirty="0">
                <a:solidFill>
                  <a:srgbClr val="0000FF"/>
                </a:solidFill>
              </a:rPr>
              <a:t>k</a:t>
            </a:r>
            <a:r>
              <a:rPr lang="zh-CN" altLang="en-US" dirty="0">
                <a:solidFill>
                  <a:srgbClr val="0000FF"/>
                </a:solidFill>
              </a:rPr>
              <a:t>阶矩作为总体</a:t>
            </a:r>
            <a:r>
              <a:rPr lang="en-US" altLang="zh-CN" dirty="0">
                <a:solidFill>
                  <a:srgbClr val="0000FF"/>
                </a:solidFill>
              </a:rPr>
              <a:t>k</a:t>
            </a:r>
            <a:r>
              <a:rPr lang="zh-CN" altLang="en-US" dirty="0">
                <a:solidFill>
                  <a:srgbClr val="0000FF"/>
                </a:solidFill>
              </a:rPr>
              <a:t>阶矩的估计量。  </a:t>
            </a:r>
          </a:p>
        </p:txBody>
      </p:sp>
      <p:sp>
        <p:nvSpPr>
          <p:cNvPr id="15" name="矩形 14"/>
          <p:cNvSpPr/>
          <p:nvPr/>
        </p:nvSpPr>
        <p:spPr>
          <a:xfrm>
            <a:off x="35496" y="5224786"/>
            <a:ext cx="8136904" cy="590354"/>
          </a:xfrm>
          <a:prstGeom prst="rect">
            <a:avLst/>
          </a:prstGeom>
        </p:spPr>
        <p:txBody>
          <a:bodyPr wrap="square">
            <a:spAutoFit/>
          </a:bodyPr>
          <a:lstStyle/>
          <a:p>
            <a:r>
              <a:rPr lang="zh-CN" altLang="en-US" dirty="0" smtClean="0">
                <a:solidFill>
                  <a:srgbClr val="FF0000"/>
                </a:solidFill>
              </a:rPr>
              <a:t>极大似然估计</a:t>
            </a:r>
            <a:r>
              <a:rPr lang="zh-CN" altLang="en-US" dirty="0" smtClean="0"/>
              <a:t>：</a:t>
            </a:r>
            <a:r>
              <a:rPr lang="zh-CN" altLang="en-US" dirty="0" smtClean="0">
                <a:solidFill>
                  <a:srgbClr val="0000CC"/>
                </a:solidFill>
              </a:rPr>
              <a:t>最能产生观测值</a:t>
            </a:r>
            <a:r>
              <a:rPr lang="en-US" altLang="zh-CN" dirty="0" smtClean="0">
                <a:solidFill>
                  <a:srgbClr val="0000CC"/>
                </a:solidFill>
              </a:rPr>
              <a:t>(x</a:t>
            </a:r>
            <a:r>
              <a:rPr lang="en-US" altLang="zh-CN" baseline="-25000" dirty="0" smtClean="0">
                <a:solidFill>
                  <a:srgbClr val="0000CC"/>
                </a:solidFill>
              </a:rPr>
              <a:t>1</a:t>
            </a:r>
            <a:r>
              <a:rPr lang="en-US" altLang="zh-CN" dirty="0" smtClean="0">
                <a:solidFill>
                  <a:srgbClr val="0000CC"/>
                </a:solidFill>
              </a:rPr>
              <a:t>, …</a:t>
            </a:r>
            <a:r>
              <a:rPr lang="en-US" altLang="zh-CN" dirty="0" err="1" smtClean="0">
                <a:solidFill>
                  <a:srgbClr val="0000CC"/>
                </a:solidFill>
              </a:rPr>
              <a:t>x</a:t>
            </a:r>
            <a:r>
              <a:rPr lang="en-US" altLang="zh-CN" baseline="-25000" dirty="0" err="1" smtClean="0">
                <a:solidFill>
                  <a:srgbClr val="0000CC"/>
                </a:solidFill>
              </a:rPr>
              <a:t>n</a:t>
            </a:r>
            <a:r>
              <a:rPr lang="en-US" altLang="zh-CN" dirty="0" smtClean="0">
                <a:solidFill>
                  <a:srgbClr val="0000CC"/>
                </a:solidFill>
              </a:rPr>
              <a:t>)</a:t>
            </a:r>
            <a:r>
              <a:rPr lang="zh-CN" altLang="en-US" dirty="0" smtClean="0">
                <a:solidFill>
                  <a:srgbClr val="0000CC"/>
                </a:solidFill>
              </a:rPr>
              <a:t>的参数值</a:t>
            </a:r>
            <a:endParaRPr lang="zh-CN" altLang="en-US" dirty="0">
              <a:solidFill>
                <a:srgbClr val="0000CC"/>
              </a:solidFill>
            </a:endParaRPr>
          </a:p>
        </p:txBody>
      </p:sp>
      <p:sp>
        <p:nvSpPr>
          <p:cNvPr id="18" name="矩形 17"/>
          <p:cNvSpPr/>
          <p:nvPr/>
        </p:nvSpPr>
        <p:spPr>
          <a:xfrm>
            <a:off x="36512" y="5862982"/>
            <a:ext cx="9144000" cy="590354"/>
          </a:xfrm>
          <a:prstGeom prst="rect">
            <a:avLst/>
          </a:prstGeom>
        </p:spPr>
        <p:txBody>
          <a:bodyPr wrap="square">
            <a:spAutoFit/>
          </a:bodyPr>
          <a:lstStyle/>
          <a:p>
            <a:r>
              <a:rPr lang="zh-CN" altLang="en-US" dirty="0" smtClean="0">
                <a:solidFill>
                  <a:srgbClr val="FF0000"/>
                </a:solidFill>
              </a:rPr>
              <a:t>顺序统计量估计</a:t>
            </a:r>
            <a:r>
              <a:rPr lang="zh-CN" altLang="en-US" dirty="0" smtClean="0"/>
              <a:t>：</a:t>
            </a:r>
            <a:r>
              <a:rPr lang="zh-CN" altLang="en-US" dirty="0" smtClean="0">
                <a:solidFill>
                  <a:srgbClr val="0000CC"/>
                </a:solidFill>
              </a:rPr>
              <a:t>用样本中位数和极差估计期望和标准差</a:t>
            </a:r>
            <a:endParaRPr lang="zh-CN" altLang="en-US" dirty="0">
              <a:solidFill>
                <a:srgbClr val="0000CC"/>
              </a:solidFill>
            </a:endParaRPr>
          </a:p>
        </p:txBody>
      </p:sp>
      <p:graphicFrame>
        <p:nvGraphicFramePr>
          <p:cNvPr id="26632" name="Object 8"/>
          <p:cNvGraphicFramePr>
            <a:graphicFrameLocks noChangeAspect="1"/>
          </p:cNvGraphicFramePr>
          <p:nvPr/>
        </p:nvGraphicFramePr>
        <p:xfrm>
          <a:off x="581025" y="1643063"/>
          <a:ext cx="7769225" cy="1079500"/>
        </p:xfrm>
        <a:graphic>
          <a:graphicData uri="http://schemas.openxmlformats.org/presentationml/2006/ole">
            <p:oleObj spid="_x0000_s26632" name="公式" r:id="rId4" imgW="3111480" imgH="431640" progId="Equation.3">
              <p:embed/>
            </p:oleObj>
          </a:graphicData>
        </a:graphic>
      </p:graphicFrame>
      <p:graphicFrame>
        <p:nvGraphicFramePr>
          <p:cNvPr id="26633" name="Object 9"/>
          <p:cNvGraphicFramePr>
            <a:graphicFrameLocks noChangeAspect="1"/>
          </p:cNvGraphicFramePr>
          <p:nvPr/>
        </p:nvGraphicFramePr>
        <p:xfrm>
          <a:off x="428597" y="3264127"/>
          <a:ext cx="8286807" cy="2022261"/>
        </p:xfrm>
        <a:graphic>
          <a:graphicData uri="http://schemas.openxmlformats.org/presentationml/2006/ole">
            <p:oleObj spid="_x0000_s26633" name="公式" r:id="rId5" imgW="3543120" imgH="8632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52"/>
                                        </p:tgtEl>
                                        <p:attrNameLst>
                                          <p:attrName>style.visibility</p:attrName>
                                        </p:attrNameLst>
                                      </p:cBhvr>
                                      <p:to>
                                        <p:strVal val="visible"/>
                                      </p:to>
                                    </p:set>
                                    <p:animEffect transition="in" filter="wipe(left)">
                                      <p:cBhvr>
                                        <p:cTn id="7" dur="500"/>
                                        <p:tgtEl>
                                          <p:spTgt spid="532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254"/>
                                        </p:tgtEl>
                                        <p:attrNameLst>
                                          <p:attrName>style.visibility</p:attrName>
                                        </p:attrNameLst>
                                      </p:cBhvr>
                                      <p:to>
                                        <p:strVal val="visible"/>
                                      </p:to>
                                    </p:set>
                                    <p:animEffect transition="in" filter="wipe(left)">
                                      <p:cBhvr>
                                        <p:cTn id="12" dur="500"/>
                                        <p:tgtEl>
                                          <p:spTgt spid="5325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260"/>
                                        </p:tgtEl>
                                        <p:attrNameLst>
                                          <p:attrName>style.visibility</p:attrName>
                                        </p:attrNameLst>
                                      </p:cBhvr>
                                      <p:to>
                                        <p:strVal val="visible"/>
                                      </p:to>
                                    </p:set>
                                    <p:animEffect transition="in" filter="wipe(left)">
                                      <p:cBhvr>
                                        <p:cTn id="17" dur="500"/>
                                        <p:tgtEl>
                                          <p:spTgt spid="5326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linds(horizontal)">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p:bldP spid="53254" grpId="0"/>
      <p:bldP spid="53260" grpId="0"/>
      <p:bldP spid="15" grpId="0"/>
      <p:bldP spid="1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p:cNvSpPr>
            <a:spLocks noGrp="1" noChangeArrowheads="1"/>
          </p:cNvSpPr>
          <p:nvPr>
            <p:ph type="subTitle" idx="1"/>
          </p:nvPr>
        </p:nvSpPr>
        <p:spPr>
          <a:xfrm>
            <a:off x="251520" y="1124744"/>
            <a:ext cx="8642350" cy="5184576"/>
          </a:xfrm>
        </p:spPr>
        <p:txBody>
          <a:bodyPr/>
          <a:lstStyle/>
          <a:p>
            <a:pPr algn="l" eaLnBrk="1" hangingPunct="1">
              <a:lnSpc>
                <a:spcPct val="140000"/>
              </a:lnSpc>
            </a:pPr>
            <a:r>
              <a:rPr lang="zh-CN" altLang="en-US" sz="2800" b="1" dirty="0" smtClean="0">
                <a:solidFill>
                  <a:srgbClr val="FF0066"/>
                </a:solidFill>
                <a:latin typeface="Times New Roman" pitchFamily="18" charset="0"/>
              </a:rPr>
              <a:t>一、矩估计法（包含数字特征法）</a:t>
            </a:r>
          </a:p>
          <a:p>
            <a:pPr algn="l" eaLnBrk="1" hangingPunct="1">
              <a:lnSpc>
                <a:spcPct val="140000"/>
              </a:lnSpc>
            </a:pPr>
            <a:r>
              <a:rPr lang="zh-CN" altLang="en-US" sz="2800" b="1" dirty="0" smtClean="0">
                <a:latin typeface="Times New Roman" pitchFamily="18" charset="0"/>
              </a:rPr>
              <a:t>       直观意义比较明显，但要求总体</a:t>
            </a:r>
            <a:r>
              <a:rPr lang="en-US" altLang="zh-CN" sz="2800" b="1" dirty="0" smtClean="0">
                <a:latin typeface="Times New Roman" pitchFamily="18" charset="0"/>
              </a:rPr>
              <a:t>k</a:t>
            </a:r>
            <a:r>
              <a:rPr lang="zh-CN" altLang="en-US" sz="2800" b="1" dirty="0" smtClean="0">
                <a:latin typeface="Times New Roman" pitchFamily="18" charset="0"/>
              </a:rPr>
              <a:t>阶矩存在。</a:t>
            </a:r>
          </a:p>
          <a:p>
            <a:pPr algn="l" eaLnBrk="1" hangingPunct="1">
              <a:lnSpc>
                <a:spcPct val="140000"/>
              </a:lnSpc>
            </a:pPr>
            <a:r>
              <a:rPr lang="zh-CN" altLang="en-US" sz="2800" b="1" dirty="0" smtClean="0">
                <a:solidFill>
                  <a:srgbClr val="FF0066"/>
                </a:solidFill>
                <a:latin typeface="Times New Roman" pitchFamily="18" charset="0"/>
              </a:rPr>
              <a:t>二、极大似然估计法。</a:t>
            </a:r>
          </a:p>
          <a:p>
            <a:pPr algn="l" eaLnBrk="1" hangingPunct="1">
              <a:lnSpc>
                <a:spcPct val="140000"/>
              </a:lnSpc>
            </a:pPr>
            <a:r>
              <a:rPr lang="zh-CN" altLang="en-US" sz="2800" b="1" dirty="0" smtClean="0">
                <a:latin typeface="Times New Roman" pitchFamily="18" charset="0"/>
              </a:rPr>
              <a:t>       具有理论上的优点，似然函数唯一。如果参数连续取值，可用求导；但若参数不连续取值，求法复杂。</a:t>
            </a:r>
            <a:endParaRPr lang="en-US" altLang="zh-CN" sz="2800" b="1" dirty="0" smtClean="0">
              <a:latin typeface="Times New Roman" pitchFamily="18" charset="0"/>
            </a:endParaRPr>
          </a:p>
          <a:p>
            <a:pPr algn="l" eaLnBrk="1" hangingPunct="1">
              <a:lnSpc>
                <a:spcPct val="140000"/>
              </a:lnSpc>
            </a:pPr>
            <a:r>
              <a:rPr lang="zh-CN" altLang="en-US" sz="2800" b="1" dirty="0" smtClean="0">
                <a:solidFill>
                  <a:srgbClr val="FF0066"/>
                </a:solidFill>
                <a:latin typeface="Times New Roman" pitchFamily="18" charset="0"/>
              </a:rPr>
              <a:t>三、顺序统计量法</a:t>
            </a:r>
          </a:p>
          <a:p>
            <a:pPr algn="l" eaLnBrk="1" hangingPunct="1">
              <a:lnSpc>
                <a:spcPct val="140000"/>
              </a:lnSpc>
            </a:pPr>
            <a:r>
              <a:rPr lang="zh-CN" altLang="en-US" sz="2800" b="1" dirty="0" smtClean="0">
                <a:latin typeface="Times New Roman" pitchFamily="18" charset="0"/>
              </a:rPr>
              <a:t>        使用起来无条件限制，无需多大计算，但准确度不高。</a:t>
            </a:r>
          </a:p>
          <a:p>
            <a:pPr algn="l" eaLnBrk="1" hangingPunct="1">
              <a:lnSpc>
                <a:spcPct val="140000"/>
              </a:lnSpc>
            </a:pPr>
            <a:endParaRPr lang="zh-CN" altLang="en-US" sz="2800" b="1" dirty="0" smtClean="0">
              <a:latin typeface="Times New Roman" pitchFamily="18" charset="0"/>
            </a:endParaRPr>
          </a:p>
        </p:txBody>
      </p:sp>
      <p:sp>
        <p:nvSpPr>
          <p:cNvPr id="3" name="TextBox 2"/>
          <p:cNvSpPr txBox="1"/>
          <p:nvPr/>
        </p:nvSpPr>
        <p:spPr>
          <a:xfrm>
            <a:off x="3779912" y="332656"/>
            <a:ext cx="1213794" cy="803810"/>
          </a:xfrm>
          <a:prstGeom prst="rect">
            <a:avLst/>
          </a:prstGeom>
          <a:noFill/>
        </p:spPr>
        <p:txBody>
          <a:bodyPr wrap="none" rtlCol="0">
            <a:spAutoFit/>
          </a:bodyPr>
          <a:lstStyle/>
          <a:p>
            <a:r>
              <a:rPr lang="zh-CN" altLang="en-US" sz="4000" dirty="0" smtClean="0">
                <a:solidFill>
                  <a:srgbClr val="800000"/>
                </a:solidFill>
              </a:rPr>
              <a:t>比较</a:t>
            </a:r>
            <a:endParaRPr lang="zh-CN" altLang="en-US" sz="4000" dirty="0">
              <a:solidFill>
                <a:srgbClr val="8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8306">
                                            <p:txEl>
                                              <p:pRg st="0" end="0"/>
                                            </p:txEl>
                                          </p:spTgt>
                                        </p:tgtEl>
                                        <p:attrNameLst>
                                          <p:attrName>style.visibility</p:attrName>
                                        </p:attrNameLst>
                                      </p:cBhvr>
                                      <p:to>
                                        <p:strVal val="visible"/>
                                      </p:to>
                                    </p:set>
                                    <p:animEffect transition="in" filter="blinds(horizontal)">
                                      <p:cBhvr>
                                        <p:cTn id="7" dur="500"/>
                                        <p:tgtEl>
                                          <p:spTgt spid="983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8306">
                                            <p:txEl>
                                              <p:pRg st="1" end="1"/>
                                            </p:txEl>
                                          </p:spTgt>
                                        </p:tgtEl>
                                        <p:attrNameLst>
                                          <p:attrName>style.visibility</p:attrName>
                                        </p:attrNameLst>
                                      </p:cBhvr>
                                      <p:to>
                                        <p:strVal val="visible"/>
                                      </p:to>
                                    </p:set>
                                    <p:animEffect transition="in" filter="blinds(horizontal)">
                                      <p:cBhvr>
                                        <p:cTn id="12" dur="500"/>
                                        <p:tgtEl>
                                          <p:spTgt spid="9830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8306">
                                            <p:txEl>
                                              <p:pRg st="2" end="2"/>
                                            </p:txEl>
                                          </p:spTgt>
                                        </p:tgtEl>
                                        <p:attrNameLst>
                                          <p:attrName>style.visibility</p:attrName>
                                        </p:attrNameLst>
                                      </p:cBhvr>
                                      <p:to>
                                        <p:strVal val="visible"/>
                                      </p:to>
                                    </p:set>
                                    <p:animEffect transition="in" filter="blinds(horizontal)">
                                      <p:cBhvr>
                                        <p:cTn id="17" dur="500"/>
                                        <p:tgtEl>
                                          <p:spTgt spid="9830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8306">
                                            <p:txEl>
                                              <p:pRg st="3" end="3"/>
                                            </p:txEl>
                                          </p:spTgt>
                                        </p:tgtEl>
                                        <p:attrNameLst>
                                          <p:attrName>style.visibility</p:attrName>
                                        </p:attrNameLst>
                                      </p:cBhvr>
                                      <p:to>
                                        <p:strVal val="visible"/>
                                      </p:to>
                                    </p:set>
                                    <p:animEffect transition="in" filter="blinds(horizontal)">
                                      <p:cBhvr>
                                        <p:cTn id="22" dur="500"/>
                                        <p:tgtEl>
                                          <p:spTgt spid="9830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8306">
                                            <p:txEl>
                                              <p:pRg st="4" end="4"/>
                                            </p:txEl>
                                          </p:spTgt>
                                        </p:tgtEl>
                                        <p:attrNameLst>
                                          <p:attrName>style.visibility</p:attrName>
                                        </p:attrNameLst>
                                      </p:cBhvr>
                                      <p:to>
                                        <p:strVal val="visible"/>
                                      </p:to>
                                    </p:set>
                                    <p:animEffect transition="in" filter="blinds(horizontal)">
                                      <p:cBhvr>
                                        <p:cTn id="27" dur="500"/>
                                        <p:tgtEl>
                                          <p:spTgt spid="9830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8306">
                                            <p:txEl>
                                              <p:pRg st="5" end="5"/>
                                            </p:txEl>
                                          </p:spTgt>
                                        </p:tgtEl>
                                        <p:attrNameLst>
                                          <p:attrName>style.visibility</p:attrName>
                                        </p:attrNameLst>
                                      </p:cBhvr>
                                      <p:to>
                                        <p:strVal val="visible"/>
                                      </p:to>
                                    </p:set>
                                    <p:animEffect transition="in" filter="blinds(horizontal)">
                                      <p:cBhvr>
                                        <p:cTn id="32" dur="500"/>
                                        <p:tgtEl>
                                          <p:spTgt spid="9830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 Box 4"/>
          <p:cNvSpPr txBox="1">
            <a:spLocks noChangeArrowheads="1"/>
          </p:cNvSpPr>
          <p:nvPr/>
        </p:nvSpPr>
        <p:spPr bwMode="auto">
          <a:xfrm>
            <a:off x="1857375" y="260350"/>
            <a:ext cx="5522913" cy="812800"/>
          </a:xfrm>
          <a:prstGeom prst="rect">
            <a:avLst/>
          </a:prstGeom>
          <a:noFill/>
          <a:ln w="9525" algn="ctr">
            <a:noFill/>
            <a:miter lim="800000"/>
            <a:headEnd/>
            <a:tailEnd/>
          </a:ln>
        </p:spPr>
        <p:txBody>
          <a:bodyPr wrap="none">
            <a:spAutoFit/>
          </a:bodyPr>
          <a:lstStyle/>
          <a:p>
            <a:r>
              <a:rPr lang="zh-CN" altLang="en-US" sz="3600">
                <a:solidFill>
                  <a:srgbClr val="FF0000"/>
                </a:solidFill>
                <a:latin typeface="华文隶书" pitchFamily="2" charset="-122"/>
                <a:ea typeface="华文隶书" pitchFamily="2" charset="-122"/>
              </a:rPr>
              <a:t>参数</a:t>
            </a:r>
            <a:r>
              <a:rPr lang="zh-CN" altLang="en-US" sz="3600">
                <a:solidFill>
                  <a:srgbClr val="FF0000"/>
                </a:solidFill>
                <a:latin typeface="华文隶书" pitchFamily="2" charset="-122"/>
                <a:ea typeface="华文隶书" pitchFamily="2" charset="-122"/>
                <a:sym typeface="Symbol" pitchFamily="18" charset="2"/>
              </a:rPr>
              <a:t>的估计量和估计值  </a:t>
            </a:r>
          </a:p>
        </p:txBody>
      </p:sp>
      <p:grpSp>
        <p:nvGrpSpPr>
          <p:cNvPr id="2" name="Group 14"/>
          <p:cNvGrpSpPr>
            <a:grpSpLocks/>
          </p:cNvGrpSpPr>
          <p:nvPr/>
        </p:nvGrpSpPr>
        <p:grpSpPr bwMode="auto">
          <a:xfrm>
            <a:off x="160338" y="1341438"/>
            <a:ext cx="8875712" cy="2016125"/>
            <a:chOff x="160" y="917"/>
            <a:chExt cx="5591" cy="1270"/>
          </a:xfrm>
        </p:grpSpPr>
        <p:sp>
          <p:nvSpPr>
            <p:cNvPr id="1035" name="Text Box 6"/>
            <p:cNvSpPr txBox="1">
              <a:spLocks noChangeArrowheads="1"/>
            </p:cNvSpPr>
            <p:nvPr/>
          </p:nvSpPr>
          <p:spPr bwMode="auto">
            <a:xfrm>
              <a:off x="160" y="917"/>
              <a:ext cx="5591" cy="1270"/>
            </a:xfrm>
            <a:prstGeom prst="rect">
              <a:avLst/>
            </a:prstGeom>
            <a:noFill/>
            <a:ln w="9525" algn="ctr">
              <a:noFill/>
              <a:miter lim="800000"/>
              <a:headEnd/>
              <a:tailEnd/>
            </a:ln>
          </p:spPr>
          <p:txBody>
            <a:bodyPr wrap="none">
              <a:spAutoFit/>
            </a:bodyPr>
            <a:lstStyle/>
            <a:p>
              <a:pPr>
                <a:lnSpc>
                  <a:spcPct val="150000"/>
                </a:lnSpc>
              </a:pPr>
              <a:r>
                <a:rPr lang="zh-CN" altLang="en-US">
                  <a:latin typeface="Arial Black" pitchFamily="34" charset="0"/>
                </a:rPr>
                <a:t>设总体的分布函数为</a:t>
              </a:r>
              <a:r>
                <a:rPr lang="en-US" altLang="zh-CN"/>
                <a:t>F(x,</a:t>
              </a:r>
              <a:r>
                <a:rPr lang="en-US" altLang="zh-CN">
                  <a:sym typeface="Symbol" pitchFamily="18" charset="2"/>
                </a:rPr>
                <a:t>)</a:t>
              </a:r>
              <a:r>
                <a:rPr lang="zh-CN" altLang="en-US">
                  <a:latin typeface="Arial Black" pitchFamily="34" charset="0"/>
                  <a:sym typeface="Symbol" pitchFamily="18" charset="2"/>
                </a:rPr>
                <a:t>（未知），</a:t>
              </a:r>
              <a:r>
                <a:rPr lang="en-US" altLang="zh-CN">
                  <a:sym typeface="Symbol" pitchFamily="18" charset="2"/>
                </a:rPr>
                <a:t>X</a:t>
              </a:r>
              <a:r>
                <a:rPr lang="en-US" altLang="zh-CN" baseline="-25000">
                  <a:sym typeface="Symbol" pitchFamily="18" charset="2"/>
                </a:rPr>
                <a:t>1</a:t>
              </a:r>
              <a:r>
                <a:rPr lang="zh-CN" altLang="en-US">
                  <a:sym typeface="Symbol" pitchFamily="18" charset="2"/>
                </a:rPr>
                <a:t>，</a:t>
              </a:r>
              <a:r>
                <a:rPr lang="en-US" altLang="zh-CN">
                  <a:sym typeface="Symbol" pitchFamily="18" charset="2"/>
                </a:rPr>
                <a:t>X</a:t>
              </a:r>
              <a:r>
                <a:rPr lang="en-US" altLang="zh-CN" baseline="-25000">
                  <a:sym typeface="Symbol" pitchFamily="18" charset="2"/>
                </a:rPr>
                <a:t>2</a:t>
              </a:r>
              <a:r>
                <a:rPr lang="zh-CN" altLang="en-US">
                  <a:sym typeface="Symbol" pitchFamily="18" charset="2"/>
                </a:rPr>
                <a:t>，</a:t>
              </a:r>
              <a:r>
                <a:rPr lang="en-US" altLang="zh-CN">
                  <a:sym typeface="Symbol" pitchFamily="18" charset="2"/>
                </a:rPr>
                <a:t>…</a:t>
              </a:r>
              <a:r>
                <a:rPr lang="zh-CN" altLang="en-US">
                  <a:sym typeface="Symbol" pitchFamily="18" charset="2"/>
                </a:rPr>
                <a:t>，</a:t>
              </a:r>
              <a:r>
                <a:rPr lang="en-US" altLang="zh-CN">
                  <a:sym typeface="Symbol" pitchFamily="18" charset="2"/>
                </a:rPr>
                <a:t>X</a:t>
              </a:r>
              <a:r>
                <a:rPr lang="en-US" altLang="zh-CN" baseline="-25000">
                  <a:sym typeface="Symbol" pitchFamily="18" charset="2"/>
                </a:rPr>
                <a:t>n</a:t>
              </a:r>
              <a:endParaRPr lang="en-US" altLang="zh-CN" baseline="-25000">
                <a:latin typeface="Symbol" pitchFamily="18" charset="2"/>
                <a:sym typeface="Symbol" pitchFamily="18" charset="2"/>
              </a:endParaRPr>
            </a:p>
            <a:p>
              <a:pPr>
                <a:lnSpc>
                  <a:spcPct val="150000"/>
                </a:lnSpc>
              </a:pPr>
              <a:r>
                <a:rPr lang="zh-CN" altLang="en-US">
                  <a:latin typeface="Arial Black" pitchFamily="34" charset="0"/>
                  <a:sym typeface="Symbol" pitchFamily="18" charset="2"/>
                </a:rPr>
                <a:t>为样本，</a:t>
              </a:r>
              <a:r>
                <a:rPr lang="zh-CN" altLang="en-US">
                  <a:solidFill>
                    <a:srgbClr val="0000FF"/>
                  </a:solidFill>
                  <a:latin typeface="Arial Black" pitchFamily="34" charset="0"/>
                  <a:sym typeface="Symbol" pitchFamily="18" charset="2"/>
                </a:rPr>
                <a:t>构造一个统计量</a:t>
              </a:r>
              <a:r>
                <a:rPr lang="zh-CN" altLang="en-US">
                  <a:latin typeface="Arial Black" pitchFamily="34" charset="0"/>
                  <a:sym typeface="Symbol" pitchFamily="18" charset="2"/>
                </a:rPr>
                <a:t>                               来</a:t>
              </a:r>
              <a:r>
                <a:rPr lang="zh-CN" altLang="en-US">
                  <a:solidFill>
                    <a:srgbClr val="0000FF"/>
                  </a:solidFill>
                  <a:latin typeface="Arial Black" pitchFamily="34" charset="0"/>
                  <a:sym typeface="Symbol" pitchFamily="18" charset="2"/>
                </a:rPr>
                <a:t>估计</a:t>
              </a:r>
            </a:p>
            <a:p>
              <a:pPr>
                <a:lnSpc>
                  <a:spcPct val="150000"/>
                </a:lnSpc>
              </a:pPr>
              <a:r>
                <a:rPr lang="zh-CN" altLang="en-US">
                  <a:solidFill>
                    <a:srgbClr val="0000FF"/>
                  </a:solidFill>
                  <a:latin typeface="Arial Black" pitchFamily="34" charset="0"/>
                  <a:sym typeface="Symbol" pitchFamily="18" charset="2"/>
                </a:rPr>
                <a:t>参数</a:t>
              </a:r>
              <a:r>
                <a:rPr lang="zh-CN" altLang="en-US">
                  <a:latin typeface="Arial Black" pitchFamily="34" charset="0"/>
                  <a:sym typeface="Symbol" pitchFamily="18" charset="2"/>
                </a:rPr>
                <a:t>，则称                         为</a:t>
              </a:r>
              <a:r>
                <a:rPr lang="zh-CN" altLang="en-US">
                  <a:solidFill>
                    <a:srgbClr val="0000FF"/>
                  </a:solidFill>
                  <a:latin typeface="Arial Black" pitchFamily="34" charset="0"/>
                  <a:sym typeface="Symbol" pitchFamily="18" charset="2"/>
                </a:rPr>
                <a:t>参数的</a:t>
              </a:r>
              <a:r>
                <a:rPr lang="zh-CN" altLang="en-US">
                  <a:solidFill>
                    <a:srgbClr val="FF0000"/>
                  </a:solidFill>
                  <a:latin typeface="Arial Black" pitchFamily="34" charset="0"/>
                  <a:sym typeface="Symbol" pitchFamily="18" charset="2"/>
                </a:rPr>
                <a:t>估计量</a:t>
              </a:r>
              <a:r>
                <a:rPr lang="zh-CN" altLang="en-US">
                  <a:latin typeface="Arial Black" pitchFamily="34" charset="0"/>
                  <a:sym typeface="Symbol" pitchFamily="18" charset="2"/>
                </a:rPr>
                <a:t>。</a:t>
              </a:r>
            </a:p>
          </p:txBody>
        </p:sp>
        <p:graphicFrame>
          <p:nvGraphicFramePr>
            <p:cNvPr id="1029" name="Object 7"/>
            <p:cNvGraphicFramePr>
              <a:graphicFrameLocks noChangeAspect="1"/>
            </p:cNvGraphicFramePr>
            <p:nvPr/>
          </p:nvGraphicFramePr>
          <p:xfrm>
            <a:off x="2744" y="1376"/>
            <a:ext cx="2223" cy="448"/>
          </p:xfrm>
          <a:graphic>
            <a:graphicData uri="http://schemas.openxmlformats.org/presentationml/2006/ole">
              <p:oleObj spid="_x0000_s1029" name="Equation" r:id="rId4" imgW="1320480" imgH="266400" progId="">
                <p:embed/>
              </p:oleObj>
            </a:graphicData>
          </a:graphic>
        </p:graphicFrame>
        <p:graphicFrame>
          <p:nvGraphicFramePr>
            <p:cNvPr id="1030" name="Object 8"/>
            <p:cNvGraphicFramePr>
              <a:graphicFrameLocks noChangeAspect="1"/>
            </p:cNvGraphicFramePr>
            <p:nvPr/>
          </p:nvGraphicFramePr>
          <p:xfrm>
            <a:off x="1519" y="1733"/>
            <a:ext cx="1817" cy="448"/>
          </p:xfrm>
          <a:graphic>
            <a:graphicData uri="http://schemas.openxmlformats.org/presentationml/2006/ole">
              <p:oleObj spid="_x0000_s1030" name="Equation" r:id="rId5" imgW="1079280" imgH="266400" progId="">
                <p:embed/>
              </p:oleObj>
            </a:graphicData>
          </a:graphic>
        </p:graphicFrame>
      </p:grpSp>
      <p:grpSp>
        <p:nvGrpSpPr>
          <p:cNvPr id="3" name="Group 13"/>
          <p:cNvGrpSpPr>
            <a:grpSpLocks/>
          </p:cNvGrpSpPr>
          <p:nvPr/>
        </p:nvGrpSpPr>
        <p:grpSpPr bwMode="auto">
          <a:xfrm>
            <a:off x="182563" y="3932238"/>
            <a:ext cx="8637587" cy="1296987"/>
            <a:chOff x="80" y="2432"/>
            <a:chExt cx="5441" cy="817"/>
          </a:xfrm>
        </p:grpSpPr>
        <p:sp>
          <p:nvSpPr>
            <p:cNvPr id="1034" name="Text Box 5"/>
            <p:cNvSpPr txBox="1">
              <a:spLocks noChangeArrowheads="1"/>
            </p:cNvSpPr>
            <p:nvPr/>
          </p:nvSpPr>
          <p:spPr bwMode="auto">
            <a:xfrm>
              <a:off x="80" y="2491"/>
              <a:ext cx="5441" cy="758"/>
            </a:xfrm>
            <a:prstGeom prst="rect">
              <a:avLst/>
            </a:prstGeom>
            <a:noFill/>
            <a:ln w="9525" algn="ctr">
              <a:noFill/>
              <a:miter lim="800000"/>
              <a:headEnd/>
              <a:tailEnd/>
            </a:ln>
          </p:spPr>
          <p:txBody>
            <a:bodyPr wrap="none">
              <a:spAutoFit/>
            </a:bodyPr>
            <a:lstStyle/>
            <a:p>
              <a:r>
                <a:rPr lang="zh-CN" altLang="en-US">
                  <a:latin typeface="Arial Black" pitchFamily="34" charset="0"/>
                </a:rPr>
                <a:t>将样本观测值                 代入                           ，</a:t>
              </a:r>
            </a:p>
            <a:p>
              <a:r>
                <a:rPr lang="zh-CN" altLang="en-US">
                  <a:latin typeface="Arial Black" pitchFamily="34" charset="0"/>
                </a:rPr>
                <a:t>得到的值                       称为</a:t>
              </a:r>
              <a:r>
                <a:rPr lang="zh-CN" altLang="en-US">
                  <a:solidFill>
                    <a:srgbClr val="0000FF"/>
                  </a:solidFill>
                  <a:latin typeface="Arial Black" pitchFamily="34" charset="0"/>
                </a:rPr>
                <a:t>参数</a:t>
              </a:r>
              <a:r>
                <a:rPr lang="zh-CN" altLang="en-US">
                  <a:solidFill>
                    <a:srgbClr val="0000FF"/>
                  </a:solidFill>
                  <a:latin typeface="Arial Black" pitchFamily="34" charset="0"/>
                  <a:sym typeface="Symbol" pitchFamily="18" charset="2"/>
                </a:rPr>
                <a:t></a:t>
              </a:r>
              <a:r>
                <a:rPr lang="zh-CN" altLang="en-US">
                  <a:solidFill>
                    <a:srgbClr val="0000FF"/>
                  </a:solidFill>
                  <a:latin typeface="Arial Black" pitchFamily="34" charset="0"/>
                </a:rPr>
                <a:t>的</a:t>
              </a:r>
              <a:r>
                <a:rPr lang="zh-CN" altLang="en-US">
                  <a:solidFill>
                    <a:srgbClr val="FF0000"/>
                  </a:solidFill>
                  <a:latin typeface="Arial Black" pitchFamily="34" charset="0"/>
                </a:rPr>
                <a:t>估计值</a:t>
              </a:r>
              <a:r>
                <a:rPr lang="zh-CN" altLang="en-US">
                  <a:latin typeface="Arial Black" pitchFamily="34" charset="0"/>
                </a:rPr>
                <a:t>。    </a:t>
              </a:r>
              <a:endParaRPr lang="zh-CN" altLang="en-US">
                <a:latin typeface="Arial Black" pitchFamily="34" charset="0"/>
                <a:sym typeface="Symbol" pitchFamily="18" charset="2"/>
              </a:endParaRPr>
            </a:p>
          </p:txBody>
        </p:sp>
        <p:graphicFrame>
          <p:nvGraphicFramePr>
            <p:cNvPr id="1026" name="Object 9"/>
            <p:cNvGraphicFramePr>
              <a:graphicFrameLocks noChangeAspect="1"/>
            </p:cNvGraphicFramePr>
            <p:nvPr/>
          </p:nvGraphicFramePr>
          <p:xfrm>
            <a:off x="1550" y="2478"/>
            <a:ext cx="1239" cy="384"/>
          </p:xfrm>
          <a:graphic>
            <a:graphicData uri="http://schemas.openxmlformats.org/presentationml/2006/ole">
              <p:oleObj spid="_x0000_s1026" name="Equation" r:id="rId6" imgW="736560" imgH="228600" progId="">
                <p:embed/>
              </p:oleObj>
            </a:graphicData>
          </a:graphic>
        </p:graphicFrame>
        <p:graphicFrame>
          <p:nvGraphicFramePr>
            <p:cNvPr id="1027" name="Object 10"/>
            <p:cNvGraphicFramePr>
              <a:graphicFrameLocks noChangeAspect="1"/>
            </p:cNvGraphicFramePr>
            <p:nvPr/>
          </p:nvGraphicFramePr>
          <p:xfrm>
            <a:off x="1117" y="2801"/>
            <a:ext cx="1582" cy="448"/>
          </p:xfrm>
          <a:graphic>
            <a:graphicData uri="http://schemas.openxmlformats.org/presentationml/2006/ole">
              <p:oleObj spid="_x0000_s1027" name="Equation" r:id="rId7" imgW="939600" imgH="266400" progId="">
                <p:embed/>
              </p:oleObj>
            </a:graphicData>
          </a:graphic>
        </p:graphicFrame>
        <p:graphicFrame>
          <p:nvGraphicFramePr>
            <p:cNvPr id="1028" name="Object 12"/>
            <p:cNvGraphicFramePr>
              <a:graphicFrameLocks noChangeAspect="1"/>
            </p:cNvGraphicFramePr>
            <p:nvPr/>
          </p:nvGraphicFramePr>
          <p:xfrm>
            <a:off x="3334" y="2432"/>
            <a:ext cx="1817" cy="448"/>
          </p:xfrm>
          <a:graphic>
            <a:graphicData uri="http://schemas.openxmlformats.org/presentationml/2006/ole">
              <p:oleObj spid="_x0000_s1028" name="Equation" r:id="rId8" imgW="1079280" imgH="266400" progId="">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wipe(left)">
                                      <p:cBhvr>
                                        <p:cTn id="7" dur="500"/>
                                        <p:tgtEl>
                                          <p:spTgt spid="2458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1"/>
          <p:cNvSpPr txBox="1">
            <a:spLocks noChangeArrowheads="1"/>
          </p:cNvSpPr>
          <p:nvPr/>
        </p:nvSpPr>
        <p:spPr bwMode="auto">
          <a:xfrm>
            <a:off x="468313" y="1268413"/>
            <a:ext cx="8135937" cy="4573587"/>
          </a:xfrm>
          <a:prstGeom prst="rect">
            <a:avLst/>
          </a:prstGeom>
          <a:noFill/>
          <a:ln w="9525">
            <a:noFill/>
            <a:miter lim="800000"/>
            <a:headEnd/>
            <a:tailEnd/>
          </a:ln>
        </p:spPr>
        <p:txBody>
          <a:bodyPr>
            <a:spAutoFit/>
          </a:bodyPr>
          <a:lstStyle/>
          <a:p>
            <a:pPr marL="514350" indent="-514350">
              <a:buFont typeface="Arial" charset="0"/>
              <a:buAutoNum type="arabicPeriod"/>
            </a:pPr>
            <a:endParaRPr lang="en-US" altLang="zh-CN"/>
          </a:p>
          <a:p>
            <a:pPr marL="514350" indent="-514350">
              <a:buFont typeface="Arial" charset="0"/>
              <a:buAutoNum type="arabicPeriod"/>
            </a:pPr>
            <a:r>
              <a:rPr lang="zh-CN" altLang="en-US">
                <a:solidFill>
                  <a:srgbClr val="FF0000"/>
                </a:solidFill>
              </a:rPr>
              <a:t>估计量</a:t>
            </a:r>
            <a:r>
              <a:rPr lang="zh-CN" altLang="en-US"/>
              <a:t>是某些特殊的</a:t>
            </a:r>
            <a:r>
              <a:rPr lang="zh-CN" altLang="en-US">
                <a:solidFill>
                  <a:srgbClr val="FF0000"/>
                </a:solidFill>
              </a:rPr>
              <a:t>统计量</a:t>
            </a:r>
            <a:r>
              <a:rPr lang="zh-CN" altLang="en-US"/>
              <a:t>，两者的含义不完全相同。</a:t>
            </a:r>
            <a:endParaRPr lang="en-US" altLang="zh-CN"/>
          </a:p>
          <a:p>
            <a:pPr marL="514350" indent="-514350">
              <a:buFont typeface="Arial" charset="0"/>
              <a:buAutoNum type="arabicPeriod"/>
            </a:pPr>
            <a:r>
              <a:rPr lang="zh-CN" altLang="en-US"/>
              <a:t>每次取样不同，观测值也不同，统计量的统计值也不同，所以</a:t>
            </a:r>
            <a:r>
              <a:rPr lang="zh-CN" altLang="en-US">
                <a:solidFill>
                  <a:srgbClr val="FF0000"/>
                </a:solidFill>
              </a:rPr>
              <a:t>估计量</a:t>
            </a:r>
            <a:r>
              <a:rPr lang="zh-CN" altLang="en-US"/>
              <a:t>也是随机变量，我们用大写字母表示。而固定某次观测的</a:t>
            </a:r>
            <a:r>
              <a:rPr lang="zh-CN" altLang="en-US">
                <a:solidFill>
                  <a:srgbClr val="FF0000"/>
                </a:solidFill>
              </a:rPr>
              <a:t>估计值</a:t>
            </a:r>
            <a:r>
              <a:rPr lang="zh-CN" altLang="en-US"/>
              <a:t>才是一个固定的数字。</a:t>
            </a:r>
          </a:p>
          <a:p>
            <a:pPr marL="514350" indent="-514350">
              <a:buFont typeface="Arial" charset="0"/>
              <a:buAutoNum type="arabicPeriod"/>
            </a:pPr>
            <a:endParaRPr lang="zh-CN" altLang="en-US"/>
          </a:p>
        </p:txBody>
      </p:sp>
      <p:sp>
        <p:nvSpPr>
          <p:cNvPr id="35843" name="矩形 2"/>
          <p:cNvSpPr>
            <a:spLocks noChangeArrowheads="1"/>
          </p:cNvSpPr>
          <p:nvPr/>
        </p:nvSpPr>
        <p:spPr bwMode="auto">
          <a:xfrm>
            <a:off x="3779838" y="465138"/>
            <a:ext cx="1316037" cy="876300"/>
          </a:xfrm>
          <a:prstGeom prst="rect">
            <a:avLst/>
          </a:prstGeom>
          <a:noFill/>
          <a:ln w="9525">
            <a:noFill/>
            <a:miter lim="800000"/>
            <a:headEnd/>
            <a:tailEnd/>
          </a:ln>
        </p:spPr>
        <p:txBody>
          <a:bodyPr wrap="none">
            <a:spAutoFit/>
          </a:bodyPr>
          <a:lstStyle/>
          <a:p>
            <a:r>
              <a:rPr lang="zh-CN" altLang="en-US" sz="4400">
                <a:solidFill>
                  <a:srgbClr val="800080"/>
                </a:solidFill>
              </a:rPr>
              <a:t>注意</a:t>
            </a:r>
            <a:endParaRPr lang="zh-CN" altLang="en-US" sz="44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ext Box 2"/>
          <p:cNvSpPr txBox="1">
            <a:spLocks noChangeArrowheads="1"/>
          </p:cNvSpPr>
          <p:nvPr/>
        </p:nvSpPr>
        <p:spPr bwMode="auto">
          <a:xfrm>
            <a:off x="395288" y="908050"/>
            <a:ext cx="4806950" cy="647700"/>
          </a:xfrm>
          <a:prstGeom prst="rect">
            <a:avLst/>
          </a:prstGeom>
          <a:noFill/>
          <a:ln w="9525" algn="ctr">
            <a:noFill/>
            <a:miter lim="800000"/>
            <a:headEnd/>
            <a:tailEnd/>
          </a:ln>
        </p:spPr>
        <p:txBody>
          <a:bodyPr wrap="none">
            <a:spAutoFit/>
          </a:bodyPr>
          <a:lstStyle/>
          <a:p>
            <a:r>
              <a:rPr lang="zh-CN" altLang="en-US">
                <a:solidFill>
                  <a:srgbClr val="FF0000"/>
                </a:solidFill>
                <a:latin typeface="Arial Black" pitchFamily="34" charset="0"/>
              </a:rPr>
              <a:t>点估计</a:t>
            </a:r>
            <a:r>
              <a:rPr lang="zh-CN" altLang="en-US">
                <a:latin typeface="Arial Black" pitchFamily="34" charset="0"/>
              </a:rPr>
              <a:t>：如果</a:t>
            </a:r>
            <a:r>
              <a:rPr lang="zh-CN" altLang="en-US">
                <a:solidFill>
                  <a:srgbClr val="0000FF"/>
                </a:solidFill>
                <a:latin typeface="Arial Black" pitchFamily="34" charset="0"/>
              </a:rPr>
              <a:t>构造一个统计量</a:t>
            </a:r>
          </a:p>
        </p:txBody>
      </p:sp>
      <p:graphicFrame>
        <p:nvGraphicFramePr>
          <p:cNvPr id="2050" name="Object 7"/>
          <p:cNvGraphicFramePr>
            <a:graphicFrameLocks noChangeAspect="1"/>
          </p:cNvGraphicFramePr>
          <p:nvPr/>
        </p:nvGraphicFramePr>
        <p:xfrm>
          <a:off x="5292725" y="908050"/>
          <a:ext cx="2884488" cy="711200"/>
        </p:xfrm>
        <a:graphic>
          <a:graphicData uri="http://schemas.openxmlformats.org/presentationml/2006/ole">
            <p:oleObj spid="_x0000_s2050" name="Equation" r:id="rId4" imgW="1079280" imgH="266400" progId="">
              <p:embed/>
            </p:oleObj>
          </a:graphicData>
        </a:graphic>
      </p:graphicFrame>
      <p:sp>
        <p:nvSpPr>
          <p:cNvPr id="2054" name="Text Box 8"/>
          <p:cNvSpPr txBox="1">
            <a:spLocks noChangeArrowheads="1"/>
          </p:cNvSpPr>
          <p:nvPr/>
        </p:nvSpPr>
        <p:spPr bwMode="auto">
          <a:xfrm>
            <a:off x="395288" y="1700213"/>
            <a:ext cx="7848600" cy="647700"/>
          </a:xfrm>
          <a:prstGeom prst="rect">
            <a:avLst/>
          </a:prstGeom>
          <a:noFill/>
          <a:ln w="9525" algn="ctr">
            <a:noFill/>
            <a:miter lim="800000"/>
            <a:headEnd/>
            <a:tailEnd/>
          </a:ln>
        </p:spPr>
        <p:txBody>
          <a:bodyPr>
            <a:spAutoFit/>
          </a:bodyPr>
          <a:lstStyle/>
          <a:p>
            <a:r>
              <a:rPr lang="zh-CN" altLang="en-US">
                <a:latin typeface="Arial Black" pitchFamily="34" charset="0"/>
              </a:rPr>
              <a:t>来作为参数</a:t>
            </a:r>
            <a:r>
              <a:rPr lang="zh-CN" altLang="en-US">
                <a:latin typeface="Arial Black" pitchFamily="34" charset="0"/>
                <a:sym typeface="Symbol" pitchFamily="18" charset="2"/>
              </a:rPr>
              <a:t>的估计量，则称为</a:t>
            </a:r>
            <a:r>
              <a:rPr lang="zh-CN" altLang="en-US">
                <a:solidFill>
                  <a:srgbClr val="0000FF"/>
                </a:solidFill>
                <a:latin typeface="Arial Black" pitchFamily="34" charset="0"/>
                <a:sym typeface="Symbol" pitchFamily="18" charset="2"/>
              </a:rPr>
              <a:t>参数的点估计</a:t>
            </a:r>
            <a:r>
              <a:rPr lang="zh-CN" altLang="en-US">
                <a:latin typeface="Arial Black" pitchFamily="34" charset="0"/>
                <a:sym typeface="Symbol" pitchFamily="18" charset="2"/>
              </a:rPr>
              <a:t>。   </a:t>
            </a:r>
          </a:p>
        </p:txBody>
      </p:sp>
      <p:sp>
        <p:nvSpPr>
          <p:cNvPr id="2055" name="Text Box 9"/>
          <p:cNvSpPr txBox="1">
            <a:spLocks noChangeArrowheads="1"/>
          </p:cNvSpPr>
          <p:nvPr/>
        </p:nvSpPr>
        <p:spPr bwMode="auto">
          <a:xfrm>
            <a:off x="428596" y="2781300"/>
            <a:ext cx="5473700" cy="647700"/>
          </a:xfrm>
          <a:prstGeom prst="rect">
            <a:avLst/>
          </a:prstGeom>
          <a:noFill/>
          <a:ln w="9525" algn="ctr">
            <a:noFill/>
            <a:miter lim="800000"/>
            <a:headEnd/>
            <a:tailEnd/>
          </a:ln>
        </p:spPr>
        <p:txBody>
          <a:bodyPr>
            <a:spAutoFit/>
          </a:bodyPr>
          <a:lstStyle/>
          <a:p>
            <a:r>
              <a:rPr lang="zh-CN" altLang="en-US" dirty="0">
                <a:solidFill>
                  <a:srgbClr val="FF0000"/>
                </a:solidFill>
                <a:latin typeface="Arial Black" pitchFamily="34" charset="0"/>
              </a:rPr>
              <a:t>区间估计</a:t>
            </a:r>
            <a:r>
              <a:rPr lang="zh-CN" altLang="en-US" dirty="0">
                <a:latin typeface="Arial Black" pitchFamily="34" charset="0"/>
              </a:rPr>
              <a:t>：如果</a:t>
            </a:r>
            <a:r>
              <a:rPr lang="zh-CN" altLang="en-US" dirty="0">
                <a:solidFill>
                  <a:srgbClr val="0000FF"/>
                </a:solidFill>
                <a:latin typeface="Arial Black" pitchFamily="34" charset="0"/>
              </a:rPr>
              <a:t>构造两个统计量</a:t>
            </a:r>
          </a:p>
        </p:txBody>
      </p:sp>
      <p:sp>
        <p:nvSpPr>
          <p:cNvPr id="2057" name="Text Box 11"/>
          <p:cNvSpPr txBox="1">
            <a:spLocks noChangeArrowheads="1"/>
          </p:cNvSpPr>
          <p:nvPr/>
        </p:nvSpPr>
        <p:spPr bwMode="auto">
          <a:xfrm>
            <a:off x="469929" y="4241800"/>
            <a:ext cx="8102599" cy="1160318"/>
          </a:xfrm>
          <a:prstGeom prst="rect">
            <a:avLst/>
          </a:prstGeom>
          <a:noFill/>
          <a:ln w="9525" algn="ctr">
            <a:noFill/>
            <a:miter lim="800000"/>
            <a:headEnd/>
            <a:tailEnd/>
          </a:ln>
        </p:spPr>
        <p:txBody>
          <a:bodyPr wrap="square">
            <a:spAutoFit/>
          </a:bodyPr>
          <a:lstStyle/>
          <a:p>
            <a:r>
              <a:rPr lang="zh-CN" altLang="en-US" dirty="0">
                <a:latin typeface="Arial Black" pitchFamily="34" charset="0"/>
              </a:rPr>
              <a:t>而用          来作为参数</a:t>
            </a:r>
            <a:r>
              <a:rPr lang="zh-CN" altLang="en-US" dirty="0">
                <a:latin typeface="Arial Black" pitchFamily="34" charset="0"/>
                <a:sym typeface="Symbol" pitchFamily="18" charset="2"/>
              </a:rPr>
              <a:t>可能取值范围的估计，</a:t>
            </a:r>
            <a:r>
              <a:rPr lang="zh-CN" altLang="en-US" dirty="0" smtClean="0">
                <a:latin typeface="Arial Black" pitchFamily="34" charset="0"/>
                <a:sym typeface="Symbol" pitchFamily="18" charset="2"/>
              </a:rPr>
              <a:t>称为</a:t>
            </a:r>
            <a:r>
              <a:rPr lang="zh-CN" altLang="en-US" dirty="0" smtClean="0">
                <a:solidFill>
                  <a:srgbClr val="0000FF"/>
                </a:solidFill>
                <a:latin typeface="Arial Black" pitchFamily="34" charset="0"/>
                <a:sym typeface="Symbol" pitchFamily="18" charset="2"/>
              </a:rPr>
              <a:t>参数</a:t>
            </a:r>
            <a:r>
              <a:rPr lang="zh-CN" altLang="en-US" dirty="0">
                <a:solidFill>
                  <a:srgbClr val="0000FF"/>
                </a:solidFill>
                <a:latin typeface="Arial Black" pitchFamily="34" charset="0"/>
                <a:sym typeface="Symbol" pitchFamily="18" charset="2"/>
              </a:rPr>
              <a:t>的区间估计</a:t>
            </a:r>
            <a:r>
              <a:rPr lang="zh-CN" altLang="en-US" dirty="0">
                <a:latin typeface="Arial Black" pitchFamily="34" charset="0"/>
                <a:sym typeface="Symbol" pitchFamily="18" charset="2"/>
              </a:rPr>
              <a:t>。</a:t>
            </a:r>
          </a:p>
        </p:txBody>
      </p:sp>
      <p:graphicFrame>
        <p:nvGraphicFramePr>
          <p:cNvPr id="2" name="Object 5"/>
          <p:cNvGraphicFramePr>
            <a:graphicFrameLocks noChangeAspect="1"/>
          </p:cNvGraphicFramePr>
          <p:nvPr/>
        </p:nvGraphicFramePr>
        <p:xfrm>
          <a:off x="1428728" y="3444876"/>
          <a:ext cx="5831714" cy="627066"/>
        </p:xfrm>
        <a:graphic>
          <a:graphicData uri="http://schemas.openxmlformats.org/presentationml/2006/ole">
            <p:oleObj spid="_x0000_s2053" name="公式" r:id="rId5" imgW="2361960" imgH="253800" progId="Equation.3">
              <p:embed/>
            </p:oleObj>
          </a:graphicData>
        </a:graphic>
      </p:graphicFrame>
      <p:graphicFrame>
        <p:nvGraphicFramePr>
          <p:cNvPr id="3" name="Object 6"/>
          <p:cNvGraphicFramePr>
            <a:graphicFrameLocks noChangeAspect="1"/>
          </p:cNvGraphicFramePr>
          <p:nvPr/>
        </p:nvGraphicFramePr>
        <p:xfrm>
          <a:off x="1309673" y="4214818"/>
          <a:ext cx="1190625" cy="595313"/>
        </p:xfrm>
        <a:graphic>
          <a:graphicData uri="http://schemas.openxmlformats.org/presentationml/2006/ole">
            <p:oleObj spid="_x0000_s2054" name="公式" r:id="rId6" imgW="482400" imgH="241200" progId="Equation.3">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Text Box 4"/>
          <p:cNvSpPr>
            <a:spLocks noGrp="1" noChangeArrowheads="1"/>
          </p:cNvSpPr>
          <p:nvPr>
            <p:ph type="title"/>
          </p:nvPr>
        </p:nvSpPr>
        <p:spPr>
          <a:xfrm>
            <a:off x="1979712" y="1928802"/>
            <a:ext cx="4897438" cy="1368425"/>
          </a:xfrm>
          <a:noFill/>
        </p:spPr>
        <p:txBody>
          <a:bodyPr/>
          <a:lstStyle/>
          <a:p>
            <a:pPr eaLnBrk="1" hangingPunct="1">
              <a:lnSpc>
                <a:spcPct val="130000"/>
              </a:lnSpc>
            </a:pPr>
            <a:r>
              <a:rPr lang="zh-CN" altLang="en-US" sz="4800" b="1" dirty="0" smtClean="0">
                <a:solidFill>
                  <a:srgbClr val="800000"/>
                </a:solidFill>
              </a:rPr>
              <a:t>参数的点估计</a:t>
            </a:r>
            <a:r>
              <a:rPr lang="zh-CN" altLang="en-US" dirty="0" smtClean="0"/>
              <a:t>   </a:t>
            </a:r>
          </a:p>
        </p:txBody>
      </p:sp>
      <p:sp>
        <p:nvSpPr>
          <p:cNvPr id="36867" name="Rectangle 5"/>
          <p:cNvSpPr>
            <a:spLocks noChangeArrowheads="1"/>
          </p:cNvSpPr>
          <p:nvPr/>
        </p:nvSpPr>
        <p:spPr bwMode="auto">
          <a:xfrm>
            <a:off x="2827352" y="3500438"/>
            <a:ext cx="3173408" cy="647700"/>
          </a:xfrm>
          <a:prstGeom prst="rect">
            <a:avLst/>
          </a:prstGeom>
          <a:noFill/>
          <a:ln w="9525" algn="ctr">
            <a:noFill/>
            <a:miter lim="800000"/>
            <a:headEnd/>
            <a:tailEnd/>
          </a:ln>
        </p:spPr>
        <p:txBody>
          <a:bodyPr wrap="square">
            <a:spAutoFit/>
          </a:bodyPr>
          <a:lstStyle/>
          <a:p>
            <a:r>
              <a:rPr lang="zh-CN" altLang="en-US" dirty="0">
                <a:solidFill>
                  <a:srgbClr val="0000FF"/>
                </a:solidFill>
              </a:rPr>
              <a:t>矩法，极大似然法</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67"/>
                                        </p:tgtEl>
                                        <p:attrNameLst>
                                          <p:attrName>style.visibility</p:attrName>
                                        </p:attrNameLst>
                                      </p:cBhvr>
                                      <p:to>
                                        <p:strVal val="visible"/>
                                      </p:to>
                                    </p:set>
                                    <p:animEffect transition="in" filter="blinds(horizontal)">
                                      <p:cBhvr>
                                        <p:cTn id="7" dur="500"/>
                                        <p:tgtEl>
                                          <p:spTgt spid="36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23850" y="1220787"/>
            <a:ext cx="8601076" cy="2333628"/>
            <a:chOff x="327" y="996"/>
            <a:chExt cx="5418" cy="1470"/>
          </a:xfrm>
        </p:grpSpPr>
        <p:sp>
          <p:nvSpPr>
            <p:cNvPr id="3097" name="Text Box 3"/>
            <p:cNvSpPr txBox="1">
              <a:spLocks noChangeArrowheads="1"/>
            </p:cNvSpPr>
            <p:nvPr/>
          </p:nvSpPr>
          <p:spPr bwMode="auto">
            <a:xfrm>
              <a:off x="327" y="996"/>
              <a:ext cx="5418" cy="1470"/>
            </a:xfrm>
            <a:prstGeom prst="rect">
              <a:avLst/>
            </a:prstGeom>
            <a:noFill/>
            <a:ln w="9525" algn="ctr">
              <a:noFill/>
              <a:miter lim="800000"/>
              <a:headEnd/>
              <a:tailEnd/>
            </a:ln>
          </p:spPr>
          <p:txBody>
            <a:bodyPr wrap="none">
              <a:spAutoFit/>
            </a:bodyPr>
            <a:lstStyle/>
            <a:p>
              <a:r>
                <a:rPr lang="zh-CN" altLang="en-US" dirty="0">
                  <a:solidFill>
                    <a:srgbClr val="FF0000"/>
                  </a:solidFill>
                  <a:latin typeface="Arial Black" pitchFamily="34" charset="0"/>
                </a:rPr>
                <a:t>定义</a:t>
              </a:r>
              <a:r>
                <a:rPr lang="zh-CN" altLang="en-US" dirty="0">
                  <a:latin typeface="Arial Black" pitchFamily="34" charset="0"/>
                </a:rPr>
                <a:t>   设   为随机变量，若           存在，则称       </a:t>
              </a:r>
            </a:p>
            <a:p>
              <a:r>
                <a:rPr lang="zh-CN" altLang="en-US" dirty="0">
                  <a:latin typeface="Arial Black" pitchFamily="34" charset="0"/>
                </a:rPr>
                <a:t>为    的    阶</a:t>
              </a:r>
              <a:r>
                <a:rPr lang="zh-CN" altLang="en-US" dirty="0">
                  <a:solidFill>
                    <a:srgbClr val="0000FF"/>
                  </a:solidFill>
                  <a:latin typeface="Arial Black" pitchFamily="34" charset="0"/>
                </a:rPr>
                <a:t>原点矩</a:t>
              </a:r>
              <a:r>
                <a:rPr lang="zh-CN" altLang="en-US" dirty="0">
                  <a:latin typeface="Arial Black" pitchFamily="34" charset="0"/>
                </a:rPr>
                <a:t>，记作                 ；若     </a:t>
              </a:r>
            </a:p>
            <a:p>
              <a:r>
                <a:rPr lang="zh-CN" altLang="en-US" dirty="0">
                  <a:latin typeface="Arial Black" pitchFamily="34" charset="0"/>
                </a:rPr>
                <a:t>                   存在，则称                  </a:t>
              </a:r>
              <a:r>
                <a:rPr lang="zh-CN" altLang="en-US" dirty="0" smtClean="0">
                  <a:latin typeface="Arial Black" pitchFamily="34" charset="0"/>
                </a:rPr>
                <a:t> 为    </a:t>
              </a:r>
              <a:r>
                <a:rPr lang="zh-CN" altLang="en-US" dirty="0">
                  <a:latin typeface="Arial Black" pitchFamily="34" charset="0"/>
                </a:rPr>
                <a:t>的  </a:t>
              </a:r>
              <a:r>
                <a:rPr lang="zh-CN" altLang="en-US" dirty="0" smtClean="0">
                  <a:latin typeface="Arial Black" pitchFamily="34" charset="0"/>
                </a:rPr>
                <a:t> </a:t>
              </a:r>
              <a:r>
                <a:rPr lang="zh-CN" altLang="en-US" dirty="0">
                  <a:latin typeface="Arial Black" pitchFamily="34" charset="0"/>
                </a:rPr>
                <a:t>阶</a:t>
              </a:r>
            </a:p>
            <a:p>
              <a:r>
                <a:rPr lang="zh-CN" altLang="en-US" dirty="0">
                  <a:solidFill>
                    <a:srgbClr val="0000FF"/>
                  </a:solidFill>
                  <a:latin typeface="Arial Black" pitchFamily="34" charset="0"/>
                </a:rPr>
                <a:t>中心矩</a:t>
              </a:r>
              <a:r>
                <a:rPr lang="zh-CN" altLang="en-US" dirty="0">
                  <a:latin typeface="Arial Black" pitchFamily="34" charset="0"/>
                </a:rPr>
                <a:t>，记作 </a:t>
              </a:r>
            </a:p>
          </p:txBody>
        </p:sp>
        <p:graphicFrame>
          <p:nvGraphicFramePr>
            <p:cNvPr id="3079" name="Object 4"/>
            <p:cNvGraphicFramePr>
              <a:graphicFrameLocks noChangeAspect="1"/>
            </p:cNvGraphicFramePr>
            <p:nvPr/>
          </p:nvGraphicFramePr>
          <p:xfrm>
            <a:off x="612" y="1437"/>
            <a:ext cx="289" cy="269"/>
          </p:xfrm>
          <a:graphic>
            <a:graphicData uri="http://schemas.openxmlformats.org/presentationml/2006/ole">
              <p:oleObj spid="_x0000_s3079" name="Equation" r:id="rId4" imgW="177480" imgH="164880" progId="">
                <p:embed/>
              </p:oleObj>
            </a:graphicData>
          </a:graphic>
        </p:graphicFrame>
        <p:graphicFrame>
          <p:nvGraphicFramePr>
            <p:cNvPr id="3082" name="Object 7"/>
            <p:cNvGraphicFramePr>
              <a:graphicFrameLocks noChangeAspect="1"/>
            </p:cNvGraphicFramePr>
            <p:nvPr/>
          </p:nvGraphicFramePr>
          <p:xfrm>
            <a:off x="1248" y="1071"/>
            <a:ext cx="289" cy="269"/>
          </p:xfrm>
          <a:graphic>
            <a:graphicData uri="http://schemas.openxmlformats.org/presentationml/2006/ole">
              <p:oleObj spid="_x0000_s3082" name="Equation" r:id="rId5" imgW="177480" imgH="164880" progId="">
                <p:embed/>
              </p:oleObj>
            </a:graphicData>
          </a:graphic>
        </p:graphicFrame>
        <p:graphicFrame>
          <p:nvGraphicFramePr>
            <p:cNvPr id="3083" name="Object 8"/>
            <p:cNvGraphicFramePr>
              <a:graphicFrameLocks noChangeAspect="1"/>
            </p:cNvGraphicFramePr>
            <p:nvPr/>
          </p:nvGraphicFramePr>
          <p:xfrm>
            <a:off x="1197" y="1416"/>
            <a:ext cx="206" cy="290"/>
          </p:xfrm>
          <a:graphic>
            <a:graphicData uri="http://schemas.openxmlformats.org/presentationml/2006/ole">
              <p:oleObj spid="_x0000_s3083" name="Equation" r:id="rId6" imgW="126720" imgH="177480" progId="">
                <p:embed/>
              </p:oleObj>
            </a:graphicData>
          </a:graphic>
        </p:graphicFrame>
        <p:graphicFrame>
          <p:nvGraphicFramePr>
            <p:cNvPr id="3085" name="Object 10"/>
            <p:cNvGraphicFramePr>
              <a:graphicFrameLocks noChangeAspect="1"/>
            </p:cNvGraphicFramePr>
            <p:nvPr/>
          </p:nvGraphicFramePr>
          <p:xfrm>
            <a:off x="3080" y="1403"/>
            <a:ext cx="1195" cy="394"/>
          </p:xfrm>
          <a:graphic>
            <a:graphicData uri="http://schemas.openxmlformats.org/presentationml/2006/ole">
              <p:oleObj spid="_x0000_s3085" name="Equation" r:id="rId7" imgW="736560" imgH="241200" progId="">
                <p:embed/>
              </p:oleObj>
            </a:graphicData>
          </a:graphic>
        </p:graphicFrame>
        <p:graphicFrame>
          <p:nvGraphicFramePr>
            <p:cNvPr id="3086" name="Object 11"/>
            <p:cNvGraphicFramePr>
              <a:graphicFrameLocks noChangeAspect="1"/>
            </p:cNvGraphicFramePr>
            <p:nvPr/>
          </p:nvGraphicFramePr>
          <p:xfrm>
            <a:off x="4604" y="1755"/>
            <a:ext cx="289" cy="269"/>
          </p:xfrm>
          <a:graphic>
            <a:graphicData uri="http://schemas.openxmlformats.org/presentationml/2006/ole">
              <p:oleObj spid="_x0000_s3086" name="Equation" r:id="rId8" imgW="177480" imgH="164880" progId="">
                <p:embed/>
              </p:oleObj>
            </a:graphicData>
          </a:graphic>
        </p:graphicFrame>
        <p:graphicFrame>
          <p:nvGraphicFramePr>
            <p:cNvPr id="3087" name="Object 12"/>
            <p:cNvGraphicFramePr>
              <a:graphicFrameLocks noChangeAspect="1"/>
            </p:cNvGraphicFramePr>
            <p:nvPr/>
          </p:nvGraphicFramePr>
          <p:xfrm>
            <a:off x="5118" y="1779"/>
            <a:ext cx="206" cy="290"/>
          </p:xfrm>
          <a:graphic>
            <a:graphicData uri="http://schemas.openxmlformats.org/presentationml/2006/ole">
              <p:oleObj spid="_x0000_s3087" name="Equation" r:id="rId9" imgW="126720" imgH="177480" progId="">
                <p:embed/>
              </p:oleObj>
            </a:graphicData>
          </a:graphic>
        </p:graphicFrame>
      </p:grpSp>
      <p:grpSp>
        <p:nvGrpSpPr>
          <p:cNvPr id="3" name="Group 15"/>
          <p:cNvGrpSpPr>
            <a:grpSpLocks/>
          </p:cNvGrpSpPr>
          <p:nvPr/>
        </p:nvGrpSpPr>
        <p:grpSpPr bwMode="auto">
          <a:xfrm>
            <a:off x="468313" y="4005263"/>
            <a:ext cx="6303962" cy="647700"/>
            <a:chOff x="295" y="2523"/>
            <a:chExt cx="3971" cy="408"/>
          </a:xfrm>
        </p:grpSpPr>
        <p:sp>
          <p:nvSpPr>
            <p:cNvPr id="3096" name="Text Box 16"/>
            <p:cNvSpPr txBox="1">
              <a:spLocks noChangeArrowheads="1"/>
            </p:cNvSpPr>
            <p:nvPr/>
          </p:nvSpPr>
          <p:spPr bwMode="auto">
            <a:xfrm>
              <a:off x="295" y="2523"/>
              <a:ext cx="3971" cy="408"/>
            </a:xfrm>
            <a:prstGeom prst="rect">
              <a:avLst/>
            </a:prstGeom>
            <a:noFill/>
            <a:ln w="9525" algn="ctr">
              <a:noFill/>
              <a:miter lim="800000"/>
              <a:headEnd/>
              <a:tailEnd/>
            </a:ln>
          </p:spPr>
          <p:txBody>
            <a:bodyPr>
              <a:spAutoFit/>
            </a:bodyPr>
            <a:lstStyle/>
            <a:p>
              <a:r>
                <a:rPr lang="zh-CN" altLang="en-US">
                  <a:latin typeface="Arial Black" pitchFamily="34" charset="0"/>
                </a:rPr>
                <a:t>样本的    阶原点矩，记作                 </a:t>
              </a:r>
            </a:p>
          </p:txBody>
        </p:sp>
        <p:graphicFrame>
          <p:nvGraphicFramePr>
            <p:cNvPr id="3078" name="Object 17"/>
            <p:cNvGraphicFramePr>
              <a:graphicFrameLocks noChangeAspect="1"/>
            </p:cNvGraphicFramePr>
            <p:nvPr/>
          </p:nvGraphicFramePr>
          <p:xfrm>
            <a:off x="1066" y="2614"/>
            <a:ext cx="206" cy="290"/>
          </p:xfrm>
          <a:graphic>
            <a:graphicData uri="http://schemas.openxmlformats.org/presentationml/2006/ole">
              <p:oleObj spid="_x0000_s3078" name="Equation" r:id="rId10" imgW="126720" imgH="177480" progId="">
                <p:embed/>
              </p:oleObj>
            </a:graphicData>
          </a:graphic>
        </p:graphicFrame>
      </p:grpSp>
      <p:graphicFrame>
        <p:nvGraphicFramePr>
          <p:cNvPr id="104466" name="Object 18"/>
          <p:cNvGraphicFramePr>
            <a:graphicFrameLocks noChangeAspect="1"/>
          </p:cNvGraphicFramePr>
          <p:nvPr/>
        </p:nvGraphicFramePr>
        <p:xfrm>
          <a:off x="4716463" y="5013325"/>
          <a:ext cx="3240087" cy="1119188"/>
        </p:xfrm>
        <a:graphic>
          <a:graphicData uri="http://schemas.openxmlformats.org/presentationml/2006/ole">
            <p:oleObj spid="_x0000_s3074" name="Equation" r:id="rId11" imgW="1257120" imgH="431640" progId="">
              <p:embed/>
            </p:oleObj>
          </a:graphicData>
        </a:graphic>
      </p:graphicFrame>
      <p:grpSp>
        <p:nvGrpSpPr>
          <p:cNvPr id="4" name="Group 19"/>
          <p:cNvGrpSpPr>
            <a:grpSpLocks/>
          </p:cNvGrpSpPr>
          <p:nvPr/>
        </p:nvGrpSpPr>
        <p:grpSpPr bwMode="auto">
          <a:xfrm>
            <a:off x="395288" y="5157788"/>
            <a:ext cx="6303962" cy="647700"/>
            <a:chOff x="249" y="3203"/>
            <a:chExt cx="3971" cy="408"/>
          </a:xfrm>
        </p:grpSpPr>
        <p:sp>
          <p:nvSpPr>
            <p:cNvPr id="3095" name="Text Box 20"/>
            <p:cNvSpPr txBox="1">
              <a:spLocks noChangeArrowheads="1"/>
            </p:cNvSpPr>
            <p:nvPr/>
          </p:nvSpPr>
          <p:spPr bwMode="auto">
            <a:xfrm>
              <a:off x="249" y="3203"/>
              <a:ext cx="3971" cy="408"/>
            </a:xfrm>
            <a:prstGeom prst="rect">
              <a:avLst/>
            </a:prstGeom>
            <a:noFill/>
            <a:ln w="9525" algn="ctr">
              <a:noFill/>
              <a:miter lim="800000"/>
              <a:headEnd/>
              <a:tailEnd/>
            </a:ln>
          </p:spPr>
          <p:txBody>
            <a:bodyPr>
              <a:spAutoFit/>
            </a:bodyPr>
            <a:lstStyle/>
            <a:p>
              <a:r>
                <a:rPr lang="zh-CN" altLang="en-US">
                  <a:latin typeface="Arial Black" pitchFamily="34" charset="0"/>
                </a:rPr>
                <a:t>样本的    阶中心矩，记作                 </a:t>
              </a:r>
            </a:p>
          </p:txBody>
        </p:sp>
        <p:graphicFrame>
          <p:nvGraphicFramePr>
            <p:cNvPr id="3077" name="Object 21"/>
            <p:cNvGraphicFramePr>
              <a:graphicFrameLocks noChangeAspect="1"/>
            </p:cNvGraphicFramePr>
            <p:nvPr/>
          </p:nvGraphicFramePr>
          <p:xfrm>
            <a:off x="1041" y="3294"/>
            <a:ext cx="206" cy="290"/>
          </p:xfrm>
          <a:graphic>
            <a:graphicData uri="http://schemas.openxmlformats.org/presentationml/2006/ole">
              <p:oleObj spid="_x0000_s3077" name="Equation" r:id="rId12" imgW="126720" imgH="177480" progId="">
                <p:embed/>
              </p:oleObj>
            </a:graphicData>
          </a:graphic>
        </p:graphicFrame>
      </p:grpSp>
      <p:graphicFrame>
        <p:nvGraphicFramePr>
          <p:cNvPr id="104470" name="Object 22"/>
          <p:cNvGraphicFramePr>
            <a:graphicFrameLocks noChangeAspect="1"/>
          </p:cNvGraphicFramePr>
          <p:nvPr/>
        </p:nvGraphicFramePr>
        <p:xfrm>
          <a:off x="4859338" y="3789363"/>
          <a:ext cx="2259012" cy="1119187"/>
        </p:xfrm>
        <a:graphic>
          <a:graphicData uri="http://schemas.openxmlformats.org/presentationml/2006/ole">
            <p:oleObj spid="_x0000_s3075" name="Equation" r:id="rId13" imgW="876240" imgH="431640" progId="">
              <p:embed/>
            </p:oleObj>
          </a:graphicData>
        </a:graphic>
      </p:graphicFrame>
      <p:grpSp>
        <p:nvGrpSpPr>
          <p:cNvPr id="5" name="Group 23"/>
          <p:cNvGrpSpPr>
            <a:grpSpLocks/>
          </p:cNvGrpSpPr>
          <p:nvPr/>
        </p:nvGrpSpPr>
        <p:grpSpPr bwMode="auto">
          <a:xfrm>
            <a:off x="2987675" y="333375"/>
            <a:ext cx="3074988" cy="806450"/>
            <a:chOff x="1882" y="255"/>
            <a:chExt cx="1937" cy="508"/>
          </a:xfrm>
        </p:grpSpPr>
        <p:sp>
          <p:nvSpPr>
            <p:cNvPr id="3094" name="Text Box 24"/>
            <p:cNvSpPr txBox="1">
              <a:spLocks noChangeArrowheads="1"/>
            </p:cNvSpPr>
            <p:nvPr/>
          </p:nvSpPr>
          <p:spPr bwMode="auto">
            <a:xfrm>
              <a:off x="2121" y="255"/>
              <a:ext cx="1698" cy="508"/>
            </a:xfrm>
            <a:prstGeom prst="rect">
              <a:avLst/>
            </a:prstGeom>
            <a:noFill/>
            <a:ln w="9525" algn="ctr">
              <a:noFill/>
              <a:miter lim="800000"/>
              <a:headEnd/>
              <a:tailEnd/>
            </a:ln>
          </p:spPr>
          <p:txBody>
            <a:bodyPr wrap="none">
              <a:spAutoFit/>
            </a:bodyPr>
            <a:lstStyle/>
            <a:p>
              <a:r>
                <a:rPr lang="zh-CN" altLang="en-US" sz="3600" dirty="0">
                  <a:solidFill>
                    <a:srgbClr val="FF0000"/>
                  </a:solidFill>
                  <a:latin typeface="华文隶书" pitchFamily="2" charset="-122"/>
                  <a:ea typeface="华文隶书" pitchFamily="2" charset="-122"/>
                </a:rPr>
                <a:t>阶矩的概念  </a:t>
              </a:r>
            </a:p>
          </p:txBody>
        </p:sp>
        <p:graphicFrame>
          <p:nvGraphicFramePr>
            <p:cNvPr id="3076" name="Object 25"/>
            <p:cNvGraphicFramePr>
              <a:graphicFrameLocks noChangeAspect="1"/>
            </p:cNvGraphicFramePr>
            <p:nvPr/>
          </p:nvGraphicFramePr>
          <p:xfrm>
            <a:off x="1882" y="330"/>
            <a:ext cx="270" cy="379"/>
          </p:xfrm>
          <a:graphic>
            <a:graphicData uri="http://schemas.openxmlformats.org/presentationml/2006/ole">
              <p:oleObj spid="_x0000_s3076" name="Equation" r:id="rId14" imgW="126720" imgH="177480" progId="">
                <p:embed/>
              </p:oleObj>
            </a:graphicData>
          </a:graphic>
        </p:graphicFrame>
      </p:grpSp>
      <p:graphicFrame>
        <p:nvGraphicFramePr>
          <p:cNvPr id="3090" name="Object 18"/>
          <p:cNvGraphicFramePr>
            <a:graphicFrameLocks noChangeAspect="1"/>
          </p:cNvGraphicFramePr>
          <p:nvPr/>
        </p:nvGraphicFramePr>
        <p:xfrm>
          <a:off x="4721234" y="1142984"/>
          <a:ext cx="1279526" cy="720180"/>
        </p:xfrm>
        <a:graphic>
          <a:graphicData uri="http://schemas.openxmlformats.org/presentationml/2006/ole">
            <p:oleObj spid="_x0000_s3090" name="公式" r:id="rId15" imgW="495000" imgH="279360" progId="Equation.3">
              <p:embed/>
            </p:oleObj>
          </a:graphicData>
        </a:graphic>
      </p:graphicFrame>
      <p:graphicFrame>
        <p:nvGraphicFramePr>
          <p:cNvPr id="3091" name="Object 19"/>
          <p:cNvGraphicFramePr>
            <a:graphicFrameLocks noChangeAspect="1"/>
          </p:cNvGraphicFramePr>
          <p:nvPr/>
        </p:nvGraphicFramePr>
        <p:xfrm>
          <a:off x="7767667" y="1214423"/>
          <a:ext cx="1111835" cy="571504"/>
        </p:xfrm>
        <a:graphic>
          <a:graphicData uri="http://schemas.openxmlformats.org/presentationml/2006/ole">
            <p:oleObj spid="_x0000_s3091" name="公式" r:id="rId16" imgW="444240" imgH="228600" progId="Equation.3">
              <p:embed/>
            </p:oleObj>
          </a:graphicData>
        </a:graphic>
      </p:graphicFrame>
      <p:graphicFrame>
        <p:nvGraphicFramePr>
          <p:cNvPr id="3092" name="Object 20"/>
          <p:cNvGraphicFramePr>
            <a:graphicFrameLocks noChangeAspect="1"/>
          </p:cNvGraphicFramePr>
          <p:nvPr/>
        </p:nvGraphicFramePr>
        <p:xfrm>
          <a:off x="500034" y="2289171"/>
          <a:ext cx="2171700" cy="661523"/>
        </p:xfrm>
        <a:graphic>
          <a:graphicData uri="http://schemas.openxmlformats.org/presentationml/2006/ole">
            <p:oleObj spid="_x0000_s3092" name="公式" r:id="rId17" imgW="914400" imgH="279360" progId="Equation.3">
              <p:embed/>
            </p:oleObj>
          </a:graphicData>
        </a:graphic>
      </p:graphicFrame>
      <p:graphicFrame>
        <p:nvGraphicFramePr>
          <p:cNvPr id="3093" name="Object 21"/>
          <p:cNvGraphicFramePr>
            <a:graphicFrameLocks noChangeAspect="1"/>
          </p:cNvGraphicFramePr>
          <p:nvPr/>
        </p:nvGraphicFramePr>
        <p:xfrm>
          <a:off x="4429124" y="2357430"/>
          <a:ext cx="2357454" cy="550184"/>
        </p:xfrm>
        <a:graphic>
          <a:graphicData uri="http://schemas.openxmlformats.org/presentationml/2006/ole">
            <p:oleObj spid="_x0000_s3093" name="公式" r:id="rId18" imgW="977760" imgH="228600" progId="Equation.3">
              <p:embed/>
            </p:oleObj>
          </a:graphicData>
        </a:graphic>
      </p:graphicFrame>
      <p:graphicFrame>
        <p:nvGraphicFramePr>
          <p:cNvPr id="6" name="Object 22"/>
          <p:cNvGraphicFramePr>
            <a:graphicFrameLocks noChangeAspect="1"/>
          </p:cNvGraphicFramePr>
          <p:nvPr/>
        </p:nvGraphicFramePr>
        <p:xfrm>
          <a:off x="2679700" y="2928938"/>
          <a:ext cx="3105150" cy="571500"/>
        </p:xfrm>
        <a:graphic>
          <a:graphicData uri="http://schemas.openxmlformats.org/presentationml/2006/ole">
            <p:oleObj spid="_x0000_s3094" name="公式" r:id="rId19" imgW="1307880" imgH="2412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4470"/>
                                        </p:tgtEl>
                                        <p:attrNameLst>
                                          <p:attrName>style.visibility</p:attrName>
                                        </p:attrNameLst>
                                      </p:cBhvr>
                                      <p:to>
                                        <p:strVal val="visible"/>
                                      </p:to>
                                    </p:set>
                                    <p:animEffect transition="in" filter="wipe(left)">
                                      <p:cBhvr>
                                        <p:cTn id="22" dur="500"/>
                                        <p:tgtEl>
                                          <p:spTgt spid="1044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4466"/>
                                        </p:tgtEl>
                                        <p:attrNameLst>
                                          <p:attrName>style.visibility</p:attrName>
                                        </p:attrNameLst>
                                      </p:cBhvr>
                                      <p:to>
                                        <p:strVal val="visible"/>
                                      </p:to>
                                    </p:set>
                                    <p:animEffect transition="in" filter="wipe(left)">
                                      <p:cBhvr>
                                        <p:cTn id="32" dur="500"/>
                                        <p:tgtEl>
                                          <p:spTgt spid="104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1"/>
          <p:cNvSpPr>
            <a:spLocks noChangeArrowheads="1"/>
          </p:cNvSpPr>
          <p:nvPr/>
        </p:nvSpPr>
        <p:spPr bwMode="auto">
          <a:xfrm>
            <a:off x="944563" y="260648"/>
            <a:ext cx="6940550" cy="647700"/>
          </a:xfrm>
          <a:prstGeom prst="rect">
            <a:avLst/>
          </a:prstGeom>
          <a:noFill/>
          <a:ln w="9525" algn="ctr">
            <a:noFill/>
            <a:miter lim="800000"/>
            <a:headEnd/>
            <a:tailEnd/>
          </a:ln>
        </p:spPr>
        <p:txBody>
          <a:bodyPr wrap="none">
            <a:spAutoFit/>
          </a:bodyPr>
          <a:lstStyle/>
          <a:p>
            <a:r>
              <a:rPr lang="zh-CN" altLang="en-US" dirty="0">
                <a:solidFill>
                  <a:srgbClr val="FF0000"/>
                </a:solidFill>
              </a:rPr>
              <a:t>矩法估计：</a:t>
            </a:r>
            <a:r>
              <a:rPr lang="zh-CN" altLang="en-US" dirty="0">
                <a:solidFill>
                  <a:srgbClr val="800080"/>
                </a:solidFill>
              </a:rPr>
              <a:t>用样本的矩作为总体矩的估计量</a:t>
            </a:r>
          </a:p>
        </p:txBody>
      </p:sp>
      <p:grpSp>
        <p:nvGrpSpPr>
          <p:cNvPr id="4101" name="组合 5"/>
          <p:cNvGrpSpPr>
            <a:grpSpLocks/>
          </p:cNvGrpSpPr>
          <p:nvPr/>
        </p:nvGrpSpPr>
        <p:grpSpPr bwMode="auto">
          <a:xfrm>
            <a:off x="428652" y="908720"/>
            <a:ext cx="8001000" cy="1384995"/>
            <a:chOff x="691754" y="-99255"/>
            <a:chExt cx="8001056" cy="1385509"/>
          </a:xfrm>
        </p:grpSpPr>
        <p:sp>
          <p:nvSpPr>
            <p:cNvPr id="4103" name="TextBox 3"/>
            <p:cNvSpPr txBox="1">
              <a:spLocks noChangeArrowheads="1"/>
            </p:cNvSpPr>
            <p:nvPr/>
          </p:nvSpPr>
          <p:spPr bwMode="auto">
            <a:xfrm>
              <a:off x="691754" y="-99255"/>
              <a:ext cx="8001056" cy="1385509"/>
            </a:xfrm>
            <a:prstGeom prst="rect">
              <a:avLst/>
            </a:prstGeom>
            <a:noFill/>
            <a:ln w="9525">
              <a:noFill/>
              <a:miter lim="800000"/>
              <a:headEnd/>
              <a:tailEnd/>
            </a:ln>
          </p:spPr>
          <p:txBody>
            <a:bodyPr>
              <a:spAutoFit/>
            </a:bodyPr>
            <a:lstStyle/>
            <a:p>
              <a:pPr>
                <a:lnSpc>
                  <a:spcPct val="150000"/>
                </a:lnSpc>
              </a:pPr>
              <a:r>
                <a:rPr lang="en-US" altLang="zh-CN" b="0" dirty="0">
                  <a:latin typeface="Times New Roman" pitchFamily="18" charset="0"/>
                </a:rPr>
                <a:t>      </a:t>
              </a:r>
              <a:r>
                <a:rPr lang="zh-CN" altLang="en-US" dirty="0" smtClean="0">
                  <a:latin typeface="Times New Roman" pitchFamily="18" charset="0"/>
                </a:rPr>
                <a:t>矩</a:t>
              </a:r>
              <a:r>
                <a:rPr lang="zh-CN" altLang="en-US" dirty="0">
                  <a:latin typeface="Times New Roman" pitchFamily="18" charset="0"/>
                </a:rPr>
                <a:t>估计的想法来源于大数</a:t>
              </a:r>
              <a:r>
                <a:rPr lang="zh-CN" altLang="en-US" dirty="0" smtClean="0">
                  <a:latin typeface="Times New Roman" pitchFamily="18" charset="0"/>
                </a:rPr>
                <a:t>定律。</a:t>
              </a:r>
              <a:r>
                <a:rPr lang="zh-CN" altLang="en-US" dirty="0">
                  <a:latin typeface="Times New Roman" pitchFamily="18" charset="0"/>
                </a:rPr>
                <a:t>如果总体</a:t>
              </a:r>
              <a:r>
                <a:rPr lang="en-US" altLang="zh-CN" i="1" dirty="0">
                  <a:latin typeface="Times New Roman" pitchFamily="18" charset="0"/>
                </a:rPr>
                <a:t>X</a:t>
              </a:r>
              <a:r>
                <a:rPr lang="zh-CN" altLang="en-US" dirty="0">
                  <a:latin typeface="Times New Roman" pitchFamily="18" charset="0"/>
                </a:rPr>
                <a:t>存在</a:t>
              </a:r>
              <a:r>
                <a:rPr lang="en-US" altLang="zh-CN" i="1" dirty="0">
                  <a:latin typeface="Times New Roman" pitchFamily="18" charset="0"/>
                </a:rPr>
                <a:t>k</a:t>
              </a:r>
              <a:r>
                <a:rPr lang="zh-CN" altLang="en-US" dirty="0">
                  <a:latin typeface="Times New Roman" pitchFamily="18" charset="0"/>
                </a:rPr>
                <a:t>阶矩，对任意        </a:t>
              </a:r>
              <a:r>
                <a:rPr lang="zh-CN" altLang="en-US" dirty="0" smtClean="0">
                  <a:latin typeface="Times New Roman" pitchFamily="18" charset="0"/>
                </a:rPr>
                <a:t>  有</a:t>
              </a:r>
              <a:endParaRPr lang="zh-CN" altLang="en-US" dirty="0">
                <a:latin typeface="Times New Roman" pitchFamily="18" charset="0"/>
              </a:endParaRPr>
            </a:p>
          </p:txBody>
        </p:sp>
        <p:graphicFrame>
          <p:nvGraphicFramePr>
            <p:cNvPr id="4099" name="Object 6"/>
            <p:cNvGraphicFramePr>
              <a:graphicFrameLocks noChangeAspect="1"/>
            </p:cNvGraphicFramePr>
            <p:nvPr/>
          </p:nvGraphicFramePr>
          <p:xfrm>
            <a:off x="3530866" y="693127"/>
            <a:ext cx="808038" cy="403225"/>
          </p:xfrm>
          <a:graphic>
            <a:graphicData uri="http://schemas.openxmlformats.org/presentationml/2006/ole">
              <p:oleObj spid="_x0000_s4099" name="Equation" r:id="rId4" imgW="355320" imgH="177480" progId="">
                <p:embed/>
              </p:oleObj>
            </a:graphicData>
          </a:graphic>
        </p:graphicFrame>
      </p:grpSp>
      <p:sp>
        <p:nvSpPr>
          <p:cNvPr id="4102" name="TextBox 7"/>
          <p:cNvSpPr txBox="1">
            <a:spLocks noChangeArrowheads="1"/>
          </p:cNvSpPr>
          <p:nvPr/>
        </p:nvSpPr>
        <p:spPr bwMode="auto">
          <a:xfrm>
            <a:off x="467544" y="3501008"/>
            <a:ext cx="8352928" cy="1374775"/>
          </a:xfrm>
          <a:prstGeom prst="rect">
            <a:avLst/>
          </a:prstGeom>
          <a:noFill/>
          <a:ln w="9525">
            <a:noFill/>
            <a:miter lim="800000"/>
            <a:headEnd/>
            <a:tailEnd/>
          </a:ln>
        </p:spPr>
        <p:txBody>
          <a:bodyPr wrap="square">
            <a:spAutoFit/>
          </a:bodyPr>
          <a:lstStyle/>
          <a:p>
            <a:pPr>
              <a:lnSpc>
                <a:spcPct val="150000"/>
              </a:lnSpc>
            </a:pPr>
            <a:r>
              <a:rPr lang="zh-CN" altLang="en-US" dirty="0">
                <a:latin typeface="Times New Roman" pitchFamily="18" charset="0"/>
              </a:rPr>
              <a:t>这说明，当样本容量较大时，样本</a:t>
            </a:r>
            <a:r>
              <a:rPr lang="en-US" altLang="zh-CN" i="1" dirty="0">
                <a:latin typeface="Times New Roman" pitchFamily="18" charset="0"/>
              </a:rPr>
              <a:t>k</a:t>
            </a:r>
            <a:r>
              <a:rPr lang="zh-CN" altLang="en-US" dirty="0">
                <a:latin typeface="Times New Roman" pitchFamily="18" charset="0"/>
              </a:rPr>
              <a:t>阶矩与总体</a:t>
            </a:r>
            <a:r>
              <a:rPr lang="en-US" altLang="zh-CN" i="1" dirty="0">
                <a:latin typeface="Times New Roman" pitchFamily="18" charset="0"/>
              </a:rPr>
              <a:t>k</a:t>
            </a:r>
            <a:r>
              <a:rPr lang="zh-CN" altLang="en-US" dirty="0">
                <a:latin typeface="Times New Roman" pitchFamily="18" charset="0"/>
              </a:rPr>
              <a:t>阶矩差别很小。</a:t>
            </a:r>
          </a:p>
        </p:txBody>
      </p:sp>
      <p:sp>
        <p:nvSpPr>
          <p:cNvPr id="8" name="矩形 7"/>
          <p:cNvSpPr/>
          <p:nvPr/>
        </p:nvSpPr>
        <p:spPr>
          <a:xfrm>
            <a:off x="467544" y="4941168"/>
            <a:ext cx="8136904" cy="1772793"/>
          </a:xfrm>
          <a:prstGeom prst="rect">
            <a:avLst/>
          </a:prstGeom>
        </p:spPr>
        <p:txBody>
          <a:bodyPr wrap="square">
            <a:spAutoFit/>
          </a:bodyPr>
          <a:lstStyle/>
          <a:p>
            <a:pPr eaLnBrk="1" hangingPunct="1"/>
            <a:r>
              <a:rPr lang="zh-CN" altLang="en-US" dirty="0" smtClean="0">
                <a:solidFill>
                  <a:srgbClr val="800080"/>
                </a:solidFill>
              </a:rPr>
              <a:t>不仅仅是矩法估计，所有统计方法的中心思想都一致：用部分推断整体，但是当部分足够大时，根据大数定律，所做的推断越来越接近真实值。</a:t>
            </a:r>
            <a:endParaRPr lang="zh-CN" altLang="zh-CN" dirty="0" smtClean="0">
              <a:solidFill>
                <a:srgbClr val="800080"/>
              </a:solidFill>
            </a:endParaRPr>
          </a:p>
        </p:txBody>
      </p:sp>
      <p:graphicFrame>
        <p:nvGraphicFramePr>
          <p:cNvPr id="9" name="对象 8"/>
          <p:cNvGraphicFramePr>
            <a:graphicFrameLocks noChangeAspect="1"/>
          </p:cNvGraphicFramePr>
          <p:nvPr/>
        </p:nvGraphicFramePr>
        <p:xfrm>
          <a:off x="2143108" y="2401882"/>
          <a:ext cx="4567972" cy="1027118"/>
        </p:xfrm>
        <a:graphic>
          <a:graphicData uri="http://schemas.openxmlformats.org/presentationml/2006/ole">
            <p:oleObj spid="_x0000_s4100" name="公式" r:id="rId5" imgW="2145960" imgH="4824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blinds(horizontal)">
                                      <p:cBhvr>
                                        <p:cTn id="7" dur="500"/>
                                        <p:tgtEl>
                                          <p:spTgt spid="410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blinds(horizontal)">
                                      <p:cBhvr>
                                        <p:cTn id="12" dur="500"/>
                                        <p:tgtEl>
                                          <p:spTgt spid="410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102"/>
                                        </p:tgtEl>
                                        <p:attrNameLst>
                                          <p:attrName>style.visibility</p:attrName>
                                        </p:attrNameLst>
                                      </p:cBhvr>
                                      <p:to>
                                        <p:strVal val="visible"/>
                                      </p:to>
                                    </p:set>
                                    <p:animEffect transition="in" filter="blinds(horizontal)">
                                      <p:cBhvr>
                                        <p:cTn id="17" dur="500"/>
                                        <p:tgtEl>
                                          <p:spTgt spid="410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P spid="4102" grpId="0"/>
      <p:bldP spid="8" grpId="0"/>
    </p:bldLst>
  </p:timing>
</p:sld>
</file>

<file path=ppt/theme/theme1.xml><?xml version="1.0" encoding="utf-8"?>
<a:theme xmlns:a="http://schemas.openxmlformats.org/drawingml/2006/main" name="Fireworks">
  <a:themeElements>
    <a:clrScheme name="Fireworks 1">
      <a:dk1>
        <a:srgbClr val="AF273E"/>
      </a:dk1>
      <a:lt1>
        <a:srgbClr val="FFCC00"/>
      </a:lt1>
      <a:dk2>
        <a:srgbClr val="000000"/>
      </a:dk2>
      <a:lt2>
        <a:srgbClr val="FFFFFF"/>
      </a:lt2>
      <a:accent1>
        <a:srgbClr val="FF8B17"/>
      </a:accent1>
      <a:accent2>
        <a:srgbClr val="FFE103"/>
      </a:accent2>
      <a:accent3>
        <a:srgbClr val="AAAAAA"/>
      </a:accent3>
      <a:accent4>
        <a:srgbClr val="DAAE00"/>
      </a:accent4>
      <a:accent5>
        <a:srgbClr val="FFC4AB"/>
      </a:accent5>
      <a:accent6>
        <a:srgbClr val="E7CC02"/>
      </a:accent6>
      <a:hlink>
        <a:srgbClr val="FF3399"/>
      </a:hlink>
      <a:folHlink>
        <a:srgbClr val="FE1F08"/>
      </a:folHlink>
    </a:clrScheme>
    <a:fontScheme name="Fireworks">
      <a:majorFont>
        <a:latin typeface="Arial Black"/>
        <a:ea typeface="宋体"/>
        <a:cs typeface=""/>
      </a:majorFont>
      <a:minorFont>
        <a:latin typeface="Arial Black"/>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3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3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Fireworks 1">
        <a:dk1>
          <a:srgbClr val="AF273E"/>
        </a:dk1>
        <a:lt1>
          <a:srgbClr val="FFCC00"/>
        </a:lt1>
        <a:dk2>
          <a:srgbClr val="000000"/>
        </a:dk2>
        <a:lt2>
          <a:srgbClr val="FFFFFF"/>
        </a:lt2>
        <a:accent1>
          <a:srgbClr val="FF8B17"/>
        </a:accent1>
        <a:accent2>
          <a:srgbClr val="FFE103"/>
        </a:accent2>
        <a:accent3>
          <a:srgbClr val="AAAAAA"/>
        </a:accent3>
        <a:accent4>
          <a:srgbClr val="DAAE00"/>
        </a:accent4>
        <a:accent5>
          <a:srgbClr val="FFC4AB"/>
        </a:accent5>
        <a:accent6>
          <a:srgbClr val="E7CC02"/>
        </a:accent6>
        <a:hlink>
          <a:srgbClr val="FF3399"/>
        </a:hlink>
        <a:folHlink>
          <a:srgbClr val="FE1F08"/>
        </a:folHlink>
      </a:clrScheme>
      <a:clrMap bg1="dk2" tx1="lt1" bg2="dk1" tx2="lt2" accent1="accent1" accent2="accent2" accent3="accent3" accent4="accent4" accent5="accent5" accent6="accent6" hlink="hlink" folHlink="folHlink"/>
    </a:extraClrScheme>
    <a:extraClrScheme>
      <a:clrScheme name="Fireworks 2">
        <a:dk1>
          <a:srgbClr val="0000A4"/>
        </a:dk1>
        <a:lt1>
          <a:srgbClr val="CCFFFF"/>
        </a:lt1>
        <a:dk2>
          <a:srgbClr val="000066"/>
        </a:dk2>
        <a:lt2>
          <a:srgbClr val="00FFFF"/>
        </a:lt2>
        <a:accent1>
          <a:srgbClr val="51B2E3"/>
        </a:accent1>
        <a:accent2>
          <a:srgbClr val="04E8AC"/>
        </a:accent2>
        <a:accent3>
          <a:srgbClr val="AAAAB8"/>
        </a:accent3>
        <a:accent4>
          <a:srgbClr val="AEDADA"/>
        </a:accent4>
        <a:accent5>
          <a:srgbClr val="B3D5EF"/>
        </a:accent5>
        <a:accent6>
          <a:srgbClr val="03D29B"/>
        </a:accent6>
        <a:hlink>
          <a:srgbClr val="FF3399"/>
        </a:hlink>
        <a:folHlink>
          <a:srgbClr val="8F5FD5"/>
        </a:folHlink>
      </a:clrScheme>
      <a:clrMap bg1="dk2" tx1="lt1" bg2="dk1" tx2="lt2" accent1="accent1" accent2="accent2" accent3="accent3" accent4="accent4" accent5="accent5" accent6="accent6" hlink="hlink" folHlink="folHlink"/>
    </a:extraClrScheme>
    <a:extraClrScheme>
      <a:clrScheme name="Fireworks 3">
        <a:dk1>
          <a:srgbClr val="9F237F"/>
        </a:dk1>
        <a:lt1>
          <a:srgbClr val="FFCC00"/>
        </a:lt1>
        <a:dk2>
          <a:srgbClr val="000000"/>
        </a:dk2>
        <a:lt2>
          <a:srgbClr val="FFFFFF"/>
        </a:lt2>
        <a:accent1>
          <a:srgbClr val="39A6DD"/>
        </a:accent1>
        <a:accent2>
          <a:srgbClr val="FF03E7"/>
        </a:accent2>
        <a:accent3>
          <a:srgbClr val="AAAAAA"/>
        </a:accent3>
        <a:accent4>
          <a:srgbClr val="DAAE00"/>
        </a:accent4>
        <a:accent5>
          <a:srgbClr val="AED0EB"/>
        </a:accent5>
        <a:accent6>
          <a:srgbClr val="E702D1"/>
        </a:accent6>
        <a:hlink>
          <a:srgbClr val="FF3399"/>
        </a:hlink>
        <a:folHlink>
          <a:srgbClr val="753BCB"/>
        </a:folHlink>
      </a:clrScheme>
      <a:clrMap bg1="dk2" tx1="lt1" bg2="dk1" tx2="lt2" accent1="accent1" accent2="accent2" accent3="accent3" accent4="accent4" accent5="accent5" accent6="accent6" hlink="hlink" folHlink="folHlink"/>
    </a:extraClrScheme>
    <a:extraClrScheme>
      <a:clrScheme name="Fireworks 4">
        <a:dk1>
          <a:srgbClr val="00603B"/>
        </a:dk1>
        <a:lt1>
          <a:srgbClr val="FFCC00"/>
        </a:lt1>
        <a:dk2>
          <a:srgbClr val="000000"/>
        </a:dk2>
        <a:lt2>
          <a:srgbClr val="FFFFFF"/>
        </a:lt2>
        <a:accent1>
          <a:srgbClr val="39A6DD"/>
        </a:accent1>
        <a:accent2>
          <a:srgbClr val="07FB18"/>
        </a:accent2>
        <a:accent3>
          <a:srgbClr val="AAAAAA"/>
        </a:accent3>
        <a:accent4>
          <a:srgbClr val="DAAE00"/>
        </a:accent4>
        <a:accent5>
          <a:srgbClr val="AED0EB"/>
        </a:accent5>
        <a:accent6>
          <a:srgbClr val="06E315"/>
        </a:accent6>
        <a:hlink>
          <a:srgbClr val="FF3399"/>
        </a:hlink>
        <a:folHlink>
          <a:srgbClr val="753BCB"/>
        </a:folHlink>
      </a:clrScheme>
      <a:clrMap bg1="dk2" tx1="lt1" bg2="dk1" tx2="lt2" accent1="accent1" accent2="accent2" accent3="accent3" accent4="accent4" accent5="accent5" accent6="accent6" hlink="hlink" folHlink="folHlink"/>
    </a:extraClrScheme>
    <a:extraClrScheme>
      <a:clrScheme name="Fireworks 5">
        <a:dk1>
          <a:srgbClr val="FF6600"/>
        </a:dk1>
        <a:lt1>
          <a:srgbClr val="FFFFFF"/>
        </a:lt1>
        <a:dk2>
          <a:srgbClr val="003366"/>
        </a:dk2>
        <a:lt2>
          <a:srgbClr val="FFFFFF"/>
        </a:lt2>
        <a:accent1>
          <a:srgbClr val="FF99FF"/>
        </a:accent1>
        <a:accent2>
          <a:srgbClr val="FFFF99"/>
        </a:accent2>
        <a:accent3>
          <a:srgbClr val="AAADB8"/>
        </a:accent3>
        <a:accent4>
          <a:srgbClr val="DADADA"/>
        </a:accent4>
        <a:accent5>
          <a:srgbClr val="FFCAFF"/>
        </a:accent5>
        <a:accent6>
          <a:srgbClr val="E7E78A"/>
        </a:accent6>
        <a:hlink>
          <a:srgbClr val="FF3399"/>
        </a:hlink>
        <a:folHlink>
          <a:srgbClr val="FF9966"/>
        </a:folHlink>
      </a:clrScheme>
      <a:clrMap bg1="dk2" tx1="lt1" bg2="dk1" tx2="lt2" accent1="accent1" accent2="accent2" accent3="accent3" accent4="accent4" accent5="accent5" accent6="accent6" hlink="hlink" folHlink="folHlink"/>
    </a:extraClrScheme>
    <a:extraClrScheme>
      <a:clrScheme name="Fireworks 6">
        <a:dk1>
          <a:srgbClr val="000000"/>
        </a:dk1>
        <a:lt1>
          <a:srgbClr val="FFFFFF"/>
        </a:lt1>
        <a:dk2>
          <a:srgbClr val="993366"/>
        </a:dk2>
        <a:lt2>
          <a:srgbClr val="CCFFFF"/>
        </a:lt2>
        <a:accent1>
          <a:srgbClr val="CCECFF"/>
        </a:accent1>
        <a:accent2>
          <a:srgbClr val="FFFF99"/>
        </a:accent2>
        <a:accent3>
          <a:srgbClr val="FFFFFF"/>
        </a:accent3>
        <a:accent4>
          <a:srgbClr val="000000"/>
        </a:accent4>
        <a:accent5>
          <a:srgbClr val="E2F4FF"/>
        </a:accent5>
        <a:accent6>
          <a:srgbClr val="E7E78A"/>
        </a:accent6>
        <a:hlink>
          <a:srgbClr val="FFCCFF"/>
        </a:hlink>
        <a:folHlink>
          <a:srgbClr val="FFCC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3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3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Fireworks</Template>
  <TotalTime>4739</TotalTime>
  <Words>2234</Words>
  <Application>Microsoft Office PowerPoint</Application>
  <PresentationFormat>全屏显示(4:3)</PresentationFormat>
  <Paragraphs>246</Paragraphs>
  <Slides>39</Slides>
  <Notes>32</Notes>
  <HiddenSlides>0</HiddenSlides>
  <MMClips>0</MMClips>
  <ScaleCrop>false</ScaleCrop>
  <HeadingPairs>
    <vt:vector size="6" baseType="variant">
      <vt:variant>
        <vt:lpstr>主题</vt:lpstr>
      </vt:variant>
      <vt:variant>
        <vt:i4>2</vt:i4>
      </vt:variant>
      <vt:variant>
        <vt:lpstr>嵌入 OLE 服务器</vt:lpstr>
      </vt:variant>
      <vt:variant>
        <vt:i4>3</vt:i4>
      </vt:variant>
      <vt:variant>
        <vt:lpstr>幻灯片标题</vt:lpstr>
      </vt:variant>
      <vt:variant>
        <vt:i4>39</vt:i4>
      </vt:variant>
    </vt:vector>
  </HeadingPairs>
  <TitlesOfParts>
    <vt:vector size="44" baseType="lpstr">
      <vt:lpstr>Fireworks</vt:lpstr>
      <vt:lpstr>默认设计模板</vt:lpstr>
      <vt:lpstr>Equation</vt:lpstr>
      <vt:lpstr>公式</vt:lpstr>
      <vt:lpstr>Microsoft 公式 3.0</vt:lpstr>
      <vt:lpstr>幻灯片 1</vt:lpstr>
      <vt:lpstr>幻灯片 2</vt:lpstr>
      <vt:lpstr>内容提要</vt:lpstr>
      <vt:lpstr>幻灯片 4</vt:lpstr>
      <vt:lpstr>幻灯片 5</vt:lpstr>
      <vt:lpstr>幻灯片 6</vt:lpstr>
      <vt:lpstr>参数的点估计   </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vector>
  </TitlesOfParts>
  <Company>电脑俱乐部</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电脑俱乐部</dc:creator>
  <cp:lastModifiedBy>SkyUN.Org</cp:lastModifiedBy>
  <cp:revision>247</cp:revision>
  <dcterms:created xsi:type="dcterms:W3CDTF">1999-09-04T07:44:44Z</dcterms:created>
  <dcterms:modified xsi:type="dcterms:W3CDTF">2014-05-20T17:06:48Z</dcterms:modified>
</cp:coreProperties>
</file>