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omments/comment8.xml" ContentType="application/vnd.openxmlformats-officedocument.presentationml.comments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s/comment4.xml" ContentType="application/vnd.openxmlformats-officedocument.presentationml.comments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comments/comment9.xml" ContentType="application/vnd.openxmlformats-officedocument.presentationml.comment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comments/comment7.xml" ContentType="application/vnd.openxmlformats-officedocument.presentationml.comments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comments/comment6.xml" ContentType="application/vnd.openxmlformats-officedocument.presentationml.comments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8"/>
  </p:notesMasterIdLst>
  <p:handoutMasterIdLst>
    <p:handoutMasterId r:id="rId59"/>
  </p:handoutMasterIdLst>
  <p:sldIdLst>
    <p:sldId id="357" r:id="rId2"/>
    <p:sldId id="358" r:id="rId3"/>
    <p:sldId id="359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8" r:id="rId21"/>
    <p:sldId id="341" r:id="rId22"/>
    <p:sldId id="334" r:id="rId23"/>
    <p:sldId id="329" r:id="rId24"/>
    <p:sldId id="330" r:id="rId25"/>
    <p:sldId id="331" r:id="rId26"/>
    <p:sldId id="316" r:id="rId27"/>
    <p:sldId id="332" r:id="rId28"/>
    <p:sldId id="333" r:id="rId29"/>
    <p:sldId id="317" r:id="rId30"/>
    <p:sldId id="347" r:id="rId31"/>
    <p:sldId id="261" r:id="rId32"/>
    <p:sldId id="262" r:id="rId33"/>
    <p:sldId id="263" r:id="rId34"/>
    <p:sldId id="264" r:id="rId35"/>
    <p:sldId id="342" r:id="rId36"/>
    <p:sldId id="335" r:id="rId37"/>
    <p:sldId id="351" r:id="rId38"/>
    <p:sldId id="352" r:id="rId39"/>
    <p:sldId id="353" r:id="rId40"/>
    <p:sldId id="354" r:id="rId41"/>
    <p:sldId id="355" r:id="rId42"/>
    <p:sldId id="356" r:id="rId43"/>
    <p:sldId id="277" r:id="rId44"/>
    <p:sldId id="348" r:id="rId45"/>
    <p:sldId id="278" r:id="rId46"/>
    <p:sldId id="339" r:id="rId47"/>
    <p:sldId id="268" r:id="rId48"/>
    <p:sldId id="345" r:id="rId49"/>
    <p:sldId id="269" r:id="rId50"/>
    <p:sldId id="344" r:id="rId51"/>
    <p:sldId id="346" r:id="rId52"/>
    <p:sldId id="340" r:id="rId53"/>
    <p:sldId id="349" r:id="rId54"/>
    <p:sldId id="280" r:id="rId55"/>
    <p:sldId id="281" r:id="rId56"/>
    <p:sldId id="350" r:id="rId5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strator" initials="A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F0000"/>
    <a:srgbClr val="0000FF"/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5-12T13:21:59.515" idx="3">
    <p:pos x="5484" y="482"/>
    <p:text>一般而言，矩法估计量都是无偏估计量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5-18T16:17:11.025" idx="9">
    <p:pos x="3714" y="2432"/>
    <p:text>\mu是确定的数，区间的两端点各是一个随机变量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5-17T16:10:52.337" idx="4">
    <p:pos x="5360" y="3871"/>
    <p:text>回到之前的例子当中，解释一下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5-18T16:19:50.696" idx="10">
    <p:pos x="5300" y="2726"/>
    <p:text>我们在具体的例子中再简单介绍查表的方法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5-18T16:22:36.369" idx="11">
    <p:pos x="3971" y="1273"/>
    <p:text>具体就四种情形展开系统讨论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5-17T16:32:30.346" idx="5">
    <p:pos x="4999" y="1602"/>
    <p:text>问一下学生这里是否需要推导，可以板书推导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5-17T17:01:22.944" idx="12">
    <p:pos x="1206" y="643"/>
    <p:text>这里具体给学生们查一下t分布的表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5-18T10:22:21.904" idx="7">
    <p:pos x="3152" y="1617"/>
    <p:text>可以直接计算，也可以展开后计算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5-18T10:30:09.505" idx="8">
    <p:pos x="4573" y="3022"/>
    <p:text>注意和之前的卡方分布自由度不同</p:text>
  </p:cm>
</p:cmLst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6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4" Type="http://schemas.openxmlformats.org/officeDocument/2006/relationships/image" Target="../media/image100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111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4" Type="http://schemas.openxmlformats.org/officeDocument/2006/relationships/image" Target="../media/image123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13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4" Type="http://schemas.openxmlformats.org/officeDocument/2006/relationships/image" Target="../media/image14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20.wmf"/><Relationship Id="rId7" Type="http://schemas.openxmlformats.org/officeDocument/2006/relationships/image" Target="../media/image1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10" Type="http://schemas.openxmlformats.org/officeDocument/2006/relationships/image" Target="../media/image26.wmf"/><Relationship Id="rId4" Type="http://schemas.openxmlformats.org/officeDocument/2006/relationships/image" Target="../media/image21.wmf"/><Relationship Id="rId9" Type="http://schemas.openxmlformats.org/officeDocument/2006/relationships/image" Target="../media/image25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3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7.wmf"/><Relationship Id="rId4" Type="http://schemas.openxmlformats.org/officeDocument/2006/relationships/image" Target="../media/image111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16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3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2652BAE-4389-4201-997A-0AF67E4D8A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25FF62F6-F366-431D-982E-A9CF7DB500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先来看一个例子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2C4DE-63F6-449F-B32A-A0568A9ACF4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1504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都是无偏的</a:t>
            </a:r>
          </a:p>
        </p:txBody>
      </p:sp>
      <p:sp>
        <p:nvSpPr>
          <p:cNvPr id="21504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3002A-9171-4A74-A9ED-6F106F482D2E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A8A7A4-0942-42A8-9B08-F3FF3A63A0C3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907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大家可以从这个简单的例子中体会区间估计和点估计的差别，点，不知道误差，区间，知道误差</a:t>
            </a:r>
          </a:p>
        </p:txBody>
      </p:sp>
      <p:sp>
        <p:nvSpPr>
          <p:cNvPr id="25907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7113DB-B753-4CC6-84C9-2DB5A4586BD1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894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为了能严格陈述区间估计的定义，我们先引入如下几个重要概念</a:t>
            </a:r>
          </a:p>
        </p:txBody>
      </p:sp>
      <p:sp>
        <p:nvSpPr>
          <p:cNvPr id="33894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247F4D-C68D-48C4-83F9-1B1AF6F8D0C6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521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有时候并不直接估计参数，而是估计参数的一个函数，会给我们更大的便利</a:t>
            </a:r>
          </a:p>
        </p:txBody>
      </p:sp>
      <p:sp>
        <p:nvSpPr>
          <p:cNvPr id="26521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8327B7-64A9-4AE4-B1CA-AC71F009E677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726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置信区间和置信水平是一对矛盾</a:t>
            </a:r>
          </a:p>
        </p:txBody>
      </p:sp>
      <p:sp>
        <p:nvSpPr>
          <p:cNvPr id="26726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F41220-CA64-4860-A4A9-7668F6733213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9314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实际中我们需要知道具体统计量分布函数的值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7238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T</a:t>
            </a:r>
            <a:r>
              <a:rPr lang="zh-CN" altLang="en-US" smtClean="0">
                <a:ea typeface="宋体" charset="-122"/>
              </a:rPr>
              <a:t>分布和正态分布类似，也是对称的。只需确定一端的分位数即可</a:t>
            </a:r>
          </a:p>
        </p:txBody>
      </p:sp>
      <p:sp>
        <p:nvSpPr>
          <p:cNvPr id="27238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725A47-E397-412A-A153-9F582C199A03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7443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卡方分布和正态分布，</a:t>
            </a:r>
            <a:r>
              <a:rPr lang="en-US" altLang="zh-CN" smtClean="0">
                <a:ea typeface="宋体" charset="-122"/>
              </a:rPr>
              <a:t>t</a:t>
            </a:r>
            <a:r>
              <a:rPr lang="zh-CN" altLang="en-US" smtClean="0">
                <a:ea typeface="宋体" charset="-122"/>
              </a:rPr>
              <a:t>分布不同，不是对称的，两边的分位数没有直接关系，</a:t>
            </a:r>
            <a:r>
              <a:rPr lang="en-US" altLang="zh-CN" smtClean="0">
                <a:ea typeface="宋体" charset="-122"/>
              </a:rPr>
              <a:t>F</a:t>
            </a:r>
            <a:r>
              <a:rPr lang="zh-CN" altLang="en-US" smtClean="0">
                <a:ea typeface="宋体" charset="-122"/>
              </a:rPr>
              <a:t>分布也类似</a:t>
            </a:r>
          </a:p>
        </p:txBody>
      </p:sp>
      <p:sp>
        <p:nvSpPr>
          <p:cNvPr id="27443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E84680-7B3C-4BB7-9343-4F59A045FFB2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482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求分位数时的一些技巧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45F6C-735E-4A88-8047-F68BAA17F5EF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最基本的要求</a:t>
            </a:r>
            <a:endParaRPr lang="zh-CN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2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7853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对于区间估计我们只研究总体为正态分布的情形</a:t>
            </a:r>
          </a:p>
        </p:txBody>
      </p:sp>
      <p:sp>
        <p:nvSpPr>
          <p:cNvPr id="27853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5631D4-8DA9-4E9D-8F12-66588D8E879D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160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根据最开始的例子</a:t>
            </a:r>
          </a:p>
        </p:txBody>
      </p:sp>
      <p:sp>
        <p:nvSpPr>
          <p:cNvPr id="28160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83771-CDA0-4FE8-9BF5-638DD8C206A5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358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看不出的话板书推导</a:t>
            </a:r>
          </a:p>
        </p:txBody>
      </p:sp>
      <p:sp>
        <p:nvSpPr>
          <p:cNvPr id="32358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062370-3011-4349-886D-EE3EA1233BB6}" type="slidenum">
              <a:rPr lang="en-US" altLang="zh-CN" smtClean="0">
                <a:ea typeface="宋体" charset="-122"/>
              </a:rPr>
              <a:pPr/>
              <a:t>37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8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1949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可以自己算的都算好了，剩下的分位数无法直接计算，故只能查表</a:t>
            </a:r>
          </a:p>
        </p:txBody>
      </p:sp>
      <p:sp>
        <p:nvSpPr>
          <p:cNvPr id="31949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B5C43C-7679-45FA-9215-464801A8B94F}" type="slidenum">
              <a:rPr lang="en-US" altLang="zh-CN" smtClean="0">
                <a:ea typeface="宋体" charset="-122"/>
              </a:rPr>
              <a:pPr/>
              <a:t>39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153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很自然的结果，掌握信息量越大，越精确，用</a:t>
            </a:r>
            <a:r>
              <a:rPr lang="en-US" altLang="zh-CN" smtClean="0">
                <a:ea typeface="宋体" charset="-122"/>
              </a:rPr>
              <a:t>S</a:t>
            </a:r>
            <a:r>
              <a:rPr lang="zh-CN" altLang="en-US" smtClean="0">
                <a:ea typeface="宋体" charset="-122"/>
              </a:rPr>
              <a:t>替代总体方差本身就引入误差</a:t>
            </a:r>
          </a:p>
        </p:txBody>
      </p:sp>
      <p:sp>
        <p:nvSpPr>
          <p:cNvPr id="32153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D2D4F6-C427-47F1-BEF6-DCE213D12B8C}" type="slidenum">
              <a:rPr lang="en-US" altLang="zh-CN" smtClean="0">
                <a:ea typeface="宋体" charset="-122"/>
              </a:rPr>
              <a:pPr/>
              <a:t>40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665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之前两种情况都是对期望做估计，现在我们来看对方差的区间估计</a:t>
            </a:r>
          </a:p>
        </p:txBody>
      </p:sp>
      <p:sp>
        <p:nvSpPr>
          <p:cNvPr id="32665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B43B67-A264-43C7-A6D6-E5E5A275827F}" type="slidenum">
              <a:rPr lang="en-US" altLang="zh-CN" smtClean="0">
                <a:ea typeface="宋体" charset="-122"/>
              </a:rPr>
              <a:pPr/>
              <a:t>43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870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看不出来的的话板书推导</a:t>
            </a:r>
          </a:p>
        </p:txBody>
      </p:sp>
      <p:sp>
        <p:nvSpPr>
          <p:cNvPr id="32870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0B6399-FA18-45F0-A6CB-6ABB321B6E78}" type="slidenum">
              <a:rPr lang="en-US" altLang="zh-CN" smtClean="0">
                <a:ea typeface="宋体" charset="-122"/>
              </a:rPr>
              <a:pPr/>
              <a:t>44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177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正态分布时对称分布，分位数一正一负绝对值相同；而卡方分布的两个分位数均为正数</a:t>
            </a:r>
          </a:p>
        </p:txBody>
      </p:sp>
      <p:sp>
        <p:nvSpPr>
          <p:cNvPr id="33177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CDB2B4-8C75-448E-822E-529A2AF530E2}" type="slidenum">
              <a:rPr lang="en-US" altLang="zh-CN" smtClean="0">
                <a:ea typeface="宋体" charset="-122"/>
              </a:rPr>
              <a:pPr/>
              <a:t>46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997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可以提问学生，回忆之前对期望的估计</a:t>
            </a:r>
          </a:p>
        </p:txBody>
      </p:sp>
      <p:sp>
        <p:nvSpPr>
          <p:cNvPr id="33997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B9F6D1-87AE-476B-881D-605CF8EC27A7}" type="slidenum">
              <a:rPr lang="en-US" altLang="zh-CN" smtClean="0">
                <a:ea typeface="宋体" charset="-122"/>
              </a:rPr>
              <a:pPr/>
              <a:t>51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28164A-37C2-45BB-9C26-C4EB1AC0E64E}" type="slidenum">
              <a:rPr lang="en-US" altLang="zh-CN" smtClean="0">
                <a:ea typeface="宋体" charset="-122"/>
              </a:rPr>
              <a:pPr/>
              <a:t>53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CD88A4-A239-41B9-BD94-D7992C4216C3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之前的几个分布的矩估计都是无偏估计</a:t>
            </a:r>
            <a:endParaRPr lang="zh-CN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611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34611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0B429E-11C6-482F-AD42-3F18951766E4}" type="slidenum">
              <a:rPr lang="en-US" altLang="zh-CN" smtClean="0">
                <a:ea typeface="宋体" charset="-122"/>
              </a:rPr>
              <a:pPr/>
              <a:t>55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FA1850-E7AD-4952-801A-09DC7F054607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6D5390-9232-44C7-A58F-64A6A77EF4B8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从前一页课件可知，证明基本上是要使用大数定理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2C4DE-63F6-449F-B32A-A0568A9ACF4B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这一页快讲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2C4DE-63F6-449F-B32A-A0568A9ACF4B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1401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当</a:t>
            </a:r>
            <a:r>
              <a:rPr lang="en-US" altLang="zh-CN" smtClean="0">
                <a:ea typeface="宋体" charset="-122"/>
              </a:rPr>
              <a:t>n</a:t>
            </a:r>
            <a:r>
              <a:rPr lang="zh-CN" altLang="en-US" smtClean="0">
                <a:ea typeface="宋体" charset="-122"/>
              </a:rPr>
              <a:t>很大时可以不做区分</a:t>
            </a:r>
          </a:p>
        </p:txBody>
      </p:sp>
      <p:sp>
        <p:nvSpPr>
          <p:cNvPr id="21401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C081DE-2DA4-42CD-8019-328845899CFB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419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类似于修正样本方差</a:t>
            </a:r>
          </a:p>
        </p:txBody>
      </p:sp>
      <p:sp>
        <p:nvSpPr>
          <p:cNvPr id="26419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0891E7-5BC1-476F-B588-6268C68B949C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3489C-6093-4489-BB17-9AF48680B3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AE381-8627-4775-BB7B-40BCB909E4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4F621-9CCF-46EA-9FA1-08222DB586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B01B4-725F-441F-9A04-52DCD5A852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2C783-1541-4D98-8802-699E513FC7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B66CF-1C85-444D-A61F-DC364D2056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DDC48-9045-49E4-8AE7-E97320DD11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65ABB-34C5-4B35-AA5B-E91394DA2F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C193D-F52B-4DAB-AEA1-2E5DD61125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56B32-38C2-4EAF-B50A-39A5B651AA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F758C-ACCF-4D8F-B53D-5C036DBC4A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4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4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4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ECF444E-3A2A-4D69-9236-B6AB2D9FA0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66.bin"/><Relationship Id="rId4" Type="http://schemas.openxmlformats.org/officeDocument/2006/relationships/oleObject" Target="../embeddings/oleObject6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68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70.bin"/><Relationship Id="rId4" Type="http://schemas.openxmlformats.org/officeDocument/2006/relationships/oleObject" Target="../embeddings/oleObject6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4.bin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8.bin"/><Relationship Id="rId5" Type="http://schemas.openxmlformats.org/officeDocument/2006/relationships/oleObject" Target="../embeddings/oleObject77.bin"/><Relationship Id="rId4" Type="http://schemas.openxmlformats.org/officeDocument/2006/relationships/oleObject" Target="../embeddings/oleObject7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2.bin"/><Relationship Id="rId5" Type="http://schemas.openxmlformats.org/officeDocument/2006/relationships/oleObject" Target="../embeddings/oleObject81.bin"/><Relationship Id="rId10" Type="http://schemas.openxmlformats.org/officeDocument/2006/relationships/comments" Target="../comments/comment2.xml"/><Relationship Id="rId4" Type="http://schemas.openxmlformats.org/officeDocument/2006/relationships/oleObject" Target="../embeddings/oleObject80.bin"/><Relationship Id="rId9" Type="http://schemas.openxmlformats.org/officeDocument/2006/relationships/oleObject" Target="../embeddings/oleObject8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comments" Target="../comments/comment3.xml"/><Relationship Id="rId4" Type="http://schemas.openxmlformats.org/officeDocument/2006/relationships/oleObject" Target="../embeddings/oleObject8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89.bin"/><Relationship Id="rId5" Type="http://schemas.openxmlformats.org/officeDocument/2006/relationships/oleObject" Target="../embeddings/oleObject88.bin"/><Relationship Id="rId4" Type="http://schemas.openxmlformats.org/officeDocument/2006/relationships/oleObject" Target="../embeddings/oleObject87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comments" Target="../comments/comment4.xml"/><Relationship Id="rId4" Type="http://schemas.openxmlformats.org/officeDocument/2006/relationships/oleObject" Target="../embeddings/oleObject9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94.bin"/><Relationship Id="rId5" Type="http://schemas.openxmlformats.org/officeDocument/2006/relationships/oleObject" Target="../embeddings/oleObject93.bin"/><Relationship Id="rId4" Type="http://schemas.openxmlformats.org/officeDocument/2006/relationships/image" Target="../media/image8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97.bin"/><Relationship Id="rId5" Type="http://schemas.openxmlformats.org/officeDocument/2006/relationships/oleObject" Target="../embeddings/oleObject96.bin"/><Relationship Id="rId4" Type="http://schemas.openxmlformats.org/officeDocument/2006/relationships/oleObject" Target="../embeddings/oleObject9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00.bin"/><Relationship Id="rId5" Type="http://schemas.openxmlformats.org/officeDocument/2006/relationships/oleObject" Target="../embeddings/oleObject99.bin"/><Relationship Id="rId4" Type="http://schemas.openxmlformats.org/officeDocument/2006/relationships/oleObject" Target="../embeddings/oleObject98.bin"/><Relationship Id="rId9" Type="http://schemas.openxmlformats.org/officeDocument/2006/relationships/comments" Target="../comments/commen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07.bin"/><Relationship Id="rId5" Type="http://schemas.openxmlformats.org/officeDocument/2006/relationships/oleObject" Target="../embeddings/oleObject106.bin"/><Relationship Id="rId4" Type="http://schemas.openxmlformats.org/officeDocument/2006/relationships/oleObject" Target="../embeddings/oleObject105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11.bin"/><Relationship Id="rId5" Type="http://schemas.openxmlformats.org/officeDocument/2006/relationships/oleObject" Target="../embeddings/oleObject110.bin"/><Relationship Id="rId4" Type="http://schemas.openxmlformats.org/officeDocument/2006/relationships/oleObject" Target="../embeddings/oleObject109.bin"/><Relationship Id="rId9" Type="http://schemas.openxmlformats.org/officeDocument/2006/relationships/oleObject" Target="../embeddings/oleObject11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5" Type="http://schemas.openxmlformats.org/officeDocument/2006/relationships/oleObject" Target="../embeddings/oleObject117.bin"/><Relationship Id="rId4" Type="http://schemas.openxmlformats.org/officeDocument/2006/relationships/oleObject" Target="../embeddings/oleObject116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oleObject119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22.bin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1.bin"/><Relationship Id="rId10" Type="http://schemas.openxmlformats.org/officeDocument/2006/relationships/oleObject" Target="../embeddings/oleObject126.bin"/><Relationship Id="rId4" Type="http://schemas.openxmlformats.org/officeDocument/2006/relationships/oleObject" Target="../embeddings/oleObject120.bin"/><Relationship Id="rId9" Type="http://schemas.openxmlformats.org/officeDocument/2006/relationships/oleObject" Target="../embeddings/oleObject125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31.bin"/><Relationship Id="rId5" Type="http://schemas.openxmlformats.org/officeDocument/2006/relationships/oleObject" Target="../embeddings/oleObject130.bin"/><Relationship Id="rId4" Type="http://schemas.openxmlformats.org/officeDocument/2006/relationships/oleObject" Target="../embeddings/oleObject129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Relationship Id="rId5" Type="http://schemas.openxmlformats.org/officeDocument/2006/relationships/comments" Target="../comments/comment7.xml"/><Relationship Id="rId4" Type="http://schemas.openxmlformats.org/officeDocument/2006/relationships/oleObject" Target="../embeddings/oleObject13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5" Type="http://schemas.openxmlformats.org/officeDocument/2006/relationships/oleObject" Target="../embeddings/oleObject135.bin"/><Relationship Id="rId4" Type="http://schemas.openxmlformats.org/officeDocument/2006/relationships/oleObject" Target="../embeddings/oleObject134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39.bin"/><Relationship Id="rId5" Type="http://schemas.openxmlformats.org/officeDocument/2006/relationships/oleObject" Target="../embeddings/oleObject138.bin"/><Relationship Id="rId4" Type="http://schemas.openxmlformats.org/officeDocument/2006/relationships/oleObject" Target="../embeddings/oleObject137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5" Type="http://schemas.openxmlformats.org/officeDocument/2006/relationships/oleObject" Target="../embeddings/oleObject142.bin"/><Relationship Id="rId4" Type="http://schemas.openxmlformats.org/officeDocument/2006/relationships/oleObject" Target="../embeddings/oleObject141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45.bin"/><Relationship Id="rId5" Type="http://schemas.openxmlformats.org/officeDocument/2006/relationships/oleObject" Target="../embeddings/oleObject144.bin"/><Relationship Id="rId4" Type="http://schemas.openxmlformats.org/officeDocument/2006/relationships/oleObject" Target="../embeddings/oleObject143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comments" Target="../comments/comment8.xml"/><Relationship Id="rId5" Type="http://schemas.openxmlformats.org/officeDocument/2006/relationships/oleObject" Target="../embeddings/oleObject150.bin"/><Relationship Id="rId4" Type="http://schemas.openxmlformats.org/officeDocument/2006/relationships/oleObject" Target="../embeddings/oleObject149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1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53.bin"/><Relationship Id="rId5" Type="http://schemas.openxmlformats.org/officeDocument/2006/relationships/oleObject" Target="../embeddings/oleObject152.bin"/><Relationship Id="rId4" Type="http://schemas.openxmlformats.org/officeDocument/2006/relationships/oleObject" Target="../embeddings/oleObject151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comments" Target="../comments/comment9.xml"/><Relationship Id="rId5" Type="http://schemas.openxmlformats.org/officeDocument/2006/relationships/oleObject" Target="../embeddings/oleObject157.bin"/><Relationship Id="rId4" Type="http://schemas.openxmlformats.org/officeDocument/2006/relationships/oleObject" Target="../embeddings/oleObject156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5" Type="http://schemas.openxmlformats.org/officeDocument/2006/relationships/oleObject" Target="../embeddings/oleObject160.bin"/><Relationship Id="rId4" Type="http://schemas.openxmlformats.org/officeDocument/2006/relationships/oleObject" Target="../embeddings/oleObject159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6.bin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64.bin"/><Relationship Id="rId5" Type="http://schemas.openxmlformats.org/officeDocument/2006/relationships/oleObject" Target="../embeddings/oleObject163.bin"/><Relationship Id="rId4" Type="http://schemas.openxmlformats.org/officeDocument/2006/relationships/oleObject" Target="../embeddings/oleObject16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oleObject" Target="../embeddings/oleObject31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5.bin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4.bin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33.bin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7.bin"/><Relationship Id="rId14" Type="http://schemas.openxmlformats.org/officeDocument/2006/relationships/oleObject" Target="../embeddings/oleObject32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4" Type="http://schemas.openxmlformats.org/officeDocument/2006/relationships/oleObject" Target="../embeddings/oleObject168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1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171.bin"/><Relationship Id="rId5" Type="http://schemas.openxmlformats.org/officeDocument/2006/relationships/oleObject" Target="../embeddings/oleObject170.bin"/><Relationship Id="rId4" Type="http://schemas.openxmlformats.org/officeDocument/2006/relationships/oleObject" Target="../embeddings/oleObject169.bin"/><Relationship Id="rId9" Type="http://schemas.openxmlformats.org/officeDocument/2006/relationships/oleObject" Target="../embeddings/oleObject174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1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178.bin"/><Relationship Id="rId5" Type="http://schemas.openxmlformats.org/officeDocument/2006/relationships/oleObject" Target="../embeddings/oleObject177.bin"/><Relationship Id="rId4" Type="http://schemas.openxmlformats.org/officeDocument/2006/relationships/oleObject" Target="../embeddings/oleObject176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5" Type="http://schemas.openxmlformats.org/officeDocument/2006/relationships/oleObject" Target="../embeddings/oleObject182.bin"/><Relationship Id="rId4" Type="http://schemas.openxmlformats.org/officeDocument/2006/relationships/oleObject" Target="../embeddings/oleObject181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185.bin"/><Relationship Id="rId5" Type="http://schemas.openxmlformats.org/officeDocument/2006/relationships/oleObject" Target="../embeddings/oleObject184.bin"/><Relationship Id="rId4" Type="http://schemas.openxmlformats.org/officeDocument/2006/relationships/oleObject" Target="../embeddings/oleObject183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Relationship Id="rId9" Type="http://schemas.openxmlformats.org/officeDocument/2006/relationships/oleObject" Target="../embeddings/oleObject4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8506" y="2481174"/>
            <a:ext cx="4815742" cy="803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C00000"/>
                </a:solidFill>
              </a:rPr>
              <a:t>估计量优劣性的评价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p:sp>
        <p:nvSpPr>
          <p:cNvPr id="3" name="Text Box 17"/>
          <p:cNvSpPr txBox="1">
            <a:spLocks noChangeArrowheads="1"/>
          </p:cNvSpPr>
          <p:nvPr/>
        </p:nvSpPr>
        <p:spPr bwMode="auto">
          <a:xfrm>
            <a:off x="467544" y="4720730"/>
            <a:ext cx="8316700" cy="6524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800080"/>
                </a:solidFill>
                <a:latin typeface="华文隶书" pitchFamily="2" charset="-122"/>
                <a:ea typeface="华文隶书" pitchFamily="2" charset="-122"/>
              </a:rPr>
              <a:t>标准</a:t>
            </a:r>
            <a:r>
              <a:rPr lang="en-US" altLang="zh-CN" dirty="0" smtClean="0">
                <a:solidFill>
                  <a:srgbClr val="80008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无</a:t>
            </a:r>
            <a:r>
              <a:rPr lang="zh-CN" altLang="en-US" dirty="0">
                <a:solidFill>
                  <a:srgbClr val="FF0000"/>
                </a:solidFill>
              </a:rPr>
              <a:t>偏性、有效性、相合</a:t>
            </a:r>
            <a:r>
              <a:rPr lang="zh-CN" altLang="en-US" dirty="0" smtClean="0">
                <a:solidFill>
                  <a:srgbClr val="FF0000"/>
                </a:solidFill>
              </a:rPr>
              <a:t>性、</a:t>
            </a:r>
            <a:r>
              <a:rPr lang="zh-CN" altLang="en-US" dirty="0">
                <a:solidFill>
                  <a:srgbClr val="FF0000"/>
                </a:solidFill>
              </a:rPr>
              <a:t>充分性与完备性*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4"/>
          <p:cNvGraphicFramePr>
            <a:graphicFrameLocks noChangeAspect="1"/>
          </p:cNvGraphicFramePr>
          <p:nvPr/>
        </p:nvGraphicFramePr>
        <p:xfrm>
          <a:off x="1906588" y="1196975"/>
          <a:ext cx="3665537" cy="600075"/>
        </p:xfrm>
        <a:graphic>
          <a:graphicData uri="http://schemas.openxmlformats.org/presentationml/2006/ole">
            <p:oleObj spid="_x0000_s340994" name="公式" r:id="rId3" imgW="1396800" imgH="228600" progId="Equation.3">
              <p:embed/>
            </p:oleObj>
          </a:graphicData>
        </a:graphic>
      </p:graphicFrame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395288" y="333375"/>
            <a:ext cx="2520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</a:rPr>
              <a:t>证明</a:t>
            </a:r>
            <a:r>
              <a:rPr lang="zh-CN" altLang="en-US" sz="3200" b="1">
                <a:solidFill>
                  <a:srgbClr val="0000FF"/>
                </a:solidFill>
                <a:sym typeface="Wingdings" pitchFamily="2" charset="2"/>
              </a:rPr>
              <a:t>（</a:t>
            </a:r>
            <a:r>
              <a:rPr lang="en-US" altLang="zh-CN" sz="3200" b="1">
                <a:solidFill>
                  <a:srgbClr val="0000FF"/>
                </a:solidFill>
                <a:sym typeface="Wingdings" pitchFamily="2" charset="2"/>
              </a:rPr>
              <a:t>1</a:t>
            </a:r>
            <a:r>
              <a:rPr lang="zh-CN" altLang="en-US" sz="3200" b="1">
                <a:solidFill>
                  <a:srgbClr val="0000FF"/>
                </a:solidFill>
                <a:sym typeface="Wingdings" pitchFamily="2" charset="2"/>
              </a:rPr>
              <a:t>）</a:t>
            </a:r>
            <a:endParaRPr lang="zh-CN" altLang="en-US" sz="3200" b="1">
              <a:solidFill>
                <a:srgbClr val="0000FF"/>
              </a:solidFill>
            </a:endParaRPr>
          </a:p>
        </p:txBody>
      </p:sp>
      <p:graphicFrame>
        <p:nvGraphicFramePr>
          <p:cNvPr id="51203" name="Object 7"/>
          <p:cNvGraphicFramePr>
            <a:graphicFrameLocks noChangeAspect="1"/>
          </p:cNvGraphicFramePr>
          <p:nvPr/>
        </p:nvGraphicFramePr>
        <p:xfrm>
          <a:off x="1979613" y="4078288"/>
          <a:ext cx="4298950" cy="798512"/>
        </p:xfrm>
        <a:graphic>
          <a:graphicData uri="http://schemas.openxmlformats.org/presentationml/2006/ole">
            <p:oleObj spid="_x0000_s340995" name="公式" r:id="rId4" imgW="1638000" imgH="304560" progId="Equation.3">
              <p:embed/>
            </p:oleObj>
          </a:graphicData>
        </a:graphic>
      </p:graphicFrame>
      <p:graphicFrame>
        <p:nvGraphicFramePr>
          <p:cNvPr id="51204" name="Object 8"/>
          <p:cNvGraphicFramePr>
            <a:graphicFrameLocks noChangeAspect="1"/>
          </p:cNvGraphicFramePr>
          <p:nvPr/>
        </p:nvGraphicFramePr>
        <p:xfrm>
          <a:off x="2051050" y="2133600"/>
          <a:ext cx="3765550" cy="566738"/>
        </p:xfrm>
        <a:graphic>
          <a:graphicData uri="http://schemas.openxmlformats.org/presentationml/2006/ole">
            <p:oleObj spid="_x0000_s340996" name="公式" r:id="rId5" imgW="1434960" imgH="215640" progId="Equation.3">
              <p:embed/>
            </p:oleObj>
          </a:graphicData>
        </a:graphic>
      </p:graphicFrame>
      <p:graphicFrame>
        <p:nvGraphicFramePr>
          <p:cNvPr id="51205" name="Object 9"/>
          <p:cNvGraphicFramePr>
            <a:graphicFrameLocks noChangeAspect="1"/>
          </p:cNvGraphicFramePr>
          <p:nvPr/>
        </p:nvGraphicFramePr>
        <p:xfrm>
          <a:off x="1979613" y="2997200"/>
          <a:ext cx="4465637" cy="800100"/>
        </p:xfrm>
        <a:graphic>
          <a:graphicData uri="http://schemas.openxmlformats.org/presentationml/2006/ole">
            <p:oleObj spid="_x0000_s340997" name="Equation" r:id="rId6" imgW="1701720" imgH="3045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4"/>
          <p:cNvSpPr>
            <a:spLocks noChangeArrowheads="1"/>
          </p:cNvSpPr>
          <p:nvPr/>
        </p:nvSpPr>
        <p:spPr bwMode="auto">
          <a:xfrm>
            <a:off x="543347" y="101576"/>
            <a:ext cx="1076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sym typeface="Wingdings" pitchFamily="2" charset="2"/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sym typeface="Wingdings" pitchFamily="2" charset="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sym typeface="Wingdings" pitchFamily="2" charset="2"/>
              </a:rPr>
              <a:t>）</a:t>
            </a:r>
          </a:p>
        </p:txBody>
      </p:sp>
      <p:graphicFrame>
        <p:nvGraphicFramePr>
          <p:cNvPr id="52226" name="Object 5"/>
          <p:cNvGraphicFramePr>
            <a:graphicFrameLocks noChangeAspect="1"/>
          </p:cNvGraphicFramePr>
          <p:nvPr/>
        </p:nvGraphicFramePr>
        <p:xfrm>
          <a:off x="1547664" y="-11236"/>
          <a:ext cx="5281613" cy="3224212"/>
        </p:xfrm>
        <a:graphic>
          <a:graphicData uri="http://schemas.openxmlformats.org/presentationml/2006/ole">
            <p:oleObj spid="_x0000_s342018" name="Equation" r:id="rId4" imgW="2197080" imgH="1333440" progId="">
              <p:embed/>
            </p:oleObj>
          </a:graphicData>
        </a:graphic>
      </p:graphicFrame>
      <p:graphicFrame>
        <p:nvGraphicFramePr>
          <p:cNvPr id="151555" name="Object 3"/>
          <p:cNvGraphicFramePr>
            <a:graphicFrameLocks noChangeAspect="1"/>
          </p:cNvGraphicFramePr>
          <p:nvPr/>
        </p:nvGraphicFramePr>
        <p:xfrm>
          <a:off x="1028710" y="3861048"/>
          <a:ext cx="6207586" cy="1800200"/>
        </p:xfrm>
        <a:graphic>
          <a:graphicData uri="http://schemas.openxmlformats.org/presentationml/2006/ole">
            <p:oleObj spid="_x0000_s342019" name="Equation" r:id="rId5" imgW="2539800" imgH="736560" progId="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3198686"/>
            <a:ext cx="3430747" cy="5903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根据</a:t>
            </a:r>
            <a:r>
              <a:rPr lang="zh-CN" altLang="en-US" dirty="0" smtClean="0">
                <a:solidFill>
                  <a:srgbClr val="800080"/>
                </a:solidFill>
              </a:rPr>
              <a:t>切比雪夫不等式</a:t>
            </a:r>
            <a:endParaRPr lang="zh-CN" altLang="en-US" dirty="0">
              <a:solidFill>
                <a:srgbClr val="800080"/>
              </a:solidFill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39304" y="5935824"/>
            <a:ext cx="6192936" cy="661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sym typeface="Wingdings" pitchFamily="2" charset="2"/>
              </a:rPr>
              <a:t>（</a:t>
            </a:r>
            <a:r>
              <a:rPr lang="en-US" altLang="zh-CN" sz="3200" b="1" dirty="0">
                <a:solidFill>
                  <a:srgbClr val="0000FF"/>
                </a:solidFill>
                <a:sym typeface="Wingdings" pitchFamily="2" charset="2"/>
              </a:rPr>
              <a:t>3</a:t>
            </a:r>
            <a:r>
              <a:rPr lang="zh-CN" altLang="en-US" sz="3200" b="1" dirty="0" smtClean="0">
                <a:solidFill>
                  <a:srgbClr val="0000FF"/>
                </a:solidFill>
                <a:sym typeface="Wingdings" pitchFamily="2" charset="2"/>
              </a:rPr>
              <a:t>）</a:t>
            </a:r>
            <a:r>
              <a:rPr lang="zh-CN" altLang="en-US" sz="3200" b="1" dirty="0" smtClean="0">
                <a:sym typeface="Wingdings" pitchFamily="2" charset="2"/>
              </a:rPr>
              <a:t>证明很难，这里不介绍了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6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633412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800000"/>
                </a:solidFill>
              </a:rPr>
              <a:t>补充例题</a:t>
            </a:r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539750" y="1830376"/>
            <a:ext cx="3600450" cy="619125"/>
            <a:chOff x="539552" y="4710854"/>
            <a:chExt cx="3600400" cy="618111"/>
          </a:xfrm>
        </p:grpSpPr>
        <p:sp>
          <p:nvSpPr>
            <p:cNvPr id="206867" name="Rectangle 5"/>
            <p:cNvSpPr>
              <a:spLocks noChangeArrowheads="1"/>
            </p:cNvSpPr>
            <p:nvPr/>
          </p:nvSpPr>
          <p:spPr bwMode="auto">
            <a:xfrm>
              <a:off x="539552" y="4710854"/>
              <a:ext cx="906017" cy="590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rgbClr val="0000CC"/>
                  </a:solidFill>
                </a:rPr>
                <a:t>例：</a:t>
              </a:r>
              <a:endParaRPr lang="en-US" altLang="zh-CN" dirty="0">
                <a:solidFill>
                  <a:srgbClr val="0000CC"/>
                </a:solidFill>
              </a:endParaRPr>
            </a:p>
          </p:txBody>
        </p:sp>
        <p:graphicFrame>
          <p:nvGraphicFramePr>
            <p:cNvPr id="206851" name="Object 7"/>
            <p:cNvGraphicFramePr>
              <a:graphicFrameLocks noChangeAspect="1"/>
            </p:cNvGraphicFramePr>
            <p:nvPr/>
          </p:nvGraphicFramePr>
          <p:xfrm>
            <a:off x="1184027" y="4797152"/>
            <a:ext cx="2955925" cy="531813"/>
          </p:xfrm>
          <a:graphic>
            <a:graphicData uri="http://schemas.openxmlformats.org/presentationml/2006/ole">
              <p:oleObj spid="_x0000_s343049" name="Equation" r:id="rId4" imgW="1269720" imgH="228600" progId="">
                <p:embed/>
              </p:oleObj>
            </a:graphicData>
          </a:graphic>
        </p:graphicFrame>
      </p:grp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700088" y="3213088"/>
            <a:ext cx="8193087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试讨论这两个估计量的无偏性，有效性和相合性。</a:t>
            </a:r>
          </a:p>
        </p:txBody>
      </p:sp>
      <p:graphicFrame>
        <p:nvGraphicFramePr>
          <p:cNvPr id="180228" name="Object 4"/>
          <p:cNvGraphicFramePr>
            <a:graphicFrameLocks noChangeAspect="1"/>
          </p:cNvGraphicFramePr>
          <p:nvPr/>
        </p:nvGraphicFramePr>
        <p:xfrm>
          <a:off x="1258888" y="2565388"/>
          <a:ext cx="2703512" cy="639763"/>
        </p:xfrm>
        <a:graphic>
          <a:graphicData uri="http://schemas.openxmlformats.org/presentationml/2006/ole">
            <p:oleObj spid="_x0000_s343043" name="Equation" r:id="rId5" imgW="1180800" imgH="279360" progId="">
              <p:embed/>
            </p:oleObj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019550" y="1785926"/>
            <a:ext cx="4873625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有矩估计量和极大似然估计量</a:t>
            </a:r>
          </a:p>
        </p:txBody>
      </p:sp>
      <p:graphicFrame>
        <p:nvGraphicFramePr>
          <p:cNvPr id="206870" name="Object 22"/>
          <p:cNvGraphicFramePr>
            <a:graphicFrameLocks noChangeAspect="1"/>
          </p:cNvGraphicFramePr>
          <p:nvPr/>
        </p:nvGraphicFramePr>
        <p:xfrm>
          <a:off x="2268538" y="1974838"/>
          <a:ext cx="1812925" cy="446088"/>
        </p:xfrm>
        <a:graphic>
          <a:graphicData uri="http://schemas.openxmlformats.org/presentationml/2006/ole">
            <p:oleObj spid="_x0000_s343046" name="公式" r:id="rId6" imgW="8254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9" name="TextBox 3"/>
          <p:cNvSpPr txBox="1">
            <a:spLocks noChangeArrowheads="1"/>
          </p:cNvSpPr>
          <p:nvPr/>
        </p:nvSpPr>
        <p:spPr bwMode="auto">
          <a:xfrm>
            <a:off x="395288" y="44450"/>
            <a:ext cx="12668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CC"/>
                </a:solidFill>
              </a:rPr>
              <a:t>无偏性</a:t>
            </a:r>
          </a:p>
        </p:txBody>
      </p:sp>
      <p:graphicFrame>
        <p:nvGraphicFramePr>
          <p:cNvPr id="181250" name="Object 3"/>
          <p:cNvGraphicFramePr>
            <a:graphicFrameLocks noChangeAspect="1"/>
          </p:cNvGraphicFramePr>
          <p:nvPr/>
        </p:nvGraphicFramePr>
        <p:xfrm>
          <a:off x="611188" y="620713"/>
          <a:ext cx="4495800" cy="889000"/>
        </p:xfrm>
        <a:graphic>
          <a:graphicData uri="http://schemas.openxmlformats.org/presentationml/2006/ole">
            <p:oleObj spid="_x0000_s207874" name="Equation" r:id="rId3" imgW="1993680" imgH="393480" progId="">
              <p:embed/>
            </p:oleObj>
          </a:graphicData>
        </a:graphic>
      </p:graphicFrame>
      <p:graphicFrame>
        <p:nvGraphicFramePr>
          <p:cNvPr id="181251" name="Object 2"/>
          <p:cNvGraphicFramePr>
            <a:graphicFrameLocks noChangeAspect="1"/>
          </p:cNvGraphicFramePr>
          <p:nvPr/>
        </p:nvGraphicFramePr>
        <p:xfrm>
          <a:off x="1030288" y="2349500"/>
          <a:ext cx="5773737" cy="1970088"/>
        </p:xfrm>
        <a:graphic>
          <a:graphicData uri="http://schemas.openxmlformats.org/presentationml/2006/ole">
            <p:oleObj spid="_x0000_s207875" name="Equation" r:id="rId4" imgW="2679480" imgH="914400" progId="">
              <p:embed/>
            </p:oleObj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088" y="4437063"/>
            <a:ext cx="7583487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利用顺序统计量的性质可得</a:t>
            </a:r>
            <a:r>
              <a:rPr lang="en-US" altLang="zh-CN"/>
              <a:t>X</a:t>
            </a:r>
            <a:r>
              <a:rPr lang="en-US" altLang="zh-CN" baseline="-25000"/>
              <a:t>(n)</a:t>
            </a:r>
            <a:r>
              <a:rPr lang="zh-CN" altLang="en-US"/>
              <a:t>的密度函数为：</a:t>
            </a:r>
          </a:p>
        </p:txBody>
      </p:sp>
      <p:graphicFrame>
        <p:nvGraphicFramePr>
          <p:cNvPr id="181252" name="Object 4"/>
          <p:cNvGraphicFramePr>
            <a:graphicFrameLocks noChangeAspect="1"/>
          </p:cNvGraphicFramePr>
          <p:nvPr/>
        </p:nvGraphicFramePr>
        <p:xfrm>
          <a:off x="2051050" y="5157788"/>
          <a:ext cx="4668838" cy="1584325"/>
        </p:xfrm>
        <a:graphic>
          <a:graphicData uri="http://schemas.openxmlformats.org/presentationml/2006/ole">
            <p:oleObj spid="_x0000_s207876" name="Equation" r:id="rId5" imgW="2095200" imgH="711000" progId="">
              <p:embed/>
            </p:oleObj>
          </a:graphicData>
        </a:graphic>
      </p:graphicFrame>
      <p:graphicFrame>
        <p:nvGraphicFramePr>
          <p:cNvPr id="181253" name="Object 5"/>
          <p:cNvGraphicFramePr>
            <a:graphicFrameLocks noChangeAspect="1"/>
          </p:cNvGraphicFramePr>
          <p:nvPr/>
        </p:nvGraphicFramePr>
        <p:xfrm>
          <a:off x="5364163" y="765175"/>
          <a:ext cx="3341687" cy="596900"/>
        </p:xfrm>
        <a:graphic>
          <a:graphicData uri="http://schemas.openxmlformats.org/presentationml/2006/ole">
            <p:oleObj spid="_x0000_s207877" name="Equation" r:id="rId6" imgW="1422360" imgH="253800" progId="">
              <p:embed/>
            </p:oleObj>
          </a:graphicData>
        </a:graphic>
      </p:graphicFrame>
      <p:graphicFrame>
        <p:nvGraphicFramePr>
          <p:cNvPr id="181254" name="Object 6"/>
          <p:cNvGraphicFramePr>
            <a:graphicFrameLocks noChangeAspect="1"/>
          </p:cNvGraphicFramePr>
          <p:nvPr/>
        </p:nvGraphicFramePr>
        <p:xfrm>
          <a:off x="684213" y="1557338"/>
          <a:ext cx="2495550" cy="681037"/>
        </p:xfrm>
        <a:graphic>
          <a:graphicData uri="http://schemas.openxmlformats.org/presentationml/2006/ole">
            <p:oleObj spid="_x0000_s207878" name="Equation" r:id="rId7" imgW="1117440" imgH="304560" progId="">
              <p:embed/>
            </p:oleObj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492500" y="1628775"/>
            <a:ext cx="3975100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需要了解</a:t>
            </a:r>
            <a:r>
              <a:rPr lang="en-US" altLang="zh-CN"/>
              <a:t>X</a:t>
            </a:r>
            <a:r>
              <a:rPr lang="en-US" altLang="zh-CN" baseline="-25000"/>
              <a:t>(n)</a:t>
            </a:r>
            <a:r>
              <a:rPr lang="zh-CN" altLang="en-US"/>
              <a:t>的密度函数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74" name="Object 2"/>
          <p:cNvGraphicFramePr>
            <a:graphicFrameLocks noChangeAspect="1"/>
          </p:cNvGraphicFramePr>
          <p:nvPr/>
        </p:nvGraphicFramePr>
        <p:xfrm>
          <a:off x="1143000" y="849313"/>
          <a:ext cx="6270625" cy="995362"/>
        </p:xfrm>
        <a:graphic>
          <a:graphicData uri="http://schemas.openxmlformats.org/presentationml/2006/ole">
            <p:oleObj spid="_x0000_s208898" name="Equation" r:id="rId4" imgW="2869920" imgH="457200" progId="">
              <p:embed/>
            </p:oleObj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66738" y="115888"/>
            <a:ext cx="2349500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直接计算有：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84213" y="1989138"/>
            <a:ext cx="6415539" cy="65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不是无偏估计量，只是</a:t>
            </a:r>
            <a:r>
              <a:rPr lang="zh-CN" altLang="en-US" dirty="0" smtClean="0"/>
              <a:t>渐近无偏估计量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755650" y="2852738"/>
            <a:ext cx="4824077" cy="792162"/>
            <a:chOff x="755576" y="2852936"/>
            <a:chExt cx="4824673" cy="792858"/>
          </a:xfrm>
        </p:grpSpPr>
        <p:graphicFrame>
          <p:nvGraphicFramePr>
            <p:cNvPr id="208899" name="Object 3"/>
            <p:cNvGraphicFramePr>
              <a:graphicFrameLocks noChangeAspect="1"/>
            </p:cNvGraphicFramePr>
            <p:nvPr/>
          </p:nvGraphicFramePr>
          <p:xfrm>
            <a:off x="1319318" y="2852936"/>
            <a:ext cx="1812522" cy="792858"/>
          </p:xfrm>
          <a:graphic>
            <a:graphicData uri="http://schemas.openxmlformats.org/presentationml/2006/ole">
              <p:oleObj spid="_x0000_s208899" name="Equation" r:id="rId5" imgW="901440" imgH="393480" progId="">
                <p:embed/>
              </p:oleObj>
            </a:graphicData>
          </a:graphic>
        </p:graphicFrame>
        <p:sp>
          <p:nvSpPr>
            <p:cNvPr id="208903" name="TextBox 7"/>
            <p:cNvSpPr txBox="1">
              <a:spLocks noChangeArrowheads="1"/>
            </p:cNvSpPr>
            <p:nvPr/>
          </p:nvSpPr>
          <p:spPr bwMode="auto">
            <a:xfrm>
              <a:off x="755576" y="2910654"/>
              <a:ext cx="545342" cy="590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/>
                <a:t>但</a:t>
              </a:r>
            </a:p>
          </p:txBody>
        </p:sp>
        <p:sp>
          <p:nvSpPr>
            <p:cNvPr id="208904" name="TextBox 8"/>
            <p:cNvSpPr txBox="1">
              <a:spLocks noChangeArrowheads="1"/>
            </p:cNvSpPr>
            <p:nvPr/>
          </p:nvSpPr>
          <p:spPr bwMode="auto">
            <a:xfrm>
              <a:off x="3131840" y="2920530"/>
              <a:ext cx="2448409" cy="590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/>
                <a:t>是</a:t>
              </a:r>
              <a:r>
                <a:rPr lang="zh-CN" altLang="en-US" dirty="0" smtClean="0"/>
                <a:t>无偏估计量</a:t>
              </a:r>
              <a:r>
                <a:rPr lang="en-US" altLang="zh-CN" dirty="0" smtClean="0"/>
                <a:t>.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矩形 3"/>
          <p:cNvSpPr>
            <a:spLocks noChangeArrowheads="1"/>
          </p:cNvSpPr>
          <p:nvPr/>
        </p:nvSpPr>
        <p:spPr bwMode="auto">
          <a:xfrm>
            <a:off x="395288" y="188913"/>
            <a:ext cx="12668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CC"/>
                </a:solidFill>
              </a:rPr>
              <a:t>有效性</a:t>
            </a:r>
          </a:p>
        </p:txBody>
      </p:sp>
      <p:grpSp>
        <p:nvGrpSpPr>
          <p:cNvPr id="2" name="组合 4"/>
          <p:cNvGrpSpPr>
            <a:grpSpLocks/>
          </p:cNvGrpSpPr>
          <p:nvPr/>
        </p:nvGrpSpPr>
        <p:grpSpPr bwMode="auto">
          <a:xfrm>
            <a:off x="755650" y="1125538"/>
            <a:ext cx="6567488" cy="898525"/>
            <a:chOff x="640375" y="3645024"/>
            <a:chExt cx="6567106" cy="900112"/>
          </a:xfrm>
        </p:grpSpPr>
        <p:sp>
          <p:nvSpPr>
            <p:cNvPr id="209926" name="TextBox 5"/>
            <p:cNvSpPr txBox="1">
              <a:spLocks noChangeArrowheads="1"/>
            </p:cNvSpPr>
            <p:nvPr/>
          </p:nvSpPr>
          <p:spPr bwMode="auto">
            <a:xfrm>
              <a:off x="640375" y="3717032"/>
              <a:ext cx="1627369" cy="590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/>
                <a:t>现在分析</a:t>
              </a:r>
            </a:p>
          </p:txBody>
        </p:sp>
        <p:graphicFrame>
          <p:nvGraphicFramePr>
            <p:cNvPr id="209922" name="Object 2"/>
            <p:cNvGraphicFramePr>
              <a:graphicFrameLocks noChangeAspect="1"/>
            </p:cNvGraphicFramePr>
            <p:nvPr/>
          </p:nvGraphicFramePr>
          <p:xfrm>
            <a:off x="2195736" y="3645024"/>
            <a:ext cx="3430588" cy="900112"/>
          </p:xfrm>
          <a:graphic>
            <a:graphicData uri="http://schemas.openxmlformats.org/presentationml/2006/ole">
              <p:oleObj spid="_x0000_s209922" name="Equation" r:id="rId4" imgW="1498320" imgH="393480" progId="">
                <p:embed/>
              </p:oleObj>
            </a:graphicData>
          </a:graphic>
        </p:graphicFrame>
        <p:sp>
          <p:nvSpPr>
            <p:cNvPr id="209927" name="TextBox 7"/>
            <p:cNvSpPr txBox="1">
              <a:spLocks noChangeArrowheads="1"/>
            </p:cNvSpPr>
            <p:nvPr/>
          </p:nvSpPr>
          <p:spPr bwMode="auto">
            <a:xfrm>
              <a:off x="5580112" y="3717032"/>
              <a:ext cx="1627369" cy="590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/>
                <a:t>的有效性</a:t>
              </a:r>
            </a:p>
          </p:txBody>
        </p:sp>
      </p:grpSp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755650" y="2339975"/>
          <a:ext cx="7502525" cy="1881188"/>
        </p:xfrm>
        <a:graphic>
          <a:graphicData uri="http://schemas.openxmlformats.org/presentationml/2006/ole">
            <p:oleObj spid="_x0000_s209923" name="Equation" r:id="rId5" imgW="3238200" imgH="8125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299" name="Object 3"/>
          <p:cNvGraphicFramePr>
            <a:graphicFrameLocks noChangeAspect="1"/>
          </p:cNvGraphicFramePr>
          <p:nvPr/>
        </p:nvGraphicFramePr>
        <p:xfrm>
          <a:off x="971550" y="44450"/>
          <a:ext cx="4895850" cy="2144713"/>
        </p:xfrm>
        <a:graphic>
          <a:graphicData uri="http://schemas.openxmlformats.org/presentationml/2006/ole">
            <p:oleObj spid="_x0000_s210947" name="Equation" r:id="rId3" imgW="2145960" imgH="939600" progId="">
              <p:embed/>
            </p:oleObj>
          </a:graphicData>
        </a:graphic>
      </p:graphicFrame>
      <p:graphicFrame>
        <p:nvGraphicFramePr>
          <p:cNvPr id="183300" name="Object 4"/>
          <p:cNvGraphicFramePr>
            <a:graphicFrameLocks noChangeAspect="1"/>
          </p:cNvGraphicFramePr>
          <p:nvPr/>
        </p:nvGraphicFramePr>
        <p:xfrm>
          <a:off x="900113" y="4868863"/>
          <a:ext cx="3041650" cy="709612"/>
        </p:xfrm>
        <a:graphic>
          <a:graphicData uri="http://schemas.openxmlformats.org/presentationml/2006/ole">
            <p:oleObj spid="_x0000_s210948" name="Equation" r:id="rId4" imgW="1307880" imgH="304560" progId="">
              <p:embed/>
            </p:oleObj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088" y="5805488"/>
            <a:ext cx="5595937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800080"/>
                </a:solidFill>
              </a:rPr>
              <a:t>这个例子中的极大似然估计更有效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000705" y="2285992"/>
          <a:ext cx="6428815" cy="2500320"/>
        </p:xfrm>
        <a:graphic>
          <a:graphicData uri="http://schemas.openxmlformats.org/presentationml/2006/ole">
            <p:oleObj spid="_x0000_s210949" name="公式" r:id="rId5" imgW="2743200" imgH="1066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1" name="TextBox 3"/>
          <p:cNvSpPr txBox="1">
            <a:spLocks noChangeArrowheads="1"/>
          </p:cNvSpPr>
          <p:nvPr/>
        </p:nvSpPr>
        <p:spPr bwMode="auto">
          <a:xfrm>
            <a:off x="635000" y="1052513"/>
            <a:ext cx="4633000" cy="65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最后看两个估计量的相合</a:t>
            </a:r>
            <a:r>
              <a:rPr lang="zh-CN" altLang="en-US" dirty="0" smtClean="0"/>
              <a:t>性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11188" y="1635125"/>
            <a:ext cx="7858241" cy="65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之前证明过：</a:t>
            </a:r>
            <a:r>
              <a:rPr lang="zh-CN" altLang="en-US" dirty="0">
                <a:solidFill>
                  <a:srgbClr val="800080"/>
                </a:solidFill>
              </a:rPr>
              <a:t>样本均值是总体期望的相合估计</a:t>
            </a:r>
            <a:r>
              <a:rPr lang="zh-CN" altLang="en-US" dirty="0" smtClean="0">
                <a:solidFill>
                  <a:srgbClr val="800080"/>
                </a:solidFill>
              </a:rPr>
              <a:t>量</a:t>
            </a:r>
            <a:r>
              <a:rPr lang="en-US" altLang="zh-CN" dirty="0" smtClean="0">
                <a:solidFill>
                  <a:srgbClr val="800080"/>
                </a:solidFill>
              </a:rPr>
              <a:t>.</a:t>
            </a:r>
            <a:endParaRPr lang="zh-CN" altLang="en-US" dirty="0">
              <a:solidFill>
                <a:srgbClr val="80008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84213" y="3281363"/>
            <a:ext cx="4612160" cy="65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故矩法估计量是相合估计</a:t>
            </a:r>
            <a:r>
              <a:rPr lang="zh-CN" altLang="en-US" dirty="0" smtClean="0"/>
              <a:t>量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11188" y="4160838"/>
            <a:ext cx="8137525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极大似然估计量在一般情况下也有相合性，证明很复杂，我们这里就不给出</a:t>
            </a:r>
            <a:r>
              <a:rPr lang="zh-CN" altLang="en-US" dirty="0" smtClean="0"/>
              <a:t>了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211975" name="矩形 9"/>
          <p:cNvSpPr>
            <a:spLocks noChangeArrowheads="1"/>
          </p:cNvSpPr>
          <p:nvPr/>
        </p:nvSpPr>
        <p:spPr bwMode="auto">
          <a:xfrm>
            <a:off x="395288" y="260350"/>
            <a:ext cx="12668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CC"/>
                </a:solidFill>
              </a:rPr>
              <a:t>相合性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211971" name="公式" r:id="rId3" imgW="914400" imgH="215640" progId="Equation.3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785786" y="2473321"/>
          <a:ext cx="6215106" cy="536759"/>
        </p:xfrm>
        <a:graphic>
          <a:graphicData uri="http://schemas.openxmlformats.org/presentationml/2006/ole">
            <p:oleObj spid="_x0000_s211972" name="公式" r:id="rId4" imgW="27939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1" name="TextBox 3"/>
          <p:cNvSpPr txBox="1">
            <a:spLocks noChangeArrowheads="1"/>
          </p:cNvSpPr>
          <p:nvPr/>
        </p:nvSpPr>
        <p:spPr bwMode="auto">
          <a:xfrm>
            <a:off x="2411413" y="2349500"/>
            <a:ext cx="4321175" cy="8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>
                <a:solidFill>
                  <a:srgbClr val="A50021"/>
                </a:solidFill>
              </a:rPr>
              <a:t>参数的区间估计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2"/>
          <p:cNvSpPr txBox="1">
            <a:spLocks noChangeArrowheads="1"/>
          </p:cNvSpPr>
          <p:nvPr/>
        </p:nvSpPr>
        <p:spPr bwMode="auto">
          <a:xfrm>
            <a:off x="468313" y="563563"/>
            <a:ext cx="48069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  <a:latin typeface="Arial Black" pitchFamily="34" charset="0"/>
              </a:rPr>
              <a:t>点估计</a:t>
            </a:r>
            <a:r>
              <a:rPr lang="zh-CN" altLang="en-US">
                <a:latin typeface="Arial Black" pitchFamily="34" charset="0"/>
              </a:rPr>
              <a:t>：如果</a:t>
            </a:r>
            <a:r>
              <a:rPr lang="zh-CN" altLang="en-US">
                <a:solidFill>
                  <a:srgbClr val="0000FF"/>
                </a:solidFill>
                <a:latin typeface="Arial Black" pitchFamily="34" charset="0"/>
              </a:rPr>
              <a:t>构造一个统计量</a:t>
            </a:r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/>
        </p:nvGraphicFramePr>
        <p:xfrm>
          <a:off x="5365750" y="563563"/>
          <a:ext cx="2884488" cy="711200"/>
        </p:xfrm>
        <a:graphic>
          <a:graphicData uri="http://schemas.openxmlformats.org/presentationml/2006/ole">
            <p:oleObj spid="_x0000_s212994" name="Equation" r:id="rId4" imgW="1079280" imgH="266400" progId="">
              <p:embed/>
            </p:oleObj>
          </a:graphicData>
        </a:graphic>
      </p:graphicFrame>
      <p:sp>
        <p:nvSpPr>
          <p:cNvPr id="2054" name="Text Box 8"/>
          <p:cNvSpPr txBox="1">
            <a:spLocks noChangeArrowheads="1"/>
          </p:cNvSpPr>
          <p:nvPr/>
        </p:nvSpPr>
        <p:spPr bwMode="auto">
          <a:xfrm>
            <a:off x="468313" y="1125538"/>
            <a:ext cx="784860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Arial Black" pitchFamily="34" charset="0"/>
              </a:rPr>
              <a:t>来作为参数</a:t>
            </a:r>
            <a:r>
              <a:rPr lang="zh-CN" altLang="en-US">
                <a:latin typeface="Arial Black" pitchFamily="34" charset="0"/>
                <a:sym typeface="Symbol" pitchFamily="18" charset="2"/>
              </a:rPr>
              <a:t>的估计量，则称为</a:t>
            </a:r>
            <a:r>
              <a:rPr lang="zh-CN" altLang="en-US">
                <a:solidFill>
                  <a:srgbClr val="0000FF"/>
                </a:solidFill>
                <a:latin typeface="Arial Black" pitchFamily="34" charset="0"/>
                <a:sym typeface="Symbol" pitchFamily="18" charset="2"/>
              </a:rPr>
              <a:t>参数的点估计</a:t>
            </a:r>
            <a:r>
              <a:rPr lang="zh-CN" altLang="en-US">
                <a:latin typeface="Arial Black" pitchFamily="34" charset="0"/>
                <a:sym typeface="Symbol" pitchFamily="18" charset="2"/>
              </a:rPr>
              <a:t>。   </a:t>
            </a:r>
          </a:p>
        </p:txBody>
      </p:sp>
      <p:sp>
        <p:nvSpPr>
          <p:cNvPr id="212998" name="TextBox 9"/>
          <p:cNvSpPr txBox="1">
            <a:spLocks noChangeArrowheads="1"/>
          </p:cNvSpPr>
          <p:nvPr/>
        </p:nvSpPr>
        <p:spPr bwMode="auto">
          <a:xfrm>
            <a:off x="468313" y="-26988"/>
            <a:ext cx="1266825" cy="590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</a:rPr>
              <a:t>回忆：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68313" y="1700213"/>
            <a:ext cx="7848600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点估计总是有误差的，但没有给出偏差的程度，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6675" y="2360613"/>
            <a:ext cx="9401175" cy="1212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引例</a:t>
            </a:r>
            <a:r>
              <a:rPr lang="zh-CN" altLang="en-US"/>
              <a:t>   设某厂生产的灯泡使用寿命</a:t>
            </a:r>
            <a:r>
              <a:rPr lang="en-US" altLang="zh-CN"/>
              <a:t>X~N</a:t>
            </a:r>
            <a:r>
              <a:rPr lang="zh-CN" altLang="en-US"/>
              <a:t>（</a:t>
            </a:r>
            <a:r>
              <a:rPr lang="zh-CN" altLang="en-US">
                <a:sym typeface="Symbol" pitchFamily="18" charset="2"/>
              </a:rPr>
              <a:t>，</a:t>
            </a:r>
            <a:r>
              <a:rPr lang="en-US" altLang="zh-CN">
                <a:sym typeface="Symbol" pitchFamily="18" charset="2"/>
              </a:rPr>
              <a:t>100</a:t>
            </a:r>
            <a:r>
              <a:rPr lang="zh-CN" altLang="en-US"/>
              <a:t>），现</a:t>
            </a:r>
          </a:p>
          <a:p>
            <a:pPr>
              <a:lnSpc>
                <a:spcPct val="130000"/>
              </a:lnSpc>
            </a:pPr>
            <a:r>
              <a:rPr lang="zh-CN" altLang="en-US"/>
              <a:t>随机抽取</a:t>
            </a:r>
            <a:r>
              <a:rPr lang="en-US" altLang="zh-CN"/>
              <a:t>5</a:t>
            </a:r>
            <a:r>
              <a:rPr lang="zh-CN" altLang="en-US"/>
              <a:t>只，用样本均值估计其平均寿命。测三组数据：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23850" y="3754438"/>
          <a:ext cx="8568953" cy="21945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428158"/>
                <a:gridCol w="1215456"/>
                <a:gridCol w="1251364"/>
                <a:gridCol w="1217592"/>
                <a:gridCol w="1080120"/>
                <a:gridCol w="1080120"/>
                <a:gridCol w="1296143"/>
              </a:tblGrid>
              <a:tr h="212234"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均值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2234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第一组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1455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1502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1370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1610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1430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1473.4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2234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第二组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1400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1390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1408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1512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1390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1420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1409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第三组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1500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1510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1460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1505</a:t>
                      </a:r>
                      <a:endParaRPr lang="zh-CN" altLang="en-US" sz="2400" dirty="0" smtClean="0"/>
                    </a:p>
                    <a:p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1425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1480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323850" y="6092825"/>
            <a:ext cx="5076825" cy="652463"/>
            <a:chOff x="323528" y="6093296"/>
            <a:chExt cx="5076423" cy="652486"/>
          </a:xfrm>
        </p:grpSpPr>
        <p:sp>
          <p:nvSpPr>
            <p:cNvPr id="213044" name="TextBox 8"/>
            <p:cNvSpPr txBox="1">
              <a:spLocks noChangeArrowheads="1"/>
            </p:cNvSpPr>
            <p:nvPr/>
          </p:nvSpPr>
          <p:spPr bwMode="auto">
            <a:xfrm>
              <a:off x="323528" y="6093296"/>
              <a:ext cx="1988045" cy="65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/>
                <a:t>用样本均值</a:t>
              </a:r>
            </a:p>
          </p:txBody>
        </p:sp>
        <p:graphicFrame>
          <p:nvGraphicFramePr>
            <p:cNvPr id="212995" name="Object 3"/>
            <p:cNvGraphicFramePr>
              <a:graphicFrameLocks noChangeAspect="1"/>
            </p:cNvGraphicFramePr>
            <p:nvPr/>
          </p:nvGraphicFramePr>
          <p:xfrm>
            <a:off x="2162133" y="6170448"/>
            <a:ext cx="465651" cy="498912"/>
          </p:xfrm>
          <a:graphic>
            <a:graphicData uri="http://schemas.openxmlformats.org/presentationml/2006/ole">
              <p:oleObj spid="_x0000_s212995" name="Equation" r:id="rId5" imgW="177480" imgH="190440" progId="">
                <p:embed/>
              </p:oleObj>
            </a:graphicData>
          </a:graphic>
        </p:graphicFrame>
        <p:sp>
          <p:nvSpPr>
            <p:cNvPr id="213045" name="TextBox 13"/>
            <p:cNvSpPr txBox="1">
              <a:spLocks noChangeArrowheads="1"/>
            </p:cNvSpPr>
            <p:nvPr/>
          </p:nvSpPr>
          <p:spPr bwMode="auto">
            <a:xfrm>
              <a:off x="2483768" y="6093296"/>
              <a:ext cx="2916183" cy="65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/>
                <a:t>来估计参数</a:t>
              </a:r>
              <a:r>
                <a:rPr lang="zh-CN" altLang="en-US">
                  <a:sym typeface="Symbol" pitchFamily="18" charset="2"/>
                </a:rPr>
                <a:t>的值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  <p:bldP spid="2054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3571868" y="214290"/>
            <a:ext cx="1574470" cy="812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rgbClr val="C00000"/>
                </a:solidFill>
                <a:latin typeface="华文隶书" pitchFamily="2" charset="-122"/>
                <a:ea typeface="华文隶书" pitchFamily="2" charset="-122"/>
              </a:rPr>
              <a:t>无偏性</a:t>
            </a:r>
            <a:endParaRPr lang="zh-CN" altLang="en-US" sz="3600" dirty="0">
              <a:solidFill>
                <a:srgbClr val="C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71472" y="1000109"/>
            <a:ext cx="7756525" cy="1284288"/>
            <a:chOff x="418" y="1213"/>
            <a:chExt cx="4886" cy="809"/>
          </a:xfrm>
        </p:grpSpPr>
        <p:sp>
          <p:nvSpPr>
            <p:cNvPr id="21518" name="Text Box 18"/>
            <p:cNvSpPr txBox="1">
              <a:spLocks noChangeArrowheads="1"/>
            </p:cNvSpPr>
            <p:nvPr/>
          </p:nvSpPr>
          <p:spPr bwMode="auto">
            <a:xfrm>
              <a:off x="418" y="1258"/>
              <a:ext cx="3963" cy="7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Arial Black" pitchFamily="34" charset="0"/>
                </a:rPr>
                <a:t>无偏估计量</a:t>
              </a:r>
              <a:r>
                <a:rPr lang="zh-CN" altLang="en-US" dirty="0"/>
                <a:t>：设    是   的估计量，如果</a:t>
              </a:r>
            </a:p>
            <a:p>
              <a:r>
                <a:rPr lang="zh-CN" altLang="en-US" dirty="0"/>
                <a:t>则称    是     的</a:t>
              </a:r>
              <a:r>
                <a:rPr lang="zh-CN" altLang="en-US" dirty="0">
                  <a:solidFill>
                    <a:srgbClr val="0000FF"/>
                  </a:solidFill>
                  <a:latin typeface="Arial Black" pitchFamily="34" charset="0"/>
                </a:rPr>
                <a:t>无偏估计</a:t>
              </a:r>
              <a:r>
                <a:rPr lang="zh-CN" altLang="en-US" dirty="0" smtClean="0">
                  <a:solidFill>
                    <a:srgbClr val="0000FF"/>
                  </a:solidFill>
                  <a:latin typeface="Arial Black" pitchFamily="34" charset="0"/>
                </a:rPr>
                <a:t>量</a:t>
              </a:r>
              <a:r>
                <a:rPr lang="zh-CN" altLang="en-US" dirty="0" smtClean="0"/>
                <a:t>。</a:t>
              </a:r>
              <a:endParaRPr lang="zh-CN" altLang="en-US" dirty="0"/>
            </a:p>
          </p:txBody>
        </p:sp>
        <p:graphicFrame>
          <p:nvGraphicFramePr>
            <p:cNvPr id="21508" name="Object 19"/>
            <p:cNvGraphicFramePr>
              <a:graphicFrameLocks noChangeAspect="1"/>
            </p:cNvGraphicFramePr>
            <p:nvPr/>
          </p:nvGraphicFramePr>
          <p:xfrm>
            <a:off x="2095" y="1213"/>
            <a:ext cx="195" cy="350"/>
          </p:xfrm>
          <a:graphic>
            <a:graphicData uri="http://schemas.openxmlformats.org/presentationml/2006/ole">
              <p:oleObj spid="_x0000_s333826" name="Equation" r:id="rId4" imgW="126720" imgH="228600" progId="">
                <p:embed/>
              </p:oleObj>
            </a:graphicData>
          </a:graphic>
        </p:graphicFrame>
        <p:graphicFrame>
          <p:nvGraphicFramePr>
            <p:cNvPr id="21509" name="Object 20"/>
            <p:cNvGraphicFramePr>
              <a:graphicFrameLocks noChangeAspect="1"/>
            </p:cNvGraphicFramePr>
            <p:nvPr/>
          </p:nvGraphicFramePr>
          <p:xfrm>
            <a:off x="2517" y="1300"/>
            <a:ext cx="195" cy="273"/>
          </p:xfrm>
          <a:graphic>
            <a:graphicData uri="http://schemas.openxmlformats.org/presentationml/2006/ole">
              <p:oleObj spid="_x0000_s333827" name="Equation" r:id="rId5" imgW="126720" imgH="177480" progId="">
                <p:embed/>
              </p:oleObj>
            </a:graphicData>
          </a:graphic>
        </p:graphicFrame>
        <p:graphicFrame>
          <p:nvGraphicFramePr>
            <p:cNvPr id="21510" name="Object 21"/>
            <p:cNvGraphicFramePr>
              <a:graphicFrameLocks noChangeAspect="1"/>
            </p:cNvGraphicFramePr>
            <p:nvPr/>
          </p:nvGraphicFramePr>
          <p:xfrm>
            <a:off x="4348" y="1213"/>
            <a:ext cx="956" cy="389"/>
          </p:xfrm>
          <a:graphic>
            <a:graphicData uri="http://schemas.openxmlformats.org/presentationml/2006/ole">
              <p:oleObj spid="_x0000_s333828" name="Equation" r:id="rId6" imgW="622080" imgH="253800" progId="">
                <p:embed/>
              </p:oleObj>
            </a:graphicData>
          </a:graphic>
        </p:graphicFrame>
        <p:graphicFrame>
          <p:nvGraphicFramePr>
            <p:cNvPr id="21511" name="Object 22"/>
            <p:cNvGraphicFramePr>
              <a:graphicFrameLocks noChangeAspect="1"/>
            </p:cNvGraphicFramePr>
            <p:nvPr/>
          </p:nvGraphicFramePr>
          <p:xfrm>
            <a:off x="961" y="1483"/>
            <a:ext cx="195" cy="350"/>
          </p:xfrm>
          <a:graphic>
            <a:graphicData uri="http://schemas.openxmlformats.org/presentationml/2006/ole">
              <p:oleObj spid="_x0000_s333829" name="Equation" r:id="rId7" imgW="126720" imgH="228600" progId="">
                <p:embed/>
              </p:oleObj>
            </a:graphicData>
          </a:graphic>
        </p:graphicFrame>
        <p:graphicFrame>
          <p:nvGraphicFramePr>
            <p:cNvPr id="21512" name="Object 23"/>
            <p:cNvGraphicFramePr>
              <a:graphicFrameLocks noChangeAspect="1"/>
            </p:cNvGraphicFramePr>
            <p:nvPr/>
          </p:nvGraphicFramePr>
          <p:xfrm>
            <a:off x="1429" y="1570"/>
            <a:ext cx="195" cy="273"/>
          </p:xfrm>
          <a:graphic>
            <a:graphicData uri="http://schemas.openxmlformats.org/presentationml/2006/ole">
              <p:oleObj spid="_x0000_s333830" name="Equation" r:id="rId8" imgW="126720" imgH="177480" progId="">
                <p:embed/>
              </p:oleObj>
            </a:graphicData>
          </a:graphic>
        </p:graphicFrame>
      </p:grpSp>
      <p:graphicFrame>
        <p:nvGraphicFramePr>
          <p:cNvPr id="21513" name="Object 6"/>
          <p:cNvGraphicFramePr>
            <a:graphicFrameLocks noChangeAspect="1"/>
          </p:cNvGraphicFramePr>
          <p:nvPr/>
        </p:nvGraphicFramePr>
        <p:xfrm>
          <a:off x="1098572" y="2357430"/>
          <a:ext cx="6545262" cy="692150"/>
        </p:xfrm>
        <a:graphic>
          <a:graphicData uri="http://schemas.openxmlformats.org/presentationml/2006/ole">
            <p:oleObj spid="_x0000_s333831" name="Equation" r:id="rId9" imgW="2539800" imgH="266400" progId="">
              <p:embed/>
            </p:oleObj>
          </a:graphicData>
        </a:graphic>
      </p:graphicFrame>
      <p:graphicFrame>
        <p:nvGraphicFramePr>
          <p:cNvPr id="21514" name="Object 9"/>
          <p:cNvGraphicFramePr>
            <a:graphicFrameLocks noChangeAspect="1"/>
          </p:cNvGraphicFramePr>
          <p:nvPr/>
        </p:nvGraphicFramePr>
        <p:xfrm>
          <a:off x="714348" y="3214686"/>
          <a:ext cx="7050087" cy="598487"/>
        </p:xfrm>
        <a:graphic>
          <a:graphicData uri="http://schemas.openxmlformats.org/presentationml/2006/ole">
            <p:oleObj spid="_x0000_s333832" name="Equation" r:id="rId10" imgW="2946240" imgH="266400" progId="">
              <p:embed/>
            </p:oleObj>
          </a:graphicData>
        </a:graphic>
      </p:graphicFrame>
      <p:graphicFrame>
        <p:nvGraphicFramePr>
          <p:cNvPr id="21515" name="Object 12"/>
          <p:cNvGraphicFramePr>
            <a:graphicFrameLocks noChangeAspect="1"/>
          </p:cNvGraphicFramePr>
          <p:nvPr/>
        </p:nvGraphicFramePr>
        <p:xfrm>
          <a:off x="714348" y="4000504"/>
          <a:ext cx="7191375" cy="504825"/>
        </p:xfrm>
        <a:graphic>
          <a:graphicData uri="http://schemas.openxmlformats.org/presentationml/2006/ole">
            <p:oleObj spid="_x0000_s333833" name="Equation" r:id="rId11" imgW="3390840" imgH="215640" progId="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580470" y="4572008"/>
            <a:ext cx="2348720" cy="5903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即无系统偏差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766785" y="5267325"/>
          <a:ext cx="7091363" cy="733425"/>
        </p:xfrm>
        <a:graphic>
          <a:graphicData uri="http://schemas.openxmlformats.org/presentationml/2006/ole">
            <p:oleObj spid="_x0000_s333834" name="公式" r:id="rId12" imgW="2946240" imgH="304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4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68313" y="2997200"/>
            <a:ext cx="3068637" cy="590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但范围有多大呢？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54038" y="765175"/>
            <a:ext cx="4732337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ym typeface="Symbol" pitchFamily="18" charset="2"/>
              </a:rPr>
              <a:t>取样本</a:t>
            </a:r>
            <a:r>
              <a:rPr lang="en-US" altLang="zh-CN">
                <a:sym typeface="Symbol" pitchFamily="18" charset="2"/>
              </a:rPr>
              <a:t>1</a:t>
            </a:r>
            <a:r>
              <a:rPr lang="zh-CN" altLang="en-US">
                <a:sym typeface="Symbol" pitchFamily="18" charset="2"/>
              </a:rPr>
              <a:t>，得到估计值</a:t>
            </a:r>
            <a:r>
              <a:rPr lang="en-US" altLang="zh-CN">
                <a:sym typeface="Symbol" pitchFamily="18" charset="2"/>
              </a:rPr>
              <a:t>1473.4</a:t>
            </a:r>
            <a:endParaRPr lang="zh-CN" alt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4925" y="188913"/>
            <a:ext cx="9048750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ym typeface="Symbol" pitchFamily="18" charset="2"/>
              </a:rPr>
              <a:t></a:t>
            </a:r>
            <a:r>
              <a:rPr lang="zh-CN" altLang="en-US"/>
              <a:t>是一个真实存在的确定的数，只是我们不知道确切的值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71500" y="1341438"/>
            <a:ext cx="4432300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取样本</a:t>
            </a:r>
            <a:r>
              <a:rPr lang="en-US" altLang="zh-CN"/>
              <a:t>2</a:t>
            </a:r>
            <a:r>
              <a:rPr lang="zh-CN" altLang="en-US"/>
              <a:t>，得到估计值</a:t>
            </a:r>
            <a:r>
              <a:rPr lang="en-US" altLang="zh-CN"/>
              <a:t>1400</a:t>
            </a:r>
            <a:endParaRPr lang="zh-CN" altLang="en-US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71500" y="1916113"/>
            <a:ext cx="4432300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取样本</a:t>
            </a:r>
            <a:r>
              <a:rPr lang="en-US" altLang="zh-CN"/>
              <a:t>3</a:t>
            </a:r>
            <a:r>
              <a:rPr lang="zh-CN" altLang="en-US"/>
              <a:t>，得到估计值</a:t>
            </a:r>
            <a:r>
              <a:rPr lang="en-US" altLang="zh-CN"/>
              <a:t>1480</a:t>
            </a:r>
            <a:endParaRPr lang="zh-CN" altLang="en-US"/>
          </a:p>
        </p:txBody>
      </p: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468313" y="2420938"/>
            <a:ext cx="7456487" cy="652462"/>
            <a:chOff x="467544" y="2632498"/>
            <a:chExt cx="7457137" cy="652486"/>
          </a:xfrm>
        </p:grpSpPr>
        <p:sp>
          <p:nvSpPr>
            <p:cNvPr id="216082" name="TextBox 17"/>
            <p:cNvSpPr txBox="1">
              <a:spLocks noChangeArrowheads="1"/>
            </p:cNvSpPr>
            <p:nvPr/>
          </p:nvSpPr>
          <p:spPr bwMode="auto">
            <a:xfrm>
              <a:off x="467544" y="2636912"/>
              <a:ext cx="1627369" cy="590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/>
                <a:t>随机变量</a:t>
              </a:r>
            </a:p>
          </p:txBody>
        </p:sp>
        <p:graphicFrame>
          <p:nvGraphicFramePr>
            <p:cNvPr id="216066" name="Object 2"/>
            <p:cNvGraphicFramePr>
              <a:graphicFrameLocks noChangeAspect="1"/>
            </p:cNvGraphicFramePr>
            <p:nvPr/>
          </p:nvGraphicFramePr>
          <p:xfrm>
            <a:off x="2051720" y="2708920"/>
            <a:ext cx="432048" cy="462909"/>
          </p:xfrm>
          <a:graphic>
            <a:graphicData uri="http://schemas.openxmlformats.org/presentationml/2006/ole">
              <p:oleObj spid="_x0000_s216066" name="Equation" r:id="rId3" imgW="177480" imgH="190440" progId="">
                <p:embed/>
              </p:oleObj>
            </a:graphicData>
          </a:graphic>
        </p:graphicFrame>
        <p:sp>
          <p:nvSpPr>
            <p:cNvPr id="216083" name="TextBox 19"/>
            <p:cNvSpPr txBox="1">
              <a:spLocks noChangeArrowheads="1"/>
            </p:cNvSpPr>
            <p:nvPr/>
          </p:nvSpPr>
          <p:spPr bwMode="auto">
            <a:xfrm>
              <a:off x="2483768" y="2632498"/>
              <a:ext cx="5440913" cy="65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/>
                <a:t>的观测值在</a:t>
              </a:r>
              <a:r>
                <a:rPr lang="zh-CN" altLang="en-US">
                  <a:sym typeface="Symbol" pitchFamily="18" charset="2"/>
                </a:rPr>
                <a:t>的真实值左右波动。</a:t>
              </a:r>
              <a:endParaRPr lang="zh-CN" altLang="en-US"/>
            </a:p>
          </p:txBody>
        </p:sp>
      </p:grp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876550" y="3713163"/>
            <a:ext cx="2990850" cy="600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A50021"/>
                </a:solidFill>
                <a:latin typeface="Arial Black" pitchFamily="34" charset="0"/>
              </a:rPr>
              <a:t>区间估计的思想</a:t>
            </a:r>
          </a:p>
        </p:txBody>
      </p:sp>
      <p:sp>
        <p:nvSpPr>
          <p:cNvPr id="216080" name="Text Box 11"/>
          <p:cNvSpPr txBox="1">
            <a:spLocks noChangeArrowheads="1"/>
          </p:cNvSpPr>
          <p:nvPr/>
        </p:nvSpPr>
        <p:spPr bwMode="auto">
          <a:xfrm>
            <a:off x="107950" y="5095875"/>
            <a:ext cx="8907463" cy="1212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Arial Black" pitchFamily="34" charset="0"/>
              </a:rPr>
              <a:t>用          来作为参数</a:t>
            </a:r>
            <a:r>
              <a:rPr lang="zh-CN" altLang="en-US">
                <a:latin typeface="Arial Black" pitchFamily="34" charset="0"/>
                <a:sym typeface="Symbol" pitchFamily="18" charset="2"/>
              </a:rPr>
              <a:t>可能取值范围的估计，同时给出</a:t>
            </a:r>
            <a:endParaRPr lang="en-US" altLang="zh-CN">
              <a:latin typeface="Arial Black" pitchFamily="34" charset="0"/>
              <a:sym typeface="Symbol" pitchFamily="18" charset="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latin typeface="Arial Black" pitchFamily="34" charset="0"/>
                <a:sym typeface="Symbol" pitchFamily="18" charset="2"/>
              </a:rPr>
              <a:t>参数落在随机区间           中的概率，称为</a:t>
            </a:r>
            <a:r>
              <a:rPr lang="zh-CN" altLang="en-US">
                <a:solidFill>
                  <a:srgbClr val="FF0000"/>
                </a:solidFill>
                <a:latin typeface="Arial Black" pitchFamily="34" charset="0"/>
                <a:sym typeface="Symbol" pitchFamily="18" charset="2"/>
              </a:rPr>
              <a:t>区间估计</a:t>
            </a:r>
            <a:r>
              <a:rPr lang="zh-CN" altLang="en-US">
                <a:latin typeface="Arial Black" pitchFamily="34" charset="0"/>
                <a:sym typeface="Symbol" pitchFamily="18" charset="2"/>
              </a:rPr>
              <a:t>。</a:t>
            </a:r>
          </a:p>
        </p:txBody>
      </p:sp>
      <p:sp>
        <p:nvSpPr>
          <p:cNvPr id="216081" name="矩形 23"/>
          <p:cNvSpPr>
            <a:spLocks noChangeArrowheads="1"/>
          </p:cNvSpPr>
          <p:nvPr/>
        </p:nvSpPr>
        <p:spPr bwMode="auto">
          <a:xfrm>
            <a:off x="107950" y="4505325"/>
            <a:ext cx="2833688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  <a:latin typeface="Arial Black" pitchFamily="34" charset="0"/>
              </a:rPr>
              <a:t>构造两个统计量</a:t>
            </a:r>
          </a:p>
        </p:txBody>
      </p:sp>
      <p:graphicFrame>
        <p:nvGraphicFramePr>
          <p:cNvPr id="216070" name="Object 6"/>
          <p:cNvGraphicFramePr>
            <a:graphicFrameLocks noChangeAspect="1"/>
          </p:cNvGraphicFramePr>
          <p:nvPr/>
        </p:nvGraphicFramePr>
        <p:xfrm>
          <a:off x="2811463" y="4516438"/>
          <a:ext cx="5832475" cy="627062"/>
        </p:xfrm>
        <a:graphic>
          <a:graphicData uri="http://schemas.openxmlformats.org/presentationml/2006/ole">
            <p:oleObj spid="_x0000_s216070" name="公式" r:id="rId4" imgW="2361960" imgH="253800" progId="Equation.3">
              <p:embed/>
            </p:oleObj>
          </a:graphicData>
        </a:graphic>
      </p:graphicFrame>
      <p:graphicFrame>
        <p:nvGraphicFramePr>
          <p:cNvPr id="216071" name="Object 7"/>
          <p:cNvGraphicFramePr>
            <a:graphicFrameLocks noChangeAspect="1"/>
          </p:cNvGraphicFramePr>
          <p:nvPr/>
        </p:nvGraphicFramePr>
        <p:xfrm>
          <a:off x="523875" y="5119688"/>
          <a:ext cx="1190625" cy="595312"/>
        </p:xfrm>
        <a:graphic>
          <a:graphicData uri="http://schemas.openxmlformats.org/presentationml/2006/ole">
            <p:oleObj spid="_x0000_s216071" name="公式" r:id="rId5" imgW="482400" imgH="241200" progId="Equation.3">
              <p:embed/>
            </p:oleObj>
          </a:graphicData>
        </a:graphic>
      </p:graphicFrame>
      <p:graphicFrame>
        <p:nvGraphicFramePr>
          <p:cNvPr id="216072" name="Object 8"/>
          <p:cNvGraphicFramePr>
            <a:graphicFrameLocks noChangeAspect="1"/>
          </p:cNvGraphicFramePr>
          <p:nvPr/>
        </p:nvGraphicFramePr>
        <p:xfrm>
          <a:off x="3309938" y="5643563"/>
          <a:ext cx="1190625" cy="595312"/>
        </p:xfrm>
        <a:graphic>
          <a:graphicData uri="http://schemas.openxmlformats.org/presentationml/2006/ole">
            <p:oleObj spid="_x0000_s216072" name="公式" r:id="rId6" imgW="48240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1"/>
      <p:bldP spid="14" grpId="0"/>
      <p:bldP spid="15" grpId="0"/>
      <p:bldP spid="16" grpId="0"/>
      <p:bldP spid="17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059113" y="5589588"/>
          <a:ext cx="3168650" cy="1117600"/>
        </p:xfrm>
        <a:graphic>
          <a:graphicData uri="http://schemas.openxmlformats.org/presentationml/2006/ole">
            <p:oleObj spid="_x0000_s257026" name="Equation" r:id="rId3" imgW="1295280" imgH="457200" progId="">
              <p:embed/>
            </p:oleObj>
          </a:graphicData>
        </a:graphic>
      </p:graphicFrame>
      <p:sp>
        <p:nvSpPr>
          <p:cNvPr id="257037" name="TextBox 11"/>
          <p:cNvSpPr txBox="1">
            <a:spLocks noChangeArrowheads="1"/>
          </p:cNvSpPr>
          <p:nvPr/>
        </p:nvSpPr>
        <p:spPr bwMode="auto">
          <a:xfrm>
            <a:off x="323850" y="115888"/>
            <a:ext cx="184150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39750" y="5732463"/>
            <a:ext cx="2519363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ym typeface="Symbol" pitchFamily="18" charset="2"/>
              </a:rPr>
              <a:t>考虑</a:t>
            </a:r>
            <a:r>
              <a:rPr lang="en-US" altLang="zh-CN">
                <a:sym typeface="Symbol" pitchFamily="18" charset="2"/>
              </a:rPr>
              <a:t>U</a:t>
            </a:r>
            <a:r>
              <a:rPr lang="zh-CN" altLang="en-US">
                <a:sym typeface="Symbol" pitchFamily="18" charset="2"/>
              </a:rPr>
              <a:t>统计量：</a:t>
            </a:r>
          </a:p>
        </p:txBody>
      </p:sp>
      <p:grpSp>
        <p:nvGrpSpPr>
          <p:cNvPr id="257039" name="组合 18"/>
          <p:cNvGrpSpPr>
            <a:grpSpLocks/>
          </p:cNvGrpSpPr>
          <p:nvPr/>
        </p:nvGrpSpPr>
        <p:grpSpPr bwMode="auto">
          <a:xfrm>
            <a:off x="303213" y="260350"/>
            <a:ext cx="8631237" cy="1228725"/>
            <a:chOff x="303213" y="260648"/>
            <a:chExt cx="8631188" cy="1228550"/>
          </a:xfrm>
        </p:grpSpPr>
        <p:sp>
          <p:nvSpPr>
            <p:cNvPr id="257049" name="Text Box 3"/>
            <p:cNvSpPr txBox="1">
              <a:spLocks noChangeArrowheads="1"/>
            </p:cNvSpPr>
            <p:nvPr/>
          </p:nvSpPr>
          <p:spPr bwMode="auto">
            <a:xfrm>
              <a:off x="303213" y="260648"/>
              <a:ext cx="5799986" cy="6524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>
                  <a:solidFill>
                    <a:srgbClr val="0000FF"/>
                  </a:solidFill>
                </a:rPr>
                <a:t>上例：</a:t>
              </a:r>
              <a:r>
                <a:rPr lang="zh-CN" altLang="en-US"/>
                <a:t>要求有</a:t>
              </a:r>
              <a:r>
                <a:rPr lang="en-US" altLang="zh-CN"/>
                <a:t>90%</a:t>
              </a:r>
              <a:r>
                <a:rPr lang="zh-CN" altLang="en-US"/>
                <a:t>的把握判断</a:t>
              </a:r>
              <a:r>
                <a:rPr lang="zh-CN" altLang="en-US">
                  <a:sym typeface="Symbol" pitchFamily="18" charset="2"/>
                </a:rPr>
                <a:t>落在</a:t>
              </a:r>
            </a:p>
          </p:txBody>
        </p:sp>
        <p:graphicFrame>
          <p:nvGraphicFramePr>
            <p:cNvPr id="257030" name="Object 6"/>
            <p:cNvGraphicFramePr>
              <a:graphicFrameLocks noChangeAspect="1"/>
            </p:cNvGraphicFramePr>
            <p:nvPr/>
          </p:nvGraphicFramePr>
          <p:xfrm>
            <a:off x="6012160" y="332656"/>
            <a:ext cx="2072230" cy="504056"/>
          </p:xfrm>
          <a:graphic>
            <a:graphicData uri="http://schemas.openxmlformats.org/presentationml/2006/ole">
              <p:oleObj spid="_x0000_s257030" name="Equation" r:id="rId4" imgW="939600" imgH="228600" progId="">
                <p:embed/>
              </p:oleObj>
            </a:graphicData>
          </a:graphic>
        </p:graphicFrame>
        <p:sp>
          <p:nvSpPr>
            <p:cNvPr id="257050" name="TextBox 14"/>
            <p:cNvSpPr txBox="1">
              <a:spLocks noChangeArrowheads="1"/>
            </p:cNvSpPr>
            <p:nvPr/>
          </p:nvSpPr>
          <p:spPr bwMode="auto">
            <a:xfrm>
              <a:off x="8028384" y="260648"/>
              <a:ext cx="906017" cy="590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/>
                <a:t>之间</a:t>
              </a:r>
            </a:p>
          </p:txBody>
        </p:sp>
        <p:sp>
          <p:nvSpPr>
            <p:cNvPr id="257051" name="TextBox 15"/>
            <p:cNvSpPr txBox="1">
              <a:spLocks noChangeArrowheads="1"/>
            </p:cNvSpPr>
            <p:nvPr/>
          </p:nvSpPr>
          <p:spPr bwMode="auto">
            <a:xfrm>
              <a:off x="467544" y="836712"/>
              <a:ext cx="1845377" cy="65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/>
                <a:t>求</a:t>
              </a:r>
              <a:r>
                <a:rPr lang="el-GR" altLang="zh-CN"/>
                <a:t>δ</a:t>
              </a:r>
              <a:r>
                <a:rPr lang="zh-CN" altLang="en-US"/>
                <a:t>的选取</a:t>
              </a:r>
            </a:p>
          </p:txBody>
        </p:sp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395288" y="1412875"/>
            <a:ext cx="8680450" cy="1300163"/>
            <a:chOff x="395536" y="1412776"/>
            <a:chExt cx="8680002" cy="1300558"/>
          </a:xfrm>
        </p:grpSpPr>
        <p:sp>
          <p:nvSpPr>
            <p:cNvPr id="257045" name="TextBox 22"/>
            <p:cNvSpPr txBox="1">
              <a:spLocks noChangeArrowheads="1"/>
            </p:cNvSpPr>
            <p:nvPr/>
          </p:nvSpPr>
          <p:spPr bwMode="auto">
            <a:xfrm>
              <a:off x="395536" y="1412776"/>
              <a:ext cx="3791423" cy="590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>
                  <a:solidFill>
                    <a:srgbClr val="0000FF"/>
                  </a:solidFill>
                </a:rPr>
                <a:t>解：</a:t>
              </a:r>
              <a:r>
                <a:rPr lang="zh-CN" altLang="en-US"/>
                <a:t>点估计中，我们用</a:t>
              </a:r>
            </a:p>
          </p:txBody>
        </p:sp>
        <p:graphicFrame>
          <p:nvGraphicFramePr>
            <p:cNvPr id="257034" name="Object 10"/>
            <p:cNvGraphicFramePr>
              <a:graphicFrameLocks noChangeAspect="1"/>
            </p:cNvGraphicFramePr>
            <p:nvPr/>
          </p:nvGraphicFramePr>
          <p:xfrm>
            <a:off x="4067944" y="1490365"/>
            <a:ext cx="432654" cy="463663"/>
          </p:xfrm>
          <a:graphic>
            <a:graphicData uri="http://schemas.openxmlformats.org/presentationml/2006/ole">
              <p:oleObj spid="_x0000_s257034" name="Equation" r:id="rId5" imgW="177480" imgH="190440" progId="">
                <p:embed/>
              </p:oleObj>
            </a:graphicData>
          </a:graphic>
        </p:graphicFrame>
        <p:sp>
          <p:nvSpPr>
            <p:cNvPr id="257046" name="TextBox 23"/>
            <p:cNvSpPr txBox="1">
              <a:spLocks noChangeArrowheads="1"/>
            </p:cNvSpPr>
            <p:nvPr/>
          </p:nvSpPr>
          <p:spPr bwMode="auto">
            <a:xfrm>
              <a:off x="4355976" y="1412776"/>
              <a:ext cx="4719562" cy="65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/>
                <a:t>估计</a:t>
              </a:r>
              <a:r>
                <a:rPr lang="zh-CN" altLang="en-US">
                  <a:sym typeface="Symbol" pitchFamily="18" charset="2"/>
                </a:rPr>
                <a:t>。现在我们要精确了解</a:t>
              </a:r>
              <a:endParaRPr lang="zh-CN" altLang="en-US"/>
            </a:p>
          </p:txBody>
        </p:sp>
        <p:sp>
          <p:nvSpPr>
            <p:cNvPr id="257047" name="TextBox 24"/>
            <p:cNvSpPr txBox="1">
              <a:spLocks noChangeArrowheads="1"/>
            </p:cNvSpPr>
            <p:nvPr/>
          </p:nvSpPr>
          <p:spPr bwMode="auto">
            <a:xfrm>
              <a:off x="539552" y="2060848"/>
              <a:ext cx="4873450" cy="65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/>
                <a:t>估计的误差，需要考察统计量</a:t>
              </a:r>
            </a:p>
          </p:txBody>
        </p:sp>
        <p:graphicFrame>
          <p:nvGraphicFramePr>
            <p:cNvPr id="257035" name="Object 11"/>
            <p:cNvGraphicFramePr>
              <a:graphicFrameLocks noChangeAspect="1"/>
            </p:cNvGraphicFramePr>
            <p:nvPr/>
          </p:nvGraphicFramePr>
          <p:xfrm>
            <a:off x="5249870" y="2138437"/>
            <a:ext cx="465111" cy="498446"/>
          </p:xfrm>
          <a:graphic>
            <a:graphicData uri="http://schemas.openxmlformats.org/presentationml/2006/ole">
              <p:oleObj spid="_x0000_s257035" name="Equation" r:id="rId6" imgW="177480" imgH="190440" progId="">
                <p:embed/>
              </p:oleObj>
            </a:graphicData>
          </a:graphic>
        </p:graphicFrame>
        <p:sp>
          <p:nvSpPr>
            <p:cNvPr id="257048" name="TextBox 26"/>
            <p:cNvSpPr txBox="1">
              <a:spLocks noChangeArrowheads="1"/>
            </p:cNvSpPr>
            <p:nvPr/>
          </p:nvSpPr>
          <p:spPr bwMode="auto">
            <a:xfrm>
              <a:off x="5566923" y="2060848"/>
              <a:ext cx="3505671" cy="65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/>
                <a:t>作为随机变量的分布。</a:t>
              </a:r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539750" y="2708275"/>
            <a:ext cx="4427538" cy="1152525"/>
            <a:chOff x="539552" y="2708921"/>
            <a:chExt cx="4428201" cy="1152128"/>
          </a:xfrm>
        </p:grpSpPr>
        <p:sp>
          <p:nvSpPr>
            <p:cNvPr id="257044" name="TextBox 27"/>
            <p:cNvSpPr txBox="1">
              <a:spLocks noChangeArrowheads="1"/>
            </p:cNvSpPr>
            <p:nvPr/>
          </p:nvSpPr>
          <p:spPr bwMode="auto">
            <a:xfrm>
              <a:off x="539552" y="2924944"/>
              <a:ext cx="1988045" cy="65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/>
                <a:t>已经知道：</a:t>
              </a:r>
            </a:p>
          </p:txBody>
        </p:sp>
        <p:graphicFrame>
          <p:nvGraphicFramePr>
            <p:cNvPr id="31748" name="Object 12"/>
            <p:cNvGraphicFramePr>
              <a:graphicFrameLocks noChangeAspect="1"/>
            </p:cNvGraphicFramePr>
            <p:nvPr/>
          </p:nvGraphicFramePr>
          <p:xfrm>
            <a:off x="2627784" y="2708921"/>
            <a:ext cx="2339969" cy="1152128"/>
          </p:xfrm>
          <a:graphic>
            <a:graphicData uri="http://schemas.openxmlformats.org/presentationml/2006/ole">
              <p:oleObj spid="_x0000_s257036" name="Equation" r:id="rId7" imgW="977760" imgH="482400" progId="">
                <p:embed/>
              </p:oleObj>
            </a:graphicData>
          </a:graphic>
        </p:graphicFrame>
      </p:grp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39750" y="3929063"/>
            <a:ext cx="8686800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方差已知，但是</a:t>
            </a:r>
            <a:r>
              <a:rPr lang="zh-CN" altLang="en-US">
                <a:sym typeface="Symbol" pitchFamily="18" charset="2"/>
              </a:rPr>
              <a:t>是一个未知参数，使用起来不方便。</a:t>
            </a:r>
            <a:endParaRPr lang="zh-CN" alt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11188" y="4868863"/>
            <a:ext cx="5233987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如何处理样本均值这一统计量</a:t>
            </a:r>
            <a:r>
              <a:rPr lang="zh-CN" altLang="en-US">
                <a:solidFill>
                  <a:srgbClr val="FF0000"/>
                </a:solidFill>
                <a:sym typeface="Symbol" pitchFamily="18" charset="2"/>
              </a:rPr>
              <a:t>？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0" grpId="0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4356100" y="1341438"/>
            <a:ext cx="865188" cy="142875"/>
          </a:xfrm>
          <a:prstGeom prst="rightArrow">
            <a:avLst>
              <a:gd name="adj1" fmla="val 50000"/>
              <a:gd name="adj2" fmla="val 151389"/>
            </a:avLst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3995738" y="2060575"/>
            <a:ext cx="1550987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查表得   </a:t>
            </a: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611188" y="4078288"/>
            <a:ext cx="865187" cy="142875"/>
          </a:xfrm>
          <a:prstGeom prst="rightArrow">
            <a:avLst>
              <a:gd name="adj1" fmla="val 50000"/>
              <a:gd name="adj2" fmla="val 151389"/>
            </a:avLst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867400" y="3784600"/>
            <a:ext cx="3068638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有</a:t>
            </a:r>
            <a:r>
              <a:rPr lang="en-US" altLang="zh-CN"/>
              <a:t>90%</a:t>
            </a:r>
            <a:r>
              <a:rPr lang="zh-CN" altLang="en-US"/>
              <a:t>的把握成立</a:t>
            </a:r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1619250" y="2133600"/>
          <a:ext cx="2090738" cy="663575"/>
        </p:xfrm>
        <a:graphic>
          <a:graphicData uri="http://schemas.openxmlformats.org/presentationml/2006/ole">
            <p:oleObj spid="_x0000_s220168" name="Equation" r:id="rId4" imgW="799920" imgH="253800" progId="">
              <p:embed/>
            </p:oleObj>
          </a:graphicData>
        </a:graphic>
      </p:graphicFrame>
      <p:graphicFrame>
        <p:nvGraphicFramePr>
          <p:cNvPr id="19" name="Object 9"/>
          <p:cNvGraphicFramePr>
            <a:graphicFrameLocks noChangeAspect="1"/>
          </p:cNvGraphicFramePr>
          <p:nvPr/>
        </p:nvGraphicFramePr>
        <p:xfrm>
          <a:off x="5364163" y="1114425"/>
          <a:ext cx="3168650" cy="585788"/>
        </p:xfrm>
        <a:graphic>
          <a:graphicData uri="http://schemas.openxmlformats.org/presentationml/2006/ole">
            <p:oleObj spid="_x0000_s220169" name="Equation" r:id="rId5" imgW="1371600" imgH="253800" progId="">
              <p:embed/>
            </p:oleObj>
          </a:graphicData>
        </a:graphic>
      </p:graphicFrame>
      <p:sp>
        <p:nvSpPr>
          <p:cNvPr id="21" name="AutoShape 11"/>
          <p:cNvSpPr>
            <a:spLocks noChangeArrowheads="1"/>
          </p:cNvSpPr>
          <p:nvPr/>
        </p:nvSpPr>
        <p:spPr bwMode="auto">
          <a:xfrm>
            <a:off x="611188" y="2420938"/>
            <a:ext cx="865187" cy="142875"/>
          </a:xfrm>
          <a:prstGeom prst="rightArrow">
            <a:avLst>
              <a:gd name="adj1" fmla="val 50000"/>
              <a:gd name="adj2" fmla="val 151389"/>
            </a:avLst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79388" y="4797425"/>
            <a:ext cx="8856662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</a:rPr>
              <a:t>注意：</a:t>
            </a:r>
            <a:r>
              <a:rPr lang="zh-CN" altLang="en-US"/>
              <a:t>对于某个给定的观测值，上述不等式</a:t>
            </a:r>
            <a:r>
              <a:rPr lang="zh-CN" altLang="en-US">
                <a:solidFill>
                  <a:srgbClr val="7030A0"/>
                </a:solidFill>
              </a:rPr>
              <a:t>不是一定成立</a:t>
            </a:r>
            <a:r>
              <a:rPr lang="zh-CN" altLang="en-US"/>
              <a:t>，但是有</a:t>
            </a:r>
            <a:r>
              <a:rPr lang="en-US" altLang="zh-CN"/>
              <a:t>100</a:t>
            </a:r>
            <a:r>
              <a:rPr lang="zh-CN" altLang="en-US"/>
              <a:t>组数据的话，其中应当有</a:t>
            </a:r>
            <a:r>
              <a:rPr lang="en-US" altLang="zh-CN"/>
              <a:t>90</a:t>
            </a:r>
            <a:r>
              <a:rPr lang="zh-CN" altLang="en-US"/>
              <a:t>个估计是成立的，即成立的可能为</a:t>
            </a:r>
            <a:r>
              <a:rPr lang="en-US" altLang="zh-CN"/>
              <a:t>90%</a:t>
            </a:r>
            <a:r>
              <a:rPr lang="zh-CN" altLang="en-US"/>
              <a:t>。</a:t>
            </a:r>
          </a:p>
        </p:txBody>
      </p:sp>
      <p:sp>
        <p:nvSpPr>
          <p:cNvPr id="220179" name="TextBox 22"/>
          <p:cNvSpPr txBox="1">
            <a:spLocks noChangeArrowheads="1"/>
          </p:cNvSpPr>
          <p:nvPr/>
        </p:nvSpPr>
        <p:spPr bwMode="auto">
          <a:xfrm>
            <a:off x="395288" y="115888"/>
            <a:ext cx="2879725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先找正数</a:t>
            </a:r>
            <a:r>
              <a:rPr lang="el-GR" altLang="zh-CN"/>
              <a:t>ε</a:t>
            </a:r>
            <a:r>
              <a:rPr lang="zh-CN" altLang="en-US"/>
              <a:t>，使得</a:t>
            </a:r>
          </a:p>
        </p:txBody>
      </p:sp>
      <p:sp>
        <p:nvSpPr>
          <p:cNvPr id="24" name="下箭头标注 23"/>
          <p:cNvSpPr>
            <a:spLocks noChangeArrowheads="1"/>
          </p:cNvSpPr>
          <p:nvPr/>
        </p:nvSpPr>
        <p:spPr bwMode="auto">
          <a:xfrm>
            <a:off x="6043613" y="188913"/>
            <a:ext cx="2344737" cy="998537"/>
          </a:xfrm>
          <a:prstGeom prst="downArrowCallout">
            <a:avLst>
              <a:gd name="adj1" fmla="val 25025"/>
              <a:gd name="adj2" fmla="val 25015"/>
              <a:gd name="adj3" fmla="val 25000"/>
              <a:gd name="adj4" fmla="val 6497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l-GR" altLang="zh-CN"/>
              <a:t>Φ</a:t>
            </a:r>
            <a:r>
              <a:rPr lang="en-US" altLang="zh-CN"/>
              <a:t>(-</a:t>
            </a:r>
            <a:r>
              <a:rPr lang="el-GR" altLang="zh-CN"/>
              <a:t>ε</a:t>
            </a:r>
            <a:r>
              <a:rPr lang="en-US" altLang="zh-CN"/>
              <a:t>)=1-</a:t>
            </a:r>
            <a:r>
              <a:rPr lang="el-GR" altLang="zh-CN"/>
              <a:t> Φ</a:t>
            </a:r>
            <a:r>
              <a:rPr lang="en-US" altLang="zh-CN"/>
              <a:t>(</a:t>
            </a:r>
            <a:r>
              <a:rPr lang="el-GR" altLang="zh-CN"/>
              <a:t>ε</a:t>
            </a:r>
            <a:r>
              <a:rPr lang="en-US" altLang="zh-CN"/>
              <a:t>)</a:t>
            </a:r>
            <a:endParaRPr lang="zh-CN" altLang="en-US"/>
          </a:p>
        </p:txBody>
      </p:sp>
      <p:graphicFrame>
        <p:nvGraphicFramePr>
          <p:cNvPr id="220170" name="Object 10"/>
          <p:cNvGraphicFramePr>
            <a:graphicFrameLocks noChangeAspect="1"/>
          </p:cNvGraphicFramePr>
          <p:nvPr/>
        </p:nvGraphicFramePr>
        <p:xfrm>
          <a:off x="5299075" y="2214563"/>
          <a:ext cx="1273175" cy="414337"/>
        </p:xfrm>
        <a:graphic>
          <a:graphicData uri="http://schemas.openxmlformats.org/presentationml/2006/ole">
            <p:oleObj spid="_x0000_s220170" name="公式" r:id="rId6" imgW="545760" imgH="177480" progId="Equation.3">
              <p:embed/>
            </p:oleObj>
          </a:graphicData>
        </a:graphic>
      </p:graphicFrame>
      <p:graphicFrame>
        <p:nvGraphicFramePr>
          <p:cNvPr id="220171" name="Object 11"/>
          <p:cNvGraphicFramePr>
            <a:graphicFrameLocks noChangeAspect="1"/>
          </p:cNvGraphicFramePr>
          <p:nvPr/>
        </p:nvGraphicFramePr>
        <p:xfrm>
          <a:off x="1643063" y="2643188"/>
          <a:ext cx="4857750" cy="1079500"/>
        </p:xfrm>
        <a:graphic>
          <a:graphicData uri="http://schemas.openxmlformats.org/presentationml/2006/ole">
            <p:oleObj spid="_x0000_s220171" name="公式" r:id="rId7" imgW="1942920" imgH="431640" progId="Equation.3">
              <p:embed/>
            </p:oleObj>
          </a:graphicData>
        </a:graphic>
      </p:graphicFrame>
      <p:graphicFrame>
        <p:nvGraphicFramePr>
          <p:cNvPr id="220172" name="Object 12"/>
          <p:cNvGraphicFramePr>
            <a:graphicFrameLocks noChangeAspect="1"/>
          </p:cNvGraphicFramePr>
          <p:nvPr/>
        </p:nvGraphicFramePr>
        <p:xfrm>
          <a:off x="1643063" y="3857625"/>
          <a:ext cx="4219575" cy="571500"/>
        </p:xfrm>
        <a:graphic>
          <a:graphicData uri="http://schemas.openxmlformats.org/presentationml/2006/ole">
            <p:oleObj spid="_x0000_s220172" name="公式" r:id="rId8" imgW="1688760" imgH="228600" progId="Equation.3">
              <p:embed/>
            </p:oleObj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000100" y="638788"/>
          <a:ext cx="3014665" cy="1575766"/>
        </p:xfrm>
        <a:graphic>
          <a:graphicData uri="http://schemas.openxmlformats.org/presentationml/2006/ole">
            <p:oleObj spid="_x0000_s220173" name="公式" r:id="rId9" imgW="1384200" imgH="723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8" grpId="0"/>
      <p:bldP spid="21" grpId="0" animBg="1"/>
      <p:bldP spid="22" grpId="0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2411413" y="188913"/>
            <a:ext cx="4637087" cy="806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置信水平、置信区间   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4925" y="1052513"/>
            <a:ext cx="8993188" cy="3324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zh-CN" altLang="en-US" dirty="0"/>
              <a:t>设总体的分布中含有一个参数</a:t>
            </a:r>
            <a:r>
              <a:rPr lang="zh-CN" altLang="en-US" dirty="0">
                <a:sym typeface="Symbol" pitchFamily="18" charset="2"/>
              </a:rPr>
              <a:t>，对给定的（很小），</a:t>
            </a:r>
            <a:endParaRPr lang="en-US" altLang="zh-CN" dirty="0"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Symbol" pitchFamily="18" charset="2"/>
              </a:rPr>
              <a:t>如果由样本（</a:t>
            </a:r>
            <a:r>
              <a:rPr lang="en-US" altLang="zh-CN" dirty="0">
                <a:sym typeface="Symbol" pitchFamily="18" charset="2"/>
              </a:rPr>
              <a:t>X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zh-CN" altLang="en-US" dirty="0">
                <a:sym typeface="Symbol" pitchFamily="18" charset="2"/>
              </a:rPr>
              <a:t>，</a:t>
            </a:r>
            <a:r>
              <a:rPr lang="en-US" altLang="zh-CN" dirty="0">
                <a:sym typeface="Symbol" pitchFamily="18" charset="2"/>
              </a:rPr>
              <a:t>X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zh-CN" altLang="en-US" dirty="0">
                <a:sym typeface="Symbol" pitchFamily="18" charset="2"/>
              </a:rPr>
              <a:t>，</a:t>
            </a:r>
            <a:r>
              <a:rPr lang="en-US" altLang="zh-CN" dirty="0">
                <a:sym typeface="Symbol" pitchFamily="18" charset="2"/>
              </a:rPr>
              <a:t>…</a:t>
            </a:r>
            <a:r>
              <a:rPr lang="zh-CN" altLang="en-US" dirty="0">
                <a:sym typeface="Symbol" pitchFamily="18" charset="2"/>
              </a:rPr>
              <a:t>，</a:t>
            </a:r>
            <a:r>
              <a:rPr lang="en-US" altLang="zh-CN" dirty="0" err="1">
                <a:sym typeface="Symbol" pitchFamily="18" charset="2"/>
              </a:rPr>
              <a:t>X</a:t>
            </a:r>
            <a:r>
              <a:rPr lang="en-US" altLang="zh-CN" baseline="-25000" dirty="0" err="1">
                <a:sym typeface="Symbol" pitchFamily="18" charset="2"/>
              </a:rPr>
              <a:t>n</a:t>
            </a:r>
            <a:r>
              <a:rPr lang="zh-CN" altLang="en-US" dirty="0">
                <a:sym typeface="Symbol" pitchFamily="18" charset="2"/>
              </a:rPr>
              <a:t>）确定两个统计量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ym typeface="Symbol" pitchFamily="18" charset="2"/>
              </a:rPr>
              <a:t>  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zh-CN" altLang="en-US" dirty="0">
                <a:sym typeface="Symbol" pitchFamily="18" charset="2"/>
              </a:rPr>
              <a:t>（ </a:t>
            </a:r>
            <a:r>
              <a:rPr lang="en-US" altLang="zh-CN" dirty="0">
                <a:sym typeface="Symbol" pitchFamily="18" charset="2"/>
              </a:rPr>
              <a:t>X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zh-CN" altLang="en-US" dirty="0">
                <a:sym typeface="Symbol" pitchFamily="18" charset="2"/>
              </a:rPr>
              <a:t>，</a:t>
            </a:r>
            <a:r>
              <a:rPr lang="en-US" altLang="zh-CN" dirty="0">
                <a:sym typeface="Symbol" pitchFamily="18" charset="2"/>
              </a:rPr>
              <a:t>X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zh-CN" altLang="en-US" dirty="0">
                <a:sym typeface="Symbol" pitchFamily="18" charset="2"/>
              </a:rPr>
              <a:t>，</a:t>
            </a:r>
            <a:r>
              <a:rPr lang="en-US" altLang="zh-CN" dirty="0">
                <a:sym typeface="Symbol" pitchFamily="18" charset="2"/>
              </a:rPr>
              <a:t>…</a:t>
            </a:r>
            <a:r>
              <a:rPr lang="zh-CN" altLang="en-US" dirty="0">
                <a:sym typeface="Symbol" pitchFamily="18" charset="2"/>
              </a:rPr>
              <a:t>，</a:t>
            </a:r>
            <a:r>
              <a:rPr lang="en-US" altLang="zh-CN" dirty="0" err="1">
                <a:sym typeface="Symbol" pitchFamily="18" charset="2"/>
              </a:rPr>
              <a:t>X</a:t>
            </a:r>
            <a:r>
              <a:rPr lang="en-US" altLang="zh-CN" baseline="-25000" dirty="0" err="1">
                <a:sym typeface="Symbol" pitchFamily="18" charset="2"/>
              </a:rPr>
              <a:t>n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zh-CN" altLang="en-US" dirty="0">
                <a:sym typeface="Symbol" pitchFamily="18" charset="2"/>
              </a:rPr>
              <a:t>）， 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zh-CN" altLang="en-US" dirty="0">
                <a:sym typeface="Symbol" pitchFamily="18" charset="2"/>
              </a:rPr>
              <a:t>（ </a:t>
            </a:r>
            <a:r>
              <a:rPr lang="en-US" altLang="zh-CN" dirty="0">
                <a:sym typeface="Symbol" pitchFamily="18" charset="2"/>
              </a:rPr>
              <a:t>X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zh-CN" altLang="en-US" dirty="0">
                <a:sym typeface="Symbol" pitchFamily="18" charset="2"/>
              </a:rPr>
              <a:t>，</a:t>
            </a:r>
            <a:r>
              <a:rPr lang="en-US" altLang="zh-CN" dirty="0">
                <a:sym typeface="Symbol" pitchFamily="18" charset="2"/>
              </a:rPr>
              <a:t>X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zh-CN" altLang="en-US" dirty="0">
                <a:sym typeface="Symbol" pitchFamily="18" charset="2"/>
              </a:rPr>
              <a:t>，</a:t>
            </a:r>
            <a:r>
              <a:rPr lang="en-US" altLang="zh-CN" dirty="0">
                <a:sym typeface="Symbol" pitchFamily="18" charset="2"/>
              </a:rPr>
              <a:t>…</a:t>
            </a:r>
            <a:r>
              <a:rPr lang="zh-CN" altLang="en-US" dirty="0">
                <a:sym typeface="Symbol" pitchFamily="18" charset="2"/>
              </a:rPr>
              <a:t>，</a:t>
            </a:r>
            <a:r>
              <a:rPr lang="en-US" altLang="zh-CN" dirty="0" err="1">
                <a:sym typeface="Symbol" pitchFamily="18" charset="2"/>
              </a:rPr>
              <a:t>X</a:t>
            </a:r>
            <a:r>
              <a:rPr lang="en-US" altLang="zh-CN" baseline="-25000" dirty="0" err="1">
                <a:sym typeface="Symbol" pitchFamily="18" charset="2"/>
              </a:rPr>
              <a:t>n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zh-CN" altLang="en-US" dirty="0">
                <a:sym typeface="Symbol" pitchFamily="18" charset="2"/>
              </a:rPr>
              <a:t>），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ym typeface="Symbol" pitchFamily="18" charset="2"/>
              </a:rPr>
              <a:t>使得</a:t>
            </a:r>
            <a:r>
              <a:rPr lang="en-US" altLang="zh-CN" dirty="0" smtClean="0">
                <a:sym typeface="Symbol" pitchFamily="18" charset="2"/>
              </a:rPr>
              <a:t>P(</a:t>
            </a:r>
            <a:r>
              <a:rPr lang="en-US" altLang="zh-CN" baseline="-25000" dirty="0">
                <a:sym typeface="Symbol" pitchFamily="18" charset="2"/>
              </a:rPr>
              <a:t>1 </a:t>
            </a:r>
            <a:r>
              <a:rPr lang="en-US" altLang="zh-CN" dirty="0">
                <a:sym typeface="Symbol" pitchFamily="18" charset="2"/>
              </a:rPr>
              <a:t>&lt;&lt; </a:t>
            </a:r>
            <a:r>
              <a:rPr lang="en-US" altLang="zh-CN" baseline="-25000" dirty="0" smtClean="0">
                <a:sym typeface="Symbol" pitchFamily="18" charset="2"/>
              </a:rPr>
              <a:t>2</a:t>
            </a:r>
            <a:r>
              <a:rPr lang="en-US" altLang="zh-CN" dirty="0" smtClean="0">
                <a:sym typeface="Symbol" pitchFamily="18" charset="2"/>
              </a:rPr>
              <a:t>)=1</a:t>
            </a:r>
            <a:r>
              <a:rPr lang="en-US" altLang="zh-CN" dirty="0" smtClean="0">
                <a:cs typeface="Arial" charset="0"/>
                <a:sym typeface="Symbol" pitchFamily="18" charset="2"/>
              </a:rPr>
              <a:t>- </a:t>
            </a:r>
            <a:r>
              <a:rPr lang="en-US" altLang="zh-CN" dirty="0">
                <a:sym typeface="Symbol" pitchFamily="18" charset="2"/>
              </a:rPr>
              <a:t></a:t>
            </a:r>
            <a:r>
              <a:rPr lang="zh-CN" altLang="en-US" dirty="0">
                <a:sym typeface="Symbol" pitchFamily="18" charset="2"/>
              </a:rPr>
              <a:t>，则称随机区间（ 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zh-CN" altLang="en-US" dirty="0">
                <a:sym typeface="Symbol" pitchFamily="18" charset="2"/>
              </a:rPr>
              <a:t>， 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zh-CN" altLang="en-US" dirty="0">
                <a:sym typeface="Symbol" pitchFamily="18" charset="2"/>
              </a:rPr>
              <a:t>）为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ym typeface="Symbol" pitchFamily="18" charset="2"/>
              </a:rPr>
              <a:t>参数的置信度（或置信水平）为</a:t>
            </a:r>
            <a:r>
              <a:rPr lang="en-US" altLang="zh-CN" dirty="0">
                <a:sym typeface="Symbol" pitchFamily="18" charset="2"/>
              </a:rPr>
              <a:t>1- </a:t>
            </a:r>
            <a:r>
              <a:rPr lang="zh-CN" altLang="en-US" dirty="0">
                <a:sym typeface="Symbol" pitchFamily="18" charset="2"/>
              </a:rPr>
              <a:t>的置信区间。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592138" y="4365625"/>
            <a:ext cx="5794375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sym typeface="Symbol" pitchFamily="18" charset="2"/>
              </a:rPr>
              <a:t>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——</a:t>
            </a:r>
            <a:r>
              <a:rPr lang="zh-CN" altLang="en-US">
                <a:sym typeface="Symbol" pitchFamily="18" charset="2"/>
              </a:rPr>
              <a:t>置信下限       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——</a:t>
            </a:r>
            <a:r>
              <a:rPr lang="zh-CN" altLang="en-US">
                <a:sym typeface="Symbol" pitchFamily="18" charset="2"/>
              </a:rPr>
              <a:t>置信上限</a:t>
            </a:r>
          </a:p>
        </p:txBody>
      </p:sp>
      <p:sp>
        <p:nvSpPr>
          <p:cNvPr id="221190" name="TextBox 5"/>
          <p:cNvSpPr txBox="1">
            <a:spLocks noChangeArrowheads="1"/>
          </p:cNvSpPr>
          <p:nvPr/>
        </p:nvSpPr>
        <p:spPr bwMode="auto">
          <a:xfrm>
            <a:off x="34925" y="5000636"/>
            <a:ext cx="12668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上例：</a:t>
            </a: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50825" y="5013325"/>
            <a:ext cx="8969375" cy="1155700"/>
            <a:chOff x="251520" y="5013176"/>
            <a:chExt cx="8969068" cy="1156542"/>
          </a:xfrm>
        </p:grpSpPr>
        <p:sp>
          <p:nvSpPr>
            <p:cNvPr id="221193" name="TextBox 6"/>
            <p:cNvSpPr txBox="1">
              <a:spLocks noChangeArrowheads="1"/>
            </p:cNvSpPr>
            <p:nvPr/>
          </p:nvSpPr>
          <p:spPr bwMode="auto">
            <a:xfrm>
              <a:off x="4568352" y="5013176"/>
              <a:ext cx="4652236" cy="65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/>
                <a:t>为置信度为</a:t>
              </a:r>
              <a:r>
                <a:rPr lang="en-US" altLang="zh-CN"/>
                <a:t>0.9</a:t>
              </a:r>
              <a:r>
                <a:rPr lang="zh-CN" altLang="en-US"/>
                <a:t>（或直接写为</a:t>
              </a:r>
            </a:p>
          </p:txBody>
        </p:sp>
        <p:sp>
          <p:nvSpPr>
            <p:cNvPr id="221194" name="矩形 7"/>
            <p:cNvSpPr>
              <a:spLocks noChangeArrowheads="1"/>
            </p:cNvSpPr>
            <p:nvPr/>
          </p:nvSpPr>
          <p:spPr bwMode="auto">
            <a:xfrm>
              <a:off x="251520" y="5517232"/>
              <a:ext cx="3169457" cy="65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/>
                <a:t>1-0.1</a:t>
              </a:r>
              <a:r>
                <a:rPr lang="zh-CN" altLang="en-US"/>
                <a:t>）的置信区间</a:t>
              </a:r>
            </a:p>
          </p:txBody>
        </p:sp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950" y="6092825"/>
            <a:ext cx="8504238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</a:rPr>
              <a:t>注意：</a:t>
            </a:r>
            <a:r>
              <a:rPr lang="en-US" altLang="zh-CN">
                <a:sym typeface="Symbol" pitchFamily="18" charset="2"/>
              </a:rPr>
              <a:t> 1- </a:t>
            </a:r>
            <a:r>
              <a:rPr lang="zh-CN" altLang="en-US">
                <a:sym typeface="Symbol" pitchFamily="18" charset="2"/>
              </a:rPr>
              <a:t>只是一种记法，但是这种记法会简化计算</a:t>
            </a:r>
            <a:endParaRPr lang="zh-CN" altLang="en-US">
              <a:solidFill>
                <a:srgbClr val="0000FF"/>
              </a:solidFill>
            </a:endParaRPr>
          </a:p>
        </p:txBody>
      </p:sp>
      <p:graphicFrame>
        <p:nvGraphicFramePr>
          <p:cNvPr id="221187" name="Object 3"/>
          <p:cNvGraphicFramePr>
            <a:graphicFrameLocks noChangeAspect="1"/>
          </p:cNvGraphicFramePr>
          <p:nvPr/>
        </p:nvGraphicFramePr>
        <p:xfrm>
          <a:off x="1071539" y="5088361"/>
          <a:ext cx="3571899" cy="483779"/>
        </p:xfrm>
        <a:graphic>
          <a:graphicData uri="http://schemas.openxmlformats.org/presentationml/2006/ole">
            <p:oleObj spid="_x0000_s221187" name="公式" r:id="rId4" imgW="16887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795" grpId="0"/>
      <p:bldP spid="33796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1054100"/>
            <a:ext cx="1223963" cy="769938"/>
          </a:xfrm>
        </p:spPr>
        <p:txBody>
          <a:bodyPr/>
          <a:lstStyle/>
          <a:p>
            <a:pPr algn="l" eaLnBrk="1" hangingPunct="1">
              <a:lnSpc>
                <a:spcPct val="125000"/>
              </a:lnSpc>
            </a:pPr>
            <a:r>
              <a:rPr lang="zh-CN" altLang="en-US" b="1" smtClean="0">
                <a:solidFill>
                  <a:srgbClr val="0000FF"/>
                </a:solidFill>
                <a:latin typeface="Times New Roman" pitchFamily="18" charset="0"/>
              </a:rPr>
              <a:t>定义</a:t>
            </a:r>
          </a:p>
        </p:txBody>
      </p:sp>
      <p:graphicFrame>
        <p:nvGraphicFramePr>
          <p:cNvPr id="55298" name="Object 8"/>
          <p:cNvGraphicFramePr>
            <a:graphicFrameLocks noChangeAspect="1"/>
          </p:cNvGraphicFramePr>
          <p:nvPr/>
        </p:nvGraphicFramePr>
        <p:xfrm>
          <a:off x="598488" y="4652963"/>
          <a:ext cx="7745412" cy="601662"/>
        </p:xfrm>
        <a:graphic>
          <a:graphicData uri="http://schemas.openxmlformats.org/presentationml/2006/ole">
            <p:oleObj spid="_x0000_s218114" name="Equation" r:id="rId4" imgW="3263760" imgH="253800" progId="">
              <p:embed/>
            </p:oleObj>
          </a:graphicData>
        </a:graphic>
      </p:graphicFrame>
      <p:graphicFrame>
        <p:nvGraphicFramePr>
          <p:cNvPr id="55299" name="Object 10"/>
          <p:cNvGraphicFramePr>
            <a:graphicFrameLocks noChangeAspect="1"/>
          </p:cNvGraphicFramePr>
          <p:nvPr/>
        </p:nvGraphicFramePr>
        <p:xfrm>
          <a:off x="598488" y="1141413"/>
          <a:ext cx="8116887" cy="1852612"/>
        </p:xfrm>
        <a:graphic>
          <a:graphicData uri="http://schemas.openxmlformats.org/presentationml/2006/ole">
            <p:oleObj spid="_x0000_s218115" name="Equation" r:id="rId5" imgW="3340080" imgH="761760" progId="">
              <p:embed/>
            </p:oleObj>
          </a:graphicData>
        </a:graphic>
      </p:graphicFrame>
      <p:graphicFrame>
        <p:nvGraphicFramePr>
          <p:cNvPr id="55300" name="Object 13"/>
          <p:cNvGraphicFramePr>
            <a:graphicFrameLocks noChangeAspect="1"/>
          </p:cNvGraphicFramePr>
          <p:nvPr/>
        </p:nvGraphicFramePr>
        <p:xfrm>
          <a:off x="644525" y="3933825"/>
          <a:ext cx="7456488" cy="542925"/>
        </p:xfrm>
        <a:graphic>
          <a:graphicData uri="http://schemas.openxmlformats.org/presentationml/2006/ole">
            <p:oleObj spid="_x0000_s218116" name="Equation" r:id="rId6" imgW="2755800" imgH="228600" progId="">
              <p:embed/>
            </p:oleObj>
          </a:graphicData>
        </a:graphic>
      </p:graphicFrame>
      <p:graphicFrame>
        <p:nvGraphicFramePr>
          <p:cNvPr id="55301" name="Object 14"/>
          <p:cNvGraphicFramePr>
            <a:graphicFrameLocks noChangeAspect="1"/>
          </p:cNvGraphicFramePr>
          <p:nvPr/>
        </p:nvGraphicFramePr>
        <p:xfrm>
          <a:off x="598488" y="5445125"/>
          <a:ext cx="3498850" cy="481013"/>
        </p:xfrm>
        <a:graphic>
          <a:graphicData uri="http://schemas.openxmlformats.org/presentationml/2006/ole">
            <p:oleObj spid="_x0000_s218117" name="Equation" r:id="rId7" imgW="1473120" imgH="203040" progId="">
              <p:embed/>
            </p:oleObj>
          </a:graphicData>
        </a:graphic>
      </p:graphicFrame>
      <p:graphicFrame>
        <p:nvGraphicFramePr>
          <p:cNvPr id="55302" name="Object 12"/>
          <p:cNvGraphicFramePr>
            <a:graphicFrameLocks noChangeAspect="1"/>
          </p:cNvGraphicFramePr>
          <p:nvPr/>
        </p:nvGraphicFramePr>
        <p:xfrm>
          <a:off x="569913" y="3151188"/>
          <a:ext cx="8120062" cy="644525"/>
        </p:xfrm>
        <a:graphic>
          <a:graphicData uri="http://schemas.openxmlformats.org/presentationml/2006/ole">
            <p:oleObj spid="_x0000_s218118" name="Equation" r:id="rId8" imgW="3517560" imgH="279360" progId="">
              <p:embed/>
            </p:oleObj>
          </a:graphicData>
        </a:graphic>
      </p:graphicFrame>
      <p:sp>
        <p:nvSpPr>
          <p:cNvPr id="218120" name="TextBox 8"/>
          <p:cNvSpPr txBox="1">
            <a:spLocks noChangeArrowheads="1"/>
          </p:cNvSpPr>
          <p:nvPr/>
        </p:nvSpPr>
        <p:spPr bwMode="auto">
          <a:xfrm>
            <a:off x="2268538" y="188913"/>
            <a:ext cx="4352925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>
                <a:solidFill>
                  <a:srgbClr val="A50021"/>
                </a:solidFill>
              </a:rPr>
              <a:t>区间估计的一般定义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6050" y="1142984"/>
            <a:ext cx="35719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~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1" name="Text Box 2"/>
          <p:cNvSpPr txBox="1">
            <a:spLocks noChangeArrowheads="1"/>
          </p:cNvSpPr>
          <p:nvPr/>
        </p:nvSpPr>
        <p:spPr bwMode="auto">
          <a:xfrm>
            <a:off x="3106738" y="-100013"/>
            <a:ext cx="2689225" cy="8064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几点说明      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79388" y="1165225"/>
            <a:ext cx="8201025" cy="1758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/>
              <a:t>2</a:t>
            </a:r>
            <a:r>
              <a:rPr lang="zh-CN" altLang="en-US"/>
              <a:t>、参数</a:t>
            </a:r>
            <a:r>
              <a:rPr lang="zh-CN" altLang="en-US">
                <a:sym typeface="Symbol" pitchFamily="18" charset="2"/>
              </a:rPr>
              <a:t>的置信水平为</a:t>
            </a:r>
            <a:r>
              <a:rPr lang="en-US" altLang="zh-CN">
                <a:sym typeface="Symbol" pitchFamily="18" charset="2"/>
              </a:rPr>
              <a:t>1-</a:t>
            </a:r>
            <a:r>
              <a:rPr lang="zh-CN" altLang="en-US">
                <a:sym typeface="Symbol" pitchFamily="18" charset="2"/>
              </a:rPr>
              <a:t>的置信区间（ 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zh-CN" altLang="en-US">
                <a:sym typeface="Symbol" pitchFamily="18" charset="2"/>
              </a:rPr>
              <a:t>， 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zh-CN" altLang="en-US">
                <a:sym typeface="Symbol" pitchFamily="18" charset="2"/>
              </a:rPr>
              <a:t>）</a:t>
            </a:r>
          </a:p>
          <a:p>
            <a:pPr>
              <a:lnSpc>
                <a:spcPct val="130000"/>
              </a:lnSpc>
            </a:pPr>
            <a:r>
              <a:rPr lang="zh-CN" altLang="en-US">
                <a:sym typeface="Symbol" pitchFamily="18" charset="2"/>
              </a:rPr>
              <a:t>     表示该区间有</a:t>
            </a:r>
            <a:r>
              <a:rPr lang="en-US" altLang="zh-CN">
                <a:sym typeface="Symbol" pitchFamily="18" charset="2"/>
              </a:rPr>
              <a:t>100</a:t>
            </a:r>
            <a:r>
              <a:rPr lang="zh-CN" altLang="en-US">
                <a:sym typeface="Symbol" pitchFamily="18" charset="2"/>
              </a:rPr>
              <a:t>（</a:t>
            </a:r>
            <a:r>
              <a:rPr lang="en-US" altLang="zh-CN">
                <a:sym typeface="Symbol" pitchFamily="18" charset="2"/>
              </a:rPr>
              <a:t>1-</a:t>
            </a:r>
            <a:r>
              <a:rPr lang="zh-CN" altLang="en-US">
                <a:sym typeface="Symbol" pitchFamily="18" charset="2"/>
              </a:rPr>
              <a:t>）</a:t>
            </a:r>
            <a:r>
              <a:rPr lang="en-US" altLang="zh-CN">
                <a:sym typeface="Symbol" pitchFamily="18" charset="2"/>
              </a:rPr>
              <a:t>%</a:t>
            </a:r>
            <a:r>
              <a:rPr lang="zh-CN" altLang="en-US">
                <a:sym typeface="Symbol" pitchFamily="18" charset="2"/>
              </a:rPr>
              <a:t>的可能性包含总体参</a:t>
            </a:r>
          </a:p>
          <a:p>
            <a:pPr>
              <a:lnSpc>
                <a:spcPct val="130000"/>
              </a:lnSpc>
            </a:pPr>
            <a:r>
              <a:rPr lang="zh-CN" altLang="en-US">
                <a:sym typeface="Symbol" pitchFamily="18" charset="2"/>
              </a:rPr>
              <a:t>     数的真值。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88913" y="2811463"/>
            <a:ext cx="7624762" cy="6524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/>
              <a:t>3</a:t>
            </a:r>
            <a:r>
              <a:rPr lang="zh-CN" altLang="en-US"/>
              <a:t>、不同的</a:t>
            </a:r>
            <a:r>
              <a:rPr lang="zh-CN" altLang="en-US">
                <a:sym typeface="Symbol" pitchFamily="18" charset="2"/>
              </a:rPr>
              <a:t>置信水平，参数的置信区间不同。  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217488" y="3429000"/>
            <a:ext cx="9261475" cy="3452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zh-CN" altLang="en-US">
                <a:sym typeface="Symbol" pitchFamily="18" charset="2"/>
              </a:rPr>
              <a:t>置信区间越小，估计越精确，但置信水平会降低；</a:t>
            </a:r>
          </a:p>
          <a:p>
            <a:pPr>
              <a:lnSpc>
                <a:spcPct val="130000"/>
              </a:lnSpc>
            </a:pPr>
            <a:r>
              <a:rPr lang="zh-CN" altLang="en-US">
                <a:sym typeface="Symbol" pitchFamily="18" charset="2"/>
              </a:rPr>
              <a:t>     相反，置信水平越大，估计越可靠，但精确度会降</a:t>
            </a:r>
          </a:p>
          <a:p>
            <a:pPr>
              <a:lnSpc>
                <a:spcPct val="130000"/>
              </a:lnSpc>
            </a:pPr>
            <a:r>
              <a:rPr lang="zh-CN" altLang="en-US">
                <a:sym typeface="Symbol" pitchFamily="18" charset="2"/>
              </a:rPr>
              <a:t>     低，置信区间会较长。</a:t>
            </a:r>
            <a:r>
              <a:rPr lang="zh-CN" altLang="en-US"/>
              <a:t>一般：对于固定的样本容量，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不能同时做到精确度高（置信区间小），可靠程度也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高（</a:t>
            </a:r>
            <a:r>
              <a:rPr lang="en-US" altLang="zh-CN"/>
              <a:t>1- </a:t>
            </a:r>
            <a:r>
              <a:rPr lang="en-US" altLang="zh-CN">
                <a:sym typeface="Symbol" pitchFamily="18" charset="2"/>
              </a:rPr>
              <a:t></a:t>
            </a:r>
            <a:r>
              <a:rPr lang="zh-CN" altLang="en-US">
                <a:sym typeface="Symbol" pitchFamily="18" charset="2"/>
              </a:rPr>
              <a:t>大）。不降低可靠性的同时要缩小估计范</a:t>
            </a:r>
          </a:p>
          <a:p>
            <a:pPr>
              <a:lnSpc>
                <a:spcPct val="130000"/>
              </a:lnSpc>
            </a:pPr>
            <a:r>
              <a:rPr lang="zh-CN" altLang="en-US">
                <a:sym typeface="Symbol" pitchFamily="18" charset="2"/>
              </a:rPr>
              <a:t>     围，则必须增大样本容量，增加抽样成本。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79388" y="615950"/>
            <a:ext cx="77057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/>
              <a:t>1</a:t>
            </a:r>
            <a:r>
              <a:rPr lang="zh-CN" altLang="en-US"/>
              <a:t>、估计</a:t>
            </a:r>
            <a:r>
              <a:rPr lang="zh-CN" altLang="en-US">
                <a:sym typeface="Symbol" pitchFamily="18" charset="2"/>
              </a:rPr>
              <a:t>和估计</a:t>
            </a:r>
            <a:r>
              <a:rPr lang="en-US" altLang="zh-CN">
                <a:sym typeface="Symbol" pitchFamily="18" charset="2"/>
              </a:rPr>
              <a:t>g(</a:t>
            </a:r>
            <a:r>
              <a:rPr lang="zh-CN" altLang="en-US">
                <a:sym typeface="Symbol" pitchFamily="18" charset="2"/>
              </a:rPr>
              <a:t></a:t>
            </a:r>
            <a:r>
              <a:rPr lang="en-US" altLang="zh-CN">
                <a:sym typeface="Symbol" pitchFamily="18" charset="2"/>
              </a:rPr>
              <a:t>)</a:t>
            </a:r>
            <a:r>
              <a:rPr lang="zh-CN" altLang="en-US">
                <a:sym typeface="Symbol" pitchFamily="18" charset="2"/>
              </a:rPr>
              <a:t> 并没有本质区别。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  <p:bldP spid="32772" grpId="0"/>
      <p:bldP spid="32773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552450" y="528638"/>
            <a:ext cx="18589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320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分位数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684213" y="1341438"/>
            <a:ext cx="7704137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dirty="0">
                <a:latin typeface="+mn-ea"/>
                <a:ea typeface="+mn-ea"/>
              </a:rPr>
              <a:t>   设 </a:t>
            </a:r>
            <a:r>
              <a:rPr lang="en-US" altLang="zh-CN" i="1" dirty="0">
                <a:latin typeface="Times New Roman" pitchFamily="18" charset="0"/>
                <a:ea typeface="+mn-ea"/>
                <a:cs typeface="Times New Roman" pitchFamily="18" charset="0"/>
              </a:rPr>
              <a:t>X ~ f </a:t>
            </a:r>
            <a:r>
              <a:rPr lang="en-US" altLang="zh-CN" dirty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zh-CN" altLang="en-US" dirty="0">
                <a:latin typeface="+mn-ea"/>
                <a:ea typeface="+mn-ea"/>
              </a:rPr>
              <a:t>（</a:t>
            </a:r>
            <a:r>
              <a:rPr lang="en-US" altLang="zh-CN" i="1" dirty="0">
                <a:latin typeface="Times New Roman" pitchFamily="18" charset="0"/>
                <a:ea typeface="+mn-ea"/>
                <a:cs typeface="Times New Roman" pitchFamily="18" charset="0"/>
              </a:rPr>
              <a:t>f </a:t>
            </a:r>
            <a:r>
              <a:rPr lang="zh-CN" altLang="en-US" dirty="0">
                <a:latin typeface="+mn-ea"/>
                <a:ea typeface="+mn-ea"/>
              </a:rPr>
              <a:t>为某种分布，</a:t>
            </a:r>
            <a:r>
              <a:rPr lang="en-US" altLang="zh-CN" i="1" dirty="0">
                <a:latin typeface="Times New Roman" pitchFamily="18" charset="0"/>
                <a:ea typeface="+mn-ea"/>
                <a:cs typeface="Times New Roman" pitchFamily="18" charset="0"/>
              </a:rPr>
              <a:t>n </a:t>
            </a:r>
            <a:r>
              <a:rPr lang="zh-CN" altLang="en-US" dirty="0">
                <a:latin typeface="+mn-ea"/>
                <a:ea typeface="+mn-ea"/>
              </a:rPr>
              <a:t>为有关的自由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dirty="0">
                <a:latin typeface="+mn-ea"/>
                <a:ea typeface="+mn-ea"/>
              </a:rPr>
              <a:t>度），</a:t>
            </a:r>
            <a:r>
              <a:rPr lang="en-US" altLang="zh-CN" dirty="0">
                <a:latin typeface="Times New Roman" pitchFamily="18" charset="0"/>
                <a:ea typeface="+mn-ea"/>
                <a:cs typeface="Times New Roman" pitchFamily="18" charset="0"/>
              </a:rPr>
              <a:t>0&lt;α&lt;1</a:t>
            </a:r>
            <a:r>
              <a:rPr lang="zh-CN" altLang="en-US" dirty="0">
                <a:latin typeface="+mn-ea"/>
                <a:ea typeface="+mn-ea"/>
              </a:rPr>
              <a:t>，则称满足</a:t>
            </a:r>
          </a:p>
        </p:txBody>
      </p:sp>
      <p:graphicFrame>
        <p:nvGraphicFramePr>
          <p:cNvPr id="52240" name="Object 16"/>
          <p:cNvGraphicFramePr>
            <a:graphicFrameLocks noChangeAspect="1"/>
          </p:cNvGraphicFramePr>
          <p:nvPr/>
        </p:nvGraphicFramePr>
        <p:xfrm>
          <a:off x="2700338" y="2687638"/>
          <a:ext cx="3092450" cy="728662"/>
        </p:xfrm>
        <a:graphic>
          <a:graphicData uri="http://schemas.openxmlformats.org/presentationml/2006/ole">
            <p:oleObj spid="_x0000_s123906" name="Equation" r:id="rId4" imgW="1180588" imgH="253890" progId="">
              <p:embed/>
            </p:oleObj>
          </a:graphicData>
        </a:graphic>
      </p:graphicFrame>
      <p:sp>
        <p:nvSpPr>
          <p:cNvPr id="52241" name="Text Box 17"/>
          <p:cNvSpPr txBox="1">
            <a:spLocks noChangeArrowheads="1"/>
          </p:cNvSpPr>
          <p:nvPr/>
        </p:nvSpPr>
        <p:spPr bwMode="auto">
          <a:xfrm>
            <a:off x="669925" y="3535363"/>
            <a:ext cx="7731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>
                <a:latin typeface="宋体" charset="-122"/>
              </a:rPr>
              <a:t>的数 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i="1" baseline="-2500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为分布 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α 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分位数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（或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分位点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>
              <a:latin typeface="宋体" charset="-122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684213" y="4327525"/>
            <a:ext cx="7729537" cy="12128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>
                <a:latin typeface="宋体" charset="-122"/>
              </a:rPr>
              <a:t> 查课本后面的表可得 </a:t>
            </a:r>
            <a:r>
              <a:rPr lang="en-US" altLang="zh-CN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 </a:t>
            </a:r>
            <a:r>
              <a:rPr lang="en-US" altLang="zh-CN" baseline="3000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2</a:t>
            </a:r>
            <a:r>
              <a:rPr lang="zh-CN" altLang="en-US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分布，</a:t>
            </a:r>
            <a:r>
              <a:rPr lang="en-US" altLang="zh-CN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 t </a:t>
            </a:r>
            <a:r>
              <a:rPr lang="zh-CN" altLang="en-US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分布，</a:t>
            </a:r>
            <a:r>
              <a:rPr lang="en-US" altLang="zh-CN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 F </a:t>
            </a:r>
            <a:r>
              <a:rPr lang="zh-CN" altLang="en-US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分布</a:t>
            </a:r>
            <a:r>
              <a:rPr lang="zh-CN" altLang="en-US">
                <a:latin typeface="宋体" charset="-122"/>
              </a:rPr>
              <a:t>的分位数。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8" grpId="0"/>
      <p:bldP spid="52239" grpId="0"/>
      <p:bldP spid="52241" grpId="0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140" name="Picture 4" descr="1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2988" y="476250"/>
            <a:ext cx="6913562" cy="5816600"/>
          </a:xfrm>
          <a:prstGeom prst="rect">
            <a:avLst/>
          </a:prstGeom>
          <a:noFill/>
          <a:ln w="57150" cmpd="thinThick">
            <a:solidFill>
              <a:schemeClr val="accent2"/>
            </a:solidFill>
            <a:miter lim="800000"/>
            <a:headEnd/>
            <a:tailEnd/>
          </a:ln>
        </p:spPr>
      </p:pic>
      <p:graphicFrame>
        <p:nvGraphicFramePr>
          <p:cNvPr id="219138" name="Object 4"/>
          <p:cNvGraphicFramePr>
            <a:graphicFrameLocks noChangeAspect="1"/>
          </p:cNvGraphicFramePr>
          <p:nvPr/>
        </p:nvGraphicFramePr>
        <p:xfrm>
          <a:off x="5724525" y="4076700"/>
          <a:ext cx="708025" cy="765175"/>
        </p:xfrm>
        <a:graphic>
          <a:graphicData uri="http://schemas.openxmlformats.org/presentationml/2006/ole">
            <p:oleObj spid="_x0000_s219138" name="Equation" r:id="rId5" imgW="317160" imgH="342720" progId="">
              <p:embed/>
            </p:oleObj>
          </a:graphicData>
        </a:graphic>
      </p:graphicFrame>
      <p:sp>
        <p:nvSpPr>
          <p:cNvPr id="219141" name="Rectangle 5"/>
          <p:cNvSpPr>
            <a:spLocks noChangeArrowheads="1"/>
          </p:cNvSpPr>
          <p:nvPr/>
        </p:nvSpPr>
        <p:spPr bwMode="auto">
          <a:xfrm>
            <a:off x="3341694" y="5643578"/>
            <a:ext cx="2159000" cy="576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  <p:graphicFrame>
        <p:nvGraphicFramePr>
          <p:cNvPr id="219139" name="Object 5"/>
          <p:cNvGraphicFramePr>
            <a:graphicFrameLocks noChangeAspect="1"/>
          </p:cNvGraphicFramePr>
          <p:nvPr/>
        </p:nvGraphicFramePr>
        <p:xfrm>
          <a:off x="1835150" y="4076700"/>
          <a:ext cx="990600" cy="765175"/>
        </p:xfrm>
        <a:graphic>
          <a:graphicData uri="http://schemas.openxmlformats.org/presentationml/2006/ole">
            <p:oleObj spid="_x0000_s219139" name="Equation" r:id="rId6" imgW="444240" imgH="342720" progId="">
              <p:embed/>
            </p:oleObj>
          </a:graphicData>
        </a:graphic>
      </p:graphicFrame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409" name="Picture 4" descr="222"/>
          <p:cNvPicPr>
            <a:picLocks noChangeAspect="1" noChangeArrowheads="1"/>
          </p:cNvPicPr>
          <p:nvPr/>
        </p:nvPicPr>
        <p:blipFill>
          <a:blip r:embed="rId3"/>
          <a:srcRect l="4240" r="3828"/>
          <a:stretch>
            <a:fillRect/>
          </a:stretch>
        </p:blipFill>
        <p:spPr bwMode="auto">
          <a:xfrm>
            <a:off x="504825" y="692150"/>
            <a:ext cx="8388350" cy="4967288"/>
          </a:xfrm>
          <a:prstGeom prst="rect">
            <a:avLst/>
          </a:prstGeom>
          <a:noFill/>
          <a:ln w="57150" cmpd="thinThick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273410" name="Rectangle 6"/>
          <p:cNvSpPr>
            <a:spLocks noChangeArrowheads="1"/>
          </p:cNvSpPr>
          <p:nvPr/>
        </p:nvSpPr>
        <p:spPr bwMode="auto">
          <a:xfrm>
            <a:off x="3492500" y="5013325"/>
            <a:ext cx="2087563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  <p:pic>
        <p:nvPicPr>
          <p:cNvPr id="27341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0" y="4143375"/>
            <a:ext cx="10001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341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1563" y="4143375"/>
            <a:ext cx="1071562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552450" y="528638"/>
            <a:ext cx="18589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320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注意</a:t>
            </a:r>
          </a:p>
        </p:txBody>
      </p:sp>
      <p:grpSp>
        <p:nvGrpSpPr>
          <p:cNvPr id="2" name="组合 2"/>
          <p:cNvGrpSpPr>
            <a:grpSpLocks/>
          </p:cNvGrpSpPr>
          <p:nvPr/>
        </p:nvGrpSpPr>
        <p:grpSpPr bwMode="auto">
          <a:xfrm>
            <a:off x="684213" y="1214424"/>
            <a:ext cx="7959754" cy="1785949"/>
            <a:chOff x="684213" y="1215076"/>
            <a:chExt cx="7991475" cy="2653281"/>
          </a:xfrm>
        </p:grpSpPr>
        <p:sp>
          <p:nvSpPr>
            <p:cNvPr id="7" name="Text Box 15"/>
            <p:cNvSpPr txBox="1">
              <a:spLocks noChangeArrowheads="1"/>
            </p:cNvSpPr>
            <p:nvPr/>
          </p:nvSpPr>
          <p:spPr bwMode="auto">
            <a:xfrm>
              <a:off x="684213" y="1215076"/>
              <a:ext cx="7991475" cy="1385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>
              <a:spAutoFit/>
            </a:bodyPr>
            <a:lstStyle/>
            <a:p>
              <a:pPr marL="457200" indent="-457200">
                <a:lnSpc>
                  <a:spcPct val="130000"/>
                </a:lnSpc>
                <a:spcBef>
                  <a:spcPct val="50000"/>
                </a:spcBef>
                <a:buFont typeface="Wingdings" pitchFamily="2" charset="2"/>
                <a:buChar char="l"/>
                <a:defRPr/>
              </a:pPr>
              <a:r>
                <a:rPr lang="zh-CN" altLang="en-US" dirty="0">
                  <a:latin typeface="+mn-ea"/>
                  <a:ea typeface="+mn-ea"/>
                </a:rPr>
                <a:t>若</a:t>
              </a:r>
              <a:r>
                <a:rPr lang="en-US" altLang="zh-CN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altLang="zh-CN" dirty="0">
                  <a:latin typeface="Times New Roman" pitchFamily="18" charset="0"/>
                  <a:ea typeface="+mn-ea"/>
                  <a:cs typeface="Times New Roman" pitchFamily="18" charset="0"/>
                </a:rPr>
                <a:t> ~ </a:t>
              </a:r>
              <a:r>
                <a:rPr lang="en-US" altLang="zh-CN" dirty="0">
                  <a:latin typeface="Times New Roman" pitchFamily="18" charset="0"/>
                  <a:ea typeface="华文楷体" pitchFamily="2" charset="-122"/>
                  <a:cs typeface="Times New Roman" pitchFamily="18" charset="0"/>
                  <a:sym typeface="Symbol" pitchFamily="18" charset="2"/>
                </a:rPr>
                <a:t> </a:t>
              </a:r>
              <a:r>
                <a:rPr lang="en-US" altLang="zh-CN" baseline="30000" dirty="0">
                  <a:latin typeface="Times New Roman" pitchFamily="18" charset="0"/>
                  <a:ea typeface="华文楷体" pitchFamily="2" charset="-122"/>
                  <a:cs typeface="Times New Roman" pitchFamily="18" charset="0"/>
                  <a:sym typeface="Symbol" pitchFamily="18" charset="2"/>
                </a:rPr>
                <a:t>2</a:t>
              </a:r>
              <a:r>
                <a:rPr lang="en-US" altLang="zh-CN" dirty="0">
                  <a:latin typeface="Times New Roman" pitchFamily="18" charset="0"/>
                  <a:ea typeface="+mn-ea"/>
                  <a:cs typeface="Times New Roman" pitchFamily="18" charset="0"/>
                </a:rPr>
                <a:t>(n)</a:t>
              </a:r>
              <a:r>
                <a:rPr lang="zh-CN" altLang="en-US" dirty="0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 </a:t>
              </a:r>
              <a:r>
                <a:rPr lang="zh-CN" altLang="en-US" dirty="0">
                  <a:latin typeface="+mn-ea"/>
                  <a:ea typeface="+mn-ea"/>
                </a:rPr>
                <a:t>分布，当</a:t>
              </a:r>
              <a:r>
                <a:rPr lang="en-US" altLang="zh-CN" dirty="0">
                  <a:latin typeface="Times New Roman" pitchFamily="18" charset="0"/>
                  <a:ea typeface="+mn-ea"/>
                  <a:cs typeface="Times New Roman" pitchFamily="18" charset="0"/>
                </a:rPr>
                <a:t>n</a:t>
              </a:r>
              <a:r>
                <a:rPr lang="zh-CN" altLang="en-US" dirty="0">
                  <a:latin typeface="+mn-ea"/>
                  <a:ea typeface="+mn-ea"/>
                </a:rPr>
                <a:t>趋于无穷时，        近似的服从 </a:t>
              </a:r>
              <a:r>
                <a:rPr lang="en-US" altLang="zh-CN" dirty="0">
                  <a:latin typeface="Times New Roman" pitchFamily="18" charset="0"/>
                  <a:ea typeface="+mn-ea"/>
                  <a:cs typeface="Times New Roman" pitchFamily="18" charset="0"/>
                </a:rPr>
                <a:t>N(0,1)</a:t>
              </a:r>
              <a:r>
                <a:rPr lang="zh-CN" altLang="en-US" dirty="0">
                  <a:latin typeface="+mn-ea"/>
                  <a:ea typeface="+mn-ea"/>
                </a:rPr>
                <a:t>，故当自由度较大时，近似的有</a:t>
              </a:r>
            </a:p>
          </p:txBody>
        </p:sp>
        <p:graphicFrame>
          <p:nvGraphicFramePr>
            <p:cNvPr id="124931" name="对象 1"/>
            <p:cNvGraphicFramePr>
              <a:graphicFrameLocks noChangeAspect="1"/>
            </p:cNvGraphicFramePr>
            <p:nvPr/>
          </p:nvGraphicFramePr>
          <p:xfrm>
            <a:off x="6739174" y="1362496"/>
            <a:ext cx="1864790" cy="701627"/>
          </p:xfrm>
          <a:graphic>
            <a:graphicData uri="http://schemas.openxmlformats.org/presentationml/2006/ole">
              <p:oleObj spid="_x0000_s124931" name="Equation" r:id="rId4" imgW="837836" imgH="215806" progId="">
                <p:embed/>
              </p:oleObj>
            </a:graphicData>
          </a:graphic>
        </p:graphicFrame>
        <p:graphicFrame>
          <p:nvGraphicFramePr>
            <p:cNvPr id="124932" name="对象 8"/>
            <p:cNvGraphicFramePr>
              <a:graphicFrameLocks noChangeAspect="1"/>
            </p:cNvGraphicFramePr>
            <p:nvPr/>
          </p:nvGraphicFramePr>
          <p:xfrm>
            <a:off x="1979712" y="3019305"/>
            <a:ext cx="2700337" cy="849052"/>
          </p:xfrm>
          <a:graphic>
            <a:graphicData uri="http://schemas.openxmlformats.org/presentationml/2006/ole">
              <p:oleObj spid="_x0000_s124932" name="Equation" r:id="rId5" imgW="1257300" imgH="241300" progId="">
                <p:embed/>
              </p:oleObj>
            </a:graphicData>
          </a:graphic>
        </p:graphicFrame>
      </p:grp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684213" y="4741863"/>
            <a:ext cx="79914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ct val="50000"/>
              </a:spcBef>
              <a:buFont typeface="Wingdings" pitchFamily="2" charset="2"/>
              <a:buChar char="l"/>
              <a:defRPr/>
            </a:pPr>
            <a:r>
              <a:rPr lang="zh-CN" altLang="en-US" dirty="0">
                <a:latin typeface="+mn-ea"/>
                <a:ea typeface="+mn-ea"/>
              </a:rPr>
              <a:t>对于 </a:t>
            </a:r>
            <a:r>
              <a:rPr lang="en-US" altLang="zh-CN" dirty="0">
                <a:latin typeface="Times New Roman" pitchFamily="18" charset="0"/>
                <a:ea typeface="+mn-ea"/>
                <a:cs typeface="Times New Roman" pitchFamily="18" charset="0"/>
              </a:rPr>
              <a:t>F(</a:t>
            </a:r>
            <a:r>
              <a:rPr lang="en-US" altLang="zh-CN" dirty="0" err="1">
                <a:latin typeface="Times New Roman" pitchFamily="18" charset="0"/>
                <a:ea typeface="+mn-ea"/>
                <a:cs typeface="Times New Roman" pitchFamily="18" charset="0"/>
              </a:rPr>
              <a:t>m,n</a:t>
            </a:r>
            <a:r>
              <a:rPr lang="en-US" altLang="zh-CN" dirty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分布和 </a:t>
            </a:r>
            <a:r>
              <a:rPr lang="en-US" altLang="zh-CN" dirty="0">
                <a:latin typeface="Times New Roman" pitchFamily="18" charset="0"/>
                <a:ea typeface="+mn-ea"/>
                <a:cs typeface="Times New Roman" pitchFamily="18" charset="0"/>
              </a:rPr>
              <a:t>α</a:t>
            </a:r>
            <a:r>
              <a:rPr lang="en-US" altLang="zh-CN" dirty="0">
                <a:latin typeface="+mn-ea"/>
                <a:ea typeface="+mn-ea"/>
              </a:rPr>
              <a:t>(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0&lt;α&lt;1</a:t>
            </a:r>
            <a:r>
              <a:rPr lang="en-US" altLang="zh-CN" dirty="0">
                <a:latin typeface="+mn-ea"/>
                <a:ea typeface="+mn-ea"/>
              </a:rPr>
              <a:t>),</a:t>
            </a:r>
            <a:r>
              <a:rPr lang="zh-CN" altLang="en-US" dirty="0">
                <a:latin typeface="+mn-ea"/>
                <a:ea typeface="+mn-ea"/>
              </a:rPr>
              <a:t>有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336800" y="5445125"/>
          <a:ext cx="3943350" cy="647700"/>
        </p:xfrm>
        <a:graphic>
          <a:graphicData uri="http://schemas.openxmlformats.org/presentationml/2006/ole">
            <p:oleObj spid="_x0000_s124930" name="Equation" r:id="rId6" imgW="1524000" imgH="228600" progId="">
              <p:embed/>
            </p:oleObj>
          </a:graphicData>
        </a:graphic>
      </p:graphicFrame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684213" y="3000372"/>
            <a:ext cx="7991475" cy="1772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ct val="50000"/>
              </a:spcBef>
              <a:buFont typeface="Wingdings" pitchFamily="2" charset="2"/>
              <a:buChar char="l"/>
              <a:defRPr/>
            </a:pPr>
            <a:r>
              <a:rPr lang="zh-CN" altLang="en-US" dirty="0">
                <a:latin typeface="+mn-ea"/>
                <a:ea typeface="+mn-ea"/>
              </a:rPr>
              <a:t>对于 </a:t>
            </a:r>
            <a:r>
              <a:rPr lang="en-US" altLang="zh-CN" dirty="0">
                <a:latin typeface="Times New Roman" pitchFamily="18" charset="0"/>
                <a:ea typeface="+mn-ea"/>
                <a:cs typeface="Times New Roman" pitchFamily="18" charset="0"/>
              </a:rPr>
              <a:t>t(n)</a:t>
            </a: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分布，当 </a:t>
            </a:r>
            <a:r>
              <a:rPr lang="en-US" altLang="zh-CN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趋于无穷时，分布趋于 </a:t>
            </a:r>
            <a:r>
              <a:rPr lang="en-US" altLang="zh-CN" dirty="0">
                <a:latin typeface="Times New Roman" pitchFamily="18" charset="0"/>
                <a:ea typeface="+mn-ea"/>
                <a:cs typeface="Times New Roman" pitchFamily="18" charset="0"/>
              </a:rPr>
              <a:t>N(0,1)</a:t>
            </a:r>
            <a:r>
              <a:rPr lang="zh-CN" altLang="en-US" dirty="0">
                <a:latin typeface="+mn-ea"/>
                <a:ea typeface="+mn-ea"/>
              </a:rPr>
              <a:t>，故当自由度较大时，用标准正态分布的分位数 </a:t>
            </a:r>
            <a:r>
              <a:rPr lang="en-US" altLang="zh-CN" i="1" dirty="0">
                <a:latin typeface="Times New Roman" pitchFamily="18" charset="0"/>
                <a:ea typeface="+mn-ea"/>
                <a:cs typeface="Times New Roman" pitchFamily="18" charset="0"/>
              </a:rPr>
              <a:t>u</a:t>
            </a:r>
            <a:r>
              <a:rPr lang="en-US" altLang="zh-CN" i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α</a:t>
            </a: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代替 </a:t>
            </a:r>
            <a:r>
              <a:rPr lang="en-US" altLang="zh-CN" dirty="0">
                <a:latin typeface="Times New Roman" pitchFamily="18" charset="0"/>
                <a:ea typeface="+mn-ea"/>
                <a:cs typeface="Times New Roman" pitchFamily="18" charset="0"/>
              </a:rPr>
              <a:t>t(n)</a:t>
            </a: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的分位数。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8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43210" y="188916"/>
            <a:ext cx="9048201" cy="3322978"/>
            <a:chOff x="264" y="2075"/>
            <a:chExt cx="5297" cy="1455"/>
          </a:xfrm>
        </p:grpSpPr>
        <p:sp>
          <p:nvSpPr>
            <p:cNvPr id="22539" name="Text Box 12"/>
            <p:cNvSpPr txBox="1">
              <a:spLocks noChangeArrowheads="1"/>
            </p:cNvSpPr>
            <p:nvPr/>
          </p:nvSpPr>
          <p:spPr bwMode="auto">
            <a:xfrm>
              <a:off x="264" y="2075"/>
              <a:ext cx="5297" cy="14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rgbClr val="FF0000"/>
                  </a:solidFill>
                  <a:latin typeface="Arial Black" pitchFamily="34" charset="0"/>
                </a:rPr>
                <a:t>例</a:t>
              </a:r>
              <a:r>
                <a:rPr lang="en-US" altLang="zh-CN" dirty="0" smtClean="0">
                  <a:solidFill>
                    <a:srgbClr val="FF0000"/>
                  </a:solidFill>
                  <a:latin typeface="Arial Black" pitchFamily="34" charset="0"/>
                </a:rPr>
                <a:t>:</a:t>
              </a:r>
              <a:r>
                <a:rPr lang="zh-CN" altLang="en-US" dirty="0" smtClean="0"/>
                <a:t>  </a:t>
              </a:r>
              <a:r>
                <a:rPr lang="zh-CN" altLang="en-US" dirty="0"/>
                <a:t>设总体的数学期望</a:t>
              </a:r>
              <a:r>
                <a:rPr lang="en-US" altLang="zh-CN" dirty="0" smtClean="0"/>
                <a:t>E[X]=</a:t>
              </a:r>
              <a:r>
                <a:rPr lang="el-GR" altLang="zh-CN" dirty="0" smtClean="0"/>
                <a:t>μ</a:t>
              </a:r>
              <a:r>
                <a:rPr lang="zh-CN" altLang="en-US" dirty="0" smtClean="0"/>
                <a:t>和</a:t>
              </a:r>
              <a:r>
                <a:rPr lang="zh-CN" altLang="en-US" dirty="0"/>
                <a:t>方</a:t>
              </a:r>
              <a:r>
                <a:rPr lang="zh-CN" altLang="en-US" dirty="0" smtClean="0"/>
                <a:t>差</a:t>
              </a:r>
              <a:r>
                <a:rPr lang="en-US" altLang="zh-CN" dirty="0" err="1" smtClean="0"/>
                <a:t>Var</a:t>
              </a:r>
              <a:r>
                <a:rPr lang="en-US" altLang="zh-CN" dirty="0" smtClean="0"/>
                <a:t>[X]=</a:t>
              </a:r>
              <a:r>
                <a:rPr lang="el-GR" altLang="zh-CN" dirty="0" smtClean="0"/>
                <a:t>σ</a:t>
              </a:r>
              <a:r>
                <a:rPr lang="en-US" altLang="zh-CN" baseline="30000" dirty="0" smtClean="0"/>
                <a:t>2</a:t>
              </a:r>
              <a:r>
                <a:rPr lang="zh-CN" altLang="en-US" dirty="0" smtClean="0"/>
                <a:t>都</a:t>
              </a:r>
              <a:r>
                <a:rPr lang="zh-CN" altLang="en-US" dirty="0"/>
                <a:t>存在，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证明：样本均值    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zh-CN" altLang="en-US" dirty="0" smtClean="0"/>
                <a:t>    修正样</a:t>
              </a:r>
              <a:r>
                <a:rPr lang="zh-CN" altLang="en-US" dirty="0"/>
                <a:t>本方差      </a:t>
              </a:r>
            </a:p>
            <a:p>
              <a:pPr>
                <a:lnSpc>
                  <a:spcPct val="150000"/>
                </a:lnSpc>
              </a:pP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zh-CN" altLang="en-US" dirty="0" smtClean="0"/>
                <a:t>    分别</a:t>
              </a:r>
              <a:r>
                <a:rPr lang="zh-CN" altLang="en-US" dirty="0"/>
                <a:t>是</a:t>
              </a:r>
              <a:r>
                <a:rPr lang="en-US" altLang="zh-CN" dirty="0" smtClean="0"/>
                <a:t>E[X]</a:t>
              </a:r>
              <a:r>
                <a:rPr lang="zh-CN" altLang="en-US" dirty="0" smtClean="0"/>
                <a:t>、</a:t>
              </a:r>
              <a:r>
                <a:rPr lang="en-US" altLang="zh-CN" dirty="0" err="1" smtClean="0"/>
                <a:t>Var</a:t>
              </a:r>
              <a:r>
                <a:rPr lang="en-US" altLang="zh-CN" dirty="0" smtClean="0"/>
                <a:t>[X]</a:t>
              </a:r>
              <a:r>
                <a:rPr lang="zh-CN" altLang="en-US" dirty="0" smtClean="0"/>
                <a:t>的无偏估计，</a:t>
              </a:r>
              <a:endParaRPr lang="zh-CN" altLang="en-US" dirty="0"/>
            </a:p>
          </p:txBody>
        </p:sp>
        <p:graphicFrame>
          <p:nvGraphicFramePr>
            <p:cNvPr id="22535" name="Object 13"/>
            <p:cNvGraphicFramePr>
              <a:graphicFrameLocks noChangeAspect="1"/>
            </p:cNvGraphicFramePr>
            <p:nvPr/>
          </p:nvGraphicFramePr>
          <p:xfrm>
            <a:off x="1811" y="2399"/>
            <a:ext cx="215" cy="231"/>
          </p:xfrm>
          <a:graphic>
            <a:graphicData uri="http://schemas.openxmlformats.org/presentationml/2006/ole">
              <p:oleObj spid="_x0000_s334850" name="Equation" r:id="rId4" imgW="177480" imgH="190440" progId="">
                <p:embed/>
              </p:oleObj>
            </a:graphicData>
          </a:graphic>
        </p:graphicFrame>
        <p:graphicFrame>
          <p:nvGraphicFramePr>
            <p:cNvPr id="22536" name="Object 14"/>
            <p:cNvGraphicFramePr>
              <a:graphicFrameLocks noChangeAspect="1"/>
            </p:cNvGraphicFramePr>
            <p:nvPr/>
          </p:nvGraphicFramePr>
          <p:xfrm>
            <a:off x="1976" y="2579"/>
            <a:ext cx="1843" cy="551"/>
          </p:xfrm>
          <a:graphic>
            <a:graphicData uri="http://schemas.openxmlformats.org/presentationml/2006/ole">
              <p:oleObj spid="_x0000_s334851" name="Equation" r:id="rId5" imgW="1447560" imgH="431640" progId="">
                <p:embed/>
              </p:oleObj>
            </a:graphicData>
          </a:graphic>
        </p:graphicFrame>
      </p:grp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203732" y="4143380"/>
            <a:ext cx="8940268" cy="5903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Arial Black" pitchFamily="34" charset="0"/>
              </a:rPr>
              <a:t>证</a:t>
            </a:r>
            <a:r>
              <a:rPr lang="zh-CN" altLang="en-US" dirty="0" smtClean="0">
                <a:solidFill>
                  <a:srgbClr val="FF0000"/>
                </a:solidFill>
                <a:latin typeface="Arial Black" pitchFamily="34" charset="0"/>
              </a:rPr>
              <a:t>明：</a:t>
            </a:r>
            <a:r>
              <a:rPr lang="zh-CN" altLang="en-US" dirty="0" smtClean="0">
                <a:latin typeface="Arial Black" pitchFamily="34" charset="0"/>
              </a:rPr>
              <a:t>之前已经计算了样本均值和修正样本方差的期望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graphicFrame>
        <p:nvGraphicFramePr>
          <p:cNvPr id="39950" name="Object 14"/>
          <p:cNvGraphicFramePr>
            <a:graphicFrameLocks noChangeAspect="1"/>
          </p:cNvGraphicFramePr>
          <p:nvPr/>
        </p:nvGraphicFramePr>
        <p:xfrm>
          <a:off x="1331640" y="4929198"/>
          <a:ext cx="1547812" cy="588963"/>
        </p:xfrm>
        <a:graphic>
          <a:graphicData uri="http://schemas.openxmlformats.org/presentationml/2006/ole">
            <p:oleObj spid="_x0000_s334852" name="Equation" r:id="rId6" imgW="634680" imgH="241200" progId="">
              <p:embed/>
            </p:oleObj>
          </a:graphicData>
        </a:graphic>
      </p:graphicFrame>
      <p:graphicFrame>
        <p:nvGraphicFramePr>
          <p:cNvPr id="3" name="Object 14"/>
          <p:cNvGraphicFramePr>
            <a:graphicFrameLocks noChangeAspect="1"/>
          </p:cNvGraphicFramePr>
          <p:nvPr/>
        </p:nvGraphicFramePr>
        <p:xfrm>
          <a:off x="3632472" y="4714884"/>
          <a:ext cx="4179888" cy="1116012"/>
        </p:xfrm>
        <a:graphic>
          <a:graphicData uri="http://schemas.openxmlformats.org/presentationml/2006/ole">
            <p:oleObj spid="_x0000_s334853" name="Equation" r:id="rId7" imgW="1714320" imgH="457200" progId="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24436" y="5910480"/>
            <a:ext cx="8119530" cy="5903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800080"/>
                </a:solidFill>
              </a:rPr>
              <a:t>这也是为何用修正样本方差，而非样本方差的原因</a:t>
            </a:r>
            <a:endParaRPr lang="zh-CN" altLang="en-US" dirty="0">
              <a:solidFill>
                <a:srgbClr val="800080"/>
              </a:solidFill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928926" y="1637494"/>
          <a:ext cx="614366" cy="648498"/>
        </p:xfrm>
        <a:graphic>
          <a:graphicData uri="http://schemas.openxmlformats.org/presentationml/2006/ole">
            <p:oleObj spid="_x0000_s334854" name="公式" r:id="rId8" imgW="228600" imgH="241200" progId="Equation.3">
              <p:embed/>
            </p:oleObj>
          </a:graphicData>
        </a:graphic>
      </p:graphicFrame>
      <p:graphicFrame>
        <p:nvGraphicFramePr>
          <p:cNvPr id="334855" name="Object 7"/>
          <p:cNvGraphicFramePr>
            <a:graphicFrameLocks noChangeAspect="1"/>
          </p:cNvGraphicFramePr>
          <p:nvPr/>
        </p:nvGraphicFramePr>
        <p:xfrm>
          <a:off x="592870" y="3494094"/>
          <a:ext cx="5193576" cy="577848"/>
        </p:xfrm>
        <a:graphic>
          <a:graphicData uri="http://schemas.openxmlformats.org/presentationml/2006/ole">
            <p:oleObj spid="_x0000_s334855" name="公式" r:id="rId9" imgW="217152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5" name="TextBox 1"/>
          <p:cNvSpPr txBox="1">
            <a:spLocks noChangeArrowheads="1"/>
          </p:cNvSpPr>
          <p:nvPr/>
        </p:nvSpPr>
        <p:spPr bwMode="auto">
          <a:xfrm>
            <a:off x="1116013" y="1989138"/>
            <a:ext cx="6985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>
                <a:solidFill>
                  <a:srgbClr val="C00000"/>
                </a:solidFill>
              </a:rPr>
              <a:t>单个正态总体参数的区间估计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684213" y="174625"/>
            <a:ext cx="8407400" cy="806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正态总体方差已知，对均值的区间估计    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76238" y="1055688"/>
            <a:ext cx="7875587" cy="1652587"/>
            <a:chOff x="237" y="665"/>
            <a:chExt cx="4961" cy="1041"/>
          </a:xfrm>
        </p:grpSpPr>
        <p:sp>
          <p:nvSpPr>
            <p:cNvPr id="3087" name="Text Box 5"/>
            <p:cNvSpPr txBox="1">
              <a:spLocks noChangeArrowheads="1"/>
            </p:cNvSpPr>
            <p:nvPr/>
          </p:nvSpPr>
          <p:spPr bwMode="auto">
            <a:xfrm>
              <a:off x="237" y="665"/>
              <a:ext cx="4961" cy="7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/>
                <a:t>如果总体</a:t>
              </a:r>
              <a:r>
                <a:rPr lang="en-US" altLang="zh-CN"/>
                <a:t>X~N</a:t>
              </a:r>
              <a:r>
                <a:rPr lang="zh-CN" altLang="en-US"/>
                <a:t>（</a:t>
              </a:r>
              <a:r>
                <a:rPr lang="zh-CN" altLang="en-US">
                  <a:sym typeface="Symbol" pitchFamily="18" charset="2"/>
                </a:rPr>
                <a:t>，</a:t>
              </a:r>
              <a:r>
                <a:rPr lang="en-US" altLang="zh-CN" baseline="30000">
                  <a:sym typeface="Symbol" pitchFamily="18" charset="2"/>
                </a:rPr>
                <a:t>2</a:t>
              </a:r>
              <a:r>
                <a:rPr lang="zh-CN" altLang="en-US"/>
                <a:t>），其中</a:t>
              </a:r>
              <a:r>
                <a:rPr lang="zh-CN" altLang="en-US">
                  <a:sym typeface="Symbol" pitchFamily="18" charset="2"/>
                </a:rPr>
                <a:t></a:t>
              </a:r>
              <a:r>
                <a:rPr lang="en-US" altLang="zh-CN" baseline="30000">
                  <a:sym typeface="Symbol" pitchFamily="18" charset="2"/>
                </a:rPr>
                <a:t>2</a:t>
              </a:r>
              <a:r>
                <a:rPr lang="zh-CN" altLang="en-US">
                  <a:solidFill>
                    <a:srgbClr val="FF0000"/>
                  </a:solidFill>
                </a:rPr>
                <a:t>已知</a:t>
              </a:r>
              <a:r>
                <a:rPr lang="zh-CN" altLang="en-US"/>
                <a:t>， </a:t>
              </a:r>
              <a:r>
                <a:rPr lang="zh-CN" altLang="en-US">
                  <a:sym typeface="Symbol" pitchFamily="18" charset="2"/>
                </a:rPr>
                <a:t></a:t>
              </a:r>
              <a:r>
                <a:rPr lang="zh-CN" altLang="en-US"/>
                <a:t>未知，</a:t>
              </a:r>
            </a:p>
            <a:p>
              <a:pPr>
                <a:lnSpc>
                  <a:spcPct val="150000"/>
                </a:lnSpc>
              </a:pPr>
              <a:r>
                <a:rPr lang="zh-CN" altLang="en-US"/>
                <a:t>则取</a:t>
              </a:r>
              <a:r>
                <a:rPr lang="en-US" altLang="zh-CN"/>
                <a:t>U-</a:t>
              </a:r>
              <a:r>
                <a:rPr lang="zh-CN" altLang="en-US"/>
                <a:t>统计量                   ，对</a:t>
              </a:r>
              <a:r>
                <a:rPr lang="zh-CN" altLang="en-US">
                  <a:sym typeface="Symbol" pitchFamily="18" charset="2"/>
                </a:rPr>
                <a:t>做区间估计。</a:t>
              </a:r>
              <a:endParaRPr lang="zh-CN" altLang="en-US"/>
            </a:p>
          </p:txBody>
        </p:sp>
        <p:graphicFrame>
          <p:nvGraphicFramePr>
            <p:cNvPr id="3077" name="Object 7"/>
            <p:cNvGraphicFramePr>
              <a:graphicFrameLocks noChangeAspect="1"/>
            </p:cNvGraphicFramePr>
            <p:nvPr/>
          </p:nvGraphicFramePr>
          <p:xfrm>
            <a:off x="1746" y="1006"/>
            <a:ext cx="1089" cy="700"/>
          </p:xfrm>
          <a:graphic>
            <a:graphicData uri="http://schemas.openxmlformats.org/presentationml/2006/ole">
              <p:oleObj spid="_x0000_s3077" name="Equation" r:id="rId4" imgW="711000" imgH="457200" progId="">
                <p:embed/>
              </p:oleObj>
            </a:graphicData>
          </a:graphic>
        </p:graphicFrame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15925" y="2276475"/>
            <a:ext cx="7524750" cy="871538"/>
            <a:chOff x="327" y="1603"/>
            <a:chExt cx="4740" cy="549"/>
          </a:xfrm>
        </p:grpSpPr>
        <p:sp>
          <p:nvSpPr>
            <p:cNvPr id="3086" name="Text Box 8"/>
            <p:cNvSpPr txBox="1">
              <a:spLocks noChangeArrowheads="1"/>
            </p:cNvSpPr>
            <p:nvPr/>
          </p:nvSpPr>
          <p:spPr bwMode="auto">
            <a:xfrm>
              <a:off x="327" y="1603"/>
              <a:ext cx="2733" cy="51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/>
                <a:t>对给定的置信水平</a:t>
              </a:r>
              <a:r>
                <a:rPr lang="en-US" altLang="zh-CN"/>
                <a:t>1-</a:t>
              </a:r>
              <a:r>
                <a:rPr lang="en-US" altLang="zh-CN">
                  <a:sym typeface="Symbol" pitchFamily="18" charset="2"/>
                </a:rPr>
                <a:t></a:t>
              </a:r>
              <a:r>
                <a:rPr lang="zh-CN" altLang="en-US">
                  <a:sym typeface="Symbol" pitchFamily="18" charset="2"/>
                </a:rPr>
                <a:t>，由</a:t>
              </a:r>
            </a:p>
          </p:txBody>
        </p:sp>
        <p:graphicFrame>
          <p:nvGraphicFramePr>
            <p:cNvPr id="3076" name="Object 10"/>
            <p:cNvGraphicFramePr>
              <a:graphicFrameLocks noChangeAspect="1"/>
            </p:cNvGraphicFramePr>
            <p:nvPr/>
          </p:nvGraphicFramePr>
          <p:xfrm>
            <a:off x="3024" y="1764"/>
            <a:ext cx="2043" cy="388"/>
          </p:xfrm>
          <a:graphic>
            <a:graphicData uri="http://schemas.openxmlformats.org/presentationml/2006/ole">
              <p:oleObj spid="_x0000_s3076" name="Equation" r:id="rId5" imgW="1333440" imgH="253800" progId="">
                <p:embed/>
              </p:oleObj>
            </a:graphicData>
          </a:graphic>
        </p:graphicFrame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23850" y="6019800"/>
            <a:ext cx="8064500" cy="649288"/>
            <a:chOff x="249" y="3683"/>
            <a:chExt cx="5080" cy="409"/>
          </a:xfrm>
        </p:grpSpPr>
        <p:sp>
          <p:nvSpPr>
            <p:cNvPr id="3085" name="Text Box 9"/>
            <p:cNvSpPr txBox="1">
              <a:spLocks noChangeArrowheads="1"/>
            </p:cNvSpPr>
            <p:nvPr/>
          </p:nvSpPr>
          <p:spPr bwMode="auto">
            <a:xfrm>
              <a:off x="249" y="3684"/>
              <a:ext cx="5080" cy="4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/>
                <a:t>将观测值                      代入，则可得具体的区间。</a:t>
              </a:r>
            </a:p>
          </p:txBody>
        </p:sp>
        <p:graphicFrame>
          <p:nvGraphicFramePr>
            <p:cNvPr id="3075" name="Object 12"/>
            <p:cNvGraphicFramePr>
              <a:graphicFrameLocks noChangeAspect="1"/>
            </p:cNvGraphicFramePr>
            <p:nvPr/>
          </p:nvGraphicFramePr>
          <p:xfrm>
            <a:off x="1247" y="3683"/>
            <a:ext cx="1323" cy="389"/>
          </p:xfrm>
          <a:graphic>
            <a:graphicData uri="http://schemas.openxmlformats.org/presentationml/2006/ole">
              <p:oleObj spid="_x0000_s3075" name="Equation" r:id="rId6" imgW="863280" imgH="253800" progId="">
                <p:embed/>
              </p:oleObj>
            </a:graphicData>
          </a:graphic>
        </p:graphicFrame>
      </p:grp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23850" y="4149725"/>
            <a:ext cx="813593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>
                <a:sym typeface="Symbol" pitchFamily="18" charset="2"/>
              </a:rPr>
              <a:t>确定临界值（</a:t>
            </a:r>
            <a:r>
              <a:rPr lang="en-US" altLang="zh-CN">
                <a:sym typeface="Symbol" pitchFamily="18" charset="2"/>
              </a:rPr>
              <a:t>X</a:t>
            </a:r>
            <a:r>
              <a:rPr lang="zh-CN" altLang="en-US">
                <a:sym typeface="Symbol" pitchFamily="18" charset="2"/>
              </a:rPr>
              <a:t>的双侧分位数）得的置信区间为</a:t>
            </a:r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107950" y="3500438"/>
          <a:ext cx="9001125" cy="649287"/>
        </p:xfrm>
        <a:graphic>
          <a:graphicData uri="http://schemas.openxmlformats.org/presentationml/2006/ole">
            <p:oleObj spid="_x0000_s3078" name="Equation" r:id="rId7" imgW="4876560" imgH="342720" progId="">
              <p:embed/>
            </p:oleObj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1928813" y="4929188"/>
          <a:ext cx="4703762" cy="1195387"/>
        </p:xfrm>
        <a:graphic>
          <a:graphicData uri="http://schemas.openxmlformats.org/presentationml/2006/ole">
            <p:oleObj spid="_x0000_s3079" name="公式" r:id="rId8" imgW="2145960" imgH="5457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31775" y="196850"/>
            <a:ext cx="9040813" cy="4013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例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en-US" altLang="zh-CN"/>
              <a:t>  </a:t>
            </a:r>
            <a:r>
              <a:rPr lang="zh-CN" altLang="en-US"/>
              <a:t>某车间生产滚珠，从长期实践中知道，滚珠直径</a:t>
            </a:r>
            <a:r>
              <a:rPr lang="en-US" altLang="zh-CN"/>
              <a:t>X</a:t>
            </a:r>
          </a:p>
          <a:p>
            <a:pPr>
              <a:lnSpc>
                <a:spcPct val="130000"/>
              </a:lnSpc>
            </a:pPr>
            <a:r>
              <a:rPr lang="zh-CN" altLang="en-US"/>
              <a:t>可以认为服从正态分布，从某天的产品中随机抽取</a:t>
            </a:r>
            <a:r>
              <a:rPr lang="en-US" altLang="zh-CN"/>
              <a:t>6</a:t>
            </a:r>
            <a:r>
              <a:rPr lang="zh-CN" altLang="en-US"/>
              <a:t>个，</a:t>
            </a:r>
          </a:p>
          <a:p>
            <a:pPr>
              <a:lnSpc>
                <a:spcPct val="130000"/>
              </a:lnSpc>
            </a:pPr>
            <a:r>
              <a:rPr lang="zh-CN" altLang="en-US"/>
              <a:t>测得直径为（单位：</a:t>
            </a:r>
            <a:r>
              <a:rPr lang="en-US" altLang="zh-CN"/>
              <a:t>cm</a:t>
            </a:r>
            <a:r>
              <a:rPr lang="zh-CN" altLang="en-US"/>
              <a:t>）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</a:t>
            </a:r>
            <a:r>
              <a:rPr lang="en-US" altLang="zh-CN"/>
              <a:t>14.6</a:t>
            </a:r>
            <a:r>
              <a:rPr lang="zh-CN" altLang="en-US"/>
              <a:t>，</a:t>
            </a:r>
            <a:r>
              <a:rPr lang="en-US" altLang="zh-CN"/>
              <a:t>15.1</a:t>
            </a:r>
            <a:r>
              <a:rPr lang="zh-CN" altLang="en-US"/>
              <a:t>，</a:t>
            </a:r>
            <a:r>
              <a:rPr lang="en-US" altLang="zh-CN"/>
              <a:t>14.9</a:t>
            </a:r>
            <a:r>
              <a:rPr lang="zh-CN" altLang="en-US"/>
              <a:t>，</a:t>
            </a:r>
            <a:r>
              <a:rPr lang="en-US" altLang="zh-CN"/>
              <a:t>14.8</a:t>
            </a:r>
            <a:r>
              <a:rPr lang="zh-CN" altLang="en-US"/>
              <a:t>，</a:t>
            </a:r>
            <a:r>
              <a:rPr lang="en-US" altLang="zh-CN"/>
              <a:t>15.2</a:t>
            </a:r>
            <a:r>
              <a:rPr lang="zh-CN" altLang="en-US"/>
              <a:t>，</a:t>
            </a:r>
            <a:r>
              <a:rPr lang="en-US" altLang="zh-CN"/>
              <a:t>15.1</a:t>
            </a:r>
          </a:p>
          <a:p>
            <a:pPr>
              <a:lnSpc>
                <a:spcPct val="130000"/>
              </a:lnSpc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）试求该天产品的平均直径</a:t>
            </a:r>
            <a:r>
              <a:rPr lang="en-US" altLang="zh-CN"/>
              <a:t>E[X]</a:t>
            </a:r>
            <a:r>
              <a:rPr lang="zh-CN" altLang="en-US"/>
              <a:t>的点估计；</a:t>
            </a:r>
          </a:p>
          <a:p>
            <a:pPr>
              <a:lnSpc>
                <a:spcPct val="130000"/>
              </a:lnSpc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）若已知方差为</a:t>
            </a:r>
            <a:r>
              <a:rPr lang="en-US" altLang="zh-CN"/>
              <a:t>0.06</a:t>
            </a:r>
            <a:r>
              <a:rPr lang="zh-CN" altLang="en-US"/>
              <a:t>，试求该天平均直径</a:t>
            </a:r>
            <a:r>
              <a:rPr lang="en-US" altLang="zh-CN"/>
              <a:t>E[X]</a:t>
            </a:r>
            <a:r>
              <a:rPr lang="zh-CN" altLang="en-US"/>
              <a:t>的置信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区间：</a:t>
            </a:r>
            <a:r>
              <a:rPr lang="zh-CN" altLang="en-US">
                <a:sym typeface="Symbol" pitchFamily="18" charset="2"/>
              </a:rPr>
              <a:t></a:t>
            </a:r>
            <a:r>
              <a:rPr lang="en-US" altLang="zh-CN">
                <a:sym typeface="Symbol" pitchFamily="18" charset="2"/>
              </a:rPr>
              <a:t>=0.05</a:t>
            </a:r>
            <a:r>
              <a:rPr lang="zh-CN" altLang="en-US">
                <a:sym typeface="Symbol" pitchFamily="18" charset="2"/>
              </a:rPr>
              <a:t>；</a:t>
            </a:r>
            <a:r>
              <a:rPr lang="en-US" altLang="zh-CN">
                <a:sym typeface="Symbol" pitchFamily="18" charset="2"/>
              </a:rPr>
              <a:t>=0.01</a:t>
            </a:r>
            <a:r>
              <a:rPr lang="zh-CN" altLang="en-US">
                <a:sym typeface="Symbol" pitchFamily="18" charset="2"/>
              </a:rPr>
              <a:t>。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03213" y="4229100"/>
            <a:ext cx="7528023" cy="5903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解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/>
              <a:t>  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）由矩法估计得</a:t>
            </a:r>
            <a:r>
              <a:rPr lang="en-US" altLang="zh-CN" dirty="0"/>
              <a:t>E[X]</a:t>
            </a:r>
            <a:r>
              <a:rPr lang="zh-CN" altLang="en-US" dirty="0"/>
              <a:t>的点估计值为       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67119" y="5000636"/>
          <a:ext cx="8291161" cy="896342"/>
        </p:xfrm>
        <a:graphic>
          <a:graphicData uri="http://schemas.openxmlformats.org/presentationml/2006/ole">
            <p:oleObj spid="_x0000_s4099" name="公式" r:id="rId3" imgW="3759120" imgH="406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  <p:bldP spid="3584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03213" y="190500"/>
            <a:ext cx="63055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续解</a:t>
            </a:r>
            <a:r>
              <a:rPr lang="zh-CN" altLang="en-US"/>
              <a:t>  （</a:t>
            </a:r>
            <a:r>
              <a:rPr lang="en-US" altLang="zh-CN"/>
              <a:t>2</a:t>
            </a:r>
            <a:r>
              <a:rPr lang="zh-CN" altLang="en-US"/>
              <a:t>）由题设知</a:t>
            </a:r>
            <a:r>
              <a:rPr lang="en-US" altLang="zh-CN"/>
              <a:t>X~N</a:t>
            </a:r>
            <a:r>
              <a:rPr lang="zh-CN" altLang="en-US"/>
              <a:t>（</a:t>
            </a:r>
            <a:r>
              <a:rPr lang="zh-CN" altLang="en-US">
                <a:sym typeface="Symbol" pitchFamily="18" charset="2"/>
              </a:rPr>
              <a:t>，</a:t>
            </a:r>
            <a:r>
              <a:rPr lang="en-US" altLang="zh-CN">
                <a:sym typeface="Symbol" pitchFamily="18" charset="2"/>
              </a:rPr>
              <a:t>0.06</a:t>
            </a:r>
            <a:r>
              <a:rPr lang="zh-CN" altLang="en-US"/>
              <a:t>）  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592138" y="765175"/>
            <a:ext cx="6269037" cy="652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构造</a:t>
            </a:r>
            <a:r>
              <a:rPr lang="en-US" altLang="zh-CN"/>
              <a:t>U-</a:t>
            </a:r>
            <a:r>
              <a:rPr lang="zh-CN" altLang="en-US"/>
              <a:t>统计量，得</a:t>
            </a:r>
            <a:r>
              <a:rPr lang="en-US" altLang="zh-CN"/>
              <a:t>E[X]</a:t>
            </a:r>
            <a:r>
              <a:rPr lang="zh-CN" altLang="en-US"/>
              <a:t>的置信区间为   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1547813" y="1333500"/>
          <a:ext cx="4632325" cy="1111250"/>
        </p:xfrm>
        <a:graphic>
          <a:graphicData uri="http://schemas.openxmlformats.org/presentationml/2006/ole">
            <p:oleObj spid="_x0000_s5122" name="Equation" r:id="rId3" imgW="1904760" imgH="457200" progId="">
              <p:embed/>
            </p:oleObj>
          </a:graphicData>
        </a:graphic>
      </p:graphicFrame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604838" y="3502025"/>
            <a:ext cx="23812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当</a:t>
            </a:r>
            <a:r>
              <a:rPr lang="zh-CN" altLang="en-US">
                <a:sym typeface="Symbol" pitchFamily="18" charset="2"/>
              </a:rPr>
              <a:t></a:t>
            </a:r>
            <a:r>
              <a:rPr lang="en-US" altLang="zh-CN">
                <a:sym typeface="Symbol" pitchFamily="18" charset="2"/>
              </a:rPr>
              <a:t>=0.05</a:t>
            </a:r>
            <a:r>
              <a:rPr lang="zh-CN" altLang="en-US">
                <a:sym typeface="Symbol" pitchFamily="18" charset="2"/>
              </a:rPr>
              <a:t>时，</a:t>
            </a:r>
          </a:p>
        </p:txBody>
      </p:sp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2781300" y="3595688"/>
          <a:ext cx="1790700" cy="554037"/>
        </p:xfrm>
        <a:graphic>
          <a:graphicData uri="http://schemas.openxmlformats.org/presentationml/2006/ole">
            <p:oleObj spid="_x0000_s5123" name="Equation" r:id="rId4" imgW="736560" imgH="228600" progId="">
              <p:embed/>
            </p:oleObj>
          </a:graphicData>
        </a:graphic>
      </p:graphicFrame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642910" y="2638424"/>
            <a:ext cx="738188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而  </a:t>
            </a:r>
          </a:p>
        </p:txBody>
      </p:sp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1360488" y="2389188"/>
          <a:ext cx="4506912" cy="1111250"/>
        </p:xfrm>
        <a:graphic>
          <a:graphicData uri="http://schemas.openxmlformats.org/presentationml/2006/ole">
            <p:oleObj spid="_x0000_s5124" name="Equation" r:id="rId5" imgW="1854000" imgH="457200" progId="">
              <p:embed/>
            </p:oleObj>
          </a:graphicData>
        </a:graphic>
      </p:graphicFrame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827088" y="4157663"/>
            <a:ext cx="7151317" cy="6524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所以，</a:t>
            </a:r>
            <a:r>
              <a:rPr lang="en-US" altLang="zh-CN" dirty="0"/>
              <a:t>E[X]</a:t>
            </a:r>
            <a:r>
              <a:rPr lang="zh-CN" altLang="en-US" dirty="0"/>
              <a:t>的置信区间</a:t>
            </a:r>
            <a:r>
              <a:rPr lang="zh-CN" altLang="en-US" dirty="0" smtClean="0"/>
              <a:t>为  </a:t>
            </a:r>
            <a:r>
              <a:rPr lang="en-US" altLang="zh-CN" dirty="0" smtClean="0"/>
              <a:t>[14.754</a:t>
            </a:r>
            <a:r>
              <a:rPr lang="zh-CN" altLang="en-US" dirty="0"/>
              <a:t>，</a:t>
            </a:r>
            <a:r>
              <a:rPr lang="en-US" altLang="zh-CN" dirty="0" smtClean="0"/>
              <a:t>15.146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588963" y="4716463"/>
            <a:ext cx="23812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当</a:t>
            </a:r>
            <a:r>
              <a:rPr lang="zh-CN" altLang="en-US" dirty="0">
                <a:sym typeface="Symbol" pitchFamily="18" charset="2"/>
              </a:rPr>
              <a:t></a:t>
            </a:r>
            <a:r>
              <a:rPr lang="en-US" altLang="zh-CN" dirty="0">
                <a:sym typeface="Symbol" pitchFamily="18" charset="2"/>
              </a:rPr>
              <a:t>=0.01</a:t>
            </a:r>
            <a:r>
              <a:rPr lang="zh-CN" altLang="en-US" dirty="0">
                <a:sym typeface="Symbol" pitchFamily="18" charset="2"/>
              </a:rPr>
              <a:t>时，</a:t>
            </a:r>
          </a:p>
        </p:txBody>
      </p:sp>
      <p:graphicFrame>
        <p:nvGraphicFramePr>
          <p:cNvPr id="36875" name="Object 11"/>
          <p:cNvGraphicFramePr>
            <a:graphicFrameLocks noChangeAspect="1"/>
          </p:cNvGraphicFramePr>
          <p:nvPr/>
        </p:nvGraphicFramePr>
        <p:xfrm>
          <a:off x="2749550" y="4818063"/>
          <a:ext cx="1822450" cy="555625"/>
        </p:xfrm>
        <a:graphic>
          <a:graphicData uri="http://schemas.openxmlformats.org/presentationml/2006/ole">
            <p:oleObj spid="_x0000_s5125" name="Equation" r:id="rId6" imgW="749160" imgH="228600" progId="">
              <p:embed/>
            </p:oleObj>
          </a:graphicData>
        </a:graphic>
      </p:graphicFrame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827088" y="5373688"/>
            <a:ext cx="7151317" cy="6524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所以，</a:t>
            </a:r>
            <a:r>
              <a:rPr lang="en-US" altLang="zh-CN" dirty="0"/>
              <a:t>E[X]</a:t>
            </a:r>
            <a:r>
              <a:rPr lang="zh-CN" altLang="en-US" dirty="0"/>
              <a:t>的置信区间</a:t>
            </a:r>
            <a:r>
              <a:rPr lang="zh-CN" altLang="en-US" dirty="0" smtClean="0"/>
              <a:t>为  </a:t>
            </a:r>
            <a:r>
              <a:rPr lang="en-US" altLang="zh-CN" dirty="0" smtClean="0"/>
              <a:t>[14.692</a:t>
            </a:r>
            <a:r>
              <a:rPr lang="zh-CN" altLang="en-US" dirty="0"/>
              <a:t>，</a:t>
            </a:r>
            <a:r>
              <a:rPr lang="en-US" altLang="zh-CN" dirty="0" smtClean="0"/>
              <a:t>15.208]</a:t>
            </a:r>
            <a:endParaRPr lang="zh-CN" altLang="en-US" dirty="0"/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755650" y="6029325"/>
            <a:ext cx="8239125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置信水平提高，置信区间扩大，估计精确度降低。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36867" grpId="0"/>
      <p:bldP spid="36869" grpId="0"/>
      <p:bldP spid="36871" grpId="0"/>
      <p:bldP spid="36873" grpId="0"/>
      <p:bldP spid="36874" grpId="0"/>
      <p:bldP spid="36876" grpId="0"/>
      <p:bldP spid="3687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4925" y="44450"/>
            <a:ext cx="9056688" cy="2333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例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en-US" altLang="zh-CN"/>
              <a:t>  </a:t>
            </a:r>
            <a:r>
              <a:rPr lang="zh-CN" altLang="en-US"/>
              <a:t>假定某地一旅游者的消费额</a:t>
            </a:r>
            <a:r>
              <a:rPr lang="en-US" altLang="zh-CN"/>
              <a:t>X</a:t>
            </a:r>
            <a:r>
              <a:rPr lang="zh-CN" altLang="en-US"/>
              <a:t>服从正态分布</a:t>
            </a:r>
            <a:r>
              <a:rPr lang="en-US" altLang="zh-CN"/>
              <a:t>N(</a:t>
            </a:r>
            <a:r>
              <a:rPr lang="zh-CN" altLang="en-US">
                <a:sym typeface="Symbol" pitchFamily="18" charset="2"/>
              </a:rPr>
              <a:t>，</a:t>
            </a:r>
            <a:r>
              <a:rPr lang="en-US" altLang="zh-CN" baseline="30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)</a:t>
            </a:r>
            <a:r>
              <a:rPr lang="zh-CN" altLang="en-US">
                <a:sym typeface="Symbol" pitchFamily="18" charset="2"/>
              </a:rPr>
              <a:t>，且标准差</a:t>
            </a:r>
            <a:r>
              <a:rPr lang="en-US" altLang="zh-CN">
                <a:sym typeface="Symbol" pitchFamily="18" charset="2"/>
              </a:rPr>
              <a:t>=12</a:t>
            </a:r>
            <a:r>
              <a:rPr lang="zh-CN" altLang="en-US">
                <a:sym typeface="Symbol" pitchFamily="18" charset="2"/>
              </a:rPr>
              <a:t>元，今要对该地旅游者的平均消费额</a:t>
            </a:r>
            <a:r>
              <a:rPr lang="en-US" altLang="zh-CN">
                <a:sym typeface="Symbol" pitchFamily="18" charset="2"/>
              </a:rPr>
              <a:t>E[X]</a:t>
            </a:r>
            <a:r>
              <a:rPr lang="zh-CN" altLang="en-US">
                <a:sym typeface="Symbol" pitchFamily="18" charset="2"/>
              </a:rPr>
              <a:t>加以区间估计，为了能以</a:t>
            </a:r>
            <a:r>
              <a:rPr lang="en-US" altLang="zh-CN">
                <a:sym typeface="Symbol" pitchFamily="18" charset="2"/>
              </a:rPr>
              <a:t>95%</a:t>
            </a:r>
            <a:r>
              <a:rPr lang="zh-CN" altLang="en-US">
                <a:sym typeface="Symbol" pitchFamily="18" charset="2"/>
              </a:rPr>
              <a:t>的置信度相信这种估计误差小于</a:t>
            </a:r>
            <a:r>
              <a:rPr lang="en-US" altLang="zh-CN">
                <a:sym typeface="Symbol" pitchFamily="18" charset="2"/>
              </a:rPr>
              <a:t>2</a:t>
            </a:r>
            <a:r>
              <a:rPr lang="zh-CN" altLang="en-US">
                <a:sym typeface="Symbol" pitchFamily="18" charset="2"/>
              </a:rPr>
              <a:t>元，问至少要调查多少人？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07950" y="2276475"/>
            <a:ext cx="8424863" cy="652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解</a:t>
            </a:r>
            <a:r>
              <a:rPr lang="zh-CN" altLang="en-US"/>
              <a:t>  由题意知：消费额</a:t>
            </a:r>
            <a:r>
              <a:rPr lang="en-US" altLang="zh-CN"/>
              <a:t>X~N(</a:t>
            </a:r>
            <a:r>
              <a:rPr lang="zh-CN" altLang="en-US">
                <a:sym typeface="Symbol" pitchFamily="18" charset="2"/>
              </a:rPr>
              <a:t>，</a:t>
            </a:r>
            <a:r>
              <a:rPr lang="en-US" altLang="zh-CN">
                <a:sym typeface="Symbol" pitchFamily="18" charset="2"/>
              </a:rPr>
              <a:t>12</a:t>
            </a:r>
            <a:r>
              <a:rPr lang="en-US" altLang="zh-CN" baseline="30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)</a:t>
            </a:r>
            <a:r>
              <a:rPr lang="zh-CN" altLang="en-US">
                <a:sym typeface="Symbol" pitchFamily="18" charset="2"/>
              </a:rPr>
              <a:t>，设要调查</a:t>
            </a:r>
            <a:r>
              <a:rPr lang="en-US" altLang="zh-CN">
                <a:sym typeface="Symbol" pitchFamily="18" charset="2"/>
              </a:rPr>
              <a:t>n</a:t>
            </a:r>
            <a:r>
              <a:rPr lang="zh-CN" altLang="en-US">
                <a:sym typeface="Symbol" pitchFamily="18" charset="2"/>
              </a:rPr>
              <a:t>人。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611188" y="2933700"/>
            <a:ext cx="738187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由  </a:t>
            </a:r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1114425" y="3068638"/>
          <a:ext cx="1822450" cy="430212"/>
        </p:xfrm>
        <a:graphic>
          <a:graphicData uri="http://schemas.openxmlformats.org/presentationml/2006/ole">
            <p:oleObj spid="_x0000_s6146" name="Equation" r:id="rId3" imgW="749160" imgH="177480" progId="">
              <p:embed/>
            </p:oleObj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3695700" y="3068638"/>
          <a:ext cx="1358900" cy="430212"/>
        </p:xfrm>
        <a:graphic>
          <a:graphicData uri="http://schemas.openxmlformats.org/presentationml/2006/ole">
            <p:oleObj spid="_x0000_s6147" name="Equation" r:id="rId4" imgW="558720" imgH="177480" progId="">
              <p:embed/>
            </p:oleObj>
          </a:graphicData>
        </a:graphic>
      </p:graphicFrame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611188" y="3797300"/>
            <a:ext cx="738187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即  </a:t>
            </a:r>
          </a:p>
        </p:txBody>
      </p:sp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6427788" y="2997200"/>
          <a:ext cx="1852612" cy="585788"/>
        </p:xfrm>
        <a:graphic>
          <a:graphicData uri="http://schemas.openxmlformats.org/presentationml/2006/ole">
            <p:oleObj spid="_x0000_s6148" name="Equation" r:id="rId5" imgW="761760" imgH="241200" progId="">
              <p:embed/>
            </p:oleObj>
          </a:graphicData>
        </a:graphic>
      </p:graphicFrame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3079750" y="2924175"/>
            <a:ext cx="738188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得  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5003800" y="2924175"/>
            <a:ext cx="1452563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查表得  </a:t>
            </a:r>
          </a:p>
        </p:txBody>
      </p: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539750" y="4894263"/>
            <a:ext cx="2406650" cy="677862"/>
            <a:chOff x="539750" y="4894263"/>
            <a:chExt cx="2406650" cy="677862"/>
          </a:xfrm>
        </p:grpSpPr>
        <p:sp>
          <p:nvSpPr>
            <p:cNvPr id="6163" name="Text Box 12"/>
            <p:cNvSpPr txBox="1">
              <a:spLocks noChangeArrowheads="1"/>
            </p:cNvSpPr>
            <p:nvPr/>
          </p:nvSpPr>
          <p:spPr bwMode="auto">
            <a:xfrm>
              <a:off x="539750" y="4913313"/>
              <a:ext cx="639763" cy="6477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/>
                <a:t>而 </a:t>
              </a:r>
            </a:p>
          </p:txBody>
        </p:sp>
        <p:graphicFrame>
          <p:nvGraphicFramePr>
            <p:cNvPr id="37901" name="Object 13"/>
            <p:cNvGraphicFramePr>
              <a:graphicFrameLocks noChangeAspect="1"/>
            </p:cNvGraphicFramePr>
            <p:nvPr/>
          </p:nvGraphicFramePr>
          <p:xfrm>
            <a:off x="1279525" y="4894263"/>
            <a:ext cx="1666875" cy="677862"/>
          </p:xfrm>
          <a:graphic>
            <a:graphicData uri="http://schemas.openxmlformats.org/presentationml/2006/ole">
              <p:oleObj spid="_x0000_s6150" name="Equation" r:id="rId6" imgW="685800" imgH="279360" progId="">
                <p:embed/>
              </p:oleObj>
            </a:graphicData>
          </a:graphic>
        </p:graphicFrame>
      </p:grpSp>
      <p:sp>
        <p:nvSpPr>
          <p:cNvPr id="37902" name="AutoShape 14"/>
          <p:cNvSpPr>
            <a:spLocks noChangeArrowheads="1"/>
          </p:cNvSpPr>
          <p:nvPr/>
        </p:nvSpPr>
        <p:spPr bwMode="auto">
          <a:xfrm>
            <a:off x="3151188" y="5121275"/>
            <a:ext cx="936625" cy="142875"/>
          </a:xfrm>
          <a:prstGeom prst="rightArrow">
            <a:avLst>
              <a:gd name="adj1" fmla="val 50000"/>
              <a:gd name="adj2" fmla="val 163889"/>
            </a:avLst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  <p:graphicFrame>
        <p:nvGraphicFramePr>
          <p:cNvPr id="37903" name="Object 15"/>
          <p:cNvGraphicFramePr>
            <a:graphicFrameLocks noChangeAspect="1"/>
          </p:cNvGraphicFramePr>
          <p:nvPr/>
        </p:nvGraphicFramePr>
        <p:xfrm>
          <a:off x="4232275" y="4724400"/>
          <a:ext cx="2100263" cy="1017588"/>
        </p:xfrm>
        <a:graphic>
          <a:graphicData uri="http://schemas.openxmlformats.org/presentationml/2006/ole">
            <p:oleObj spid="_x0000_s6151" name="Equation" r:id="rId7" imgW="863280" imgH="419040" progId="">
              <p:embed/>
            </p:oleObj>
          </a:graphicData>
        </a:graphic>
      </p:graphicFrame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477838" y="5741988"/>
            <a:ext cx="119380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解得   </a:t>
            </a:r>
          </a:p>
        </p:txBody>
      </p:sp>
      <p:graphicFrame>
        <p:nvGraphicFramePr>
          <p:cNvPr id="37905" name="Object 17"/>
          <p:cNvGraphicFramePr>
            <a:graphicFrameLocks noChangeAspect="1"/>
          </p:cNvGraphicFramePr>
          <p:nvPr/>
        </p:nvGraphicFramePr>
        <p:xfrm>
          <a:off x="1493838" y="5516563"/>
          <a:ext cx="3829050" cy="1141412"/>
        </p:xfrm>
        <a:graphic>
          <a:graphicData uri="http://schemas.openxmlformats.org/presentationml/2006/ole">
            <p:oleObj spid="_x0000_s6152" name="Equation" r:id="rId8" imgW="1574640" imgH="469800" progId="">
              <p:embed/>
            </p:oleObj>
          </a:graphicData>
        </a:graphic>
      </p:graphicFrame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5610225" y="5732463"/>
            <a:ext cx="2922588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ym typeface="Symbol" pitchFamily="18" charset="2"/>
              </a:rPr>
              <a:t>至少要调查</a:t>
            </a:r>
            <a:r>
              <a:rPr lang="en-US" altLang="zh-CN">
                <a:sym typeface="Symbol" pitchFamily="18" charset="2"/>
              </a:rPr>
              <a:t>139</a:t>
            </a:r>
            <a:r>
              <a:rPr lang="zh-CN" altLang="en-US">
                <a:sym typeface="Symbol" pitchFamily="18" charset="2"/>
              </a:rPr>
              <a:t>人</a:t>
            </a:r>
          </a:p>
        </p:txBody>
      </p:sp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1357290" y="3571876"/>
          <a:ext cx="3643338" cy="1193937"/>
        </p:xfrm>
        <a:graphic>
          <a:graphicData uri="http://schemas.openxmlformats.org/presentationml/2006/ole">
            <p:oleObj spid="_x0000_s6153" name="公式" r:id="rId9" imgW="1587240" imgH="520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1" grpId="0"/>
      <p:bldP spid="37892" grpId="0"/>
      <p:bldP spid="37895" grpId="0"/>
      <p:bldP spid="37898" grpId="0"/>
      <p:bldP spid="37899" grpId="0"/>
      <p:bldP spid="37902" grpId="0" animBg="1"/>
      <p:bldP spid="37904" grpId="0"/>
      <p:bldP spid="3790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3" name="矩形 1"/>
          <p:cNvSpPr>
            <a:spLocks noChangeArrowheads="1"/>
          </p:cNvSpPr>
          <p:nvPr/>
        </p:nvSpPr>
        <p:spPr bwMode="auto">
          <a:xfrm>
            <a:off x="323850" y="188913"/>
            <a:ext cx="82581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例</a:t>
            </a:r>
            <a:r>
              <a:rPr lang="en-US" altLang="zh-CN">
                <a:solidFill>
                  <a:srgbClr val="FF0000"/>
                </a:solidFill>
              </a:rPr>
              <a:t>2 </a:t>
            </a:r>
            <a:r>
              <a:rPr lang="zh-CN" altLang="en-US">
                <a:solidFill>
                  <a:srgbClr val="FF0000"/>
                </a:solidFill>
              </a:rPr>
              <a:t>续</a:t>
            </a:r>
            <a:r>
              <a:rPr lang="zh-CN" altLang="en-US"/>
              <a:t>：</a:t>
            </a:r>
            <a:r>
              <a:rPr lang="zh-CN" altLang="en-US">
                <a:sym typeface="Symbol" pitchFamily="18" charset="2"/>
              </a:rPr>
              <a:t>估计误差小于</a:t>
            </a:r>
            <a:r>
              <a:rPr lang="en-US" altLang="zh-CN">
                <a:sym typeface="Symbol" pitchFamily="18" charset="2"/>
              </a:rPr>
              <a:t>1</a:t>
            </a:r>
            <a:r>
              <a:rPr lang="zh-CN" altLang="en-US">
                <a:sym typeface="Symbol" pitchFamily="18" charset="2"/>
              </a:rPr>
              <a:t>元，问至少要调查多少人？</a:t>
            </a:r>
          </a:p>
        </p:txBody>
      </p:sp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1365250" y="1125538"/>
          <a:ext cx="1636713" cy="615950"/>
        </p:xfrm>
        <a:graphic>
          <a:graphicData uri="http://schemas.openxmlformats.org/presentationml/2006/ole">
            <p:oleObj spid="_x0000_s258050" name="Equation" r:id="rId3" imgW="672840" imgH="253800" progId="">
              <p:embed/>
            </p:oleObj>
          </a:graphicData>
        </a:graphic>
      </p:graphicFrame>
      <p:sp>
        <p:nvSpPr>
          <p:cNvPr id="5" name="AutoShape 14"/>
          <p:cNvSpPr>
            <a:spLocks noChangeArrowheads="1"/>
          </p:cNvSpPr>
          <p:nvPr/>
        </p:nvSpPr>
        <p:spPr bwMode="auto">
          <a:xfrm>
            <a:off x="3222625" y="1341438"/>
            <a:ext cx="936625" cy="142875"/>
          </a:xfrm>
          <a:prstGeom prst="rightArrow">
            <a:avLst>
              <a:gd name="adj1" fmla="val 50000"/>
              <a:gd name="adj2" fmla="val 163889"/>
            </a:avLst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  <p:graphicFrame>
        <p:nvGraphicFramePr>
          <p:cNvPr id="6" name="Object 15"/>
          <p:cNvGraphicFramePr>
            <a:graphicFrameLocks noChangeAspect="1"/>
          </p:cNvGraphicFramePr>
          <p:nvPr/>
        </p:nvGraphicFramePr>
        <p:xfrm>
          <a:off x="4318000" y="981075"/>
          <a:ext cx="2070100" cy="1017588"/>
        </p:xfrm>
        <a:graphic>
          <a:graphicData uri="http://schemas.openxmlformats.org/presentationml/2006/ole">
            <p:oleObj spid="_x0000_s258051" name="Equation" r:id="rId4" imgW="850680" imgH="419040" progId="">
              <p:embed/>
            </p:oleObj>
          </a:graphicData>
        </a:graphic>
      </p:graphicFrame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549275" y="2143125"/>
            <a:ext cx="119380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解得   </a:t>
            </a:r>
          </a:p>
        </p:txBody>
      </p:sp>
      <p:graphicFrame>
        <p:nvGraphicFramePr>
          <p:cNvPr id="8" name="Object 17"/>
          <p:cNvGraphicFramePr>
            <a:graphicFrameLocks noChangeAspect="1"/>
          </p:cNvGraphicFramePr>
          <p:nvPr/>
        </p:nvGraphicFramePr>
        <p:xfrm>
          <a:off x="1520825" y="1931988"/>
          <a:ext cx="3921125" cy="1111250"/>
        </p:xfrm>
        <a:graphic>
          <a:graphicData uri="http://schemas.openxmlformats.org/presentationml/2006/ole">
            <p:oleObj spid="_x0000_s258052" name="Equation" r:id="rId5" imgW="1612800" imgH="457200" progId="">
              <p:embed/>
            </p:oleObj>
          </a:graphicData>
        </a:graphic>
      </p:graphicFrame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5681663" y="2133600"/>
            <a:ext cx="2949575" cy="652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ym typeface="Symbol" pitchFamily="18" charset="2"/>
              </a:rPr>
              <a:t>至少要调查</a:t>
            </a:r>
            <a:r>
              <a:rPr lang="en-US" altLang="zh-CN">
                <a:sym typeface="Symbol" pitchFamily="18" charset="2"/>
              </a:rPr>
              <a:t>554</a:t>
            </a:r>
            <a:r>
              <a:rPr lang="zh-CN" altLang="en-US">
                <a:sym typeface="Symbol" pitchFamily="18" charset="2"/>
              </a:rPr>
              <a:t>人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50825" y="3213100"/>
            <a:ext cx="8785225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7030A0"/>
                </a:solidFill>
              </a:rPr>
              <a:t>在方法不变的前提下，要想提高精度，只能增加样本的容量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9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539750" y="260350"/>
            <a:ext cx="8294688" cy="806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正态总体方差未知，对均值的区间估计   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231775" y="1052513"/>
            <a:ext cx="7548563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如果总体</a:t>
            </a:r>
            <a:r>
              <a:rPr lang="en-US" altLang="zh-CN"/>
              <a:t>X~N</a:t>
            </a:r>
            <a:r>
              <a:rPr lang="zh-CN" altLang="en-US"/>
              <a:t>（</a:t>
            </a:r>
            <a:r>
              <a:rPr lang="zh-CN" altLang="en-US">
                <a:sym typeface="Symbol" pitchFamily="18" charset="2"/>
              </a:rPr>
              <a:t>，</a:t>
            </a:r>
            <a:r>
              <a:rPr lang="en-US" altLang="zh-CN" baseline="30000">
                <a:sym typeface="Symbol" pitchFamily="18" charset="2"/>
              </a:rPr>
              <a:t>2</a:t>
            </a:r>
            <a:r>
              <a:rPr lang="zh-CN" altLang="en-US"/>
              <a:t>），其中</a:t>
            </a:r>
            <a:r>
              <a:rPr lang="zh-CN" altLang="en-US">
                <a:sym typeface="Symbol" pitchFamily="18" charset="2"/>
              </a:rPr>
              <a:t>，均未知       </a:t>
            </a: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14282" y="1773238"/>
            <a:ext cx="4286281" cy="1111250"/>
            <a:chOff x="213951" y="1772816"/>
            <a:chExt cx="4286637" cy="1111250"/>
          </a:xfrm>
        </p:grpSpPr>
        <p:sp>
          <p:nvSpPr>
            <p:cNvPr id="223244" name="矩形 13"/>
            <p:cNvSpPr>
              <a:spLocks noChangeArrowheads="1"/>
            </p:cNvSpPr>
            <p:nvPr/>
          </p:nvSpPr>
          <p:spPr bwMode="auto">
            <a:xfrm>
              <a:off x="213951" y="1916832"/>
              <a:ext cx="2467342" cy="65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/>
                <a:t>试取</a:t>
              </a:r>
              <a:r>
                <a:rPr lang="en-US" altLang="zh-CN" dirty="0"/>
                <a:t>U-</a:t>
              </a:r>
              <a:r>
                <a:rPr lang="zh-CN" altLang="en-US" dirty="0"/>
                <a:t>统计量 </a:t>
              </a:r>
            </a:p>
          </p:txBody>
        </p:sp>
        <p:graphicFrame>
          <p:nvGraphicFramePr>
            <p:cNvPr id="223234" name="Object 7"/>
            <p:cNvGraphicFramePr>
              <a:graphicFrameLocks noChangeAspect="1"/>
            </p:cNvGraphicFramePr>
            <p:nvPr/>
          </p:nvGraphicFramePr>
          <p:xfrm>
            <a:off x="2771800" y="1772816"/>
            <a:ext cx="1728788" cy="1111250"/>
          </p:xfrm>
          <a:graphic>
            <a:graphicData uri="http://schemas.openxmlformats.org/presentationml/2006/ole">
              <p:oleObj spid="_x0000_s223234" name="Equation" r:id="rId3" imgW="711000" imgH="457200" progId="">
                <p:embed/>
              </p:oleObj>
            </a:graphicData>
          </a:graphic>
        </p:graphicFrame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787900" y="1916113"/>
            <a:ext cx="3790950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仍然服从标准正态分布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79388" y="2924175"/>
            <a:ext cx="8661400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若将其作为区间估计的分布，得置信度</a:t>
            </a:r>
            <a:r>
              <a:rPr lang="en-US" altLang="zh-CN"/>
              <a:t>1-</a:t>
            </a:r>
            <a:r>
              <a:rPr lang="el-GR" altLang="zh-CN"/>
              <a:t>α</a:t>
            </a:r>
            <a:r>
              <a:rPr lang="zh-CN" altLang="en-US"/>
              <a:t>的置信区间</a:t>
            </a:r>
          </a:p>
        </p:txBody>
      </p:sp>
      <p:graphicFrame>
        <p:nvGraphicFramePr>
          <p:cNvPr id="34827" name="Object 11"/>
          <p:cNvGraphicFramePr>
            <a:graphicFrameLocks noChangeAspect="1"/>
          </p:cNvGraphicFramePr>
          <p:nvPr/>
        </p:nvGraphicFramePr>
        <p:xfrm>
          <a:off x="1979613" y="3644900"/>
          <a:ext cx="4632325" cy="1111250"/>
        </p:xfrm>
        <a:graphic>
          <a:graphicData uri="http://schemas.openxmlformats.org/presentationml/2006/ole">
            <p:oleObj spid="_x0000_s223235" name="Equation" r:id="rId4" imgW="1904760" imgH="457200" progId="">
              <p:embed/>
            </p:oleObj>
          </a:graphicData>
        </a:graphic>
      </p:graphicFrame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79388" y="4868863"/>
            <a:ext cx="86963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ym typeface="Symbol" pitchFamily="18" charset="2"/>
              </a:rPr>
              <a:t>未知，置信上限下限中都含有未知参数，</a:t>
            </a:r>
            <a:r>
              <a:rPr lang="zh-CN" altLang="en-US">
                <a:solidFill>
                  <a:srgbClr val="7030A0"/>
                </a:solidFill>
                <a:sym typeface="Symbol" pitchFamily="18" charset="2"/>
              </a:rPr>
              <a:t>不是统计量</a:t>
            </a:r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468313" y="5732463"/>
            <a:ext cx="2347912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  <a:sym typeface="Symbol" pitchFamily="18" charset="2"/>
              </a:rPr>
              <a:t>如何来处理？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987675" y="5729288"/>
            <a:ext cx="4862513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用某种统计量来替换未知量</a:t>
            </a:r>
            <a:r>
              <a:rPr lang="zh-CN" altLang="en-US">
                <a:sym typeface="Symbol" pitchFamily="18" charset="2"/>
              </a:rPr>
              <a:t></a:t>
            </a:r>
            <a:r>
              <a:rPr lang="en-US" altLang="zh-CN" baseline="30000">
                <a:sym typeface="Symbol" pitchFamily="18" charset="2"/>
              </a:rPr>
              <a:t>2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  <p:bldP spid="38915" grpId="0"/>
      <p:bldP spid="16" grpId="0"/>
      <p:bldP spid="17" grpId="0"/>
      <p:bldP spid="19" grpId="0"/>
      <p:bldP spid="20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500063" y="1485900"/>
            <a:ext cx="2503487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构造</a:t>
            </a:r>
            <a:r>
              <a:rPr lang="en-US" altLang="zh-CN"/>
              <a:t>T-</a:t>
            </a:r>
            <a:r>
              <a:rPr lang="zh-CN" altLang="en-US"/>
              <a:t>统计量  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4211638" y="2317750"/>
            <a:ext cx="4475162" cy="652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当置信水平为</a:t>
            </a:r>
            <a:r>
              <a:rPr lang="en-US" altLang="zh-CN"/>
              <a:t>1-</a:t>
            </a:r>
            <a:r>
              <a:rPr lang="en-US" altLang="zh-CN">
                <a:sym typeface="Symbol" pitchFamily="18" charset="2"/>
              </a:rPr>
              <a:t></a:t>
            </a:r>
            <a:r>
              <a:rPr lang="zh-CN" altLang="en-US">
                <a:sym typeface="Symbol" pitchFamily="18" charset="2"/>
              </a:rPr>
              <a:t>时，有     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479444" y="3686175"/>
            <a:ext cx="27622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查</a:t>
            </a:r>
            <a:r>
              <a:rPr lang="en-US" altLang="zh-CN" dirty="0"/>
              <a:t>t-</a:t>
            </a:r>
            <a:r>
              <a:rPr lang="zh-CN" altLang="en-US" dirty="0"/>
              <a:t>分布表确定  </a:t>
            </a:r>
          </a:p>
        </p:txBody>
      </p:sp>
      <p:graphicFrame>
        <p:nvGraphicFramePr>
          <p:cNvPr id="38923" name="Object 11"/>
          <p:cNvGraphicFramePr>
            <a:graphicFrameLocks noChangeAspect="1"/>
          </p:cNvGraphicFramePr>
          <p:nvPr/>
        </p:nvGraphicFramePr>
        <p:xfrm>
          <a:off x="2968644" y="3811588"/>
          <a:ext cx="1727200" cy="585787"/>
        </p:xfrm>
        <a:graphic>
          <a:graphicData uri="http://schemas.openxmlformats.org/presentationml/2006/ole">
            <p:oleObj spid="_x0000_s314371" name="Equation" r:id="rId4" imgW="711000" imgH="241200" progId="">
              <p:embed/>
            </p:oleObj>
          </a:graphicData>
        </a:graphic>
      </p:graphicFrame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479444" y="4478338"/>
            <a:ext cx="6878638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从而得</a:t>
            </a:r>
            <a:r>
              <a:rPr lang="zh-CN" altLang="en-US">
                <a:sym typeface="Symbol" pitchFamily="18" charset="2"/>
              </a:rPr>
              <a:t>的置信水平为</a:t>
            </a:r>
            <a:r>
              <a:rPr lang="en-US" altLang="zh-CN"/>
              <a:t>1-</a:t>
            </a:r>
            <a:r>
              <a:rPr lang="en-US" altLang="zh-CN">
                <a:sym typeface="Symbol" pitchFamily="18" charset="2"/>
              </a:rPr>
              <a:t></a:t>
            </a:r>
            <a:r>
              <a:rPr lang="zh-CN" altLang="en-US">
                <a:sym typeface="Symbol" pitchFamily="18" charset="2"/>
              </a:rPr>
              <a:t>的置信区间为      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00034" y="2317750"/>
            <a:ext cx="3749744" cy="590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由于</a:t>
            </a:r>
            <a:r>
              <a:rPr lang="en-US" altLang="zh-CN" dirty="0"/>
              <a:t>T</a:t>
            </a:r>
            <a:r>
              <a:rPr lang="zh-CN" altLang="en-US" dirty="0"/>
              <a:t>分布也是对称</a:t>
            </a:r>
            <a:r>
              <a:rPr lang="zh-CN" altLang="en-US" dirty="0" smtClean="0"/>
              <a:t>的</a:t>
            </a:r>
            <a:r>
              <a:rPr lang="en-US" altLang="zh-CN" dirty="0" smtClean="0"/>
              <a:t>,</a:t>
            </a:r>
            <a:endParaRPr lang="zh-CN" altLang="en-US" dirty="0"/>
          </a:p>
        </p:txBody>
      </p:sp>
      <p:graphicFrame>
        <p:nvGraphicFramePr>
          <p:cNvPr id="39944" name="Object 5"/>
          <p:cNvGraphicFramePr>
            <a:graphicFrameLocks noChangeAspect="1"/>
          </p:cNvGraphicFramePr>
          <p:nvPr/>
        </p:nvGraphicFramePr>
        <p:xfrm>
          <a:off x="5702300" y="488950"/>
          <a:ext cx="1655763" cy="563563"/>
        </p:xfrm>
        <a:graphic>
          <a:graphicData uri="http://schemas.openxmlformats.org/presentationml/2006/ole">
            <p:oleObj spid="_x0000_s314373" name="Equation" r:id="rId5" imgW="596880" imgH="203040" progId="">
              <p:embed/>
            </p:oleObj>
          </a:graphicData>
        </a:graphic>
      </p:graphicFrame>
      <p:graphicFrame>
        <p:nvGraphicFramePr>
          <p:cNvPr id="314374" name="Object 6"/>
          <p:cNvGraphicFramePr>
            <a:graphicFrameLocks noChangeAspect="1"/>
          </p:cNvGraphicFramePr>
          <p:nvPr/>
        </p:nvGraphicFramePr>
        <p:xfrm>
          <a:off x="4173538" y="257175"/>
          <a:ext cx="1541462" cy="984250"/>
        </p:xfrm>
        <a:graphic>
          <a:graphicData uri="http://schemas.openxmlformats.org/presentationml/2006/ole">
            <p:oleObj spid="_x0000_s314374" name="公式" r:id="rId6" imgW="736560" imgH="469800" progId="Equation.3">
              <p:embed/>
            </p:oleObj>
          </a:graphicData>
        </a:graphic>
      </p:graphicFrame>
      <p:graphicFrame>
        <p:nvGraphicFramePr>
          <p:cNvPr id="314375" name="Object 7"/>
          <p:cNvGraphicFramePr>
            <a:graphicFrameLocks noChangeAspect="1"/>
          </p:cNvGraphicFramePr>
          <p:nvPr/>
        </p:nvGraphicFramePr>
        <p:xfrm>
          <a:off x="4938728" y="1406525"/>
          <a:ext cx="1776412" cy="889000"/>
        </p:xfrm>
        <a:graphic>
          <a:graphicData uri="http://schemas.openxmlformats.org/presentationml/2006/ole">
            <p:oleObj spid="_x0000_s314375" name="公式" r:id="rId7" imgW="939600" imgH="469800" progId="Equation.3">
              <p:embed/>
            </p:oleObj>
          </a:graphicData>
        </a:graphic>
      </p:graphicFrame>
      <p:graphicFrame>
        <p:nvGraphicFramePr>
          <p:cNvPr id="314376" name="Object 8"/>
          <p:cNvGraphicFramePr>
            <a:graphicFrameLocks noChangeAspect="1"/>
          </p:cNvGraphicFramePr>
          <p:nvPr/>
        </p:nvGraphicFramePr>
        <p:xfrm>
          <a:off x="857250" y="5072063"/>
          <a:ext cx="7273925" cy="1025525"/>
        </p:xfrm>
        <a:graphic>
          <a:graphicData uri="http://schemas.openxmlformats.org/presentationml/2006/ole">
            <p:oleObj spid="_x0000_s314376" name="公式" r:id="rId8" imgW="3238200" imgH="457200" progId="Equation.3">
              <p:embed/>
            </p:oleObj>
          </a:graphicData>
        </a:graphic>
      </p:graphicFrame>
      <p:graphicFrame>
        <p:nvGraphicFramePr>
          <p:cNvPr id="314377" name="Object 9"/>
          <p:cNvGraphicFramePr>
            <a:graphicFrameLocks noChangeAspect="1"/>
          </p:cNvGraphicFramePr>
          <p:nvPr/>
        </p:nvGraphicFramePr>
        <p:xfrm>
          <a:off x="606422" y="357188"/>
          <a:ext cx="3536950" cy="857250"/>
        </p:xfrm>
        <a:graphic>
          <a:graphicData uri="http://schemas.openxmlformats.org/presentationml/2006/ole">
            <p:oleObj spid="_x0000_s314377" name="公式" r:id="rId9" imgW="1676160" imgH="406080" progId="Equation.3">
              <p:embed/>
            </p:oleObj>
          </a:graphicData>
        </a:graphic>
      </p:graphicFrame>
      <p:graphicFrame>
        <p:nvGraphicFramePr>
          <p:cNvPr id="314379" name="Object 11"/>
          <p:cNvGraphicFramePr>
            <a:graphicFrameLocks noChangeAspect="1"/>
          </p:cNvGraphicFramePr>
          <p:nvPr/>
        </p:nvGraphicFramePr>
        <p:xfrm>
          <a:off x="2786063" y="1403350"/>
          <a:ext cx="1962150" cy="882650"/>
        </p:xfrm>
        <a:graphic>
          <a:graphicData uri="http://schemas.openxmlformats.org/presentationml/2006/ole">
            <p:oleObj spid="_x0000_s314379" name="公式" r:id="rId10" imgW="1041120" imgH="469800" progId="Equation.3">
              <p:embed/>
            </p:oleObj>
          </a:graphicData>
        </a:graphic>
      </p:graphicFrame>
      <p:graphicFrame>
        <p:nvGraphicFramePr>
          <p:cNvPr id="314380" name="Object 12"/>
          <p:cNvGraphicFramePr>
            <a:graphicFrameLocks noChangeAspect="1"/>
          </p:cNvGraphicFramePr>
          <p:nvPr/>
        </p:nvGraphicFramePr>
        <p:xfrm>
          <a:off x="2357422" y="3000372"/>
          <a:ext cx="3882275" cy="579444"/>
        </p:xfrm>
        <a:graphic>
          <a:graphicData uri="http://schemas.openxmlformats.org/presentationml/2006/ole">
            <p:oleObj spid="_x0000_s314380" name="公式" r:id="rId11" imgW="170172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/>
      <p:bldP spid="38920" grpId="0"/>
      <p:bldP spid="38922" grpId="0"/>
      <p:bldP spid="38924" grpId="0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4575" y="260350"/>
            <a:ext cx="7775575" cy="1366838"/>
          </a:xfrm>
        </p:spPr>
        <p:txBody>
          <a:bodyPr/>
          <a:lstStyle/>
          <a:p>
            <a:pPr algn="l" eaLnBrk="1" hangingPunct="1">
              <a:lnSpc>
                <a:spcPct val="155000"/>
              </a:lnSpc>
            </a:pPr>
            <a:r>
              <a:rPr lang="zh-CN" altLang="en-US" sz="2800" b="1" smtClean="0">
                <a:latin typeface="Times New Roman" pitchFamily="18" charset="0"/>
              </a:rPr>
              <a:t>在例</a:t>
            </a:r>
            <a:r>
              <a:rPr lang="en-US" altLang="zh-CN" sz="2800" b="1" smtClean="0">
                <a:latin typeface="Times New Roman" pitchFamily="18" charset="0"/>
              </a:rPr>
              <a:t>1</a:t>
            </a:r>
            <a:r>
              <a:rPr lang="zh-CN" altLang="en-US" sz="2800" b="1" smtClean="0">
                <a:latin typeface="Times New Roman" pitchFamily="18" charset="0"/>
              </a:rPr>
              <a:t>中若滚珠直径的方差</a:t>
            </a:r>
            <a:r>
              <a:rPr lang="en-US" altLang="zh-CN" sz="2800" b="1" smtClean="0">
                <a:latin typeface="Times New Roman" pitchFamily="18" charset="0"/>
              </a:rPr>
              <a:t>σ</a:t>
            </a:r>
            <a:r>
              <a:rPr lang="en-US" altLang="zh-CN" sz="2800" b="1" baseline="30000" smtClean="0">
                <a:latin typeface="Times New Roman" pitchFamily="18" charset="0"/>
              </a:rPr>
              <a:t>2</a:t>
            </a:r>
            <a:r>
              <a:rPr lang="zh-CN" altLang="en-US" sz="2800" b="1" smtClean="0">
                <a:latin typeface="Times New Roman" pitchFamily="18" charset="0"/>
              </a:rPr>
              <a:t>未知，用同样的数据求</a:t>
            </a:r>
            <a:r>
              <a:rPr lang="en-US" altLang="zh-CN" sz="2800" b="1" smtClean="0">
                <a:latin typeface="Times New Roman" pitchFamily="18" charset="0"/>
              </a:rPr>
              <a:t>μ</a:t>
            </a:r>
            <a:r>
              <a:rPr lang="zh-CN" altLang="en-US" sz="2800" b="1" smtClean="0">
                <a:latin typeface="Times New Roman" pitchFamily="18" charset="0"/>
              </a:rPr>
              <a:t>的置信概率为</a:t>
            </a:r>
            <a:r>
              <a:rPr lang="en-US" altLang="zh-CN" sz="2800" b="1" smtClean="0">
                <a:latin typeface="Times New Roman" pitchFamily="18" charset="0"/>
              </a:rPr>
              <a:t>0.95</a:t>
            </a:r>
            <a:r>
              <a:rPr lang="zh-CN" altLang="en-US" sz="2800" b="1" smtClean="0">
                <a:latin typeface="Times New Roman" pitchFamily="18" charset="0"/>
              </a:rPr>
              <a:t>的置信区间。</a:t>
            </a:r>
          </a:p>
        </p:txBody>
      </p:sp>
      <p:sp>
        <p:nvSpPr>
          <p:cNvPr id="63492" name="Rectangle 7"/>
          <p:cNvSpPr>
            <a:spLocks noChangeArrowheads="1"/>
          </p:cNvSpPr>
          <p:nvPr/>
        </p:nvSpPr>
        <p:spPr bwMode="auto">
          <a:xfrm>
            <a:off x="250825" y="1700213"/>
            <a:ext cx="23495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0066"/>
                </a:solidFill>
              </a:rPr>
              <a:t>解：</a:t>
            </a:r>
            <a:r>
              <a:rPr lang="zh-CN" altLang="en-US"/>
              <a:t>回忆公式</a:t>
            </a:r>
          </a:p>
        </p:txBody>
      </p:sp>
      <p:sp>
        <p:nvSpPr>
          <p:cNvPr id="315401" name="Rectangle 8"/>
          <p:cNvSpPr>
            <a:spLocks noChangeArrowheads="1"/>
          </p:cNvSpPr>
          <p:nvPr/>
        </p:nvSpPr>
        <p:spPr bwMode="auto">
          <a:xfrm>
            <a:off x="179388" y="333375"/>
            <a:ext cx="8239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FF0066"/>
                </a:solidFill>
              </a:rPr>
              <a:t>例</a:t>
            </a:r>
            <a:r>
              <a:rPr lang="en-US" altLang="zh-CN" sz="3200">
                <a:solidFill>
                  <a:srgbClr val="FF0066"/>
                </a:solidFill>
              </a:rPr>
              <a:t>3</a:t>
            </a:r>
          </a:p>
        </p:txBody>
      </p:sp>
      <p:graphicFrame>
        <p:nvGraphicFramePr>
          <p:cNvPr id="224260" name="Object 2"/>
          <p:cNvGraphicFramePr>
            <a:graphicFrameLocks noChangeAspect="1"/>
          </p:cNvGraphicFramePr>
          <p:nvPr/>
        </p:nvGraphicFramePr>
        <p:xfrm>
          <a:off x="684213" y="3789363"/>
          <a:ext cx="2938462" cy="541337"/>
        </p:xfrm>
        <a:graphic>
          <a:graphicData uri="http://schemas.openxmlformats.org/presentationml/2006/ole">
            <p:oleObj spid="_x0000_s315394" name="Equation" r:id="rId3" imgW="1104840" imgH="203040" progId="">
              <p:embed/>
            </p:oleObj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23850" y="3141663"/>
            <a:ext cx="2347913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根据题设有：</a:t>
            </a:r>
          </a:p>
        </p:txBody>
      </p:sp>
      <p:graphicFrame>
        <p:nvGraphicFramePr>
          <p:cNvPr id="224262" name="Object 4"/>
          <p:cNvGraphicFramePr>
            <a:graphicFrameLocks noChangeAspect="1"/>
          </p:cNvGraphicFramePr>
          <p:nvPr/>
        </p:nvGraphicFramePr>
        <p:xfrm>
          <a:off x="611188" y="6140450"/>
          <a:ext cx="2684462" cy="431800"/>
        </p:xfrm>
        <a:graphic>
          <a:graphicData uri="http://schemas.openxmlformats.org/presentationml/2006/ole">
            <p:oleObj spid="_x0000_s315396" name="Equation" r:id="rId4" imgW="1104840" imgH="177480" progId="">
              <p:embed/>
            </p:oleObj>
          </a:graphicData>
        </a:graphic>
      </p:graphicFrame>
      <p:graphicFrame>
        <p:nvGraphicFramePr>
          <p:cNvPr id="315397" name="Object 5"/>
          <p:cNvGraphicFramePr>
            <a:graphicFrameLocks noChangeAspect="1"/>
          </p:cNvGraphicFramePr>
          <p:nvPr/>
        </p:nvGraphicFramePr>
        <p:xfrm>
          <a:off x="857250" y="2214563"/>
          <a:ext cx="7273925" cy="1025525"/>
        </p:xfrm>
        <a:graphic>
          <a:graphicData uri="http://schemas.openxmlformats.org/presentationml/2006/ole">
            <p:oleObj spid="_x0000_s315397" name="公式" r:id="rId5" imgW="3238200" imgH="457200" progId="Equation.3">
              <p:embed/>
            </p:oleObj>
          </a:graphicData>
        </a:graphic>
      </p:graphicFrame>
      <p:graphicFrame>
        <p:nvGraphicFramePr>
          <p:cNvPr id="315398" name="Object 6"/>
          <p:cNvGraphicFramePr>
            <a:graphicFrameLocks noChangeAspect="1"/>
          </p:cNvGraphicFramePr>
          <p:nvPr/>
        </p:nvGraphicFramePr>
        <p:xfrm>
          <a:off x="571500" y="4311650"/>
          <a:ext cx="7902575" cy="1831975"/>
        </p:xfrm>
        <a:graphic>
          <a:graphicData uri="http://schemas.openxmlformats.org/presentationml/2006/ole">
            <p:oleObj spid="_x0000_s315398" name="公式" r:id="rId6" imgW="3886200" imgH="901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9" name="Rectangle 7"/>
          <p:cNvSpPr>
            <a:spLocks noChangeArrowheads="1"/>
          </p:cNvSpPr>
          <p:nvPr/>
        </p:nvSpPr>
        <p:spPr bwMode="auto">
          <a:xfrm>
            <a:off x="395288" y="260350"/>
            <a:ext cx="906462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0066"/>
                </a:solidFill>
              </a:rPr>
              <a:t>续解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71472" y="981075"/>
            <a:ext cx="1627188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查表有：</a:t>
            </a:r>
          </a:p>
        </p:txBody>
      </p:sp>
      <p:graphicFrame>
        <p:nvGraphicFramePr>
          <p:cNvPr id="259075" name="Object 2"/>
          <p:cNvGraphicFramePr>
            <a:graphicFrameLocks noChangeAspect="1"/>
          </p:cNvGraphicFramePr>
          <p:nvPr/>
        </p:nvGraphicFramePr>
        <p:xfrm>
          <a:off x="2214546" y="1000108"/>
          <a:ext cx="4384675" cy="792162"/>
        </p:xfrm>
        <a:graphic>
          <a:graphicData uri="http://schemas.openxmlformats.org/presentationml/2006/ole">
            <p:oleObj spid="_x0000_s316418" name="Equation" r:id="rId4" imgW="1968480" imgH="355320" progId="">
              <p:embed/>
            </p:oleObj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9750" y="1989138"/>
            <a:ext cx="4513263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将所求的数值代入公式，得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71528" y="2992438"/>
            <a:ext cx="8001000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itchFamily="18" charset="0"/>
              </a:rPr>
              <a:t>μ</a:t>
            </a:r>
            <a:r>
              <a:rPr lang="zh-CN" altLang="en-US" dirty="0">
                <a:latin typeface="Times New Roman" pitchFamily="18" charset="0"/>
              </a:rPr>
              <a:t>的置信概率为</a:t>
            </a:r>
            <a:r>
              <a:rPr lang="en-US" altLang="zh-CN" dirty="0">
                <a:latin typeface="Times New Roman" pitchFamily="18" charset="0"/>
              </a:rPr>
              <a:t>0.95</a:t>
            </a:r>
            <a:r>
              <a:rPr lang="zh-CN" altLang="en-US" dirty="0">
                <a:latin typeface="Times New Roman" pitchFamily="18" charset="0"/>
              </a:rPr>
              <a:t>的置信区间为</a:t>
            </a:r>
            <a:r>
              <a:rPr lang="en-US" altLang="zh-CN" dirty="0">
                <a:latin typeface="Times New Roman" pitchFamily="18" charset="0"/>
              </a:rPr>
              <a:t>[14.714, 15.186]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348361" y="188640"/>
            <a:ext cx="2447775" cy="7790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华文隶书" pitchFamily="2" charset="-122"/>
                <a:ea typeface="华文隶书" pitchFamily="2" charset="-122"/>
              </a:rPr>
              <a:t>有 效 性   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97395" y="3087696"/>
            <a:ext cx="7953376" cy="1439865"/>
            <a:chOff x="204" y="531"/>
            <a:chExt cx="5010" cy="907"/>
          </a:xfrm>
        </p:grpSpPr>
        <p:sp>
          <p:nvSpPr>
            <p:cNvPr id="24597" name="Text Box 6"/>
            <p:cNvSpPr txBox="1">
              <a:spLocks noChangeArrowheads="1"/>
            </p:cNvSpPr>
            <p:nvPr/>
          </p:nvSpPr>
          <p:spPr bwMode="auto">
            <a:xfrm>
              <a:off x="204" y="566"/>
              <a:ext cx="5010" cy="8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设    是   的无偏估计量，当样本容量</a:t>
              </a:r>
              <a:r>
                <a:rPr lang="en-US" altLang="zh-CN" dirty="0"/>
                <a:t>n</a:t>
              </a:r>
              <a:r>
                <a:rPr lang="zh-CN" altLang="en-US" dirty="0"/>
                <a:t>固定时，</a:t>
              </a:r>
              <a:r>
                <a:rPr lang="zh-CN" altLang="en-US" dirty="0" smtClean="0"/>
                <a:t>使</a:t>
              </a:r>
              <a:endParaRPr lang="en-US" altLang="zh-CN" dirty="0" smtClean="0"/>
            </a:p>
            <a:p>
              <a:endParaRPr lang="zh-CN" altLang="en-US" dirty="0"/>
            </a:p>
            <a:p>
              <a:r>
                <a:rPr lang="zh-CN" altLang="en-US" dirty="0"/>
                <a:t>                 </a:t>
              </a:r>
              <a:r>
                <a:rPr lang="zh-CN" altLang="en-US" dirty="0">
                  <a:solidFill>
                    <a:srgbClr val="0000FF"/>
                  </a:solidFill>
                  <a:latin typeface="Arial Black" pitchFamily="34" charset="0"/>
                </a:rPr>
                <a:t>达到最小的     称为   </a:t>
              </a:r>
              <a:r>
                <a:rPr lang="zh-CN" altLang="en-US" dirty="0" smtClean="0">
                  <a:solidFill>
                    <a:srgbClr val="0000FF"/>
                  </a:solidFill>
                  <a:latin typeface="Arial Black" pitchFamily="34" charset="0"/>
                </a:rPr>
                <a:t>的有效估计</a:t>
              </a:r>
              <a:r>
                <a:rPr lang="en-US" altLang="zh-CN" dirty="0" smtClean="0">
                  <a:solidFill>
                    <a:srgbClr val="0000FF"/>
                  </a:solidFill>
                  <a:latin typeface="Arial Black" pitchFamily="34" charset="0"/>
                </a:rPr>
                <a:t>.</a:t>
              </a:r>
              <a:endParaRPr lang="zh-CN" altLang="en-US" dirty="0">
                <a:solidFill>
                  <a:srgbClr val="0000FF"/>
                </a:solidFill>
                <a:latin typeface="Arial Black" pitchFamily="34" charset="0"/>
              </a:endParaRPr>
            </a:p>
          </p:txBody>
        </p:sp>
        <p:graphicFrame>
          <p:nvGraphicFramePr>
            <p:cNvPr id="24586" name="Object 7"/>
            <p:cNvGraphicFramePr>
              <a:graphicFrameLocks noChangeAspect="1"/>
            </p:cNvGraphicFramePr>
            <p:nvPr/>
          </p:nvGraphicFramePr>
          <p:xfrm>
            <a:off x="521" y="531"/>
            <a:ext cx="195" cy="350"/>
          </p:xfrm>
          <a:graphic>
            <a:graphicData uri="http://schemas.openxmlformats.org/presentationml/2006/ole">
              <p:oleObj spid="_x0000_s335874" name="Equation" r:id="rId4" imgW="126720" imgH="228600" progId="">
                <p:embed/>
              </p:oleObj>
            </a:graphicData>
          </a:graphic>
        </p:graphicFrame>
        <p:graphicFrame>
          <p:nvGraphicFramePr>
            <p:cNvPr id="24587" name="Object 8"/>
            <p:cNvGraphicFramePr>
              <a:graphicFrameLocks noChangeAspect="1"/>
            </p:cNvGraphicFramePr>
            <p:nvPr/>
          </p:nvGraphicFramePr>
          <p:xfrm>
            <a:off x="975" y="611"/>
            <a:ext cx="195" cy="273"/>
          </p:xfrm>
          <a:graphic>
            <a:graphicData uri="http://schemas.openxmlformats.org/presentationml/2006/ole">
              <p:oleObj spid="_x0000_s335875" name="Equation" r:id="rId5" imgW="126720" imgH="177480" progId="">
                <p:embed/>
              </p:oleObj>
            </a:graphicData>
          </a:graphic>
        </p:graphicFrame>
        <p:graphicFrame>
          <p:nvGraphicFramePr>
            <p:cNvPr id="24589" name="Object 10"/>
            <p:cNvGraphicFramePr>
              <a:graphicFrameLocks noChangeAspect="1"/>
            </p:cNvGraphicFramePr>
            <p:nvPr/>
          </p:nvGraphicFramePr>
          <p:xfrm>
            <a:off x="2504" y="1071"/>
            <a:ext cx="195" cy="350"/>
          </p:xfrm>
          <a:graphic>
            <a:graphicData uri="http://schemas.openxmlformats.org/presentationml/2006/ole">
              <p:oleObj spid="_x0000_s335877" name="Equation" r:id="rId6" imgW="126720" imgH="228600" progId="">
                <p:embed/>
              </p:oleObj>
            </a:graphicData>
          </a:graphic>
        </p:graphicFrame>
        <p:graphicFrame>
          <p:nvGraphicFramePr>
            <p:cNvPr id="24590" name="Object 11"/>
            <p:cNvGraphicFramePr>
              <a:graphicFrameLocks noChangeAspect="1"/>
            </p:cNvGraphicFramePr>
            <p:nvPr/>
          </p:nvGraphicFramePr>
          <p:xfrm>
            <a:off x="3269" y="1148"/>
            <a:ext cx="195" cy="273"/>
          </p:xfrm>
          <a:graphic>
            <a:graphicData uri="http://schemas.openxmlformats.org/presentationml/2006/ole">
              <p:oleObj spid="_x0000_s335878" name="Equation" r:id="rId7" imgW="126720" imgH="177480" progId="">
                <p:embed/>
              </p:oleObj>
            </a:graphicData>
          </a:graphic>
        </p:graphicFrame>
      </p:grp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179512" y="965627"/>
            <a:ext cx="896448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 smtClean="0"/>
              <a:t>由</a:t>
            </a:r>
            <a:r>
              <a:rPr lang="zh-CN" altLang="en-US" dirty="0"/>
              <a:t>于方差是度量随机变量</a:t>
            </a:r>
            <a:r>
              <a:rPr lang="en-US" altLang="zh-CN" dirty="0"/>
              <a:t>η</a:t>
            </a:r>
            <a:r>
              <a:rPr lang="zh-CN" altLang="en-US" dirty="0"/>
              <a:t>落在它的均值</a:t>
            </a:r>
            <a:r>
              <a:rPr lang="en-US" altLang="zh-CN" dirty="0" smtClean="0"/>
              <a:t>E[η]</a:t>
            </a:r>
            <a:r>
              <a:rPr lang="zh-CN" altLang="en-US" dirty="0" smtClean="0"/>
              <a:t>的</a:t>
            </a:r>
            <a:r>
              <a:rPr lang="zh-CN" altLang="en-US" dirty="0"/>
              <a:t>邻域内的集中或分散程度的。所以一个好的估计量</a:t>
            </a:r>
            <a:r>
              <a:rPr lang="en-US" altLang="zh-CN" dirty="0"/>
              <a:t>η</a:t>
            </a:r>
            <a:r>
              <a:rPr lang="zh-CN" altLang="en-US" dirty="0"/>
              <a:t>，不仅应该是待估参数</a:t>
            </a:r>
            <a:r>
              <a:rPr lang="en-US" altLang="zh-CN" dirty="0"/>
              <a:t>θ</a:t>
            </a:r>
            <a:r>
              <a:rPr lang="zh-CN" altLang="en-US" dirty="0"/>
              <a:t>的无偏估计，而且应该有尽可能小的方差。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65624" y="3929066"/>
          <a:ext cx="1577484" cy="571504"/>
        </p:xfrm>
        <a:graphic>
          <a:graphicData uri="http://schemas.openxmlformats.org/presentationml/2006/ole">
            <p:oleObj spid="_x0000_s335880" name="公式" r:id="rId8" imgW="749160" imgH="241200" progId="Equation.3">
              <p:embed/>
            </p:oleObj>
          </a:graphicData>
        </a:graphic>
      </p:graphicFrame>
      <p:graphicFrame>
        <p:nvGraphicFramePr>
          <p:cNvPr id="335881" name="Object 9"/>
          <p:cNvGraphicFramePr>
            <a:graphicFrameLocks noChangeAspect="1"/>
          </p:cNvGraphicFramePr>
          <p:nvPr/>
        </p:nvGraphicFramePr>
        <p:xfrm>
          <a:off x="363540" y="4857760"/>
          <a:ext cx="8137550" cy="586959"/>
        </p:xfrm>
        <a:graphic>
          <a:graphicData uri="http://schemas.openxmlformats.org/presentationml/2006/ole">
            <p:oleObj spid="_x0000_s335881" name="公式" r:id="rId9" imgW="332712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15888"/>
            <a:ext cx="8569325" cy="2232025"/>
          </a:xfrm>
        </p:spPr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zh-CN" altLang="en-US" sz="2800" b="1" smtClean="0">
                <a:latin typeface="宋体" charset="-122"/>
              </a:rPr>
              <a:t>比较例</a:t>
            </a:r>
            <a:r>
              <a:rPr lang="en-US" altLang="zh-CN" sz="2800" b="1" smtClean="0">
                <a:latin typeface="宋体" charset="-122"/>
              </a:rPr>
              <a:t>1</a:t>
            </a:r>
            <a:r>
              <a:rPr lang="zh-CN" altLang="en-US" sz="2800" b="1" smtClean="0">
                <a:latin typeface="宋体" charset="-122"/>
              </a:rPr>
              <a:t>和例</a:t>
            </a:r>
            <a:r>
              <a:rPr lang="en-US" altLang="zh-CN" sz="2800" b="1" smtClean="0">
                <a:latin typeface="宋体" charset="-122"/>
              </a:rPr>
              <a:t>2</a:t>
            </a:r>
            <a:r>
              <a:rPr lang="zh-CN" altLang="en-US" sz="2800" b="1" smtClean="0">
                <a:latin typeface="宋体" charset="-122"/>
              </a:rPr>
              <a:t>的结果会发现，由同一组样本观察值，按同样的置信概率，</a:t>
            </a:r>
            <a:r>
              <a:rPr lang="zh-CN" altLang="en-US" sz="2800" b="1" smtClean="0">
                <a:solidFill>
                  <a:srgbClr val="0000FF"/>
                </a:solidFill>
                <a:latin typeface="宋体" charset="-122"/>
              </a:rPr>
              <a:t>对</a:t>
            </a:r>
            <a:r>
              <a:rPr lang="en-US" altLang="zh-CN" sz="2800" b="1" smtClean="0">
                <a:solidFill>
                  <a:srgbClr val="0000FF"/>
                </a:solidFill>
                <a:latin typeface="宋体" charset="-122"/>
              </a:rPr>
              <a:t>μ</a:t>
            </a:r>
            <a:r>
              <a:rPr lang="zh-CN" altLang="en-US" sz="2800" b="1" smtClean="0">
                <a:solidFill>
                  <a:srgbClr val="0000FF"/>
                </a:solidFill>
                <a:latin typeface="宋体" charset="-122"/>
              </a:rPr>
              <a:t>计算出的置信区间因为</a:t>
            </a:r>
            <a:r>
              <a:rPr lang="en-US" altLang="zh-CN" sz="2800" b="1" smtClean="0">
                <a:solidFill>
                  <a:srgbClr val="0000FF"/>
                </a:solidFill>
                <a:latin typeface="宋体" charset="-122"/>
              </a:rPr>
              <a:t>σ</a:t>
            </a:r>
            <a:r>
              <a:rPr lang="en-US" altLang="zh-CN" sz="2800" b="1" baseline="30000" smtClean="0">
                <a:solidFill>
                  <a:srgbClr val="0000FF"/>
                </a:solidFill>
                <a:latin typeface="宋体" charset="-122"/>
              </a:rPr>
              <a:t>2</a:t>
            </a:r>
            <a:r>
              <a:rPr lang="zh-CN" altLang="en-US" sz="2800" b="1" smtClean="0">
                <a:solidFill>
                  <a:srgbClr val="0000FF"/>
                </a:solidFill>
                <a:latin typeface="宋体" charset="-122"/>
              </a:rPr>
              <a:t>的是否已知会不一样。</a:t>
            </a:r>
            <a:endParaRPr lang="en-US" altLang="zh-CN" sz="2800" b="1" smtClean="0">
              <a:solidFill>
                <a:srgbClr val="0000FF"/>
              </a:solidFill>
              <a:latin typeface="宋体" charset="-122"/>
            </a:endParaRPr>
          </a:p>
          <a:p>
            <a:pPr algn="l" eaLnBrk="1" hangingPunct="1">
              <a:lnSpc>
                <a:spcPct val="150000"/>
              </a:lnSpc>
            </a:pPr>
            <a:endParaRPr lang="en-US" altLang="zh-CN" sz="2800" b="1" smtClean="0">
              <a:solidFill>
                <a:srgbClr val="0000FF"/>
              </a:solidFill>
              <a:latin typeface="宋体" charset="-122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468313" y="3573463"/>
            <a:ext cx="84963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66"/>
                </a:solidFill>
                <a:latin typeface="宋体" charset="-122"/>
              </a:rPr>
              <a:t>当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σ</a:t>
            </a:r>
            <a:r>
              <a:rPr lang="en-US" altLang="zh-CN" baseline="30000">
                <a:solidFill>
                  <a:srgbClr val="FF0066"/>
                </a:solidFill>
                <a:latin typeface="宋体" charset="-122"/>
              </a:rPr>
              <a:t>2</a:t>
            </a:r>
            <a:r>
              <a:rPr lang="zh-CN" altLang="en-US">
                <a:solidFill>
                  <a:srgbClr val="FF0066"/>
                </a:solidFill>
                <a:latin typeface="宋体" charset="-122"/>
              </a:rPr>
              <a:t>已知，</a:t>
            </a:r>
            <a:r>
              <a:rPr lang="zh-CN" altLang="en-US">
                <a:latin typeface="宋体" charset="-122"/>
              </a:rPr>
              <a:t>我们掌握的信息多一些，在其他条件相同的情况下，对</a:t>
            </a:r>
            <a:r>
              <a:rPr lang="en-US" altLang="zh-CN">
                <a:latin typeface="宋体" charset="-122"/>
              </a:rPr>
              <a:t>μ</a:t>
            </a:r>
            <a:r>
              <a:rPr lang="zh-CN" altLang="en-US">
                <a:latin typeface="宋体" charset="-122"/>
              </a:rPr>
              <a:t>的估计精度要高一些，即表现为</a:t>
            </a:r>
            <a:r>
              <a:rPr lang="en-US" altLang="zh-CN">
                <a:latin typeface="宋体" charset="-122"/>
              </a:rPr>
              <a:t>μ</a:t>
            </a:r>
            <a:r>
              <a:rPr lang="zh-CN" altLang="en-US">
                <a:latin typeface="宋体" charset="-122"/>
              </a:rPr>
              <a:t>的置信区间长度要小些。</a:t>
            </a:r>
            <a:r>
              <a:rPr lang="zh-CN" altLang="en-US">
                <a:solidFill>
                  <a:srgbClr val="FF0066"/>
                </a:solidFill>
                <a:latin typeface="宋体" charset="-122"/>
              </a:rPr>
              <a:t>当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σ</a:t>
            </a:r>
            <a:r>
              <a:rPr lang="en-US" altLang="zh-CN" baseline="30000">
                <a:solidFill>
                  <a:srgbClr val="FF0066"/>
                </a:solidFill>
                <a:latin typeface="宋体" charset="-122"/>
              </a:rPr>
              <a:t>2</a:t>
            </a:r>
            <a:r>
              <a:rPr lang="zh-CN" altLang="en-US">
                <a:solidFill>
                  <a:srgbClr val="FF0066"/>
                </a:solidFill>
                <a:latin typeface="宋体" charset="-122"/>
              </a:rPr>
              <a:t>未知，</a:t>
            </a:r>
            <a:r>
              <a:rPr lang="zh-CN" altLang="en-US">
                <a:latin typeface="宋体" charset="-122"/>
              </a:rPr>
              <a:t>对</a:t>
            </a:r>
            <a:r>
              <a:rPr lang="en-US" altLang="zh-CN">
                <a:latin typeface="宋体" charset="-122"/>
              </a:rPr>
              <a:t>μ</a:t>
            </a:r>
            <a:r>
              <a:rPr lang="zh-CN" altLang="en-US">
                <a:latin typeface="宋体" charset="-122"/>
              </a:rPr>
              <a:t>的估计精度要低一些，即表现为</a:t>
            </a:r>
            <a:r>
              <a:rPr lang="en-US" altLang="zh-CN">
                <a:latin typeface="宋体" charset="-122"/>
              </a:rPr>
              <a:t>μ</a:t>
            </a:r>
            <a:r>
              <a:rPr lang="zh-CN" altLang="en-US">
                <a:latin typeface="宋体" charset="-122"/>
              </a:rPr>
              <a:t>的置信区间长度在大一些。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68313" y="2133600"/>
            <a:ext cx="5815012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66"/>
                </a:solidFill>
                <a:latin typeface="宋体" charset="-122"/>
              </a:rPr>
              <a:t>σ</a:t>
            </a:r>
            <a:r>
              <a:rPr lang="en-US" altLang="zh-CN" baseline="30000">
                <a:solidFill>
                  <a:srgbClr val="FF0066"/>
                </a:solidFill>
                <a:latin typeface="宋体" charset="-122"/>
              </a:rPr>
              <a:t>2</a:t>
            </a:r>
            <a:r>
              <a:rPr lang="zh-CN" altLang="en-US">
                <a:solidFill>
                  <a:srgbClr val="FF0066"/>
                </a:solidFill>
                <a:latin typeface="宋体" charset="-122"/>
              </a:rPr>
              <a:t>为已知时，   </a:t>
            </a:r>
            <a:r>
              <a:rPr lang="en-US" altLang="zh-CN"/>
              <a:t>[14.754</a:t>
            </a:r>
            <a:r>
              <a:rPr lang="zh-CN" altLang="en-US"/>
              <a:t>，</a:t>
            </a:r>
            <a:r>
              <a:rPr lang="en-US" altLang="zh-CN"/>
              <a:t>15.146]</a:t>
            </a:r>
            <a:endParaRPr lang="zh-CN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68313" y="2781300"/>
            <a:ext cx="7318375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66"/>
                </a:solidFill>
                <a:latin typeface="宋体" charset="-122"/>
              </a:rPr>
              <a:t>σ</a:t>
            </a:r>
            <a:r>
              <a:rPr lang="en-US" altLang="zh-CN" baseline="30000">
                <a:solidFill>
                  <a:srgbClr val="FF0066"/>
                </a:solidFill>
                <a:latin typeface="宋体" charset="-122"/>
              </a:rPr>
              <a:t>2</a:t>
            </a:r>
            <a:r>
              <a:rPr lang="zh-CN" altLang="en-US">
                <a:solidFill>
                  <a:srgbClr val="FF0066"/>
                </a:solidFill>
                <a:latin typeface="宋体" charset="-122"/>
              </a:rPr>
              <a:t>为未知时，   </a:t>
            </a:r>
            <a:r>
              <a:rPr lang="en-US" altLang="zh-CN" sz="3200">
                <a:latin typeface="Times New Roman" pitchFamily="18" charset="0"/>
              </a:rPr>
              <a:t>[14.714, 15.186]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 build="p"/>
      <p:bldP spid="3" grpId="0"/>
      <p:bldP spid="4" grpId="0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58750" y="269875"/>
            <a:ext cx="8674100" cy="2314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例</a:t>
            </a:r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en-US" altLang="zh-CN"/>
              <a:t>  </a:t>
            </a:r>
            <a:r>
              <a:rPr lang="zh-CN" altLang="en-US"/>
              <a:t>某厂生产的一种塑料口杯的重量</a:t>
            </a:r>
            <a:r>
              <a:rPr lang="en-US" altLang="zh-CN"/>
              <a:t>X</a:t>
            </a:r>
            <a:r>
              <a:rPr lang="zh-CN" altLang="en-US"/>
              <a:t>被认为服从正态</a:t>
            </a:r>
          </a:p>
          <a:p>
            <a:pPr>
              <a:lnSpc>
                <a:spcPct val="130000"/>
              </a:lnSpc>
            </a:pPr>
            <a:r>
              <a:rPr lang="zh-CN" altLang="en-US"/>
              <a:t>分布，今随机抽取</a:t>
            </a:r>
            <a:r>
              <a:rPr lang="en-US" altLang="zh-CN"/>
              <a:t>9</a:t>
            </a:r>
            <a:r>
              <a:rPr lang="zh-CN" altLang="en-US"/>
              <a:t>个，测得其重量为（单位：克）：</a:t>
            </a:r>
          </a:p>
          <a:p>
            <a:pPr>
              <a:lnSpc>
                <a:spcPct val="130000"/>
              </a:lnSpc>
            </a:pPr>
            <a:r>
              <a:rPr lang="en-US" altLang="zh-CN"/>
              <a:t>21.1</a:t>
            </a:r>
            <a:r>
              <a:rPr lang="zh-CN" altLang="en-US"/>
              <a:t>，</a:t>
            </a:r>
            <a:r>
              <a:rPr lang="en-US" altLang="zh-CN"/>
              <a:t>21.3</a:t>
            </a:r>
            <a:r>
              <a:rPr lang="zh-CN" altLang="en-US"/>
              <a:t>，</a:t>
            </a:r>
            <a:r>
              <a:rPr lang="en-US" altLang="zh-CN"/>
              <a:t>21.4</a:t>
            </a:r>
            <a:r>
              <a:rPr lang="zh-CN" altLang="en-US"/>
              <a:t>，</a:t>
            </a:r>
            <a:r>
              <a:rPr lang="en-US" altLang="zh-CN"/>
              <a:t>21.5</a:t>
            </a:r>
            <a:r>
              <a:rPr lang="zh-CN" altLang="en-US"/>
              <a:t>，</a:t>
            </a:r>
            <a:r>
              <a:rPr lang="en-US" altLang="zh-CN"/>
              <a:t>21.3</a:t>
            </a:r>
            <a:r>
              <a:rPr lang="zh-CN" altLang="en-US"/>
              <a:t>，</a:t>
            </a:r>
            <a:r>
              <a:rPr lang="en-US" altLang="zh-CN"/>
              <a:t>21.7</a:t>
            </a:r>
            <a:r>
              <a:rPr lang="zh-CN" altLang="en-US"/>
              <a:t>，</a:t>
            </a:r>
            <a:r>
              <a:rPr lang="en-US" altLang="zh-CN"/>
              <a:t>21.4</a:t>
            </a:r>
            <a:r>
              <a:rPr lang="zh-CN" altLang="en-US"/>
              <a:t>，</a:t>
            </a:r>
            <a:r>
              <a:rPr lang="en-US" altLang="zh-CN"/>
              <a:t>21.3</a:t>
            </a:r>
            <a:r>
              <a:rPr lang="zh-CN" altLang="en-US"/>
              <a:t>，</a:t>
            </a:r>
          </a:p>
          <a:p>
            <a:pPr>
              <a:lnSpc>
                <a:spcPct val="130000"/>
              </a:lnSpc>
            </a:pPr>
            <a:r>
              <a:rPr lang="en-US" altLang="zh-CN"/>
              <a:t>21.6</a:t>
            </a:r>
            <a:r>
              <a:rPr lang="zh-CN" altLang="en-US"/>
              <a:t>。试用</a:t>
            </a:r>
            <a:r>
              <a:rPr lang="en-US" altLang="zh-CN"/>
              <a:t>95%</a:t>
            </a:r>
            <a:r>
              <a:rPr lang="zh-CN" altLang="en-US"/>
              <a:t>的置信度估计全部口杯的平均重量。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250825" y="2636838"/>
            <a:ext cx="7191375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解</a:t>
            </a:r>
            <a:r>
              <a:rPr lang="zh-CN" altLang="en-US"/>
              <a:t>  由题设可知：口杯的重量</a:t>
            </a:r>
            <a:r>
              <a:rPr lang="en-US" altLang="zh-CN"/>
              <a:t>X~N</a:t>
            </a:r>
            <a:r>
              <a:rPr lang="zh-CN" altLang="en-US"/>
              <a:t>（</a:t>
            </a:r>
            <a:r>
              <a:rPr lang="zh-CN" altLang="en-US">
                <a:sym typeface="Symbol" pitchFamily="18" charset="2"/>
              </a:rPr>
              <a:t>，</a:t>
            </a:r>
            <a:r>
              <a:rPr lang="en-US" altLang="zh-CN" baseline="30000">
                <a:sym typeface="Symbol" pitchFamily="18" charset="2"/>
              </a:rPr>
              <a:t>2</a:t>
            </a:r>
            <a:r>
              <a:rPr lang="zh-CN" altLang="en-US">
                <a:sym typeface="Symbol" pitchFamily="18" charset="2"/>
              </a:rPr>
              <a:t>）  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50825" y="3497263"/>
            <a:ext cx="4513263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由于方差未知，故考虑分布</a:t>
            </a:r>
          </a:p>
        </p:txBody>
      </p:sp>
      <p:graphicFrame>
        <p:nvGraphicFramePr>
          <p:cNvPr id="317442" name="Object 2"/>
          <p:cNvGraphicFramePr>
            <a:graphicFrameLocks noChangeAspect="1"/>
          </p:cNvGraphicFramePr>
          <p:nvPr/>
        </p:nvGraphicFramePr>
        <p:xfrm>
          <a:off x="6804025" y="3573463"/>
          <a:ext cx="1655763" cy="563562"/>
        </p:xfrm>
        <a:graphic>
          <a:graphicData uri="http://schemas.openxmlformats.org/presentationml/2006/ole">
            <p:oleObj spid="_x0000_s317442" name="Equation" r:id="rId3" imgW="596880" imgH="203040" progId="">
              <p:embed/>
            </p:oleObj>
          </a:graphicData>
        </a:graphic>
      </p:graphicFrame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79388" y="4500563"/>
            <a:ext cx="4249737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由抽取的</a:t>
            </a:r>
            <a:r>
              <a:rPr lang="en-US" altLang="zh-CN"/>
              <a:t>9</a:t>
            </a:r>
            <a:r>
              <a:rPr lang="zh-CN" altLang="en-US"/>
              <a:t>个样本，可得   </a:t>
            </a:r>
          </a:p>
        </p:txBody>
      </p:sp>
      <p:graphicFrame>
        <p:nvGraphicFramePr>
          <p:cNvPr id="317444" name="Object 4"/>
          <p:cNvGraphicFramePr>
            <a:graphicFrameLocks noChangeAspect="1"/>
          </p:cNvGraphicFramePr>
          <p:nvPr/>
        </p:nvGraphicFramePr>
        <p:xfrm>
          <a:off x="4714875" y="3357563"/>
          <a:ext cx="2071688" cy="981075"/>
        </p:xfrm>
        <a:graphic>
          <a:graphicData uri="http://schemas.openxmlformats.org/presentationml/2006/ole">
            <p:oleObj spid="_x0000_s317444" name="公式" r:id="rId4" imgW="990360" imgH="469800" progId="Equation.3">
              <p:embed/>
            </p:oleObj>
          </a:graphicData>
        </a:graphic>
      </p:graphicFrame>
      <p:graphicFrame>
        <p:nvGraphicFramePr>
          <p:cNvPr id="317445" name="Object 5"/>
          <p:cNvGraphicFramePr>
            <a:graphicFrameLocks noChangeAspect="1"/>
          </p:cNvGraphicFramePr>
          <p:nvPr/>
        </p:nvGraphicFramePr>
        <p:xfrm>
          <a:off x="1857375" y="5143500"/>
          <a:ext cx="5064125" cy="571500"/>
        </p:xfrm>
        <a:graphic>
          <a:graphicData uri="http://schemas.openxmlformats.org/presentationml/2006/ole">
            <p:oleObj spid="_x0000_s317445" name="公式" r:id="rId5" imgW="224784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39939" grpId="0"/>
      <p:bldP spid="14" grpId="0"/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58750" y="4121150"/>
            <a:ext cx="8661400" cy="2332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例</a:t>
            </a:r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续</a:t>
            </a:r>
            <a:r>
              <a:rPr lang="en-US" altLang="zh-CN"/>
              <a:t>  </a:t>
            </a:r>
            <a:r>
              <a:rPr lang="zh-CN" altLang="en-US"/>
              <a:t>某厂生产的一种塑料口杯的重量</a:t>
            </a:r>
            <a:r>
              <a:rPr lang="en-US" altLang="zh-CN"/>
              <a:t>X</a:t>
            </a:r>
            <a:r>
              <a:rPr lang="zh-CN" altLang="en-US"/>
              <a:t>被认为服从正态分布，今随机抽取</a:t>
            </a:r>
            <a:r>
              <a:rPr lang="en-US" altLang="zh-CN"/>
              <a:t>4</a:t>
            </a:r>
            <a:r>
              <a:rPr lang="zh-CN" altLang="en-US"/>
              <a:t>个，测得其重量为（单位：克）：</a:t>
            </a:r>
            <a:r>
              <a:rPr lang="en-US" altLang="zh-CN"/>
              <a:t>21.1</a:t>
            </a:r>
            <a:r>
              <a:rPr lang="zh-CN" altLang="en-US"/>
              <a:t>，</a:t>
            </a:r>
            <a:r>
              <a:rPr lang="en-US" altLang="zh-CN"/>
              <a:t>21.3</a:t>
            </a:r>
            <a:r>
              <a:rPr lang="zh-CN" altLang="en-US"/>
              <a:t>，</a:t>
            </a:r>
            <a:r>
              <a:rPr lang="en-US" altLang="zh-CN"/>
              <a:t>21.4</a:t>
            </a:r>
            <a:r>
              <a:rPr lang="zh-CN" altLang="en-US"/>
              <a:t>，</a:t>
            </a:r>
            <a:r>
              <a:rPr lang="en-US" altLang="zh-CN"/>
              <a:t>21.5</a:t>
            </a:r>
            <a:r>
              <a:rPr lang="zh-CN" altLang="en-US"/>
              <a:t>。试用</a:t>
            </a:r>
            <a:r>
              <a:rPr lang="en-US" altLang="zh-CN"/>
              <a:t>95%</a:t>
            </a:r>
            <a:r>
              <a:rPr lang="zh-CN" altLang="en-US"/>
              <a:t>的置信度估计全部口杯的平均重量，比较与例</a:t>
            </a:r>
            <a:r>
              <a:rPr lang="en-US" altLang="zh-CN"/>
              <a:t>4</a:t>
            </a:r>
            <a:r>
              <a:rPr lang="zh-CN" altLang="en-US"/>
              <a:t>的区别。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23850" y="261938"/>
            <a:ext cx="738188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由  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827088" y="396875"/>
          <a:ext cx="1822450" cy="430213"/>
        </p:xfrm>
        <a:graphic>
          <a:graphicData uri="http://schemas.openxmlformats.org/presentationml/2006/ole">
            <p:oleObj spid="_x0000_s318466" name="Equation" r:id="rId3" imgW="749160" imgH="177480" progId="">
              <p:embed/>
            </p:oleObj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3213100" y="396875"/>
          <a:ext cx="1358900" cy="430213"/>
        </p:xfrm>
        <a:graphic>
          <a:graphicData uri="http://schemas.openxmlformats.org/presentationml/2006/ole">
            <p:oleObj spid="_x0000_s318467" name="Equation" r:id="rId4" imgW="558720" imgH="177480" progId="">
              <p:embed/>
            </p:oleObj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/>
        </p:nvGraphicFramePr>
        <p:xfrm>
          <a:off x="4527550" y="1144588"/>
          <a:ext cx="2347913" cy="628650"/>
        </p:xfrm>
        <a:graphic>
          <a:graphicData uri="http://schemas.openxmlformats.org/presentationml/2006/ole">
            <p:oleObj spid="_x0000_s318468" name="Equation" r:id="rId5" imgW="965160" imgH="228600" progId="">
              <p:embed/>
            </p:oleObj>
          </a:graphicData>
        </a:graphic>
      </p:graphicFrame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2649538" y="260350"/>
            <a:ext cx="738187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得  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2987675" y="1125538"/>
            <a:ext cx="1452563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查表得  </a:t>
            </a: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225425" y="3141663"/>
            <a:ext cx="8395247" cy="6524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全部口杯的平均重量的置信区间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[21.26</a:t>
            </a:r>
            <a:r>
              <a:rPr lang="zh-CN" altLang="en-US" dirty="0"/>
              <a:t>，</a:t>
            </a:r>
            <a:r>
              <a:rPr lang="en-US" altLang="zh-CN" dirty="0" smtClean="0"/>
              <a:t>21.54</a:t>
            </a:r>
            <a:r>
              <a:rPr lang="en-US" altLang="zh-CN" dirty="0"/>
              <a:t>]</a:t>
            </a:r>
            <a:r>
              <a:rPr lang="zh-CN" altLang="en-US" dirty="0" smtClean="0"/>
              <a:t>   </a:t>
            </a:r>
            <a:endParaRPr lang="zh-CN" altLang="en-US" dirty="0"/>
          </a:p>
        </p:txBody>
      </p:sp>
      <p:graphicFrame>
        <p:nvGraphicFramePr>
          <p:cNvPr id="39945" name="Object 5"/>
          <p:cNvGraphicFramePr>
            <a:graphicFrameLocks noChangeAspect="1"/>
          </p:cNvGraphicFramePr>
          <p:nvPr/>
        </p:nvGraphicFramePr>
        <p:xfrm>
          <a:off x="611188" y="1052513"/>
          <a:ext cx="2070100" cy="952500"/>
        </p:xfrm>
        <a:graphic>
          <a:graphicData uri="http://schemas.openxmlformats.org/presentationml/2006/ole">
            <p:oleObj spid="_x0000_s318469" name="Equation" r:id="rId6" imgW="850680" imgH="393480" progId="">
              <p:embed/>
            </p:oleObj>
          </a:graphicData>
        </a:graphic>
      </p:graphicFrame>
      <p:graphicFrame>
        <p:nvGraphicFramePr>
          <p:cNvPr id="318470" name="Object 6"/>
          <p:cNvGraphicFramePr>
            <a:graphicFrameLocks noChangeAspect="1"/>
          </p:cNvGraphicFramePr>
          <p:nvPr/>
        </p:nvGraphicFramePr>
        <p:xfrm>
          <a:off x="571472" y="2000250"/>
          <a:ext cx="6708775" cy="1104900"/>
        </p:xfrm>
        <a:graphic>
          <a:graphicData uri="http://schemas.openxmlformats.org/presentationml/2006/ole">
            <p:oleObj spid="_x0000_s318470" name="公式" r:id="rId7" imgW="27684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5" grpId="0"/>
      <p:bldP spid="9" grpId="0"/>
      <p:bldP spid="10" grpId="0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539750" y="115888"/>
            <a:ext cx="8294688" cy="806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正态总体均值已知，对方差的区间估计   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493713" y="981075"/>
            <a:ext cx="7391400" cy="652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总体</a:t>
            </a:r>
            <a:r>
              <a:rPr lang="en-US" altLang="zh-CN"/>
              <a:t>X~N</a:t>
            </a:r>
            <a:r>
              <a:rPr lang="zh-CN" altLang="en-US"/>
              <a:t>（</a:t>
            </a:r>
            <a:r>
              <a:rPr lang="zh-CN" altLang="en-US">
                <a:sym typeface="Symbol" pitchFamily="18" charset="2"/>
              </a:rPr>
              <a:t>，</a:t>
            </a:r>
            <a:r>
              <a:rPr lang="en-US" altLang="zh-CN" baseline="30000">
                <a:sym typeface="Symbol" pitchFamily="18" charset="2"/>
              </a:rPr>
              <a:t>2</a:t>
            </a:r>
            <a:r>
              <a:rPr lang="zh-CN" altLang="en-US"/>
              <a:t>），其中</a:t>
            </a:r>
            <a:r>
              <a:rPr lang="zh-CN" altLang="en-US">
                <a:sym typeface="Symbol" pitchFamily="18" charset="2"/>
              </a:rPr>
              <a:t>已知，</a:t>
            </a:r>
            <a:r>
              <a:rPr lang="en-US" altLang="zh-CN" baseline="30000">
                <a:sym typeface="Symbol" pitchFamily="18" charset="2"/>
              </a:rPr>
              <a:t>2</a:t>
            </a:r>
            <a:r>
              <a:rPr lang="zh-CN" altLang="en-US">
                <a:sym typeface="Symbol" pitchFamily="18" charset="2"/>
              </a:rPr>
              <a:t>未知       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93713" y="1700213"/>
            <a:ext cx="2709862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ym typeface="Symbol" pitchFamily="18" charset="2"/>
              </a:rPr>
              <a:t>先从点估计入手</a:t>
            </a:r>
            <a:endParaRPr lang="zh-CN" alt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68313" y="2489200"/>
            <a:ext cx="8686800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估计方差一般使用样本方差，但是注意到</a:t>
            </a:r>
            <a:r>
              <a:rPr lang="zh-CN" altLang="en-US" dirty="0">
                <a:sym typeface="Symbol" pitchFamily="18" charset="2"/>
              </a:rPr>
              <a:t>已知，考虑</a:t>
            </a:r>
            <a:endParaRPr lang="zh-CN" altLang="en-US" dirty="0"/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611188" y="3208338"/>
          <a:ext cx="2881312" cy="1001712"/>
        </p:xfrm>
        <a:graphic>
          <a:graphicData uri="http://schemas.openxmlformats.org/presentationml/2006/ole">
            <p:oleObj spid="_x0000_s45062" name="Equation" r:id="rId4" imgW="1244520" imgH="431640" progId="">
              <p:embed/>
            </p:oleObj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558800" y="4289425"/>
          <a:ext cx="6750050" cy="1008063"/>
        </p:xfrm>
        <a:graphic>
          <a:graphicData uri="http://schemas.openxmlformats.org/presentationml/2006/ole">
            <p:oleObj spid="_x0000_s45063" name="Equation" r:id="rId5" imgW="2895480" imgH="431640" progId="">
              <p:embed/>
            </p:oleObj>
          </a:graphicData>
        </a:graphic>
      </p:graphicFrame>
      <p:sp>
        <p:nvSpPr>
          <p:cNvPr id="45068" name="TextBox 15"/>
          <p:cNvSpPr txBox="1">
            <a:spLocks noChangeArrowheads="1"/>
          </p:cNvSpPr>
          <p:nvPr/>
        </p:nvSpPr>
        <p:spPr bwMode="auto">
          <a:xfrm>
            <a:off x="611188" y="5513388"/>
            <a:ext cx="3929062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故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i="1" baseline="-25000" dirty="0">
                <a:sym typeface="Symbol" pitchFamily="18" charset="2"/>
              </a:rPr>
              <a:t></a:t>
            </a:r>
            <a:r>
              <a:rPr lang="en-US" altLang="zh-CN" baseline="30000" dirty="0">
                <a:sym typeface="Symbol" pitchFamily="18" charset="2"/>
              </a:rPr>
              <a:t>2</a:t>
            </a:r>
            <a:r>
              <a:rPr lang="zh-CN" altLang="en-US" dirty="0">
                <a:sym typeface="Symbol" pitchFamily="18" charset="2"/>
              </a:rPr>
              <a:t>是</a:t>
            </a:r>
            <a:r>
              <a:rPr lang="en-US" altLang="zh-CN" baseline="30000" dirty="0">
                <a:sym typeface="Symbol" pitchFamily="18" charset="2"/>
              </a:rPr>
              <a:t>2</a:t>
            </a:r>
            <a:r>
              <a:rPr lang="zh-CN" altLang="en-US" dirty="0">
                <a:sym typeface="Symbol" pitchFamily="18" charset="2"/>
              </a:rPr>
              <a:t>的无偏估计量</a:t>
            </a:r>
            <a:endParaRPr lang="zh-CN" altLang="en-US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  <p:bldP spid="55299" grpId="0"/>
      <p:bldP spid="12" grpId="0"/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5795963" y="188913"/>
          <a:ext cx="2501900" cy="957262"/>
        </p:xfrm>
        <a:graphic>
          <a:graphicData uri="http://schemas.openxmlformats.org/presentationml/2006/ole">
            <p:oleObj spid="_x0000_s263170" name="Equation" r:id="rId4" imgW="1028520" imgH="393480" progId="">
              <p:embed/>
            </p:oleObj>
          </a:graphicData>
        </a:graphic>
      </p:graphicFrame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395288" y="1196975"/>
            <a:ext cx="261620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构造</a:t>
            </a:r>
            <a:r>
              <a:rPr lang="zh-CN" altLang="en-US">
                <a:sym typeface="Symbol" pitchFamily="18" charset="2"/>
              </a:rPr>
              <a:t></a:t>
            </a:r>
            <a:r>
              <a:rPr lang="en-US" altLang="zh-CN" baseline="30000">
                <a:sym typeface="Symbol" pitchFamily="18" charset="2"/>
              </a:rPr>
              <a:t>2</a:t>
            </a:r>
            <a:r>
              <a:rPr lang="en-US" altLang="zh-CN"/>
              <a:t>-</a:t>
            </a:r>
            <a:r>
              <a:rPr lang="zh-CN" altLang="en-US"/>
              <a:t>统计量  </a:t>
            </a:r>
          </a:p>
        </p:txBody>
      </p:sp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392113" y="1700213"/>
          <a:ext cx="6172200" cy="1544637"/>
        </p:xfrm>
        <a:graphic>
          <a:graphicData uri="http://schemas.openxmlformats.org/presentationml/2006/ole">
            <p:oleObj spid="_x0000_s263171" name="Equation" r:id="rId5" imgW="2539800" imgH="634680" progId="">
              <p:embed/>
            </p:oleObj>
          </a:graphicData>
        </a:graphic>
      </p:graphicFrame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323850" y="3429000"/>
            <a:ext cx="5460149" cy="5903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查</a:t>
            </a:r>
            <a:r>
              <a:rPr lang="zh-CN" altLang="en-US" i="1" dirty="0">
                <a:sym typeface="Symbol" pitchFamily="18" charset="2"/>
              </a:rPr>
              <a:t></a:t>
            </a:r>
            <a:r>
              <a:rPr lang="en-US" altLang="zh-CN" baseline="30000" dirty="0">
                <a:sym typeface="Symbol" pitchFamily="18" charset="2"/>
              </a:rPr>
              <a:t>2</a:t>
            </a:r>
            <a:r>
              <a:rPr lang="en-US" altLang="zh-CN" dirty="0"/>
              <a:t>- </a:t>
            </a:r>
            <a:r>
              <a:rPr lang="zh-CN" altLang="en-US" dirty="0"/>
              <a:t>分布表，确定</a:t>
            </a:r>
            <a:r>
              <a:rPr lang="zh-CN" altLang="en-US" dirty="0">
                <a:solidFill>
                  <a:srgbClr val="7030A0"/>
                </a:solidFill>
              </a:rPr>
              <a:t>双侧分位数</a:t>
            </a:r>
            <a:r>
              <a:rPr lang="zh-CN" altLang="en-US" dirty="0"/>
              <a:t>    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285750" y="4149725"/>
            <a:ext cx="702310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从而得</a:t>
            </a:r>
            <a:r>
              <a:rPr lang="zh-CN" altLang="en-US">
                <a:sym typeface="Symbol" pitchFamily="18" charset="2"/>
              </a:rPr>
              <a:t></a:t>
            </a:r>
            <a:r>
              <a:rPr lang="en-US" altLang="zh-CN" baseline="30000">
                <a:sym typeface="Symbol" pitchFamily="18" charset="2"/>
              </a:rPr>
              <a:t>2</a:t>
            </a:r>
            <a:r>
              <a:rPr lang="zh-CN" altLang="en-US">
                <a:sym typeface="Symbol" pitchFamily="18" charset="2"/>
              </a:rPr>
              <a:t>的置信水平为</a:t>
            </a:r>
            <a:r>
              <a:rPr lang="en-US" altLang="zh-CN"/>
              <a:t>1-</a:t>
            </a:r>
            <a:r>
              <a:rPr lang="en-US" altLang="zh-CN">
                <a:sym typeface="Symbol" pitchFamily="18" charset="2"/>
              </a:rPr>
              <a:t></a:t>
            </a:r>
            <a:r>
              <a:rPr lang="zh-CN" altLang="en-US">
                <a:sym typeface="Symbol" pitchFamily="18" charset="2"/>
              </a:rPr>
              <a:t>的置信区间为      </a:t>
            </a:r>
          </a:p>
        </p:txBody>
      </p:sp>
      <p:graphicFrame>
        <p:nvGraphicFramePr>
          <p:cNvPr id="55308" name="Object 12"/>
          <p:cNvGraphicFramePr>
            <a:graphicFrameLocks noChangeAspect="1"/>
          </p:cNvGraphicFramePr>
          <p:nvPr/>
        </p:nvGraphicFramePr>
        <p:xfrm>
          <a:off x="5405438" y="3429000"/>
          <a:ext cx="2406650" cy="677863"/>
        </p:xfrm>
        <a:graphic>
          <a:graphicData uri="http://schemas.openxmlformats.org/presentationml/2006/ole">
            <p:oleObj spid="_x0000_s263172" name="Equation" r:id="rId6" imgW="990360" imgH="279360" progId="">
              <p:embed/>
            </p:oleObj>
          </a:graphicData>
        </a:graphic>
      </p:graphicFrame>
      <p:graphicFrame>
        <p:nvGraphicFramePr>
          <p:cNvPr id="55309" name="Object 13"/>
          <p:cNvGraphicFramePr>
            <a:graphicFrameLocks noChangeAspect="1"/>
          </p:cNvGraphicFramePr>
          <p:nvPr/>
        </p:nvGraphicFramePr>
        <p:xfrm>
          <a:off x="2085975" y="4724400"/>
          <a:ext cx="4970463" cy="2097088"/>
        </p:xfrm>
        <a:graphic>
          <a:graphicData uri="http://schemas.openxmlformats.org/presentationml/2006/ole">
            <p:oleObj spid="_x0000_s263173" name="Equation" r:id="rId7" imgW="2044440" imgH="863280" progId="">
              <p:embed/>
            </p:oleObj>
          </a:graphicData>
        </a:graphic>
      </p:graphicFrame>
      <p:sp>
        <p:nvSpPr>
          <p:cNvPr id="263178" name="TextBox 11"/>
          <p:cNvSpPr txBox="1">
            <a:spLocks noChangeArrowheads="1"/>
          </p:cNvSpPr>
          <p:nvPr/>
        </p:nvSpPr>
        <p:spPr bwMode="auto">
          <a:xfrm>
            <a:off x="395288" y="333375"/>
            <a:ext cx="5372100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但是</a:t>
            </a:r>
            <a:r>
              <a:rPr lang="en-US" altLang="zh-CN"/>
              <a:t>S</a:t>
            </a:r>
            <a:r>
              <a:rPr lang="zh-CN" altLang="en-US" baseline="-25000">
                <a:sym typeface="Symbol" pitchFamily="18" charset="2"/>
              </a:rPr>
              <a:t></a:t>
            </a:r>
            <a:r>
              <a:rPr lang="en-US" altLang="zh-CN" baseline="30000">
                <a:sym typeface="Symbol" pitchFamily="18" charset="2"/>
              </a:rPr>
              <a:t>2</a:t>
            </a:r>
            <a:r>
              <a:rPr lang="zh-CN" altLang="en-US">
                <a:sym typeface="Symbol" pitchFamily="18" charset="2"/>
              </a:rPr>
              <a:t>的分布依赖于参数</a:t>
            </a:r>
            <a:r>
              <a:rPr lang="en-US" altLang="zh-CN" baseline="30000">
                <a:sym typeface="Symbol" pitchFamily="18" charset="2"/>
              </a:rPr>
              <a:t>2</a:t>
            </a:r>
            <a:r>
              <a:rPr lang="zh-CN" altLang="en-US">
                <a:sym typeface="Symbol" pitchFamily="18" charset="2"/>
              </a:rPr>
              <a:t>，</a:t>
            </a:r>
            <a:r>
              <a:rPr lang="zh-CN" altLang="en-US"/>
              <a:t>由</a:t>
            </a:r>
            <a:endParaRPr lang="zh-CN" altLang="en-US" baseline="30000"/>
          </a:p>
        </p:txBody>
      </p:sp>
      <p:graphicFrame>
        <p:nvGraphicFramePr>
          <p:cNvPr id="263174" name="Object 6"/>
          <p:cNvGraphicFramePr>
            <a:graphicFrameLocks noChangeAspect="1"/>
          </p:cNvGraphicFramePr>
          <p:nvPr/>
        </p:nvGraphicFramePr>
        <p:xfrm>
          <a:off x="6588125" y="2420938"/>
          <a:ext cx="1439863" cy="617537"/>
        </p:xfrm>
        <a:graphic>
          <a:graphicData uri="http://schemas.openxmlformats.org/presentationml/2006/ole">
            <p:oleObj spid="_x0000_s263174" name="Equation" r:id="rId8" imgW="533160" imgH="228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/>
      <p:bldP spid="55306" grpId="0"/>
      <p:bldP spid="5530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395288" y="260350"/>
            <a:ext cx="8280400" cy="2333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例</a:t>
            </a:r>
            <a:r>
              <a:rPr lang="en-US" altLang="zh-CN">
                <a:solidFill>
                  <a:srgbClr val="FF0000"/>
                </a:solidFill>
              </a:rPr>
              <a:t>5</a:t>
            </a:r>
            <a:r>
              <a:rPr lang="zh-CN" altLang="en-US"/>
              <a:t>　已知某种果树产量服从Ｎ（</a:t>
            </a:r>
            <a:r>
              <a:rPr lang="en-US" altLang="zh-CN"/>
              <a:t>218</a:t>
            </a:r>
            <a:r>
              <a:rPr lang="zh-CN" altLang="en-US"/>
              <a:t>，</a:t>
            </a:r>
            <a:r>
              <a:rPr lang="zh-CN" altLang="en-US">
                <a:sym typeface="Symbol" pitchFamily="18" charset="2"/>
              </a:rPr>
              <a:t></a:t>
            </a:r>
            <a:r>
              <a:rPr lang="en-US" altLang="zh-CN" baseline="30000">
                <a:sym typeface="Symbol" pitchFamily="18" charset="2"/>
              </a:rPr>
              <a:t>2</a:t>
            </a:r>
            <a:r>
              <a:rPr lang="zh-CN" altLang="en-US"/>
              <a:t>），随机</a:t>
            </a:r>
          </a:p>
          <a:p>
            <a:pPr>
              <a:lnSpc>
                <a:spcPct val="130000"/>
              </a:lnSpc>
            </a:pPr>
            <a:r>
              <a:rPr lang="zh-CN" altLang="en-US"/>
              <a:t>抽取</a:t>
            </a:r>
            <a:r>
              <a:rPr lang="en-US" altLang="zh-CN"/>
              <a:t>6</a:t>
            </a:r>
            <a:r>
              <a:rPr lang="zh-CN" altLang="en-US"/>
              <a:t>棵计算其产量为（单位：公斤）</a:t>
            </a:r>
            <a:r>
              <a:rPr lang="en-US" altLang="zh-CN"/>
              <a:t>221</a:t>
            </a:r>
            <a:r>
              <a:rPr lang="zh-CN" altLang="en-US"/>
              <a:t>，</a:t>
            </a:r>
            <a:r>
              <a:rPr lang="en-US" altLang="zh-CN"/>
              <a:t>191</a:t>
            </a:r>
            <a:r>
              <a:rPr lang="zh-CN" altLang="en-US"/>
              <a:t>，</a:t>
            </a:r>
            <a:r>
              <a:rPr lang="en-US" altLang="zh-CN"/>
              <a:t>202</a:t>
            </a:r>
            <a:r>
              <a:rPr lang="zh-CN" altLang="en-US"/>
              <a:t>，</a:t>
            </a:r>
            <a:r>
              <a:rPr lang="en-US" altLang="zh-CN"/>
              <a:t>205</a:t>
            </a:r>
            <a:r>
              <a:rPr lang="zh-CN" altLang="en-US"/>
              <a:t>，</a:t>
            </a:r>
            <a:r>
              <a:rPr lang="en-US" altLang="zh-CN"/>
              <a:t>256</a:t>
            </a:r>
            <a:r>
              <a:rPr lang="zh-CN" altLang="en-US"/>
              <a:t>，</a:t>
            </a:r>
            <a:r>
              <a:rPr lang="en-US" altLang="zh-CN"/>
              <a:t>236</a:t>
            </a:r>
            <a:r>
              <a:rPr lang="zh-CN" altLang="en-US"/>
              <a:t>。试以</a:t>
            </a:r>
            <a:r>
              <a:rPr lang="en-US" altLang="zh-CN"/>
              <a:t>95%</a:t>
            </a:r>
            <a:r>
              <a:rPr lang="zh-CN" altLang="en-US"/>
              <a:t>的置信水平估计产量的方差。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428596" y="2624332"/>
            <a:ext cx="764953" cy="5903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解 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190609" y="2638425"/>
            <a:ext cx="1095375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计算  </a:t>
            </a:r>
          </a:p>
        </p:txBody>
      </p:sp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2214546" y="2428875"/>
          <a:ext cx="2933700" cy="1049338"/>
        </p:xfrm>
        <a:graphic>
          <a:graphicData uri="http://schemas.openxmlformats.org/presentationml/2006/ole">
            <p:oleObj spid="_x0000_s46082" name="Equation" r:id="rId3" imgW="1206360" imgH="431640" progId="">
              <p:embed/>
            </p:oleObj>
          </a:graphicData>
        </a:graphic>
      </p:graphicFrame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1166813" y="3567113"/>
            <a:ext cx="119380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查表   </a:t>
            </a:r>
          </a:p>
        </p:txBody>
      </p:sp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2143108" y="3571875"/>
          <a:ext cx="4875212" cy="677863"/>
        </p:xfrm>
        <a:graphic>
          <a:graphicData uri="http://schemas.openxmlformats.org/presentationml/2006/ole">
            <p:oleObj spid="_x0000_s46083" name="Equation" r:id="rId4" imgW="2006280" imgH="279360" progId="">
              <p:embed/>
            </p:oleObj>
          </a:graphicData>
        </a:graphic>
      </p:graphicFrame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1163642" y="4286250"/>
            <a:ext cx="405130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果树方差的置信区间为   </a:t>
            </a:r>
          </a:p>
        </p:txBody>
      </p:sp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1476375" y="5000625"/>
          <a:ext cx="5246688" cy="1047750"/>
        </p:xfrm>
        <a:graphic>
          <a:graphicData uri="http://schemas.openxmlformats.org/presentationml/2006/ole">
            <p:oleObj spid="_x0000_s46084" name="Equation" r:id="rId5" imgW="2158920" imgH="431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  <p:bldP spid="56323" grpId="0"/>
      <p:bldP spid="56324" grpId="0"/>
      <p:bldP spid="56326" grpId="0"/>
      <p:bldP spid="5632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25463" y="692150"/>
            <a:ext cx="8597900" cy="1468438"/>
            <a:chOff x="237" y="665"/>
            <a:chExt cx="5416" cy="925"/>
          </a:xfrm>
        </p:grpSpPr>
        <p:sp>
          <p:nvSpPr>
            <p:cNvPr id="226317" name="Text Box 5"/>
            <p:cNvSpPr txBox="1">
              <a:spLocks noChangeArrowheads="1"/>
            </p:cNvSpPr>
            <p:nvPr/>
          </p:nvSpPr>
          <p:spPr bwMode="auto">
            <a:xfrm>
              <a:off x="237" y="665"/>
              <a:ext cx="5416" cy="7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/>
                <a:t>如果总体</a:t>
              </a:r>
              <a:r>
                <a:rPr lang="en-US" altLang="zh-CN"/>
                <a:t>X~N</a:t>
              </a:r>
              <a:r>
                <a:rPr lang="zh-CN" altLang="en-US"/>
                <a:t>（</a:t>
              </a:r>
              <a:r>
                <a:rPr lang="zh-CN" altLang="en-US">
                  <a:sym typeface="Symbol" pitchFamily="18" charset="2"/>
                </a:rPr>
                <a:t>，</a:t>
              </a:r>
              <a:r>
                <a:rPr lang="en-US" altLang="zh-CN" baseline="30000">
                  <a:sym typeface="Symbol" pitchFamily="18" charset="2"/>
                </a:rPr>
                <a:t>2</a:t>
              </a:r>
              <a:r>
                <a:rPr lang="zh-CN" altLang="en-US"/>
                <a:t>），其中 </a:t>
              </a:r>
              <a:r>
                <a:rPr lang="zh-CN" altLang="en-US">
                  <a:sym typeface="Symbol" pitchFamily="18" charset="2"/>
                </a:rPr>
                <a:t>已</a:t>
              </a:r>
              <a:r>
                <a:rPr lang="zh-CN" altLang="en-US"/>
                <a:t>知，</a:t>
              </a:r>
              <a:r>
                <a:rPr lang="zh-CN" altLang="en-US">
                  <a:sym typeface="Symbol" pitchFamily="18" charset="2"/>
                </a:rPr>
                <a:t></a:t>
              </a:r>
              <a:r>
                <a:rPr lang="en-US" altLang="zh-CN" baseline="30000">
                  <a:sym typeface="Symbol" pitchFamily="18" charset="2"/>
                </a:rPr>
                <a:t>2</a:t>
              </a:r>
              <a:r>
                <a:rPr lang="zh-CN" altLang="en-US">
                  <a:solidFill>
                    <a:srgbClr val="FF0000"/>
                  </a:solidFill>
                  <a:sym typeface="Symbol" pitchFamily="18" charset="2"/>
                </a:rPr>
                <a:t>未</a:t>
              </a:r>
              <a:r>
                <a:rPr lang="zh-CN" altLang="en-US">
                  <a:solidFill>
                    <a:srgbClr val="FF0000"/>
                  </a:solidFill>
                </a:rPr>
                <a:t>知</a:t>
              </a:r>
              <a:r>
                <a:rPr lang="zh-CN" altLang="en-US"/>
                <a:t>，是否</a:t>
              </a:r>
              <a:endParaRPr lang="en-US" altLang="zh-CN"/>
            </a:p>
            <a:p>
              <a:pPr>
                <a:lnSpc>
                  <a:spcPct val="130000"/>
                </a:lnSpc>
              </a:pPr>
              <a:r>
                <a:rPr lang="zh-CN" altLang="en-US"/>
                <a:t>可取</a:t>
              </a:r>
              <a:r>
                <a:rPr lang="en-US" altLang="zh-CN"/>
                <a:t>U-</a:t>
              </a:r>
              <a:r>
                <a:rPr lang="zh-CN" altLang="en-US"/>
                <a:t>统计量                 ，或者</a:t>
              </a:r>
              <a:r>
                <a:rPr lang="en-US" altLang="zh-CN"/>
                <a:t>U</a:t>
              </a:r>
              <a:r>
                <a:rPr lang="en-US" altLang="zh-CN" baseline="30000"/>
                <a:t>2</a:t>
              </a:r>
              <a:r>
                <a:rPr lang="zh-CN" altLang="en-US"/>
                <a:t>对</a:t>
              </a:r>
              <a:r>
                <a:rPr lang="zh-CN" altLang="en-US">
                  <a:sym typeface="Symbol" pitchFamily="18" charset="2"/>
                </a:rPr>
                <a:t>做区间估计？</a:t>
              </a:r>
              <a:endParaRPr lang="en-US" altLang="zh-CN">
                <a:sym typeface="Symbol" pitchFamily="18" charset="2"/>
              </a:endParaRPr>
            </a:p>
          </p:txBody>
        </p:sp>
        <p:graphicFrame>
          <p:nvGraphicFramePr>
            <p:cNvPr id="226306" name="Object 7"/>
            <p:cNvGraphicFramePr>
              <a:graphicFrameLocks noChangeAspect="1"/>
            </p:cNvGraphicFramePr>
            <p:nvPr/>
          </p:nvGraphicFramePr>
          <p:xfrm>
            <a:off x="1697" y="949"/>
            <a:ext cx="998" cy="641"/>
          </p:xfrm>
          <a:graphic>
            <a:graphicData uri="http://schemas.openxmlformats.org/presentationml/2006/ole">
              <p:oleObj spid="_x0000_s226306" name="Equation" r:id="rId4" imgW="711000" imgH="457200" progId="">
                <p:embed/>
              </p:oleObj>
            </a:graphicData>
          </a:graphic>
        </p:graphicFrame>
      </p:grp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900113" y="3071813"/>
          <a:ext cx="2406650" cy="1079500"/>
        </p:xfrm>
        <a:graphic>
          <a:graphicData uri="http://schemas.openxmlformats.org/presentationml/2006/ole">
            <p:oleObj spid="_x0000_s226308" name="Equation" r:id="rId5" imgW="990360" imgH="444240" progId="">
              <p:embed/>
            </p:oleObj>
          </a:graphicData>
        </a:graphic>
      </p:graphicFrame>
      <p:graphicFrame>
        <p:nvGraphicFramePr>
          <p:cNvPr id="226309" name="Object 5"/>
          <p:cNvGraphicFramePr>
            <a:graphicFrameLocks noChangeAspect="1"/>
          </p:cNvGraphicFramePr>
          <p:nvPr/>
        </p:nvGraphicFramePr>
        <p:xfrm>
          <a:off x="3857620" y="3063875"/>
          <a:ext cx="2498725" cy="1079500"/>
        </p:xfrm>
        <a:graphic>
          <a:graphicData uri="http://schemas.openxmlformats.org/presentationml/2006/ole">
            <p:oleObj spid="_x0000_s226309" name="Equation" r:id="rId6" imgW="1028520" imgH="444240" progId="">
              <p:embed/>
            </p:oleObj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286116" y="3214688"/>
            <a:ext cx="5857883" cy="590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,</a:t>
            </a:r>
            <a:r>
              <a:rPr lang="zh-CN" altLang="en-US" dirty="0" smtClean="0"/>
              <a:t>则                          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只有</a:t>
            </a:r>
            <a:r>
              <a:rPr lang="zh-CN" altLang="en-US" dirty="0"/>
              <a:t>单向的控制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68313" y="2357438"/>
            <a:ext cx="1265237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</a:rPr>
              <a:t>提示：</a:t>
            </a:r>
          </a:p>
        </p:txBody>
      </p:sp>
      <p:sp>
        <p:nvSpPr>
          <p:cNvPr id="226313" name="TextBox 9"/>
          <p:cNvSpPr txBox="1">
            <a:spLocks noChangeArrowheads="1"/>
          </p:cNvSpPr>
          <p:nvPr/>
        </p:nvSpPr>
        <p:spPr bwMode="auto">
          <a:xfrm>
            <a:off x="468313" y="115888"/>
            <a:ext cx="1265237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</a:rPr>
              <a:t>思考：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95288" y="3286125"/>
            <a:ext cx="746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/>
              <a:t>1</a:t>
            </a:r>
            <a:r>
              <a:rPr lang="zh-CN" altLang="en-US"/>
              <a:t>、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95288" y="4214813"/>
            <a:ext cx="4400564" cy="65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2</a:t>
            </a:r>
            <a:r>
              <a:rPr lang="zh-CN" altLang="en-US" dirty="0" smtClean="0"/>
              <a:t>、               估计</a:t>
            </a:r>
            <a:r>
              <a:rPr lang="zh-CN" altLang="en-US" dirty="0"/>
              <a:t>精度太低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95288" y="4929188"/>
            <a:ext cx="8424862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人为刻意造出的估计量效果往往没有有点估计背景的估计量好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916756" y="4286256"/>
          <a:ext cx="1583542" cy="500066"/>
        </p:xfrm>
        <a:graphic>
          <a:graphicData uri="http://schemas.openxmlformats.org/presentationml/2006/ole">
            <p:oleObj spid="_x0000_s226310" name="公式" r:id="rId7" imgW="7236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539750" y="188913"/>
            <a:ext cx="8294688" cy="806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正态总体均值未知，对方差的区间估计   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22263" y="1052513"/>
            <a:ext cx="7850187" cy="590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如果总体</a:t>
            </a:r>
            <a:r>
              <a:rPr lang="en-US" altLang="zh-CN"/>
              <a:t>X~N</a:t>
            </a:r>
            <a:r>
              <a:rPr lang="zh-CN" altLang="en-US"/>
              <a:t>（</a:t>
            </a:r>
            <a:r>
              <a:rPr lang="zh-CN" altLang="en-US">
                <a:sym typeface="Symbol" pitchFamily="18" charset="2"/>
              </a:rPr>
              <a:t>，</a:t>
            </a:r>
            <a:r>
              <a:rPr lang="en-US" altLang="zh-CN" baseline="30000">
                <a:sym typeface="Symbol" pitchFamily="18" charset="2"/>
              </a:rPr>
              <a:t>2</a:t>
            </a:r>
            <a:r>
              <a:rPr lang="zh-CN" altLang="en-US"/>
              <a:t>），其中</a:t>
            </a:r>
            <a:r>
              <a:rPr lang="zh-CN" altLang="en-US">
                <a:sym typeface="Symbol" pitchFamily="18" charset="2"/>
              </a:rPr>
              <a:t> ，</a:t>
            </a:r>
            <a:r>
              <a:rPr lang="en-US" altLang="zh-CN" baseline="30000">
                <a:sym typeface="Symbol" pitchFamily="18" charset="2"/>
              </a:rPr>
              <a:t>2</a:t>
            </a:r>
            <a:r>
              <a:rPr lang="zh-CN" altLang="en-US">
                <a:sym typeface="Symbol" pitchFamily="18" charset="2"/>
              </a:rPr>
              <a:t>均未知       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250825" y="4797425"/>
            <a:ext cx="261620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构造</a:t>
            </a:r>
            <a:r>
              <a:rPr lang="zh-CN" altLang="en-US">
                <a:sym typeface="Symbol" pitchFamily="18" charset="2"/>
              </a:rPr>
              <a:t></a:t>
            </a:r>
            <a:r>
              <a:rPr lang="en-US" altLang="zh-CN" baseline="30000">
                <a:sym typeface="Symbol" pitchFamily="18" charset="2"/>
              </a:rPr>
              <a:t>2</a:t>
            </a:r>
            <a:r>
              <a:rPr lang="en-US" altLang="zh-CN"/>
              <a:t>-</a:t>
            </a:r>
            <a:r>
              <a:rPr lang="zh-CN" altLang="en-US"/>
              <a:t>统计量  </a:t>
            </a:r>
          </a:p>
        </p:txBody>
      </p:sp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395288" y="1916113"/>
          <a:ext cx="1682750" cy="1223962"/>
        </p:xfrm>
        <a:graphic>
          <a:graphicData uri="http://schemas.openxmlformats.org/presentationml/2006/ole">
            <p:oleObj spid="_x0000_s47111" name="Equation" r:id="rId3" imgW="838080" imgH="609480" progId="">
              <p:embed/>
            </p:oleObj>
          </a:graphicData>
        </a:graphic>
      </p:graphicFrame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124075" y="2276475"/>
            <a:ext cx="6875463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中包含两个未知参数，不能用来估计</a:t>
            </a:r>
            <a:r>
              <a:rPr lang="zh-CN" altLang="en-US">
                <a:sym typeface="Symbol" pitchFamily="18" charset="2"/>
              </a:rPr>
              <a:t></a:t>
            </a:r>
            <a:r>
              <a:rPr lang="en-US" altLang="zh-CN" baseline="30000">
                <a:sym typeface="Symbol" pitchFamily="18" charset="2"/>
              </a:rPr>
              <a:t>2</a:t>
            </a:r>
            <a:endParaRPr lang="zh-CN" altLang="en-US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50825" y="3573463"/>
            <a:ext cx="5930900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自然想到，用样本方差       替换分子</a:t>
            </a:r>
          </a:p>
        </p:txBody>
      </p:sp>
      <p:graphicFrame>
        <p:nvGraphicFramePr>
          <p:cNvPr id="47113" name="Object 9"/>
          <p:cNvGraphicFramePr>
            <a:graphicFrameLocks noChangeAspect="1"/>
          </p:cNvGraphicFramePr>
          <p:nvPr/>
        </p:nvGraphicFramePr>
        <p:xfrm>
          <a:off x="4000500" y="3643313"/>
          <a:ext cx="612775" cy="527050"/>
        </p:xfrm>
        <a:graphic>
          <a:graphicData uri="http://schemas.openxmlformats.org/presentationml/2006/ole">
            <p:oleObj spid="_x0000_s47113" name="公式" r:id="rId4" imgW="279360" imgH="241200" progId="Equation.3">
              <p:embed/>
            </p:oleObj>
          </a:graphicData>
        </a:graphic>
      </p:graphicFrame>
      <p:graphicFrame>
        <p:nvGraphicFramePr>
          <p:cNvPr id="47114" name="Object 10"/>
          <p:cNvGraphicFramePr>
            <a:graphicFrameLocks noChangeAspect="1"/>
          </p:cNvGraphicFramePr>
          <p:nvPr/>
        </p:nvGraphicFramePr>
        <p:xfrm>
          <a:off x="2708275" y="4572000"/>
          <a:ext cx="3506788" cy="1060450"/>
        </p:xfrm>
        <a:graphic>
          <a:graphicData uri="http://schemas.openxmlformats.org/presentationml/2006/ole">
            <p:oleObj spid="_x0000_s47114" name="公式" r:id="rId5" imgW="138420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  <p:bldP spid="41987" grpId="0"/>
      <p:bldP spid="41990" grpId="0"/>
      <p:bldP spid="17" grpId="0"/>
      <p:bldP spid="1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250825" y="836613"/>
            <a:ext cx="4530725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当置信水平为</a:t>
            </a:r>
            <a:r>
              <a:rPr lang="en-US" altLang="zh-CN"/>
              <a:t>1-</a:t>
            </a:r>
            <a:r>
              <a:rPr lang="en-US" altLang="zh-CN">
                <a:sym typeface="Symbol" pitchFamily="18" charset="2"/>
              </a:rPr>
              <a:t></a:t>
            </a:r>
            <a:r>
              <a:rPr lang="zh-CN" altLang="en-US">
                <a:sym typeface="Symbol" pitchFamily="18" charset="2"/>
              </a:rPr>
              <a:t>时，由      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250825" y="2852738"/>
            <a:ext cx="5411788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查</a:t>
            </a:r>
            <a:r>
              <a:rPr lang="zh-CN" altLang="en-US">
                <a:sym typeface="Symbol" pitchFamily="18" charset="2"/>
              </a:rPr>
              <a:t></a:t>
            </a:r>
            <a:r>
              <a:rPr lang="en-US" altLang="zh-CN" baseline="30000">
                <a:sym typeface="Symbol" pitchFamily="18" charset="2"/>
              </a:rPr>
              <a:t>2</a:t>
            </a:r>
            <a:r>
              <a:rPr lang="en-US" altLang="zh-CN"/>
              <a:t>- </a:t>
            </a:r>
            <a:r>
              <a:rPr lang="zh-CN" altLang="en-US"/>
              <a:t>分布表，确定双侧分位数    </a:t>
            </a: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212725" y="3714750"/>
            <a:ext cx="702310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从而得</a:t>
            </a:r>
            <a:r>
              <a:rPr lang="zh-CN" altLang="en-US">
                <a:sym typeface="Symbol" pitchFamily="18" charset="2"/>
              </a:rPr>
              <a:t></a:t>
            </a:r>
            <a:r>
              <a:rPr lang="en-US" altLang="zh-CN" baseline="30000">
                <a:sym typeface="Symbol" pitchFamily="18" charset="2"/>
              </a:rPr>
              <a:t>2</a:t>
            </a:r>
            <a:r>
              <a:rPr lang="zh-CN" altLang="en-US">
                <a:sym typeface="Symbol" pitchFamily="18" charset="2"/>
              </a:rPr>
              <a:t>的置信水平为</a:t>
            </a:r>
            <a:r>
              <a:rPr lang="en-US" altLang="zh-CN"/>
              <a:t>1-</a:t>
            </a:r>
            <a:r>
              <a:rPr lang="en-US" altLang="zh-CN">
                <a:sym typeface="Symbol" pitchFamily="18" charset="2"/>
              </a:rPr>
              <a:t></a:t>
            </a:r>
            <a:r>
              <a:rPr lang="zh-CN" altLang="en-US">
                <a:sym typeface="Symbol" pitchFamily="18" charset="2"/>
              </a:rPr>
              <a:t>的置信区间为      </a:t>
            </a:r>
          </a:p>
        </p:txBody>
      </p:sp>
      <p:graphicFrame>
        <p:nvGraphicFramePr>
          <p:cNvPr id="6" name="Object 14"/>
          <p:cNvGraphicFramePr>
            <a:graphicFrameLocks noChangeAspect="1"/>
          </p:cNvGraphicFramePr>
          <p:nvPr/>
        </p:nvGraphicFramePr>
        <p:xfrm>
          <a:off x="5343525" y="2852738"/>
          <a:ext cx="3363913" cy="677862"/>
        </p:xfrm>
        <a:graphic>
          <a:graphicData uri="http://schemas.openxmlformats.org/presentationml/2006/ole">
            <p:oleObj spid="_x0000_s261123" name="Equation" r:id="rId3" imgW="1384200" imgH="279360" progId="">
              <p:embed/>
            </p:oleObj>
          </a:graphicData>
        </a:graphic>
      </p:graphicFrame>
      <p:graphicFrame>
        <p:nvGraphicFramePr>
          <p:cNvPr id="261125" name="Object 5"/>
          <p:cNvGraphicFramePr>
            <a:graphicFrameLocks noChangeAspect="1"/>
          </p:cNvGraphicFramePr>
          <p:nvPr/>
        </p:nvGraphicFramePr>
        <p:xfrm>
          <a:off x="938213" y="1643063"/>
          <a:ext cx="7046912" cy="1222375"/>
        </p:xfrm>
        <a:graphic>
          <a:graphicData uri="http://schemas.openxmlformats.org/presentationml/2006/ole">
            <p:oleObj spid="_x0000_s261125" name="公式" r:id="rId4" imgW="2781000" imgH="482400" progId="Equation.3">
              <p:embed/>
            </p:oleObj>
          </a:graphicData>
        </a:graphic>
      </p:graphicFrame>
      <p:graphicFrame>
        <p:nvGraphicFramePr>
          <p:cNvPr id="261126" name="Object 6"/>
          <p:cNvGraphicFramePr>
            <a:graphicFrameLocks noChangeAspect="1"/>
          </p:cNvGraphicFramePr>
          <p:nvPr/>
        </p:nvGraphicFramePr>
        <p:xfrm>
          <a:off x="1857356" y="4572000"/>
          <a:ext cx="4676775" cy="1285875"/>
        </p:xfrm>
        <a:graphic>
          <a:graphicData uri="http://schemas.openxmlformats.org/presentationml/2006/ole">
            <p:oleObj spid="_x0000_s261126" name="公式" r:id="rId5" imgW="175248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03213" y="119063"/>
            <a:ext cx="8559800" cy="2314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例</a:t>
            </a:r>
            <a:r>
              <a:rPr lang="en-US" altLang="zh-CN">
                <a:solidFill>
                  <a:srgbClr val="FF0000"/>
                </a:solidFill>
              </a:rPr>
              <a:t>6</a:t>
            </a:r>
            <a:r>
              <a:rPr lang="en-US" altLang="zh-CN"/>
              <a:t>  </a:t>
            </a:r>
            <a:r>
              <a:rPr lang="zh-CN" altLang="en-US"/>
              <a:t>设某灯泡的寿命</a:t>
            </a:r>
            <a:r>
              <a:rPr lang="en-US" altLang="zh-CN"/>
              <a:t>X~N</a:t>
            </a:r>
            <a:r>
              <a:rPr lang="zh-CN" altLang="en-US"/>
              <a:t>（</a:t>
            </a:r>
            <a:r>
              <a:rPr lang="zh-CN" altLang="en-US">
                <a:sym typeface="Symbol" pitchFamily="18" charset="2"/>
              </a:rPr>
              <a:t>，</a:t>
            </a:r>
            <a:r>
              <a:rPr lang="en-US" altLang="zh-CN" baseline="30000">
                <a:sym typeface="Symbol" pitchFamily="18" charset="2"/>
              </a:rPr>
              <a:t>2</a:t>
            </a:r>
            <a:r>
              <a:rPr lang="zh-CN" altLang="en-US"/>
              <a:t>）， </a:t>
            </a:r>
            <a:r>
              <a:rPr lang="zh-CN" altLang="en-US">
                <a:sym typeface="Symbol" pitchFamily="18" charset="2"/>
              </a:rPr>
              <a:t>，</a:t>
            </a:r>
            <a:r>
              <a:rPr lang="en-US" altLang="zh-CN" baseline="30000">
                <a:sym typeface="Symbol" pitchFamily="18" charset="2"/>
              </a:rPr>
              <a:t>2</a:t>
            </a:r>
            <a:r>
              <a:rPr lang="zh-CN" altLang="en-US">
                <a:sym typeface="Symbol" pitchFamily="18" charset="2"/>
              </a:rPr>
              <a:t>未知，现</a:t>
            </a:r>
          </a:p>
          <a:p>
            <a:pPr>
              <a:lnSpc>
                <a:spcPct val="130000"/>
              </a:lnSpc>
            </a:pPr>
            <a:r>
              <a:rPr lang="zh-CN" altLang="en-US">
                <a:sym typeface="Symbol" pitchFamily="18" charset="2"/>
              </a:rPr>
              <a:t>从中任取</a:t>
            </a:r>
            <a:r>
              <a:rPr lang="en-US" altLang="zh-CN">
                <a:sym typeface="Symbol" pitchFamily="18" charset="2"/>
              </a:rPr>
              <a:t>5</a:t>
            </a:r>
            <a:r>
              <a:rPr lang="zh-CN" altLang="en-US">
                <a:sym typeface="Symbol" pitchFamily="18" charset="2"/>
              </a:rPr>
              <a:t>个灯泡进行寿命试验，得数据</a:t>
            </a:r>
            <a:r>
              <a:rPr lang="en-US" altLang="zh-CN">
                <a:sym typeface="Symbol" pitchFamily="18" charset="2"/>
              </a:rPr>
              <a:t>10.5</a:t>
            </a:r>
            <a:r>
              <a:rPr lang="zh-CN" altLang="en-US">
                <a:sym typeface="Symbol" pitchFamily="18" charset="2"/>
              </a:rPr>
              <a:t>，</a:t>
            </a:r>
            <a:r>
              <a:rPr lang="en-US" altLang="zh-CN">
                <a:sym typeface="Symbol" pitchFamily="18" charset="2"/>
              </a:rPr>
              <a:t>11.0</a:t>
            </a:r>
            <a:r>
              <a:rPr lang="zh-CN" altLang="en-US">
                <a:sym typeface="Symbol" pitchFamily="18" charset="2"/>
              </a:rPr>
              <a:t>，</a:t>
            </a:r>
          </a:p>
          <a:p>
            <a:pPr>
              <a:lnSpc>
                <a:spcPct val="130000"/>
              </a:lnSpc>
            </a:pPr>
            <a:r>
              <a:rPr lang="en-US" altLang="zh-CN">
                <a:sym typeface="Symbol" pitchFamily="18" charset="2"/>
              </a:rPr>
              <a:t>11.2</a:t>
            </a:r>
            <a:r>
              <a:rPr lang="zh-CN" altLang="en-US">
                <a:sym typeface="Symbol" pitchFamily="18" charset="2"/>
              </a:rPr>
              <a:t>，</a:t>
            </a:r>
            <a:r>
              <a:rPr lang="en-US" altLang="zh-CN">
                <a:sym typeface="Symbol" pitchFamily="18" charset="2"/>
              </a:rPr>
              <a:t>12.5</a:t>
            </a:r>
            <a:r>
              <a:rPr lang="zh-CN" altLang="en-US">
                <a:sym typeface="Symbol" pitchFamily="18" charset="2"/>
              </a:rPr>
              <a:t>，</a:t>
            </a:r>
            <a:r>
              <a:rPr lang="en-US" altLang="zh-CN">
                <a:sym typeface="Symbol" pitchFamily="18" charset="2"/>
              </a:rPr>
              <a:t>12.8</a:t>
            </a:r>
            <a:r>
              <a:rPr lang="zh-CN" altLang="en-US">
                <a:sym typeface="Symbol" pitchFamily="18" charset="2"/>
              </a:rPr>
              <a:t>（单位：千小时），求置信水平为</a:t>
            </a:r>
          </a:p>
          <a:p>
            <a:pPr>
              <a:lnSpc>
                <a:spcPct val="130000"/>
              </a:lnSpc>
            </a:pPr>
            <a:r>
              <a:rPr lang="en-US" altLang="zh-CN">
                <a:sym typeface="Symbol" pitchFamily="18" charset="2"/>
              </a:rPr>
              <a:t>90%</a:t>
            </a:r>
            <a:r>
              <a:rPr lang="zh-CN" altLang="en-US">
                <a:sym typeface="Symbol" pitchFamily="18" charset="2"/>
              </a:rPr>
              <a:t>的</a:t>
            </a:r>
            <a:r>
              <a:rPr lang="en-US" altLang="zh-CN" baseline="30000">
                <a:sym typeface="Symbol" pitchFamily="18" charset="2"/>
              </a:rPr>
              <a:t>2</a:t>
            </a:r>
            <a:r>
              <a:rPr lang="zh-CN" altLang="en-US">
                <a:sym typeface="Symbol" pitchFamily="18" charset="2"/>
              </a:rPr>
              <a:t>的区间估计。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23850" y="2378075"/>
            <a:ext cx="5779146" cy="6524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解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/>
              <a:t>  </a:t>
            </a:r>
            <a:r>
              <a:rPr lang="zh-CN" altLang="en-US" dirty="0"/>
              <a:t>修正样本方差及均值分别为     </a:t>
            </a:r>
          </a:p>
        </p:txBody>
      </p:sp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919163" y="3141663"/>
          <a:ext cx="1636712" cy="430212"/>
        </p:xfrm>
        <a:graphic>
          <a:graphicData uri="http://schemas.openxmlformats.org/presentationml/2006/ole">
            <p:oleObj spid="_x0000_s48131" name="Equation" r:id="rId3" imgW="672840" imgH="177480" progId="">
              <p:embed/>
            </p:oleObj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3500438" y="3141663"/>
          <a:ext cx="1174750" cy="430212"/>
        </p:xfrm>
        <a:graphic>
          <a:graphicData uri="http://schemas.openxmlformats.org/presentationml/2006/ole">
            <p:oleObj spid="_x0000_s48132" name="Equation" r:id="rId4" imgW="482400" imgH="177480" progId="">
              <p:embed/>
            </p:oleObj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1285852" y="3705225"/>
          <a:ext cx="5718175" cy="587375"/>
        </p:xfrm>
        <a:graphic>
          <a:graphicData uri="http://schemas.openxmlformats.org/presentationml/2006/ole">
            <p:oleObj spid="_x0000_s48133" name="Equation" r:id="rId5" imgW="2349360" imgH="241200" progId="">
              <p:embed/>
            </p:oleObj>
          </a:graphicData>
        </a:graphic>
      </p:graphicFrame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508000" y="5661025"/>
            <a:ext cx="5899372" cy="6524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ym typeface="Symbol" pitchFamily="18" charset="2"/>
              </a:rPr>
              <a:t></a:t>
            </a:r>
            <a:r>
              <a:rPr lang="en-US" altLang="zh-CN" baseline="30000" dirty="0">
                <a:sym typeface="Symbol" pitchFamily="18" charset="2"/>
              </a:rPr>
              <a:t>2</a:t>
            </a:r>
            <a:r>
              <a:rPr lang="zh-CN" altLang="en-US" dirty="0"/>
              <a:t>的置信区间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[0.4195</a:t>
            </a:r>
            <a:r>
              <a:rPr lang="zh-CN" altLang="en-US" dirty="0"/>
              <a:t>，</a:t>
            </a:r>
            <a:r>
              <a:rPr lang="en-US" altLang="zh-CN" dirty="0" smtClean="0"/>
              <a:t>5.5977</a:t>
            </a:r>
            <a:r>
              <a:rPr lang="en-US" altLang="zh-CN" dirty="0"/>
              <a:t>]</a:t>
            </a:r>
            <a:r>
              <a:rPr lang="zh-CN" altLang="en-US" dirty="0" smtClean="0"/>
              <a:t>   </a:t>
            </a:r>
            <a:endParaRPr lang="zh-CN" altLang="en-US" dirty="0"/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323850" y="2997200"/>
            <a:ext cx="738188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由  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2916238" y="2995613"/>
            <a:ext cx="738187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得  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4716463" y="2997200"/>
            <a:ext cx="1452562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查表得  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5429256" y="2428868"/>
          <a:ext cx="3429024" cy="571504"/>
        </p:xfrm>
        <a:graphic>
          <a:graphicData uri="http://schemas.openxmlformats.org/presentationml/2006/ole">
            <p:oleObj spid="_x0000_s48136" name="公式" r:id="rId6" imgW="1549080" imgH="241200" progId="Equation.3">
              <p:embed/>
            </p:oleObj>
          </a:graphicData>
        </a:graphic>
      </p:graphicFrame>
      <p:graphicFrame>
        <p:nvGraphicFramePr>
          <p:cNvPr id="48137" name="Object 9"/>
          <p:cNvGraphicFramePr>
            <a:graphicFrameLocks noChangeAspect="1"/>
          </p:cNvGraphicFramePr>
          <p:nvPr/>
        </p:nvGraphicFramePr>
        <p:xfrm>
          <a:off x="571472" y="4429132"/>
          <a:ext cx="4244975" cy="1082675"/>
        </p:xfrm>
        <a:graphic>
          <a:graphicData uri="http://schemas.openxmlformats.org/presentationml/2006/ole">
            <p:oleObj spid="_x0000_s48137" name="公式" r:id="rId7" imgW="1917360" imgH="457200" progId="Equation.3">
              <p:embed/>
            </p:oleObj>
          </a:graphicData>
        </a:graphic>
      </p:graphicFrame>
      <p:graphicFrame>
        <p:nvGraphicFramePr>
          <p:cNvPr id="48138" name="Object 10"/>
          <p:cNvGraphicFramePr>
            <a:graphicFrameLocks noChangeAspect="1"/>
          </p:cNvGraphicFramePr>
          <p:nvPr/>
        </p:nvGraphicFramePr>
        <p:xfrm>
          <a:off x="5500694" y="4418027"/>
          <a:ext cx="2670175" cy="1082675"/>
        </p:xfrm>
        <a:graphic>
          <a:graphicData uri="http://schemas.openxmlformats.org/presentationml/2006/ole">
            <p:oleObj spid="_x0000_s48138" name="公式" r:id="rId8" imgW="12063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1" grpId="0"/>
      <p:bldP spid="43017" grpId="0"/>
      <p:bldP spid="43018" grpId="0"/>
      <p:bldP spid="43019" grpId="0"/>
      <p:bldP spid="430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7675" y="115888"/>
            <a:ext cx="8410576" cy="1843087"/>
            <a:chOff x="282" y="2115"/>
            <a:chExt cx="5298" cy="1161"/>
          </a:xfrm>
        </p:grpSpPr>
        <p:sp>
          <p:nvSpPr>
            <p:cNvPr id="25617" name="Text Box 5"/>
            <p:cNvSpPr txBox="1">
              <a:spLocks noChangeArrowheads="1"/>
            </p:cNvSpPr>
            <p:nvPr/>
          </p:nvSpPr>
          <p:spPr bwMode="auto">
            <a:xfrm>
              <a:off x="282" y="2303"/>
              <a:ext cx="5298" cy="9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Arial Black" pitchFamily="34" charset="0"/>
                </a:rPr>
                <a:t>例如</a:t>
              </a:r>
              <a:r>
                <a:rPr lang="zh-CN" altLang="en-US" dirty="0"/>
                <a:t>      及             （其中             ）都是</a:t>
              </a:r>
              <a:r>
                <a:rPr lang="en-US" altLang="zh-CN" dirty="0" smtClean="0"/>
                <a:t>E[X]</a:t>
              </a:r>
              <a:r>
                <a:rPr lang="zh-CN" altLang="en-US" dirty="0" smtClean="0"/>
                <a:t>的</a:t>
              </a:r>
              <a:r>
                <a:rPr lang="zh-CN" altLang="en-US" dirty="0"/>
                <a:t>无偏</a:t>
              </a:r>
            </a:p>
            <a:p>
              <a:pPr>
                <a:lnSpc>
                  <a:spcPct val="200000"/>
                </a:lnSpc>
              </a:pPr>
              <a:r>
                <a:rPr lang="zh-CN" altLang="en-US" dirty="0"/>
                <a:t>估计，但      比                有效。</a:t>
              </a:r>
            </a:p>
          </p:txBody>
        </p:sp>
        <p:graphicFrame>
          <p:nvGraphicFramePr>
            <p:cNvPr id="25609" name="Object 6"/>
            <p:cNvGraphicFramePr>
              <a:graphicFrameLocks noChangeAspect="1"/>
            </p:cNvGraphicFramePr>
            <p:nvPr/>
          </p:nvGraphicFramePr>
          <p:xfrm>
            <a:off x="883" y="2296"/>
            <a:ext cx="273" cy="292"/>
          </p:xfrm>
          <a:graphic>
            <a:graphicData uri="http://schemas.openxmlformats.org/presentationml/2006/ole">
              <p:oleObj spid="_x0000_s336904" name="Equation" r:id="rId4" imgW="177480" imgH="190440" progId="">
                <p:embed/>
              </p:oleObj>
            </a:graphicData>
          </a:graphic>
        </p:graphicFrame>
        <p:graphicFrame>
          <p:nvGraphicFramePr>
            <p:cNvPr id="25610" name="Object 7"/>
            <p:cNvGraphicFramePr>
              <a:graphicFrameLocks noChangeAspect="1"/>
            </p:cNvGraphicFramePr>
            <p:nvPr/>
          </p:nvGraphicFramePr>
          <p:xfrm>
            <a:off x="1474" y="2115"/>
            <a:ext cx="760" cy="662"/>
          </p:xfrm>
          <a:graphic>
            <a:graphicData uri="http://schemas.openxmlformats.org/presentationml/2006/ole">
              <p:oleObj spid="_x0000_s336905" name="Equation" r:id="rId5" imgW="495000" imgH="431640" progId="">
                <p:embed/>
              </p:oleObj>
            </a:graphicData>
          </a:graphic>
        </p:graphicFrame>
        <p:graphicFrame>
          <p:nvGraphicFramePr>
            <p:cNvPr id="25611" name="Object 8"/>
            <p:cNvGraphicFramePr>
              <a:graphicFrameLocks noChangeAspect="1"/>
            </p:cNvGraphicFramePr>
            <p:nvPr/>
          </p:nvGraphicFramePr>
          <p:xfrm>
            <a:off x="2858" y="2115"/>
            <a:ext cx="838" cy="662"/>
          </p:xfrm>
          <a:graphic>
            <a:graphicData uri="http://schemas.openxmlformats.org/presentationml/2006/ole">
              <p:oleObj spid="_x0000_s336906" name="Equation" r:id="rId6" imgW="545760" imgH="431640" progId="">
                <p:embed/>
              </p:oleObj>
            </a:graphicData>
          </a:graphic>
        </p:graphicFrame>
        <p:graphicFrame>
          <p:nvGraphicFramePr>
            <p:cNvPr id="25612" name="Object 9"/>
            <p:cNvGraphicFramePr>
              <a:graphicFrameLocks noChangeAspect="1"/>
            </p:cNvGraphicFramePr>
            <p:nvPr/>
          </p:nvGraphicFramePr>
          <p:xfrm>
            <a:off x="1292" y="2775"/>
            <a:ext cx="273" cy="292"/>
          </p:xfrm>
          <a:graphic>
            <a:graphicData uri="http://schemas.openxmlformats.org/presentationml/2006/ole">
              <p:oleObj spid="_x0000_s336907" name="Equation" r:id="rId7" imgW="177480" imgH="190440" progId="">
                <p:embed/>
              </p:oleObj>
            </a:graphicData>
          </a:graphic>
        </p:graphicFrame>
        <p:graphicFrame>
          <p:nvGraphicFramePr>
            <p:cNvPr id="25613" name="Object 10"/>
            <p:cNvGraphicFramePr>
              <a:graphicFrameLocks noChangeAspect="1"/>
            </p:cNvGraphicFramePr>
            <p:nvPr/>
          </p:nvGraphicFramePr>
          <p:xfrm>
            <a:off x="1927" y="2614"/>
            <a:ext cx="760" cy="662"/>
          </p:xfrm>
          <a:graphic>
            <a:graphicData uri="http://schemas.openxmlformats.org/presentationml/2006/ole">
              <p:oleObj spid="_x0000_s336908" name="Equation" r:id="rId8" imgW="495000" imgH="431640" progId="">
                <p:embed/>
              </p:oleObj>
            </a:graphicData>
          </a:graphic>
        </p:graphicFrame>
      </p:grp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95536" y="1844824"/>
            <a:ext cx="1104790" cy="5903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Arial Black" pitchFamily="34" charset="0"/>
              </a:rPr>
              <a:t>首先</a:t>
            </a:r>
            <a:r>
              <a:rPr lang="zh-CN" altLang="en-US" dirty="0" smtClean="0"/>
              <a:t>  </a:t>
            </a:r>
            <a:endParaRPr lang="zh-CN" altLang="en-US" dirty="0"/>
          </a:p>
        </p:txBody>
      </p:sp>
      <p:graphicFrame>
        <p:nvGraphicFramePr>
          <p:cNvPr id="41999" name="Object 15"/>
          <p:cNvGraphicFramePr>
            <a:graphicFrameLocks noChangeAspect="1"/>
          </p:cNvGraphicFramePr>
          <p:nvPr/>
        </p:nvGraphicFramePr>
        <p:xfrm>
          <a:off x="1270000" y="2552700"/>
          <a:ext cx="7332663" cy="1174750"/>
        </p:xfrm>
        <a:graphic>
          <a:graphicData uri="http://schemas.openxmlformats.org/presentationml/2006/ole">
            <p:oleObj spid="_x0000_s336898" name="Equation" r:id="rId9" imgW="3009600" imgH="482400" progId="">
              <p:embed/>
            </p:oleObj>
          </a:graphicData>
        </a:graphic>
      </p:graphicFrame>
      <p:graphicFrame>
        <p:nvGraphicFramePr>
          <p:cNvPr id="42003" name="Object 19"/>
          <p:cNvGraphicFramePr>
            <a:graphicFrameLocks noChangeAspect="1"/>
          </p:cNvGraphicFramePr>
          <p:nvPr/>
        </p:nvGraphicFramePr>
        <p:xfrm>
          <a:off x="647700" y="3808413"/>
          <a:ext cx="4733925" cy="1112837"/>
        </p:xfrm>
        <a:graphic>
          <a:graphicData uri="http://schemas.openxmlformats.org/presentationml/2006/ole">
            <p:oleObj spid="_x0000_s336899" name="Equation" r:id="rId10" imgW="1942920" imgH="457200" progId="">
              <p:embed/>
            </p:oleObj>
          </a:graphicData>
        </a:graphic>
      </p:graphicFrame>
      <p:graphicFrame>
        <p:nvGraphicFramePr>
          <p:cNvPr id="42004" name="Object 20"/>
          <p:cNvGraphicFramePr>
            <a:graphicFrameLocks noChangeAspect="1"/>
          </p:cNvGraphicFramePr>
          <p:nvPr/>
        </p:nvGraphicFramePr>
        <p:xfrm>
          <a:off x="5256213" y="3861048"/>
          <a:ext cx="2289175" cy="1050925"/>
        </p:xfrm>
        <a:graphic>
          <a:graphicData uri="http://schemas.openxmlformats.org/presentationml/2006/ole">
            <p:oleObj spid="_x0000_s336900" name="Equation" r:id="rId11" imgW="939600" imgH="431640" progId="">
              <p:embed/>
            </p:oleObj>
          </a:graphicData>
        </a:graphic>
      </p:graphicFrame>
      <p:graphicFrame>
        <p:nvGraphicFramePr>
          <p:cNvPr id="42005" name="Object 21"/>
          <p:cNvGraphicFramePr>
            <a:graphicFrameLocks noChangeAspect="1"/>
          </p:cNvGraphicFramePr>
          <p:nvPr/>
        </p:nvGraphicFramePr>
        <p:xfrm>
          <a:off x="503238" y="4940300"/>
          <a:ext cx="2970212" cy="1050925"/>
        </p:xfrm>
        <a:graphic>
          <a:graphicData uri="http://schemas.openxmlformats.org/presentationml/2006/ole">
            <p:oleObj spid="_x0000_s336901" name="Equation" r:id="rId12" imgW="1218960" imgH="431640" progId="">
              <p:embed/>
            </p:oleObj>
          </a:graphicData>
        </a:graphic>
      </p:graphicFrame>
      <p:graphicFrame>
        <p:nvGraphicFramePr>
          <p:cNvPr id="42006" name="Object 22"/>
          <p:cNvGraphicFramePr>
            <a:graphicFrameLocks noChangeAspect="1"/>
          </p:cNvGraphicFramePr>
          <p:nvPr/>
        </p:nvGraphicFramePr>
        <p:xfrm>
          <a:off x="3581400" y="4868863"/>
          <a:ext cx="3187700" cy="1174750"/>
        </p:xfrm>
        <a:graphic>
          <a:graphicData uri="http://schemas.openxmlformats.org/presentationml/2006/ole">
            <p:oleObj spid="_x0000_s336902" name="Equation" r:id="rId13" imgW="1307880" imgH="482400" progId="">
              <p:embed/>
            </p:oleObj>
          </a:graphicData>
        </a:graphic>
      </p:graphicFrame>
      <p:graphicFrame>
        <p:nvGraphicFramePr>
          <p:cNvPr id="42007" name="Object 23"/>
          <p:cNvGraphicFramePr>
            <a:graphicFrameLocks noChangeAspect="1"/>
          </p:cNvGraphicFramePr>
          <p:nvPr/>
        </p:nvGraphicFramePr>
        <p:xfrm>
          <a:off x="6592961" y="4941168"/>
          <a:ext cx="1795463" cy="958850"/>
        </p:xfrm>
        <a:graphic>
          <a:graphicData uri="http://schemas.openxmlformats.org/presentationml/2006/ole">
            <p:oleObj spid="_x0000_s336903" name="Equation" r:id="rId14" imgW="736560" imgH="393480" progId="">
              <p:embed/>
            </p:oleObj>
          </a:graphicData>
        </a:graphic>
      </p:graphicFrame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1384300" y="6002338"/>
            <a:ext cx="3974165" cy="5730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算术平均</a:t>
            </a:r>
            <a:r>
              <a:rPr lang="zh-CN" altLang="en-US" dirty="0" smtClean="0">
                <a:solidFill>
                  <a:srgbClr val="FF0000"/>
                </a:solidFill>
                <a:latin typeface="宋体" charset="-122"/>
              </a:rPr>
              <a:t>≤平方平均   </a:t>
            </a:r>
            <a:endParaRPr lang="zh-CN" altLang="en-US" dirty="0">
              <a:solidFill>
                <a:srgbClr val="FF0000"/>
              </a:solidFill>
              <a:latin typeface="宋体" charset="-122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95536" y="2766638"/>
            <a:ext cx="1005403" cy="5903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Arial Black" pitchFamily="34" charset="0"/>
              </a:rPr>
              <a:t>其次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1274495" y="1731952"/>
          <a:ext cx="7583785" cy="911230"/>
        </p:xfrm>
        <a:graphic>
          <a:graphicData uri="http://schemas.openxmlformats.org/presentationml/2006/ole">
            <p:oleObj spid="_x0000_s336909" name="公式" r:id="rId15" imgW="327636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5" grpId="0"/>
      <p:bldP spid="42008" grpId="0"/>
      <p:bldP spid="1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01" name="TextBox 1"/>
          <p:cNvSpPr txBox="1">
            <a:spLocks noChangeArrowheads="1"/>
          </p:cNvSpPr>
          <p:nvPr/>
        </p:nvSpPr>
        <p:spPr bwMode="auto">
          <a:xfrm>
            <a:off x="1476375" y="333375"/>
            <a:ext cx="6472238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>
                <a:solidFill>
                  <a:srgbClr val="A50021"/>
                </a:solidFill>
              </a:rPr>
              <a:t>比较</a:t>
            </a:r>
            <a:r>
              <a:rPr lang="en-US" altLang="zh-CN" sz="3600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</a:t>
            </a:r>
            <a:r>
              <a:rPr lang="zh-CN" altLang="en-US" sz="3600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已知和未知时方差的估计</a:t>
            </a:r>
            <a:endParaRPr lang="zh-CN" altLang="en-US" sz="3600">
              <a:solidFill>
                <a:srgbClr val="A50021"/>
              </a:solidFill>
            </a:endParaRPr>
          </a:p>
        </p:txBody>
      </p:sp>
      <p:sp>
        <p:nvSpPr>
          <p:cNvPr id="260102" name="Text Box 11"/>
          <p:cNvSpPr txBox="1">
            <a:spLocks noChangeArrowheads="1"/>
          </p:cNvSpPr>
          <p:nvPr/>
        </p:nvSpPr>
        <p:spPr bwMode="auto">
          <a:xfrm>
            <a:off x="395288" y="1268413"/>
            <a:ext cx="85693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设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 baseline="-25000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>
                <a:latin typeface="宋体" charset="-122"/>
              </a:rPr>
              <a:t>…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 i="1" baseline="-25000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zh-CN" altLang="en-US">
                <a:latin typeface="Times New Roman" pitchFamily="18" charset="0"/>
              </a:rPr>
              <a:t>为取自正态总体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zh-CN" altLang="en-US">
                <a:latin typeface="Times New Roman" pitchFamily="18" charset="0"/>
              </a:rPr>
              <a:t>～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 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zh-CN" altLang="en-US" i="1">
                <a:latin typeface="Times New Roman" pitchFamily="18" charset="0"/>
                <a:sym typeface="Symbol" pitchFamily="18" charset="2"/>
              </a:rPr>
              <a:t> 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zh-CN" altLang="en-US">
                <a:latin typeface="Times New Roman" pitchFamily="18" charset="0"/>
              </a:rPr>
              <a:t>的样本，则</a:t>
            </a:r>
          </a:p>
        </p:txBody>
      </p:sp>
      <p:grpSp>
        <p:nvGrpSpPr>
          <p:cNvPr id="260103" name="组合 11"/>
          <p:cNvGrpSpPr>
            <a:grpSpLocks/>
          </p:cNvGrpSpPr>
          <p:nvPr/>
        </p:nvGrpSpPr>
        <p:grpSpPr bwMode="auto">
          <a:xfrm>
            <a:off x="468313" y="2357438"/>
            <a:ext cx="5111750" cy="1408112"/>
            <a:chOff x="332979" y="3134312"/>
            <a:chExt cx="5284893" cy="1548924"/>
          </a:xfrm>
        </p:grpSpPr>
        <p:graphicFrame>
          <p:nvGraphicFramePr>
            <p:cNvPr id="260098" name="Object 2"/>
            <p:cNvGraphicFramePr>
              <a:graphicFrameLocks noChangeAspect="1"/>
            </p:cNvGraphicFramePr>
            <p:nvPr/>
          </p:nvGraphicFramePr>
          <p:xfrm>
            <a:off x="1180585" y="3134312"/>
            <a:ext cx="4437287" cy="1548924"/>
          </p:xfrm>
          <a:graphic>
            <a:graphicData uri="http://schemas.openxmlformats.org/presentationml/2006/ole">
              <p:oleObj spid="_x0000_s260098" name="Equation" r:id="rId3" imgW="1752480" imgH="558720" progId="">
                <p:embed/>
              </p:oleObj>
            </a:graphicData>
          </a:graphic>
        </p:graphicFrame>
        <p:sp>
          <p:nvSpPr>
            <p:cNvPr id="260104" name="Rectangle 8"/>
            <p:cNvSpPr>
              <a:spLocks noChangeArrowheads="1"/>
            </p:cNvSpPr>
            <p:nvPr/>
          </p:nvSpPr>
          <p:spPr bwMode="auto">
            <a:xfrm>
              <a:off x="332979" y="3789040"/>
              <a:ext cx="782637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(1)</a:t>
              </a:r>
            </a:p>
          </p:txBody>
        </p:sp>
      </p:grpSp>
      <p:graphicFrame>
        <p:nvGraphicFramePr>
          <p:cNvPr id="260100" name="Object 4"/>
          <p:cNvGraphicFramePr>
            <a:graphicFrameLocks noChangeAspect="1"/>
          </p:cNvGraphicFramePr>
          <p:nvPr/>
        </p:nvGraphicFramePr>
        <p:xfrm>
          <a:off x="468313" y="3957638"/>
          <a:ext cx="5884862" cy="1574800"/>
        </p:xfrm>
        <a:graphic>
          <a:graphicData uri="http://schemas.openxmlformats.org/presentationml/2006/ole">
            <p:oleObj spid="_x0000_s260100" name="公式" r:id="rId4" imgW="2323800" imgH="622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52" name="TextBox 1"/>
          <p:cNvSpPr txBox="1">
            <a:spLocks noChangeArrowheads="1"/>
          </p:cNvSpPr>
          <p:nvPr/>
        </p:nvSpPr>
        <p:spPr bwMode="auto">
          <a:xfrm>
            <a:off x="142844" y="333375"/>
            <a:ext cx="435927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思考：</a:t>
            </a:r>
            <a:r>
              <a:rPr lang="zh-CN" altLang="en-US" dirty="0"/>
              <a:t>当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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已知时，能否用</a:t>
            </a:r>
            <a:endParaRPr lang="zh-CN" altLang="en-US" dirty="0"/>
          </a:p>
        </p:txBody>
      </p:sp>
      <p:sp>
        <p:nvSpPr>
          <p:cNvPr id="262153" name="TextBox 3"/>
          <p:cNvSpPr txBox="1">
            <a:spLocks noChangeArrowheads="1"/>
          </p:cNvSpPr>
          <p:nvPr/>
        </p:nvSpPr>
        <p:spPr bwMode="auto">
          <a:xfrm>
            <a:off x="5724525" y="333375"/>
            <a:ext cx="3135313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作为统计量估计</a:t>
            </a:r>
            <a:r>
              <a:rPr lang="zh-CN" altLang="en-US" i="1">
                <a:latin typeface="Times New Roman" pitchFamily="18" charset="0"/>
                <a:sym typeface="Symbol" pitchFamily="18" charset="2"/>
              </a:rPr>
              <a:t> 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2</a:t>
            </a:r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79388" y="1052513"/>
            <a:ext cx="8964612" cy="17732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例</a:t>
            </a:r>
            <a:r>
              <a:rPr lang="zh-CN" altLang="en-US"/>
              <a:t>　已知某种果树产量服从Ｎ（</a:t>
            </a:r>
            <a:r>
              <a:rPr lang="en-US" altLang="zh-CN"/>
              <a:t>218</a:t>
            </a:r>
            <a:r>
              <a:rPr lang="zh-CN" altLang="en-US"/>
              <a:t>，</a:t>
            </a:r>
            <a:r>
              <a:rPr lang="zh-CN" altLang="en-US">
                <a:sym typeface="Symbol" pitchFamily="18" charset="2"/>
              </a:rPr>
              <a:t></a:t>
            </a:r>
            <a:r>
              <a:rPr lang="en-US" altLang="zh-CN" baseline="30000">
                <a:sym typeface="Symbol" pitchFamily="18" charset="2"/>
              </a:rPr>
              <a:t>2</a:t>
            </a:r>
            <a:r>
              <a:rPr lang="zh-CN" altLang="en-US"/>
              <a:t>），随机抽取</a:t>
            </a:r>
            <a:r>
              <a:rPr lang="en-US" altLang="zh-CN"/>
              <a:t>6</a:t>
            </a:r>
            <a:r>
              <a:rPr lang="zh-CN" altLang="en-US"/>
              <a:t>棵计算其产量为（单位：公斤）</a:t>
            </a:r>
            <a:r>
              <a:rPr lang="en-US" altLang="zh-CN"/>
              <a:t>221</a:t>
            </a:r>
            <a:r>
              <a:rPr lang="zh-CN" altLang="en-US"/>
              <a:t>，</a:t>
            </a:r>
            <a:r>
              <a:rPr lang="en-US" altLang="zh-CN"/>
              <a:t>191</a:t>
            </a:r>
            <a:r>
              <a:rPr lang="zh-CN" altLang="en-US"/>
              <a:t>，</a:t>
            </a:r>
            <a:r>
              <a:rPr lang="en-US" altLang="zh-CN"/>
              <a:t>202</a:t>
            </a:r>
            <a:r>
              <a:rPr lang="zh-CN" altLang="en-US"/>
              <a:t>，</a:t>
            </a:r>
            <a:r>
              <a:rPr lang="en-US" altLang="zh-CN"/>
              <a:t>205</a:t>
            </a:r>
            <a:r>
              <a:rPr lang="zh-CN" altLang="en-US"/>
              <a:t>，</a:t>
            </a:r>
            <a:r>
              <a:rPr lang="en-US" altLang="zh-CN"/>
              <a:t>256</a:t>
            </a:r>
            <a:r>
              <a:rPr lang="zh-CN" altLang="en-US"/>
              <a:t>，</a:t>
            </a:r>
            <a:r>
              <a:rPr lang="en-US" altLang="zh-CN"/>
              <a:t>236</a:t>
            </a:r>
            <a:r>
              <a:rPr lang="zh-CN" altLang="en-US"/>
              <a:t>，试以</a:t>
            </a:r>
            <a:r>
              <a:rPr lang="en-US" altLang="zh-CN"/>
              <a:t>95%</a:t>
            </a:r>
            <a:r>
              <a:rPr lang="zh-CN" altLang="en-US"/>
              <a:t>的置信水平估计产量的方差。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50825" y="2910084"/>
            <a:ext cx="764953" cy="5903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解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86116" y="2924175"/>
            <a:ext cx="2794355" cy="5903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计算                </a:t>
            </a:r>
            <a:r>
              <a:rPr lang="en-US" altLang="zh-CN" dirty="0" smtClean="0"/>
              <a:t>,</a:t>
            </a:r>
            <a:r>
              <a:rPr lang="zh-CN" altLang="en-US" dirty="0" smtClean="0"/>
              <a:t>  </a:t>
            </a:r>
            <a:endParaRPr lang="zh-CN" altLang="en-US" dirty="0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5822950" y="2740025"/>
          <a:ext cx="3213100" cy="1049338"/>
        </p:xfrm>
        <a:graphic>
          <a:graphicData uri="http://schemas.openxmlformats.org/presentationml/2006/ole">
            <p:oleObj spid="_x0000_s262147" name="Equation" r:id="rId4" imgW="1320480" imgH="431640" progId="">
              <p:embed/>
            </p:oleObj>
          </a:graphicData>
        </a:graphic>
      </p:graphicFrame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11188" y="3781432"/>
            <a:ext cx="119380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查表   </a:t>
            </a:r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1643042" y="3789363"/>
          <a:ext cx="5214938" cy="677862"/>
        </p:xfrm>
        <a:graphic>
          <a:graphicData uri="http://schemas.openxmlformats.org/presentationml/2006/ole">
            <p:oleObj spid="_x0000_s262148" name="Equation" r:id="rId5" imgW="2145960" imgH="279360" progId="">
              <p:embed/>
            </p:oleObj>
          </a:graphicData>
        </a:graphic>
      </p:graphicFrame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39750" y="4437063"/>
            <a:ext cx="405130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果树方差的置信区间为   </a:t>
            </a:r>
          </a:p>
        </p:txBody>
      </p:sp>
      <p:graphicFrame>
        <p:nvGraphicFramePr>
          <p:cNvPr id="262150" name="Object 6"/>
          <p:cNvGraphicFramePr>
            <a:graphicFrameLocks noChangeAspect="1"/>
          </p:cNvGraphicFramePr>
          <p:nvPr/>
        </p:nvGraphicFramePr>
        <p:xfrm>
          <a:off x="4143372" y="2924175"/>
          <a:ext cx="1511300" cy="541338"/>
        </p:xfrm>
        <a:graphic>
          <a:graphicData uri="http://schemas.openxmlformats.org/presentationml/2006/ole">
            <p:oleObj spid="_x0000_s262150" name="Equation" r:id="rId6" imgW="622080" imgH="215640" progId="">
              <p:embed/>
            </p:oleObj>
          </a:graphicData>
        </a:graphic>
      </p:graphicFrame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39750" y="6092825"/>
            <a:ext cx="3070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7030A0"/>
                </a:solidFill>
              </a:rPr>
              <a:t>估计精度大大降低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4500562" y="176196"/>
          <a:ext cx="1236662" cy="823912"/>
        </p:xfrm>
        <a:graphic>
          <a:graphicData uri="http://schemas.openxmlformats.org/presentationml/2006/ole">
            <p:oleObj spid="_x0000_s262152" name="公式" r:id="rId7" imgW="672840" imgH="419040" progId="Equation.3">
              <p:embed/>
            </p:oleObj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1071538" y="2828925"/>
          <a:ext cx="2257425" cy="885825"/>
        </p:xfrm>
        <a:graphic>
          <a:graphicData uri="http://schemas.openxmlformats.org/presentationml/2006/ole">
            <p:oleObj spid="_x0000_s262153" name="公式" r:id="rId8" imgW="1143000" imgH="419040" progId="Equation.3">
              <p:embed/>
            </p:oleObj>
          </a:graphicData>
        </a:graphic>
      </p:graphicFrame>
      <p:graphicFrame>
        <p:nvGraphicFramePr>
          <p:cNvPr id="262154" name="Object 10"/>
          <p:cNvGraphicFramePr>
            <a:graphicFrameLocks noChangeAspect="1"/>
          </p:cNvGraphicFramePr>
          <p:nvPr/>
        </p:nvGraphicFramePr>
        <p:xfrm>
          <a:off x="1428728" y="5072074"/>
          <a:ext cx="5435801" cy="985838"/>
        </p:xfrm>
        <a:graphic>
          <a:graphicData uri="http://schemas.openxmlformats.org/presentationml/2006/ole">
            <p:oleObj spid="_x0000_s262154" name="公式" r:id="rId9" imgW="25524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1" grpId="0"/>
      <p:bldP spid="1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79388" y="1412875"/>
            <a:ext cx="906462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</a:rPr>
              <a:t>关键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71550" y="1412875"/>
            <a:ext cx="8137525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找到一个</a:t>
            </a:r>
            <a:r>
              <a:rPr lang="zh-CN" altLang="en-US">
                <a:solidFill>
                  <a:srgbClr val="FF0000"/>
                </a:solidFill>
              </a:rPr>
              <a:t>仅含</a:t>
            </a:r>
            <a:r>
              <a:rPr lang="zh-CN" altLang="en-US"/>
              <a:t>待估计参数</a:t>
            </a:r>
            <a:r>
              <a:rPr lang="el-GR" altLang="zh-CN"/>
              <a:t>θ </a:t>
            </a:r>
            <a:r>
              <a:rPr lang="zh-CN" altLang="en-US"/>
              <a:t>，不含其它未知参数的样本函数（抽样分布函数）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4788" y="2636838"/>
            <a:ext cx="3430587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如何找这样的函数？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14725" y="2636838"/>
            <a:ext cx="48736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7030A0"/>
                </a:solidFill>
              </a:rPr>
              <a:t>从相应的参数的点估计量出发</a:t>
            </a:r>
          </a:p>
        </p:txBody>
      </p:sp>
      <p:sp>
        <p:nvSpPr>
          <p:cNvPr id="286735" name="TextBox 5"/>
          <p:cNvSpPr txBox="1">
            <a:spLocks noChangeArrowheads="1"/>
          </p:cNvSpPr>
          <p:nvPr/>
        </p:nvSpPr>
        <p:spPr bwMode="auto">
          <a:xfrm>
            <a:off x="2484438" y="0"/>
            <a:ext cx="3890962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C00000"/>
                </a:solidFill>
              </a:rPr>
              <a:t>区间估计的步骤分析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357554" y="692150"/>
            <a:ext cx="2901950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对</a:t>
            </a:r>
            <a:r>
              <a:rPr lang="el-GR" altLang="zh-CN" dirty="0"/>
              <a:t>θ</a:t>
            </a:r>
            <a:r>
              <a:rPr lang="zh-CN" altLang="en-US" dirty="0"/>
              <a:t>进行区间估计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50825" y="3416300"/>
            <a:ext cx="8497888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lnSpc>
                <a:spcPct val="130000"/>
              </a:lnSpc>
              <a:buFont typeface="Arial" charset="0"/>
              <a:buAutoNum type="arabicPeriod"/>
            </a:pPr>
            <a:r>
              <a:rPr lang="zh-CN" altLang="en-US"/>
              <a:t>若统计量</a:t>
            </a: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l-GR" altLang="zh-CN"/>
              <a:t>θ</a:t>
            </a:r>
            <a:r>
              <a:rPr lang="zh-CN" altLang="en-US"/>
              <a:t>的点估计量，确定</a:t>
            </a:r>
            <a:r>
              <a:rPr lang="en-US" altLang="zh-CN"/>
              <a:t>R</a:t>
            </a:r>
            <a:r>
              <a:rPr lang="zh-CN" altLang="en-US"/>
              <a:t>的分布函数，其中可能包含参数</a:t>
            </a:r>
            <a:r>
              <a:rPr lang="el-GR" altLang="zh-CN"/>
              <a:t>θ</a:t>
            </a:r>
            <a:r>
              <a:rPr lang="zh-CN" altLang="en-US"/>
              <a:t>。</a:t>
            </a:r>
            <a:endParaRPr lang="en-US" altLang="zh-CN"/>
          </a:p>
          <a:p>
            <a:pPr marL="514350" indent="-514350">
              <a:lnSpc>
                <a:spcPct val="130000"/>
              </a:lnSpc>
              <a:buFont typeface="Arial" charset="0"/>
              <a:buAutoNum type="arabicPeriod"/>
            </a:pPr>
            <a:r>
              <a:rPr lang="zh-CN" altLang="en-US"/>
              <a:t>将</a:t>
            </a:r>
            <a:r>
              <a:rPr lang="en-US" altLang="zh-CN"/>
              <a:t>R</a:t>
            </a:r>
            <a:r>
              <a:rPr lang="zh-CN" altLang="en-US"/>
              <a:t>中的参数</a:t>
            </a:r>
            <a:r>
              <a:rPr lang="el-GR" altLang="zh-CN"/>
              <a:t>θ</a:t>
            </a:r>
            <a:r>
              <a:rPr lang="zh-CN" altLang="en-US"/>
              <a:t>约化，得统计量</a:t>
            </a:r>
            <a:r>
              <a:rPr lang="en-US" altLang="zh-CN"/>
              <a:t>S</a:t>
            </a:r>
            <a:r>
              <a:rPr lang="zh-CN" altLang="en-US"/>
              <a:t>，不含任何未知参数</a:t>
            </a:r>
            <a:endParaRPr lang="en-US" altLang="zh-CN"/>
          </a:p>
          <a:p>
            <a:pPr marL="514350" indent="-514350">
              <a:lnSpc>
                <a:spcPct val="130000"/>
              </a:lnSpc>
              <a:buFont typeface="Arial" charset="0"/>
              <a:buAutoNum type="arabicPeriod"/>
            </a:pPr>
            <a:r>
              <a:rPr lang="zh-CN" altLang="en-US">
                <a:sym typeface="Symbol" pitchFamily="18" charset="2"/>
              </a:rPr>
              <a:t>利用统计量</a:t>
            </a:r>
            <a:r>
              <a:rPr lang="en-US" altLang="zh-CN">
                <a:sym typeface="Symbol" pitchFamily="18" charset="2"/>
              </a:rPr>
              <a:t>S</a:t>
            </a:r>
            <a:r>
              <a:rPr lang="zh-CN" altLang="en-US">
                <a:sym typeface="Symbol" pitchFamily="18" charset="2"/>
              </a:rPr>
              <a:t>的分布得到参数</a:t>
            </a:r>
            <a:r>
              <a:rPr lang="el-GR" altLang="zh-CN"/>
              <a:t>θ</a:t>
            </a:r>
            <a:r>
              <a:rPr lang="zh-CN" altLang="en-US"/>
              <a:t>的区间估计</a:t>
            </a:r>
            <a:r>
              <a:rPr lang="en-US" altLang="zh-CN"/>
              <a:t>[T</a:t>
            </a:r>
            <a:r>
              <a:rPr lang="en-US" altLang="zh-CN" baseline="-25000"/>
              <a:t>1</a:t>
            </a:r>
            <a:r>
              <a:rPr lang="en-US" altLang="zh-CN"/>
              <a:t>,T</a:t>
            </a:r>
            <a:r>
              <a:rPr lang="en-US" altLang="zh-CN" baseline="-25000"/>
              <a:t>2</a:t>
            </a:r>
            <a:r>
              <a:rPr lang="en-US" altLang="zh-CN"/>
              <a:t>]</a:t>
            </a:r>
            <a:endParaRPr lang="zh-CN" altLang="en-US"/>
          </a:p>
        </p:txBody>
      </p:sp>
      <p:graphicFrame>
        <p:nvGraphicFramePr>
          <p:cNvPr id="286730" name="Object 10"/>
          <p:cNvGraphicFramePr>
            <a:graphicFrameLocks noChangeAspect="1"/>
          </p:cNvGraphicFramePr>
          <p:nvPr/>
        </p:nvGraphicFramePr>
        <p:xfrm>
          <a:off x="214282" y="785794"/>
          <a:ext cx="3097212" cy="509587"/>
        </p:xfrm>
        <a:graphic>
          <a:graphicData uri="http://schemas.openxmlformats.org/presentationml/2006/ole">
            <p:oleObj spid="_x0000_s286730" name="公式" r:id="rId3" imgW="130788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9" grpId="0"/>
      <p:bldP spid="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276600" y="2552700"/>
          <a:ext cx="3095625" cy="1092200"/>
        </p:xfrm>
        <a:graphic>
          <a:graphicData uri="http://schemas.openxmlformats.org/presentationml/2006/ole">
            <p:oleObj spid="_x0000_s312322" name="Equation" r:id="rId4" imgW="1295280" imgH="457200" progId="">
              <p:embed/>
            </p:oleObj>
          </a:graphicData>
        </a:graphic>
      </p:graphicFrame>
      <p:sp>
        <p:nvSpPr>
          <p:cNvPr id="312337" name="TextBox 11"/>
          <p:cNvSpPr txBox="1">
            <a:spLocks noChangeArrowheads="1"/>
          </p:cNvSpPr>
          <p:nvPr/>
        </p:nvSpPr>
        <p:spPr bwMode="auto">
          <a:xfrm>
            <a:off x="323850" y="115888"/>
            <a:ext cx="184150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06400" y="2693988"/>
            <a:ext cx="2879725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lnSpc>
                <a:spcPct val="130000"/>
              </a:lnSpc>
            </a:pPr>
            <a:r>
              <a:rPr lang="en-US" altLang="zh-CN">
                <a:sym typeface="Symbol" pitchFamily="18" charset="2"/>
              </a:rPr>
              <a:t>2</a:t>
            </a:r>
            <a:r>
              <a:rPr lang="zh-CN" altLang="en-US">
                <a:sym typeface="Symbol" pitchFamily="18" charset="2"/>
              </a:rPr>
              <a:t>、考虑</a:t>
            </a:r>
            <a:r>
              <a:rPr lang="en-US" altLang="zh-CN">
                <a:sym typeface="Symbol" pitchFamily="18" charset="2"/>
              </a:rPr>
              <a:t>U</a:t>
            </a:r>
            <a:r>
              <a:rPr lang="zh-CN" altLang="en-US">
                <a:sym typeface="Symbol" pitchFamily="18" charset="2"/>
              </a:rPr>
              <a:t>统计量：</a:t>
            </a:r>
          </a:p>
        </p:txBody>
      </p:sp>
      <p:graphicFrame>
        <p:nvGraphicFramePr>
          <p:cNvPr id="312324" name="Object 4"/>
          <p:cNvGraphicFramePr>
            <a:graphicFrameLocks noChangeAspect="1"/>
          </p:cNvGraphicFramePr>
          <p:nvPr/>
        </p:nvGraphicFramePr>
        <p:xfrm>
          <a:off x="2843213" y="1557338"/>
          <a:ext cx="465137" cy="498475"/>
        </p:xfrm>
        <a:graphic>
          <a:graphicData uri="http://schemas.openxmlformats.org/presentationml/2006/ole">
            <p:oleObj spid="_x0000_s312324" name="Equation" r:id="rId5" imgW="177480" imgH="190440" progId="">
              <p:embed/>
            </p:oleObj>
          </a:graphicData>
        </a:graphic>
      </p:graphicFrame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25450" y="1484313"/>
            <a:ext cx="4335463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514350" indent="-514350">
              <a:lnSpc>
                <a:spcPct val="13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、点估计中用     估计</a:t>
            </a:r>
            <a:r>
              <a:rPr lang="zh-CN" altLang="en-US" i="1" dirty="0">
                <a:sym typeface="Symbol" pitchFamily="18" charset="2"/>
              </a:rPr>
              <a:t></a:t>
            </a:r>
            <a:r>
              <a:rPr lang="zh-CN" altLang="en-US" dirty="0">
                <a:sym typeface="Symbol" pitchFamily="18" charset="2"/>
              </a:rPr>
              <a:t>：</a:t>
            </a:r>
            <a:endParaRPr lang="zh-CN" altLang="en-US" dirty="0"/>
          </a:p>
        </p:txBody>
      </p:sp>
      <p:graphicFrame>
        <p:nvGraphicFramePr>
          <p:cNvPr id="31748" name="Object 6"/>
          <p:cNvGraphicFramePr>
            <a:graphicFrameLocks noChangeAspect="1"/>
          </p:cNvGraphicFramePr>
          <p:nvPr/>
        </p:nvGraphicFramePr>
        <p:xfrm>
          <a:off x="4500563" y="1285875"/>
          <a:ext cx="2303462" cy="1135063"/>
        </p:xfrm>
        <a:graphic>
          <a:graphicData uri="http://schemas.openxmlformats.org/presentationml/2006/ole">
            <p:oleObj spid="_x0000_s312326" name="Equation" r:id="rId6" imgW="977760" imgH="482400" progId="">
              <p:embed/>
            </p:oleObj>
          </a:graphicData>
        </a:graphic>
      </p:graphicFrame>
      <p:sp>
        <p:nvSpPr>
          <p:cNvPr id="312340" name="Text Box 5"/>
          <p:cNvSpPr txBox="1">
            <a:spLocks noChangeArrowheads="1"/>
          </p:cNvSpPr>
          <p:nvPr/>
        </p:nvSpPr>
        <p:spPr bwMode="auto">
          <a:xfrm>
            <a:off x="395288" y="128588"/>
            <a:ext cx="8424862" cy="1212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以总体</a:t>
            </a:r>
            <a:r>
              <a:rPr lang="en-US" altLang="zh-CN"/>
              <a:t>X~N</a:t>
            </a:r>
            <a:r>
              <a:rPr lang="zh-CN" altLang="en-US"/>
              <a:t>（</a:t>
            </a:r>
            <a:r>
              <a:rPr lang="zh-CN" altLang="en-US">
                <a:sym typeface="Symbol" pitchFamily="18" charset="2"/>
              </a:rPr>
              <a:t>，</a:t>
            </a:r>
            <a:r>
              <a:rPr lang="en-US" altLang="zh-CN" baseline="30000">
                <a:sym typeface="Symbol" pitchFamily="18" charset="2"/>
              </a:rPr>
              <a:t>2</a:t>
            </a:r>
            <a:r>
              <a:rPr lang="zh-CN" altLang="en-US"/>
              <a:t>），其中</a:t>
            </a:r>
            <a:r>
              <a:rPr lang="zh-CN" altLang="en-US">
                <a:sym typeface="Symbol" pitchFamily="18" charset="2"/>
              </a:rPr>
              <a:t></a:t>
            </a:r>
            <a:r>
              <a:rPr lang="en-US" altLang="zh-CN" baseline="30000">
                <a:sym typeface="Symbol" pitchFamily="18" charset="2"/>
              </a:rPr>
              <a:t>2</a:t>
            </a:r>
            <a:r>
              <a:rPr lang="zh-CN" altLang="en-US"/>
              <a:t>已知， </a:t>
            </a:r>
            <a:r>
              <a:rPr lang="zh-CN" altLang="en-US">
                <a:sym typeface="Symbol" pitchFamily="18" charset="2"/>
              </a:rPr>
              <a:t></a:t>
            </a:r>
            <a:r>
              <a:rPr lang="zh-CN" altLang="en-US"/>
              <a:t>未知，对</a:t>
            </a:r>
            <a:r>
              <a:rPr lang="zh-CN" altLang="en-US">
                <a:sym typeface="Symbol" pitchFamily="18" charset="2"/>
              </a:rPr>
              <a:t>做区间估计为例说明。</a:t>
            </a:r>
            <a:endParaRPr lang="zh-CN" alt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06400" y="3860800"/>
            <a:ext cx="3270250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/>
              <a:t>3</a:t>
            </a:r>
            <a:r>
              <a:rPr lang="zh-CN" altLang="en-US"/>
              <a:t>、得到区间估计：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395288" y="4857750"/>
            <a:ext cx="8640762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7030A0"/>
                </a:solidFill>
              </a:rPr>
              <a:t>大家不需要掌握区间估计估计量的构造过程，只需要记住所需的统计量及其分布即可</a:t>
            </a:r>
          </a:p>
        </p:txBody>
      </p:sp>
      <p:graphicFrame>
        <p:nvGraphicFramePr>
          <p:cNvPr id="34827" name="Object 11"/>
          <p:cNvGraphicFramePr>
            <a:graphicFrameLocks noChangeAspect="1"/>
          </p:cNvGraphicFramePr>
          <p:nvPr/>
        </p:nvGraphicFramePr>
        <p:xfrm>
          <a:off x="3276600" y="3716338"/>
          <a:ext cx="4632325" cy="1111250"/>
        </p:xfrm>
        <a:graphic>
          <a:graphicData uri="http://schemas.openxmlformats.org/presentationml/2006/ole">
            <p:oleObj spid="_x0000_s312336" name="Equation" r:id="rId7" imgW="1904760" imgH="457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4" grpId="0"/>
      <p:bldP spid="26" grpId="0"/>
      <p:bldP spid="2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384175" y="1500188"/>
            <a:ext cx="8435975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）方差已知，对均值的区间估计，构造</a:t>
            </a:r>
            <a:r>
              <a:rPr lang="en-US" altLang="zh-CN"/>
              <a:t>U</a:t>
            </a:r>
            <a:r>
              <a:rPr lang="zh-CN" altLang="en-US"/>
              <a:t>统计量   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395288" y="3286125"/>
            <a:ext cx="8199437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）方差未知，对均值的区间估计，构造</a:t>
            </a:r>
            <a:r>
              <a:rPr lang="en-US" altLang="zh-CN"/>
              <a:t>T</a:t>
            </a:r>
            <a:r>
              <a:rPr lang="zh-CN" altLang="en-US"/>
              <a:t>统计量 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1071563" y="836613"/>
            <a:ext cx="6453187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</a:rPr>
              <a:t>总体服从正态分布的对均值的区间估计  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2965450" y="26988"/>
            <a:ext cx="34290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区间估计小结  </a:t>
            </a:r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1143000" y="3903663"/>
          <a:ext cx="7273925" cy="1025525"/>
        </p:xfrm>
        <a:graphic>
          <a:graphicData uri="http://schemas.openxmlformats.org/presentationml/2006/ole">
            <p:oleObj spid="_x0000_s53252" name="公式" r:id="rId3" imgW="3238200" imgH="457200" progId="Equation.3">
              <p:embed/>
            </p:oleObj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2011363" y="2143125"/>
          <a:ext cx="4703762" cy="1195388"/>
        </p:xfrm>
        <a:graphic>
          <a:graphicData uri="http://schemas.openxmlformats.org/presentationml/2006/ole">
            <p:oleObj spid="_x0000_s53253" name="公式" r:id="rId4" imgW="2145960" imgH="545760" progId="Equation.3">
              <p:embed/>
            </p:oleObj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1755775" y="5160963"/>
          <a:ext cx="6045200" cy="1082675"/>
        </p:xfrm>
        <a:graphic>
          <a:graphicData uri="http://schemas.openxmlformats.org/presentationml/2006/ole">
            <p:oleObj spid="_x0000_s53254" name="公式" r:id="rId5" imgW="269208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utoUpdateAnimBg="0"/>
      <p:bldP spid="60420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304800" y="2852738"/>
            <a:ext cx="83121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）均值未知，对方差的区间估计，构造</a:t>
            </a:r>
            <a:r>
              <a:rPr lang="zh-CN" altLang="en-US">
                <a:sym typeface="Symbol" pitchFamily="18" charset="2"/>
              </a:rPr>
              <a:t></a:t>
            </a:r>
            <a:r>
              <a:rPr lang="en-US" altLang="zh-CN" baseline="30000">
                <a:sym typeface="Symbol" pitchFamily="18" charset="2"/>
              </a:rPr>
              <a:t>2</a:t>
            </a:r>
            <a:r>
              <a:rPr lang="zh-CN" altLang="en-US"/>
              <a:t>统计量 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323850" y="692150"/>
            <a:ext cx="83121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）均值已知，对方差的区间估计，构造</a:t>
            </a:r>
            <a:r>
              <a:rPr lang="zh-CN" altLang="en-US" dirty="0">
                <a:sym typeface="Symbol" pitchFamily="18" charset="2"/>
              </a:rPr>
              <a:t></a:t>
            </a:r>
            <a:r>
              <a:rPr lang="en-US" altLang="zh-CN" baseline="30000" dirty="0">
                <a:sym typeface="Symbol" pitchFamily="18" charset="2"/>
              </a:rPr>
              <a:t>2</a:t>
            </a:r>
            <a:r>
              <a:rPr lang="zh-CN" altLang="en-US" dirty="0"/>
              <a:t>统计量 </a:t>
            </a:r>
          </a:p>
        </p:txBody>
      </p:sp>
      <p:sp>
        <p:nvSpPr>
          <p:cNvPr id="54287" name="Text Box 6"/>
          <p:cNvSpPr txBox="1">
            <a:spLocks noChangeArrowheads="1"/>
          </p:cNvSpPr>
          <p:nvPr/>
        </p:nvSpPr>
        <p:spPr bwMode="auto">
          <a:xfrm>
            <a:off x="1214438" y="44450"/>
            <a:ext cx="6453187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</a:rPr>
              <a:t>总体服从正态分布的对方差的区间估计 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50825" y="4854575"/>
            <a:ext cx="52355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7030A0"/>
                </a:solidFill>
              </a:rPr>
              <a:t>期望与方差的区间估计的区别：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84213" y="5529263"/>
            <a:ext cx="715010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dirty="0"/>
              <a:t>正态分布和</a:t>
            </a:r>
            <a:r>
              <a:rPr lang="en-US" altLang="zh-CN" dirty="0"/>
              <a:t>t</a:t>
            </a:r>
            <a:r>
              <a:rPr lang="zh-CN" altLang="en-US" dirty="0"/>
              <a:t>分布对称，只需找一个分位数</a:t>
            </a:r>
            <a:endParaRPr lang="en-US" altLang="zh-CN" dirty="0"/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dirty="0" smtClean="0"/>
              <a:t>卡方</a:t>
            </a:r>
            <a:r>
              <a:rPr lang="en-US" altLang="zh-CN" dirty="0" smtClean="0"/>
              <a:t>(</a:t>
            </a:r>
            <a:r>
              <a:rPr lang="zh-CN" altLang="en-US" dirty="0" smtClean="0">
                <a:sym typeface="Symbol" pitchFamily="18" charset="2"/>
              </a:rPr>
              <a:t></a:t>
            </a:r>
            <a:r>
              <a:rPr lang="en-US" altLang="zh-CN" baseline="30000" dirty="0" smtClean="0">
                <a:sym typeface="Symbol" pitchFamily="18" charset="2"/>
              </a:rPr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分布</a:t>
            </a:r>
            <a:r>
              <a:rPr lang="zh-CN" altLang="en-US" dirty="0"/>
              <a:t>不对称，要找双侧分位数</a:t>
            </a:r>
          </a:p>
        </p:txBody>
      </p:sp>
      <p:graphicFrame>
        <p:nvGraphicFramePr>
          <p:cNvPr id="55309" name="Object 13"/>
          <p:cNvGraphicFramePr>
            <a:graphicFrameLocks noChangeAspect="1"/>
          </p:cNvGraphicFramePr>
          <p:nvPr/>
        </p:nvGraphicFramePr>
        <p:xfrm>
          <a:off x="1857375" y="1250950"/>
          <a:ext cx="4486275" cy="1677988"/>
        </p:xfrm>
        <a:graphic>
          <a:graphicData uri="http://schemas.openxmlformats.org/presentationml/2006/ole">
            <p:oleObj spid="_x0000_s54276" name="Equation" r:id="rId4" imgW="2044440" imgH="863280" progId="">
              <p:embed/>
            </p:oleObj>
          </a:graphicData>
        </a:graphic>
      </p:graphicFrame>
      <p:graphicFrame>
        <p:nvGraphicFramePr>
          <p:cNvPr id="54284" name="Object 12"/>
          <p:cNvGraphicFramePr>
            <a:graphicFrameLocks noChangeAspect="1"/>
          </p:cNvGraphicFramePr>
          <p:nvPr/>
        </p:nvGraphicFramePr>
        <p:xfrm>
          <a:off x="357158" y="3505200"/>
          <a:ext cx="4176712" cy="1147763"/>
        </p:xfrm>
        <a:graphic>
          <a:graphicData uri="http://schemas.openxmlformats.org/presentationml/2006/ole">
            <p:oleObj spid="_x0000_s54284" name="公式" r:id="rId5" imgW="1752480" imgH="482400" progId="Equation.3">
              <p:embed/>
            </p:oleObj>
          </a:graphicData>
        </a:graphic>
      </p:graphicFrame>
      <p:graphicFrame>
        <p:nvGraphicFramePr>
          <p:cNvPr id="54285" name="Object 13"/>
          <p:cNvGraphicFramePr>
            <a:graphicFrameLocks noChangeAspect="1"/>
          </p:cNvGraphicFramePr>
          <p:nvPr/>
        </p:nvGraphicFramePr>
        <p:xfrm>
          <a:off x="4538692" y="3500438"/>
          <a:ext cx="4176712" cy="1147762"/>
        </p:xfrm>
        <a:graphic>
          <a:graphicData uri="http://schemas.openxmlformats.org/presentationml/2006/ole">
            <p:oleObj spid="_x0000_s54285" name="公式" r:id="rId6" imgW="175248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utoUpdateAnimBg="0"/>
      <p:bldP spid="61444" grpId="0" autoUpdateAnimBg="0"/>
      <p:bldP spid="8" grpId="0"/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7" name="TextBox 1"/>
          <p:cNvSpPr txBox="1">
            <a:spLocks noChangeArrowheads="1"/>
          </p:cNvSpPr>
          <p:nvPr/>
        </p:nvSpPr>
        <p:spPr bwMode="auto">
          <a:xfrm>
            <a:off x="1811338" y="333375"/>
            <a:ext cx="5281612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>
                <a:solidFill>
                  <a:srgbClr val="A50021"/>
                </a:solidFill>
              </a:rPr>
              <a:t>点估计和区间估计的关系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11188" y="1628775"/>
            <a:ext cx="8137525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lnSpc>
                <a:spcPct val="130000"/>
              </a:lnSpc>
              <a:buFont typeface="Arial" charset="0"/>
              <a:buAutoNum type="arabicPeriod"/>
            </a:pPr>
            <a:r>
              <a:rPr lang="zh-CN" altLang="en-US"/>
              <a:t>点估计是区间估计的基础，区间估计的统计量一般从点估计中引出；</a:t>
            </a:r>
            <a:endParaRPr lang="en-US" altLang="zh-CN"/>
          </a:p>
          <a:p>
            <a:pPr marL="514350" indent="-514350">
              <a:lnSpc>
                <a:spcPct val="130000"/>
              </a:lnSpc>
              <a:buFont typeface="Arial" charset="0"/>
              <a:buAutoNum type="arabicPeriod"/>
            </a:pPr>
            <a:r>
              <a:rPr lang="zh-CN" altLang="en-US"/>
              <a:t>区间估计除了使用统计量本身以外，还需要计算统计量相应的分布函数，计算量更大；</a:t>
            </a:r>
            <a:endParaRPr lang="en-US" altLang="zh-CN"/>
          </a:p>
          <a:p>
            <a:pPr marL="514350" indent="-514350">
              <a:lnSpc>
                <a:spcPct val="130000"/>
              </a:lnSpc>
              <a:buFont typeface="Arial" charset="0"/>
              <a:buAutoNum type="arabicPeriod"/>
            </a:pPr>
            <a:r>
              <a:rPr lang="zh-CN" altLang="en-US"/>
              <a:t>区间估计比点估计更精确，包含信息量更大。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332656"/>
            <a:ext cx="5280613" cy="7326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C00000"/>
                </a:solidFill>
              </a:rPr>
              <a:t>一致最小方差无偏估计量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12776"/>
            <a:ext cx="2146742" cy="1150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800080"/>
                </a:solidFill>
              </a:rPr>
              <a:t>要求无偏</a:t>
            </a:r>
            <a:endParaRPr lang="en-US" altLang="zh-CN" dirty="0" smtClean="0">
              <a:solidFill>
                <a:srgbClr val="80008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800080"/>
                </a:solidFill>
              </a:rPr>
              <a:t>最有效</a:t>
            </a:r>
            <a:endParaRPr lang="en-US" altLang="zh-CN" dirty="0" smtClean="0">
              <a:solidFill>
                <a:srgbClr val="80008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2780928"/>
            <a:ext cx="8208912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定义：</a:t>
            </a:r>
            <a:r>
              <a:rPr lang="zh-CN" altLang="en-US" dirty="0" smtClean="0"/>
              <a:t>设总体</a:t>
            </a:r>
            <a:r>
              <a:rPr lang="en-US" altLang="zh-CN" dirty="0" smtClean="0"/>
              <a:t>X~F</a:t>
            </a:r>
            <a:r>
              <a:rPr lang="en-US" altLang="zh-CN" baseline="-25000" dirty="0" smtClean="0"/>
              <a:t>X</a:t>
            </a:r>
            <a:r>
              <a:rPr lang="en-US" altLang="zh-CN" dirty="0" smtClean="0"/>
              <a:t>(·,</a:t>
            </a:r>
            <a:r>
              <a:rPr lang="el-GR" altLang="zh-CN" dirty="0" smtClean="0"/>
              <a:t>θ</a:t>
            </a:r>
            <a:r>
              <a:rPr lang="en-US" altLang="zh-CN" dirty="0" smtClean="0"/>
              <a:t>).</a:t>
            </a:r>
            <a:r>
              <a:rPr lang="zh-CN" altLang="en-US" dirty="0" smtClean="0"/>
              <a:t>若</a:t>
            </a:r>
            <a:r>
              <a:rPr lang="en-US" altLang="zh-CN" dirty="0" smtClean="0"/>
              <a:t>T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(X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…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)</a:t>
            </a:r>
            <a:r>
              <a:rPr lang="zh-CN" altLang="en-US" dirty="0" smtClean="0"/>
              <a:t>为</a:t>
            </a:r>
            <a:r>
              <a:rPr lang="en-US" altLang="zh-CN" dirty="0" smtClean="0"/>
              <a:t>g(</a:t>
            </a:r>
            <a:r>
              <a:rPr lang="el-GR" altLang="zh-CN" dirty="0" smtClean="0"/>
              <a:t>θ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的无偏估计量，且对</a:t>
            </a:r>
            <a:r>
              <a:rPr lang="en-US" altLang="zh-CN" dirty="0" smtClean="0"/>
              <a:t>g(</a:t>
            </a:r>
            <a:r>
              <a:rPr lang="el-GR" altLang="zh-CN" dirty="0" smtClean="0"/>
              <a:t>θ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的任意无偏估计量</a:t>
            </a:r>
            <a:r>
              <a:rPr lang="en-US" altLang="zh-CN" dirty="0" smtClean="0"/>
              <a:t>T(X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…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，都有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699792" y="4221088"/>
          <a:ext cx="3528392" cy="705678"/>
        </p:xfrm>
        <a:graphic>
          <a:graphicData uri="http://schemas.openxmlformats.org/presentationml/2006/ole">
            <p:oleObj spid="_x0000_s337922" name="Equation" r:id="rId3" imgW="1143000" imgH="228600" progId="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4941168"/>
            <a:ext cx="7435049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则称</a:t>
            </a:r>
            <a:r>
              <a:rPr lang="en-US" altLang="zh-CN" dirty="0" smtClean="0"/>
              <a:t>T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(X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…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)</a:t>
            </a:r>
            <a:r>
              <a:rPr lang="zh-CN" altLang="en-US" dirty="0" smtClean="0"/>
              <a:t>为</a:t>
            </a:r>
            <a:r>
              <a:rPr lang="en-US" altLang="zh-CN" dirty="0" smtClean="0"/>
              <a:t>g(</a:t>
            </a:r>
            <a:r>
              <a:rPr lang="el-GR" altLang="zh-CN" dirty="0" smtClean="0"/>
              <a:t>θ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一致最小无偏估计量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5805264"/>
            <a:ext cx="5234125" cy="5903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注意：</a:t>
            </a:r>
            <a:r>
              <a:rPr lang="zh-CN" altLang="en-US" dirty="0" smtClean="0"/>
              <a:t>没有普遍可行的构造办法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4"/>
          <p:cNvSpPr txBox="1">
            <a:spLocks noChangeArrowheads="1"/>
          </p:cNvSpPr>
          <p:nvPr/>
        </p:nvSpPr>
        <p:spPr bwMode="auto">
          <a:xfrm>
            <a:off x="899592" y="1154782"/>
            <a:ext cx="74168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altLang="zh-CN" dirty="0"/>
              <a:t>	</a:t>
            </a:r>
            <a:r>
              <a:rPr lang="zh-CN" altLang="en-US" dirty="0"/>
              <a:t>我们不仅希望一个估计是无偏的，且具有较小的方差，有时还希望</a:t>
            </a:r>
            <a:r>
              <a:rPr lang="zh-CN" altLang="en-US" dirty="0" smtClean="0"/>
              <a:t>当样本容量</a:t>
            </a:r>
            <a:r>
              <a:rPr lang="zh-CN" altLang="en-US" dirty="0"/>
              <a:t>无限增大时，即观察次数无限增多时，估计能在某种意义下越来越接近被估计的参数的真实值，这就是所谓一致性的要求。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3594" y="260648"/>
            <a:ext cx="1574470" cy="7326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800000"/>
                </a:solidFill>
              </a:rPr>
              <a:t>相合性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0034" y="428604"/>
            <a:ext cx="1285855" cy="949325"/>
          </a:xfrm>
        </p:spPr>
        <p:txBody>
          <a:bodyPr/>
          <a:lstStyle/>
          <a:p>
            <a:pPr algn="l" eaLnBrk="1" hangingPunct="1">
              <a:lnSpc>
                <a:spcPct val="125000"/>
              </a:lnSpc>
            </a:pPr>
            <a:r>
              <a:rPr lang="zh-CN" altLang="en-US" b="1" dirty="0" smtClean="0">
                <a:solidFill>
                  <a:srgbClr val="FF0066"/>
                </a:solidFill>
                <a:latin typeface="Times New Roman" pitchFamily="18" charset="0"/>
              </a:rPr>
              <a:t>定义</a:t>
            </a:r>
          </a:p>
        </p:txBody>
      </p:sp>
      <p:graphicFrame>
        <p:nvGraphicFramePr>
          <p:cNvPr id="49155" name="Object 7"/>
          <p:cNvGraphicFramePr>
            <a:graphicFrameLocks noChangeAspect="1"/>
          </p:cNvGraphicFramePr>
          <p:nvPr/>
        </p:nvGraphicFramePr>
        <p:xfrm>
          <a:off x="755576" y="4941168"/>
          <a:ext cx="3313113" cy="733425"/>
        </p:xfrm>
        <a:graphic>
          <a:graphicData uri="http://schemas.openxmlformats.org/presentationml/2006/ole">
            <p:oleObj spid="_x0000_s338946" name="Equation" r:id="rId3" imgW="1434960" imgH="317160" progId="">
              <p:embed/>
            </p:oleObj>
          </a:graphicData>
        </a:graphic>
      </p:graphicFrame>
      <p:graphicFrame>
        <p:nvGraphicFramePr>
          <p:cNvPr id="49156" name="Object 8"/>
          <p:cNvGraphicFramePr>
            <a:graphicFrameLocks noChangeAspect="1"/>
          </p:cNvGraphicFramePr>
          <p:nvPr/>
        </p:nvGraphicFramePr>
        <p:xfrm>
          <a:off x="5220072" y="4941168"/>
          <a:ext cx="3371850" cy="733425"/>
        </p:xfrm>
        <a:graphic>
          <a:graphicData uri="http://schemas.openxmlformats.org/presentationml/2006/ole">
            <p:oleObj spid="_x0000_s338947" name="Equation" r:id="rId4" imgW="1460160" imgH="317160" progId="">
              <p:embed/>
            </p:oleObj>
          </a:graphicData>
        </a:graphic>
      </p:graphicFrame>
      <p:sp>
        <p:nvSpPr>
          <p:cNvPr id="49160" name="Text Box 9"/>
          <p:cNvSpPr txBox="1">
            <a:spLocks noChangeArrowheads="1"/>
          </p:cNvSpPr>
          <p:nvPr/>
        </p:nvSpPr>
        <p:spPr bwMode="auto">
          <a:xfrm>
            <a:off x="928688" y="4214813"/>
            <a:ext cx="1368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66"/>
                </a:solidFill>
              </a:rPr>
              <a:t>注意：</a:t>
            </a:r>
          </a:p>
        </p:txBody>
      </p:sp>
      <p:sp>
        <p:nvSpPr>
          <p:cNvPr id="49161" name="AutoShape 10"/>
          <p:cNvSpPr>
            <a:spLocks noChangeArrowheads="1"/>
          </p:cNvSpPr>
          <p:nvPr/>
        </p:nvSpPr>
        <p:spPr bwMode="auto">
          <a:xfrm>
            <a:off x="4427984" y="5085184"/>
            <a:ext cx="792162" cy="360363"/>
          </a:xfrm>
          <a:prstGeom prst="leftRightArrow">
            <a:avLst>
              <a:gd name="adj1" fmla="val 50000"/>
              <a:gd name="adj2" fmla="val 43965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9157" name="Object 11"/>
          <p:cNvGraphicFramePr>
            <a:graphicFrameLocks noChangeAspect="1"/>
          </p:cNvGraphicFramePr>
          <p:nvPr/>
        </p:nvGraphicFramePr>
        <p:xfrm>
          <a:off x="571500" y="3429000"/>
          <a:ext cx="8296275" cy="585788"/>
        </p:xfrm>
        <a:graphic>
          <a:graphicData uri="http://schemas.openxmlformats.org/presentationml/2006/ole">
            <p:oleObj spid="_x0000_s338948" name="Equation" r:id="rId5" imgW="3593880" imgH="253800" progId="">
              <p:embed/>
            </p:oleObj>
          </a:graphicData>
        </a:graphic>
      </p:graphicFrame>
      <p:graphicFrame>
        <p:nvGraphicFramePr>
          <p:cNvPr id="49158" name="Object 12"/>
          <p:cNvGraphicFramePr>
            <a:graphicFrameLocks noChangeAspect="1"/>
          </p:cNvGraphicFramePr>
          <p:nvPr/>
        </p:nvGraphicFramePr>
        <p:xfrm>
          <a:off x="1000125" y="2132856"/>
          <a:ext cx="7240588" cy="673100"/>
        </p:xfrm>
        <a:graphic>
          <a:graphicData uri="http://schemas.openxmlformats.org/presentationml/2006/ole">
            <p:oleObj spid="_x0000_s338949" name="Equation" r:id="rId6" imgW="3136680" imgH="291960" progId="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71600" y="5877272"/>
            <a:ext cx="3070071" cy="5903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800080"/>
                </a:solidFill>
              </a:rPr>
              <a:t>依概率收敛到真值</a:t>
            </a:r>
            <a:endParaRPr lang="zh-CN" altLang="en-US" dirty="0">
              <a:solidFill>
                <a:srgbClr val="800080"/>
              </a:solidFill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857224" y="571480"/>
          <a:ext cx="7832725" cy="1073150"/>
        </p:xfrm>
        <a:graphic>
          <a:graphicData uri="http://schemas.openxmlformats.org/presentationml/2006/ole">
            <p:oleObj spid="_x0000_s338950" name="公式" r:id="rId7" imgW="33400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0" grpId="0"/>
      <p:bldP spid="49161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4"/>
          <p:cNvGraphicFramePr>
            <a:graphicFrameLocks noChangeAspect="1"/>
          </p:cNvGraphicFramePr>
          <p:nvPr/>
        </p:nvGraphicFramePr>
        <p:xfrm>
          <a:off x="1073150" y="692150"/>
          <a:ext cx="7175500" cy="538163"/>
        </p:xfrm>
        <a:graphic>
          <a:graphicData uri="http://schemas.openxmlformats.org/presentationml/2006/ole">
            <p:oleObj spid="_x0000_s339970" name="Equation" r:id="rId4" imgW="3047760" imgH="228600" progId="">
              <p:embed/>
            </p:oleObj>
          </a:graphicData>
        </a:graphic>
      </p:graphicFrame>
      <p:graphicFrame>
        <p:nvGraphicFramePr>
          <p:cNvPr id="50179" name="Object 5"/>
          <p:cNvGraphicFramePr>
            <a:graphicFrameLocks noChangeAspect="1"/>
          </p:cNvGraphicFramePr>
          <p:nvPr/>
        </p:nvGraphicFramePr>
        <p:xfrm>
          <a:off x="1028700" y="3068960"/>
          <a:ext cx="5314950" cy="550862"/>
        </p:xfrm>
        <a:graphic>
          <a:graphicData uri="http://schemas.openxmlformats.org/presentationml/2006/ole">
            <p:oleObj spid="_x0000_s339971" name="Equation" r:id="rId5" imgW="2209680" imgH="228600" progId="">
              <p:embed/>
            </p:oleObj>
          </a:graphicData>
        </a:graphic>
      </p:graphicFrame>
      <p:graphicFrame>
        <p:nvGraphicFramePr>
          <p:cNvPr id="50180" name="Object 6"/>
          <p:cNvGraphicFramePr>
            <a:graphicFrameLocks noChangeAspect="1"/>
          </p:cNvGraphicFramePr>
          <p:nvPr/>
        </p:nvGraphicFramePr>
        <p:xfrm>
          <a:off x="827088" y="1555750"/>
          <a:ext cx="5203825" cy="538163"/>
        </p:xfrm>
        <a:graphic>
          <a:graphicData uri="http://schemas.openxmlformats.org/presentationml/2006/ole">
            <p:oleObj spid="_x0000_s339972" name="公式" r:id="rId6" imgW="2209680" imgH="228600" progId="Equation.3">
              <p:embed/>
            </p:oleObj>
          </a:graphicData>
        </a:graphic>
      </p:graphicFrame>
      <p:graphicFrame>
        <p:nvGraphicFramePr>
          <p:cNvPr id="50181" name="Object 7"/>
          <p:cNvGraphicFramePr>
            <a:graphicFrameLocks noChangeAspect="1"/>
          </p:cNvGraphicFramePr>
          <p:nvPr/>
        </p:nvGraphicFramePr>
        <p:xfrm>
          <a:off x="1043608" y="5229200"/>
          <a:ext cx="5621338" cy="550863"/>
        </p:xfrm>
        <a:graphic>
          <a:graphicData uri="http://schemas.openxmlformats.org/presentationml/2006/ole">
            <p:oleObj spid="_x0000_s339973" name="Equation" r:id="rId7" imgW="2336760" imgH="228600" progId="">
              <p:embed/>
            </p:oleObj>
          </a:graphicData>
        </a:graphic>
      </p:graphicFrame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971550" y="2204864"/>
            <a:ext cx="2232025" cy="65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可以证</a:t>
            </a:r>
            <a:r>
              <a:rPr lang="zh-CN" altLang="en-US" dirty="0"/>
              <a:t>明：</a:t>
            </a:r>
          </a:p>
        </p:txBody>
      </p:sp>
      <p:graphicFrame>
        <p:nvGraphicFramePr>
          <p:cNvPr id="50182" name="Object 9"/>
          <p:cNvGraphicFramePr>
            <a:graphicFrameLocks noChangeAspect="1"/>
          </p:cNvGraphicFramePr>
          <p:nvPr/>
        </p:nvGraphicFramePr>
        <p:xfrm>
          <a:off x="1042988" y="3861048"/>
          <a:ext cx="7054850" cy="552450"/>
        </p:xfrm>
        <a:graphic>
          <a:graphicData uri="http://schemas.openxmlformats.org/presentationml/2006/ole">
            <p:oleObj spid="_x0000_s339974" name="公式" r:id="rId8" imgW="2933640" imgH="228600" progId="Equation.3">
              <p:embed/>
            </p:oleObj>
          </a:graphicData>
        </a:graphic>
      </p:graphicFrame>
      <p:graphicFrame>
        <p:nvGraphicFramePr>
          <p:cNvPr id="50183" name="Object 10"/>
          <p:cNvGraphicFramePr>
            <a:graphicFrameLocks noChangeAspect="1"/>
          </p:cNvGraphicFramePr>
          <p:nvPr/>
        </p:nvGraphicFramePr>
        <p:xfrm>
          <a:off x="1703388" y="4581128"/>
          <a:ext cx="3144837" cy="552450"/>
        </p:xfrm>
        <a:graphic>
          <a:graphicData uri="http://schemas.openxmlformats.org/presentationml/2006/ole">
            <p:oleObj spid="_x0000_s339975" name="Equation" r:id="rId9" imgW="1307880" imgH="228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4853</TotalTime>
  <Words>3095</Words>
  <Application>Microsoft Office PowerPoint</Application>
  <PresentationFormat>全屏显示(4:3)</PresentationFormat>
  <Paragraphs>357</Paragraphs>
  <Slides>56</Slides>
  <Notes>30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56</vt:i4>
      </vt:variant>
    </vt:vector>
  </HeadingPairs>
  <TitlesOfParts>
    <vt:vector size="60" baseType="lpstr">
      <vt:lpstr>默认设计模板</vt:lpstr>
      <vt:lpstr>Equation</vt:lpstr>
      <vt:lpstr>公式</vt:lpstr>
      <vt:lpstr>Microsoft 公式 3.0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补充例题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</vt:vector>
  </TitlesOfParts>
  <Company>电脑俱乐部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电脑俱乐部</dc:creator>
  <cp:lastModifiedBy>SkyUN.Org</cp:lastModifiedBy>
  <cp:revision>267</cp:revision>
  <dcterms:created xsi:type="dcterms:W3CDTF">1999-09-04T12:26:35Z</dcterms:created>
  <dcterms:modified xsi:type="dcterms:W3CDTF">2014-06-08T09:24:27Z</dcterms:modified>
</cp:coreProperties>
</file>