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2" r:id="rId3"/>
    <p:sldId id="283" r:id="rId4"/>
    <p:sldId id="258" r:id="rId5"/>
    <p:sldId id="259" r:id="rId6"/>
    <p:sldId id="284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4" r:id="rId20"/>
    <p:sldId id="275" r:id="rId21"/>
    <p:sldId id="288" r:id="rId22"/>
    <p:sldId id="276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7A2CE36-EBC4-4BA7-BDD9-627695E78030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596A80-34C5-4436-899D-3249B8F970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很多时候我们并不关心孤立的一个总体的参数估计，而是两个甚至多个分布的参数之间的比较。不能，也没有必要各自区间估计之后再比较，而是直接对我们感兴趣的值进行估计</a:t>
            </a: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DAF14F-B4C2-45AE-9376-426E9A2090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先从点估计出发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74213E-C272-491B-96AA-F295EFF7144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如下图所示</a:t>
            </a: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637594-4F0D-4B38-AFC9-18B5DA9941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22A8B-62F8-44FD-BCA4-49FDB53309A2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EFA7D-AD60-4176-9B67-E7D3AA846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ECB7-B435-4B9C-9FA9-849640D7E948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03B9-8BD1-48A4-B1EB-C0F962E4C6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2994-DB2E-4ABA-9339-05CB005405D1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F923-50A5-4C81-BB2B-3652631B4B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E7F8-CF6C-4B2C-8E2A-B6B0BB48996D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BBC67-57FC-463C-A795-E2B498826B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F6518-B62D-4B25-A5FB-8D3BFCA6C6C4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A1024-51CD-4DB9-8A11-D1E002B1E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B2AAC-BD83-4E61-8CCF-76A5AF94C606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5E76F-25AE-47A6-B228-2305920A1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97B1-CA79-4B09-B697-B4C26954592C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D7E4-3F4D-43D1-9FE9-F37F4AD1C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BD459-A7AA-445B-BF2C-C57654C3739E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2A2C-A073-4A65-B45E-44D6615D4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C696-9ABF-4922-A412-AC1D64D7D2EC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21534-3A4D-42D1-B191-BC159E18E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562B5-9E53-4F28-AA52-91760FA5EE23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3EF31-697D-4993-BC99-08F8E258E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2C90-D7E0-450F-BC81-AA55298F5AF7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FE3B-F0B1-4CB9-8D88-64DA9A27D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6A5E1B-E10D-4A1F-8F89-210DCA71FFE9}" type="datetimeFigureOut">
              <a:rPr lang="zh-CN" altLang="en-US"/>
              <a:pPr>
                <a:defRPr/>
              </a:pPr>
              <a:t>2014/6/8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A5A827-34C5-4599-BDDC-D5F80B66E5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1"/>
          <p:cNvSpPr txBox="1">
            <a:spLocks noChangeArrowheads="1"/>
          </p:cNvSpPr>
          <p:nvPr/>
        </p:nvSpPr>
        <p:spPr bwMode="auto">
          <a:xfrm>
            <a:off x="1116013" y="1989138"/>
            <a:ext cx="698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C00000"/>
                </a:solidFill>
                <a:latin typeface="Calibri" pitchFamily="34" charset="0"/>
              </a:rPr>
              <a:t>两个正态总体参数的区间估计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95288" y="661988"/>
          <a:ext cx="8280400" cy="3765550"/>
        </p:xfrm>
        <a:graphic>
          <a:graphicData uri="http://schemas.openxmlformats.org/presentationml/2006/ole">
            <p:oleObj spid="_x0000_s10242" name="Equation" r:id="rId3" imgW="3517560" imgH="1600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573088" y="1628775"/>
          <a:ext cx="8429625" cy="2667000"/>
        </p:xfrm>
        <a:graphic>
          <a:graphicData uri="http://schemas.openxmlformats.org/presentationml/2006/ole">
            <p:oleObj spid="_x0000_s11266" name="Equation" r:id="rId3" imgW="3530520" imgH="1117440" progId="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468313" y="404813"/>
          <a:ext cx="5688012" cy="1154112"/>
        </p:xfrm>
        <a:graphic>
          <a:graphicData uri="http://schemas.openxmlformats.org/presentationml/2006/ole">
            <p:oleObj spid="_x0000_s11267" name="公式" r:id="rId4" imgW="22478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827088" y="5376863"/>
          <a:ext cx="5905500" cy="1119187"/>
        </p:xfrm>
        <a:graphic>
          <a:graphicData uri="http://schemas.openxmlformats.org/presentationml/2006/ole">
            <p:oleObj spid="_x0000_s12291" name="公式" r:id="rId3" imgW="2412720" imgH="4572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24" y="428604"/>
          <a:ext cx="5851557" cy="2714640"/>
        </p:xfrm>
        <a:graphic>
          <a:graphicData uri="http://schemas.openxmlformats.org/presentationml/2006/ole">
            <p:oleObj spid="_x0000_s12292" name="公式" r:id="rId4" imgW="2463480" imgH="11430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071538" y="3214686"/>
          <a:ext cx="5506679" cy="2143140"/>
        </p:xfrm>
        <a:graphic>
          <a:graphicData uri="http://schemas.openxmlformats.org/presentationml/2006/ole">
            <p:oleObj spid="_x0000_s12293" name="公式" r:id="rId5" imgW="23493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00100" y="428604"/>
          <a:ext cx="7037559" cy="2428892"/>
        </p:xfrm>
        <a:graphic>
          <a:graphicData uri="http://schemas.openxmlformats.org/presentationml/2006/ole">
            <p:oleObj spid="_x0000_s13315" name="公式" r:id="rId3" imgW="2869920" imgH="990360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28728" y="3143248"/>
          <a:ext cx="2786082" cy="2786082"/>
        </p:xfrm>
        <a:graphic>
          <a:graphicData uri="http://schemas.openxmlformats.org/presentationml/2006/ole">
            <p:oleObj spid="_x0000_s13316" name="公式" r:id="rId4" imgW="104112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5"/>
          <p:cNvSpPr txBox="1">
            <a:spLocks noChangeArrowheads="1"/>
          </p:cNvSpPr>
          <p:nvPr/>
        </p:nvSpPr>
        <p:spPr bwMode="auto">
          <a:xfrm>
            <a:off x="357188" y="142875"/>
            <a:ext cx="8643937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b="1" dirty="0">
                <a:latin typeface="Calibri" pitchFamily="34" charset="0"/>
              </a:rPr>
              <a:t>	</a:t>
            </a:r>
            <a:r>
              <a:rPr lang="zh-CN" altLang="en-US" sz="2600" b="1" dirty="0">
                <a:latin typeface="Calibri" pitchFamily="34" charset="0"/>
              </a:rPr>
              <a:t>两台机床生产同一个型号的滚珠，从甲机床、乙机床生产的滚珠中分别抽取</a:t>
            </a:r>
            <a:r>
              <a:rPr lang="en-US" altLang="zh-CN" sz="2600" b="1" dirty="0">
                <a:latin typeface="Calibri" pitchFamily="34" charset="0"/>
              </a:rPr>
              <a:t>8</a:t>
            </a:r>
            <a:r>
              <a:rPr lang="zh-CN" altLang="en-US" sz="2600" b="1" dirty="0">
                <a:latin typeface="Calibri" pitchFamily="34" charset="0"/>
              </a:rPr>
              <a:t>个、</a:t>
            </a:r>
            <a:r>
              <a:rPr lang="en-US" altLang="zh-CN" sz="2600" b="1" dirty="0">
                <a:latin typeface="Calibri" pitchFamily="34" charset="0"/>
              </a:rPr>
              <a:t>9</a:t>
            </a:r>
            <a:r>
              <a:rPr lang="zh-CN" altLang="en-US" sz="2600" b="1" dirty="0">
                <a:latin typeface="Calibri" pitchFamily="34" charset="0"/>
              </a:rPr>
              <a:t>个，测得这些滚珠的直径（单位</a:t>
            </a:r>
            <a:r>
              <a:rPr lang="en-US" altLang="zh-CN" sz="2600" b="1" dirty="0">
                <a:latin typeface="Calibri" pitchFamily="34" charset="0"/>
              </a:rPr>
              <a:t>:mm</a:t>
            </a:r>
            <a:r>
              <a:rPr lang="zh-CN" altLang="en-US" sz="2600" b="1" dirty="0">
                <a:latin typeface="Calibri" pitchFamily="34" charset="0"/>
              </a:rPr>
              <a:t>）如下</a:t>
            </a:r>
            <a:r>
              <a:rPr lang="en-US" altLang="zh-CN" sz="2600" b="1" dirty="0">
                <a:latin typeface="Calibri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Calibri" pitchFamily="34" charset="0"/>
              </a:rPr>
              <a:t>甲机床  </a:t>
            </a:r>
            <a:r>
              <a:rPr lang="en-US" altLang="zh-CN" sz="2600" b="1" dirty="0">
                <a:latin typeface="Calibri" pitchFamily="34" charset="0"/>
              </a:rPr>
              <a:t>15.0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14.8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15.2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15.4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14.9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15.1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15.2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14.8</a:t>
            </a: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Calibri" pitchFamily="34" charset="0"/>
              </a:rPr>
              <a:t>乙机床  </a:t>
            </a:r>
            <a:r>
              <a:rPr lang="en-US" altLang="zh-CN" sz="2600" b="1" dirty="0">
                <a:latin typeface="Calibri" pitchFamily="34" charset="0"/>
              </a:rPr>
              <a:t>15.2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15.0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14.8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15.1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15.0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14.6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14.8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15.1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14.5 </a:t>
            </a:r>
          </a:p>
          <a:p>
            <a:pPr>
              <a:lnSpc>
                <a:spcPct val="130000"/>
              </a:lnSpc>
            </a:pPr>
            <a:r>
              <a:rPr lang="en-US" altLang="zh-CN" sz="2600" b="1" dirty="0">
                <a:latin typeface="Calibri" pitchFamily="34" charset="0"/>
              </a:rPr>
              <a:t>	</a:t>
            </a:r>
            <a:r>
              <a:rPr lang="zh-CN" altLang="en-US" sz="2600" b="1" dirty="0">
                <a:latin typeface="Calibri" pitchFamily="34" charset="0"/>
              </a:rPr>
              <a:t>两台机床生产的滚珠直径服从正态分布，求这两台机床生产的滚珠直径均值差</a:t>
            </a:r>
            <a:r>
              <a:rPr lang="en-US" altLang="zh-CN" sz="2600" b="1" dirty="0">
                <a:latin typeface="Calibri" pitchFamily="34" charset="0"/>
              </a:rPr>
              <a:t>μ</a:t>
            </a:r>
            <a:r>
              <a:rPr lang="en-US" altLang="zh-CN" sz="2600" b="1" baseline="-25000" dirty="0">
                <a:latin typeface="Calibri" pitchFamily="34" charset="0"/>
              </a:rPr>
              <a:t>1</a:t>
            </a:r>
            <a:r>
              <a:rPr lang="zh-CN" altLang="en-US" sz="2600" b="1" dirty="0">
                <a:latin typeface="Calibri" pitchFamily="34" charset="0"/>
              </a:rPr>
              <a:t>－</a:t>
            </a:r>
            <a:r>
              <a:rPr lang="en-US" altLang="zh-CN" sz="2600" b="1" dirty="0">
                <a:latin typeface="Calibri" pitchFamily="34" charset="0"/>
              </a:rPr>
              <a:t>μ</a:t>
            </a:r>
            <a:r>
              <a:rPr lang="en-US" altLang="zh-CN" sz="2600" b="1" baseline="-25000" dirty="0">
                <a:latin typeface="Calibri" pitchFamily="34" charset="0"/>
              </a:rPr>
              <a:t>2</a:t>
            </a:r>
            <a:r>
              <a:rPr lang="en-US" altLang="zh-CN" sz="2600" b="1" dirty="0">
                <a:latin typeface="Calibri" pitchFamily="34" charset="0"/>
              </a:rPr>
              <a:t> </a:t>
            </a:r>
            <a:r>
              <a:rPr lang="zh-CN" altLang="en-US" sz="2600" b="1" dirty="0">
                <a:latin typeface="Calibri" pitchFamily="34" charset="0"/>
              </a:rPr>
              <a:t>的置信区间，置信概率为</a:t>
            </a:r>
            <a:r>
              <a:rPr lang="en-US" altLang="zh-CN" sz="2600" b="1" dirty="0">
                <a:latin typeface="Calibri" pitchFamily="34" charset="0"/>
              </a:rPr>
              <a:t>0.90</a:t>
            </a:r>
            <a:r>
              <a:rPr lang="zh-CN" altLang="en-US" sz="2600" b="1" dirty="0">
                <a:latin typeface="Calibri" pitchFamily="34" charset="0"/>
              </a:rPr>
              <a:t>，设</a:t>
            </a: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Calibri" pitchFamily="34" charset="0"/>
              </a:rPr>
              <a:t>（</a:t>
            </a:r>
            <a:r>
              <a:rPr lang="en-US" altLang="zh-CN" sz="2600" b="1" dirty="0">
                <a:latin typeface="Calibri" pitchFamily="34" charset="0"/>
              </a:rPr>
              <a:t>1</a:t>
            </a:r>
            <a:r>
              <a:rPr lang="zh-CN" altLang="en-US" sz="2600" b="1" dirty="0">
                <a:latin typeface="Calibri" pitchFamily="34" charset="0"/>
              </a:rPr>
              <a:t>）已知甲、乙机床生产的滚珠直径的标准差分别为</a:t>
            </a:r>
            <a:r>
              <a:rPr lang="en-US" altLang="zh-CN" sz="2600" b="1" dirty="0">
                <a:latin typeface="Calibri" pitchFamily="34" charset="0"/>
              </a:rPr>
              <a:t>σ</a:t>
            </a:r>
            <a:r>
              <a:rPr lang="en-US" altLang="zh-CN" sz="2600" b="1" baseline="-25000" dirty="0">
                <a:latin typeface="Calibri" pitchFamily="34" charset="0"/>
              </a:rPr>
              <a:t>1</a:t>
            </a:r>
            <a:r>
              <a:rPr lang="en-US" altLang="zh-CN" sz="2600" b="1" dirty="0">
                <a:latin typeface="Calibri" pitchFamily="34" charset="0"/>
              </a:rPr>
              <a:t>=0.18mm</a:t>
            </a:r>
            <a:r>
              <a:rPr lang="zh-CN" altLang="en-US" sz="2600" b="1" dirty="0">
                <a:latin typeface="Calibri" pitchFamily="34" charset="0"/>
              </a:rPr>
              <a:t>及</a:t>
            </a:r>
            <a:r>
              <a:rPr lang="en-US" altLang="zh-CN" sz="2600" b="1" dirty="0">
                <a:latin typeface="Calibri" pitchFamily="34" charset="0"/>
              </a:rPr>
              <a:t>σ</a:t>
            </a:r>
            <a:r>
              <a:rPr lang="en-US" altLang="zh-CN" sz="2600" b="1" baseline="-25000" dirty="0">
                <a:latin typeface="Calibri" pitchFamily="34" charset="0"/>
              </a:rPr>
              <a:t>2</a:t>
            </a:r>
            <a:r>
              <a:rPr lang="en-US" altLang="zh-CN" sz="2600" b="1" dirty="0">
                <a:latin typeface="Calibri" pitchFamily="34" charset="0"/>
              </a:rPr>
              <a:t>=0.24mm;</a:t>
            </a: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Calibri" pitchFamily="34" charset="0"/>
              </a:rPr>
              <a:t>（</a:t>
            </a:r>
            <a:r>
              <a:rPr lang="en-US" altLang="zh-CN" sz="2600" b="1" dirty="0">
                <a:latin typeface="Calibri" pitchFamily="34" charset="0"/>
              </a:rPr>
              <a:t>2</a:t>
            </a:r>
            <a:r>
              <a:rPr lang="zh-CN" altLang="en-US" sz="2600" b="1" dirty="0">
                <a:latin typeface="Calibri" pitchFamily="34" charset="0"/>
              </a:rPr>
              <a:t>）未知</a:t>
            </a:r>
            <a:r>
              <a:rPr lang="en-US" altLang="zh-CN" sz="2600" b="1" dirty="0">
                <a:latin typeface="Calibri" pitchFamily="34" charset="0"/>
              </a:rPr>
              <a:t>σ</a:t>
            </a:r>
            <a:r>
              <a:rPr lang="en-US" altLang="zh-CN" sz="2600" b="1" baseline="-25000" dirty="0">
                <a:latin typeface="Calibri" pitchFamily="34" charset="0"/>
              </a:rPr>
              <a:t>1</a:t>
            </a:r>
            <a:r>
              <a:rPr lang="zh-CN" altLang="en-US" sz="2600" b="1" dirty="0">
                <a:latin typeface="Calibri" pitchFamily="34" charset="0"/>
              </a:rPr>
              <a:t>，</a:t>
            </a:r>
            <a:r>
              <a:rPr lang="en-US" altLang="zh-CN" sz="2600" b="1" dirty="0">
                <a:latin typeface="Calibri" pitchFamily="34" charset="0"/>
              </a:rPr>
              <a:t>σ</a:t>
            </a:r>
            <a:r>
              <a:rPr lang="en-US" altLang="zh-CN" sz="2600" b="1" baseline="-25000" dirty="0">
                <a:latin typeface="Calibri" pitchFamily="34" charset="0"/>
              </a:rPr>
              <a:t>2</a:t>
            </a:r>
            <a:r>
              <a:rPr lang="zh-CN" altLang="en-US" sz="2600" b="1" dirty="0">
                <a:latin typeface="Calibri" pitchFamily="34" charset="0"/>
              </a:rPr>
              <a:t>，已知</a:t>
            </a:r>
            <a:r>
              <a:rPr lang="en-US" altLang="zh-CN" sz="2600" b="1" dirty="0">
                <a:latin typeface="Calibri" pitchFamily="34" charset="0"/>
              </a:rPr>
              <a:t>σ</a:t>
            </a:r>
            <a:r>
              <a:rPr lang="en-US" altLang="zh-CN" sz="2600" b="1" baseline="-25000" dirty="0">
                <a:latin typeface="Calibri" pitchFamily="34" charset="0"/>
              </a:rPr>
              <a:t>1</a:t>
            </a:r>
            <a:r>
              <a:rPr lang="en-US" altLang="zh-CN" sz="2600" b="1" dirty="0">
                <a:latin typeface="Calibri" pitchFamily="34" charset="0"/>
              </a:rPr>
              <a:t>=σ</a:t>
            </a:r>
            <a:r>
              <a:rPr lang="en-US" altLang="zh-CN" sz="2600" b="1" baseline="-25000" dirty="0">
                <a:latin typeface="Calibri" pitchFamily="34" charset="0"/>
              </a:rPr>
              <a:t>2</a:t>
            </a:r>
            <a:r>
              <a:rPr lang="en-US" altLang="zh-CN" sz="2600" b="1" dirty="0">
                <a:latin typeface="Calibri" pitchFamily="34" charset="0"/>
              </a:rPr>
              <a:t> </a:t>
            </a:r>
            <a:r>
              <a:rPr lang="zh-CN" altLang="en-US" sz="2600" b="1" dirty="0">
                <a:latin typeface="Calibri" pitchFamily="34" charset="0"/>
              </a:rPr>
              <a:t>。 </a:t>
            </a:r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468313" y="142875"/>
            <a:ext cx="100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Calibri" pitchFamily="34" charset="0"/>
              </a:rPr>
              <a:t>例</a:t>
            </a:r>
            <a:r>
              <a:rPr lang="en-US" altLang="zh-CN" sz="3200" b="1">
                <a:solidFill>
                  <a:srgbClr val="FF0066"/>
                </a:solidFill>
                <a:latin typeface="Calibri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23850" y="476888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66"/>
                </a:solidFill>
                <a:latin typeface="Calibri" pitchFamily="34" charset="0"/>
              </a:rPr>
              <a:t>解</a:t>
            </a:r>
            <a:r>
              <a:rPr lang="en-US" altLang="zh-CN" sz="2800" b="1" dirty="0" smtClean="0">
                <a:solidFill>
                  <a:srgbClr val="FF0066"/>
                </a:solidFill>
                <a:latin typeface="Calibri" pitchFamily="34" charset="0"/>
              </a:rPr>
              <a:t>:</a:t>
            </a:r>
            <a:endParaRPr lang="zh-CN" altLang="en-US" sz="2800" b="1" dirty="0">
              <a:solidFill>
                <a:srgbClr val="FF0066"/>
              </a:solidFill>
              <a:latin typeface="Calibri" pitchFamily="34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285852" y="428604"/>
          <a:ext cx="4365626" cy="1600200"/>
        </p:xfrm>
        <a:graphic>
          <a:graphicData uri="http://schemas.openxmlformats.org/presentationml/2006/ole">
            <p:oleObj spid="_x0000_s41987" name="公式" r:id="rId3" imgW="1904760" imgH="698400" progId="Equation.3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231927" y="3571876"/>
          <a:ext cx="7269163" cy="1793875"/>
        </p:xfrm>
        <a:graphic>
          <a:graphicData uri="http://schemas.openxmlformats.org/presentationml/2006/ole">
            <p:oleObj spid="_x0000_s41990" name="公式" r:id="rId4" imgW="2882880" imgH="711000" progId="Equation.3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785786" y="2232026"/>
          <a:ext cx="5646738" cy="1339850"/>
        </p:xfrm>
        <a:graphic>
          <a:graphicData uri="http://schemas.openxmlformats.org/presentationml/2006/ole">
            <p:oleObj spid="_x0000_s41991" name="公式" r:id="rId5" imgW="246348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928662" y="446076"/>
          <a:ext cx="6927850" cy="1339850"/>
        </p:xfrm>
        <a:graphic>
          <a:graphicData uri="http://schemas.openxmlformats.org/presentationml/2006/ole">
            <p:oleObj spid="_x0000_s43011" name="公式" r:id="rId3" imgW="3022560" imgH="58392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428728" y="1785926"/>
          <a:ext cx="5384800" cy="2097088"/>
        </p:xfrm>
        <a:graphic>
          <a:graphicData uri="http://schemas.openxmlformats.org/presentationml/2006/ole">
            <p:oleObj spid="_x0000_s43012" name="公式" r:id="rId4" imgW="2349360" imgH="914400" progId="Equation.3">
              <p:embed/>
            </p:oleObj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357290" y="4000504"/>
          <a:ext cx="6637338" cy="1631950"/>
        </p:xfrm>
        <a:graphic>
          <a:graphicData uri="http://schemas.openxmlformats.org/presentationml/2006/ole">
            <p:oleObj spid="_x0000_s43013" name="公式" r:id="rId5" imgW="28954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00113" y="504825"/>
          <a:ext cx="7561262" cy="3140075"/>
        </p:xfrm>
        <a:graphic>
          <a:graphicData uri="http://schemas.openxmlformats.org/presentationml/2006/ole">
            <p:oleObj spid="_x0000_s14338" name="公式" r:id="rId3" imgW="3365280" imgH="1396800" progId="Equation.3">
              <p:embed/>
            </p:oleObj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100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Calibri" pitchFamily="34" charset="0"/>
              </a:rPr>
              <a:t>例</a:t>
            </a:r>
            <a:r>
              <a:rPr lang="en-US" altLang="zh-CN" sz="3200" b="1">
                <a:solidFill>
                  <a:srgbClr val="FF0066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76250"/>
            <a:ext cx="6400800" cy="1752600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12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</a:rPr>
              <a:t>解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）计算得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001713" y="1169988"/>
          <a:ext cx="7651750" cy="4683125"/>
        </p:xfrm>
        <a:graphic>
          <a:graphicData uri="http://schemas.openxmlformats.org/presentationml/2006/ole">
            <p:oleObj spid="_x0000_s15362" name="Equation" r:id="rId3" imgW="3568680" imgH="2184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230327" y="338133"/>
          <a:ext cx="5413375" cy="2447925"/>
        </p:xfrm>
        <a:graphic>
          <a:graphicData uri="http://schemas.openxmlformats.org/presentationml/2006/ole">
            <p:oleObj spid="_x0000_s16387" name="公式" r:id="rId3" imgW="2361960" imgH="106668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585930" y="2643182"/>
          <a:ext cx="5414962" cy="1919287"/>
        </p:xfrm>
        <a:graphic>
          <a:graphicData uri="http://schemas.openxmlformats.org/presentationml/2006/ole">
            <p:oleObj spid="_x0000_s16388" name="公式" r:id="rId4" imgW="2361960" imgH="838080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235098" y="4573607"/>
          <a:ext cx="6694488" cy="1570037"/>
        </p:xfrm>
        <a:graphic>
          <a:graphicData uri="http://schemas.openxmlformats.org/presentationml/2006/ole">
            <p:oleObj spid="_x0000_s16389" name="公式" r:id="rId5" imgW="292068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2"/>
          <p:cNvSpPr txBox="1">
            <a:spLocks noChangeArrowheads="1"/>
          </p:cNvSpPr>
          <p:nvPr/>
        </p:nvSpPr>
        <p:spPr bwMode="auto">
          <a:xfrm>
            <a:off x="3821113" y="115888"/>
            <a:ext cx="1111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A50021"/>
                </a:solidFill>
                <a:latin typeface="Calibri" pitchFamily="34" charset="0"/>
              </a:rPr>
              <a:t>背景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313" y="692150"/>
            <a:ext cx="8351837" cy="591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2800" b="1" dirty="0">
                <a:latin typeface="Calibri" pitchFamily="34" charset="0"/>
              </a:rPr>
              <a:t>为了治疗禽流感，现在只有板蓝根和达菲两种药，我们希望估计两种药的治愈率（两点分布）。事实上我们对两种药各自的治愈率具体是多少并不感兴趣，真正关心的是两者治愈率大小的比较，即对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进行区间估计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水泥厂只有两台打包机，都服从正态分布，期望相同，考察方差。我们对各自的方差也不感兴趣，而是希望比较哪台打包机性能更稳定（方差更小），即估计</a:t>
            </a:r>
            <a:r>
              <a:rPr lang="el-GR" altLang="zh-CN" sz="2800" b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altLang="zh-CN" sz="2800" b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2133600"/>
            <a:ext cx="8713788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单个正态总体参数的联合区间估计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TextBox 3"/>
          <p:cNvSpPr txBox="1">
            <a:spLocks noChangeArrowheads="1"/>
          </p:cNvSpPr>
          <p:nvPr/>
        </p:nvSpPr>
        <p:spPr bwMode="auto">
          <a:xfrm>
            <a:off x="3862388" y="44450"/>
            <a:ext cx="1214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A50021"/>
                </a:solidFill>
                <a:latin typeface="宋体" charset="-122"/>
              </a:rPr>
              <a:t>背景</a:t>
            </a:r>
          </a:p>
        </p:txBody>
      </p:sp>
      <p:sp>
        <p:nvSpPr>
          <p:cNvPr id="44040" name="TextBox 4"/>
          <p:cNvSpPr txBox="1">
            <a:spLocks noChangeArrowheads="1"/>
          </p:cNvSpPr>
          <p:nvPr/>
        </p:nvSpPr>
        <p:spPr bwMode="auto">
          <a:xfrm>
            <a:off x="250825" y="819150"/>
            <a:ext cx="8713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之前我们要么是估计</a:t>
            </a:r>
            <a:r>
              <a:rPr lang="el-GR" altLang="zh-CN" sz="2800" b="1">
                <a:latin typeface="宋体" charset="-122"/>
              </a:rPr>
              <a:t>μ</a:t>
            </a:r>
            <a:r>
              <a:rPr lang="zh-CN" altLang="en-US" sz="2800" b="1">
                <a:latin typeface="宋体" charset="-122"/>
              </a:rPr>
              <a:t>，要么是估计</a:t>
            </a:r>
            <a:r>
              <a:rPr lang="el-GR" altLang="zh-CN" sz="2800" b="1">
                <a:latin typeface="宋体" charset="-122"/>
              </a:rPr>
              <a:t>σ</a:t>
            </a:r>
            <a:r>
              <a:rPr lang="en-US" altLang="zh-CN" sz="2800" b="1" baseline="30000">
                <a:latin typeface="宋体" charset="-122"/>
              </a:rPr>
              <a:t>2</a:t>
            </a:r>
            <a:r>
              <a:rPr lang="zh-CN" altLang="en-US" sz="2800" b="1">
                <a:latin typeface="宋体" charset="-122"/>
              </a:rPr>
              <a:t>。现在我们想同时估计</a:t>
            </a:r>
            <a:r>
              <a:rPr lang="el-GR" altLang="zh-CN" sz="2800" b="1">
                <a:latin typeface="宋体" charset="-122"/>
              </a:rPr>
              <a:t>μ</a:t>
            </a:r>
            <a:r>
              <a:rPr lang="zh-CN" altLang="en-US" sz="2800" b="1">
                <a:latin typeface="宋体" charset="-122"/>
              </a:rPr>
              <a:t>和</a:t>
            </a:r>
            <a:r>
              <a:rPr lang="el-GR" altLang="zh-CN" sz="2800" b="1">
                <a:latin typeface="宋体" charset="-122"/>
              </a:rPr>
              <a:t>σ</a:t>
            </a:r>
            <a:r>
              <a:rPr lang="en-US" altLang="zh-CN" sz="2800" b="1" baseline="30000">
                <a:latin typeface="宋体" charset="-122"/>
              </a:rPr>
              <a:t>2</a:t>
            </a:r>
            <a:r>
              <a:rPr lang="zh-CN" altLang="en-US" sz="2800" b="1">
                <a:latin typeface="宋体" charset="-122"/>
              </a:rPr>
              <a:t>，回忆：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0825" y="1844675"/>
            <a:ext cx="88931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Calibri" pitchFamily="34" charset="0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Calibri" pitchFamily="34" charset="0"/>
              </a:rPr>
              <a:t>  </a:t>
            </a:r>
            <a:r>
              <a:rPr lang="zh-CN" altLang="en-US" sz="2800" b="1">
                <a:latin typeface="Calibri" pitchFamily="34" charset="0"/>
              </a:rPr>
              <a:t>设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baseline="-25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>
                <a:latin typeface="宋体" charset="-122"/>
              </a:rPr>
              <a:t>…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为来自正态总体</a:t>
            </a:r>
            <a:r>
              <a:rPr lang="zh-CN" altLang="en-US" sz="2800" b="1" i="1">
                <a:latin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～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 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 </a:t>
            </a:r>
            <a:r>
              <a:rPr lang="en-US" altLang="zh-CN" sz="2800" b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的样本，则</a:t>
            </a:r>
            <a:endParaRPr lang="zh-CN" altLang="en-US" sz="2800" b="1">
              <a:solidFill>
                <a:srgbClr val="7030A0"/>
              </a:solidFill>
              <a:latin typeface="Times New Roman" pitchFamily="18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55650" y="2708275"/>
            <a:ext cx="3311525" cy="865188"/>
            <a:chOff x="397" y="1082"/>
            <a:chExt cx="2200" cy="664"/>
          </a:xfrm>
        </p:grpSpPr>
        <p:sp>
          <p:nvSpPr>
            <p:cNvPr id="44048" name="Text Box 4"/>
            <p:cNvSpPr txBox="1">
              <a:spLocks noChangeArrowheads="1"/>
            </p:cNvSpPr>
            <p:nvPr/>
          </p:nvSpPr>
          <p:spPr bwMode="auto">
            <a:xfrm>
              <a:off x="397" y="1253"/>
              <a:ext cx="442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(1)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44034" name="Object 4"/>
            <p:cNvGraphicFramePr>
              <a:graphicFrameLocks noChangeAspect="1"/>
            </p:cNvGraphicFramePr>
            <p:nvPr/>
          </p:nvGraphicFramePr>
          <p:xfrm>
            <a:off x="1012" y="1082"/>
            <a:ext cx="1585" cy="664"/>
          </p:xfrm>
          <a:graphic>
            <a:graphicData uri="http://schemas.openxmlformats.org/presentationml/2006/ole">
              <p:oleObj spid="_x0000_s44034" name="Equation" r:id="rId3" imgW="1028254" imgH="393529" progId="">
                <p:embed/>
              </p:oleObj>
            </a:graphicData>
          </a:graphic>
        </p:graphicFrame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755650" y="3429000"/>
            <a:ext cx="6503988" cy="1152525"/>
            <a:chOff x="376" y="1445"/>
            <a:chExt cx="4218" cy="816"/>
          </a:xfrm>
        </p:grpSpPr>
        <p:graphicFrame>
          <p:nvGraphicFramePr>
            <p:cNvPr id="44035" name="Object 7"/>
            <p:cNvGraphicFramePr>
              <a:graphicFrameLocks noChangeAspect="1"/>
            </p:cNvGraphicFramePr>
            <p:nvPr/>
          </p:nvGraphicFramePr>
          <p:xfrm>
            <a:off x="929" y="1445"/>
            <a:ext cx="3665" cy="816"/>
          </p:xfrm>
          <a:graphic>
            <a:graphicData uri="http://schemas.openxmlformats.org/presentationml/2006/ole">
              <p:oleObj spid="_x0000_s44035" name="Equation" r:id="rId4" imgW="2120900" imgH="431800" progId="">
                <p:embed/>
              </p:oleObj>
            </a:graphicData>
          </a:graphic>
        </p:graphicFrame>
        <p:sp>
          <p:nvSpPr>
            <p:cNvPr id="44047" name="Rectangle 8"/>
            <p:cNvSpPr>
              <a:spLocks noChangeArrowheads="1"/>
            </p:cNvSpPr>
            <p:nvPr/>
          </p:nvSpPr>
          <p:spPr bwMode="auto">
            <a:xfrm>
              <a:off x="376" y="1727"/>
              <a:ext cx="493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755650" y="4652963"/>
            <a:ext cx="6589713" cy="647700"/>
            <a:chOff x="719460" y="4800600"/>
            <a:chExt cx="6588844" cy="647700"/>
          </a:xfrm>
        </p:grpSpPr>
        <p:grpSp>
          <p:nvGrpSpPr>
            <p:cNvPr id="44045" name="Group 13"/>
            <p:cNvGrpSpPr>
              <a:grpSpLocks/>
            </p:cNvGrpSpPr>
            <p:nvPr/>
          </p:nvGrpSpPr>
          <p:grpSpPr bwMode="auto">
            <a:xfrm>
              <a:off x="719460" y="4852591"/>
              <a:ext cx="6588844" cy="523875"/>
              <a:chOff x="397" y="1253"/>
              <a:chExt cx="1701" cy="330"/>
            </a:xfrm>
          </p:grpSpPr>
          <p:sp>
            <p:nvSpPr>
              <p:cNvPr id="44046" name="Text Box 4"/>
              <p:cNvSpPr txBox="1">
                <a:spLocks noChangeArrowheads="1"/>
              </p:cNvSpPr>
              <p:nvPr/>
            </p:nvSpPr>
            <p:spPr bwMode="auto">
              <a:xfrm>
                <a:off x="397" y="1253"/>
                <a:ext cx="170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itchFamily="18" charset="0"/>
                  </a:rPr>
                  <a:t>(3)     </a:t>
                </a:r>
                <a:r>
                  <a:rPr lang="zh-CN" altLang="en-US" sz="2800" b="1">
                    <a:latin typeface="Times New Roman" pitchFamily="18" charset="0"/>
                  </a:rPr>
                  <a:t>样本均值        和样本方差         独立</a:t>
                </a:r>
              </a:p>
            </p:txBody>
          </p:sp>
          <p:graphicFrame>
            <p:nvGraphicFramePr>
              <p:cNvPr id="44036" name="Object 14"/>
              <p:cNvGraphicFramePr>
                <a:graphicFrameLocks noChangeAspect="1"/>
              </p:cNvGraphicFramePr>
              <p:nvPr/>
            </p:nvGraphicFramePr>
            <p:xfrm>
              <a:off x="1038" y="1259"/>
              <a:ext cx="149" cy="322"/>
            </p:xfrm>
            <a:graphic>
              <a:graphicData uri="http://schemas.openxmlformats.org/presentationml/2006/ole">
                <p:oleObj spid="_x0000_s44036" name="Equation" r:id="rId5" imgW="177480" imgH="190440" progId="">
                  <p:embed/>
                </p:oleObj>
              </a:graphicData>
            </a:graphic>
          </p:graphicFrame>
        </p:grpSp>
        <p:graphicFrame>
          <p:nvGraphicFramePr>
            <p:cNvPr id="44037" name="Object 15"/>
            <p:cNvGraphicFramePr>
              <a:graphicFrameLocks noChangeAspect="1"/>
            </p:cNvGraphicFramePr>
            <p:nvPr/>
          </p:nvGraphicFramePr>
          <p:xfrm>
            <a:off x="5756275" y="4800600"/>
            <a:ext cx="657225" cy="647700"/>
          </p:xfrm>
          <a:graphic>
            <a:graphicData uri="http://schemas.openxmlformats.org/presentationml/2006/ole">
              <p:oleObj spid="_x0000_s44037" name="Equation" r:id="rId6" imgW="203040" imgH="241200" progId="">
                <p:embed/>
              </p:oleObj>
            </a:graphicData>
          </a:graphic>
        </p:graphicFrame>
      </p:grp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07950" y="5565775"/>
          <a:ext cx="8964613" cy="671513"/>
        </p:xfrm>
        <a:graphic>
          <a:graphicData uri="http://schemas.openxmlformats.org/presentationml/2006/ole">
            <p:oleObj spid="_x0000_s44038" name="Equation" r:id="rId7" imgW="373356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539750" y="260350"/>
            <a:ext cx="3070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charset="-122"/>
              </a:rPr>
              <a:t>具体来看，若想求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00063" y="827088"/>
          <a:ext cx="4897437" cy="1958975"/>
        </p:xfrm>
        <a:graphic>
          <a:graphicData uri="http://schemas.openxmlformats.org/presentationml/2006/ole">
            <p:oleObj spid="_x0000_s17412" name="公式" r:id="rId3" imgW="2349360" imgH="9396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71500" y="3084513"/>
          <a:ext cx="6424613" cy="2916237"/>
        </p:xfrm>
        <a:graphic>
          <a:graphicData uri="http://schemas.openxmlformats.org/presentationml/2006/ole">
            <p:oleObj spid="_x0000_s17413" name="公式" r:id="rId4" imgW="262872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92113" y="369888"/>
          <a:ext cx="7424737" cy="1831975"/>
        </p:xfrm>
        <a:graphic>
          <a:graphicData uri="http://schemas.openxmlformats.org/presentationml/2006/ole">
            <p:oleObj spid="_x0000_s18435" name="Equation" r:id="rId3" imgW="3708360" imgH="914400" progId="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0825" y="2565400"/>
          <a:ext cx="8729663" cy="1800225"/>
        </p:xfrm>
        <a:graphic>
          <a:graphicData uri="http://schemas.openxmlformats.org/presentationml/2006/ole">
            <p:oleObj spid="_x0000_s18436" name="Equation" r:id="rId4" imgW="3936960" imgH="812520" progId="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857250" y="4424363"/>
          <a:ext cx="6215063" cy="1673225"/>
        </p:xfrm>
        <a:graphic>
          <a:graphicData uri="http://schemas.openxmlformats.org/presentationml/2006/ole">
            <p:oleObj spid="_x0000_s18438" name="公式" r:id="rId5" imgW="250164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14375" y="357188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故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857250" y="1214438"/>
          <a:ext cx="7835900" cy="2889250"/>
        </p:xfrm>
        <a:graphic>
          <a:graphicData uri="http://schemas.openxmlformats.org/presentationml/2006/ole">
            <p:oleObj spid="_x0000_s20482" name="Equation" r:id="rId4" imgW="3924000" imgH="1447560" progId="">
              <p:embed/>
            </p:oleObj>
          </a:graphicData>
        </a:graphic>
      </p:graphicFrame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84213" y="4437063"/>
            <a:ext cx="667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宋体" charset="-122"/>
              </a:rPr>
              <a:t>注意：联合估计中</a:t>
            </a:r>
            <a:r>
              <a:rPr lang="el-GR" altLang="zh-CN" sz="2800" b="1">
                <a:solidFill>
                  <a:srgbClr val="7030A0"/>
                </a:solidFill>
                <a:latin typeface="宋体" charset="-122"/>
              </a:rPr>
              <a:t>μ</a:t>
            </a:r>
            <a:r>
              <a:rPr lang="zh-CN" altLang="en-US" sz="2800" b="1">
                <a:solidFill>
                  <a:srgbClr val="7030A0"/>
                </a:solidFill>
                <a:latin typeface="宋体" charset="-122"/>
              </a:rPr>
              <a:t>，</a:t>
            </a:r>
            <a:r>
              <a:rPr lang="el-GR" altLang="zh-CN" sz="2800" b="1">
                <a:solidFill>
                  <a:srgbClr val="7030A0"/>
                </a:solidFill>
                <a:latin typeface="宋体" charset="-122"/>
              </a:rPr>
              <a:t>σ</a:t>
            </a:r>
            <a:r>
              <a:rPr lang="zh-CN" altLang="en-US" sz="2800" b="1">
                <a:solidFill>
                  <a:srgbClr val="7030A0"/>
                </a:solidFill>
                <a:latin typeface="宋体" charset="-122"/>
              </a:rPr>
              <a:t>的地位并不对称</a:t>
            </a: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684213" y="5157788"/>
            <a:ext cx="81184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800" b="1">
                <a:solidFill>
                  <a:srgbClr val="7030A0"/>
                </a:solidFill>
                <a:latin typeface="宋体" charset="-122"/>
              </a:rPr>
              <a:t>σ</a:t>
            </a:r>
            <a:r>
              <a:rPr lang="zh-CN" altLang="en-US" sz="2800" b="1">
                <a:solidFill>
                  <a:srgbClr val="7030A0"/>
                </a:solidFill>
                <a:latin typeface="宋体" charset="-122"/>
              </a:rPr>
              <a:t>的估计只由样本方差决定，而</a:t>
            </a:r>
            <a:r>
              <a:rPr lang="el-GR" altLang="zh-CN" sz="2800" b="1">
                <a:solidFill>
                  <a:srgbClr val="7030A0"/>
                </a:solidFill>
                <a:latin typeface="宋体" charset="-122"/>
              </a:rPr>
              <a:t>μ</a:t>
            </a:r>
            <a:r>
              <a:rPr lang="zh-CN" altLang="en-US" sz="2800" b="1">
                <a:solidFill>
                  <a:srgbClr val="7030A0"/>
                </a:solidFill>
                <a:latin typeface="宋体" charset="-122"/>
              </a:rPr>
              <a:t>的估计依赖于</a:t>
            </a:r>
            <a:r>
              <a:rPr lang="el-GR" altLang="zh-CN" sz="2800" b="1">
                <a:solidFill>
                  <a:srgbClr val="7030A0"/>
                </a:solidFill>
                <a:latin typeface="宋体" charset="-122"/>
              </a:rPr>
              <a:t>σ</a:t>
            </a:r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图片 3"/>
          <p:cNvPicPr>
            <a:picLocks noChangeAspect="1" noChangeArrowheads="1"/>
          </p:cNvPicPr>
          <p:nvPr/>
        </p:nvPicPr>
        <p:blipFill>
          <a:blip r:embed="rId2">
            <a:lum bright="16000" contrast="42000"/>
          </a:blip>
          <a:srcRect/>
          <a:stretch>
            <a:fillRect/>
          </a:stretch>
        </p:blipFill>
        <p:spPr bwMode="auto">
          <a:xfrm>
            <a:off x="1285875" y="1000125"/>
            <a:ext cx="6929438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2138" y="404813"/>
            <a:ext cx="259238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A50021"/>
                </a:solidFill>
                <a:latin typeface="+mj-ea"/>
                <a:ea typeface="+mj-ea"/>
              </a:rPr>
              <a:t>学习注意点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1557338"/>
            <a:ext cx="8351837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和单个正态总体的想法完全一致，由参数的点估计量引出参数的区间估计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我们只详细介绍一种情形，对于其他三种情形不给出统计量的引入过程，直接介绍结论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大家记住公式，直接使用即可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感兴趣的同学可以自己分析一下过程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08350" y="115888"/>
            <a:ext cx="22717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200" b="1" kern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基本记号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00125" y="1143000"/>
          <a:ext cx="7215188" cy="1071563"/>
        </p:xfrm>
        <a:graphic>
          <a:graphicData uri="http://schemas.openxmlformats.org/presentationml/2006/ole">
            <p:oleObj spid="_x0000_s1028" name="公式" r:id="rId3" imgW="3162240" imgH="4824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43000" y="2214563"/>
          <a:ext cx="3679825" cy="1643062"/>
        </p:xfrm>
        <a:graphic>
          <a:graphicData uri="http://schemas.openxmlformats.org/presentationml/2006/ole">
            <p:oleObj spid="_x0000_s1029" name="公式" r:id="rId4" imgW="1422360" imgH="63468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143000" y="4143375"/>
          <a:ext cx="5908675" cy="1500188"/>
        </p:xfrm>
        <a:graphic>
          <a:graphicData uri="http://schemas.openxmlformats.org/presentationml/2006/ole">
            <p:oleObj spid="_x0000_s1030" name="公式" r:id="rId5" imgW="25016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84213" y="333375"/>
          <a:ext cx="5688012" cy="534988"/>
        </p:xfrm>
        <a:graphic>
          <a:graphicData uri="http://schemas.openxmlformats.org/presentationml/2006/ole">
            <p:oleObj spid="_x0000_s2051" name="Equation" r:id="rId4" imgW="2425680" imgH="228600" progId="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2962" y="1125538"/>
            <a:ext cx="54721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点估计中如何估计算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，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？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827088" y="1785926"/>
          <a:ext cx="1603375" cy="647700"/>
        </p:xfrm>
        <a:graphic>
          <a:graphicData uri="http://schemas.openxmlformats.org/presentationml/2006/ole">
            <p:oleObj spid="_x0000_s2053" name="Equation" r:id="rId5" imgW="596880" imgH="241200" progId="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857500" y="1785926"/>
          <a:ext cx="1535113" cy="647700"/>
        </p:xfrm>
        <a:graphic>
          <a:graphicData uri="http://schemas.openxmlformats.org/presentationml/2006/ole">
            <p:oleObj spid="_x0000_s2054" name="Equation" r:id="rId6" imgW="571320" imgH="241200" progId="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733925" y="1785926"/>
          <a:ext cx="3787775" cy="649288"/>
        </p:xfrm>
        <a:graphic>
          <a:graphicData uri="http://schemas.openxmlformats.org/presentationml/2006/ole">
            <p:oleObj spid="_x0000_s2055" name="Equation" r:id="rId7" imgW="1409400" imgH="241200" progId="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650" y="2714620"/>
            <a:ext cx="9032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charset="-122"/>
              </a:rPr>
              <a:t>已知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700213" y="2500306"/>
          <a:ext cx="4887912" cy="1008063"/>
        </p:xfrm>
        <a:graphic>
          <a:graphicData uri="http://schemas.openxmlformats.org/presentationml/2006/ole">
            <p:oleObj spid="_x0000_s2057" name="Equation" r:id="rId8" imgW="2031840" imgH="419040" progId="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2339975" y="3429000"/>
          <a:ext cx="3117850" cy="1008063"/>
        </p:xfrm>
        <a:graphic>
          <a:graphicData uri="http://schemas.openxmlformats.org/presentationml/2006/ole">
            <p:oleObj spid="_x0000_s2058" name="Equation" r:id="rId9" imgW="1295280" imgH="419040" progId="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900113" y="3644900"/>
          <a:ext cx="1322387" cy="504825"/>
        </p:xfrm>
        <a:graphic>
          <a:graphicData uri="http://schemas.openxmlformats.org/presentationml/2006/ole">
            <p:oleObj spid="_x0000_s2059" name="Equation" r:id="rId10" imgW="533160" imgH="203040" progId="">
              <p:embed/>
            </p:oleObj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4705" y="4489450"/>
            <a:ext cx="451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将参数约化，得到随机变量</a:t>
            </a:r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763713" y="5013325"/>
          <a:ext cx="5640387" cy="1773238"/>
        </p:xfrm>
        <a:graphic>
          <a:graphicData uri="http://schemas.openxmlformats.org/presentationml/2006/ole">
            <p:oleObj spid="_x0000_s2060" name="Equation" r:id="rId11" imgW="2222280" imgH="698400" progId="">
              <p:embed/>
            </p:oleObj>
          </a:graphicData>
        </a:graphic>
      </p:graphicFrame>
      <p:sp>
        <p:nvSpPr>
          <p:cNvPr id="2064" name="TextBox 12"/>
          <p:cNvSpPr txBox="1">
            <a:spLocks noChangeArrowheads="1"/>
          </p:cNvSpPr>
          <p:nvPr/>
        </p:nvSpPr>
        <p:spPr bwMode="auto">
          <a:xfrm>
            <a:off x="2357438" y="1870064"/>
            <a:ext cx="36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,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2065" name="TextBox 13"/>
          <p:cNvSpPr txBox="1">
            <a:spLocks noChangeArrowheads="1"/>
          </p:cNvSpPr>
          <p:nvPr/>
        </p:nvSpPr>
        <p:spPr bwMode="auto">
          <a:xfrm>
            <a:off x="8429625" y="1917689"/>
            <a:ext cx="36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,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2066" name="TextBox 14"/>
          <p:cNvSpPr txBox="1">
            <a:spLocks noChangeArrowheads="1"/>
          </p:cNvSpPr>
          <p:nvPr/>
        </p:nvSpPr>
        <p:spPr bwMode="auto">
          <a:xfrm>
            <a:off x="4357688" y="1870064"/>
            <a:ext cx="36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charset="-122"/>
              </a:rPr>
              <a:t>,</a:t>
            </a:r>
            <a:endParaRPr lang="zh-CN" altLang="en-US" sz="2800" b="1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611188" y="333375"/>
          <a:ext cx="5681662" cy="2581275"/>
        </p:xfrm>
        <a:graphic>
          <a:graphicData uri="http://schemas.openxmlformats.org/presentationml/2006/ole">
            <p:oleObj spid="_x0000_s40962" name="Equation" r:id="rId3" imgW="2628720" imgH="1193760" progId="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19113" y="3213100"/>
          <a:ext cx="8124825" cy="2305050"/>
        </p:xfrm>
        <a:graphic>
          <a:graphicData uri="http://schemas.openxmlformats.org/presentationml/2006/ole">
            <p:oleObj spid="_x0000_s40963" name="Equation" r:id="rId4" imgW="3581280" imgH="1015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/>
          <p:cNvGraphicFramePr>
            <a:graphicFrameLocks noChangeAspect="1"/>
          </p:cNvGraphicFramePr>
          <p:nvPr/>
        </p:nvGraphicFramePr>
        <p:xfrm>
          <a:off x="1012825" y="2349500"/>
          <a:ext cx="5430838" cy="1555750"/>
        </p:xfrm>
        <a:graphic>
          <a:graphicData uri="http://schemas.openxmlformats.org/presentationml/2006/ole">
            <p:oleObj spid="_x0000_s4098" name="Equation" r:id="rId3" imgW="2349360" imgH="672840" progId="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85720" y="188913"/>
          <a:ext cx="8280400" cy="515937"/>
        </p:xfrm>
        <a:graphic>
          <a:graphicData uri="http://schemas.openxmlformats.org/presentationml/2006/ole">
            <p:oleObj spid="_x0000_s4099" name="Equation" r:id="rId4" imgW="3670200" imgH="228600" progId="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692275" y="3860800"/>
          <a:ext cx="3703638" cy="1150938"/>
        </p:xfrm>
        <a:graphic>
          <a:graphicData uri="http://schemas.openxmlformats.org/presentationml/2006/ole">
            <p:oleObj spid="_x0000_s4100" name="Equation" r:id="rId5" imgW="1473120" imgH="457200" progId="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981075"/>
            <a:ext cx="6989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由于方差</a:t>
            </a:r>
            <a:r>
              <a:rPr lang="el-GR" altLang="zh-CN" sz="2800" b="1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="1" baseline="-25000" dirty="0">
                <a:latin typeface="宋体" charset="-122"/>
              </a:rPr>
              <a:t>1</a:t>
            </a:r>
            <a:r>
              <a:rPr lang="en-US" altLang="zh-CN" sz="2800" b="1" baseline="30000" dirty="0">
                <a:latin typeface="宋体" charset="-122"/>
              </a:rPr>
              <a:t>2</a:t>
            </a:r>
            <a:r>
              <a:rPr lang="en-US" altLang="zh-CN" sz="2800" b="1" dirty="0">
                <a:latin typeface="宋体" charset="-122"/>
              </a:rPr>
              <a:t>=</a:t>
            </a:r>
            <a:r>
              <a:rPr lang="el-GR" altLang="zh-CN" sz="2800" b="1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800" b="1" baseline="-25000" dirty="0">
                <a:latin typeface="宋体" charset="-122"/>
              </a:rPr>
              <a:t>2</a:t>
            </a:r>
            <a:r>
              <a:rPr lang="en-US" altLang="zh-CN" sz="2800" b="1" baseline="30000" dirty="0">
                <a:latin typeface="宋体" charset="-122"/>
              </a:rPr>
              <a:t>2</a:t>
            </a:r>
            <a:r>
              <a:rPr lang="zh-CN" altLang="en-US" sz="2800" b="1" dirty="0">
                <a:latin typeface="宋体" charset="-122"/>
              </a:rPr>
              <a:t>未知，用“修正样本方差”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8" y="1700213"/>
            <a:ext cx="3430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charset="-122"/>
              </a:rPr>
              <a:t>代替，得到统计量：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58016" y="692150"/>
          <a:ext cx="1873250" cy="1004888"/>
        </p:xfrm>
        <a:graphic>
          <a:graphicData uri="http://schemas.openxmlformats.org/presentationml/2006/ole">
            <p:oleObj spid="_x0000_s4101" name="Equation" r:id="rId6" imgW="787320" imgH="419040" progId="">
              <p:embed/>
            </p:oleObj>
          </a:graphicData>
        </a:graphic>
      </p:graphicFrame>
      <p:graphicFrame>
        <p:nvGraphicFramePr>
          <p:cNvPr id="4102" name="Object 2"/>
          <p:cNvGraphicFramePr>
            <a:graphicFrameLocks noChangeAspect="1"/>
          </p:cNvGraphicFramePr>
          <p:nvPr/>
        </p:nvGraphicFramePr>
        <p:xfrm>
          <a:off x="107950" y="5805488"/>
          <a:ext cx="8964613" cy="952500"/>
        </p:xfrm>
        <a:graphic>
          <a:graphicData uri="http://schemas.openxmlformats.org/presentationml/2006/ole">
            <p:oleObj spid="_x0000_s4102" name="Equation" r:id="rId7" imgW="4787640" imgH="507960" progId="">
              <p:embed/>
            </p:oleObj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50825" y="5157788"/>
          <a:ext cx="5919788" cy="550862"/>
        </p:xfrm>
        <a:graphic>
          <a:graphicData uri="http://schemas.openxmlformats.org/presentationml/2006/ole">
            <p:oleObj spid="_x0000_s4103" name="Equation" r:id="rId8" imgW="245088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42988" y="1268413"/>
          <a:ext cx="6264275" cy="4333875"/>
        </p:xfrm>
        <a:graphic>
          <a:graphicData uri="http://schemas.openxmlformats.org/presentationml/2006/ole">
            <p:oleObj spid="_x0000_s8194" name="Equation" r:id="rId3" imgW="2679480" imgH="1854000" progId="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84213" y="188913"/>
          <a:ext cx="5040312" cy="1038225"/>
        </p:xfrm>
        <a:graphic>
          <a:graphicData uri="http://schemas.openxmlformats.org/presentationml/2006/ole">
            <p:oleObj spid="_x0000_s8195" name="公式" r:id="rId4" imgW="2222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27075" y="300038"/>
          <a:ext cx="6967538" cy="4710112"/>
        </p:xfrm>
        <a:graphic>
          <a:graphicData uri="http://schemas.openxmlformats.org/presentationml/2006/ole">
            <p:oleObj spid="_x0000_s9218" name="Equation" r:id="rId3" imgW="2666880" imgH="1803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800" b="1" dirty="0" smtClean="0">
            <a:solidFill>
              <a:srgbClr val="7030A0"/>
            </a:solidFill>
            <a:latin typeface="宋体" pitchFamily="2" charset="-122"/>
            <a:ea typeface="宋体" pitchFamily="2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800" b="1" dirty="0">
            <a:latin typeface="宋体" pitchFamily="2" charset="-122"/>
            <a:ea typeface="宋体" pitchFamily="2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385</Words>
  <Application>Microsoft Office PowerPoint</Application>
  <PresentationFormat>全屏显示(4:3)</PresentationFormat>
  <Paragraphs>45</Paragraphs>
  <Slides>25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Office 主题</vt:lpstr>
      <vt:lpstr>公式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单个正态总体参数的联合区间估计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SkyUN.Org</cp:lastModifiedBy>
  <cp:revision>82</cp:revision>
  <dcterms:created xsi:type="dcterms:W3CDTF">2013-05-18T01:30:21Z</dcterms:created>
  <dcterms:modified xsi:type="dcterms:W3CDTF">2014-06-08T08:52:13Z</dcterms:modified>
</cp:coreProperties>
</file>