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33" r:id="rId2"/>
    <p:sldId id="336" r:id="rId3"/>
    <p:sldId id="338" r:id="rId4"/>
    <p:sldId id="339" r:id="rId5"/>
    <p:sldId id="424" r:id="rId6"/>
    <p:sldId id="425" r:id="rId7"/>
    <p:sldId id="427" r:id="rId8"/>
    <p:sldId id="426" r:id="rId9"/>
    <p:sldId id="428" r:id="rId10"/>
    <p:sldId id="429" r:id="rId11"/>
    <p:sldId id="430" r:id="rId12"/>
    <p:sldId id="431" r:id="rId13"/>
    <p:sldId id="348" r:id="rId14"/>
    <p:sldId id="434" r:id="rId15"/>
    <p:sldId id="432" r:id="rId16"/>
    <p:sldId id="433" r:id="rId17"/>
    <p:sldId id="351" r:id="rId18"/>
    <p:sldId id="435" r:id="rId19"/>
    <p:sldId id="356" r:id="rId20"/>
    <p:sldId id="436" r:id="rId21"/>
    <p:sldId id="363" r:id="rId22"/>
    <p:sldId id="437" r:id="rId23"/>
    <p:sldId id="438" r:id="rId24"/>
    <p:sldId id="439" r:id="rId25"/>
    <p:sldId id="440" r:id="rId26"/>
    <p:sldId id="441" r:id="rId27"/>
    <p:sldId id="442" r:id="rId28"/>
    <p:sldId id="443" r:id="rId29"/>
    <p:sldId id="372" r:id="rId30"/>
    <p:sldId id="374" r:id="rId31"/>
    <p:sldId id="375" r:id="rId32"/>
    <p:sldId id="444" r:id="rId33"/>
    <p:sldId id="445" r:id="rId34"/>
    <p:sldId id="446" r:id="rId35"/>
    <p:sldId id="447" r:id="rId36"/>
    <p:sldId id="448" r:id="rId37"/>
    <p:sldId id="387" r:id="rId38"/>
    <p:sldId id="389" r:id="rId39"/>
    <p:sldId id="391" r:id="rId40"/>
    <p:sldId id="393" r:id="rId41"/>
    <p:sldId id="395" r:id="rId42"/>
    <p:sldId id="396" r:id="rId43"/>
    <p:sldId id="39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4850F2"/>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png"/><Relationship Id="rId4"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png"/><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6.png"/><Relationship Id="rId1" Type="http://schemas.openxmlformats.org/officeDocument/2006/relationships/image" Target="../media/image75.wmf"/><Relationship Id="rId5" Type="http://schemas.openxmlformats.org/officeDocument/2006/relationships/image" Target="../media/image78.wmf"/><Relationship Id="rId4"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90.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3.wmf"/><Relationship Id="rId1" Type="http://schemas.openxmlformats.org/officeDocument/2006/relationships/image" Target="../media/image124.wmf"/><Relationship Id="rId6" Type="http://schemas.openxmlformats.org/officeDocument/2006/relationships/image" Target="../media/image128.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png"/><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image" Target="../media/image14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42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EF64CA-D7CE-4E5D-A7B8-5D64A2D4F3B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DCD95F-E7CE-490C-9A23-2869C60169D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BAD173-F949-4E03-A2D2-9F4BB38E9B4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1C8F28-1E08-40E4-B62C-CF32E75EDB1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68CE8694-B995-463C-844D-FCAF091982B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8F4824-C15D-4040-88A6-C613A583C98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224D26-CCE9-4255-810F-30B82F78D3BB}"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612FA46-B5B0-45DE-868A-973F066462F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50CA09E-CA87-49EE-A441-77160BC8D42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04438A-5C10-4FC0-9BBD-70491281E56A}"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13AEC85-2277-41D3-873C-9747683145A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C2C070-A733-4414-9C48-EB50AEBF8781}"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081E65C-DCA3-47C5-981C-62AF31E6FEC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765A612-732A-4488-90EB-9E454067254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b="1">
          <a:solidFill>
            <a:srgbClr val="CC3300"/>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2pPr>
      <a:lvl3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3pPr>
      <a:lvl4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4pPr>
      <a:lvl5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4.png"/><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8.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0.bin"/><Relationship Id="rId7"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hyperlink" Target="&#21333;&#20301;&#25307;&#32856;.doc" TargetMode="External"/><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6.bin"/><Relationship Id="rId12"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25.bin"/><Relationship Id="rId11" Type="http://schemas.openxmlformats.org/officeDocument/2006/relationships/oleObject" Target="../embeddings/oleObject130.bin"/><Relationship Id="rId5" Type="http://schemas.openxmlformats.org/officeDocument/2006/relationships/oleObject" Target="../embeddings/oleObject12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35.bin"/><Relationship Id="rId11" Type="http://schemas.openxmlformats.org/officeDocument/2006/relationships/oleObject" Target="../embeddings/oleObject140.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1.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oleObject" Target="../embeddings/oleObject14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oleObject" Target="../embeddings/oleObject15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oleObject" Target="../embeddings/oleObject15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oleObject" Target="../embeddings/oleObject15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46.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oleObject" Target="../embeddings/oleObject16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64.bin"/><Relationship Id="rId5" Type="http://schemas.openxmlformats.org/officeDocument/2006/relationships/oleObject" Target="../embeddings/oleObject163.bin"/><Relationship Id="rId4" Type="http://schemas.openxmlformats.org/officeDocument/2006/relationships/oleObject" Target="../embeddings/oleObject16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oleObject" Target="../embeddings/oleObject16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12.xml"/><Relationship Id="rId1" Type="http://schemas.openxmlformats.org/officeDocument/2006/relationships/vmlDrawing" Target="../drawings/vmlDrawing50.v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oleObject" Target="../embeddings/oleObject168.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52.vml"/><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611188" y="1071546"/>
            <a:ext cx="8153400" cy="1905000"/>
          </a:xfrm>
          <a:prstGeom prst="rect">
            <a:avLst/>
          </a:prstGeom>
          <a:noFill/>
          <a:ln w="9525">
            <a:noFill/>
            <a:miter lim="800000"/>
            <a:headEnd/>
            <a:tailEnd/>
          </a:ln>
          <a:effectLst/>
        </p:spPr>
        <p:txBody>
          <a:bodyPr/>
          <a:lstStyle/>
          <a:p>
            <a:pPr marL="342900" indent="-342900">
              <a:lnSpc>
                <a:spcPct val="170000"/>
              </a:lnSpc>
              <a:spcBef>
                <a:spcPct val="20000"/>
              </a:spcBef>
              <a:buClr>
                <a:schemeClr val="folHlink"/>
              </a:buClr>
              <a:buSzPct val="60000"/>
              <a:buFont typeface="Wingdings" pitchFamily="2" charset="2"/>
              <a:buNone/>
            </a:pPr>
            <a:r>
              <a:rPr kumimoji="1" lang="zh-CN" altLang="en-US" sz="3200" b="1" dirty="0">
                <a:solidFill>
                  <a:srgbClr val="FF3300"/>
                </a:solidFill>
                <a:latin typeface="Times New Roman" pitchFamily="18" charset="0"/>
              </a:rPr>
              <a:t>定义</a:t>
            </a:r>
            <a:r>
              <a:rPr kumimoji="1" lang="zh-CN" altLang="en-US" sz="2800" b="1" dirty="0">
                <a:solidFill>
                  <a:srgbClr val="FF3300"/>
                </a:solidFill>
                <a:latin typeface="Times New Roman" pitchFamily="18" charset="0"/>
              </a:rPr>
              <a:t>  </a:t>
            </a:r>
            <a:r>
              <a:rPr kumimoji="1" lang="zh-CN" altLang="en-US" sz="2800" b="1" dirty="0">
                <a:latin typeface="Times New Roman" pitchFamily="18" charset="0"/>
              </a:rPr>
              <a:t>设随机变量</a:t>
            </a:r>
            <a:r>
              <a:rPr kumimoji="1" lang="en-US" altLang="zh-CN" sz="2800" b="1" dirty="0">
                <a:latin typeface="Times New Roman" pitchFamily="18" charset="0"/>
              </a:rPr>
              <a:t>X</a:t>
            </a:r>
            <a:r>
              <a:rPr kumimoji="1" lang="zh-CN" altLang="en-US" sz="2800" b="1" dirty="0">
                <a:latin typeface="Times New Roman" pitchFamily="18" charset="0"/>
              </a:rPr>
              <a:t>的分布函数为</a:t>
            </a:r>
            <a:r>
              <a:rPr kumimoji="1" lang="en-US" altLang="zh-CN" sz="2800" b="1" i="1" dirty="0">
                <a:latin typeface="Times New Roman" pitchFamily="18" charset="0"/>
              </a:rPr>
              <a:t>F</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，若存在非负函数</a:t>
            </a:r>
            <a:r>
              <a:rPr kumimoji="1" lang="en-US" altLang="zh-CN" sz="2800" b="1" i="1" dirty="0">
                <a:latin typeface="Times New Roman" pitchFamily="18" charset="0"/>
              </a:rPr>
              <a:t>f</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，使得对一切</a:t>
            </a:r>
            <a:r>
              <a:rPr kumimoji="1" lang="zh-CN" altLang="en-US" sz="2800" b="1" dirty="0" smtClean="0">
                <a:latin typeface="Times New Roman" pitchFamily="18" charset="0"/>
              </a:rPr>
              <a:t>实数</a:t>
            </a:r>
            <a:r>
              <a:rPr kumimoji="1" lang="en-US" altLang="zh-CN" sz="2800" b="1" i="1" dirty="0" smtClean="0">
                <a:latin typeface="Times New Roman" pitchFamily="18" charset="0"/>
              </a:rPr>
              <a:t>x</a:t>
            </a:r>
            <a:r>
              <a:rPr kumimoji="1" lang="zh-CN" altLang="en-US" sz="2800" b="1" dirty="0" smtClean="0">
                <a:latin typeface="Times New Roman" pitchFamily="18" charset="0"/>
              </a:rPr>
              <a:t>，</a:t>
            </a:r>
            <a:r>
              <a:rPr kumimoji="1" lang="zh-CN" altLang="en-US" sz="2800" b="1" dirty="0">
                <a:latin typeface="Times New Roman" pitchFamily="18" charset="0"/>
              </a:rPr>
              <a:t>关系式</a:t>
            </a:r>
          </a:p>
        </p:txBody>
      </p:sp>
      <p:graphicFrame>
        <p:nvGraphicFramePr>
          <p:cNvPr id="80900" name="Object 4"/>
          <p:cNvGraphicFramePr>
            <a:graphicFrameLocks noChangeAspect="1"/>
          </p:cNvGraphicFramePr>
          <p:nvPr/>
        </p:nvGraphicFramePr>
        <p:xfrm>
          <a:off x="2916238" y="2571744"/>
          <a:ext cx="2989262" cy="895350"/>
        </p:xfrm>
        <a:graphic>
          <a:graphicData uri="http://schemas.openxmlformats.org/presentationml/2006/ole">
            <p:oleObj spid="_x0000_s80900" name="公式" r:id="rId3" imgW="1117440" imgH="330120" progId="Equation.3">
              <p:embed/>
            </p:oleObj>
          </a:graphicData>
        </a:graphic>
      </p:graphicFrame>
      <p:sp>
        <p:nvSpPr>
          <p:cNvPr id="80902" name="Rectangle 6"/>
          <p:cNvSpPr>
            <a:spLocks noChangeArrowheads="1"/>
          </p:cNvSpPr>
          <p:nvPr/>
        </p:nvSpPr>
        <p:spPr bwMode="auto">
          <a:xfrm>
            <a:off x="900113" y="3214686"/>
            <a:ext cx="7924800" cy="1543050"/>
          </a:xfrm>
          <a:prstGeom prst="rect">
            <a:avLst/>
          </a:prstGeom>
          <a:noFill/>
          <a:ln w="9525">
            <a:noFill/>
            <a:miter lim="800000"/>
            <a:headEnd/>
            <a:tailEnd/>
          </a:ln>
          <a:effectLst/>
        </p:spPr>
        <p:txBody>
          <a:bodyPr>
            <a:spAutoFit/>
          </a:bodyPr>
          <a:lstStyle/>
          <a:p>
            <a:pPr>
              <a:lnSpc>
                <a:spcPct val="170000"/>
              </a:lnSpc>
              <a:spcBef>
                <a:spcPct val="20000"/>
              </a:spcBef>
              <a:buClr>
                <a:schemeClr val="folHlink"/>
              </a:buClr>
              <a:buSzPct val="60000"/>
              <a:buFont typeface="Wingdings" pitchFamily="2" charset="2"/>
              <a:buNone/>
            </a:pPr>
            <a:r>
              <a:rPr kumimoji="1" lang="zh-CN" altLang="en-US" sz="2800" b="1" dirty="0">
                <a:latin typeface="Times New Roman" pitchFamily="18" charset="0"/>
              </a:rPr>
              <a:t>都成立，则称</a:t>
            </a:r>
            <a:r>
              <a:rPr kumimoji="1" lang="en-US" altLang="zh-CN" sz="2800" b="1" dirty="0">
                <a:solidFill>
                  <a:srgbClr val="FF3300"/>
                </a:solidFill>
                <a:latin typeface="Times New Roman" pitchFamily="18" charset="0"/>
              </a:rPr>
              <a:t>X</a:t>
            </a:r>
            <a:r>
              <a:rPr kumimoji="1" lang="zh-CN" altLang="en-US" sz="2800" b="1" dirty="0">
                <a:solidFill>
                  <a:srgbClr val="FF3300"/>
                </a:solidFill>
                <a:latin typeface="Times New Roman" pitchFamily="18" charset="0"/>
              </a:rPr>
              <a:t>为连续型随机变量</a:t>
            </a:r>
            <a:r>
              <a:rPr kumimoji="1" lang="zh-CN" altLang="en-US" sz="2800" b="1" dirty="0" smtClean="0">
                <a:latin typeface="Times New Roman" pitchFamily="18" charset="0"/>
              </a:rPr>
              <a:t>，</a:t>
            </a:r>
            <a:r>
              <a:rPr kumimoji="1" lang="en-US" altLang="zh-CN" sz="2800" b="1" i="1" dirty="0" smtClean="0">
                <a:latin typeface="Times New Roman" pitchFamily="18" charset="0"/>
              </a:rPr>
              <a:t> f</a:t>
            </a:r>
            <a:r>
              <a:rPr kumimoji="1" lang="en-US" altLang="zh-CN" sz="2800" b="1" dirty="0" smtClean="0">
                <a:latin typeface="Times New Roman" pitchFamily="18" charset="0"/>
              </a:rPr>
              <a:t>(</a:t>
            </a:r>
            <a:r>
              <a:rPr kumimoji="1" lang="en-US" altLang="zh-CN" sz="2800" b="1" i="1" dirty="0" smtClean="0">
                <a:latin typeface="Times New Roman" pitchFamily="18" charset="0"/>
              </a:rPr>
              <a:t>x</a:t>
            </a:r>
            <a:r>
              <a:rPr kumimoji="1" lang="en-US" altLang="zh-CN" sz="2800" b="1" dirty="0" smtClean="0">
                <a:latin typeface="Times New Roman" pitchFamily="18" charset="0"/>
              </a:rPr>
              <a:t>)</a:t>
            </a:r>
            <a:r>
              <a:rPr kumimoji="1" lang="zh-CN" altLang="en-US" sz="2800" b="1" dirty="0" smtClean="0">
                <a:latin typeface="Times New Roman" pitchFamily="18" charset="0"/>
              </a:rPr>
              <a:t>称为</a:t>
            </a:r>
            <a:r>
              <a:rPr kumimoji="1" lang="en-US" altLang="zh-CN" sz="2800" b="1" dirty="0">
                <a:latin typeface="Times New Roman" pitchFamily="18" charset="0"/>
              </a:rPr>
              <a:t>X</a:t>
            </a:r>
            <a:r>
              <a:rPr kumimoji="1" lang="zh-CN" altLang="en-US" sz="2800" b="1" dirty="0">
                <a:latin typeface="Times New Roman" pitchFamily="18" charset="0"/>
              </a:rPr>
              <a:t>的密度函数。</a:t>
            </a:r>
          </a:p>
        </p:txBody>
      </p:sp>
      <p:sp>
        <p:nvSpPr>
          <p:cNvPr id="80903" name="Rectangle 7"/>
          <p:cNvSpPr>
            <a:spLocks noChangeArrowheads="1"/>
          </p:cNvSpPr>
          <p:nvPr/>
        </p:nvSpPr>
        <p:spPr bwMode="auto">
          <a:xfrm>
            <a:off x="785786" y="4643446"/>
            <a:ext cx="8305800" cy="1651000"/>
          </a:xfrm>
          <a:prstGeom prst="rect">
            <a:avLst/>
          </a:prstGeom>
          <a:noFill/>
          <a:ln w="9525">
            <a:noFill/>
            <a:miter lim="800000"/>
            <a:headEnd/>
            <a:tailEnd/>
          </a:ln>
          <a:effectLst/>
        </p:spPr>
        <p:txBody>
          <a:bodyPr>
            <a:spAutoFit/>
          </a:bodyPr>
          <a:lstStyle/>
          <a:p>
            <a:pPr>
              <a:lnSpc>
                <a:spcPct val="160000"/>
              </a:lnSpc>
              <a:spcBef>
                <a:spcPct val="20000"/>
              </a:spcBef>
              <a:buClr>
                <a:schemeClr val="folHlink"/>
              </a:buClr>
              <a:buSzPct val="60000"/>
              <a:buFont typeface="Wingdings" pitchFamily="2" charset="2"/>
              <a:buNone/>
            </a:pPr>
            <a:r>
              <a:rPr kumimoji="1" lang="zh-CN" altLang="en-US" sz="3200" b="1" dirty="0">
                <a:solidFill>
                  <a:schemeClr val="accent2"/>
                </a:solidFill>
                <a:latin typeface="Tahoma" pitchFamily="34" charset="0"/>
              </a:rPr>
              <a:t>可以证明，连续型随机变量的分布函数是连续函数。</a:t>
            </a:r>
          </a:p>
        </p:txBody>
      </p:sp>
      <p:sp>
        <p:nvSpPr>
          <p:cNvPr id="80904" name="Rectangle 8"/>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r>
              <a:rPr lang="zh-CN" altLang="en-US" sz="4400" b="1" dirty="0">
                <a:solidFill>
                  <a:srgbClr val="CC3300"/>
                </a:solidFill>
                <a:effectLst>
                  <a:outerShdw blurRad="38100" dist="38100" dir="2700000" algn="tl">
                    <a:srgbClr val="C0C0C0"/>
                  </a:outerShdw>
                </a:effectLst>
              </a:rPr>
              <a:t>一维连续型随机变量</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solidFill>
                  <a:srgbClr val="4850F2"/>
                </a:solidFill>
              </a:rPr>
              <a:t>解</a:t>
            </a:r>
            <a:r>
              <a:rPr lang="en-US" altLang="zh-CN" b="1" dirty="0" smtClean="0">
                <a:solidFill>
                  <a:srgbClr val="4850F2"/>
                </a:solidFill>
                <a:sym typeface="Wingdings" pitchFamily="2" charset="2"/>
              </a:rPr>
              <a:t>: </a:t>
            </a:r>
            <a:r>
              <a:rPr lang="en-US" altLang="zh-CN" b="1" dirty="0" smtClean="0">
                <a:sym typeface="Wingdings" pitchFamily="2" charset="2"/>
              </a:rPr>
              <a:t>(1)</a:t>
            </a:r>
            <a:r>
              <a:rPr lang="zh-CN" altLang="en-US" b="1" dirty="0" smtClean="0">
                <a:sym typeface="Wingdings" pitchFamily="2" charset="2"/>
              </a:rPr>
              <a:t>首先</a:t>
            </a:r>
            <a:r>
              <a:rPr lang="en-US" altLang="zh-CN" b="1" i="1" dirty="0" smtClean="0">
                <a:latin typeface="Times New Roman" pitchFamily="18" charset="0"/>
                <a:cs typeface="Times New Roman" pitchFamily="18" charset="0"/>
                <a:sym typeface="Wingdings" pitchFamily="2" charset="2"/>
              </a:rPr>
              <a:t>a</a:t>
            </a:r>
            <a:r>
              <a:rPr lang="en-US" altLang="zh-CN" b="1" dirty="0" smtClean="0">
                <a:latin typeface="Times New Roman" pitchFamily="18" charset="0"/>
                <a:cs typeface="Times New Roman" pitchFamily="18" charset="0"/>
                <a:sym typeface="Wingdings" pitchFamily="2" charset="2"/>
              </a:rPr>
              <a:t>&gt;0</a:t>
            </a:r>
            <a:r>
              <a:rPr lang="zh-CN" altLang="en-US" b="1" dirty="0" smtClean="0">
                <a:sym typeface="Wingdings" pitchFamily="2" charset="2"/>
              </a:rPr>
              <a:t>，另外</a:t>
            </a:r>
            <a:endParaRPr lang="en-US" altLang="zh-CN" b="1" dirty="0" smtClean="0">
              <a:sym typeface="Wingdings" pitchFamily="2" charset="2"/>
            </a:endParaRPr>
          </a:p>
          <a:p>
            <a:pPr>
              <a:buNone/>
            </a:pPr>
            <a:endParaRPr lang="zh-CN" altLang="en-US" b="1" dirty="0"/>
          </a:p>
        </p:txBody>
      </p:sp>
      <p:graphicFrame>
        <p:nvGraphicFramePr>
          <p:cNvPr id="4" name="对象 3"/>
          <p:cNvGraphicFramePr>
            <a:graphicFrameLocks noChangeAspect="1"/>
          </p:cNvGraphicFramePr>
          <p:nvPr/>
        </p:nvGraphicFramePr>
        <p:xfrm>
          <a:off x="1568450" y="2286000"/>
          <a:ext cx="4935538" cy="3071813"/>
        </p:xfrm>
        <a:graphic>
          <a:graphicData uri="http://schemas.openxmlformats.org/presentationml/2006/ole">
            <p:oleObj spid="_x0000_s185346" name="公式" r:id="rId3" imgW="1714320" imgH="106668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8704" y="1528762"/>
            <a:ext cx="828652" cy="542916"/>
          </a:xfrm>
        </p:spPr>
        <p:txBody>
          <a:bodyPr/>
          <a:lstStyle/>
          <a:p>
            <a:pPr>
              <a:buNone/>
            </a:pPr>
            <a:r>
              <a:rPr lang="en-US" altLang="zh-CN" b="1" dirty="0" smtClean="0"/>
              <a:t>(2)</a:t>
            </a:r>
            <a:endParaRPr lang="zh-CN" altLang="en-US" b="1" dirty="0"/>
          </a:p>
        </p:txBody>
      </p:sp>
      <p:graphicFrame>
        <p:nvGraphicFramePr>
          <p:cNvPr id="4" name="对象 3"/>
          <p:cNvGraphicFramePr>
            <a:graphicFrameLocks noChangeAspect="1"/>
          </p:cNvGraphicFramePr>
          <p:nvPr/>
        </p:nvGraphicFramePr>
        <p:xfrm>
          <a:off x="2054238" y="1285860"/>
          <a:ext cx="4446588" cy="3927475"/>
        </p:xfrm>
        <a:graphic>
          <a:graphicData uri="http://schemas.openxmlformats.org/presentationml/2006/ole">
            <p:oleObj spid="_x0000_s186370" name="公式" r:id="rId3" imgW="1307880" imgH="115560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0142" y="1500174"/>
            <a:ext cx="900090" cy="542916"/>
          </a:xfrm>
        </p:spPr>
        <p:txBody>
          <a:bodyPr/>
          <a:lstStyle/>
          <a:p>
            <a:pPr>
              <a:buNone/>
            </a:pPr>
            <a:r>
              <a:rPr lang="en-US" altLang="zh-CN" b="1" dirty="0" smtClean="0"/>
              <a:t>(3)</a:t>
            </a:r>
            <a:endParaRPr lang="zh-CN" altLang="en-US" b="1" dirty="0"/>
          </a:p>
        </p:txBody>
      </p:sp>
      <p:graphicFrame>
        <p:nvGraphicFramePr>
          <p:cNvPr id="4" name="对象 3"/>
          <p:cNvGraphicFramePr>
            <a:graphicFrameLocks noChangeAspect="1"/>
          </p:cNvGraphicFramePr>
          <p:nvPr/>
        </p:nvGraphicFramePr>
        <p:xfrm>
          <a:off x="2025675" y="1500174"/>
          <a:ext cx="6118225" cy="3714750"/>
        </p:xfrm>
        <a:graphic>
          <a:graphicData uri="http://schemas.openxmlformats.org/presentationml/2006/ole">
            <p:oleObj spid="_x0000_s187394" name="公式" r:id="rId3" imgW="2133360" imgH="129528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95288" y="404813"/>
            <a:ext cx="2659062" cy="846137"/>
          </a:xfrm>
          <a:noFill/>
          <a:ln/>
        </p:spPr>
        <p:txBody>
          <a:bodyPr/>
          <a:lstStyle/>
          <a:p>
            <a:r>
              <a:rPr lang="zh-CN" altLang="en-US" sz="3200" dirty="0">
                <a:effectLst/>
              </a:rPr>
              <a:t>均匀分布</a:t>
            </a:r>
          </a:p>
        </p:txBody>
      </p:sp>
      <p:sp>
        <p:nvSpPr>
          <p:cNvPr id="98307" name="Rectangle 3"/>
          <p:cNvSpPr>
            <a:spLocks noGrp="1" noChangeArrowheads="1"/>
          </p:cNvSpPr>
          <p:nvPr>
            <p:ph type="body" idx="1"/>
          </p:nvPr>
        </p:nvSpPr>
        <p:spPr>
          <a:xfrm>
            <a:off x="468313" y="1052513"/>
            <a:ext cx="8077200" cy="1752600"/>
          </a:xfrm>
          <a:noFill/>
          <a:ln/>
        </p:spPr>
        <p:txBody>
          <a:bodyPr/>
          <a:lstStyle/>
          <a:p>
            <a:pPr>
              <a:lnSpc>
                <a:spcPct val="155000"/>
              </a:lnSpc>
              <a:buFontTx/>
              <a:buNone/>
            </a:pPr>
            <a:r>
              <a:rPr lang="en-US" altLang="zh-CN" b="1" dirty="0">
                <a:latin typeface="Times New Roman" pitchFamily="18" charset="0"/>
              </a:rPr>
              <a:t>		</a:t>
            </a:r>
            <a:r>
              <a:rPr lang="zh-CN" altLang="en-US" b="1" dirty="0" smtClean="0">
                <a:latin typeface="Times New Roman" pitchFamily="18" charset="0"/>
              </a:rPr>
              <a:t>设</a:t>
            </a:r>
            <a:r>
              <a:rPr lang="en-US" altLang="zh-CN" b="1" i="1" dirty="0" smtClean="0">
                <a:latin typeface="Times New Roman" pitchFamily="18" charset="0"/>
                <a:cs typeface="Times New Roman" pitchFamily="18" charset="0"/>
              </a:rPr>
              <a:t>a</a:t>
            </a:r>
            <a:r>
              <a:rPr lang="zh-CN" altLang="en-US" b="1" i="1" dirty="0" smtClean="0">
                <a:latin typeface="Times New Roman" pitchFamily="18" charset="0"/>
                <a:cs typeface="Times New Roman" pitchFamily="18" charset="0"/>
              </a:rPr>
              <a:t>、</a:t>
            </a:r>
            <a:r>
              <a:rPr lang="en-US" altLang="zh-CN" b="1" i="1" dirty="0">
                <a:latin typeface="Times New Roman" pitchFamily="18" charset="0"/>
                <a:cs typeface="Times New Roman" pitchFamily="18" charset="0"/>
              </a:rPr>
              <a:t>b</a:t>
            </a:r>
            <a:r>
              <a:rPr lang="zh-CN" altLang="en-US" b="1" dirty="0">
                <a:latin typeface="Times New Roman" pitchFamily="18" charset="0"/>
              </a:rPr>
              <a:t>为有限数，且</a:t>
            </a:r>
            <a:r>
              <a:rPr lang="en-US" altLang="zh-CN" b="1" i="1" dirty="0">
                <a:latin typeface="Times New Roman" pitchFamily="18" charset="0"/>
              </a:rPr>
              <a:t>a&lt;b</a:t>
            </a:r>
            <a:r>
              <a:rPr lang="zh-CN" altLang="en-US" b="1" dirty="0">
                <a:latin typeface="Times New Roman" pitchFamily="18" charset="0"/>
              </a:rPr>
              <a:t>。如果随机变量</a:t>
            </a:r>
            <a:r>
              <a:rPr lang="en-US" altLang="zh-CN" b="1" dirty="0">
                <a:latin typeface="Times New Roman" pitchFamily="18" charset="0"/>
              </a:rPr>
              <a:t>X</a:t>
            </a:r>
            <a:r>
              <a:rPr lang="zh-CN" altLang="en-US" b="1" dirty="0">
                <a:latin typeface="Times New Roman" pitchFamily="18" charset="0"/>
              </a:rPr>
              <a:t>分布密度为</a:t>
            </a:r>
          </a:p>
        </p:txBody>
      </p:sp>
      <p:graphicFrame>
        <p:nvGraphicFramePr>
          <p:cNvPr id="98308" name="Object 4"/>
          <p:cNvGraphicFramePr>
            <a:graphicFrameLocks noChangeAspect="1"/>
          </p:cNvGraphicFramePr>
          <p:nvPr/>
        </p:nvGraphicFramePr>
        <p:xfrm>
          <a:off x="3132138" y="2349500"/>
          <a:ext cx="3465512" cy="1320800"/>
        </p:xfrm>
        <a:graphic>
          <a:graphicData uri="http://schemas.openxmlformats.org/presentationml/2006/ole">
            <p:oleObj spid="_x0000_s98308" name="公式" r:id="rId3" imgW="1739880" imgH="660240" progId="Equation.3">
              <p:embed/>
            </p:oleObj>
          </a:graphicData>
        </a:graphic>
      </p:graphicFrame>
      <p:sp>
        <p:nvSpPr>
          <p:cNvPr id="98309" name="Rectangle 5"/>
          <p:cNvSpPr>
            <a:spLocks noChangeArrowheads="1"/>
          </p:cNvSpPr>
          <p:nvPr/>
        </p:nvSpPr>
        <p:spPr bwMode="auto">
          <a:xfrm>
            <a:off x="827088" y="3573463"/>
            <a:ext cx="8024954" cy="830997"/>
          </a:xfrm>
          <a:prstGeom prst="rect">
            <a:avLst/>
          </a:prstGeom>
          <a:noFill/>
          <a:ln w="9525">
            <a:noFill/>
            <a:miter lim="800000"/>
            <a:headEnd/>
            <a:tailEnd/>
          </a:ln>
          <a:effectLst/>
        </p:spPr>
        <p:txBody>
          <a:bodyPr wrap="none">
            <a:spAutoFit/>
          </a:bodyPr>
          <a:lstStyle/>
          <a:p>
            <a:pPr>
              <a:lnSpc>
                <a:spcPct val="150000"/>
              </a:lnSpc>
              <a:spcBef>
                <a:spcPct val="20000"/>
              </a:spcBef>
              <a:buClr>
                <a:schemeClr val="folHlink"/>
              </a:buClr>
              <a:buSzPct val="60000"/>
              <a:buFont typeface="Wingdings" pitchFamily="2" charset="2"/>
              <a:buNone/>
            </a:pPr>
            <a:r>
              <a:rPr kumimoji="1" lang="zh-CN" altLang="en-US" sz="3200" b="1" dirty="0">
                <a:latin typeface="Times New Roman" pitchFamily="18" charset="0"/>
              </a:rPr>
              <a:t>则</a:t>
            </a:r>
            <a:r>
              <a:rPr kumimoji="1" lang="zh-CN" altLang="en-US" sz="3200" b="1" dirty="0" smtClean="0">
                <a:latin typeface="Times New Roman" pitchFamily="18" charset="0"/>
              </a:rPr>
              <a:t>称</a:t>
            </a:r>
            <a:r>
              <a:rPr kumimoji="1" lang="en-US" altLang="zh-CN" sz="2800" b="1" dirty="0" smtClean="0">
                <a:solidFill>
                  <a:srgbClr val="FF0000"/>
                </a:solidFill>
                <a:latin typeface="Times New Roman" pitchFamily="18" charset="0"/>
              </a:rPr>
              <a:t>X</a:t>
            </a:r>
            <a:r>
              <a:rPr kumimoji="1" lang="zh-CN" altLang="en-US" sz="3200" b="1" dirty="0" smtClean="0">
                <a:solidFill>
                  <a:srgbClr val="FF3300"/>
                </a:solidFill>
              </a:rPr>
              <a:t>在</a:t>
            </a:r>
            <a:r>
              <a:rPr kumimoji="1" lang="en-US" altLang="zh-CN" sz="3200" b="1" dirty="0">
                <a:solidFill>
                  <a:srgbClr val="FF3300"/>
                </a:solidFill>
              </a:rPr>
              <a:t>[</a:t>
            </a:r>
            <a:r>
              <a:rPr kumimoji="1" lang="en-US" altLang="zh-CN" sz="3200" b="1" i="1" dirty="0" err="1">
                <a:solidFill>
                  <a:srgbClr val="FF3300"/>
                </a:solidFill>
                <a:latin typeface="Times New Roman" pitchFamily="18" charset="0"/>
                <a:cs typeface="Times New Roman" pitchFamily="18" charset="0"/>
              </a:rPr>
              <a:t>a,b</a:t>
            </a:r>
            <a:r>
              <a:rPr kumimoji="1" lang="en-US" altLang="zh-CN" sz="3200" b="1" dirty="0">
                <a:solidFill>
                  <a:srgbClr val="FF3300"/>
                </a:solidFill>
              </a:rPr>
              <a:t>]</a:t>
            </a:r>
            <a:r>
              <a:rPr kumimoji="1" lang="zh-CN" altLang="en-US" sz="3200" b="1" dirty="0">
                <a:solidFill>
                  <a:srgbClr val="FF3300"/>
                </a:solidFill>
              </a:rPr>
              <a:t>上服从均匀分布</a:t>
            </a:r>
            <a:r>
              <a:rPr kumimoji="1" lang="zh-CN" altLang="en-US" sz="2800" dirty="0">
                <a:latin typeface="Times New Roman" pitchFamily="18" charset="0"/>
              </a:rPr>
              <a:t>，</a:t>
            </a:r>
            <a:r>
              <a:rPr kumimoji="1" lang="zh-CN" altLang="en-US" sz="3200" b="1" dirty="0">
                <a:latin typeface="Times New Roman" pitchFamily="18" charset="0"/>
              </a:rPr>
              <a:t>记作</a:t>
            </a:r>
            <a:r>
              <a:rPr kumimoji="1" lang="en-US" altLang="zh-CN" sz="3200" b="1" dirty="0">
                <a:latin typeface="Times New Roman" pitchFamily="18" charset="0"/>
              </a:rPr>
              <a:t>U(</a:t>
            </a:r>
            <a:r>
              <a:rPr kumimoji="1" lang="en-US" altLang="zh-CN" sz="3200" b="1" i="1" dirty="0">
                <a:latin typeface="Times New Roman" pitchFamily="18" charset="0"/>
              </a:rPr>
              <a:t>a</a:t>
            </a:r>
            <a:r>
              <a:rPr kumimoji="1" lang="zh-CN" altLang="en-US" sz="3200" b="1" dirty="0">
                <a:latin typeface="Times New Roman" pitchFamily="18" charset="0"/>
              </a:rPr>
              <a:t>，</a:t>
            </a:r>
            <a:r>
              <a:rPr kumimoji="1" lang="en-US" altLang="zh-CN" sz="3200" b="1" i="1" dirty="0">
                <a:latin typeface="Times New Roman" pitchFamily="18" charset="0"/>
              </a:rPr>
              <a:t>b</a:t>
            </a:r>
            <a:r>
              <a:rPr kumimoji="1" lang="en-US" altLang="zh-CN" sz="3200" b="1" dirty="0">
                <a:latin typeface="Times New Roman" pitchFamily="18" charset="0"/>
              </a:rPr>
              <a:t>)</a:t>
            </a:r>
          </a:p>
        </p:txBody>
      </p:sp>
      <p:sp>
        <p:nvSpPr>
          <p:cNvPr id="98310" name="Text Box 6"/>
          <p:cNvSpPr txBox="1">
            <a:spLocks noChangeArrowheads="1"/>
          </p:cNvSpPr>
          <p:nvPr/>
        </p:nvSpPr>
        <p:spPr bwMode="auto">
          <a:xfrm>
            <a:off x="900113" y="4365625"/>
            <a:ext cx="6400800" cy="535531"/>
          </a:xfrm>
          <a:prstGeom prst="rect">
            <a:avLst/>
          </a:prstGeom>
          <a:noFill/>
          <a:ln w="9525">
            <a:noFill/>
            <a:miter lim="800000"/>
            <a:headEnd/>
            <a:tailEnd/>
          </a:ln>
          <a:effectLst/>
        </p:spPr>
        <p:txBody>
          <a:bodyPr>
            <a:spAutoFit/>
          </a:bodyPr>
          <a:lstStyle/>
          <a:p>
            <a:pPr>
              <a:lnSpc>
                <a:spcPct val="90000"/>
              </a:lnSpc>
              <a:spcBef>
                <a:spcPct val="50000"/>
              </a:spcBef>
              <a:buSzPct val="80000"/>
            </a:pPr>
            <a:r>
              <a:rPr kumimoji="1" lang="zh-CN" altLang="en-US" sz="3200" b="1" dirty="0">
                <a:latin typeface="Times New Roman" pitchFamily="18" charset="0"/>
              </a:rPr>
              <a:t>均匀分布随机变量的分布函数为：</a:t>
            </a:r>
          </a:p>
        </p:txBody>
      </p:sp>
      <p:graphicFrame>
        <p:nvGraphicFramePr>
          <p:cNvPr id="98311" name="Object 7"/>
          <p:cNvGraphicFramePr>
            <a:graphicFrameLocks noChangeAspect="1"/>
          </p:cNvGraphicFramePr>
          <p:nvPr/>
        </p:nvGraphicFramePr>
        <p:xfrm>
          <a:off x="1700213" y="5013325"/>
          <a:ext cx="5456237" cy="1573213"/>
        </p:xfrm>
        <a:graphic>
          <a:graphicData uri="http://schemas.openxmlformats.org/presentationml/2006/ole">
            <p:oleObj spid="_x0000_s98311" name="公式" r:id="rId4" imgW="2743200" imgH="787320"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t>由定义，   在</a:t>
            </a:r>
            <a:r>
              <a:rPr kumimoji="1" lang="en-US" altLang="zh-CN" b="1" dirty="0" smtClean="0"/>
              <a:t>[</a:t>
            </a:r>
            <a:r>
              <a:rPr kumimoji="1" lang="en-US" altLang="zh-CN" b="1" i="1" dirty="0" err="1" smtClean="0">
                <a:latin typeface="Times New Roman" pitchFamily="18" charset="0"/>
                <a:cs typeface="Times New Roman" pitchFamily="18" charset="0"/>
              </a:rPr>
              <a:t>a,b</a:t>
            </a:r>
            <a:r>
              <a:rPr kumimoji="1" lang="en-US" altLang="zh-CN" b="1" dirty="0" smtClean="0"/>
              <a:t>]</a:t>
            </a:r>
            <a:r>
              <a:rPr lang="zh-CN" altLang="en-US" b="1" dirty="0" smtClean="0"/>
              <a:t>上取常值，所以对满足</a:t>
            </a:r>
            <a:endParaRPr lang="en-US" altLang="zh-CN" b="1" dirty="0" smtClean="0"/>
          </a:p>
          <a:p>
            <a:pPr>
              <a:buNone/>
            </a:pPr>
            <a:endParaRPr lang="en-US" altLang="zh-CN" b="1" dirty="0"/>
          </a:p>
          <a:p>
            <a:pPr>
              <a:buNone/>
            </a:pPr>
            <a:r>
              <a:rPr lang="zh-CN" altLang="en-US" b="1" dirty="0" smtClean="0"/>
              <a:t>的</a:t>
            </a:r>
            <a:r>
              <a:rPr kumimoji="1" lang="en-US" altLang="zh-CN" b="1" i="1" dirty="0" smtClean="0">
                <a:latin typeface="Times New Roman" pitchFamily="18" charset="0"/>
                <a:cs typeface="Times New Roman" pitchFamily="18" charset="0"/>
              </a:rPr>
              <a:t>c</a:t>
            </a:r>
            <a:r>
              <a:rPr lang="zh-CN" altLang="en-US" b="1" dirty="0" smtClean="0"/>
              <a:t>和</a:t>
            </a:r>
            <a:r>
              <a:rPr kumimoji="1" lang="en-US" altLang="zh-CN" b="1" i="1" dirty="0" smtClean="0">
                <a:latin typeface="Times New Roman" pitchFamily="18" charset="0"/>
                <a:cs typeface="Times New Roman" pitchFamily="18" charset="0"/>
              </a:rPr>
              <a:t>d</a:t>
            </a:r>
            <a:r>
              <a:rPr lang="zh-CN" altLang="en-US" b="1" dirty="0" smtClean="0"/>
              <a:t>有</a:t>
            </a:r>
            <a:endParaRPr lang="en-US" altLang="zh-CN" b="1" dirty="0" smtClean="0"/>
          </a:p>
          <a:p>
            <a:pPr>
              <a:buNone/>
            </a:pPr>
            <a:endParaRPr lang="en-US" altLang="zh-CN" b="1" dirty="0"/>
          </a:p>
          <a:p>
            <a:pPr>
              <a:buNone/>
            </a:pPr>
            <a:r>
              <a:rPr lang="zh-CN" altLang="en-US" b="1" dirty="0" smtClean="0"/>
              <a:t>这就是均匀分布名称的由来。</a:t>
            </a:r>
            <a:endParaRPr lang="en-US" altLang="zh-CN" b="1" dirty="0" smtClean="0"/>
          </a:p>
          <a:p>
            <a:pPr>
              <a:buNone/>
            </a:pPr>
            <a:r>
              <a:rPr lang="zh-CN" altLang="en-US" b="1" dirty="0" smtClean="0"/>
              <a:t>几何概型中，若投点都落入区间</a:t>
            </a:r>
            <a:r>
              <a:rPr lang="en-US" altLang="zh-CN" b="1" dirty="0" smtClean="0"/>
              <a:t>[</a:t>
            </a:r>
            <a:r>
              <a:rPr lang="en-US" altLang="zh-CN" b="1" i="1" dirty="0" err="1" smtClean="0">
                <a:latin typeface="Times New Roman" pitchFamily="18" charset="0"/>
                <a:cs typeface="Times New Roman" pitchFamily="18" charset="0"/>
              </a:rPr>
              <a:t>a,b</a:t>
            </a:r>
            <a:r>
              <a:rPr lang="en-US" altLang="zh-CN" b="1" dirty="0" smtClean="0"/>
              <a:t>],  </a:t>
            </a:r>
            <a:r>
              <a:rPr lang="zh-CN" altLang="en-US" b="1" dirty="0" smtClean="0"/>
              <a:t>记</a:t>
            </a:r>
            <a:r>
              <a:rPr lang="en-US" altLang="zh-CN" b="1" dirty="0" smtClean="0">
                <a:latin typeface="Times New Roman" pitchFamily="18" charset="0"/>
                <a:cs typeface="Times New Roman" pitchFamily="18" charset="0"/>
              </a:rPr>
              <a:t>X</a:t>
            </a:r>
            <a:r>
              <a:rPr lang="zh-CN" altLang="en-US" b="1" dirty="0" smtClean="0"/>
              <a:t>为</a:t>
            </a:r>
            <a:endParaRPr lang="en-US" altLang="zh-CN" b="1" dirty="0" smtClean="0"/>
          </a:p>
          <a:p>
            <a:pPr>
              <a:buNone/>
            </a:pPr>
            <a:r>
              <a:rPr lang="zh-CN" altLang="en-US" b="1" dirty="0" smtClean="0"/>
              <a:t>落点坐标，则</a:t>
            </a:r>
            <a:r>
              <a:rPr lang="en-US" altLang="zh-CN" b="1" dirty="0" smtClean="0">
                <a:latin typeface="Times New Roman" pitchFamily="18" charset="0"/>
                <a:cs typeface="Times New Roman" pitchFamily="18" charset="0"/>
              </a:rPr>
              <a:t>X</a:t>
            </a:r>
            <a:r>
              <a:rPr lang="zh-CN" altLang="en-US" b="1" dirty="0" smtClean="0"/>
              <a:t>服从均匀分布。</a:t>
            </a:r>
            <a:endParaRPr lang="en-US" altLang="zh-CN" b="1" dirty="0" smtClean="0"/>
          </a:p>
          <a:p>
            <a:pPr>
              <a:buNone/>
            </a:pPr>
            <a:endParaRPr lang="zh-CN" altLang="en-US" b="1" dirty="0"/>
          </a:p>
        </p:txBody>
      </p:sp>
      <p:graphicFrame>
        <p:nvGraphicFramePr>
          <p:cNvPr id="4" name="对象 3"/>
          <p:cNvGraphicFramePr>
            <a:graphicFrameLocks noChangeAspect="1"/>
          </p:cNvGraphicFramePr>
          <p:nvPr/>
        </p:nvGraphicFramePr>
        <p:xfrm>
          <a:off x="1985963" y="1643063"/>
          <a:ext cx="498475" cy="500062"/>
        </p:xfrm>
        <a:graphic>
          <a:graphicData uri="http://schemas.openxmlformats.org/presentationml/2006/ole">
            <p:oleObj spid="_x0000_s190466" name="公式" r:id="rId3" imgW="215640" imgH="215640" progId="Equation.3">
              <p:embed/>
            </p:oleObj>
          </a:graphicData>
        </a:graphic>
      </p:graphicFrame>
      <p:graphicFrame>
        <p:nvGraphicFramePr>
          <p:cNvPr id="5" name="对象 4"/>
          <p:cNvGraphicFramePr>
            <a:graphicFrameLocks noChangeAspect="1"/>
          </p:cNvGraphicFramePr>
          <p:nvPr/>
        </p:nvGraphicFramePr>
        <p:xfrm>
          <a:off x="2044701" y="2143116"/>
          <a:ext cx="2955927" cy="636721"/>
        </p:xfrm>
        <a:graphic>
          <a:graphicData uri="http://schemas.openxmlformats.org/presentationml/2006/ole">
            <p:oleObj spid="_x0000_s190467" name="公式" r:id="rId4" imgW="825480" imgH="177480" progId="Equation.3">
              <p:embed/>
            </p:oleObj>
          </a:graphicData>
        </a:graphic>
      </p:graphicFrame>
      <p:graphicFrame>
        <p:nvGraphicFramePr>
          <p:cNvPr id="6" name="对象 5"/>
          <p:cNvGraphicFramePr>
            <a:graphicFrameLocks noChangeAspect="1"/>
          </p:cNvGraphicFramePr>
          <p:nvPr/>
        </p:nvGraphicFramePr>
        <p:xfrm>
          <a:off x="1501775" y="3128963"/>
          <a:ext cx="4927600" cy="906462"/>
        </p:xfrm>
        <a:graphic>
          <a:graphicData uri="http://schemas.openxmlformats.org/presentationml/2006/ole">
            <p:oleObj spid="_x0000_s190468" name="公式" r:id="rId5" imgW="2209680" imgH="40608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646090"/>
            <a:ext cx="8748713" cy="946150"/>
          </a:xfrm>
          <a:prstGeom prst="rect">
            <a:avLst/>
          </a:prstGeom>
          <a:noFill/>
          <a:ln w="9525">
            <a:noFill/>
            <a:miter lim="800000"/>
            <a:headEnd/>
            <a:tailEnd/>
          </a:ln>
        </p:spPr>
        <p:txBody>
          <a:bodyPr>
            <a:spAutoFit/>
          </a:bodyPr>
          <a:lstStyle/>
          <a:p>
            <a:pPr lvl="1"/>
            <a:r>
              <a:rPr kumimoji="1" lang="en-US" altLang="zh-CN" b="1" dirty="0">
                <a:solidFill>
                  <a:srgbClr val="000000"/>
                </a:solidFill>
                <a:latin typeface="宋体" pitchFamily="2" charset="-122"/>
              </a:rPr>
              <a:t>    </a:t>
            </a:r>
            <a:r>
              <a:rPr kumimoji="1" lang="en-US" altLang="zh-CN" sz="2800" b="1" dirty="0">
                <a:solidFill>
                  <a:srgbClr val="000000"/>
                </a:solidFill>
                <a:latin typeface="宋体" pitchFamily="2" charset="-122"/>
              </a:rPr>
              <a:t>102</a:t>
            </a:r>
            <a:r>
              <a:rPr kumimoji="1" lang="zh-CN" altLang="en-US" sz="2800" b="1" dirty="0">
                <a:solidFill>
                  <a:srgbClr val="000000"/>
                </a:solidFill>
                <a:latin typeface="宋体" pitchFamily="2" charset="-122"/>
              </a:rPr>
              <a:t>电车每</a:t>
            </a:r>
            <a:r>
              <a:rPr kumimoji="1" lang="en-US" altLang="zh-CN" sz="2800" b="1" dirty="0">
                <a:solidFill>
                  <a:srgbClr val="000000"/>
                </a:solidFill>
                <a:latin typeface="宋体" pitchFamily="2" charset="-122"/>
              </a:rPr>
              <a:t>5</a:t>
            </a:r>
            <a:r>
              <a:rPr kumimoji="1" lang="zh-CN" altLang="en-US" sz="2800" b="1" dirty="0">
                <a:solidFill>
                  <a:srgbClr val="000000"/>
                </a:solidFill>
                <a:latin typeface="宋体" pitchFamily="2" charset="-122"/>
              </a:rPr>
              <a:t>分钟发一班，在任一时刻</a:t>
            </a:r>
            <a:r>
              <a:rPr kumimoji="1" lang="zh-CN" altLang="en-US"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宋体" pitchFamily="2" charset="-122"/>
              </a:rPr>
              <a:t>某一乘客到了</a:t>
            </a:r>
            <a:r>
              <a:rPr kumimoji="1" lang="zh-CN" altLang="en-US" sz="2800" b="1" dirty="0" smtClean="0">
                <a:solidFill>
                  <a:srgbClr val="000000"/>
                </a:solidFill>
                <a:latin typeface="宋体" pitchFamily="2" charset="-122"/>
              </a:rPr>
              <a:t>车站</a:t>
            </a:r>
            <a:r>
              <a:rPr kumimoji="1" lang="en-US" altLang="zh-CN" sz="2800" b="1" dirty="0" smtClean="0">
                <a:solidFill>
                  <a:srgbClr val="000000"/>
                </a:solidFill>
                <a:latin typeface="宋体" pitchFamily="2" charset="-122"/>
              </a:rPr>
              <a:t>,</a:t>
            </a:r>
            <a:r>
              <a:rPr kumimoji="1" lang="zh-CN" altLang="en-US" sz="2800" b="1" dirty="0" smtClean="0">
                <a:solidFill>
                  <a:srgbClr val="000000"/>
                </a:solidFill>
                <a:latin typeface="宋体" pitchFamily="2" charset="-122"/>
              </a:rPr>
              <a:t>求</a:t>
            </a:r>
            <a:r>
              <a:rPr kumimoji="1" lang="zh-CN" altLang="en-US" sz="2800" b="1" dirty="0">
                <a:solidFill>
                  <a:srgbClr val="000000"/>
                </a:solidFill>
                <a:latin typeface="宋体" pitchFamily="2" charset="-122"/>
              </a:rPr>
              <a:t>乘客候车时间不超过</a:t>
            </a:r>
            <a:r>
              <a:rPr kumimoji="1" lang="en-US" altLang="zh-CN" sz="2800" b="1" dirty="0">
                <a:solidFill>
                  <a:srgbClr val="000000"/>
                </a:solidFill>
                <a:latin typeface="宋体" pitchFamily="2" charset="-122"/>
              </a:rPr>
              <a:t>2</a:t>
            </a:r>
            <a:r>
              <a:rPr kumimoji="1" lang="zh-CN" altLang="en-US" sz="2800" b="1" dirty="0">
                <a:solidFill>
                  <a:srgbClr val="000000"/>
                </a:solidFill>
                <a:latin typeface="宋体" pitchFamily="2" charset="-122"/>
              </a:rPr>
              <a:t>分钟的概率</a:t>
            </a:r>
            <a:r>
              <a:rPr kumimoji="1" lang="zh-CN" altLang="en-US" b="1" dirty="0">
                <a:solidFill>
                  <a:srgbClr val="000000"/>
                </a:solidFill>
                <a:latin typeface="宋体" pitchFamily="2" charset="-122"/>
              </a:rPr>
              <a:t>。</a:t>
            </a:r>
          </a:p>
        </p:txBody>
      </p:sp>
      <p:sp>
        <p:nvSpPr>
          <p:cNvPr id="112643" name="Text Box 3"/>
          <p:cNvSpPr txBox="1">
            <a:spLocks noChangeArrowheads="1"/>
          </p:cNvSpPr>
          <p:nvPr/>
        </p:nvSpPr>
        <p:spPr bwMode="auto">
          <a:xfrm>
            <a:off x="457200" y="1943077"/>
            <a:ext cx="8686800" cy="1284006"/>
          </a:xfrm>
          <a:prstGeom prst="rect">
            <a:avLst/>
          </a:prstGeom>
          <a:noFill/>
          <a:ln w="9525">
            <a:noFill/>
            <a:miter lim="800000"/>
            <a:headEnd/>
            <a:tailEnd/>
          </a:ln>
        </p:spPr>
        <p:txBody>
          <a:bodyPr>
            <a:spAutoFit/>
          </a:bodyPr>
          <a:lstStyle/>
          <a:p>
            <a:pPr>
              <a:lnSpc>
                <a:spcPct val="150000"/>
              </a:lnSpc>
              <a:spcBef>
                <a:spcPct val="50000"/>
              </a:spcBef>
            </a:pPr>
            <a:r>
              <a:rPr kumimoji="1" lang="en-US" altLang="zh-CN" b="1" dirty="0">
                <a:latin typeface="宋体" pitchFamily="2" charset="-122"/>
              </a:rPr>
              <a:t>    </a:t>
            </a:r>
            <a:r>
              <a:rPr kumimoji="1" lang="zh-CN" altLang="en-US" sz="2800" b="1" dirty="0">
                <a:latin typeface="宋体" pitchFamily="2" charset="-122"/>
              </a:rPr>
              <a:t>设随机变量</a:t>
            </a:r>
            <a:r>
              <a:rPr kumimoji="1" lang="en-US" altLang="zh-CN" sz="2800" b="1" dirty="0">
                <a:latin typeface="宋体" pitchFamily="2" charset="-122"/>
              </a:rPr>
              <a:t>X</a:t>
            </a:r>
            <a:r>
              <a:rPr kumimoji="1" lang="zh-CN" altLang="en-US" sz="2800" b="1" dirty="0">
                <a:latin typeface="宋体" pitchFamily="2" charset="-122"/>
              </a:rPr>
              <a:t>为候车时间，则</a:t>
            </a:r>
            <a:r>
              <a:rPr kumimoji="1" lang="en-US" altLang="zh-CN" sz="2800" b="1" dirty="0">
                <a:latin typeface="宋体" pitchFamily="2" charset="-122"/>
              </a:rPr>
              <a:t>X</a:t>
            </a:r>
            <a:r>
              <a:rPr kumimoji="1" lang="zh-CN" altLang="en-US" sz="2800" b="1" dirty="0">
                <a:latin typeface="宋体" pitchFamily="2" charset="-122"/>
              </a:rPr>
              <a:t>服从（</a:t>
            </a:r>
            <a:r>
              <a:rPr kumimoji="1" lang="en-US" altLang="zh-CN" sz="2800" b="1" dirty="0">
                <a:latin typeface="宋体" pitchFamily="2" charset="-122"/>
              </a:rPr>
              <a:t>0</a:t>
            </a:r>
            <a:r>
              <a:rPr kumimoji="1" lang="zh-CN" altLang="en-US" sz="2800" b="1" dirty="0">
                <a:latin typeface="宋体" pitchFamily="2" charset="-122"/>
              </a:rPr>
              <a:t>，</a:t>
            </a:r>
            <a:r>
              <a:rPr kumimoji="1" lang="en-US" altLang="zh-CN" sz="2800" b="1" dirty="0">
                <a:latin typeface="宋体" pitchFamily="2" charset="-122"/>
              </a:rPr>
              <a:t>5</a:t>
            </a:r>
            <a:r>
              <a:rPr kumimoji="1" lang="zh-CN" altLang="en-US" sz="2800" b="1" dirty="0">
                <a:latin typeface="宋体" pitchFamily="2" charset="-122"/>
              </a:rPr>
              <a:t>）上的均匀分布</a:t>
            </a:r>
          </a:p>
        </p:txBody>
      </p:sp>
      <p:graphicFrame>
        <p:nvGraphicFramePr>
          <p:cNvPr id="112644" name="Object 4"/>
          <p:cNvGraphicFramePr>
            <a:graphicFrameLocks noChangeAspect="1"/>
          </p:cNvGraphicFramePr>
          <p:nvPr/>
        </p:nvGraphicFramePr>
        <p:xfrm>
          <a:off x="900113" y="4187802"/>
          <a:ext cx="7456487" cy="1066800"/>
        </p:xfrm>
        <a:graphic>
          <a:graphicData uri="http://schemas.openxmlformats.org/presentationml/2006/ole">
            <p:oleObj spid="_x0000_s188418" name="Equation" r:id="rId3" imgW="2590560" imgH="393480" progId="">
              <p:embed/>
            </p:oleObj>
          </a:graphicData>
        </a:graphic>
      </p:graphicFrame>
      <p:sp>
        <p:nvSpPr>
          <p:cNvPr id="112645" name="Rectangle 5"/>
          <p:cNvSpPr>
            <a:spLocks noChangeArrowheads="1"/>
          </p:cNvSpPr>
          <p:nvPr/>
        </p:nvSpPr>
        <p:spPr bwMode="auto">
          <a:xfrm>
            <a:off x="319088" y="2001832"/>
            <a:ext cx="1012825" cy="641350"/>
          </a:xfrm>
          <a:prstGeom prst="rect">
            <a:avLst/>
          </a:prstGeom>
          <a:noFill/>
          <a:ln w="9525" algn="ctr">
            <a:noFill/>
            <a:miter lim="800000"/>
            <a:headEnd/>
            <a:tailEnd/>
          </a:ln>
        </p:spPr>
        <p:txBody>
          <a:bodyPr>
            <a:spAutoFit/>
          </a:bodyPr>
          <a:lstStyle/>
          <a:p>
            <a:pPr>
              <a:spcBef>
                <a:spcPct val="50000"/>
              </a:spcBef>
            </a:pPr>
            <a:r>
              <a:rPr kumimoji="1" lang="zh-CN" altLang="en-US" sz="3600" dirty="0">
                <a:solidFill>
                  <a:srgbClr val="CC0000"/>
                </a:solidFill>
                <a:latin typeface="隶书" pitchFamily="49" charset="-122"/>
                <a:ea typeface="隶书" pitchFamily="49" charset="-122"/>
              </a:rPr>
              <a:t>解</a:t>
            </a:r>
          </a:p>
        </p:txBody>
      </p:sp>
      <p:sp>
        <p:nvSpPr>
          <p:cNvPr id="112646" name="Rectangle 6"/>
          <p:cNvSpPr>
            <a:spLocks noChangeArrowheads="1"/>
          </p:cNvSpPr>
          <p:nvPr/>
        </p:nvSpPr>
        <p:spPr bwMode="auto">
          <a:xfrm>
            <a:off x="268288" y="573072"/>
            <a:ext cx="1063625" cy="641350"/>
          </a:xfrm>
          <a:prstGeom prst="rect">
            <a:avLst/>
          </a:prstGeom>
          <a:noFill/>
          <a:ln w="9525" algn="ctr">
            <a:noFill/>
            <a:miter lim="800000"/>
            <a:headEnd/>
            <a:tailEnd/>
          </a:ln>
        </p:spPr>
        <p:txBody>
          <a:bodyPr>
            <a:spAutoFit/>
          </a:bodyPr>
          <a:lstStyle/>
          <a:p>
            <a:pPr>
              <a:spcBef>
                <a:spcPct val="50000"/>
              </a:spcBef>
            </a:pPr>
            <a:r>
              <a:rPr kumimoji="1" lang="zh-CN" altLang="en-US" sz="3600" dirty="0">
                <a:solidFill>
                  <a:srgbClr val="CC0000"/>
                </a:solidFill>
                <a:latin typeface="隶书" pitchFamily="49" charset="-122"/>
                <a:ea typeface="隶书" pitchFamily="49" charset="-122"/>
              </a:rPr>
              <a:t>例</a:t>
            </a:r>
          </a:p>
        </p:txBody>
      </p:sp>
      <p:sp>
        <p:nvSpPr>
          <p:cNvPr id="112647" name="Rectangle 7"/>
          <p:cNvSpPr>
            <a:spLocks noChangeArrowheads="1"/>
          </p:cNvSpPr>
          <p:nvPr/>
        </p:nvSpPr>
        <p:spPr bwMode="auto">
          <a:xfrm>
            <a:off x="2555875" y="3482952"/>
            <a:ext cx="2811965" cy="482313"/>
          </a:xfrm>
          <a:prstGeom prst="rect">
            <a:avLst/>
          </a:prstGeom>
          <a:noFill/>
          <a:ln w="38100" algn="ctr">
            <a:noFill/>
            <a:miter lim="800000"/>
            <a:headEnd/>
            <a:tailEnd/>
          </a:ln>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en-US" altLang="zh-CN" sz="2800" b="1" dirty="0">
                <a:latin typeface="宋体" pitchFamily="2" charset="-122"/>
              </a:rPr>
              <a:t>X</a:t>
            </a:r>
            <a:r>
              <a:rPr kumimoji="1" lang="zh-CN" altLang="en-US" sz="2800" b="1" dirty="0">
                <a:latin typeface="宋体" pitchFamily="2" charset="-122"/>
              </a:rPr>
              <a:t>～</a:t>
            </a:r>
            <a:r>
              <a:rPr kumimoji="1" lang="en-US" altLang="zh-CN" sz="2800" b="1" dirty="0">
                <a:latin typeface="宋体" pitchFamily="2" charset="-122"/>
              </a:rPr>
              <a:t>U</a:t>
            </a:r>
            <a:r>
              <a:rPr kumimoji="1" lang="zh-CN" altLang="en-US" sz="2800" b="1" dirty="0">
                <a:latin typeface="宋体" pitchFamily="2" charset="-122"/>
              </a:rPr>
              <a:t>（</a:t>
            </a:r>
            <a:r>
              <a:rPr kumimoji="1" lang="en-US" altLang="zh-CN" sz="2800" b="1" dirty="0">
                <a:latin typeface="宋体" pitchFamily="2" charset="-122"/>
              </a:rPr>
              <a:t>0</a:t>
            </a:r>
            <a:r>
              <a:rPr kumimoji="1" lang="zh-CN" altLang="en-US" sz="2800" b="1" dirty="0">
                <a:latin typeface="宋体" pitchFamily="2" charset="-122"/>
              </a:rPr>
              <a:t>，</a:t>
            </a:r>
            <a:r>
              <a:rPr kumimoji="1" lang="en-US" altLang="zh-CN" sz="2800" b="1" dirty="0">
                <a:latin typeface="宋体" pitchFamily="2" charset="-122"/>
              </a:rPr>
              <a:t>5</a:t>
            </a:r>
            <a:r>
              <a:rPr kumimoji="1" lang="zh-CN" altLang="en-US" sz="2800" b="1" dirty="0">
                <a:latin typeface="宋体" pitchFamily="2" charset="-122"/>
              </a:rPr>
              <a:t>）</a:t>
            </a:r>
          </a:p>
        </p:txBody>
      </p:sp>
      <p:sp>
        <p:nvSpPr>
          <p:cNvPr id="112648" name="Text Box 8"/>
          <p:cNvSpPr txBox="1">
            <a:spLocks noChangeArrowheads="1"/>
          </p:cNvSpPr>
          <p:nvPr/>
        </p:nvSpPr>
        <p:spPr bwMode="auto">
          <a:xfrm>
            <a:off x="1958975" y="5543527"/>
            <a:ext cx="3422650" cy="519113"/>
          </a:xfrm>
          <a:prstGeom prst="rect">
            <a:avLst/>
          </a:prstGeom>
          <a:noFill/>
          <a:ln w="9525">
            <a:noFill/>
            <a:miter lim="800000"/>
            <a:headEnd/>
            <a:tailEnd/>
          </a:ln>
        </p:spPr>
        <p:txBody>
          <a:bodyPr wrap="none">
            <a:spAutoFit/>
          </a:bodyPr>
          <a:lstStyle/>
          <a:p>
            <a:r>
              <a:rPr lang="zh-CN" altLang="en-US" sz="2800" dirty="0">
                <a:solidFill>
                  <a:srgbClr val="FF0000"/>
                </a:solidFill>
              </a:rPr>
              <a:t>几何概型（一维）</a:t>
            </a:r>
            <a:r>
              <a:rPr lang="zh-CN" altLang="en-US" dirty="0">
                <a:solidFill>
                  <a:srgbClr val="FF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 calcmode="lin" valueType="num">
                                      <p:cBhvr>
                                        <p:cTn id="7" dur="1000" fill="hold"/>
                                        <p:tgtEl>
                                          <p:spTgt spid="112646"/>
                                        </p:tgtEl>
                                        <p:attrNameLst>
                                          <p:attrName>ppt_w</p:attrName>
                                        </p:attrNameLst>
                                      </p:cBhvr>
                                      <p:tavLst>
                                        <p:tav tm="0">
                                          <p:val>
                                            <p:fltVal val="0"/>
                                          </p:val>
                                        </p:tav>
                                        <p:tav tm="100000">
                                          <p:val>
                                            <p:strVal val="#ppt_w"/>
                                          </p:val>
                                        </p:tav>
                                      </p:tavLst>
                                    </p:anim>
                                    <p:anim calcmode="lin" valueType="num">
                                      <p:cBhvr>
                                        <p:cTn id="8" dur="1000" fill="hold"/>
                                        <p:tgtEl>
                                          <p:spTgt spid="112646"/>
                                        </p:tgtEl>
                                        <p:attrNameLst>
                                          <p:attrName>ppt_h</p:attrName>
                                        </p:attrNameLst>
                                      </p:cBhvr>
                                      <p:tavLst>
                                        <p:tav tm="0">
                                          <p:val>
                                            <p:fltVal val="0"/>
                                          </p:val>
                                        </p:tav>
                                        <p:tav tm="100000">
                                          <p:val>
                                            <p:strVal val="#ppt_h"/>
                                          </p:val>
                                        </p:tav>
                                      </p:tavLst>
                                    </p:anim>
                                    <p:anim calcmode="lin" valueType="num">
                                      <p:cBhvr>
                                        <p:cTn id="9" dur="1000" fill="hold"/>
                                        <p:tgtEl>
                                          <p:spTgt spid="1126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2642"/>
                                        </p:tgtEl>
                                        <p:attrNameLst>
                                          <p:attrName>style.visibility</p:attrName>
                                        </p:attrNameLst>
                                      </p:cBhvr>
                                      <p:to>
                                        <p:strVal val="visible"/>
                                      </p:to>
                                    </p:set>
                                    <p:animEffect transition="in" filter="box(in)">
                                      <p:cBhvr>
                                        <p:cTn id="15" dur="500"/>
                                        <p:tgtEl>
                                          <p:spTgt spid="11264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12645">
                                            <p:txEl>
                                              <p:pRg st="0" end="0"/>
                                            </p:txEl>
                                          </p:spTgt>
                                        </p:tgtEl>
                                        <p:attrNameLst>
                                          <p:attrName>style.visibility</p:attrName>
                                        </p:attrNameLst>
                                      </p:cBhvr>
                                      <p:to>
                                        <p:strVal val="visible"/>
                                      </p:to>
                                    </p:set>
                                    <p:anim calcmode="lin" valueType="num">
                                      <p:cBhvr additive="base">
                                        <p:cTn id="20" dur="500" fill="hold"/>
                                        <p:tgtEl>
                                          <p:spTgt spid="11264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264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643"/>
                                        </p:tgtEl>
                                        <p:attrNameLst>
                                          <p:attrName>style.visibility</p:attrName>
                                        </p:attrNameLst>
                                      </p:cBhvr>
                                      <p:to>
                                        <p:strVal val="visible"/>
                                      </p:to>
                                    </p:set>
                                    <p:animEffect transition="in" filter="wipe(left)">
                                      <p:cBhvr>
                                        <p:cTn id="26" dur="500"/>
                                        <p:tgtEl>
                                          <p:spTgt spid="112643"/>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2647"/>
                                        </p:tgtEl>
                                        <p:attrNameLst>
                                          <p:attrName>style.visibility</p:attrName>
                                        </p:attrNameLst>
                                      </p:cBhvr>
                                      <p:to>
                                        <p:strVal val="visible"/>
                                      </p:to>
                                    </p:set>
                                    <p:anim calcmode="lin" valueType="num">
                                      <p:cBhvr>
                                        <p:cTn id="31" dur="500" fill="hold"/>
                                        <p:tgtEl>
                                          <p:spTgt spid="112647"/>
                                        </p:tgtEl>
                                        <p:attrNameLst>
                                          <p:attrName>ppt_w</p:attrName>
                                        </p:attrNameLst>
                                      </p:cBhvr>
                                      <p:tavLst>
                                        <p:tav tm="0">
                                          <p:val>
                                            <p:fltVal val="0"/>
                                          </p:val>
                                        </p:tav>
                                        <p:tav tm="100000">
                                          <p:val>
                                            <p:strVal val="#ppt_w"/>
                                          </p:val>
                                        </p:tav>
                                      </p:tavLst>
                                    </p:anim>
                                    <p:anim calcmode="lin" valueType="num">
                                      <p:cBhvr>
                                        <p:cTn id="32" dur="500" fill="hold"/>
                                        <p:tgtEl>
                                          <p:spTgt spid="11264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12644"/>
                                        </p:tgtEl>
                                        <p:attrNameLst>
                                          <p:attrName>style.visibility</p:attrName>
                                        </p:attrNameLst>
                                      </p:cBhvr>
                                      <p:to>
                                        <p:strVal val="visible"/>
                                      </p:to>
                                    </p:set>
                                    <p:anim calcmode="lin" valueType="num">
                                      <p:cBhvr>
                                        <p:cTn id="37" dur="500" fill="hold"/>
                                        <p:tgtEl>
                                          <p:spTgt spid="112644"/>
                                        </p:tgtEl>
                                        <p:attrNameLst>
                                          <p:attrName>ppt_w</p:attrName>
                                        </p:attrNameLst>
                                      </p:cBhvr>
                                      <p:tavLst>
                                        <p:tav tm="0">
                                          <p:val>
                                            <p:fltVal val="0"/>
                                          </p:val>
                                        </p:tav>
                                        <p:tav tm="100000">
                                          <p:val>
                                            <p:strVal val="#ppt_w"/>
                                          </p:val>
                                        </p:tav>
                                      </p:tavLst>
                                    </p:anim>
                                    <p:anim calcmode="lin" valueType="num">
                                      <p:cBhvr>
                                        <p:cTn id="38" dur="500" fill="hold"/>
                                        <p:tgtEl>
                                          <p:spTgt spid="11264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6" grpId="0"/>
      <p:bldP spid="112647" grpId="0"/>
      <p:bldP spid="1126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WordArt 2"/>
          <p:cNvSpPr>
            <a:spLocks noChangeArrowheads="1" noChangeShapeType="1" noTextEdit="1"/>
          </p:cNvSpPr>
          <p:nvPr/>
        </p:nvSpPr>
        <p:spPr bwMode="auto">
          <a:xfrm>
            <a:off x="539750" y="333375"/>
            <a:ext cx="914400" cy="617538"/>
          </a:xfrm>
          <a:prstGeom prst="rect">
            <a:avLst/>
          </a:prstGeom>
        </p:spPr>
        <p:txBody>
          <a:bodyPr wrap="none" fromWordArt="1">
            <a:prstTxWarp prst="textWave1">
              <a:avLst>
                <a:gd name="adj1" fmla="val 13005"/>
                <a:gd name="adj2" fmla="val 0"/>
              </a:avLst>
            </a:prstTxWarp>
          </a:bodyPr>
          <a:lstStyle/>
          <a:p>
            <a:pPr algn="ctr"/>
            <a:r>
              <a:rPr lang="zh-CN" altLang="en-US" sz="3600" b="1" kern="10">
                <a:ln w="9525">
                  <a:noFill/>
                  <a:round/>
                  <a:headEnd/>
                  <a:tailEnd/>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思考</a:t>
            </a:r>
          </a:p>
        </p:txBody>
      </p:sp>
      <p:sp>
        <p:nvSpPr>
          <p:cNvPr id="113667" name="Text Box 3"/>
          <p:cNvSpPr txBox="1">
            <a:spLocks noChangeArrowheads="1"/>
          </p:cNvSpPr>
          <p:nvPr/>
        </p:nvSpPr>
        <p:spPr bwMode="auto">
          <a:xfrm>
            <a:off x="1117600" y="433388"/>
            <a:ext cx="7775575" cy="493085"/>
          </a:xfrm>
          <a:prstGeom prst="rect">
            <a:avLst/>
          </a:prstGeom>
          <a:noFill/>
          <a:ln w="38100" algn="ctr">
            <a:noFill/>
            <a:miter lim="800000"/>
            <a:headEnd/>
            <a:tailEnd/>
          </a:ln>
        </p:spPr>
        <p:txBody>
          <a:bodyPr lIns="90000" tIns="46800" rIns="90000" bIns="46800">
            <a:spAutoFit/>
          </a:bodyPr>
          <a:lstStyle/>
          <a:p>
            <a:pPr marL="908050" indent="-436563" fontAlgn="t">
              <a:lnSpc>
                <a:spcPct val="90000"/>
              </a:lnSpc>
              <a:spcBef>
                <a:spcPct val="50000"/>
              </a:spcBef>
              <a:buClr>
                <a:schemeClr val="accent2"/>
              </a:buClr>
              <a:buFont typeface="Wingdings" pitchFamily="2" charset="2"/>
              <a:buNone/>
            </a:pPr>
            <a:r>
              <a:rPr lang="zh-CN" altLang="en-US" sz="2800" b="1" dirty="0">
                <a:latin typeface="宋体" pitchFamily="2" charset="-122"/>
              </a:rPr>
              <a:t>设</a:t>
            </a:r>
            <a:r>
              <a:rPr lang="el-GR" altLang="zh-CN" sz="2800" b="1" dirty="0">
                <a:latin typeface="宋体" pitchFamily="2" charset="-122"/>
              </a:rPr>
              <a:t>ξ</a:t>
            </a:r>
            <a:r>
              <a:rPr lang="zh-CN" altLang="en-US" sz="2800" b="1" dirty="0">
                <a:latin typeface="宋体" pitchFamily="2" charset="-122"/>
              </a:rPr>
              <a:t>在</a:t>
            </a: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上服从均匀分布，求方程</a:t>
            </a:r>
          </a:p>
        </p:txBody>
      </p:sp>
      <p:graphicFrame>
        <p:nvGraphicFramePr>
          <p:cNvPr id="113668" name="Object 4"/>
          <p:cNvGraphicFramePr>
            <a:graphicFrameLocks noChangeAspect="1"/>
          </p:cNvGraphicFramePr>
          <p:nvPr/>
        </p:nvGraphicFramePr>
        <p:xfrm>
          <a:off x="2987675" y="1081088"/>
          <a:ext cx="3171825" cy="741362"/>
        </p:xfrm>
        <a:graphic>
          <a:graphicData uri="http://schemas.openxmlformats.org/presentationml/2006/ole">
            <p:oleObj spid="_x0000_s189442" name="Equation" r:id="rId3" imgW="977760" imgH="228600" progId="">
              <p:embed/>
            </p:oleObj>
          </a:graphicData>
        </a:graphic>
      </p:graphicFrame>
      <p:sp>
        <p:nvSpPr>
          <p:cNvPr id="113669" name="Text Box 5"/>
          <p:cNvSpPr txBox="1">
            <a:spLocks noChangeArrowheads="1"/>
          </p:cNvSpPr>
          <p:nvPr/>
        </p:nvSpPr>
        <p:spPr bwMode="auto">
          <a:xfrm>
            <a:off x="828675" y="2089150"/>
            <a:ext cx="6911975" cy="493085"/>
          </a:xfrm>
          <a:prstGeom prst="rect">
            <a:avLst/>
          </a:prstGeom>
          <a:noFill/>
          <a:ln w="38100" algn="ctr">
            <a:noFill/>
            <a:miter lim="800000"/>
            <a:headEnd/>
            <a:tailEnd/>
          </a:ln>
        </p:spPr>
        <p:txBody>
          <a:bodyPr lIns="90000" tIns="46800" rIns="90000" bIns="46800">
            <a:spAutoFit/>
          </a:bodyPr>
          <a:lstStyle/>
          <a:p>
            <a:pPr marL="908050" indent="-436563" fontAlgn="t">
              <a:lnSpc>
                <a:spcPct val="90000"/>
              </a:lnSpc>
              <a:spcBef>
                <a:spcPct val="50000"/>
              </a:spcBef>
              <a:buClr>
                <a:schemeClr val="accent2"/>
              </a:buClr>
              <a:buFont typeface="Wingdings" pitchFamily="2" charset="2"/>
              <a:buNone/>
            </a:pPr>
            <a:r>
              <a:rPr lang="zh-CN" altLang="en-US" sz="2800" b="1" dirty="0">
                <a:latin typeface="宋体" pitchFamily="2" charset="-122"/>
              </a:rPr>
              <a:t>有实根的概率。</a:t>
            </a:r>
          </a:p>
        </p:txBody>
      </p:sp>
      <p:sp>
        <p:nvSpPr>
          <p:cNvPr id="113670" name="Text Box 6"/>
          <p:cNvSpPr txBox="1">
            <a:spLocks noChangeArrowheads="1"/>
          </p:cNvSpPr>
          <p:nvPr/>
        </p:nvSpPr>
        <p:spPr bwMode="auto">
          <a:xfrm>
            <a:off x="592138" y="2820988"/>
            <a:ext cx="3405099" cy="523220"/>
          </a:xfrm>
          <a:prstGeom prst="rect">
            <a:avLst/>
          </a:prstGeom>
          <a:noFill/>
          <a:ln w="9525">
            <a:noFill/>
            <a:miter lim="800000"/>
            <a:headEnd/>
            <a:tailEnd/>
          </a:ln>
        </p:spPr>
        <p:txBody>
          <a:bodyPr wrap="none">
            <a:spAutoFit/>
          </a:bodyPr>
          <a:lstStyle/>
          <a:p>
            <a:r>
              <a:rPr lang="zh-CN" altLang="en-US" sz="2800" b="1" dirty="0">
                <a:solidFill>
                  <a:srgbClr val="FF0000"/>
                </a:solidFill>
              </a:rPr>
              <a:t>解</a:t>
            </a:r>
            <a:r>
              <a:rPr lang="zh-CN" altLang="en-US" sz="2800" b="1" dirty="0"/>
              <a:t>  方程有实数根     </a:t>
            </a:r>
          </a:p>
        </p:txBody>
      </p:sp>
      <p:graphicFrame>
        <p:nvGraphicFramePr>
          <p:cNvPr id="113671" name="Object 7"/>
          <p:cNvGraphicFramePr>
            <a:graphicFrameLocks noChangeAspect="1"/>
          </p:cNvGraphicFramePr>
          <p:nvPr/>
        </p:nvGraphicFramePr>
        <p:xfrm>
          <a:off x="5075238" y="2708275"/>
          <a:ext cx="2520950" cy="809625"/>
        </p:xfrm>
        <a:graphic>
          <a:graphicData uri="http://schemas.openxmlformats.org/presentationml/2006/ole">
            <p:oleObj spid="_x0000_s189443" name="Equation" r:id="rId4" imgW="711000" imgH="228600" progId="">
              <p:embed/>
            </p:oleObj>
          </a:graphicData>
        </a:graphic>
      </p:graphicFrame>
      <p:sp>
        <p:nvSpPr>
          <p:cNvPr id="113673" name="AutoShape 9"/>
          <p:cNvSpPr>
            <a:spLocks noChangeArrowheads="1"/>
          </p:cNvSpPr>
          <p:nvPr/>
        </p:nvSpPr>
        <p:spPr bwMode="auto">
          <a:xfrm>
            <a:off x="3492500" y="2997200"/>
            <a:ext cx="1439863" cy="215900"/>
          </a:xfrm>
          <a:prstGeom prst="leftRightArrow">
            <a:avLst>
              <a:gd name="adj1" fmla="val 50000"/>
              <a:gd name="adj2" fmla="val 133382"/>
            </a:avLst>
          </a:prstGeom>
          <a:solidFill>
            <a:schemeClr val="accent1"/>
          </a:solidFill>
          <a:ln w="9525">
            <a:solidFill>
              <a:schemeClr val="tx1"/>
            </a:solidFill>
            <a:miter lim="800000"/>
            <a:headEnd/>
            <a:tailEnd/>
          </a:ln>
        </p:spPr>
        <p:txBody>
          <a:bodyPr wrap="none" anchor="ctr"/>
          <a:lstStyle/>
          <a:p>
            <a:endParaRPr lang="zh-CN" altLang="en-US" b="1"/>
          </a:p>
        </p:txBody>
      </p:sp>
      <p:grpSp>
        <p:nvGrpSpPr>
          <p:cNvPr id="2" name="Group 19"/>
          <p:cNvGrpSpPr>
            <a:grpSpLocks/>
          </p:cNvGrpSpPr>
          <p:nvPr/>
        </p:nvGrpSpPr>
        <p:grpSpPr bwMode="auto">
          <a:xfrm>
            <a:off x="1095375" y="3573463"/>
            <a:ext cx="1676400" cy="671512"/>
            <a:chOff x="690" y="2341"/>
            <a:chExt cx="1056" cy="423"/>
          </a:xfrm>
        </p:grpSpPr>
        <p:sp>
          <p:nvSpPr>
            <p:cNvPr id="47122" name="Text Box 10"/>
            <p:cNvSpPr txBox="1">
              <a:spLocks noChangeArrowheads="1"/>
            </p:cNvSpPr>
            <p:nvPr/>
          </p:nvSpPr>
          <p:spPr bwMode="auto">
            <a:xfrm>
              <a:off x="690" y="2367"/>
              <a:ext cx="446" cy="330"/>
            </a:xfrm>
            <a:prstGeom prst="rect">
              <a:avLst/>
            </a:prstGeom>
            <a:noFill/>
            <a:ln w="9525">
              <a:noFill/>
              <a:miter lim="800000"/>
              <a:headEnd/>
              <a:tailEnd/>
            </a:ln>
          </p:spPr>
          <p:txBody>
            <a:bodyPr wrap="none">
              <a:spAutoFit/>
            </a:bodyPr>
            <a:lstStyle/>
            <a:p>
              <a:r>
                <a:rPr lang="zh-CN" altLang="en-US" sz="2800" b="1" dirty="0"/>
                <a:t>即 </a:t>
              </a:r>
              <a:r>
                <a:rPr lang="zh-CN" altLang="en-US" b="1" dirty="0"/>
                <a:t> </a:t>
              </a:r>
            </a:p>
          </p:txBody>
        </p:sp>
        <p:graphicFrame>
          <p:nvGraphicFramePr>
            <p:cNvPr id="47111" name="Object 11"/>
            <p:cNvGraphicFramePr>
              <a:graphicFrameLocks noChangeAspect="1"/>
            </p:cNvGraphicFramePr>
            <p:nvPr/>
          </p:nvGraphicFramePr>
          <p:xfrm>
            <a:off x="1111" y="2341"/>
            <a:ext cx="635" cy="423"/>
          </p:xfrm>
          <a:graphic>
            <a:graphicData uri="http://schemas.openxmlformats.org/presentationml/2006/ole">
              <p:oleObj spid="_x0000_s189447" name="Equation" r:id="rId5" imgW="380880" imgH="253800" progId="">
                <p:embed/>
              </p:oleObj>
            </a:graphicData>
          </a:graphic>
        </p:graphicFrame>
      </p:grpSp>
      <p:grpSp>
        <p:nvGrpSpPr>
          <p:cNvPr id="3" name="Group 18"/>
          <p:cNvGrpSpPr>
            <a:grpSpLocks/>
          </p:cNvGrpSpPr>
          <p:nvPr/>
        </p:nvGrpSpPr>
        <p:grpSpPr bwMode="auto">
          <a:xfrm>
            <a:off x="1095375" y="3860800"/>
            <a:ext cx="7148513" cy="1666875"/>
            <a:chOff x="690" y="2568"/>
            <a:chExt cx="4503" cy="1050"/>
          </a:xfrm>
        </p:grpSpPr>
        <p:sp>
          <p:nvSpPr>
            <p:cNvPr id="47121" name="Text Box 12"/>
            <p:cNvSpPr txBox="1">
              <a:spLocks noChangeArrowheads="1"/>
            </p:cNvSpPr>
            <p:nvPr/>
          </p:nvSpPr>
          <p:spPr bwMode="auto">
            <a:xfrm>
              <a:off x="690" y="2911"/>
              <a:ext cx="2208" cy="330"/>
            </a:xfrm>
            <a:prstGeom prst="rect">
              <a:avLst/>
            </a:prstGeom>
            <a:noFill/>
            <a:ln w="9525">
              <a:noFill/>
              <a:miter lim="800000"/>
              <a:headEnd/>
              <a:tailEnd/>
            </a:ln>
          </p:spPr>
          <p:txBody>
            <a:bodyPr wrap="none">
              <a:spAutoFit/>
            </a:bodyPr>
            <a:lstStyle/>
            <a:p>
              <a:r>
                <a:rPr lang="zh-CN" altLang="en-US" sz="2800" b="1" dirty="0"/>
                <a:t>而      的密度函数为  </a:t>
              </a:r>
            </a:p>
          </p:txBody>
        </p:sp>
        <p:graphicFrame>
          <p:nvGraphicFramePr>
            <p:cNvPr id="47109" name="Object 13"/>
            <p:cNvGraphicFramePr>
              <a:graphicFrameLocks noChangeAspect="1"/>
            </p:cNvGraphicFramePr>
            <p:nvPr/>
          </p:nvGraphicFramePr>
          <p:xfrm>
            <a:off x="1065" y="2886"/>
            <a:ext cx="227" cy="363"/>
          </p:xfrm>
          <a:graphic>
            <a:graphicData uri="http://schemas.openxmlformats.org/presentationml/2006/ole">
              <p:oleObj spid="_x0000_s189445" name="Equation" r:id="rId6" imgW="126720" imgH="203040" progId="">
                <p:embed/>
              </p:oleObj>
            </a:graphicData>
          </a:graphic>
        </p:graphicFrame>
        <p:graphicFrame>
          <p:nvGraphicFramePr>
            <p:cNvPr id="47110" name="Object 14"/>
            <p:cNvGraphicFramePr>
              <a:graphicFrameLocks noChangeAspect="1"/>
            </p:cNvGraphicFramePr>
            <p:nvPr/>
          </p:nvGraphicFramePr>
          <p:xfrm>
            <a:off x="2789" y="2568"/>
            <a:ext cx="2404" cy="1050"/>
          </p:xfrm>
          <a:graphic>
            <a:graphicData uri="http://schemas.openxmlformats.org/presentationml/2006/ole">
              <p:oleObj spid="_x0000_s189446" name="Equation" r:id="rId7" imgW="1511280" imgH="660240" progId="">
                <p:embed/>
              </p:oleObj>
            </a:graphicData>
          </a:graphic>
        </p:graphicFrame>
      </p:grpSp>
      <p:grpSp>
        <p:nvGrpSpPr>
          <p:cNvPr id="4" name="Group 17"/>
          <p:cNvGrpSpPr>
            <a:grpSpLocks/>
          </p:cNvGrpSpPr>
          <p:nvPr/>
        </p:nvGrpSpPr>
        <p:grpSpPr bwMode="auto">
          <a:xfrm>
            <a:off x="468313" y="5440363"/>
            <a:ext cx="7796212" cy="954087"/>
            <a:chOff x="554" y="3427"/>
            <a:chExt cx="4911" cy="601"/>
          </a:xfrm>
        </p:grpSpPr>
        <p:sp>
          <p:nvSpPr>
            <p:cNvPr id="47120" name="Text Box 15"/>
            <p:cNvSpPr txBox="1">
              <a:spLocks noChangeArrowheads="1"/>
            </p:cNvSpPr>
            <p:nvPr/>
          </p:nvSpPr>
          <p:spPr bwMode="auto">
            <a:xfrm>
              <a:off x="554" y="3546"/>
              <a:ext cx="1378" cy="330"/>
            </a:xfrm>
            <a:prstGeom prst="rect">
              <a:avLst/>
            </a:prstGeom>
            <a:noFill/>
            <a:ln w="9525">
              <a:noFill/>
              <a:miter lim="800000"/>
              <a:headEnd/>
              <a:tailEnd/>
            </a:ln>
          </p:spPr>
          <p:txBody>
            <a:bodyPr wrap="none">
              <a:spAutoFit/>
            </a:bodyPr>
            <a:lstStyle/>
            <a:p>
              <a:r>
                <a:rPr lang="zh-CN" altLang="en-US" sz="2800" b="1" dirty="0"/>
                <a:t>所求概率为  </a:t>
              </a:r>
            </a:p>
          </p:txBody>
        </p:sp>
        <p:graphicFrame>
          <p:nvGraphicFramePr>
            <p:cNvPr id="47108" name="Object 16"/>
            <p:cNvGraphicFramePr>
              <a:graphicFrameLocks noChangeAspect="1"/>
            </p:cNvGraphicFramePr>
            <p:nvPr/>
          </p:nvGraphicFramePr>
          <p:xfrm>
            <a:off x="1766" y="3427"/>
            <a:ext cx="3699" cy="601"/>
          </p:xfrm>
          <a:graphic>
            <a:graphicData uri="http://schemas.openxmlformats.org/presentationml/2006/ole">
              <p:oleObj spid="_x0000_s189444" name="Equation" r:id="rId8" imgW="2425680" imgH="393480"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1+#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3667"/>
                                        </p:tgtEl>
                                        <p:attrNameLst>
                                          <p:attrName>style.visibility</p:attrName>
                                        </p:attrNameLst>
                                      </p:cBhvr>
                                      <p:to>
                                        <p:strVal val="visible"/>
                                      </p:to>
                                    </p:set>
                                    <p:animEffect transition="in" filter="wipe(down)">
                                      <p:cBhvr>
                                        <p:cTn id="13" dur="500"/>
                                        <p:tgtEl>
                                          <p:spTgt spid="11366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13668"/>
                                        </p:tgtEl>
                                        <p:attrNameLst>
                                          <p:attrName>style.visibility</p:attrName>
                                        </p:attrNameLst>
                                      </p:cBhvr>
                                      <p:to>
                                        <p:strVal val="visible"/>
                                      </p:to>
                                    </p:set>
                                    <p:anim calcmode="lin" valueType="num">
                                      <p:cBhvr>
                                        <p:cTn id="18" dur="500" fill="hold"/>
                                        <p:tgtEl>
                                          <p:spTgt spid="113668"/>
                                        </p:tgtEl>
                                        <p:attrNameLst>
                                          <p:attrName>ppt_w</p:attrName>
                                        </p:attrNameLst>
                                      </p:cBhvr>
                                      <p:tavLst>
                                        <p:tav tm="0">
                                          <p:val>
                                            <p:fltVal val="0"/>
                                          </p:val>
                                        </p:tav>
                                        <p:tav tm="100000">
                                          <p:val>
                                            <p:strVal val="#ppt_w"/>
                                          </p:val>
                                        </p:tav>
                                      </p:tavLst>
                                    </p:anim>
                                    <p:anim calcmode="lin" valueType="num">
                                      <p:cBhvr>
                                        <p:cTn id="19" dur="500" fill="hold"/>
                                        <p:tgtEl>
                                          <p:spTgt spid="11366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3669"/>
                                        </p:tgtEl>
                                        <p:attrNameLst>
                                          <p:attrName>style.visibility</p:attrName>
                                        </p:attrNameLst>
                                      </p:cBhvr>
                                      <p:to>
                                        <p:strVal val="visible"/>
                                      </p:to>
                                    </p:set>
                                    <p:animEffect transition="in" filter="wipe(down)">
                                      <p:cBhvr>
                                        <p:cTn id="24" dur="500"/>
                                        <p:tgtEl>
                                          <p:spTgt spid="1136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3670"/>
                                        </p:tgtEl>
                                        <p:attrNameLst>
                                          <p:attrName>style.visibility</p:attrName>
                                        </p:attrNameLst>
                                      </p:cBhvr>
                                      <p:to>
                                        <p:strVal val="visible"/>
                                      </p:to>
                                    </p:set>
                                    <p:animEffect transition="in" filter="wipe(left)">
                                      <p:cBhvr>
                                        <p:cTn id="29" dur="500"/>
                                        <p:tgtEl>
                                          <p:spTgt spid="11367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3673"/>
                                        </p:tgtEl>
                                        <p:attrNameLst>
                                          <p:attrName>style.visibility</p:attrName>
                                        </p:attrNameLst>
                                      </p:cBhvr>
                                      <p:to>
                                        <p:strVal val="visible"/>
                                      </p:to>
                                    </p:set>
                                    <p:animEffect transition="in" filter="wipe(left)">
                                      <p:cBhvr>
                                        <p:cTn id="34" dur="500"/>
                                        <p:tgtEl>
                                          <p:spTgt spid="11367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3671"/>
                                        </p:tgtEl>
                                        <p:attrNameLst>
                                          <p:attrName>style.visibility</p:attrName>
                                        </p:attrNameLst>
                                      </p:cBhvr>
                                      <p:to>
                                        <p:strVal val="visible"/>
                                      </p:to>
                                    </p:set>
                                    <p:animEffect transition="in" filter="wipe(left)">
                                      <p:cBhvr>
                                        <p:cTn id="39" dur="500"/>
                                        <p:tgtEl>
                                          <p:spTgt spid="11367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p:bldP spid="113669" grpId="0"/>
      <p:bldP spid="113670" grpId="0"/>
      <p:bldP spid="1136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85786" y="142852"/>
            <a:ext cx="2430463" cy="762000"/>
          </a:xfrm>
          <a:noFill/>
          <a:ln/>
        </p:spPr>
        <p:txBody>
          <a:bodyPr/>
          <a:lstStyle/>
          <a:p>
            <a:r>
              <a:rPr lang="zh-CN" altLang="en-US" sz="3200" dirty="0">
                <a:effectLst/>
              </a:rPr>
              <a:t>指数分布</a:t>
            </a:r>
          </a:p>
        </p:txBody>
      </p:sp>
      <p:sp>
        <p:nvSpPr>
          <p:cNvPr id="101379" name="Rectangle 3"/>
          <p:cNvSpPr>
            <a:spLocks noChangeArrowheads="1"/>
          </p:cNvSpPr>
          <p:nvPr/>
        </p:nvSpPr>
        <p:spPr bwMode="auto">
          <a:xfrm>
            <a:off x="762000" y="928670"/>
            <a:ext cx="5953140" cy="604838"/>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kumimoji="1" lang="zh-CN" altLang="en-US" sz="3200" b="1" dirty="0">
                <a:latin typeface="Times New Roman" pitchFamily="18" charset="0"/>
              </a:rPr>
              <a:t>若随机变量</a:t>
            </a:r>
            <a:r>
              <a:rPr kumimoji="1" lang="en-US" altLang="zh-CN" sz="3200" b="1" dirty="0">
                <a:latin typeface="Times New Roman" pitchFamily="18" charset="0"/>
              </a:rPr>
              <a:t>X</a:t>
            </a:r>
            <a:r>
              <a:rPr kumimoji="1" lang="zh-CN" altLang="en-US" sz="3200" b="1" dirty="0">
                <a:latin typeface="Times New Roman" pitchFamily="18" charset="0"/>
              </a:rPr>
              <a:t>具有分布密度为</a:t>
            </a:r>
          </a:p>
        </p:txBody>
      </p:sp>
      <p:graphicFrame>
        <p:nvGraphicFramePr>
          <p:cNvPr id="101380" name="Object 4"/>
          <p:cNvGraphicFramePr>
            <a:graphicFrameLocks noChangeAspect="1"/>
          </p:cNvGraphicFramePr>
          <p:nvPr/>
        </p:nvGraphicFramePr>
        <p:xfrm>
          <a:off x="1571604" y="1643050"/>
          <a:ext cx="3681412" cy="1300163"/>
        </p:xfrm>
        <a:graphic>
          <a:graphicData uri="http://schemas.openxmlformats.org/presentationml/2006/ole">
            <p:oleObj spid="_x0000_s101380" name="公式" r:id="rId3" imgW="1473120" imgH="520560" progId="Equation.3">
              <p:embed/>
            </p:oleObj>
          </a:graphicData>
        </a:graphic>
      </p:graphicFrame>
      <p:graphicFrame>
        <p:nvGraphicFramePr>
          <p:cNvPr id="101381" name="Object 5"/>
          <p:cNvGraphicFramePr>
            <a:graphicFrameLocks noChangeAspect="1"/>
          </p:cNvGraphicFramePr>
          <p:nvPr/>
        </p:nvGraphicFramePr>
        <p:xfrm>
          <a:off x="1714480" y="4343416"/>
          <a:ext cx="3967162" cy="1300162"/>
        </p:xfrm>
        <a:graphic>
          <a:graphicData uri="http://schemas.openxmlformats.org/presentationml/2006/ole">
            <p:oleObj spid="_x0000_s101381" name="公式" r:id="rId4" imgW="1587240" imgH="520560" progId="Equation.3">
              <p:embed/>
            </p:oleObj>
          </a:graphicData>
        </a:graphic>
      </p:graphicFrame>
      <p:graphicFrame>
        <p:nvGraphicFramePr>
          <p:cNvPr id="101382" name="Object 6"/>
          <p:cNvGraphicFramePr>
            <a:graphicFrameLocks noChangeAspect="1"/>
          </p:cNvGraphicFramePr>
          <p:nvPr/>
        </p:nvGraphicFramePr>
        <p:xfrm>
          <a:off x="5429256" y="1952184"/>
          <a:ext cx="2076478" cy="476684"/>
        </p:xfrm>
        <a:graphic>
          <a:graphicData uri="http://schemas.openxmlformats.org/presentationml/2006/ole">
            <p:oleObj spid="_x0000_s101382" name="公式" r:id="rId5" imgW="939600" imgH="215640" progId="Equation.3">
              <p:embed/>
            </p:oleObj>
          </a:graphicData>
        </a:graphic>
      </p:graphicFrame>
      <p:sp>
        <p:nvSpPr>
          <p:cNvPr id="101383" name="Rectangle 7"/>
          <p:cNvSpPr>
            <a:spLocks noChangeArrowheads="1"/>
          </p:cNvSpPr>
          <p:nvPr/>
        </p:nvSpPr>
        <p:spPr bwMode="auto">
          <a:xfrm>
            <a:off x="827088" y="2857496"/>
            <a:ext cx="7467600" cy="1668149"/>
          </a:xfrm>
          <a:prstGeom prst="rect">
            <a:avLst/>
          </a:prstGeom>
          <a:noFill/>
          <a:ln w="9525">
            <a:noFill/>
            <a:miter lim="800000"/>
            <a:headEnd/>
            <a:tailEnd/>
          </a:ln>
          <a:effectLst/>
        </p:spPr>
        <p:txBody>
          <a:bodyPr>
            <a:spAutoFit/>
          </a:bodyPr>
          <a:lstStyle/>
          <a:p>
            <a:pPr>
              <a:lnSpc>
                <a:spcPct val="160000"/>
              </a:lnSpc>
            </a:pPr>
            <a:r>
              <a:rPr kumimoji="1" lang="zh-CN" altLang="en-US" sz="3200" b="1" dirty="0">
                <a:latin typeface="Times New Roman" pitchFamily="18" charset="0"/>
              </a:rPr>
              <a:t>则</a:t>
            </a:r>
            <a:r>
              <a:rPr kumimoji="1" lang="zh-CN" altLang="en-US" sz="3200" b="1" dirty="0" smtClean="0">
                <a:latin typeface="Times New Roman" pitchFamily="18" charset="0"/>
              </a:rPr>
              <a:t>称</a:t>
            </a:r>
            <a:r>
              <a:rPr kumimoji="1" lang="en-US" altLang="zh-CN" sz="2800" b="1" dirty="0" smtClean="0">
                <a:solidFill>
                  <a:srgbClr val="FF0000"/>
                </a:solidFill>
                <a:latin typeface="Times New Roman" pitchFamily="18" charset="0"/>
              </a:rPr>
              <a:t>X</a:t>
            </a:r>
            <a:r>
              <a:rPr kumimoji="1" lang="zh-CN" altLang="en-US" sz="3200" b="1" dirty="0" smtClean="0">
                <a:solidFill>
                  <a:srgbClr val="FF3300"/>
                </a:solidFill>
              </a:rPr>
              <a:t>服从</a:t>
            </a:r>
            <a:r>
              <a:rPr kumimoji="1" lang="zh-CN" altLang="en-US" sz="3200" b="1" dirty="0">
                <a:solidFill>
                  <a:srgbClr val="FF3300"/>
                </a:solidFill>
              </a:rPr>
              <a:t>参数</a:t>
            </a:r>
            <a:r>
              <a:rPr kumimoji="1" lang="zh-CN" altLang="en-US" sz="3200" b="1" dirty="0" smtClean="0">
                <a:solidFill>
                  <a:srgbClr val="FF3300"/>
                </a:solidFill>
              </a:rPr>
              <a:t>为   的</a:t>
            </a:r>
            <a:r>
              <a:rPr kumimoji="1" lang="zh-CN" altLang="en-US" sz="3200" b="1" dirty="0">
                <a:solidFill>
                  <a:srgbClr val="FF3300"/>
                </a:solidFill>
              </a:rPr>
              <a:t>指数分布</a:t>
            </a:r>
            <a:r>
              <a:rPr kumimoji="1" lang="zh-CN" altLang="en-US" sz="2800" dirty="0">
                <a:latin typeface="Times New Roman" pitchFamily="18" charset="0"/>
              </a:rPr>
              <a:t>，</a:t>
            </a:r>
            <a:r>
              <a:rPr kumimoji="1" lang="zh-CN" altLang="en-US" sz="3200" b="1" dirty="0">
                <a:latin typeface="Times New Roman" pitchFamily="18" charset="0"/>
              </a:rPr>
              <a:t>容易求得它的分布函数为</a:t>
            </a:r>
          </a:p>
        </p:txBody>
      </p:sp>
      <p:graphicFrame>
        <p:nvGraphicFramePr>
          <p:cNvPr id="8" name="对象 7"/>
          <p:cNvGraphicFramePr>
            <a:graphicFrameLocks noChangeAspect="1"/>
          </p:cNvGraphicFramePr>
          <p:nvPr/>
        </p:nvGraphicFramePr>
        <p:xfrm>
          <a:off x="4071934" y="3143248"/>
          <a:ext cx="357190" cy="454605"/>
        </p:xfrm>
        <a:graphic>
          <a:graphicData uri="http://schemas.openxmlformats.org/presentationml/2006/ole">
            <p:oleObj spid="_x0000_s101383" name="公式" r:id="rId6" imgW="139680" imgH="177480"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t>一般的，用它来作为各种“寿命”分布的近似，电器元件的寿命，动物的寿命</a:t>
            </a:r>
            <a:r>
              <a:rPr lang="en-US" altLang="zh-CN" b="1" dirty="0" smtClean="0"/>
              <a:t>.</a:t>
            </a:r>
          </a:p>
          <a:p>
            <a:pPr>
              <a:buNone/>
            </a:pPr>
            <a:r>
              <a:rPr lang="zh-CN" altLang="en-US" b="1" dirty="0" smtClean="0"/>
              <a:t>“稀有事件”</a:t>
            </a:r>
            <a:r>
              <a:rPr lang="en-US" altLang="zh-CN" b="1" dirty="0" smtClean="0"/>
              <a:t>(</a:t>
            </a:r>
            <a:r>
              <a:rPr lang="zh-CN" altLang="en-US" b="1" dirty="0" smtClean="0"/>
              <a:t>在有限时间内发生有限多次，在极短时间内至多发生一次</a:t>
            </a:r>
            <a:r>
              <a:rPr lang="en-US" altLang="zh-CN" b="1" dirty="0" smtClean="0"/>
              <a:t>)</a:t>
            </a:r>
            <a:r>
              <a:rPr lang="zh-CN" altLang="en-US" b="1" dirty="0" smtClean="0"/>
              <a:t>发生的时间间隔服从指数分布</a:t>
            </a:r>
            <a:r>
              <a:rPr lang="en-US" altLang="zh-CN" b="1" dirty="0" smtClean="0"/>
              <a:t>.</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666875" y="958850"/>
            <a:ext cx="2707793" cy="646331"/>
          </a:xfrm>
          <a:prstGeom prst="rect">
            <a:avLst/>
          </a:prstGeom>
          <a:noFill/>
          <a:ln w="9525">
            <a:noFill/>
            <a:miter lim="800000"/>
            <a:headEnd/>
            <a:tailEnd/>
          </a:ln>
          <a:effectLst/>
        </p:spPr>
        <p:txBody>
          <a:bodyPr wrap="none">
            <a:spAutoFit/>
          </a:bodyPr>
          <a:lstStyle/>
          <a:p>
            <a:r>
              <a:rPr kumimoji="1" lang="zh-CN" altLang="en-US" sz="3200" b="1" dirty="0">
                <a:latin typeface="宋体" pitchFamily="2" charset="-122"/>
              </a:rPr>
              <a:t>若</a:t>
            </a:r>
            <a:r>
              <a:rPr kumimoji="1" lang="zh-CN" altLang="en-US" sz="3600" b="1" dirty="0">
                <a:latin typeface="Times New Roman" pitchFamily="18" charset="0"/>
                <a:ea typeface="楷体_GB2312" pitchFamily="49" charset="-122"/>
              </a:rPr>
              <a:t> </a:t>
            </a:r>
            <a:r>
              <a:rPr kumimoji="1" lang="en-US" altLang="zh-CN" sz="3200" b="1" i="1" dirty="0">
                <a:latin typeface="Times New Roman" pitchFamily="18" charset="0"/>
                <a:ea typeface="楷体_GB2312" pitchFamily="49" charset="-122"/>
              </a:rPr>
              <a:t>X</a:t>
            </a:r>
            <a:r>
              <a:rPr kumimoji="1" lang="en-US" altLang="zh-CN" sz="3200" b="1" dirty="0">
                <a:latin typeface="Times New Roman" pitchFamily="18" charset="0"/>
                <a:ea typeface="楷体_GB2312" pitchFamily="49" charset="-122"/>
              </a:rPr>
              <a:t> ~</a:t>
            </a:r>
            <a:r>
              <a:rPr kumimoji="1" lang="zh-CN" altLang="en-US" sz="3200" b="1" i="1" dirty="0">
                <a:latin typeface="Times New Roman" pitchFamily="18" charset="0"/>
                <a:ea typeface="楷体_GB2312" pitchFamily="49" charset="-122"/>
              </a:rPr>
              <a:t>Ｅ</a:t>
            </a:r>
            <a:r>
              <a:rPr kumimoji="1" lang="en-US" altLang="zh-CN" sz="3200" b="1" dirty="0">
                <a:latin typeface="Times New Roman" pitchFamily="18" charset="0"/>
                <a:ea typeface="楷体_GB2312" pitchFamily="49" charset="-122"/>
              </a:rPr>
              <a:t>(</a:t>
            </a:r>
            <a:r>
              <a:rPr kumimoji="1" lang="en-US" altLang="zh-CN" sz="3200" b="1" dirty="0">
                <a:latin typeface="Times New Roman" pitchFamily="18" charset="0"/>
                <a:ea typeface="楷体_GB2312" pitchFamily="49" charset="-122"/>
                <a:sym typeface="Symbol" pitchFamily="18" charset="2"/>
              </a:rPr>
              <a:t></a:t>
            </a:r>
            <a:r>
              <a:rPr kumimoji="1" lang="en-US" altLang="zh-CN" sz="3200" b="1" dirty="0">
                <a:latin typeface="Times New Roman" pitchFamily="18" charset="0"/>
                <a:ea typeface="楷体_GB2312" pitchFamily="49" charset="-122"/>
              </a:rPr>
              <a:t>),</a:t>
            </a:r>
            <a:r>
              <a:rPr kumimoji="1" lang="zh-CN" altLang="en-US" sz="3200" b="1" dirty="0">
                <a:latin typeface="宋体" pitchFamily="2" charset="-122"/>
              </a:rPr>
              <a:t>则</a:t>
            </a:r>
          </a:p>
        </p:txBody>
      </p:sp>
      <p:sp>
        <p:nvSpPr>
          <p:cNvPr id="106499" name="Text Box 3"/>
          <p:cNvSpPr txBox="1">
            <a:spLocks noChangeArrowheads="1"/>
          </p:cNvSpPr>
          <p:nvPr/>
        </p:nvSpPr>
        <p:spPr bwMode="auto">
          <a:xfrm>
            <a:off x="428596" y="5572140"/>
            <a:ext cx="8523487" cy="646331"/>
          </a:xfrm>
          <a:prstGeom prst="rect">
            <a:avLst/>
          </a:prstGeom>
          <a:noFill/>
          <a:ln w="9525">
            <a:noFill/>
            <a:miter lim="800000"/>
            <a:headEnd/>
            <a:tailEnd/>
          </a:ln>
          <a:effectLst/>
        </p:spPr>
        <p:txBody>
          <a:bodyPr wrap="none">
            <a:spAutoFit/>
          </a:bodyPr>
          <a:lstStyle/>
          <a:p>
            <a:r>
              <a:rPr kumimoji="1" lang="zh-CN" altLang="en-US" sz="3600" b="1" dirty="0">
                <a:solidFill>
                  <a:srgbClr val="CC3300"/>
                </a:solidFill>
                <a:latin typeface="Times New Roman" pitchFamily="18" charset="0"/>
              </a:rPr>
              <a:t>故又把指数分布称为“永远年轻”的分布</a:t>
            </a:r>
          </a:p>
        </p:txBody>
      </p:sp>
      <p:graphicFrame>
        <p:nvGraphicFramePr>
          <p:cNvPr id="106500" name="Object 4"/>
          <p:cNvGraphicFramePr>
            <a:graphicFrameLocks noChangeAspect="1"/>
          </p:cNvGraphicFramePr>
          <p:nvPr/>
        </p:nvGraphicFramePr>
        <p:xfrm>
          <a:off x="1816101" y="1676180"/>
          <a:ext cx="4256097" cy="609812"/>
        </p:xfrm>
        <a:graphic>
          <a:graphicData uri="http://schemas.openxmlformats.org/presentationml/2006/ole">
            <p:oleObj spid="_x0000_s106500" name="公式" r:id="rId3" imgW="1803240" imgH="241200" progId="Equation.3">
              <p:embed/>
            </p:oleObj>
          </a:graphicData>
        </a:graphic>
      </p:graphicFrame>
      <p:sp>
        <p:nvSpPr>
          <p:cNvPr id="106501" name="Text Box 5"/>
          <p:cNvSpPr txBox="1">
            <a:spLocks noChangeArrowheads="1"/>
          </p:cNvSpPr>
          <p:nvPr/>
        </p:nvSpPr>
        <p:spPr bwMode="auto">
          <a:xfrm>
            <a:off x="520700" y="225425"/>
            <a:ext cx="5269391" cy="646331"/>
          </a:xfrm>
          <a:prstGeom prst="rect">
            <a:avLst/>
          </a:prstGeom>
          <a:noFill/>
          <a:ln w="9525">
            <a:noFill/>
            <a:miter lim="800000"/>
            <a:headEnd/>
            <a:tailEnd/>
          </a:ln>
          <a:effectLst/>
        </p:spPr>
        <p:txBody>
          <a:bodyPr wrap="none">
            <a:spAutoFit/>
          </a:bodyPr>
          <a:lstStyle/>
          <a:p>
            <a:r>
              <a:rPr kumimoji="1" lang="zh-CN" altLang="en-US" sz="3600" dirty="0">
                <a:latin typeface="Times New Roman" pitchFamily="18" charset="0"/>
              </a:rPr>
              <a:t>指数分布的“</a:t>
            </a:r>
            <a:r>
              <a:rPr kumimoji="1" lang="zh-CN" altLang="en-US" sz="3600" b="1" dirty="0">
                <a:solidFill>
                  <a:srgbClr val="0033CC"/>
                </a:solidFill>
                <a:latin typeface="Times New Roman" pitchFamily="18" charset="0"/>
              </a:rPr>
              <a:t>无记忆性</a:t>
            </a:r>
            <a:r>
              <a:rPr kumimoji="1" lang="zh-CN" altLang="en-US" sz="3600" dirty="0">
                <a:latin typeface="Times New Roman" pitchFamily="18" charset="0"/>
              </a:rPr>
              <a:t>”</a:t>
            </a:r>
          </a:p>
        </p:txBody>
      </p:sp>
      <p:sp>
        <p:nvSpPr>
          <p:cNvPr id="106502" name="Text Box 6"/>
          <p:cNvSpPr txBox="1">
            <a:spLocks noChangeArrowheads="1"/>
          </p:cNvSpPr>
          <p:nvPr/>
        </p:nvSpPr>
        <p:spPr bwMode="auto">
          <a:xfrm>
            <a:off x="533400" y="2149475"/>
            <a:ext cx="1415772" cy="584775"/>
          </a:xfrm>
          <a:prstGeom prst="rect">
            <a:avLst/>
          </a:prstGeom>
          <a:noFill/>
          <a:ln w="9525">
            <a:noFill/>
            <a:miter lim="800000"/>
            <a:headEnd/>
            <a:tailEnd/>
          </a:ln>
          <a:effectLst/>
        </p:spPr>
        <p:txBody>
          <a:bodyPr wrap="none">
            <a:spAutoFit/>
          </a:bodyPr>
          <a:lstStyle/>
          <a:p>
            <a:r>
              <a:rPr kumimoji="1" lang="zh-CN" altLang="en-US" sz="3200" b="1" dirty="0">
                <a:latin typeface="宋体" pitchFamily="2" charset="-122"/>
              </a:rPr>
              <a:t>事实上</a:t>
            </a:r>
          </a:p>
        </p:txBody>
      </p:sp>
      <p:graphicFrame>
        <p:nvGraphicFramePr>
          <p:cNvPr id="106503" name="Object 7"/>
          <p:cNvGraphicFramePr>
            <a:graphicFrameLocks noChangeAspect="1"/>
          </p:cNvGraphicFramePr>
          <p:nvPr/>
        </p:nvGraphicFramePr>
        <p:xfrm>
          <a:off x="774701" y="2715554"/>
          <a:ext cx="6726257" cy="1070636"/>
        </p:xfrm>
        <a:graphic>
          <a:graphicData uri="http://schemas.openxmlformats.org/presentationml/2006/ole">
            <p:oleObj spid="_x0000_s106503" name="公式" r:id="rId4" imgW="3352680" imgH="431640" progId="Equation.3">
              <p:embed/>
            </p:oleObj>
          </a:graphicData>
        </a:graphic>
      </p:graphicFrame>
      <p:graphicFrame>
        <p:nvGraphicFramePr>
          <p:cNvPr id="106504" name="Object 8"/>
          <p:cNvGraphicFramePr>
            <a:graphicFrameLocks noChangeAspect="1"/>
          </p:cNvGraphicFramePr>
          <p:nvPr/>
        </p:nvGraphicFramePr>
        <p:xfrm>
          <a:off x="774701" y="3981686"/>
          <a:ext cx="7226323" cy="1161826"/>
        </p:xfrm>
        <a:graphic>
          <a:graphicData uri="http://schemas.openxmlformats.org/presentationml/2006/ole">
            <p:oleObj spid="_x0000_s106504" name="公式" r:id="rId5" imgW="3619440" imgH="444240" progId="Equation.3">
              <p:embed/>
            </p:oleObj>
          </a:graphicData>
        </a:graphic>
      </p:graphicFrame>
      <p:sp>
        <p:nvSpPr>
          <p:cNvPr id="106505" name="Text Box 9"/>
          <p:cNvSpPr txBox="1">
            <a:spLocks noChangeArrowheads="1"/>
          </p:cNvSpPr>
          <p:nvPr/>
        </p:nvSpPr>
        <p:spPr bwMode="auto">
          <a:xfrm>
            <a:off x="609600" y="958850"/>
            <a:ext cx="1098550" cy="641350"/>
          </a:xfrm>
          <a:prstGeom prst="rect">
            <a:avLst/>
          </a:prstGeom>
          <a:noFill/>
          <a:ln w="9525">
            <a:noFill/>
            <a:miter lim="800000"/>
            <a:headEnd/>
            <a:tailEnd/>
          </a:ln>
          <a:effectLst/>
        </p:spPr>
        <p:txBody>
          <a:bodyPr wrap="none">
            <a:spAutoFit/>
          </a:bodyPr>
          <a:lstStyle/>
          <a:p>
            <a:r>
              <a:rPr kumimoji="1" lang="zh-CN" altLang="en-US" sz="3600" dirty="0">
                <a:solidFill>
                  <a:srgbClr val="A50021"/>
                </a:solidFill>
                <a:latin typeface="Times New Roman" pitchFamily="18" charset="0"/>
                <a:ea typeface="黑体" pitchFamily="2" charset="-122"/>
              </a:rPr>
              <a:t>命题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6505"/>
                                        </p:tgtEl>
                                        <p:attrNameLst>
                                          <p:attrName>style.visibility</p:attrName>
                                        </p:attrNameLst>
                                      </p:cBhvr>
                                      <p:to>
                                        <p:strVal val="visible"/>
                                      </p:to>
                                    </p:set>
                                    <p:anim calcmode="lin" valueType="num">
                                      <p:cBhvr>
                                        <p:cTn id="11" dur="500" fill="hold"/>
                                        <p:tgtEl>
                                          <p:spTgt spid="106505"/>
                                        </p:tgtEl>
                                        <p:attrNameLst>
                                          <p:attrName>ppt_w</p:attrName>
                                        </p:attrNameLst>
                                      </p:cBhvr>
                                      <p:tavLst>
                                        <p:tav tm="0">
                                          <p:val>
                                            <p:fltVal val="0"/>
                                          </p:val>
                                        </p:tav>
                                        <p:tav tm="100000">
                                          <p:val>
                                            <p:strVal val="#ppt_w"/>
                                          </p:val>
                                        </p:tav>
                                      </p:tavLst>
                                    </p:anim>
                                    <p:anim calcmode="lin" valueType="num">
                                      <p:cBhvr>
                                        <p:cTn id="12" dur="500" fill="hold"/>
                                        <p:tgtEl>
                                          <p:spTgt spid="106505"/>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grpId="0" nodeType="afterEffect">
                                  <p:stCondLst>
                                    <p:cond delay="2000"/>
                                  </p:stCondLst>
                                  <p:childTnLst>
                                    <p:set>
                                      <p:cBhvr>
                                        <p:cTn id="15" dur="1" fill="hold">
                                          <p:stCondLst>
                                            <p:cond delay="0"/>
                                          </p:stCondLst>
                                        </p:cTn>
                                        <p:tgtEl>
                                          <p:spTgt spid="106498"/>
                                        </p:tgtEl>
                                        <p:attrNameLst>
                                          <p:attrName>style.visibility</p:attrName>
                                        </p:attrNameLst>
                                      </p:cBhvr>
                                      <p:to>
                                        <p:strVal val="visible"/>
                                      </p:to>
                                    </p:set>
                                    <p:animEffect transition="in" filter="wipe(left)">
                                      <p:cBhvr>
                                        <p:cTn id="16" dur="500"/>
                                        <p:tgtEl>
                                          <p:spTgt spid="106498"/>
                                        </p:tgtEl>
                                      </p:cBhvr>
                                    </p:animEffect>
                                  </p:childTnLst>
                                </p:cTn>
                              </p:par>
                            </p:childTnLst>
                          </p:cTn>
                        </p:par>
                        <p:par>
                          <p:cTn id="17" fill="hold">
                            <p:stCondLst>
                              <p:cond delay="3500"/>
                            </p:stCondLst>
                            <p:childTnLst>
                              <p:par>
                                <p:cTn id="18" presetID="22" presetClass="entr" presetSubtype="8" fill="hold" nodeType="afterEffect">
                                  <p:stCondLst>
                                    <p:cond delay="2000"/>
                                  </p:stCondLst>
                                  <p:childTnLst>
                                    <p:set>
                                      <p:cBhvr>
                                        <p:cTn id="19" dur="1" fill="hold">
                                          <p:stCondLst>
                                            <p:cond delay="0"/>
                                          </p:stCondLst>
                                        </p:cTn>
                                        <p:tgtEl>
                                          <p:spTgt spid="106500"/>
                                        </p:tgtEl>
                                        <p:attrNameLst>
                                          <p:attrName>style.visibility</p:attrName>
                                        </p:attrNameLst>
                                      </p:cBhvr>
                                      <p:to>
                                        <p:strVal val="visible"/>
                                      </p:to>
                                    </p:set>
                                    <p:animEffect transition="in" filter="wipe(left)">
                                      <p:cBhvr>
                                        <p:cTn id="20" dur="500"/>
                                        <p:tgtEl>
                                          <p:spTgt spid="1065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6502"/>
                                        </p:tgtEl>
                                        <p:attrNameLst>
                                          <p:attrName>style.visibility</p:attrName>
                                        </p:attrNameLst>
                                      </p:cBhvr>
                                      <p:to>
                                        <p:strVal val="visible"/>
                                      </p:to>
                                    </p:set>
                                    <p:animEffect transition="in" filter="wipe(up)">
                                      <p:cBhvr>
                                        <p:cTn id="25" dur="500"/>
                                        <p:tgtEl>
                                          <p:spTgt spid="10650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6503"/>
                                        </p:tgtEl>
                                        <p:attrNameLst>
                                          <p:attrName>style.visibility</p:attrName>
                                        </p:attrNameLst>
                                      </p:cBhvr>
                                      <p:to>
                                        <p:strVal val="visible"/>
                                      </p:to>
                                    </p:set>
                                    <p:animEffect transition="in" filter="wipe(left)">
                                      <p:cBhvr>
                                        <p:cTn id="29" dur="500"/>
                                        <p:tgtEl>
                                          <p:spTgt spid="106503"/>
                                        </p:tgtEl>
                                      </p:cBhvr>
                                    </p:animEffect>
                                  </p:childTnLst>
                                </p:cTn>
                              </p:par>
                            </p:childTnLst>
                          </p:cTn>
                        </p:par>
                        <p:par>
                          <p:cTn id="30" fill="hold">
                            <p:stCondLst>
                              <p:cond delay="1000"/>
                            </p:stCondLst>
                            <p:childTnLst>
                              <p:par>
                                <p:cTn id="31" presetID="22" presetClass="entr" presetSubtype="8" fill="hold" nodeType="afterEffect">
                                  <p:stCondLst>
                                    <p:cond delay="8000"/>
                                  </p:stCondLst>
                                  <p:childTnLst>
                                    <p:set>
                                      <p:cBhvr>
                                        <p:cTn id="32" dur="1" fill="hold">
                                          <p:stCondLst>
                                            <p:cond delay="0"/>
                                          </p:stCondLst>
                                        </p:cTn>
                                        <p:tgtEl>
                                          <p:spTgt spid="106504"/>
                                        </p:tgtEl>
                                        <p:attrNameLst>
                                          <p:attrName>style.visibility</p:attrName>
                                        </p:attrNameLst>
                                      </p:cBhvr>
                                      <p:to>
                                        <p:strVal val="visible"/>
                                      </p:to>
                                    </p:set>
                                    <p:animEffect transition="in" filter="wipe(left)">
                                      <p:cBhvr>
                                        <p:cTn id="33" dur="500"/>
                                        <p:tgtEl>
                                          <p:spTgt spid="1065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6499"/>
                                        </p:tgtEl>
                                        <p:attrNameLst>
                                          <p:attrName>style.visibility</p:attrName>
                                        </p:attrNameLst>
                                      </p:cBhvr>
                                      <p:to>
                                        <p:strVal val="visible"/>
                                      </p:to>
                                    </p:set>
                                    <p:animEffect transition="in" filter="wipe(left)">
                                      <p:cBhvr>
                                        <p:cTn id="38"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1" grpId="0" autoUpdateAnimBg="0"/>
      <p:bldP spid="106502" grpId="0" autoUpdateAnimBg="0"/>
      <p:bldP spid="1065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4800" y="457200"/>
            <a:ext cx="4411663" cy="693738"/>
          </a:xfrm>
          <a:noFill/>
          <a:ln/>
        </p:spPr>
        <p:txBody>
          <a:bodyPr/>
          <a:lstStyle/>
          <a:p>
            <a:r>
              <a:rPr lang="zh-CN" altLang="en-US" sz="3600"/>
              <a:t>密度函数的性质</a:t>
            </a:r>
          </a:p>
        </p:txBody>
      </p:sp>
      <p:sp>
        <p:nvSpPr>
          <p:cNvPr id="83971" name="Rectangle 3"/>
          <p:cNvSpPr>
            <a:spLocks noChangeArrowheads="1"/>
          </p:cNvSpPr>
          <p:nvPr/>
        </p:nvSpPr>
        <p:spPr bwMode="auto">
          <a:xfrm>
            <a:off x="468313" y="1125538"/>
            <a:ext cx="8382000" cy="4579937"/>
          </a:xfrm>
          <a:prstGeom prst="rect">
            <a:avLst/>
          </a:prstGeom>
          <a:noFill/>
          <a:ln w="9525">
            <a:noFill/>
            <a:miter lim="800000"/>
            <a:headEnd/>
            <a:tailEnd/>
          </a:ln>
          <a:effectLst/>
        </p:spPr>
        <p:txBody>
          <a:bodyPr/>
          <a:lstStyle/>
          <a:p>
            <a:pPr marL="342900" indent="-342900">
              <a:lnSpc>
                <a:spcPct val="200000"/>
              </a:lnSpc>
              <a:spcBef>
                <a:spcPct val="20000"/>
              </a:spcBef>
              <a:buClr>
                <a:schemeClr val="folHlink"/>
              </a:buClr>
              <a:buSzPct val="60000"/>
              <a:buFont typeface="Wingdings" pitchFamily="2" charset="2"/>
              <a:buNone/>
            </a:pPr>
            <a:r>
              <a:rPr kumimoji="1" lang="zh-CN" altLang="en-US" sz="3600" b="1" dirty="0">
                <a:solidFill>
                  <a:srgbClr val="FF3300"/>
                </a:solidFill>
                <a:effectLst>
                  <a:outerShdw blurRad="38100" dist="38100" dir="2700000" algn="tl">
                    <a:srgbClr val="C0C0C0"/>
                  </a:outerShdw>
                </a:effectLst>
              </a:rPr>
              <a:t>定理   </a:t>
            </a:r>
            <a:r>
              <a:rPr kumimoji="1" lang="zh-CN" altLang="en-US" sz="2800" dirty="0">
                <a:latin typeface="Times New Roman" pitchFamily="18" charset="0"/>
              </a:rPr>
              <a:t> </a:t>
            </a:r>
            <a:r>
              <a:rPr kumimoji="1" lang="zh-CN" altLang="en-US" sz="2800" b="1" dirty="0" smtClean="0">
                <a:latin typeface="Times New Roman" pitchFamily="18" charset="0"/>
              </a:rPr>
              <a:t>密度函数</a:t>
            </a:r>
            <a:r>
              <a:rPr kumimoji="1" lang="en-US" altLang="zh-CN" sz="2800" b="1" dirty="0" smtClean="0">
                <a:latin typeface="Times New Roman" pitchFamily="18" charset="0"/>
              </a:rPr>
              <a:t>f(x)</a:t>
            </a:r>
            <a:r>
              <a:rPr kumimoji="1" lang="zh-CN" altLang="en-US" sz="2800" b="1" dirty="0" smtClean="0">
                <a:latin typeface="Times New Roman" pitchFamily="18" charset="0"/>
              </a:rPr>
              <a:t>具有</a:t>
            </a:r>
            <a:r>
              <a:rPr kumimoji="1" lang="zh-CN" altLang="en-US" sz="2800" b="1" dirty="0">
                <a:latin typeface="Times New Roman" pitchFamily="18" charset="0"/>
              </a:rPr>
              <a:t>下列性质：</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1</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2</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3</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p>
        </p:txBody>
      </p:sp>
      <p:graphicFrame>
        <p:nvGraphicFramePr>
          <p:cNvPr id="83972" name="Object 4"/>
          <p:cNvGraphicFramePr>
            <a:graphicFrameLocks noChangeAspect="1"/>
          </p:cNvGraphicFramePr>
          <p:nvPr/>
        </p:nvGraphicFramePr>
        <p:xfrm>
          <a:off x="1751013" y="2582863"/>
          <a:ext cx="1300162" cy="538162"/>
        </p:xfrm>
        <a:graphic>
          <a:graphicData uri="http://schemas.openxmlformats.org/presentationml/2006/ole">
            <p:oleObj spid="_x0000_s83972" name="公式" r:id="rId3" imgW="520560" imgH="215640" progId="Equation.3">
              <p:embed/>
            </p:oleObj>
          </a:graphicData>
        </a:graphic>
      </p:graphicFrame>
      <p:graphicFrame>
        <p:nvGraphicFramePr>
          <p:cNvPr id="83973" name="Object 5"/>
          <p:cNvGraphicFramePr>
            <a:graphicFrameLocks noChangeAspect="1"/>
          </p:cNvGraphicFramePr>
          <p:nvPr/>
        </p:nvGraphicFramePr>
        <p:xfrm>
          <a:off x="1914525" y="3286125"/>
          <a:ext cx="2189163" cy="825500"/>
        </p:xfrm>
        <a:graphic>
          <a:graphicData uri="http://schemas.openxmlformats.org/presentationml/2006/ole">
            <p:oleObj spid="_x0000_s83973" name="公式" r:id="rId4" imgW="876240" imgH="330120" progId="Equation.3">
              <p:embed/>
            </p:oleObj>
          </a:graphicData>
        </a:graphic>
      </p:graphicFrame>
      <p:graphicFrame>
        <p:nvGraphicFramePr>
          <p:cNvPr id="83974" name="Object 6"/>
          <p:cNvGraphicFramePr>
            <a:graphicFrameLocks noChangeAspect="1"/>
          </p:cNvGraphicFramePr>
          <p:nvPr/>
        </p:nvGraphicFramePr>
        <p:xfrm>
          <a:off x="1925638" y="4268788"/>
          <a:ext cx="6607175" cy="925512"/>
        </p:xfrm>
        <a:graphic>
          <a:graphicData uri="http://schemas.openxmlformats.org/presentationml/2006/ole">
            <p:oleObj spid="_x0000_s83974" name="公式" r:id="rId5" imgW="2374560" imgH="330120" progId="Equation.3">
              <p:embed/>
            </p:oleObj>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39750" y="285728"/>
            <a:ext cx="1143000" cy="641350"/>
          </a:xfrm>
          <a:prstGeom prst="rect">
            <a:avLst/>
          </a:prstGeom>
          <a:noFill/>
          <a:ln w="9525">
            <a:noFill/>
            <a:miter lim="800000"/>
            <a:headEnd/>
            <a:tailEnd/>
          </a:ln>
        </p:spPr>
        <p:txBody>
          <a:bodyPr>
            <a:spAutoFit/>
          </a:bodyPr>
          <a:lstStyle/>
          <a:p>
            <a:pPr>
              <a:spcBef>
                <a:spcPct val="50000"/>
              </a:spcBef>
            </a:pPr>
            <a:r>
              <a:rPr kumimoji="1" lang="zh-CN" altLang="en-US" sz="3600" b="1" dirty="0">
                <a:solidFill>
                  <a:srgbClr val="CC0000"/>
                </a:solidFill>
                <a:latin typeface="隶书" pitchFamily="49" charset="-122"/>
                <a:ea typeface="隶书" pitchFamily="49" charset="-122"/>
              </a:rPr>
              <a:t>例</a:t>
            </a:r>
          </a:p>
        </p:txBody>
      </p:sp>
      <p:sp>
        <p:nvSpPr>
          <p:cNvPr id="115715" name="Text Box 3"/>
          <p:cNvSpPr txBox="1">
            <a:spLocks noChangeArrowheads="1"/>
          </p:cNvSpPr>
          <p:nvPr/>
        </p:nvSpPr>
        <p:spPr bwMode="auto">
          <a:xfrm>
            <a:off x="1258888" y="404813"/>
            <a:ext cx="7345362"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设</a:t>
            </a:r>
            <a:r>
              <a:rPr kumimoji="1" lang="en-US" altLang="zh-CN" sz="2800" b="1" dirty="0">
                <a:solidFill>
                  <a:srgbClr val="000000"/>
                </a:solidFill>
                <a:latin typeface="宋体" pitchFamily="2" charset="-122"/>
              </a:rPr>
              <a:t>X</a:t>
            </a:r>
            <a:r>
              <a:rPr kumimoji="1" lang="zh-CN" altLang="en-US" sz="2800" b="1" dirty="0">
                <a:solidFill>
                  <a:srgbClr val="000000"/>
                </a:solidFill>
                <a:latin typeface="宋体" pitchFamily="2" charset="-122"/>
              </a:rPr>
              <a:t>服从参数为</a:t>
            </a:r>
            <a:r>
              <a:rPr kumimoji="1" lang="en-US" altLang="zh-CN" sz="2800" b="1" dirty="0">
                <a:solidFill>
                  <a:srgbClr val="000000"/>
                </a:solidFill>
                <a:latin typeface="宋体" pitchFamily="2" charset="-122"/>
              </a:rPr>
              <a:t>3</a:t>
            </a:r>
            <a:r>
              <a:rPr kumimoji="1" lang="zh-CN" altLang="en-US" sz="2800" b="1" dirty="0">
                <a:solidFill>
                  <a:srgbClr val="000000"/>
                </a:solidFill>
                <a:latin typeface="宋体" pitchFamily="2" charset="-122"/>
              </a:rPr>
              <a:t>的指数分布，求它的密度函数  </a:t>
            </a:r>
          </a:p>
        </p:txBody>
      </p:sp>
      <p:sp>
        <p:nvSpPr>
          <p:cNvPr id="115716" name="Text Box 4"/>
          <p:cNvSpPr txBox="1">
            <a:spLocks noChangeArrowheads="1"/>
          </p:cNvSpPr>
          <p:nvPr/>
        </p:nvSpPr>
        <p:spPr bwMode="auto">
          <a:xfrm>
            <a:off x="1547813" y="1052513"/>
            <a:ext cx="53340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及</a:t>
            </a:r>
          </a:p>
        </p:txBody>
      </p:sp>
      <p:graphicFrame>
        <p:nvGraphicFramePr>
          <p:cNvPr id="115717" name="Object 5"/>
          <p:cNvGraphicFramePr>
            <a:graphicFrameLocks noChangeAspect="1"/>
          </p:cNvGraphicFramePr>
          <p:nvPr/>
        </p:nvGraphicFramePr>
        <p:xfrm>
          <a:off x="1524000" y="5410200"/>
          <a:ext cx="6596063" cy="1011238"/>
        </p:xfrm>
        <a:graphic>
          <a:graphicData uri="http://schemas.openxmlformats.org/presentationml/2006/ole">
            <p:oleObj spid="_x0000_s191490" name="Equation" r:id="rId3" imgW="2158920" imgH="330120" progId="">
              <p:embed/>
            </p:oleObj>
          </a:graphicData>
        </a:graphic>
      </p:graphicFrame>
      <p:sp>
        <p:nvSpPr>
          <p:cNvPr id="115718" name="Text Box 6"/>
          <p:cNvSpPr txBox="1">
            <a:spLocks noChangeArrowheads="1"/>
          </p:cNvSpPr>
          <p:nvPr/>
        </p:nvSpPr>
        <p:spPr bwMode="auto">
          <a:xfrm>
            <a:off x="3500430" y="1052500"/>
            <a:ext cx="60960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和</a:t>
            </a:r>
          </a:p>
        </p:txBody>
      </p:sp>
      <p:graphicFrame>
        <p:nvGraphicFramePr>
          <p:cNvPr id="115719" name="Object 7"/>
          <p:cNvGraphicFramePr>
            <a:graphicFrameLocks noChangeAspect="1"/>
          </p:cNvGraphicFramePr>
          <p:nvPr/>
        </p:nvGraphicFramePr>
        <p:xfrm>
          <a:off x="2068506" y="1095364"/>
          <a:ext cx="1503362" cy="522842"/>
        </p:xfrm>
        <a:graphic>
          <a:graphicData uri="http://schemas.openxmlformats.org/presentationml/2006/ole">
            <p:oleObj spid="_x0000_s191491" name="Equation" r:id="rId4" imgW="583920" imgH="203040" progId="">
              <p:embed/>
            </p:oleObj>
          </a:graphicData>
        </a:graphic>
      </p:graphicFrame>
      <p:graphicFrame>
        <p:nvGraphicFramePr>
          <p:cNvPr id="115720" name="Object 8"/>
          <p:cNvGraphicFramePr>
            <a:graphicFrameLocks noChangeAspect="1"/>
          </p:cNvGraphicFramePr>
          <p:nvPr/>
        </p:nvGraphicFramePr>
        <p:xfrm>
          <a:off x="3571868" y="1728788"/>
          <a:ext cx="3387725" cy="1520825"/>
        </p:xfrm>
        <a:graphic>
          <a:graphicData uri="http://schemas.openxmlformats.org/presentationml/2006/ole">
            <p:oleObj spid="_x0000_s191492" name="Equation" r:id="rId5" imgW="1409400" imgH="685800" progId="">
              <p:embed/>
            </p:oleObj>
          </a:graphicData>
        </a:graphic>
      </p:graphicFrame>
      <p:sp>
        <p:nvSpPr>
          <p:cNvPr id="115722" name="Text Box 10"/>
          <p:cNvSpPr txBox="1">
            <a:spLocks noChangeArrowheads="1"/>
          </p:cNvSpPr>
          <p:nvPr/>
        </p:nvSpPr>
        <p:spPr bwMode="auto">
          <a:xfrm>
            <a:off x="642910" y="1857364"/>
            <a:ext cx="3143272" cy="646331"/>
          </a:xfrm>
          <a:prstGeom prst="rect">
            <a:avLst/>
          </a:prstGeom>
          <a:noFill/>
          <a:ln w="9525">
            <a:noFill/>
            <a:miter lim="800000"/>
            <a:headEnd/>
            <a:tailEnd/>
          </a:ln>
        </p:spPr>
        <p:txBody>
          <a:bodyPr wrap="square">
            <a:spAutoFit/>
          </a:bodyPr>
          <a:lstStyle/>
          <a:p>
            <a:pPr lvl="0">
              <a:spcBef>
                <a:spcPct val="50000"/>
              </a:spcBef>
            </a:pPr>
            <a:r>
              <a:rPr kumimoji="1" lang="zh-CN" altLang="en-US" sz="3600" b="1" dirty="0" smtClean="0">
                <a:solidFill>
                  <a:srgbClr val="CC0000"/>
                </a:solidFill>
                <a:latin typeface="隶书" pitchFamily="49" charset="-122"/>
                <a:ea typeface="隶书" pitchFamily="49" charset="-122"/>
              </a:rPr>
              <a:t>解：</a:t>
            </a:r>
            <a:r>
              <a:rPr kumimoji="1" lang="en-US" altLang="zh-CN" sz="2800" b="1" dirty="0" smtClean="0">
                <a:solidFill>
                  <a:srgbClr val="000000"/>
                </a:solidFill>
                <a:latin typeface="宋体" pitchFamily="2" charset="-122"/>
              </a:rPr>
              <a:t>X</a:t>
            </a:r>
            <a:r>
              <a:rPr kumimoji="1" lang="zh-CN" altLang="en-US" sz="2800" b="1" dirty="0">
                <a:solidFill>
                  <a:srgbClr val="000000"/>
                </a:solidFill>
                <a:latin typeface="宋体" pitchFamily="2" charset="-122"/>
              </a:rPr>
              <a:t>的概率密度</a:t>
            </a:r>
          </a:p>
        </p:txBody>
      </p:sp>
      <p:graphicFrame>
        <p:nvGraphicFramePr>
          <p:cNvPr id="115723" name="Object 11"/>
          <p:cNvGraphicFramePr>
            <a:graphicFrameLocks noChangeAspect="1"/>
          </p:cNvGraphicFramePr>
          <p:nvPr/>
        </p:nvGraphicFramePr>
        <p:xfrm>
          <a:off x="1400175" y="4410075"/>
          <a:ext cx="6750050" cy="890588"/>
        </p:xfrm>
        <a:graphic>
          <a:graphicData uri="http://schemas.openxmlformats.org/presentationml/2006/ole">
            <p:oleObj spid="_x0000_s191493" name="Equation" r:id="rId6" imgW="2501640" imgH="330120" progId="">
              <p:embed/>
            </p:oleObj>
          </a:graphicData>
        </a:graphic>
      </p:graphicFrame>
      <p:graphicFrame>
        <p:nvGraphicFramePr>
          <p:cNvPr id="115724" name="Object 12"/>
          <p:cNvGraphicFramePr>
            <a:graphicFrameLocks noChangeAspect="1"/>
          </p:cNvGraphicFramePr>
          <p:nvPr/>
        </p:nvGraphicFramePr>
        <p:xfrm>
          <a:off x="4000496" y="1095364"/>
          <a:ext cx="2428892" cy="539580"/>
        </p:xfrm>
        <a:graphic>
          <a:graphicData uri="http://schemas.openxmlformats.org/presentationml/2006/ole">
            <p:oleObj spid="_x0000_s191494" name="Equation" r:id="rId7" imgW="914400" imgH="203040" progId="">
              <p:embed/>
            </p:oleObj>
          </a:graphicData>
        </a:graphic>
      </p:graphicFrame>
      <p:graphicFrame>
        <p:nvGraphicFramePr>
          <p:cNvPr id="115725" name="Object 13"/>
          <p:cNvGraphicFramePr>
            <a:graphicFrameLocks noChangeAspect="1"/>
          </p:cNvGraphicFramePr>
          <p:nvPr/>
        </p:nvGraphicFramePr>
        <p:xfrm>
          <a:off x="2124075" y="2997200"/>
          <a:ext cx="4965700" cy="1022350"/>
        </p:xfrm>
        <a:graphic>
          <a:graphicData uri="http://schemas.openxmlformats.org/presentationml/2006/ole">
            <p:oleObj spid="_x0000_s191495" name="Equation" r:id="rId8" imgW="1726920" imgH="3553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p:cTn id="7" dur="1000" fill="hold"/>
                                        <p:tgtEl>
                                          <p:spTgt spid="115714"/>
                                        </p:tgtEl>
                                        <p:attrNameLst>
                                          <p:attrName>ppt_w</p:attrName>
                                        </p:attrNameLst>
                                      </p:cBhvr>
                                      <p:tavLst>
                                        <p:tav tm="0">
                                          <p:val>
                                            <p:fltVal val="0"/>
                                          </p:val>
                                        </p:tav>
                                        <p:tav tm="100000">
                                          <p:val>
                                            <p:strVal val="#ppt_w"/>
                                          </p:val>
                                        </p:tav>
                                      </p:tavLst>
                                    </p:anim>
                                    <p:anim calcmode="lin" valueType="num">
                                      <p:cBhvr>
                                        <p:cTn id="8" dur="1000" fill="hold"/>
                                        <p:tgtEl>
                                          <p:spTgt spid="115714"/>
                                        </p:tgtEl>
                                        <p:attrNameLst>
                                          <p:attrName>ppt_h</p:attrName>
                                        </p:attrNameLst>
                                      </p:cBhvr>
                                      <p:tavLst>
                                        <p:tav tm="0">
                                          <p:val>
                                            <p:fltVal val="0"/>
                                          </p:val>
                                        </p:tav>
                                        <p:tav tm="100000">
                                          <p:val>
                                            <p:strVal val="#ppt_h"/>
                                          </p:val>
                                        </p:tav>
                                      </p:tavLst>
                                    </p:anim>
                                    <p:anim calcmode="lin" valueType="num">
                                      <p:cBhvr>
                                        <p:cTn id="9" dur="1000" fill="hold"/>
                                        <p:tgtEl>
                                          <p:spTgt spid="1157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571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15715"/>
                                        </p:tgtEl>
                                        <p:attrNameLst>
                                          <p:attrName>style.visibility</p:attrName>
                                        </p:attrNameLst>
                                      </p:cBhvr>
                                      <p:to>
                                        <p:strVal val="visible"/>
                                      </p:to>
                                    </p:set>
                                    <p:animEffect transition="in" filter="wipe(down)">
                                      <p:cBhvr>
                                        <p:cTn id="14" dur="500"/>
                                        <p:tgtEl>
                                          <p:spTgt spid="11571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15716"/>
                                        </p:tgtEl>
                                        <p:attrNameLst>
                                          <p:attrName>style.visibility</p:attrName>
                                        </p:attrNameLst>
                                      </p:cBhvr>
                                      <p:to>
                                        <p:strVal val="visible"/>
                                      </p:to>
                                    </p:set>
                                    <p:animEffect transition="in" filter="wipe(down)">
                                      <p:cBhvr>
                                        <p:cTn id="18" dur="500"/>
                                        <p:tgtEl>
                                          <p:spTgt spid="115716"/>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wipe(down)">
                                      <p:cBhvr>
                                        <p:cTn id="22" dur="500"/>
                                        <p:tgtEl>
                                          <p:spTgt spid="115719"/>
                                        </p:tgtEl>
                                      </p:cBhvr>
                                    </p:animEffec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15718"/>
                                        </p:tgtEl>
                                        <p:attrNameLst>
                                          <p:attrName>style.visibility</p:attrName>
                                        </p:attrNameLst>
                                      </p:cBhvr>
                                      <p:to>
                                        <p:strVal val="visible"/>
                                      </p:to>
                                    </p:set>
                                    <p:animEffect transition="in" filter="wipe(down)">
                                      <p:cBhvr>
                                        <p:cTn id="26" dur="500"/>
                                        <p:tgtEl>
                                          <p:spTgt spid="11571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115724"/>
                                        </p:tgtEl>
                                        <p:attrNameLst>
                                          <p:attrName>style.visibility</p:attrName>
                                        </p:attrNameLst>
                                      </p:cBhvr>
                                      <p:to>
                                        <p:strVal val="visible"/>
                                      </p:to>
                                    </p:set>
                                    <p:animEffect transition="in" filter="wipe(down)">
                                      <p:cBhvr>
                                        <p:cTn id="30" dur="500"/>
                                        <p:tgtEl>
                                          <p:spTgt spid="1157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5722"/>
                                        </p:tgtEl>
                                        <p:attrNameLst>
                                          <p:attrName>style.visibility</p:attrName>
                                        </p:attrNameLst>
                                      </p:cBhvr>
                                      <p:to>
                                        <p:strVal val="visible"/>
                                      </p:to>
                                    </p:set>
                                    <p:animEffect transition="in" filter="wipe(down)">
                                      <p:cBhvr>
                                        <p:cTn id="35" dur="500"/>
                                        <p:tgtEl>
                                          <p:spTgt spid="11572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15720"/>
                                        </p:tgtEl>
                                        <p:attrNameLst>
                                          <p:attrName>style.visibility</p:attrName>
                                        </p:attrNameLst>
                                      </p:cBhvr>
                                      <p:to>
                                        <p:strVal val="visible"/>
                                      </p:to>
                                    </p:set>
                                    <p:animEffect transition="in" filter="box(in)">
                                      <p:cBhvr>
                                        <p:cTn id="40" dur="500"/>
                                        <p:tgtEl>
                                          <p:spTgt spid="1157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5725"/>
                                        </p:tgtEl>
                                        <p:attrNameLst>
                                          <p:attrName>style.visibility</p:attrName>
                                        </p:attrNameLst>
                                      </p:cBhvr>
                                      <p:to>
                                        <p:strVal val="visible"/>
                                      </p:to>
                                    </p:set>
                                    <p:anim calcmode="lin" valueType="num">
                                      <p:cBhvr additive="base">
                                        <p:cTn id="45" dur="500" fill="hold"/>
                                        <p:tgtEl>
                                          <p:spTgt spid="115725"/>
                                        </p:tgtEl>
                                        <p:attrNameLst>
                                          <p:attrName>ppt_x</p:attrName>
                                        </p:attrNameLst>
                                      </p:cBhvr>
                                      <p:tavLst>
                                        <p:tav tm="0">
                                          <p:val>
                                            <p:strVal val="#ppt_x"/>
                                          </p:val>
                                        </p:tav>
                                        <p:tav tm="100000">
                                          <p:val>
                                            <p:strVal val="#ppt_x"/>
                                          </p:val>
                                        </p:tav>
                                      </p:tavLst>
                                    </p:anim>
                                    <p:anim calcmode="lin" valueType="num">
                                      <p:cBhvr additive="base">
                                        <p:cTn id="46" dur="500" fill="hold"/>
                                        <p:tgtEl>
                                          <p:spTgt spid="1157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nodeType="clickEffect">
                                  <p:stCondLst>
                                    <p:cond delay="0"/>
                                  </p:stCondLst>
                                  <p:childTnLst>
                                    <p:set>
                                      <p:cBhvr>
                                        <p:cTn id="50" dur="1" fill="hold">
                                          <p:stCondLst>
                                            <p:cond delay="0"/>
                                          </p:stCondLst>
                                        </p:cTn>
                                        <p:tgtEl>
                                          <p:spTgt spid="115723"/>
                                        </p:tgtEl>
                                        <p:attrNameLst>
                                          <p:attrName>style.visibility</p:attrName>
                                        </p:attrNameLst>
                                      </p:cBhvr>
                                      <p:to>
                                        <p:strVal val="visible"/>
                                      </p:to>
                                    </p:set>
                                    <p:anim calcmode="lin" valueType="num">
                                      <p:cBhvr>
                                        <p:cTn id="51" dur="500" fill="hold"/>
                                        <p:tgtEl>
                                          <p:spTgt spid="115723"/>
                                        </p:tgtEl>
                                        <p:attrNameLst>
                                          <p:attrName>ppt_w</p:attrName>
                                        </p:attrNameLst>
                                      </p:cBhvr>
                                      <p:tavLst>
                                        <p:tav tm="0">
                                          <p:val>
                                            <p:fltVal val="0"/>
                                          </p:val>
                                        </p:tav>
                                        <p:tav tm="100000">
                                          <p:val>
                                            <p:strVal val="#ppt_w"/>
                                          </p:val>
                                        </p:tav>
                                      </p:tavLst>
                                    </p:anim>
                                    <p:anim calcmode="lin" valueType="num">
                                      <p:cBhvr>
                                        <p:cTn id="52" dur="500" fill="hold"/>
                                        <p:tgtEl>
                                          <p:spTgt spid="115723"/>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nodeType="clickEffect">
                                  <p:stCondLst>
                                    <p:cond delay="0"/>
                                  </p:stCondLst>
                                  <p:childTnLst>
                                    <p:set>
                                      <p:cBhvr>
                                        <p:cTn id="56" dur="1" fill="hold">
                                          <p:stCondLst>
                                            <p:cond delay="0"/>
                                          </p:stCondLst>
                                        </p:cTn>
                                        <p:tgtEl>
                                          <p:spTgt spid="115717"/>
                                        </p:tgtEl>
                                        <p:attrNameLst>
                                          <p:attrName>style.visibility</p:attrName>
                                        </p:attrNameLst>
                                      </p:cBhvr>
                                      <p:to>
                                        <p:strVal val="visible"/>
                                      </p:to>
                                    </p:set>
                                    <p:anim calcmode="lin" valueType="num">
                                      <p:cBhvr>
                                        <p:cTn id="57" dur="500" fill="hold"/>
                                        <p:tgtEl>
                                          <p:spTgt spid="115717"/>
                                        </p:tgtEl>
                                        <p:attrNameLst>
                                          <p:attrName>ppt_w</p:attrName>
                                        </p:attrNameLst>
                                      </p:cBhvr>
                                      <p:tavLst>
                                        <p:tav tm="0">
                                          <p:val>
                                            <p:fltVal val="0"/>
                                          </p:val>
                                        </p:tav>
                                        <p:tav tm="100000">
                                          <p:val>
                                            <p:strVal val="#ppt_w"/>
                                          </p:val>
                                        </p:tav>
                                      </p:tavLst>
                                    </p:anim>
                                    <p:anim calcmode="lin" valueType="num">
                                      <p:cBhvr>
                                        <p:cTn id="58" dur="500" fill="hold"/>
                                        <p:tgtEl>
                                          <p:spTgt spid="1157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6" grpId="0"/>
      <p:bldP spid="115718" grpId="0"/>
      <p:bldP spid="1157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042988" y="3141663"/>
            <a:ext cx="7650162" cy="2062103"/>
          </a:xfrm>
          <a:prstGeom prst="rect">
            <a:avLst/>
          </a:prstGeom>
          <a:noFill/>
          <a:ln w="9525">
            <a:noFill/>
            <a:miter lim="800000"/>
            <a:headEnd/>
            <a:tailEnd/>
          </a:ln>
          <a:effectLst/>
        </p:spPr>
        <p:txBody>
          <a:bodyPr>
            <a:spAutoFit/>
          </a:bodyPr>
          <a:lstStyle/>
          <a:p>
            <a:pPr>
              <a:lnSpc>
                <a:spcPct val="200000"/>
              </a:lnSpc>
              <a:spcBef>
                <a:spcPct val="20000"/>
              </a:spcBef>
              <a:buClr>
                <a:schemeClr val="folHlink"/>
              </a:buClr>
              <a:buSzPct val="60000"/>
              <a:buFont typeface="Wingdings" pitchFamily="2" charset="2"/>
              <a:buNone/>
            </a:pPr>
            <a:r>
              <a:rPr kumimoji="1" lang="zh-CN" altLang="en-US" sz="3200" b="1" dirty="0">
                <a:latin typeface="Times New Roman" pitchFamily="18" charset="0"/>
              </a:rPr>
              <a:t>其中</a:t>
            </a:r>
            <a:r>
              <a:rPr kumimoji="1" lang="en-US" altLang="zh-CN" sz="3200" b="1" i="1" dirty="0">
                <a:latin typeface="Times New Roman" pitchFamily="18" charset="0"/>
                <a:cs typeface="Times New Roman" pitchFamily="18" charset="0"/>
              </a:rPr>
              <a:t>μ</a:t>
            </a:r>
            <a:r>
              <a:rPr kumimoji="1" lang="zh-CN" altLang="en-US" sz="3200" b="1" i="1" dirty="0">
                <a:latin typeface="Times New Roman" pitchFamily="18" charset="0"/>
                <a:cs typeface="Times New Roman" pitchFamily="18" charset="0"/>
              </a:rPr>
              <a:t>、</a:t>
            </a:r>
            <a:r>
              <a:rPr kumimoji="1" lang="en-US" altLang="zh-CN" sz="3200" b="1" i="1" dirty="0">
                <a:latin typeface="Times New Roman" pitchFamily="18" charset="0"/>
                <a:cs typeface="Times New Roman" pitchFamily="18" charset="0"/>
              </a:rPr>
              <a:t>σ</a:t>
            </a:r>
            <a:r>
              <a:rPr kumimoji="1" lang="en-US" altLang="zh-CN" sz="3200" b="1" dirty="0">
                <a:latin typeface="Times New Roman" pitchFamily="18" charset="0"/>
              </a:rPr>
              <a:t>&gt;0</a:t>
            </a:r>
            <a:r>
              <a:rPr kumimoji="1" lang="zh-CN" altLang="en-US" sz="3200" b="1" dirty="0">
                <a:latin typeface="Times New Roman" pitchFamily="18" charset="0"/>
              </a:rPr>
              <a:t>为常数，则称</a:t>
            </a:r>
            <a:r>
              <a:rPr kumimoji="1" lang="en-US" altLang="zh-CN" sz="3200" b="1" dirty="0">
                <a:latin typeface="Times New Roman" pitchFamily="18" charset="0"/>
              </a:rPr>
              <a:t>X</a:t>
            </a:r>
            <a:r>
              <a:rPr kumimoji="1" lang="zh-CN" altLang="en-US" sz="3200" b="1" dirty="0">
                <a:latin typeface="Times New Roman" pitchFamily="18" charset="0"/>
              </a:rPr>
              <a:t>服从参数为</a:t>
            </a:r>
            <a:r>
              <a:rPr kumimoji="1" lang="en-US" altLang="zh-CN" sz="3200" b="1" i="1" dirty="0">
                <a:latin typeface="Times New Roman" pitchFamily="18" charset="0"/>
              </a:rPr>
              <a:t>μ</a:t>
            </a:r>
            <a:r>
              <a:rPr kumimoji="1" lang="zh-CN" altLang="en-US" sz="3200" b="1" dirty="0">
                <a:latin typeface="Times New Roman" pitchFamily="18" charset="0"/>
              </a:rPr>
              <a:t>、</a:t>
            </a:r>
            <a:r>
              <a:rPr kumimoji="1" lang="en-US" altLang="zh-CN" sz="3200" b="1" i="1" dirty="0">
                <a:latin typeface="Times New Roman" pitchFamily="18" charset="0"/>
              </a:rPr>
              <a:t>σ</a:t>
            </a:r>
            <a:r>
              <a:rPr kumimoji="1" lang="zh-CN" altLang="en-US" sz="3200" b="1" dirty="0">
                <a:latin typeface="Times New Roman" pitchFamily="18" charset="0"/>
              </a:rPr>
              <a:t>的正态分布，简记为</a:t>
            </a:r>
            <a:r>
              <a:rPr kumimoji="1" lang="en-US" altLang="zh-CN" sz="3200" b="1" dirty="0">
                <a:latin typeface="Times New Roman" pitchFamily="18" charset="0"/>
              </a:rPr>
              <a:t>X</a:t>
            </a:r>
            <a:r>
              <a:rPr kumimoji="1" lang="zh-CN" altLang="en-US" sz="3200" b="1" dirty="0">
                <a:latin typeface="Times New Roman" pitchFamily="18" charset="0"/>
              </a:rPr>
              <a:t>～</a:t>
            </a:r>
            <a:r>
              <a:rPr kumimoji="1" lang="en-US" altLang="zh-CN" sz="3200" b="1" dirty="0">
                <a:latin typeface="Times New Roman" pitchFamily="18" charset="0"/>
              </a:rPr>
              <a:t>N(</a:t>
            </a:r>
            <a:r>
              <a:rPr kumimoji="1" lang="en-US" altLang="zh-CN" sz="3200" b="1" i="1" dirty="0">
                <a:latin typeface="Times New Roman" pitchFamily="18" charset="0"/>
              </a:rPr>
              <a:t>μ</a:t>
            </a:r>
            <a:r>
              <a:rPr kumimoji="1" lang="en-US" altLang="zh-CN" sz="3200" b="1" dirty="0">
                <a:latin typeface="Times New Roman" pitchFamily="18" charset="0"/>
              </a:rPr>
              <a:t>,</a:t>
            </a:r>
            <a:r>
              <a:rPr kumimoji="1" lang="en-US" altLang="zh-CN" sz="3200" b="1" i="1" dirty="0">
                <a:latin typeface="Times New Roman" pitchFamily="18" charset="0"/>
              </a:rPr>
              <a:t>σ</a:t>
            </a:r>
            <a:r>
              <a:rPr kumimoji="1" lang="en-US" altLang="zh-CN" sz="3200" b="1" baseline="30000" dirty="0">
                <a:latin typeface="Times New Roman" pitchFamily="18" charset="0"/>
              </a:rPr>
              <a:t>2</a:t>
            </a:r>
            <a:r>
              <a:rPr kumimoji="1" lang="en-US" altLang="zh-CN" sz="3200" b="1" dirty="0">
                <a:latin typeface="Times New Roman" pitchFamily="18" charset="0"/>
              </a:rPr>
              <a:t>) </a:t>
            </a:r>
            <a:r>
              <a:rPr kumimoji="1" lang="zh-CN" altLang="en-US" sz="3200" b="1" dirty="0">
                <a:latin typeface="Times New Roman" pitchFamily="18" charset="0"/>
              </a:rPr>
              <a:t>。</a:t>
            </a:r>
          </a:p>
        </p:txBody>
      </p:sp>
      <p:sp>
        <p:nvSpPr>
          <p:cNvPr id="113667" name="Rectangle 3"/>
          <p:cNvSpPr>
            <a:spLocks noGrp="1" noChangeArrowheads="1"/>
          </p:cNvSpPr>
          <p:nvPr>
            <p:ph type="title"/>
          </p:nvPr>
        </p:nvSpPr>
        <p:spPr>
          <a:xfrm>
            <a:off x="2362200" y="381000"/>
            <a:ext cx="4495800" cy="769938"/>
          </a:xfrm>
          <a:noFill/>
          <a:ln/>
        </p:spPr>
        <p:txBody>
          <a:bodyPr/>
          <a:lstStyle/>
          <a:p>
            <a:r>
              <a:rPr lang="zh-CN" altLang="en-US" sz="3600">
                <a:effectLst/>
              </a:rPr>
              <a:t>正态分布</a:t>
            </a:r>
          </a:p>
        </p:txBody>
      </p:sp>
      <p:sp>
        <p:nvSpPr>
          <p:cNvPr id="113668" name="Rectangle 4"/>
          <p:cNvSpPr>
            <a:spLocks noGrp="1" noChangeArrowheads="1"/>
          </p:cNvSpPr>
          <p:nvPr>
            <p:ph type="body" idx="1"/>
          </p:nvPr>
        </p:nvSpPr>
        <p:spPr>
          <a:xfrm>
            <a:off x="990600" y="1524000"/>
            <a:ext cx="4913313" cy="801688"/>
          </a:xfrm>
          <a:noFill/>
          <a:ln/>
        </p:spPr>
        <p:txBody>
          <a:bodyPr/>
          <a:lstStyle/>
          <a:p>
            <a:pPr>
              <a:buFontTx/>
              <a:buNone/>
            </a:pPr>
            <a:r>
              <a:rPr lang="zh-CN" altLang="en-US" b="1" dirty="0">
                <a:latin typeface="Times New Roman" pitchFamily="18" charset="0"/>
              </a:rPr>
              <a:t>若随机变量</a:t>
            </a:r>
            <a:r>
              <a:rPr lang="en-US" altLang="zh-CN" b="1" dirty="0">
                <a:latin typeface="Times New Roman" pitchFamily="18" charset="0"/>
              </a:rPr>
              <a:t>X</a:t>
            </a:r>
            <a:r>
              <a:rPr lang="zh-CN" altLang="en-US" b="1" dirty="0">
                <a:latin typeface="Times New Roman" pitchFamily="18" charset="0"/>
              </a:rPr>
              <a:t>的分布密度</a:t>
            </a:r>
          </a:p>
        </p:txBody>
      </p:sp>
      <p:graphicFrame>
        <p:nvGraphicFramePr>
          <p:cNvPr id="113669" name="Object 5"/>
          <p:cNvGraphicFramePr>
            <a:graphicFrameLocks noChangeAspect="1"/>
          </p:cNvGraphicFramePr>
          <p:nvPr/>
        </p:nvGraphicFramePr>
        <p:xfrm>
          <a:off x="2051050" y="2276475"/>
          <a:ext cx="4033838" cy="1079500"/>
        </p:xfrm>
        <a:graphic>
          <a:graphicData uri="http://schemas.openxmlformats.org/presentationml/2006/ole">
            <p:oleObj spid="_x0000_s113669" name="公式" r:id="rId3" imgW="1612800" imgH="431640" progId="Equation.3">
              <p:embed/>
            </p:oleObj>
          </a:graphicData>
        </a:graphic>
      </p:graphicFrame>
      <p:graphicFrame>
        <p:nvGraphicFramePr>
          <p:cNvPr id="113670" name="Object 6"/>
          <p:cNvGraphicFramePr>
            <a:graphicFrameLocks noChangeAspect="1"/>
          </p:cNvGraphicFramePr>
          <p:nvPr/>
        </p:nvGraphicFramePr>
        <p:xfrm>
          <a:off x="6588125" y="2565400"/>
          <a:ext cx="1436688" cy="306388"/>
        </p:xfrm>
        <a:graphic>
          <a:graphicData uri="http://schemas.openxmlformats.org/presentationml/2006/ole">
            <p:oleObj spid="_x0000_s113670" name="公式" r:id="rId4" imgW="952200" imgH="203040" progId="Equation.3">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2928926" y="5715016"/>
          <a:ext cx="2673350" cy="977900"/>
        </p:xfrm>
        <a:graphic>
          <a:graphicData uri="http://schemas.openxmlformats.org/presentationml/2006/ole">
            <p:oleObj spid="_x0000_s192514" name="Equation" r:id="rId3" imgW="1244520" imgH="457200" progId="Equation.3">
              <p:embed/>
            </p:oleObj>
          </a:graphicData>
        </a:graphic>
      </p:graphicFrame>
      <p:sp>
        <p:nvSpPr>
          <p:cNvPr id="18435" name="Text Box 3"/>
          <p:cNvSpPr txBox="1">
            <a:spLocks noChangeArrowheads="1"/>
          </p:cNvSpPr>
          <p:nvPr/>
        </p:nvSpPr>
        <p:spPr bwMode="auto">
          <a:xfrm>
            <a:off x="1101725" y="0"/>
            <a:ext cx="6494463" cy="579438"/>
          </a:xfrm>
          <a:prstGeom prst="rect">
            <a:avLst/>
          </a:prstGeom>
          <a:noFill/>
          <a:ln w="9525">
            <a:noFill/>
            <a:miter lim="800000"/>
            <a:headEnd/>
            <a:tailEnd/>
          </a:ln>
          <a:effectLst/>
        </p:spPr>
        <p:txBody>
          <a:bodyPr>
            <a:spAutoFit/>
          </a:bodyPr>
          <a:lstStyle/>
          <a:p>
            <a:pPr>
              <a:spcBef>
                <a:spcPct val="50000"/>
              </a:spcBef>
            </a:pPr>
            <a:r>
              <a:rPr kumimoji="1" lang="en-US" altLang="zh-CN" sz="3200">
                <a:solidFill>
                  <a:schemeClr val="folHlink"/>
                </a:solidFill>
                <a:latin typeface="华文新魏" pitchFamily="2" charset="-122"/>
                <a:ea typeface="华文新魏" pitchFamily="2" charset="-122"/>
              </a:rPr>
              <a:t> </a:t>
            </a:r>
            <a:r>
              <a:rPr kumimoji="1" lang="zh-CN" altLang="en-US" sz="3200">
                <a:solidFill>
                  <a:schemeClr val="folHlink"/>
                </a:solidFill>
                <a:latin typeface="华文新魏" pitchFamily="2" charset="-122"/>
                <a:ea typeface="华文新魏" pitchFamily="2" charset="-122"/>
              </a:rPr>
              <a:t>正态分布的密度函数的性质与图形</a:t>
            </a:r>
          </a:p>
        </p:txBody>
      </p:sp>
      <p:sp>
        <p:nvSpPr>
          <p:cNvPr id="18436" name="Text Box 4"/>
          <p:cNvSpPr txBox="1">
            <a:spLocks noChangeArrowheads="1"/>
          </p:cNvSpPr>
          <p:nvPr/>
        </p:nvSpPr>
        <p:spPr bwMode="auto">
          <a:xfrm>
            <a:off x="3276600" y="4365625"/>
            <a:ext cx="35052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rgbClr val="000000"/>
                </a:solidFill>
                <a:latin typeface="宋体" pitchFamily="2" charset="-122"/>
                <a:sym typeface="Symbol" pitchFamily="18" charset="2"/>
              </a:rPr>
              <a:t>关于 </a:t>
            </a:r>
            <a:r>
              <a:rPr kumimoji="1" lang="en-US" altLang="zh-CN" sz="2400" b="1" dirty="0">
                <a:solidFill>
                  <a:srgbClr val="000000"/>
                </a:solidFill>
                <a:latin typeface="宋体" pitchFamily="2" charset="-122"/>
                <a:sym typeface="Symbol" pitchFamily="18" charset="2"/>
              </a:rPr>
              <a:t>x = </a:t>
            </a:r>
            <a:r>
              <a:rPr kumimoji="1" lang="en-US" altLang="zh-CN" sz="2400" b="1" i="1" dirty="0">
                <a:solidFill>
                  <a:srgbClr val="000000"/>
                </a:solidFill>
                <a:latin typeface="宋体" pitchFamily="2" charset="-122"/>
                <a:sym typeface="Symbol" pitchFamily="18" charset="2"/>
              </a:rPr>
              <a:t></a:t>
            </a:r>
            <a:r>
              <a:rPr kumimoji="1" lang="en-US" altLang="zh-CN" sz="2400" b="1" dirty="0">
                <a:solidFill>
                  <a:srgbClr val="000000"/>
                </a:solidFill>
                <a:latin typeface="宋体" pitchFamily="2" charset="-122"/>
                <a:sym typeface="Symbol" pitchFamily="18" charset="2"/>
              </a:rPr>
              <a:t> </a:t>
            </a:r>
            <a:r>
              <a:rPr kumimoji="1" lang="zh-CN" altLang="en-US" sz="2400" b="1" dirty="0">
                <a:solidFill>
                  <a:srgbClr val="000000"/>
                </a:solidFill>
                <a:latin typeface="宋体" pitchFamily="2" charset="-122"/>
                <a:sym typeface="Symbol" pitchFamily="18" charset="2"/>
              </a:rPr>
              <a:t>对称</a:t>
            </a:r>
          </a:p>
        </p:txBody>
      </p:sp>
      <p:sp>
        <p:nvSpPr>
          <p:cNvPr id="18437" name="Text Box 5"/>
          <p:cNvSpPr txBox="1">
            <a:spLocks noChangeArrowheads="1"/>
          </p:cNvSpPr>
          <p:nvPr/>
        </p:nvSpPr>
        <p:spPr bwMode="auto">
          <a:xfrm>
            <a:off x="2124075" y="5084763"/>
            <a:ext cx="6553200" cy="457200"/>
          </a:xfrm>
          <a:prstGeom prst="rect">
            <a:avLst/>
          </a:prstGeom>
          <a:noFill/>
          <a:ln w="9525">
            <a:noFill/>
            <a:miter lim="800000"/>
            <a:headEnd/>
            <a:tailEnd/>
          </a:ln>
          <a:effectLst/>
        </p:spPr>
        <p:txBody>
          <a:bodyPr>
            <a:spAutoFit/>
          </a:bodyPr>
          <a:lstStyle/>
          <a:p>
            <a:pPr lvl="2"/>
            <a:r>
              <a:rPr kumimoji="1" lang="zh-CN" altLang="en-US" sz="2400" b="1" dirty="0">
                <a:solidFill>
                  <a:srgbClr val="000000"/>
                </a:solidFill>
                <a:latin typeface="宋体" pitchFamily="2" charset="-122"/>
                <a:sym typeface="Symbol" pitchFamily="18" charset="2"/>
              </a:rPr>
              <a:t>（</a:t>
            </a:r>
            <a:r>
              <a:rPr kumimoji="1" lang="en-US" altLang="zh-CN" sz="2400" b="1" dirty="0">
                <a:solidFill>
                  <a:srgbClr val="000000"/>
                </a:solidFill>
                <a:latin typeface="宋体" pitchFamily="2" charset="-122"/>
                <a:sym typeface="Symbol" pitchFamily="18" charset="2"/>
              </a:rPr>
              <a:t>- </a:t>
            </a:r>
            <a:r>
              <a:rPr kumimoji="1" lang="zh-CN" altLang="en-US" sz="2400" b="1" dirty="0">
                <a:solidFill>
                  <a:srgbClr val="000000"/>
                </a:solidFill>
                <a:latin typeface="宋体" pitchFamily="2" charset="-122"/>
                <a:sym typeface="Symbol" pitchFamily="18" charset="2"/>
              </a:rPr>
              <a:t>，</a:t>
            </a:r>
            <a:r>
              <a:rPr kumimoji="1" lang="zh-CN" altLang="en-US" sz="2400" b="1" i="1" dirty="0">
                <a:solidFill>
                  <a:srgbClr val="000000"/>
                </a:solidFill>
                <a:latin typeface="宋体" pitchFamily="2" charset="-122"/>
                <a:sym typeface="Symbol" pitchFamily="18" charset="2"/>
              </a:rPr>
              <a:t></a:t>
            </a:r>
            <a:r>
              <a:rPr kumimoji="1" lang="zh-CN" altLang="en-US" sz="2400" b="1" dirty="0">
                <a:solidFill>
                  <a:srgbClr val="000000"/>
                </a:solidFill>
                <a:latin typeface="宋体" pitchFamily="2" charset="-122"/>
                <a:sym typeface="Symbol" pitchFamily="18" charset="2"/>
              </a:rPr>
              <a:t>）升，（</a:t>
            </a:r>
            <a:r>
              <a:rPr kumimoji="1" lang="zh-CN" altLang="en-US" sz="2400" b="1" i="1" dirty="0">
                <a:solidFill>
                  <a:srgbClr val="000000"/>
                </a:solidFill>
                <a:latin typeface="宋体" pitchFamily="2" charset="-122"/>
                <a:sym typeface="Symbol" pitchFamily="18" charset="2"/>
              </a:rPr>
              <a:t></a:t>
            </a:r>
            <a:r>
              <a:rPr kumimoji="1" lang="zh-CN" altLang="en-US" sz="2400" b="1" dirty="0">
                <a:solidFill>
                  <a:srgbClr val="000000"/>
                </a:solidFill>
                <a:latin typeface="宋体" pitchFamily="2" charset="-122"/>
                <a:sym typeface="Symbol" pitchFamily="18" charset="2"/>
              </a:rPr>
              <a:t>，</a:t>
            </a:r>
            <a:r>
              <a:rPr kumimoji="1" lang="en-US" altLang="zh-CN" sz="2400" b="1" dirty="0">
                <a:solidFill>
                  <a:srgbClr val="000000"/>
                </a:solidFill>
                <a:latin typeface="宋体" pitchFamily="2" charset="-122"/>
                <a:sym typeface="Symbol" pitchFamily="18" charset="2"/>
              </a:rPr>
              <a:t>+ </a:t>
            </a:r>
            <a:r>
              <a:rPr kumimoji="1" lang="zh-CN" altLang="en-US" sz="2400" b="1" dirty="0">
                <a:solidFill>
                  <a:srgbClr val="000000"/>
                </a:solidFill>
                <a:latin typeface="宋体" pitchFamily="2" charset="-122"/>
                <a:sym typeface="Symbol" pitchFamily="18" charset="2"/>
              </a:rPr>
              <a:t>）降</a:t>
            </a:r>
            <a:endParaRPr kumimoji="1" lang="zh-CN" altLang="en-US" b="1" dirty="0">
              <a:solidFill>
                <a:srgbClr val="000000"/>
              </a:solidFill>
              <a:latin typeface="Times New Roman" pitchFamily="18" charset="0"/>
            </a:endParaRPr>
          </a:p>
        </p:txBody>
      </p:sp>
      <p:graphicFrame>
        <p:nvGraphicFramePr>
          <p:cNvPr id="18438" name="Object 6"/>
          <p:cNvGraphicFramePr>
            <a:graphicFrameLocks noChangeAspect="1"/>
          </p:cNvGraphicFramePr>
          <p:nvPr/>
        </p:nvGraphicFramePr>
        <p:xfrm>
          <a:off x="5929322" y="5643578"/>
          <a:ext cx="2478088" cy="950913"/>
        </p:xfrm>
        <a:graphic>
          <a:graphicData uri="http://schemas.openxmlformats.org/presentationml/2006/ole">
            <p:oleObj spid="_x0000_s192515" name="Equation" r:id="rId4" imgW="1091880" imgH="419040" progId="">
              <p:embed/>
            </p:oleObj>
          </a:graphicData>
        </a:graphic>
      </p:graphicFrame>
      <p:sp>
        <p:nvSpPr>
          <p:cNvPr id="18439" name="Rectangle 7"/>
          <p:cNvSpPr>
            <a:spLocks noChangeArrowheads="1"/>
          </p:cNvSpPr>
          <p:nvPr/>
        </p:nvSpPr>
        <p:spPr bwMode="auto">
          <a:xfrm>
            <a:off x="0" y="5084763"/>
            <a:ext cx="2337499"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单调性</a:t>
            </a:r>
          </a:p>
        </p:txBody>
      </p:sp>
      <p:sp>
        <p:nvSpPr>
          <p:cNvPr id="18440" name="Rectangle 8"/>
          <p:cNvSpPr>
            <a:spLocks noChangeArrowheads="1"/>
          </p:cNvSpPr>
          <p:nvPr/>
        </p:nvSpPr>
        <p:spPr bwMode="auto">
          <a:xfrm>
            <a:off x="0" y="4292600"/>
            <a:ext cx="2337499"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对称性</a:t>
            </a:r>
          </a:p>
        </p:txBody>
      </p:sp>
      <p:sp>
        <p:nvSpPr>
          <p:cNvPr id="18441" name="Rectangle 9"/>
          <p:cNvSpPr>
            <a:spLocks noChangeArrowheads="1"/>
          </p:cNvSpPr>
          <p:nvPr/>
        </p:nvSpPr>
        <p:spPr bwMode="auto">
          <a:xfrm>
            <a:off x="0" y="5934075"/>
            <a:ext cx="1925527"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拐点</a:t>
            </a:r>
          </a:p>
        </p:txBody>
      </p:sp>
      <p:sp>
        <p:nvSpPr>
          <p:cNvPr id="18442" name="Text Box 10"/>
          <p:cNvSpPr txBox="1">
            <a:spLocks noChangeArrowheads="1"/>
          </p:cNvSpPr>
          <p:nvPr/>
        </p:nvSpPr>
        <p:spPr bwMode="auto">
          <a:xfrm>
            <a:off x="6300788" y="1412875"/>
            <a:ext cx="2520950" cy="729430"/>
          </a:xfrm>
          <a:prstGeom prst="rect">
            <a:avLst/>
          </a:prstGeom>
          <a:noFill/>
          <a:ln w="28575" cap="rnd" algn="ctr">
            <a:noFill/>
            <a:prstDash val="sysDot"/>
            <a:miter lim="800000"/>
            <a:headEnd/>
            <a:tailEnd/>
          </a:ln>
          <a:effectLst/>
        </p:spPr>
        <p:txBody>
          <a:bodyPr>
            <a:spAutoFit/>
          </a:bodyPr>
          <a:lstStyle/>
          <a:p>
            <a:pPr marL="908050" indent="-436563" algn="ctr">
              <a:lnSpc>
                <a:spcPct val="90000"/>
              </a:lnSpc>
              <a:spcBef>
                <a:spcPct val="50000"/>
              </a:spcBef>
              <a:buClr>
                <a:schemeClr val="accent2"/>
              </a:buClr>
              <a:buFont typeface="Wingdings" pitchFamily="2" charset="2"/>
              <a:buNone/>
            </a:pPr>
            <a:r>
              <a:rPr lang="zh-CN" altLang="en-US" b="1" dirty="0">
                <a:solidFill>
                  <a:srgbClr val="000000"/>
                </a:solidFill>
                <a:latin typeface="宋体" pitchFamily="2" charset="-122"/>
              </a:rPr>
              <a:t>中间高</a:t>
            </a:r>
          </a:p>
          <a:p>
            <a:pPr marL="908050" indent="-436563" algn="ctr">
              <a:lnSpc>
                <a:spcPct val="90000"/>
              </a:lnSpc>
              <a:spcBef>
                <a:spcPct val="50000"/>
              </a:spcBef>
              <a:buClr>
                <a:schemeClr val="accent2"/>
              </a:buClr>
              <a:buFont typeface="Wingdings" pitchFamily="2" charset="2"/>
              <a:buNone/>
            </a:pPr>
            <a:r>
              <a:rPr lang="zh-CN" altLang="en-US" b="1" dirty="0">
                <a:solidFill>
                  <a:srgbClr val="000000"/>
                </a:solidFill>
                <a:latin typeface="宋体" pitchFamily="2" charset="-122"/>
              </a:rPr>
              <a:t>两边低</a:t>
            </a:r>
          </a:p>
        </p:txBody>
      </p:sp>
      <p:grpSp>
        <p:nvGrpSpPr>
          <p:cNvPr id="2" name="Group 11"/>
          <p:cNvGrpSpPr>
            <a:grpSpLocks/>
          </p:cNvGrpSpPr>
          <p:nvPr/>
        </p:nvGrpSpPr>
        <p:grpSpPr bwMode="auto">
          <a:xfrm>
            <a:off x="1326126" y="684722"/>
            <a:ext cx="5838262" cy="3543871"/>
            <a:chOff x="1151" y="1433"/>
            <a:chExt cx="4081" cy="2270"/>
          </a:xfrm>
        </p:grpSpPr>
        <p:graphicFrame>
          <p:nvGraphicFramePr>
            <p:cNvPr id="18444" name="Object 12"/>
            <p:cNvGraphicFramePr>
              <a:graphicFrameLocks noChangeAspect="1"/>
            </p:cNvGraphicFramePr>
            <p:nvPr/>
          </p:nvGraphicFramePr>
          <p:xfrm>
            <a:off x="1151" y="1433"/>
            <a:ext cx="4034" cy="2270"/>
          </p:xfrm>
          <a:graphic>
            <a:graphicData uri="http://schemas.openxmlformats.org/presentationml/2006/ole">
              <p:oleObj spid="_x0000_s192516" name="BMP 图像" r:id="rId5" imgW="2866667" imgH="1838095" progId="PBrush">
                <p:embed/>
              </p:oleObj>
            </a:graphicData>
          </a:graphic>
        </p:graphicFrame>
        <p:sp>
          <p:nvSpPr>
            <p:cNvPr id="18445" name="Text Box 13"/>
            <p:cNvSpPr txBox="1">
              <a:spLocks noChangeArrowheads="1"/>
            </p:cNvSpPr>
            <p:nvPr/>
          </p:nvSpPr>
          <p:spPr bwMode="auto">
            <a:xfrm>
              <a:off x="1795" y="1519"/>
              <a:ext cx="429" cy="293"/>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y</a:t>
              </a:r>
            </a:p>
          </p:txBody>
        </p:sp>
        <p:sp>
          <p:nvSpPr>
            <p:cNvPr id="18446" name="Text Box 14"/>
            <p:cNvSpPr txBox="1">
              <a:spLocks noChangeArrowheads="1"/>
            </p:cNvSpPr>
            <p:nvPr/>
          </p:nvSpPr>
          <p:spPr bwMode="auto">
            <a:xfrm>
              <a:off x="2960" y="3235"/>
              <a:ext cx="368" cy="296"/>
            </a:xfrm>
            <a:prstGeom prst="rect">
              <a:avLst/>
            </a:prstGeom>
            <a:noFill/>
            <a:ln w="9525">
              <a:noFill/>
              <a:miter lim="800000"/>
              <a:headEnd/>
              <a:tailEnd/>
            </a:ln>
            <a:effectLst/>
          </p:spPr>
          <p:txBody>
            <a:bodyPr>
              <a:spAutoFit/>
            </a:bodyPr>
            <a:lstStyle/>
            <a:p>
              <a:pPr>
                <a:spcBef>
                  <a:spcPct val="50000"/>
                </a:spcBef>
              </a:pPr>
              <a:r>
                <a:rPr kumimoji="1" lang="en-US" altLang="zh-CN" sz="2400" b="1" i="1" dirty="0">
                  <a:latin typeface="Times New Roman" pitchFamily="18" charset="0"/>
                  <a:sym typeface="Symbol" pitchFamily="18" charset="2"/>
                </a:rPr>
                <a:t></a:t>
              </a:r>
              <a:endParaRPr kumimoji="1" lang="en-US" altLang="zh-CN" sz="2400" b="1" i="1" dirty="0">
                <a:latin typeface="Times New Roman" pitchFamily="18" charset="0"/>
              </a:endParaRPr>
            </a:p>
          </p:txBody>
        </p:sp>
        <p:sp>
          <p:nvSpPr>
            <p:cNvPr id="18447" name="Line 15"/>
            <p:cNvSpPr>
              <a:spLocks noChangeShapeType="1"/>
            </p:cNvSpPr>
            <p:nvPr/>
          </p:nvSpPr>
          <p:spPr bwMode="auto">
            <a:xfrm>
              <a:off x="2101" y="2854"/>
              <a:ext cx="0" cy="38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8448" name="Line 16"/>
            <p:cNvSpPr>
              <a:spLocks noChangeShapeType="1"/>
            </p:cNvSpPr>
            <p:nvPr/>
          </p:nvSpPr>
          <p:spPr bwMode="auto">
            <a:xfrm>
              <a:off x="4188" y="2854"/>
              <a:ext cx="0" cy="38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8449" name="Text Box 17"/>
            <p:cNvSpPr txBox="1">
              <a:spLocks noChangeArrowheads="1"/>
            </p:cNvSpPr>
            <p:nvPr/>
          </p:nvSpPr>
          <p:spPr bwMode="auto">
            <a:xfrm>
              <a:off x="1917" y="3235"/>
              <a:ext cx="490" cy="254"/>
            </a:xfrm>
            <a:prstGeom prst="rect">
              <a:avLst/>
            </a:prstGeom>
            <a:noFill/>
            <a:ln w="9525">
              <a:noFill/>
              <a:miter lim="800000"/>
              <a:headEnd/>
              <a:tailEnd/>
            </a:ln>
            <a:effectLst/>
          </p:spPr>
          <p:txBody>
            <a:bodyPr>
              <a:spAutoFit/>
            </a:bodyPr>
            <a:lstStyle/>
            <a:p>
              <a:pPr>
                <a:spcBef>
                  <a:spcPct val="50000"/>
                </a:spcBef>
              </a:pPr>
              <a:r>
                <a:rPr kumimoji="1" lang="en-US" altLang="zh-CN" sz="2000" b="1" i="1" dirty="0">
                  <a:latin typeface="宋体" pitchFamily="2" charset="-122"/>
                  <a:sym typeface="Symbol" pitchFamily="18" charset="2"/>
                </a:rPr>
                <a:t>-</a:t>
              </a:r>
            </a:p>
          </p:txBody>
        </p:sp>
        <p:sp>
          <p:nvSpPr>
            <p:cNvPr id="18450" name="Text Box 18"/>
            <p:cNvSpPr txBox="1">
              <a:spLocks noChangeArrowheads="1"/>
            </p:cNvSpPr>
            <p:nvPr/>
          </p:nvSpPr>
          <p:spPr bwMode="auto">
            <a:xfrm>
              <a:off x="4004" y="3236"/>
              <a:ext cx="491" cy="254"/>
            </a:xfrm>
            <a:prstGeom prst="rect">
              <a:avLst/>
            </a:prstGeom>
            <a:noFill/>
            <a:ln w="9525">
              <a:noFill/>
              <a:miter lim="800000"/>
              <a:headEnd/>
              <a:tailEnd/>
            </a:ln>
            <a:effectLst/>
          </p:spPr>
          <p:txBody>
            <a:bodyPr>
              <a:spAutoFit/>
            </a:bodyPr>
            <a:lstStyle/>
            <a:p>
              <a:pPr>
                <a:spcBef>
                  <a:spcPct val="50000"/>
                </a:spcBef>
              </a:pPr>
              <a:r>
                <a:rPr kumimoji="1" lang="en-US" altLang="zh-CN" sz="2000" b="1" i="1" dirty="0">
                  <a:latin typeface="宋体" pitchFamily="2" charset="-122"/>
                  <a:sym typeface="Symbol" pitchFamily="18" charset="2"/>
                </a:rPr>
                <a:t></a:t>
              </a:r>
              <a:r>
                <a:rPr kumimoji="1" lang="en-US" altLang="zh-CN" sz="2000" b="1" dirty="0">
                  <a:latin typeface="宋体" pitchFamily="2" charset="-122"/>
                  <a:sym typeface="Symbol" pitchFamily="18" charset="2"/>
                </a:rPr>
                <a:t>+</a:t>
              </a:r>
              <a:r>
                <a:rPr kumimoji="1" lang="en-US" altLang="zh-CN" sz="2000" b="1" i="1" dirty="0">
                  <a:latin typeface="宋体" pitchFamily="2" charset="-122"/>
                  <a:sym typeface="Symbol" pitchFamily="18" charset="2"/>
                </a:rPr>
                <a:t></a:t>
              </a:r>
            </a:p>
          </p:txBody>
        </p:sp>
        <p:sp>
          <p:nvSpPr>
            <p:cNvPr id="18451" name="Line 19"/>
            <p:cNvSpPr>
              <a:spLocks noChangeShapeType="1"/>
            </p:cNvSpPr>
            <p:nvPr/>
          </p:nvSpPr>
          <p:spPr bwMode="auto">
            <a:xfrm flipH="1">
              <a:off x="1672" y="1901"/>
              <a:ext cx="1534" cy="0"/>
            </a:xfrm>
            <a:prstGeom prst="line">
              <a:avLst/>
            </a:prstGeom>
            <a:noFill/>
            <a:ln w="9525" cap="rnd">
              <a:solidFill>
                <a:schemeClr val="tx1"/>
              </a:solidFill>
              <a:prstDash val="sysDot"/>
              <a:round/>
              <a:headEnd/>
              <a:tailEnd/>
            </a:ln>
            <a:effectLst/>
          </p:spPr>
          <p:txBody>
            <a:bodyPr wrap="none" anchor="ctr"/>
            <a:lstStyle/>
            <a:p>
              <a:endParaRPr lang="zh-CN" altLang="en-US"/>
            </a:p>
          </p:txBody>
        </p:sp>
        <p:graphicFrame>
          <p:nvGraphicFramePr>
            <p:cNvPr id="18452" name="Object 20"/>
            <p:cNvGraphicFramePr>
              <a:graphicFrameLocks noChangeAspect="1"/>
            </p:cNvGraphicFramePr>
            <p:nvPr/>
          </p:nvGraphicFramePr>
          <p:xfrm>
            <a:off x="1181" y="1677"/>
            <a:ext cx="474" cy="478"/>
          </p:xfrm>
          <a:graphic>
            <a:graphicData uri="http://schemas.openxmlformats.org/presentationml/2006/ole">
              <p:oleObj spid="_x0000_s192517" name="公式" r:id="rId6" imgW="431640" imgH="419040" progId="Equation.3">
                <p:embed/>
              </p:oleObj>
            </a:graphicData>
          </a:graphic>
        </p:graphicFrame>
        <p:sp>
          <p:nvSpPr>
            <p:cNvPr id="18453" name="Text Box 21"/>
            <p:cNvSpPr txBox="1">
              <a:spLocks noChangeArrowheads="1"/>
            </p:cNvSpPr>
            <p:nvPr/>
          </p:nvSpPr>
          <p:spPr bwMode="auto">
            <a:xfrm>
              <a:off x="4752" y="3312"/>
              <a:ext cx="480" cy="293"/>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42"/>
                                        </p:tgtEl>
                                        <p:attrNameLst>
                                          <p:attrName>style.visibility</p:attrName>
                                        </p:attrNameLst>
                                      </p:cBhvr>
                                      <p:to>
                                        <p:strVal val="visible"/>
                                      </p:to>
                                    </p:set>
                                    <p:animEffect transition="in" filter="wipe(down)">
                                      <p:cBhvr>
                                        <p:cTn id="17" dur="500"/>
                                        <p:tgtEl>
                                          <p:spTgt spid="1844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440"/>
                                        </p:tgtEl>
                                        <p:attrNameLst>
                                          <p:attrName>style.visibility</p:attrName>
                                        </p:attrNameLst>
                                      </p:cBhvr>
                                      <p:to>
                                        <p:strVal val="visible"/>
                                      </p:to>
                                    </p:set>
                                    <p:anim calcmode="lin" valueType="num">
                                      <p:cBhvr additive="base">
                                        <p:cTn id="22" dur="500" fill="hold"/>
                                        <p:tgtEl>
                                          <p:spTgt spid="18440"/>
                                        </p:tgtEl>
                                        <p:attrNameLst>
                                          <p:attrName>ppt_x</p:attrName>
                                        </p:attrNameLst>
                                      </p:cBhvr>
                                      <p:tavLst>
                                        <p:tav tm="0">
                                          <p:val>
                                            <p:strVal val="0-#ppt_w/2"/>
                                          </p:val>
                                        </p:tav>
                                        <p:tav tm="100000">
                                          <p:val>
                                            <p:strVal val="#ppt_x"/>
                                          </p:val>
                                        </p:tav>
                                      </p:tavLst>
                                    </p:anim>
                                    <p:anim calcmode="lin" valueType="num">
                                      <p:cBhvr additive="base">
                                        <p:cTn id="23"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down)">
                                      <p:cBhvr>
                                        <p:cTn id="28" dur="500"/>
                                        <p:tgtEl>
                                          <p:spTgt spid="184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439"/>
                                        </p:tgtEl>
                                        <p:attrNameLst>
                                          <p:attrName>style.visibility</p:attrName>
                                        </p:attrNameLst>
                                      </p:cBhvr>
                                      <p:to>
                                        <p:strVal val="visible"/>
                                      </p:to>
                                    </p:set>
                                    <p:anim calcmode="lin" valueType="num">
                                      <p:cBhvr additive="base">
                                        <p:cTn id="33" dur="500" fill="hold"/>
                                        <p:tgtEl>
                                          <p:spTgt spid="18439"/>
                                        </p:tgtEl>
                                        <p:attrNameLst>
                                          <p:attrName>ppt_x</p:attrName>
                                        </p:attrNameLst>
                                      </p:cBhvr>
                                      <p:tavLst>
                                        <p:tav tm="0">
                                          <p:val>
                                            <p:strVal val="0-#ppt_w/2"/>
                                          </p:val>
                                        </p:tav>
                                        <p:tav tm="100000">
                                          <p:val>
                                            <p:strVal val="#ppt_x"/>
                                          </p:val>
                                        </p:tav>
                                      </p:tavLst>
                                    </p:anim>
                                    <p:anim calcmode="lin" valueType="num">
                                      <p:cBhvr additive="base">
                                        <p:cTn id="34"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437"/>
                                        </p:tgtEl>
                                        <p:attrNameLst>
                                          <p:attrName>style.visibility</p:attrName>
                                        </p:attrNameLst>
                                      </p:cBhvr>
                                      <p:to>
                                        <p:strVal val="visible"/>
                                      </p:to>
                                    </p:set>
                                    <p:animEffect transition="in" filter="wipe(down)">
                                      <p:cBhvr>
                                        <p:cTn id="39" dur="500"/>
                                        <p:tgtEl>
                                          <p:spTgt spid="1843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8441"/>
                                        </p:tgtEl>
                                        <p:attrNameLst>
                                          <p:attrName>style.visibility</p:attrName>
                                        </p:attrNameLst>
                                      </p:cBhvr>
                                      <p:to>
                                        <p:strVal val="visible"/>
                                      </p:to>
                                    </p:set>
                                    <p:anim calcmode="lin" valueType="num">
                                      <p:cBhvr additive="base">
                                        <p:cTn id="44" dur="500" fill="hold"/>
                                        <p:tgtEl>
                                          <p:spTgt spid="18441"/>
                                        </p:tgtEl>
                                        <p:attrNameLst>
                                          <p:attrName>ppt_x</p:attrName>
                                        </p:attrNameLst>
                                      </p:cBhvr>
                                      <p:tavLst>
                                        <p:tav tm="0">
                                          <p:val>
                                            <p:strVal val="0-#ppt_w/2"/>
                                          </p:val>
                                        </p:tav>
                                        <p:tav tm="100000">
                                          <p:val>
                                            <p:strVal val="#ppt_x"/>
                                          </p:val>
                                        </p:tav>
                                      </p:tavLst>
                                    </p:anim>
                                    <p:anim calcmode="lin" valueType="num">
                                      <p:cBhvr additive="base">
                                        <p:cTn id="45"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8434"/>
                                        </p:tgtEl>
                                        <p:attrNameLst>
                                          <p:attrName>style.visibility</p:attrName>
                                        </p:attrNameLst>
                                      </p:cBhvr>
                                      <p:to>
                                        <p:strVal val="visible"/>
                                      </p:to>
                                    </p:set>
                                    <p:animEffect transition="in" filter="wipe(down)">
                                      <p:cBhvr>
                                        <p:cTn id="50" dur="500"/>
                                        <p:tgtEl>
                                          <p:spTgt spid="184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438"/>
                                        </p:tgtEl>
                                        <p:attrNameLst>
                                          <p:attrName>style.visibility</p:attrName>
                                        </p:attrNameLst>
                                      </p:cBhvr>
                                      <p:to>
                                        <p:strVal val="visible"/>
                                      </p:to>
                                    </p:set>
                                    <p:animEffect transition="in" filter="wipe(down)">
                                      <p:cBhvr>
                                        <p:cTn id="55"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P spid="18439" grpId="0"/>
      <p:bldP spid="18440" grpId="0"/>
      <p:bldP spid="18441" grpId="0"/>
      <p:bldP spid="184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601663"/>
            <a:ext cx="7162800" cy="2971800"/>
            <a:chOff x="672" y="288"/>
            <a:chExt cx="4704" cy="1968"/>
          </a:xfrm>
        </p:grpSpPr>
        <p:graphicFrame>
          <p:nvGraphicFramePr>
            <p:cNvPr id="19459" name="Object 3"/>
            <p:cNvGraphicFramePr>
              <a:graphicFrameLocks noChangeAspect="1"/>
            </p:cNvGraphicFramePr>
            <p:nvPr/>
          </p:nvGraphicFramePr>
          <p:xfrm>
            <a:off x="672" y="288"/>
            <a:ext cx="4704" cy="1968"/>
          </p:xfrm>
          <a:graphic>
            <a:graphicData uri="http://schemas.openxmlformats.org/presentationml/2006/ole">
              <p:oleObj spid="_x0000_s193545" name="BMP 图象" r:id="rId3" imgW="3972013" imgH="2171990" progId="PBrush">
                <p:embed/>
              </p:oleObj>
            </a:graphicData>
          </a:graphic>
        </p:graphicFrame>
        <p:sp>
          <p:nvSpPr>
            <p:cNvPr id="19460" name="Line 4"/>
            <p:cNvSpPr>
              <a:spLocks noChangeShapeType="1"/>
            </p:cNvSpPr>
            <p:nvPr/>
          </p:nvSpPr>
          <p:spPr bwMode="auto">
            <a:xfrm>
              <a:off x="1920" y="672"/>
              <a:ext cx="0" cy="1152"/>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1" name="Line 5"/>
            <p:cNvSpPr>
              <a:spLocks noChangeShapeType="1"/>
            </p:cNvSpPr>
            <p:nvPr/>
          </p:nvSpPr>
          <p:spPr bwMode="auto">
            <a:xfrm>
              <a:off x="3456" y="672"/>
              <a:ext cx="0" cy="1152"/>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2" name="Text Box 6"/>
            <p:cNvSpPr txBox="1">
              <a:spLocks noChangeArrowheads="1"/>
            </p:cNvSpPr>
            <p:nvPr/>
          </p:nvSpPr>
          <p:spPr bwMode="auto">
            <a:xfrm>
              <a:off x="1728" y="1872"/>
              <a:ext cx="432" cy="263"/>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r>
                <a:rPr kumimoji="1" lang="zh-CN" altLang="en-US" sz="2000" b="0" baseline="-25000">
                  <a:latin typeface="宋体" pitchFamily="2" charset="-122"/>
                  <a:sym typeface="Symbol" pitchFamily="18" charset="2"/>
                </a:rPr>
                <a:t>１</a:t>
              </a:r>
              <a:endParaRPr kumimoji="1" lang="zh-CN" altLang="en-US" sz="2000" b="0">
                <a:latin typeface="宋体" pitchFamily="2" charset="-122"/>
                <a:sym typeface="Symbol" pitchFamily="18" charset="2"/>
              </a:endParaRPr>
            </a:p>
          </p:txBody>
        </p:sp>
        <p:sp>
          <p:nvSpPr>
            <p:cNvPr id="19463" name="Text Box 7"/>
            <p:cNvSpPr txBox="1">
              <a:spLocks noChangeArrowheads="1"/>
            </p:cNvSpPr>
            <p:nvPr/>
          </p:nvSpPr>
          <p:spPr bwMode="auto">
            <a:xfrm>
              <a:off x="3360" y="1872"/>
              <a:ext cx="528" cy="263"/>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r>
                <a:rPr kumimoji="1" lang="en-US" altLang="zh-CN" sz="2000" b="0" baseline="-25000">
                  <a:latin typeface="宋体" pitchFamily="2" charset="-122"/>
                  <a:sym typeface="Symbol" pitchFamily="18" charset="2"/>
                </a:rPr>
                <a:t>2</a:t>
              </a:r>
              <a:endParaRPr kumimoji="1" lang="en-US" altLang="zh-CN" sz="2000" b="0">
                <a:latin typeface="宋体" pitchFamily="2" charset="-122"/>
                <a:sym typeface="Symbol" pitchFamily="18" charset="2"/>
              </a:endParaRPr>
            </a:p>
          </p:txBody>
        </p:sp>
      </p:grpSp>
      <p:sp>
        <p:nvSpPr>
          <p:cNvPr id="19464" name="Text Box 8"/>
          <p:cNvSpPr txBox="1">
            <a:spLocks noChangeArrowheads="1"/>
          </p:cNvSpPr>
          <p:nvPr/>
        </p:nvSpPr>
        <p:spPr bwMode="auto">
          <a:xfrm>
            <a:off x="971550" y="0"/>
            <a:ext cx="5832475" cy="579438"/>
          </a:xfrm>
          <a:prstGeom prst="rect">
            <a:avLst/>
          </a:prstGeom>
          <a:noFill/>
          <a:ln w="12700" cap="sq" algn="ctr">
            <a:noFill/>
            <a:miter lim="800000"/>
            <a:headEnd/>
            <a:tailEnd/>
          </a:ln>
          <a:effectLst/>
        </p:spPr>
        <p:txBody>
          <a:bodyPr>
            <a:spAutoFit/>
          </a:bodyPr>
          <a:lstStyle/>
          <a:p>
            <a:pPr algn="ctr">
              <a:spcBef>
                <a:spcPct val="50000"/>
              </a:spcBef>
            </a:pPr>
            <a:r>
              <a:rPr kumimoji="1" lang="en-US" altLang="zh-CN" sz="3200">
                <a:solidFill>
                  <a:schemeClr val="folHlink"/>
                </a:solidFill>
                <a:latin typeface="Times New Roman" pitchFamily="18" charset="0"/>
                <a:ea typeface="楷体_GB2312" pitchFamily="49" charset="-122"/>
              </a:rPr>
              <a:t>μ</a:t>
            </a:r>
            <a:r>
              <a:rPr kumimoji="1" lang="zh-CN" altLang="en-US" sz="3200">
                <a:solidFill>
                  <a:schemeClr val="folHlink"/>
                </a:solidFill>
                <a:latin typeface="Times New Roman" pitchFamily="18" charset="0"/>
                <a:ea typeface="楷体_GB2312" pitchFamily="49" charset="-122"/>
              </a:rPr>
              <a:t>，</a:t>
            </a:r>
            <a:r>
              <a:rPr kumimoji="1" lang="en-US" altLang="zh-CN" sz="3200">
                <a:solidFill>
                  <a:schemeClr val="folHlink"/>
                </a:solidFill>
                <a:latin typeface="Times New Roman" pitchFamily="18" charset="0"/>
                <a:ea typeface="楷体_GB2312" pitchFamily="49" charset="-122"/>
              </a:rPr>
              <a:t>σ</a:t>
            </a:r>
            <a:r>
              <a:rPr kumimoji="1" lang="zh-CN" altLang="en-US" sz="3200">
                <a:solidFill>
                  <a:schemeClr val="folHlink"/>
                </a:solidFill>
                <a:latin typeface="Times New Roman" pitchFamily="18" charset="0"/>
                <a:ea typeface="楷体_GB2312" pitchFamily="49" charset="-122"/>
              </a:rPr>
              <a:t>对密度曲线的影响</a:t>
            </a:r>
          </a:p>
        </p:txBody>
      </p:sp>
      <p:grpSp>
        <p:nvGrpSpPr>
          <p:cNvPr id="3" name="Group 9"/>
          <p:cNvGrpSpPr>
            <a:grpSpLocks/>
          </p:cNvGrpSpPr>
          <p:nvPr/>
        </p:nvGrpSpPr>
        <p:grpSpPr bwMode="auto">
          <a:xfrm>
            <a:off x="179388" y="3830638"/>
            <a:ext cx="7162800" cy="2838450"/>
            <a:chOff x="672" y="2413"/>
            <a:chExt cx="4512" cy="1788"/>
          </a:xfrm>
        </p:grpSpPr>
        <p:grpSp>
          <p:nvGrpSpPr>
            <p:cNvPr id="4" name="Group 10"/>
            <p:cNvGrpSpPr>
              <a:grpSpLocks/>
            </p:cNvGrpSpPr>
            <p:nvPr/>
          </p:nvGrpSpPr>
          <p:grpSpPr bwMode="auto">
            <a:xfrm>
              <a:off x="672" y="2413"/>
              <a:ext cx="4512" cy="1788"/>
              <a:chOff x="672" y="2208"/>
              <a:chExt cx="4512" cy="1788"/>
            </a:xfrm>
          </p:grpSpPr>
          <p:graphicFrame>
            <p:nvGraphicFramePr>
              <p:cNvPr id="19467" name="Object 11"/>
              <p:cNvGraphicFramePr>
                <a:graphicFrameLocks noChangeAspect="1"/>
              </p:cNvGraphicFramePr>
              <p:nvPr/>
            </p:nvGraphicFramePr>
            <p:xfrm>
              <a:off x="672" y="2208"/>
              <a:ext cx="4512" cy="1788"/>
            </p:xfrm>
            <a:graphic>
              <a:graphicData uri="http://schemas.openxmlformats.org/presentationml/2006/ole">
                <p:oleObj spid="_x0000_s193542" name="BMP 图象" r:id="rId4" imgW="3238250" imgH="2305177" progId="PBrush">
                  <p:embed/>
                </p:oleObj>
              </a:graphicData>
            </a:graphic>
          </p:graphicFrame>
          <p:sp>
            <p:nvSpPr>
              <p:cNvPr id="19468" name="Line 12"/>
              <p:cNvSpPr>
                <a:spLocks noChangeShapeType="1"/>
              </p:cNvSpPr>
              <p:nvPr/>
            </p:nvSpPr>
            <p:spPr bwMode="auto">
              <a:xfrm flipH="1">
                <a:off x="1488" y="2592"/>
                <a:ext cx="1248" cy="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9" name="Line 13"/>
              <p:cNvSpPr>
                <a:spLocks noChangeShapeType="1"/>
              </p:cNvSpPr>
              <p:nvPr/>
            </p:nvSpPr>
            <p:spPr bwMode="auto">
              <a:xfrm flipH="1">
                <a:off x="1488" y="2880"/>
                <a:ext cx="1248" cy="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70" name="Line 14"/>
              <p:cNvSpPr>
                <a:spLocks noChangeShapeType="1"/>
              </p:cNvSpPr>
              <p:nvPr/>
            </p:nvSpPr>
            <p:spPr bwMode="auto">
              <a:xfrm>
                <a:off x="2736" y="2592"/>
                <a:ext cx="0" cy="96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9471" name="Text Box 15"/>
              <p:cNvSpPr txBox="1">
                <a:spLocks noChangeArrowheads="1"/>
              </p:cNvSpPr>
              <p:nvPr/>
            </p:nvSpPr>
            <p:spPr bwMode="auto">
              <a:xfrm>
                <a:off x="2592" y="3552"/>
                <a:ext cx="384" cy="288"/>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 </a:t>
                </a:r>
                <a:r>
                  <a:rPr kumimoji="1" lang="en-US" altLang="zh-CN" sz="2000" b="0">
                    <a:latin typeface="宋体" pitchFamily="2" charset="-122"/>
                    <a:sym typeface="Symbol" pitchFamily="18" charset="2"/>
                  </a:rPr>
                  <a:t></a:t>
                </a:r>
              </a:p>
            </p:txBody>
          </p:sp>
          <p:graphicFrame>
            <p:nvGraphicFramePr>
              <p:cNvPr id="19472" name="Object 16"/>
              <p:cNvGraphicFramePr>
                <a:graphicFrameLocks noChangeAspect="1"/>
              </p:cNvGraphicFramePr>
              <p:nvPr/>
            </p:nvGraphicFramePr>
            <p:xfrm>
              <a:off x="912" y="2256"/>
              <a:ext cx="523" cy="480"/>
            </p:xfrm>
            <a:graphic>
              <a:graphicData uri="http://schemas.openxmlformats.org/presentationml/2006/ole">
                <p:oleObj spid="_x0000_s193543" name="公式" r:id="rId5" imgW="482400" imgH="444240" progId="Equation.3">
                  <p:embed/>
                </p:oleObj>
              </a:graphicData>
            </a:graphic>
          </p:graphicFrame>
          <p:graphicFrame>
            <p:nvGraphicFramePr>
              <p:cNvPr id="19473" name="Object 17"/>
              <p:cNvGraphicFramePr>
                <a:graphicFrameLocks noChangeAspect="1"/>
              </p:cNvGraphicFramePr>
              <p:nvPr/>
            </p:nvGraphicFramePr>
            <p:xfrm>
              <a:off x="905" y="2688"/>
              <a:ext cx="537" cy="480"/>
            </p:xfrm>
            <a:graphic>
              <a:graphicData uri="http://schemas.openxmlformats.org/presentationml/2006/ole">
                <p:oleObj spid="_x0000_s193544" name="公式" r:id="rId6" imgW="495000" imgH="444240" progId="Equation.3">
                  <p:embed/>
                </p:oleObj>
              </a:graphicData>
            </a:graphic>
          </p:graphicFrame>
        </p:grpSp>
        <p:graphicFrame>
          <p:nvGraphicFramePr>
            <p:cNvPr id="19474" name="Object 18"/>
            <p:cNvGraphicFramePr>
              <a:graphicFrameLocks noChangeAspect="1"/>
            </p:cNvGraphicFramePr>
            <p:nvPr/>
          </p:nvGraphicFramePr>
          <p:xfrm>
            <a:off x="2744" y="2431"/>
            <a:ext cx="970" cy="364"/>
          </p:xfrm>
          <a:graphic>
            <a:graphicData uri="http://schemas.openxmlformats.org/presentationml/2006/ole">
              <p:oleObj spid="_x0000_s193540" name="Equation" r:id="rId7" imgW="609480" imgH="228600" progId="">
                <p:embed/>
              </p:oleObj>
            </a:graphicData>
          </a:graphic>
        </p:graphicFrame>
        <p:graphicFrame>
          <p:nvGraphicFramePr>
            <p:cNvPr id="19475" name="Object 19"/>
            <p:cNvGraphicFramePr>
              <a:graphicFrameLocks noChangeAspect="1"/>
            </p:cNvGraphicFramePr>
            <p:nvPr/>
          </p:nvGraphicFramePr>
          <p:xfrm>
            <a:off x="3288" y="2930"/>
            <a:ext cx="970" cy="364"/>
          </p:xfrm>
          <a:graphic>
            <a:graphicData uri="http://schemas.openxmlformats.org/presentationml/2006/ole">
              <p:oleObj spid="_x0000_s193541" name="Equation" r:id="rId8" imgW="609480" imgH="228600" progId="">
                <p:embed/>
              </p:oleObj>
            </a:graphicData>
          </a:graphic>
        </p:graphicFrame>
      </p:grpSp>
      <p:graphicFrame>
        <p:nvGraphicFramePr>
          <p:cNvPr id="19477" name="Object 21"/>
          <p:cNvGraphicFramePr>
            <a:graphicFrameLocks noChangeAspect="1"/>
          </p:cNvGraphicFramePr>
          <p:nvPr/>
        </p:nvGraphicFramePr>
        <p:xfrm>
          <a:off x="5508625" y="1052513"/>
          <a:ext cx="3384550" cy="1046162"/>
        </p:xfrm>
        <a:graphic>
          <a:graphicData uri="http://schemas.openxmlformats.org/presentationml/2006/ole">
            <p:oleObj spid="_x0000_s193538" name="Equation" r:id="rId9" imgW="1396800" imgH="431640" progId="">
              <p:embed/>
            </p:oleObj>
          </a:graphicData>
        </a:graphic>
      </p:graphicFrame>
      <p:graphicFrame>
        <p:nvGraphicFramePr>
          <p:cNvPr id="19478" name="Object 22"/>
          <p:cNvGraphicFramePr>
            <a:graphicFrameLocks noChangeAspect="1"/>
          </p:cNvGraphicFramePr>
          <p:nvPr/>
        </p:nvGraphicFramePr>
        <p:xfrm>
          <a:off x="5789613" y="3141663"/>
          <a:ext cx="3322637" cy="1660525"/>
        </p:xfrm>
        <a:graphic>
          <a:graphicData uri="http://schemas.openxmlformats.org/presentationml/2006/ole">
            <p:oleObj spid="_x0000_s193539" name="Equation" r:id="rId10" imgW="1371600" imgH="6858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dissolve">
                                      <p:cBhvr>
                                        <p:cTn id="7" dur="500"/>
                                        <p:tgtEl>
                                          <p:spTgt spid="194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7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8175" y="404813"/>
            <a:ext cx="4392613"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chemeClr val="folHlink"/>
                </a:solidFill>
                <a:latin typeface="华文新魏" pitchFamily="2" charset="-122"/>
                <a:ea typeface="华文新魏" pitchFamily="2" charset="-122"/>
              </a:rPr>
              <a:t>正态分布的分布函数</a:t>
            </a:r>
          </a:p>
        </p:txBody>
      </p:sp>
      <p:graphicFrame>
        <p:nvGraphicFramePr>
          <p:cNvPr id="20483" name="Object 3"/>
          <p:cNvGraphicFramePr>
            <a:graphicFrameLocks noChangeAspect="1"/>
          </p:cNvGraphicFramePr>
          <p:nvPr/>
        </p:nvGraphicFramePr>
        <p:xfrm>
          <a:off x="1979613" y="1357298"/>
          <a:ext cx="4648200" cy="1309687"/>
        </p:xfrm>
        <a:graphic>
          <a:graphicData uri="http://schemas.openxmlformats.org/presentationml/2006/ole">
            <p:oleObj spid="_x0000_s194562" name="Equation" r:id="rId3" imgW="1752480" imgH="495000" progId="Equation.3">
              <p:embed/>
            </p:oleObj>
          </a:graphicData>
        </a:graphic>
      </p:graphicFrame>
      <p:grpSp>
        <p:nvGrpSpPr>
          <p:cNvPr id="2" name="Group 4"/>
          <p:cNvGrpSpPr>
            <a:grpSpLocks/>
          </p:cNvGrpSpPr>
          <p:nvPr/>
        </p:nvGrpSpPr>
        <p:grpSpPr bwMode="auto">
          <a:xfrm>
            <a:off x="1116013" y="2928934"/>
            <a:ext cx="6934200" cy="3048000"/>
            <a:chOff x="624" y="1056"/>
            <a:chExt cx="4368" cy="1920"/>
          </a:xfrm>
        </p:grpSpPr>
        <p:graphicFrame>
          <p:nvGraphicFramePr>
            <p:cNvPr id="20485" name="Object 5"/>
            <p:cNvGraphicFramePr>
              <a:graphicFrameLocks noChangeAspect="1"/>
            </p:cNvGraphicFramePr>
            <p:nvPr/>
          </p:nvGraphicFramePr>
          <p:xfrm>
            <a:off x="624" y="1056"/>
            <a:ext cx="4368" cy="1920"/>
          </p:xfrm>
          <a:graphic>
            <a:graphicData uri="http://schemas.openxmlformats.org/presentationml/2006/ole">
              <p:oleObj spid="_x0000_s194563" name="BMP 图象" r:id="rId4" imgW="3400810" imgH="1867179" progId="PBrush">
                <p:embed/>
              </p:oleObj>
            </a:graphicData>
          </a:graphic>
        </p:graphicFrame>
        <p:sp>
          <p:nvSpPr>
            <p:cNvPr id="20486" name="Line 6"/>
            <p:cNvSpPr>
              <a:spLocks noChangeShapeType="1"/>
            </p:cNvSpPr>
            <p:nvPr/>
          </p:nvSpPr>
          <p:spPr bwMode="auto">
            <a:xfrm flipH="1">
              <a:off x="2160" y="1632"/>
              <a:ext cx="2304" cy="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7" name="Line 7"/>
            <p:cNvSpPr>
              <a:spLocks noChangeShapeType="1"/>
            </p:cNvSpPr>
            <p:nvPr/>
          </p:nvSpPr>
          <p:spPr bwMode="auto">
            <a:xfrm>
              <a:off x="2736" y="2112"/>
              <a:ext cx="0" cy="528"/>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8" name="Line 8"/>
            <p:cNvSpPr>
              <a:spLocks noChangeShapeType="1"/>
            </p:cNvSpPr>
            <p:nvPr/>
          </p:nvSpPr>
          <p:spPr bwMode="auto">
            <a:xfrm flipH="1">
              <a:off x="2160" y="2112"/>
              <a:ext cx="576" cy="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9" name="Text Box 9"/>
            <p:cNvSpPr txBox="1">
              <a:spLocks noChangeArrowheads="1"/>
            </p:cNvSpPr>
            <p:nvPr/>
          </p:nvSpPr>
          <p:spPr bwMode="auto">
            <a:xfrm>
              <a:off x="2208" y="1152"/>
              <a:ext cx="624"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F(x)</a:t>
              </a:r>
            </a:p>
          </p:txBody>
        </p:sp>
        <p:sp>
          <p:nvSpPr>
            <p:cNvPr id="20490" name="Text Box 10"/>
            <p:cNvSpPr txBox="1">
              <a:spLocks noChangeArrowheads="1"/>
            </p:cNvSpPr>
            <p:nvPr/>
          </p:nvSpPr>
          <p:spPr bwMode="auto">
            <a:xfrm>
              <a:off x="1872" y="1440"/>
              <a:ext cx="240"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1</a:t>
              </a:r>
            </a:p>
          </p:txBody>
        </p:sp>
        <p:graphicFrame>
          <p:nvGraphicFramePr>
            <p:cNvPr id="20491" name="Object 11"/>
            <p:cNvGraphicFramePr>
              <a:graphicFrameLocks noChangeAspect="1"/>
            </p:cNvGraphicFramePr>
            <p:nvPr/>
          </p:nvGraphicFramePr>
          <p:xfrm>
            <a:off x="1872" y="1824"/>
            <a:ext cx="203" cy="528"/>
          </p:xfrm>
          <a:graphic>
            <a:graphicData uri="http://schemas.openxmlformats.org/presentationml/2006/ole">
              <p:oleObj spid="_x0000_s194564" name="公式" r:id="rId5" imgW="152280" imgH="393480" progId="Equation.3">
                <p:embed/>
              </p:oleObj>
            </a:graphicData>
          </a:graphic>
        </p:graphicFrame>
        <p:sp>
          <p:nvSpPr>
            <p:cNvPr id="20492" name="Text Box 12"/>
            <p:cNvSpPr txBox="1">
              <a:spLocks noChangeArrowheads="1"/>
            </p:cNvSpPr>
            <p:nvPr/>
          </p:nvSpPr>
          <p:spPr bwMode="auto">
            <a:xfrm>
              <a:off x="2544" y="2688"/>
              <a:ext cx="672"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  </a:t>
              </a:r>
              <a:r>
                <a:rPr kumimoji="1" lang="en-US" altLang="zh-CN" sz="2000" b="0">
                  <a:latin typeface="宋体" pitchFamily="2" charset="-122"/>
                  <a:sym typeface="Symbol" pitchFamily="18" charset="2"/>
                </a:rPr>
                <a:t></a:t>
              </a:r>
            </a:p>
          </p:txBody>
        </p:sp>
        <p:sp>
          <p:nvSpPr>
            <p:cNvPr id="20493" name="Text Box 13"/>
            <p:cNvSpPr txBox="1">
              <a:spLocks noChangeArrowheads="1"/>
            </p:cNvSpPr>
            <p:nvPr/>
          </p:nvSpPr>
          <p:spPr bwMode="auto">
            <a:xfrm>
              <a:off x="4560" y="2688"/>
              <a:ext cx="336"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 calcmode="lin" valueType="num">
                                      <p:cBhvr>
                                        <p:cTn id="12" dur="500" fill="hold"/>
                                        <p:tgtEl>
                                          <p:spTgt spid="20483"/>
                                        </p:tgtEl>
                                        <p:attrNameLst>
                                          <p:attrName>ppt_w</p:attrName>
                                        </p:attrNameLst>
                                      </p:cBhvr>
                                      <p:tavLst>
                                        <p:tav tm="0">
                                          <p:val>
                                            <p:fltVal val="0"/>
                                          </p:val>
                                        </p:tav>
                                        <p:tav tm="100000">
                                          <p:val>
                                            <p:strVal val="#ppt_w"/>
                                          </p:val>
                                        </p:tav>
                                      </p:tavLst>
                                    </p:anim>
                                    <p:anim calcmode="lin" valueType="num">
                                      <p:cBhvr>
                                        <p:cTn id="13" dur="500" fill="hold"/>
                                        <p:tgtEl>
                                          <p:spTgt spid="2048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84213" y="5359400"/>
          <a:ext cx="4249737" cy="1165225"/>
        </p:xfrm>
        <a:graphic>
          <a:graphicData uri="http://schemas.openxmlformats.org/presentationml/2006/ole">
            <p:oleObj spid="_x0000_s195586" name="Equation" r:id="rId3" imgW="1447560" imgH="469800" progId="">
              <p:embed/>
            </p:oleObj>
          </a:graphicData>
        </a:graphic>
      </p:graphicFrame>
      <p:sp>
        <p:nvSpPr>
          <p:cNvPr id="21508" name="Text Box 4"/>
          <p:cNvSpPr txBox="1">
            <a:spLocks noChangeArrowheads="1"/>
          </p:cNvSpPr>
          <p:nvPr/>
        </p:nvSpPr>
        <p:spPr bwMode="auto">
          <a:xfrm>
            <a:off x="5653088" y="5445125"/>
            <a:ext cx="447675"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000000"/>
                </a:solidFill>
                <a:latin typeface="Times New Roman" pitchFamily="18" charset="0"/>
              </a:rPr>
              <a:t>　</a:t>
            </a:r>
          </a:p>
        </p:txBody>
      </p:sp>
      <p:sp>
        <p:nvSpPr>
          <p:cNvPr id="21509" name="AutoShape 5"/>
          <p:cNvSpPr>
            <a:spLocks noChangeArrowheads="1"/>
          </p:cNvSpPr>
          <p:nvPr/>
        </p:nvSpPr>
        <p:spPr bwMode="auto">
          <a:xfrm>
            <a:off x="2209800" y="4419600"/>
            <a:ext cx="914400" cy="1447800"/>
          </a:xfrm>
          <a:prstGeom prst="wedgeRoundRectCallout">
            <a:avLst>
              <a:gd name="adj1" fmla="val -128301"/>
              <a:gd name="adj2" fmla="val 15023"/>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0" name="AutoShape 6"/>
          <p:cNvSpPr>
            <a:spLocks noChangeArrowheads="1"/>
          </p:cNvSpPr>
          <p:nvPr/>
        </p:nvSpPr>
        <p:spPr bwMode="auto">
          <a:xfrm>
            <a:off x="6400800" y="1600200"/>
            <a:ext cx="2743200" cy="5334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1" name="AutoShape 7"/>
          <p:cNvSpPr>
            <a:spLocks noChangeArrowheads="1"/>
          </p:cNvSpPr>
          <p:nvPr/>
        </p:nvSpPr>
        <p:spPr bwMode="auto">
          <a:xfrm>
            <a:off x="1143000" y="1981200"/>
            <a:ext cx="1676400" cy="10668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2" name="AutoShape 8"/>
          <p:cNvSpPr>
            <a:spLocks noChangeArrowheads="1"/>
          </p:cNvSpPr>
          <p:nvPr/>
        </p:nvSpPr>
        <p:spPr bwMode="auto">
          <a:xfrm>
            <a:off x="1447800" y="2286000"/>
            <a:ext cx="1676400" cy="12192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3" name="Rectangle 9"/>
          <p:cNvSpPr>
            <a:spLocks noChangeArrowheads="1"/>
          </p:cNvSpPr>
          <p:nvPr/>
        </p:nvSpPr>
        <p:spPr bwMode="auto">
          <a:xfrm>
            <a:off x="2555875" y="0"/>
            <a:ext cx="3775393" cy="707886"/>
          </a:xfrm>
          <a:prstGeom prst="rect">
            <a:avLst/>
          </a:prstGeom>
          <a:noFill/>
          <a:ln w="12700" cap="sq" algn="ctr">
            <a:noFill/>
            <a:miter lim="800000"/>
            <a:headEnd/>
            <a:tailEnd/>
          </a:ln>
          <a:effectLst/>
        </p:spPr>
        <p:txBody>
          <a:bodyPr wrap="none">
            <a:spAutoFit/>
          </a:bodyPr>
          <a:lstStyle/>
          <a:p>
            <a:pPr algn="ctr">
              <a:spcBef>
                <a:spcPct val="50000"/>
              </a:spcBef>
            </a:pPr>
            <a:r>
              <a:rPr kumimoji="1" lang="en-US" altLang="zh-CN" sz="4000" b="1" dirty="0">
                <a:solidFill>
                  <a:schemeClr val="folHlink"/>
                </a:solidFill>
                <a:latin typeface="Times New Roman" pitchFamily="18" charset="0"/>
                <a:ea typeface="华文新魏" pitchFamily="2" charset="-122"/>
              </a:rPr>
              <a:t>    </a:t>
            </a:r>
            <a:r>
              <a:rPr kumimoji="1" lang="zh-CN" altLang="en-US" sz="4000" b="1" dirty="0">
                <a:solidFill>
                  <a:schemeClr val="folHlink"/>
                </a:solidFill>
                <a:latin typeface="Times New Roman" pitchFamily="18" charset="0"/>
                <a:ea typeface="华文新魏" pitchFamily="2" charset="-122"/>
              </a:rPr>
              <a:t>标准正态分布</a:t>
            </a:r>
          </a:p>
        </p:txBody>
      </p:sp>
      <p:sp>
        <p:nvSpPr>
          <p:cNvPr id="21514" name="Rectangle 10"/>
          <p:cNvSpPr>
            <a:spLocks noChangeArrowheads="1"/>
          </p:cNvSpPr>
          <p:nvPr/>
        </p:nvSpPr>
        <p:spPr bwMode="auto">
          <a:xfrm>
            <a:off x="323850" y="1268413"/>
            <a:ext cx="2009775" cy="585787"/>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定义</a:t>
            </a:r>
          </a:p>
        </p:txBody>
      </p:sp>
      <p:sp>
        <p:nvSpPr>
          <p:cNvPr id="21515" name="Rectangle 11"/>
          <p:cNvSpPr>
            <a:spLocks noChangeArrowheads="1"/>
          </p:cNvSpPr>
          <p:nvPr/>
        </p:nvSpPr>
        <p:spPr bwMode="auto">
          <a:xfrm>
            <a:off x="2100263" y="1341438"/>
            <a:ext cx="6682920" cy="480131"/>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None/>
            </a:pPr>
            <a:r>
              <a:rPr kumimoji="1" lang="en-US" altLang="zh-CN" sz="2800" b="1" dirty="0">
                <a:solidFill>
                  <a:srgbClr val="000000"/>
                </a:solidFill>
                <a:latin typeface="Times New Roman" pitchFamily="18" charset="0"/>
              </a:rPr>
              <a:t>X ~ N</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0</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1</a:t>
            </a:r>
            <a:r>
              <a:rPr kumimoji="1" lang="zh-CN" altLang="en-US" sz="2800" b="1" dirty="0">
                <a:solidFill>
                  <a:srgbClr val="000000"/>
                </a:solidFill>
                <a:latin typeface="Times New Roman" pitchFamily="18" charset="0"/>
              </a:rPr>
              <a:t>）分布称为标准正态分布 </a:t>
            </a:r>
          </a:p>
        </p:txBody>
      </p:sp>
      <p:sp>
        <p:nvSpPr>
          <p:cNvPr id="21516" name="Rectangle 12"/>
          <p:cNvSpPr>
            <a:spLocks noChangeArrowheads="1"/>
          </p:cNvSpPr>
          <p:nvPr/>
        </p:nvSpPr>
        <p:spPr bwMode="auto">
          <a:xfrm>
            <a:off x="323850" y="2492375"/>
            <a:ext cx="2927350" cy="585788"/>
          </a:xfrm>
          <a:prstGeom prst="rect">
            <a:avLst/>
          </a:prstGeom>
          <a:noFill/>
          <a:ln w="28575" algn="ctr">
            <a:noFill/>
            <a:miter lim="800000"/>
            <a:headEnd/>
            <a:tailEnd/>
          </a:ln>
          <a:effectLst/>
        </p:spPr>
        <p:txBody>
          <a:bodyPr>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密度函数</a:t>
            </a:r>
          </a:p>
        </p:txBody>
      </p:sp>
      <p:graphicFrame>
        <p:nvGraphicFramePr>
          <p:cNvPr id="21517" name="Object 13"/>
          <p:cNvGraphicFramePr>
            <a:graphicFrameLocks noChangeAspect="1"/>
          </p:cNvGraphicFramePr>
          <p:nvPr/>
        </p:nvGraphicFramePr>
        <p:xfrm>
          <a:off x="971550" y="2997200"/>
          <a:ext cx="2968625" cy="1339850"/>
        </p:xfrm>
        <a:graphic>
          <a:graphicData uri="http://schemas.openxmlformats.org/presentationml/2006/ole">
            <p:oleObj spid="_x0000_s195587" name="Equation" r:id="rId4" imgW="1041120" imgH="469800" progId="">
              <p:embed/>
            </p:oleObj>
          </a:graphicData>
        </a:graphic>
      </p:graphicFrame>
      <p:sp>
        <p:nvSpPr>
          <p:cNvPr id="21518" name="Rectangle 14"/>
          <p:cNvSpPr>
            <a:spLocks noChangeArrowheads="1"/>
          </p:cNvSpPr>
          <p:nvPr/>
        </p:nvSpPr>
        <p:spPr bwMode="auto">
          <a:xfrm>
            <a:off x="395288" y="4498975"/>
            <a:ext cx="2927350" cy="585788"/>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分布函数</a:t>
            </a:r>
          </a:p>
        </p:txBody>
      </p:sp>
      <p:sp>
        <p:nvSpPr>
          <p:cNvPr id="21519" name="Text Box 15"/>
          <p:cNvSpPr txBox="1">
            <a:spLocks noChangeArrowheads="1"/>
          </p:cNvSpPr>
          <p:nvPr/>
        </p:nvSpPr>
        <p:spPr bwMode="auto">
          <a:xfrm>
            <a:off x="323850" y="620713"/>
            <a:ext cx="8101013" cy="476250"/>
          </a:xfrm>
          <a:prstGeom prst="rect">
            <a:avLst/>
          </a:prstGeom>
          <a:noFill/>
          <a:ln w="28575" algn="ctr">
            <a:noFill/>
            <a:miter lim="800000"/>
            <a:headEnd/>
            <a:tailEnd/>
          </a:ln>
          <a:effectLst/>
        </p:spPr>
        <p:txBody>
          <a:bodyPr>
            <a:spAutoFit/>
          </a:bodyPr>
          <a:lstStyle/>
          <a:p>
            <a:pPr marL="908050" indent="-436563" algn="ctr">
              <a:lnSpc>
                <a:spcPct val="90000"/>
              </a:lnSpc>
              <a:spcBef>
                <a:spcPct val="50000"/>
              </a:spcBef>
              <a:buClr>
                <a:schemeClr val="accent2"/>
              </a:buClr>
              <a:buFont typeface="Wingdings" pitchFamily="2" charset="2"/>
              <a:buNone/>
            </a:pPr>
            <a:r>
              <a:rPr lang="en-US" altLang="zh-CN" sz="2800" b="1" dirty="0">
                <a:solidFill>
                  <a:srgbClr val="000000"/>
                </a:solidFill>
                <a:latin typeface="宋体" pitchFamily="2" charset="-122"/>
              </a:rPr>
              <a:t>Standard Normal distribution</a:t>
            </a:r>
          </a:p>
        </p:txBody>
      </p:sp>
      <p:graphicFrame>
        <p:nvGraphicFramePr>
          <p:cNvPr id="21520" name="Object 16"/>
          <p:cNvGraphicFramePr>
            <a:graphicFrameLocks noChangeAspect="1"/>
          </p:cNvGraphicFramePr>
          <p:nvPr/>
        </p:nvGraphicFramePr>
        <p:xfrm>
          <a:off x="5510213" y="5734050"/>
          <a:ext cx="2551112" cy="647700"/>
        </p:xfrm>
        <a:graphic>
          <a:graphicData uri="http://schemas.openxmlformats.org/presentationml/2006/ole">
            <p:oleObj spid="_x0000_s195588" name="Equation" r:id="rId5" imgW="799920" imgH="203040" progId="">
              <p:embed/>
            </p:oleObj>
          </a:graphicData>
        </a:graphic>
      </p:graphicFrame>
      <p:sp>
        <p:nvSpPr>
          <p:cNvPr id="21521" name="Text Box 17"/>
          <p:cNvSpPr txBox="1">
            <a:spLocks noChangeArrowheads="1"/>
          </p:cNvSpPr>
          <p:nvPr/>
        </p:nvSpPr>
        <p:spPr bwMode="auto">
          <a:xfrm>
            <a:off x="3924300" y="3468688"/>
            <a:ext cx="1390124" cy="523220"/>
          </a:xfrm>
          <a:prstGeom prst="rect">
            <a:avLst/>
          </a:prstGeom>
          <a:noFill/>
          <a:ln w="9525">
            <a:noFill/>
            <a:miter lim="800000"/>
            <a:headEnd/>
            <a:tailEnd/>
          </a:ln>
          <a:effectLst/>
        </p:spPr>
        <p:txBody>
          <a:bodyPr wrap="none">
            <a:spAutoFit/>
          </a:bodyPr>
          <a:lstStyle/>
          <a:p>
            <a:r>
              <a:rPr lang="zh-CN" altLang="en-US" sz="2800" b="1" dirty="0">
                <a:solidFill>
                  <a:srgbClr val="FF0000"/>
                </a:solidFill>
              </a:rPr>
              <a:t>偶函数</a:t>
            </a:r>
            <a:r>
              <a:rPr lang="zh-CN" altLang="en-US" b="1" dirty="0">
                <a:solidFill>
                  <a:srgbClr val="FF0000"/>
                </a:solidFill>
              </a:rPr>
              <a:t>  </a:t>
            </a:r>
          </a:p>
        </p:txBody>
      </p:sp>
      <p:grpSp>
        <p:nvGrpSpPr>
          <p:cNvPr id="2" name="Group 22"/>
          <p:cNvGrpSpPr>
            <a:grpSpLocks/>
          </p:cNvGrpSpPr>
          <p:nvPr/>
        </p:nvGrpSpPr>
        <p:grpSpPr bwMode="auto">
          <a:xfrm>
            <a:off x="5580063" y="1916113"/>
            <a:ext cx="3313112" cy="3263900"/>
            <a:chOff x="3515" y="1207"/>
            <a:chExt cx="2087" cy="2056"/>
          </a:xfrm>
        </p:grpSpPr>
        <p:pic>
          <p:nvPicPr>
            <p:cNvPr id="21523" name="Picture 19"/>
            <p:cNvPicPr>
              <a:picLocks noChangeAspect="1" noChangeArrowheads="1"/>
            </p:cNvPicPr>
            <p:nvPr/>
          </p:nvPicPr>
          <p:blipFill>
            <a:blip r:embed="rId6"/>
            <a:srcRect/>
            <a:stretch>
              <a:fillRect/>
            </a:stretch>
          </p:blipFill>
          <p:spPr bwMode="auto">
            <a:xfrm>
              <a:off x="3515" y="1344"/>
              <a:ext cx="2087" cy="1919"/>
            </a:xfrm>
            <a:prstGeom prst="rect">
              <a:avLst/>
            </a:prstGeom>
            <a:noFill/>
          </p:spPr>
        </p:pic>
        <p:graphicFrame>
          <p:nvGraphicFramePr>
            <p:cNvPr id="21524" name="Object 20"/>
            <p:cNvGraphicFramePr>
              <a:graphicFrameLocks noChangeAspect="1"/>
            </p:cNvGraphicFramePr>
            <p:nvPr/>
          </p:nvGraphicFramePr>
          <p:xfrm>
            <a:off x="4672" y="1207"/>
            <a:ext cx="839" cy="298"/>
          </p:xfrm>
          <a:graphic>
            <a:graphicData uri="http://schemas.openxmlformats.org/presentationml/2006/ole">
              <p:oleObj spid="_x0000_s195589" name="Equation" r:id="rId7" imgW="571320" imgH="203040" progId="">
                <p:embed/>
              </p:oleObj>
            </a:graphicData>
          </a:graphic>
        </p:graphicFrame>
        <p:sp>
          <p:nvSpPr>
            <p:cNvPr id="21525" name="Line 21"/>
            <p:cNvSpPr>
              <a:spLocks noChangeShapeType="1"/>
            </p:cNvSpPr>
            <p:nvPr/>
          </p:nvSpPr>
          <p:spPr bwMode="auto">
            <a:xfrm flipH="1">
              <a:off x="4830" y="1525"/>
              <a:ext cx="182" cy="544"/>
            </a:xfrm>
            <a:prstGeom prst="line">
              <a:avLst/>
            </a:prstGeom>
            <a:noFill/>
            <a:ln w="9525">
              <a:solidFill>
                <a:schemeClr val="tx1"/>
              </a:solidFill>
              <a:round/>
              <a:headEnd/>
              <a:tailEnd type="triangl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dissolve">
                                      <p:cBhvr>
                                        <p:cTn id="7" dur="500"/>
                                        <p:tgtEl>
                                          <p:spTgt spid="215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9"/>
                                        </p:tgtEl>
                                        <p:attrNameLst>
                                          <p:attrName>style.visibility</p:attrName>
                                        </p:attrNameLst>
                                      </p:cBhvr>
                                      <p:to>
                                        <p:strVal val="visible"/>
                                      </p:to>
                                    </p:set>
                                    <p:anim calcmode="lin" valueType="num">
                                      <p:cBhvr additive="base">
                                        <p:cTn id="12" dur="500" fill="hold"/>
                                        <p:tgtEl>
                                          <p:spTgt spid="21519"/>
                                        </p:tgtEl>
                                        <p:attrNameLst>
                                          <p:attrName>ppt_x</p:attrName>
                                        </p:attrNameLst>
                                      </p:cBhvr>
                                      <p:tavLst>
                                        <p:tav tm="0">
                                          <p:val>
                                            <p:strVal val="#ppt_x"/>
                                          </p:val>
                                        </p:tav>
                                        <p:tav tm="100000">
                                          <p:val>
                                            <p:strVal val="#ppt_x"/>
                                          </p:val>
                                        </p:tav>
                                      </p:tavLst>
                                    </p:anim>
                                    <p:anim calcmode="lin" valueType="num">
                                      <p:cBhvr additive="base">
                                        <p:cTn id="13"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514"/>
                                        </p:tgtEl>
                                        <p:attrNameLst>
                                          <p:attrName>style.visibility</p:attrName>
                                        </p:attrNameLst>
                                      </p:cBhvr>
                                      <p:to>
                                        <p:strVal val="visible"/>
                                      </p:to>
                                    </p:set>
                                    <p:anim calcmode="lin" valueType="num">
                                      <p:cBhvr additive="base">
                                        <p:cTn id="18" dur="500" fill="hold"/>
                                        <p:tgtEl>
                                          <p:spTgt spid="21514"/>
                                        </p:tgtEl>
                                        <p:attrNameLst>
                                          <p:attrName>ppt_x</p:attrName>
                                        </p:attrNameLst>
                                      </p:cBhvr>
                                      <p:tavLst>
                                        <p:tav tm="0">
                                          <p:val>
                                            <p:strVal val="0-#ppt_w/2"/>
                                          </p:val>
                                        </p:tav>
                                        <p:tav tm="100000">
                                          <p:val>
                                            <p:strVal val="#ppt_x"/>
                                          </p:val>
                                        </p:tav>
                                      </p:tavLst>
                                    </p:anim>
                                    <p:anim calcmode="lin" valueType="num">
                                      <p:cBhvr additive="base">
                                        <p:cTn id="19"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515"/>
                                        </p:tgtEl>
                                        <p:attrNameLst>
                                          <p:attrName>style.visibility</p:attrName>
                                        </p:attrNameLst>
                                      </p:cBhvr>
                                      <p:to>
                                        <p:strVal val="visible"/>
                                      </p:to>
                                    </p:set>
                                    <p:animEffect transition="in" filter="wipe(down)">
                                      <p:cBhvr>
                                        <p:cTn id="24" dur="500"/>
                                        <p:tgtEl>
                                          <p:spTgt spid="215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516"/>
                                        </p:tgtEl>
                                        <p:attrNameLst>
                                          <p:attrName>style.visibility</p:attrName>
                                        </p:attrNameLst>
                                      </p:cBhvr>
                                      <p:to>
                                        <p:strVal val="visible"/>
                                      </p:to>
                                    </p:set>
                                    <p:anim calcmode="lin" valueType="num">
                                      <p:cBhvr additive="base">
                                        <p:cTn id="29" dur="500" fill="hold"/>
                                        <p:tgtEl>
                                          <p:spTgt spid="21516"/>
                                        </p:tgtEl>
                                        <p:attrNameLst>
                                          <p:attrName>ppt_x</p:attrName>
                                        </p:attrNameLst>
                                      </p:cBhvr>
                                      <p:tavLst>
                                        <p:tav tm="0">
                                          <p:val>
                                            <p:strVal val="0-#ppt_w/2"/>
                                          </p:val>
                                        </p:tav>
                                        <p:tav tm="100000">
                                          <p:val>
                                            <p:strVal val="#ppt_x"/>
                                          </p:val>
                                        </p:tav>
                                      </p:tavLst>
                                    </p:anim>
                                    <p:anim calcmode="lin" valueType="num">
                                      <p:cBhvr additive="base">
                                        <p:cTn id="30" dur="500" fill="hold"/>
                                        <p:tgtEl>
                                          <p:spTgt spid="215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21517"/>
                                        </p:tgtEl>
                                        <p:attrNameLst>
                                          <p:attrName>style.visibility</p:attrName>
                                        </p:attrNameLst>
                                      </p:cBhvr>
                                      <p:to>
                                        <p:strVal val="visible"/>
                                      </p:to>
                                    </p:set>
                                    <p:anim calcmode="lin" valueType="num">
                                      <p:cBhvr>
                                        <p:cTn id="35" dur="500" fill="hold"/>
                                        <p:tgtEl>
                                          <p:spTgt spid="21517"/>
                                        </p:tgtEl>
                                        <p:attrNameLst>
                                          <p:attrName>ppt_w</p:attrName>
                                        </p:attrNameLst>
                                      </p:cBhvr>
                                      <p:tavLst>
                                        <p:tav tm="0">
                                          <p:val>
                                            <p:fltVal val="0"/>
                                          </p:val>
                                        </p:tav>
                                        <p:tav tm="100000">
                                          <p:val>
                                            <p:strVal val="#ppt_w"/>
                                          </p:val>
                                        </p:tav>
                                      </p:tavLst>
                                    </p:anim>
                                    <p:anim calcmode="lin" valueType="num">
                                      <p:cBhvr>
                                        <p:cTn id="36" dur="500" fill="hold"/>
                                        <p:tgtEl>
                                          <p:spTgt spid="2151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5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18"/>
                                        </p:tgtEl>
                                        <p:attrNameLst>
                                          <p:attrName>style.visibility</p:attrName>
                                        </p:attrNameLst>
                                      </p:cBhvr>
                                      <p:to>
                                        <p:strVal val="visible"/>
                                      </p:to>
                                    </p:set>
                                    <p:anim calcmode="lin" valueType="num">
                                      <p:cBhvr additive="base">
                                        <p:cTn id="49" dur="500" fill="hold"/>
                                        <p:tgtEl>
                                          <p:spTgt spid="21518"/>
                                        </p:tgtEl>
                                        <p:attrNameLst>
                                          <p:attrName>ppt_x</p:attrName>
                                        </p:attrNameLst>
                                      </p:cBhvr>
                                      <p:tavLst>
                                        <p:tav tm="0">
                                          <p:val>
                                            <p:strVal val="0-#ppt_w/2"/>
                                          </p:val>
                                        </p:tav>
                                        <p:tav tm="100000">
                                          <p:val>
                                            <p:strVal val="#ppt_x"/>
                                          </p:val>
                                        </p:tav>
                                      </p:tavLst>
                                    </p:anim>
                                    <p:anim calcmode="lin" valueType="num">
                                      <p:cBhvr additive="base">
                                        <p:cTn id="50" dur="500" fill="hold"/>
                                        <p:tgtEl>
                                          <p:spTgt spid="215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21506"/>
                                        </p:tgtEl>
                                        <p:attrNameLst>
                                          <p:attrName>style.visibility</p:attrName>
                                        </p:attrNameLst>
                                      </p:cBhvr>
                                      <p:to>
                                        <p:strVal val="visible"/>
                                      </p:to>
                                    </p:set>
                                    <p:anim calcmode="lin" valueType="num">
                                      <p:cBhvr>
                                        <p:cTn id="55" dur="500" fill="hold"/>
                                        <p:tgtEl>
                                          <p:spTgt spid="21506"/>
                                        </p:tgtEl>
                                        <p:attrNameLst>
                                          <p:attrName>ppt_w</p:attrName>
                                        </p:attrNameLst>
                                      </p:cBhvr>
                                      <p:tavLst>
                                        <p:tav tm="0">
                                          <p:val>
                                            <p:fltVal val="0"/>
                                          </p:val>
                                        </p:tav>
                                        <p:tav tm="100000">
                                          <p:val>
                                            <p:strVal val="#ppt_w"/>
                                          </p:val>
                                        </p:tav>
                                      </p:tavLst>
                                    </p:anim>
                                    <p:anim calcmode="lin" valueType="num">
                                      <p:cBhvr>
                                        <p:cTn id="56" dur="500" fill="hold"/>
                                        <p:tgtEl>
                                          <p:spTgt spid="21506"/>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1520"/>
                                        </p:tgtEl>
                                        <p:attrNameLst>
                                          <p:attrName>style.visibility</p:attrName>
                                        </p:attrNameLst>
                                      </p:cBhvr>
                                      <p:to>
                                        <p:strVal val="visible"/>
                                      </p:to>
                                    </p:set>
                                    <p:animEffect transition="in" filter="wipe(down)">
                                      <p:cBhvr>
                                        <p:cTn id="61"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4" grpId="0"/>
      <p:bldP spid="21515" grpId="0"/>
      <p:bldP spid="21516" grpId="0"/>
      <p:bldP spid="21518" grpId="0"/>
      <p:bldP spid="21519" grpId="0"/>
      <p:bldP spid="215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8" name="Object 10"/>
          <p:cNvGraphicFramePr>
            <a:graphicFrameLocks noChangeAspect="1"/>
          </p:cNvGraphicFramePr>
          <p:nvPr/>
        </p:nvGraphicFramePr>
        <p:xfrm>
          <a:off x="955675" y="4214813"/>
          <a:ext cx="3270250" cy="600075"/>
        </p:xfrm>
        <a:graphic>
          <a:graphicData uri="http://schemas.openxmlformats.org/presentationml/2006/ole">
            <p:oleObj spid="_x0000_s196610" name="公式" r:id="rId3" imgW="1104840" imgH="203040" progId="Equation.3">
              <p:embed/>
            </p:oleObj>
          </a:graphicData>
        </a:graphic>
      </p:graphicFrame>
      <p:sp>
        <p:nvSpPr>
          <p:cNvPr id="22541" name="Rectangle 13"/>
          <p:cNvSpPr>
            <a:spLocks noChangeArrowheads="1"/>
          </p:cNvSpPr>
          <p:nvPr/>
        </p:nvSpPr>
        <p:spPr bwMode="auto">
          <a:xfrm>
            <a:off x="2078038" y="260350"/>
            <a:ext cx="5262979" cy="646331"/>
          </a:xfrm>
          <a:prstGeom prst="rect">
            <a:avLst/>
          </a:prstGeom>
          <a:noFill/>
          <a:ln w="12700" cap="sq" algn="ctr">
            <a:noFill/>
            <a:miter lim="800000"/>
            <a:headEnd/>
            <a:tailEnd/>
          </a:ln>
          <a:effectLst/>
        </p:spPr>
        <p:txBody>
          <a:bodyPr wrap="none">
            <a:spAutoFit/>
          </a:bodyPr>
          <a:lstStyle/>
          <a:p>
            <a:pPr algn="ctr">
              <a:spcBef>
                <a:spcPct val="50000"/>
              </a:spcBef>
            </a:pPr>
            <a:r>
              <a:rPr kumimoji="1" lang="zh-CN" altLang="en-US" sz="3600" dirty="0">
                <a:solidFill>
                  <a:schemeClr val="folHlink"/>
                </a:solidFill>
                <a:latin typeface="Times New Roman" pitchFamily="18" charset="0"/>
                <a:ea typeface="华文新魏" pitchFamily="2" charset="-122"/>
              </a:rPr>
              <a:t>标准正态分布的概率计算</a:t>
            </a:r>
          </a:p>
        </p:txBody>
      </p:sp>
      <p:sp>
        <p:nvSpPr>
          <p:cNvPr id="22542" name="Rectangle 14"/>
          <p:cNvSpPr>
            <a:spLocks noChangeArrowheads="1"/>
          </p:cNvSpPr>
          <p:nvPr/>
        </p:nvSpPr>
        <p:spPr bwMode="auto">
          <a:xfrm>
            <a:off x="112713" y="1052513"/>
            <a:ext cx="2520950" cy="476250"/>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800" b="1" dirty="0">
                <a:solidFill>
                  <a:srgbClr val="000000"/>
                </a:solidFill>
                <a:latin typeface="宋体" pitchFamily="2" charset="-122"/>
              </a:rPr>
              <a:t>分布函数</a:t>
            </a:r>
          </a:p>
        </p:txBody>
      </p:sp>
      <p:sp>
        <p:nvSpPr>
          <p:cNvPr id="22543" name="Line 15"/>
          <p:cNvSpPr>
            <a:spLocks noChangeShapeType="1"/>
          </p:cNvSpPr>
          <p:nvPr/>
        </p:nvSpPr>
        <p:spPr bwMode="auto">
          <a:xfrm>
            <a:off x="2411413" y="4929198"/>
            <a:ext cx="0" cy="719137"/>
          </a:xfrm>
          <a:prstGeom prst="line">
            <a:avLst/>
          </a:prstGeom>
          <a:noFill/>
          <a:ln w="28575">
            <a:solidFill>
              <a:srgbClr val="4E3CFA"/>
            </a:solidFill>
            <a:round/>
            <a:headEnd/>
            <a:tailEnd type="triangle" w="med" len="med"/>
          </a:ln>
          <a:effectLst/>
        </p:spPr>
        <p:txBody>
          <a:bodyPr/>
          <a:lstStyle/>
          <a:p>
            <a:endParaRPr lang="zh-CN" altLang="en-US"/>
          </a:p>
        </p:txBody>
      </p:sp>
      <p:grpSp>
        <p:nvGrpSpPr>
          <p:cNvPr id="2" name="Group 37"/>
          <p:cNvGrpSpPr>
            <a:grpSpLocks/>
          </p:cNvGrpSpPr>
          <p:nvPr/>
        </p:nvGrpSpPr>
        <p:grpSpPr bwMode="auto">
          <a:xfrm>
            <a:off x="5148263" y="1341438"/>
            <a:ext cx="3983037" cy="4319587"/>
            <a:chOff x="3243" y="845"/>
            <a:chExt cx="2509" cy="2721"/>
          </a:xfrm>
        </p:grpSpPr>
        <p:graphicFrame>
          <p:nvGraphicFramePr>
            <p:cNvPr id="22561" name="Object 33"/>
            <p:cNvGraphicFramePr>
              <a:graphicFrameLocks noChangeAspect="1"/>
            </p:cNvGraphicFramePr>
            <p:nvPr/>
          </p:nvGraphicFramePr>
          <p:xfrm>
            <a:off x="3243" y="935"/>
            <a:ext cx="2509" cy="2631"/>
          </p:xfrm>
          <a:graphic>
            <a:graphicData uri="http://schemas.openxmlformats.org/presentationml/2006/ole">
              <p:oleObj spid="_x0000_s196613" name="位图图像" r:id="rId4" imgW="2952381" imgH="2715004" progId="PBrush">
                <p:embed/>
              </p:oleObj>
            </a:graphicData>
          </a:graphic>
        </p:graphicFrame>
        <p:graphicFrame>
          <p:nvGraphicFramePr>
            <p:cNvPr id="22563" name="Object 35"/>
            <p:cNvGraphicFramePr>
              <a:graphicFrameLocks noChangeAspect="1"/>
            </p:cNvGraphicFramePr>
            <p:nvPr/>
          </p:nvGraphicFramePr>
          <p:xfrm>
            <a:off x="4694" y="845"/>
            <a:ext cx="839" cy="298"/>
          </p:xfrm>
          <a:graphic>
            <a:graphicData uri="http://schemas.openxmlformats.org/presentationml/2006/ole">
              <p:oleObj spid="_x0000_s196614" name="Equation" r:id="rId5" imgW="571320" imgH="203040" progId="">
                <p:embed/>
              </p:oleObj>
            </a:graphicData>
          </a:graphic>
        </p:graphicFrame>
        <p:sp>
          <p:nvSpPr>
            <p:cNvPr id="22564" name="Line 36"/>
            <p:cNvSpPr>
              <a:spLocks noChangeShapeType="1"/>
            </p:cNvSpPr>
            <p:nvPr/>
          </p:nvSpPr>
          <p:spPr bwMode="auto">
            <a:xfrm flipH="1">
              <a:off x="4785" y="1117"/>
              <a:ext cx="272" cy="725"/>
            </a:xfrm>
            <a:prstGeom prst="line">
              <a:avLst/>
            </a:prstGeom>
            <a:noFill/>
            <a:ln w="9525">
              <a:solidFill>
                <a:schemeClr val="tx1"/>
              </a:solidFill>
              <a:round/>
              <a:headEnd/>
              <a:tailEnd type="triangle" w="med" len="med"/>
            </a:ln>
            <a:effectLst/>
          </p:spPr>
          <p:txBody>
            <a:bodyPr/>
            <a:lstStyle/>
            <a:p>
              <a:endParaRPr lang="zh-CN" altLang="en-US"/>
            </a:p>
          </p:txBody>
        </p:sp>
      </p:grpSp>
      <p:sp>
        <p:nvSpPr>
          <p:cNvPr id="22566" name="Text Box 38"/>
          <p:cNvSpPr txBox="1">
            <a:spLocks noChangeArrowheads="1"/>
          </p:cNvSpPr>
          <p:nvPr/>
        </p:nvSpPr>
        <p:spPr bwMode="auto">
          <a:xfrm>
            <a:off x="7740650" y="5357813"/>
            <a:ext cx="519113" cy="519112"/>
          </a:xfrm>
          <a:prstGeom prst="rect">
            <a:avLst/>
          </a:prstGeom>
          <a:noFill/>
          <a:ln w="9525">
            <a:noFill/>
            <a:miter lim="800000"/>
            <a:headEnd/>
            <a:tailEnd/>
          </a:ln>
          <a:effectLst/>
        </p:spPr>
        <p:txBody>
          <a:bodyPr wrap="none">
            <a:spAutoFit/>
          </a:bodyPr>
          <a:lstStyle/>
          <a:p>
            <a:r>
              <a:rPr lang="en-US" altLang="zh-CN"/>
              <a:t>X </a:t>
            </a:r>
          </a:p>
        </p:txBody>
      </p:sp>
      <p:sp>
        <p:nvSpPr>
          <p:cNvPr id="22567" name="Text Box 39"/>
          <p:cNvSpPr txBox="1">
            <a:spLocks noChangeArrowheads="1"/>
          </p:cNvSpPr>
          <p:nvPr/>
        </p:nvSpPr>
        <p:spPr bwMode="auto">
          <a:xfrm>
            <a:off x="6059488" y="5357813"/>
            <a:ext cx="600075" cy="519112"/>
          </a:xfrm>
          <a:prstGeom prst="rect">
            <a:avLst/>
          </a:prstGeom>
          <a:noFill/>
          <a:ln w="9525">
            <a:noFill/>
            <a:miter lim="800000"/>
            <a:headEnd/>
            <a:tailEnd/>
          </a:ln>
          <a:effectLst/>
        </p:spPr>
        <p:txBody>
          <a:bodyPr wrap="none">
            <a:spAutoFit/>
          </a:bodyPr>
          <a:lstStyle/>
          <a:p>
            <a:r>
              <a:rPr lang="en-US" altLang="zh-CN"/>
              <a:t>-x </a:t>
            </a:r>
          </a:p>
        </p:txBody>
      </p:sp>
      <p:graphicFrame>
        <p:nvGraphicFramePr>
          <p:cNvPr id="14" name="对象 13"/>
          <p:cNvGraphicFramePr>
            <a:graphicFrameLocks noChangeAspect="1"/>
          </p:cNvGraphicFramePr>
          <p:nvPr/>
        </p:nvGraphicFramePr>
        <p:xfrm>
          <a:off x="857224" y="1785925"/>
          <a:ext cx="3923800" cy="2037357"/>
        </p:xfrm>
        <a:graphic>
          <a:graphicData uri="http://schemas.openxmlformats.org/presentationml/2006/ole">
            <p:oleObj spid="_x0000_s196615" name="公式" r:id="rId6" imgW="1320480" imgH="685800" progId="Equation.3">
              <p:embed/>
            </p:oleObj>
          </a:graphicData>
        </a:graphic>
      </p:graphicFrame>
      <p:graphicFrame>
        <p:nvGraphicFramePr>
          <p:cNvPr id="196616" name="Object 8"/>
          <p:cNvGraphicFramePr>
            <a:graphicFrameLocks noChangeAspect="1"/>
          </p:cNvGraphicFramePr>
          <p:nvPr/>
        </p:nvGraphicFramePr>
        <p:xfrm>
          <a:off x="1425567" y="5643578"/>
          <a:ext cx="2074863" cy="603250"/>
        </p:xfrm>
        <a:graphic>
          <a:graphicData uri="http://schemas.openxmlformats.org/presentationml/2006/ole">
            <p:oleObj spid="_x0000_s196616" name="公式" r:id="rId7" imgW="69840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41"/>
                                        </p:tgtEl>
                                        <p:attrNameLst>
                                          <p:attrName>style.visibility</p:attrName>
                                        </p:attrNameLst>
                                      </p:cBhvr>
                                      <p:to>
                                        <p:strVal val="visible"/>
                                      </p:to>
                                    </p:set>
                                    <p:animEffect transition="in" filter="dissolve">
                                      <p:cBhvr>
                                        <p:cTn id="7" dur="500"/>
                                        <p:tgtEl>
                                          <p:spTgt spid="225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42"/>
                                        </p:tgtEl>
                                        <p:attrNameLst>
                                          <p:attrName>style.visibility</p:attrName>
                                        </p:attrNameLst>
                                      </p:cBhvr>
                                      <p:to>
                                        <p:strVal val="visible"/>
                                      </p:to>
                                    </p:set>
                                    <p:anim calcmode="lin" valueType="num">
                                      <p:cBhvr additive="base">
                                        <p:cTn id="12" dur="500" fill="hold"/>
                                        <p:tgtEl>
                                          <p:spTgt spid="22542"/>
                                        </p:tgtEl>
                                        <p:attrNameLst>
                                          <p:attrName>ppt_x</p:attrName>
                                        </p:attrNameLst>
                                      </p:cBhvr>
                                      <p:tavLst>
                                        <p:tav tm="0">
                                          <p:val>
                                            <p:strVal val="0-#ppt_w/2"/>
                                          </p:val>
                                        </p:tav>
                                        <p:tav tm="100000">
                                          <p:val>
                                            <p:strVal val="#ppt_x"/>
                                          </p:val>
                                        </p:tav>
                                      </p:tavLst>
                                    </p:anim>
                                    <p:anim calcmode="lin" valueType="num">
                                      <p:cBhvr additive="base">
                                        <p:cTn id="13"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6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6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538"/>
                                        </p:tgtEl>
                                        <p:attrNameLst>
                                          <p:attrName>style.visibility</p:attrName>
                                        </p:attrNameLst>
                                      </p:cBhvr>
                                      <p:to>
                                        <p:strVal val="visible"/>
                                      </p:to>
                                    </p:set>
                                    <p:anim calcmode="lin" valueType="num">
                                      <p:cBhvr additive="base">
                                        <p:cTn id="30" dur="500" fill="hold"/>
                                        <p:tgtEl>
                                          <p:spTgt spid="22538"/>
                                        </p:tgtEl>
                                        <p:attrNameLst>
                                          <p:attrName>ppt_x</p:attrName>
                                        </p:attrNameLst>
                                      </p:cBhvr>
                                      <p:tavLst>
                                        <p:tav tm="0">
                                          <p:val>
                                            <p:strVal val="#ppt_x"/>
                                          </p:val>
                                        </p:tav>
                                        <p:tav tm="100000">
                                          <p:val>
                                            <p:strVal val="#ppt_x"/>
                                          </p:val>
                                        </p:tav>
                                      </p:tavLst>
                                    </p:anim>
                                    <p:anim calcmode="lin" valueType="num">
                                      <p:cBhvr additive="base">
                                        <p:cTn id="31"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2543"/>
                                        </p:tgtEl>
                                        <p:attrNameLst>
                                          <p:attrName>style.visibility</p:attrName>
                                        </p:attrNameLst>
                                      </p:cBhvr>
                                      <p:to>
                                        <p:strVal val="visible"/>
                                      </p:to>
                                    </p:set>
                                    <p:animEffect transition="in" filter="slide(fromBottom)">
                                      <p:cBhvr>
                                        <p:cTn id="36" dur="500"/>
                                        <p:tgtEl>
                                          <p:spTgt spid="2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P spid="22542" grpId="0"/>
      <p:bldP spid="22543" grpId="0" animBg="1"/>
      <p:bldP spid="22566" grpId="0"/>
      <p:bldP spid="225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827089" y="1214422"/>
          <a:ext cx="4673605" cy="546673"/>
        </p:xfrm>
        <a:graphic>
          <a:graphicData uri="http://schemas.openxmlformats.org/presentationml/2006/ole">
            <p:oleObj spid="_x0000_s197634" name="Equation" r:id="rId3" imgW="1739880" imgH="203040" progId="">
              <p:embed/>
            </p:oleObj>
          </a:graphicData>
        </a:graphic>
      </p:graphicFrame>
      <p:sp>
        <p:nvSpPr>
          <p:cNvPr id="23555" name="Rectangle 3"/>
          <p:cNvSpPr>
            <a:spLocks noChangeArrowheads="1"/>
          </p:cNvSpPr>
          <p:nvPr/>
        </p:nvSpPr>
        <p:spPr bwMode="auto">
          <a:xfrm>
            <a:off x="2078038" y="206357"/>
            <a:ext cx="4654550" cy="579437"/>
          </a:xfrm>
          <a:prstGeom prst="rect">
            <a:avLst/>
          </a:prstGeom>
          <a:noFill/>
          <a:ln w="12700" cap="sq" algn="ctr">
            <a:noFill/>
            <a:miter lim="800000"/>
            <a:headEnd/>
            <a:tailEnd/>
          </a:ln>
          <a:effectLst/>
        </p:spPr>
        <p:txBody>
          <a:bodyPr wrap="none">
            <a:spAutoFit/>
          </a:bodyPr>
          <a:lstStyle/>
          <a:p>
            <a:pPr algn="ctr">
              <a:spcBef>
                <a:spcPct val="50000"/>
              </a:spcBef>
            </a:pPr>
            <a:r>
              <a:rPr kumimoji="1" lang="zh-CN" altLang="en-US" sz="3200" dirty="0">
                <a:solidFill>
                  <a:schemeClr val="folHlink"/>
                </a:solidFill>
                <a:latin typeface="Times New Roman" pitchFamily="18" charset="0"/>
                <a:ea typeface="华文新魏" pitchFamily="2" charset="-122"/>
              </a:rPr>
              <a:t>标准正态分布的概率计算</a:t>
            </a:r>
          </a:p>
        </p:txBody>
      </p:sp>
      <p:graphicFrame>
        <p:nvGraphicFramePr>
          <p:cNvPr id="23556" name="Object 4"/>
          <p:cNvGraphicFramePr>
            <a:graphicFrameLocks noChangeAspect="1"/>
          </p:cNvGraphicFramePr>
          <p:nvPr/>
        </p:nvGraphicFramePr>
        <p:xfrm>
          <a:off x="395288" y="4568800"/>
          <a:ext cx="1957387" cy="439737"/>
        </p:xfrm>
        <a:graphic>
          <a:graphicData uri="http://schemas.openxmlformats.org/presentationml/2006/ole">
            <p:oleObj spid="_x0000_s197635" name="Equation" r:id="rId4" imgW="812520" imgH="177480" progId="">
              <p:embed/>
            </p:oleObj>
          </a:graphicData>
        </a:graphic>
      </p:graphicFrame>
      <p:graphicFrame>
        <p:nvGraphicFramePr>
          <p:cNvPr id="23557" name="Object 5"/>
          <p:cNvGraphicFramePr>
            <a:graphicFrameLocks noChangeAspect="1"/>
          </p:cNvGraphicFramePr>
          <p:nvPr/>
        </p:nvGraphicFramePr>
        <p:xfrm>
          <a:off x="395288" y="5289525"/>
          <a:ext cx="1651000" cy="439737"/>
        </p:xfrm>
        <a:graphic>
          <a:graphicData uri="http://schemas.openxmlformats.org/presentationml/2006/ole">
            <p:oleObj spid="_x0000_s197636" name="Equation" r:id="rId5" imgW="685800" imgH="177480" progId="">
              <p:embed/>
            </p:oleObj>
          </a:graphicData>
        </a:graphic>
      </p:graphicFrame>
      <p:graphicFrame>
        <p:nvGraphicFramePr>
          <p:cNvPr id="23558" name="Object 6"/>
          <p:cNvGraphicFramePr>
            <a:graphicFrameLocks noChangeAspect="1"/>
          </p:cNvGraphicFramePr>
          <p:nvPr/>
        </p:nvGraphicFramePr>
        <p:xfrm>
          <a:off x="2163763" y="5959450"/>
          <a:ext cx="5287962" cy="503237"/>
        </p:xfrm>
        <a:graphic>
          <a:graphicData uri="http://schemas.openxmlformats.org/presentationml/2006/ole">
            <p:oleObj spid="_x0000_s197637" name="Equation" r:id="rId6" imgW="2197080" imgH="203040" progId="">
              <p:embed/>
            </p:oleObj>
          </a:graphicData>
        </a:graphic>
      </p:graphicFrame>
      <p:graphicFrame>
        <p:nvGraphicFramePr>
          <p:cNvPr id="23559" name="Object 7"/>
          <p:cNvGraphicFramePr>
            <a:graphicFrameLocks noChangeAspect="1"/>
          </p:cNvGraphicFramePr>
          <p:nvPr/>
        </p:nvGraphicFramePr>
        <p:xfrm>
          <a:off x="1547813" y="2928934"/>
          <a:ext cx="5881707" cy="763161"/>
        </p:xfrm>
        <a:graphic>
          <a:graphicData uri="http://schemas.openxmlformats.org/presentationml/2006/ole">
            <p:oleObj spid="_x0000_s197638" name="Equation" r:id="rId7" imgW="1663560" imgH="215640" progId="">
              <p:embed/>
            </p:oleObj>
          </a:graphicData>
        </a:graphic>
      </p:graphicFrame>
      <p:graphicFrame>
        <p:nvGraphicFramePr>
          <p:cNvPr id="23560" name="Object 8"/>
          <p:cNvGraphicFramePr>
            <a:graphicFrameLocks noChangeAspect="1"/>
          </p:cNvGraphicFramePr>
          <p:nvPr/>
        </p:nvGraphicFramePr>
        <p:xfrm>
          <a:off x="1643043" y="2428868"/>
          <a:ext cx="4572031" cy="522257"/>
        </p:xfrm>
        <a:graphic>
          <a:graphicData uri="http://schemas.openxmlformats.org/presentationml/2006/ole">
            <p:oleObj spid="_x0000_s197639" name="Equation" r:id="rId8" imgW="1879560" imgH="215640" progId="">
              <p:embed/>
            </p:oleObj>
          </a:graphicData>
        </a:graphic>
      </p:graphicFrame>
      <p:graphicFrame>
        <p:nvGraphicFramePr>
          <p:cNvPr id="23561" name="Object 9"/>
          <p:cNvGraphicFramePr>
            <a:graphicFrameLocks noChangeAspect="1"/>
          </p:cNvGraphicFramePr>
          <p:nvPr/>
        </p:nvGraphicFramePr>
        <p:xfrm>
          <a:off x="768351" y="1801787"/>
          <a:ext cx="2946394" cy="567867"/>
        </p:xfrm>
        <a:graphic>
          <a:graphicData uri="http://schemas.openxmlformats.org/presentationml/2006/ole">
            <p:oleObj spid="_x0000_s197640" name="Equation" r:id="rId9" imgW="1054080" imgH="203040" progId="">
              <p:embed/>
            </p:oleObj>
          </a:graphicData>
        </a:graphic>
      </p:graphicFrame>
      <p:graphicFrame>
        <p:nvGraphicFramePr>
          <p:cNvPr id="23562" name="Object 10"/>
          <p:cNvGraphicFramePr>
            <a:graphicFrameLocks noChangeAspect="1"/>
          </p:cNvGraphicFramePr>
          <p:nvPr/>
        </p:nvGraphicFramePr>
        <p:xfrm>
          <a:off x="4071934" y="1801787"/>
          <a:ext cx="3433785" cy="554863"/>
        </p:xfrm>
        <a:graphic>
          <a:graphicData uri="http://schemas.openxmlformats.org/presentationml/2006/ole">
            <p:oleObj spid="_x0000_s197641" name="Equation" r:id="rId10" imgW="1257120" imgH="203040" progId="">
              <p:embed/>
            </p:oleObj>
          </a:graphicData>
        </a:graphic>
      </p:graphicFrame>
      <p:sp>
        <p:nvSpPr>
          <p:cNvPr id="23563" name="Text Box 11"/>
          <p:cNvSpPr txBox="1">
            <a:spLocks noChangeArrowheads="1"/>
          </p:cNvSpPr>
          <p:nvPr/>
        </p:nvSpPr>
        <p:spPr bwMode="auto">
          <a:xfrm>
            <a:off x="0" y="809610"/>
            <a:ext cx="2735263"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公式</a:t>
            </a:r>
          </a:p>
        </p:txBody>
      </p:sp>
      <p:sp>
        <p:nvSpPr>
          <p:cNvPr id="23564" name="Text Box 12"/>
          <p:cNvSpPr txBox="1">
            <a:spLocks noChangeArrowheads="1"/>
          </p:cNvSpPr>
          <p:nvPr/>
        </p:nvSpPr>
        <p:spPr bwMode="auto">
          <a:xfrm>
            <a:off x="34925" y="2549500"/>
            <a:ext cx="1873250"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查表</a:t>
            </a:r>
          </a:p>
        </p:txBody>
      </p:sp>
      <p:sp>
        <p:nvSpPr>
          <p:cNvPr id="23565" name="Text Box 13"/>
          <p:cNvSpPr txBox="1">
            <a:spLocks noChangeArrowheads="1"/>
          </p:cNvSpPr>
          <p:nvPr/>
        </p:nvSpPr>
        <p:spPr bwMode="auto">
          <a:xfrm>
            <a:off x="34925" y="3871005"/>
            <a:ext cx="1873250"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例</a:t>
            </a:r>
          </a:p>
        </p:txBody>
      </p:sp>
      <p:graphicFrame>
        <p:nvGraphicFramePr>
          <p:cNvPr id="23567" name="Object 15"/>
          <p:cNvGraphicFramePr>
            <a:graphicFrameLocks noChangeAspect="1"/>
          </p:cNvGraphicFramePr>
          <p:nvPr/>
        </p:nvGraphicFramePr>
        <p:xfrm>
          <a:off x="2430463" y="4537050"/>
          <a:ext cx="6173787" cy="503237"/>
        </p:xfrm>
        <a:graphic>
          <a:graphicData uri="http://schemas.openxmlformats.org/presentationml/2006/ole">
            <p:oleObj spid="_x0000_s197642" name="Equation" r:id="rId11" imgW="2565360" imgH="203040" progId="">
              <p:embed/>
            </p:oleObj>
          </a:graphicData>
        </a:graphic>
      </p:graphicFrame>
      <p:graphicFrame>
        <p:nvGraphicFramePr>
          <p:cNvPr id="23568" name="Object 16"/>
          <p:cNvGraphicFramePr>
            <a:graphicFrameLocks noChangeAspect="1"/>
          </p:cNvGraphicFramePr>
          <p:nvPr/>
        </p:nvGraphicFramePr>
        <p:xfrm>
          <a:off x="2241550" y="5257775"/>
          <a:ext cx="5930900" cy="503237"/>
        </p:xfrm>
        <a:graphic>
          <a:graphicData uri="http://schemas.openxmlformats.org/presentationml/2006/ole">
            <p:oleObj spid="_x0000_s197643" name="Equation" r:id="rId12" imgW="2463480" imgH="203040" progId="">
              <p:embed/>
            </p:oleObj>
          </a:graphicData>
        </a:graphic>
      </p:graphicFrame>
      <p:graphicFrame>
        <p:nvGraphicFramePr>
          <p:cNvPr id="23569" name="Object 17"/>
          <p:cNvGraphicFramePr>
            <a:graphicFrameLocks noChangeAspect="1"/>
          </p:cNvGraphicFramePr>
          <p:nvPr/>
        </p:nvGraphicFramePr>
        <p:xfrm>
          <a:off x="349250" y="5853087"/>
          <a:ext cx="1558925" cy="628650"/>
        </p:xfrm>
        <a:graphic>
          <a:graphicData uri="http://schemas.openxmlformats.org/presentationml/2006/ole">
            <p:oleObj spid="_x0000_s197644" name="Equation" r:id="rId13" imgW="647640" imgH="253800" progId="">
              <p:embed/>
            </p:oleObj>
          </a:graphicData>
        </a:graphic>
      </p:graphicFrame>
      <p:graphicFrame>
        <p:nvGraphicFramePr>
          <p:cNvPr id="18" name="对象 17"/>
          <p:cNvGraphicFramePr>
            <a:graphicFrameLocks noChangeAspect="1"/>
          </p:cNvGraphicFramePr>
          <p:nvPr/>
        </p:nvGraphicFramePr>
        <p:xfrm>
          <a:off x="1357290" y="3827550"/>
          <a:ext cx="2071702" cy="581530"/>
        </p:xfrm>
        <a:graphic>
          <a:graphicData uri="http://schemas.openxmlformats.org/presentationml/2006/ole">
            <p:oleObj spid="_x0000_s197645" name="公式" r:id="rId14" imgW="72360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dissolve">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563"/>
                                        </p:tgtEl>
                                        <p:attrNameLst>
                                          <p:attrName>style.visibility</p:attrName>
                                        </p:attrNameLst>
                                      </p:cBhvr>
                                      <p:to>
                                        <p:strVal val="visible"/>
                                      </p:to>
                                    </p:set>
                                    <p:anim calcmode="lin" valueType="num">
                                      <p:cBhvr additive="base">
                                        <p:cTn id="12" dur="500" fill="hold"/>
                                        <p:tgtEl>
                                          <p:spTgt spid="23563"/>
                                        </p:tgtEl>
                                        <p:attrNameLst>
                                          <p:attrName>ppt_x</p:attrName>
                                        </p:attrNameLst>
                                      </p:cBhvr>
                                      <p:tavLst>
                                        <p:tav tm="0">
                                          <p:val>
                                            <p:strVal val="0-#ppt_w/2"/>
                                          </p:val>
                                        </p:tav>
                                        <p:tav tm="100000">
                                          <p:val>
                                            <p:strVal val="#ppt_x"/>
                                          </p:val>
                                        </p:tav>
                                      </p:tavLst>
                                    </p:anim>
                                    <p:anim calcmode="lin" valueType="num">
                                      <p:cBhvr additive="base">
                                        <p:cTn id="13" dur="500" fill="hold"/>
                                        <p:tgtEl>
                                          <p:spTgt spid="235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3554"/>
                                        </p:tgtEl>
                                        <p:attrNameLst>
                                          <p:attrName>style.visibility</p:attrName>
                                        </p:attrNameLst>
                                      </p:cBhvr>
                                      <p:to>
                                        <p:strVal val="visible"/>
                                      </p:to>
                                    </p:set>
                                    <p:anim calcmode="lin" valueType="num">
                                      <p:cBhvr>
                                        <p:cTn id="18" dur="500" fill="hold"/>
                                        <p:tgtEl>
                                          <p:spTgt spid="23554"/>
                                        </p:tgtEl>
                                        <p:attrNameLst>
                                          <p:attrName>ppt_w</p:attrName>
                                        </p:attrNameLst>
                                      </p:cBhvr>
                                      <p:tavLst>
                                        <p:tav tm="0">
                                          <p:val>
                                            <p:fltVal val="0"/>
                                          </p:val>
                                        </p:tav>
                                        <p:tav tm="100000">
                                          <p:val>
                                            <p:strVal val="#ppt_w"/>
                                          </p:val>
                                        </p:tav>
                                      </p:tavLst>
                                    </p:anim>
                                    <p:anim calcmode="lin" valueType="num">
                                      <p:cBhvr>
                                        <p:cTn id="19" dur="500" fill="hold"/>
                                        <p:tgtEl>
                                          <p:spTgt spid="2355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23561"/>
                                        </p:tgtEl>
                                        <p:attrNameLst>
                                          <p:attrName>style.visibility</p:attrName>
                                        </p:attrNameLst>
                                      </p:cBhvr>
                                      <p:to>
                                        <p:strVal val="visible"/>
                                      </p:to>
                                    </p:set>
                                    <p:anim calcmode="lin" valueType="num">
                                      <p:cBhvr>
                                        <p:cTn id="24" dur="500" fill="hold"/>
                                        <p:tgtEl>
                                          <p:spTgt spid="23561"/>
                                        </p:tgtEl>
                                        <p:attrNameLst>
                                          <p:attrName>ppt_w</p:attrName>
                                        </p:attrNameLst>
                                      </p:cBhvr>
                                      <p:tavLst>
                                        <p:tav tm="0">
                                          <p:val>
                                            <p:fltVal val="0"/>
                                          </p:val>
                                        </p:tav>
                                        <p:tav tm="100000">
                                          <p:val>
                                            <p:strVal val="#ppt_w"/>
                                          </p:val>
                                        </p:tav>
                                      </p:tavLst>
                                    </p:anim>
                                    <p:anim calcmode="lin" valueType="num">
                                      <p:cBhvr>
                                        <p:cTn id="25" dur="500" fill="hold"/>
                                        <p:tgtEl>
                                          <p:spTgt spid="2356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23562"/>
                                        </p:tgtEl>
                                        <p:attrNameLst>
                                          <p:attrName>style.visibility</p:attrName>
                                        </p:attrNameLst>
                                      </p:cBhvr>
                                      <p:to>
                                        <p:strVal val="visible"/>
                                      </p:to>
                                    </p:set>
                                    <p:anim calcmode="lin" valueType="num">
                                      <p:cBhvr>
                                        <p:cTn id="30" dur="500" fill="hold"/>
                                        <p:tgtEl>
                                          <p:spTgt spid="23562"/>
                                        </p:tgtEl>
                                        <p:attrNameLst>
                                          <p:attrName>ppt_w</p:attrName>
                                        </p:attrNameLst>
                                      </p:cBhvr>
                                      <p:tavLst>
                                        <p:tav tm="0">
                                          <p:val>
                                            <p:fltVal val="0"/>
                                          </p:val>
                                        </p:tav>
                                        <p:tav tm="100000">
                                          <p:val>
                                            <p:strVal val="#ppt_w"/>
                                          </p:val>
                                        </p:tav>
                                      </p:tavLst>
                                    </p:anim>
                                    <p:anim calcmode="lin" valueType="num">
                                      <p:cBhvr>
                                        <p:cTn id="31" dur="500" fill="hold"/>
                                        <p:tgtEl>
                                          <p:spTgt spid="2356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564"/>
                                        </p:tgtEl>
                                        <p:attrNameLst>
                                          <p:attrName>style.visibility</p:attrName>
                                        </p:attrNameLst>
                                      </p:cBhvr>
                                      <p:to>
                                        <p:strVal val="visible"/>
                                      </p:to>
                                    </p:set>
                                    <p:anim calcmode="lin" valueType="num">
                                      <p:cBhvr additive="base">
                                        <p:cTn id="36" dur="500" fill="hold"/>
                                        <p:tgtEl>
                                          <p:spTgt spid="23564"/>
                                        </p:tgtEl>
                                        <p:attrNameLst>
                                          <p:attrName>ppt_x</p:attrName>
                                        </p:attrNameLst>
                                      </p:cBhvr>
                                      <p:tavLst>
                                        <p:tav tm="0">
                                          <p:val>
                                            <p:strVal val="0-#ppt_w/2"/>
                                          </p:val>
                                        </p:tav>
                                        <p:tav tm="100000">
                                          <p:val>
                                            <p:strVal val="#ppt_x"/>
                                          </p:val>
                                        </p:tav>
                                      </p:tavLst>
                                    </p:anim>
                                    <p:anim calcmode="lin" valueType="num">
                                      <p:cBhvr additive="base">
                                        <p:cTn id="37" dur="500" fill="hold"/>
                                        <p:tgtEl>
                                          <p:spTgt spid="2356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23560"/>
                                        </p:tgtEl>
                                        <p:attrNameLst>
                                          <p:attrName>style.visibility</p:attrName>
                                        </p:attrNameLst>
                                      </p:cBhvr>
                                      <p:to>
                                        <p:strVal val="visible"/>
                                      </p:to>
                                    </p:set>
                                    <p:anim calcmode="lin" valueType="num">
                                      <p:cBhvr>
                                        <p:cTn id="42" dur="500" fill="hold"/>
                                        <p:tgtEl>
                                          <p:spTgt spid="23560"/>
                                        </p:tgtEl>
                                        <p:attrNameLst>
                                          <p:attrName>ppt_w</p:attrName>
                                        </p:attrNameLst>
                                      </p:cBhvr>
                                      <p:tavLst>
                                        <p:tav tm="0">
                                          <p:val>
                                            <p:fltVal val="0"/>
                                          </p:val>
                                        </p:tav>
                                        <p:tav tm="100000">
                                          <p:val>
                                            <p:strVal val="#ppt_w"/>
                                          </p:val>
                                        </p:tav>
                                      </p:tavLst>
                                    </p:anim>
                                    <p:anim calcmode="lin" valueType="num">
                                      <p:cBhvr>
                                        <p:cTn id="43" dur="500" fill="hold"/>
                                        <p:tgtEl>
                                          <p:spTgt spid="23560"/>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3559"/>
                                        </p:tgtEl>
                                        <p:attrNameLst>
                                          <p:attrName>style.visibility</p:attrName>
                                        </p:attrNameLst>
                                      </p:cBhvr>
                                      <p:to>
                                        <p:strVal val="visible"/>
                                      </p:to>
                                    </p:set>
                                    <p:anim calcmode="lin" valueType="num">
                                      <p:cBhvr>
                                        <p:cTn id="48" dur="500" fill="hold"/>
                                        <p:tgtEl>
                                          <p:spTgt spid="23559"/>
                                        </p:tgtEl>
                                        <p:attrNameLst>
                                          <p:attrName>ppt_w</p:attrName>
                                        </p:attrNameLst>
                                      </p:cBhvr>
                                      <p:tavLst>
                                        <p:tav tm="0">
                                          <p:val>
                                            <p:fltVal val="0"/>
                                          </p:val>
                                        </p:tav>
                                        <p:tav tm="100000">
                                          <p:val>
                                            <p:strVal val="#ppt_w"/>
                                          </p:val>
                                        </p:tav>
                                      </p:tavLst>
                                    </p:anim>
                                    <p:anim calcmode="lin" valueType="num">
                                      <p:cBhvr>
                                        <p:cTn id="49" dur="500" fill="hold"/>
                                        <p:tgtEl>
                                          <p:spTgt spid="2355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565"/>
                                        </p:tgtEl>
                                        <p:attrNameLst>
                                          <p:attrName>style.visibility</p:attrName>
                                        </p:attrNameLst>
                                      </p:cBhvr>
                                      <p:to>
                                        <p:strVal val="visible"/>
                                      </p:to>
                                    </p:set>
                                    <p:anim calcmode="lin" valueType="num">
                                      <p:cBhvr additive="base">
                                        <p:cTn id="54" dur="500" fill="hold"/>
                                        <p:tgtEl>
                                          <p:spTgt spid="23565"/>
                                        </p:tgtEl>
                                        <p:attrNameLst>
                                          <p:attrName>ppt_x</p:attrName>
                                        </p:attrNameLst>
                                      </p:cBhvr>
                                      <p:tavLst>
                                        <p:tav tm="0">
                                          <p:val>
                                            <p:strVal val="0-#ppt_w/2"/>
                                          </p:val>
                                        </p:tav>
                                        <p:tav tm="100000">
                                          <p:val>
                                            <p:strVal val="#ppt_x"/>
                                          </p:val>
                                        </p:tav>
                                      </p:tavLst>
                                    </p:anim>
                                    <p:anim calcmode="lin" valueType="num">
                                      <p:cBhvr additive="base">
                                        <p:cTn id="55" dur="500" fill="hold"/>
                                        <p:tgtEl>
                                          <p:spTgt spid="2356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3556"/>
                                        </p:tgtEl>
                                        <p:attrNameLst>
                                          <p:attrName>style.visibility</p:attrName>
                                        </p:attrNameLst>
                                      </p:cBhvr>
                                      <p:to>
                                        <p:strVal val="visible"/>
                                      </p:to>
                                    </p:set>
                                    <p:animEffect transition="in" filter="wipe(left)">
                                      <p:cBhvr>
                                        <p:cTn id="60" dur="500"/>
                                        <p:tgtEl>
                                          <p:spTgt spid="2355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557"/>
                                        </p:tgtEl>
                                        <p:attrNameLst>
                                          <p:attrName>style.visibility</p:attrName>
                                        </p:attrNameLst>
                                      </p:cBhvr>
                                      <p:to>
                                        <p:strVal val="visible"/>
                                      </p:to>
                                    </p:set>
                                    <p:animEffect transition="in" filter="wipe(left)">
                                      <p:cBhvr>
                                        <p:cTn id="65" dur="500"/>
                                        <p:tgtEl>
                                          <p:spTgt spid="235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569"/>
                                        </p:tgtEl>
                                        <p:attrNameLst>
                                          <p:attrName>style.visibility</p:attrName>
                                        </p:attrNameLst>
                                      </p:cBhvr>
                                      <p:to>
                                        <p:strVal val="visible"/>
                                      </p:to>
                                    </p:set>
                                    <p:animEffect transition="in" filter="wipe(left)">
                                      <p:cBhvr>
                                        <p:cTn id="70" dur="500"/>
                                        <p:tgtEl>
                                          <p:spTgt spid="2356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3567"/>
                                        </p:tgtEl>
                                        <p:attrNameLst>
                                          <p:attrName>style.visibility</p:attrName>
                                        </p:attrNameLst>
                                      </p:cBhvr>
                                      <p:to>
                                        <p:strVal val="visible"/>
                                      </p:to>
                                    </p:set>
                                    <p:animEffect transition="in" filter="wipe(left)">
                                      <p:cBhvr>
                                        <p:cTn id="75" dur="500"/>
                                        <p:tgtEl>
                                          <p:spTgt spid="235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3568"/>
                                        </p:tgtEl>
                                        <p:attrNameLst>
                                          <p:attrName>style.visibility</p:attrName>
                                        </p:attrNameLst>
                                      </p:cBhvr>
                                      <p:to>
                                        <p:strVal val="visible"/>
                                      </p:to>
                                    </p:set>
                                    <p:animEffect transition="in" filter="wipe(left)">
                                      <p:cBhvr>
                                        <p:cTn id="80" dur="500"/>
                                        <p:tgtEl>
                                          <p:spTgt spid="2356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3558"/>
                                        </p:tgtEl>
                                        <p:attrNameLst>
                                          <p:attrName>style.visibility</p:attrName>
                                        </p:attrNameLst>
                                      </p:cBhvr>
                                      <p:to>
                                        <p:strVal val="visible"/>
                                      </p:to>
                                    </p:set>
                                    <p:animEffect transition="in" filter="wipe(left)">
                                      <p:cBhvr>
                                        <p:cTn id="85"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63" grpId="0"/>
      <p:bldP spid="23564" grpId="0"/>
      <p:bldP spid="235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16013" y="188913"/>
            <a:ext cx="6711950" cy="641350"/>
          </a:xfrm>
          <a:prstGeom prst="rect">
            <a:avLst/>
          </a:prstGeom>
          <a:noFill/>
          <a:ln w="9525">
            <a:noFill/>
            <a:miter lim="800000"/>
            <a:headEnd/>
            <a:tailEnd/>
          </a:ln>
          <a:effectLst/>
        </p:spPr>
        <p:txBody>
          <a:bodyPr>
            <a:spAutoFit/>
          </a:bodyPr>
          <a:lstStyle/>
          <a:p>
            <a:pPr lvl="1"/>
            <a:r>
              <a:rPr kumimoji="1" lang="zh-CN" altLang="en-US" sz="3600">
                <a:solidFill>
                  <a:schemeClr val="folHlink"/>
                </a:solidFill>
                <a:latin typeface="华文新魏" pitchFamily="2" charset="-122"/>
                <a:ea typeface="华文新魏" pitchFamily="2" charset="-122"/>
              </a:rPr>
              <a:t>一般正态分布的标准化</a:t>
            </a:r>
          </a:p>
        </p:txBody>
      </p:sp>
      <p:graphicFrame>
        <p:nvGraphicFramePr>
          <p:cNvPr id="24579" name="Object 3"/>
          <p:cNvGraphicFramePr>
            <a:graphicFrameLocks noChangeAspect="1"/>
          </p:cNvGraphicFramePr>
          <p:nvPr/>
        </p:nvGraphicFramePr>
        <p:xfrm>
          <a:off x="1036638" y="1500174"/>
          <a:ext cx="6389687" cy="1044575"/>
        </p:xfrm>
        <a:graphic>
          <a:graphicData uri="http://schemas.openxmlformats.org/presentationml/2006/ole">
            <p:oleObj spid="_x0000_s198658" name="Equation" r:id="rId3" imgW="2641320" imgH="431640" progId="">
              <p:embed/>
            </p:oleObj>
          </a:graphicData>
        </a:graphic>
      </p:graphicFrame>
      <p:sp>
        <p:nvSpPr>
          <p:cNvPr id="24580" name="Rectangle 4"/>
          <p:cNvSpPr>
            <a:spLocks noChangeArrowheads="1"/>
          </p:cNvSpPr>
          <p:nvPr/>
        </p:nvSpPr>
        <p:spPr bwMode="auto">
          <a:xfrm>
            <a:off x="0" y="1052513"/>
            <a:ext cx="1617752" cy="369332"/>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000" b="1" dirty="0">
                <a:solidFill>
                  <a:schemeClr val="folHlink"/>
                </a:solidFill>
                <a:latin typeface="宋体" pitchFamily="2" charset="-122"/>
              </a:rPr>
              <a:t>定理</a:t>
            </a:r>
          </a:p>
        </p:txBody>
      </p:sp>
      <p:graphicFrame>
        <p:nvGraphicFramePr>
          <p:cNvPr id="24582" name="Object 6"/>
          <p:cNvGraphicFramePr>
            <a:graphicFrameLocks noChangeAspect="1"/>
          </p:cNvGraphicFramePr>
          <p:nvPr/>
        </p:nvGraphicFramePr>
        <p:xfrm>
          <a:off x="1260475" y="3336925"/>
          <a:ext cx="2951163" cy="596900"/>
        </p:xfrm>
        <a:graphic>
          <a:graphicData uri="http://schemas.openxmlformats.org/presentationml/2006/ole">
            <p:oleObj spid="_x0000_s198660" name="Equation" r:id="rId4" imgW="1130040" imgH="228600" progId="">
              <p:embed/>
            </p:oleObj>
          </a:graphicData>
        </a:graphic>
      </p:graphicFrame>
      <p:sp>
        <p:nvSpPr>
          <p:cNvPr id="24583" name="AutoShape 7"/>
          <p:cNvSpPr>
            <a:spLocks noChangeArrowheads="1"/>
          </p:cNvSpPr>
          <p:nvPr/>
        </p:nvSpPr>
        <p:spPr bwMode="auto">
          <a:xfrm>
            <a:off x="5940425" y="5346700"/>
            <a:ext cx="2663825" cy="1395413"/>
          </a:xfrm>
          <a:prstGeom prst="cloudCallout">
            <a:avLst>
              <a:gd name="adj1" fmla="val -98750"/>
              <a:gd name="adj2" fmla="val -27361"/>
            </a:avLst>
          </a:prstGeom>
          <a:solidFill>
            <a:srgbClr val="FECCF7"/>
          </a:solidFill>
          <a:ln w="12700" cap="sq">
            <a:solidFill>
              <a:schemeClr val="tx1"/>
            </a:solidFill>
            <a:round/>
            <a:headEnd/>
            <a:tailEnd/>
          </a:ln>
          <a:effectLst/>
        </p:spPr>
        <p:txBody>
          <a:bodyPr anchor="ctr"/>
          <a:lstStyle/>
          <a:p>
            <a:pPr algn="ctr">
              <a:spcBef>
                <a:spcPct val="50000"/>
              </a:spcBef>
            </a:pPr>
            <a:r>
              <a:rPr kumimoji="1" lang="zh-CN" altLang="en-US" sz="2400" b="0" dirty="0">
                <a:latin typeface="Times New Roman" pitchFamily="18" charset="0"/>
              </a:rPr>
              <a:t>查标准正态分布表</a:t>
            </a:r>
          </a:p>
        </p:txBody>
      </p:sp>
      <p:sp>
        <p:nvSpPr>
          <p:cNvPr id="24584" name="Rectangle 8"/>
          <p:cNvSpPr>
            <a:spLocks noChangeArrowheads="1"/>
          </p:cNvSpPr>
          <p:nvPr/>
        </p:nvSpPr>
        <p:spPr bwMode="auto">
          <a:xfrm>
            <a:off x="0" y="2708275"/>
            <a:ext cx="2133918" cy="369332"/>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000" b="1" dirty="0">
                <a:solidFill>
                  <a:schemeClr val="folHlink"/>
                </a:solidFill>
                <a:latin typeface="宋体" pitchFamily="2" charset="-122"/>
              </a:rPr>
              <a:t>概率计算</a:t>
            </a:r>
          </a:p>
        </p:txBody>
      </p:sp>
      <p:graphicFrame>
        <p:nvGraphicFramePr>
          <p:cNvPr id="9" name="对象 8"/>
          <p:cNvGraphicFramePr>
            <a:graphicFrameLocks noChangeAspect="1"/>
          </p:cNvGraphicFramePr>
          <p:nvPr/>
        </p:nvGraphicFramePr>
        <p:xfrm>
          <a:off x="1142975" y="4000504"/>
          <a:ext cx="6643735" cy="1214446"/>
        </p:xfrm>
        <a:graphic>
          <a:graphicData uri="http://schemas.openxmlformats.org/presentationml/2006/ole">
            <p:oleObj spid="_x0000_s198661" name="公式" r:id="rId5" imgW="2260440" imgH="39348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dissolve">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 calcmode="lin" valueType="num">
                                      <p:cBhvr additive="base">
                                        <p:cTn id="12" dur="500" fill="hold"/>
                                        <p:tgtEl>
                                          <p:spTgt spid="24580"/>
                                        </p:tgtEl>
                                        <p:attrNameLst>
                                          <p:attrName>ppt_x</p:attrName>
                                        </p:attrNameLst>
                                      </p:cBhvr>
                                      <p:tavLst>
                                        <p:tav tm="0">
                                          <p:val>
                                            <p:strVal val="0-#ppt_w/2"/>
                                          </p:val>
                                        </p:tav>
                                        <p:tav tm="100000">
                                          <p:val>
                                            <p:strVal val="#ppt_x"/>
                                          </p:val>
                                        </p:tav>
                                      </p:tavLst>
                                    </p:anim>
                                    <p:anim calcmode="lin" valueType="num">
                                      <p:cBhvr additive="base">
                                        <p:cTn id="13"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4579"/>
                                        </p:tgtEl>
                                        <p:attrNameLst>
                                          <p:attrName>style.visibility</p:attrName>
                                        </p:attrNameLst>
                                      </p:cBhvr>
                                      <p:to>
                                        <p:strVal val="visible"/>
                                      </p:to>
                                    </p:set>
                                    <p:anim calcmode="lin" valueType="num">
                                      <p:cBhvr>
                                        <p:cTn id="18" dur="500" fill="hold"/>
                                        <p:tgtEl>
                                          <p:spTgt spid="24579"/>
                                        </p:tgtEl>
                                        <p:attrNameLst>
                                          <p:attrName>ppt_w</p:attrName>
                                        </p:attrNameLst>
                                      </p:cBhvr>
                                      <p:tavLst>
                                        <p:tav tm="0">
                                          <p:val>
                                            <p:fltVal val="0"/>
                                          </p:val>
                                        </p:tav>
                                        <p:tav tm="100000">
                                          <p:val>
                                            <p:strVal val="#ppt_w"/>
                                          </p:val>
                                        </p:tav>
                                      </p:tavLst>
                                    </p:anim>
                                    <p:anim calcmode="lin" valueType="num">
                                      <p:cBhvr>
                                        <p:cTn id="19" dur="500" fill="hold"/>
                                        <p:tgtEl>
                                          <p:spTgt spid="24579"/>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4584"/>
                                        </p:tgtEl>
                                        <p:attrNameLst>
                                          <p:attrName>style.visibility</p:attrName>
                                        </p:attrNameLst>
                                      </p:cBhvr>
                                      <p:to>
                                        <p:strVal val="visible"/>
                                      </p:to>
                                    </p:set>
                                    <p:anim calcmode="lin" valueType="num">
                                      <p:cBhvr additive="base">
                                        <p:cTn id="24" dur="500" fill="hold"/>
                                        <p:tgtEl>
                                          <p:spTgt spid="24584"/>
                                        </p:tgtEl>
                                        <p:attrNameLst>
                                          <p:attrName>ppt_x</p:attrName>
                                        </p:attrNameLst>
                                      </p:cBhvr>
                                      <p:tavLst>
                                        <p:tav tm="0">
                                          <p:val>
                                            <p:strVal val="0-#ppt_w/2"/>
                                          </p:val>
                                        </p:tav>
                                        <p:tav tm="100000">
                                          <p:val>
                                            <p:strVal val="#ppt_x"/>
                                          </p:val>
                                        </p:tav>
                                      </p:tavLst>
                                    </p:anim>
                                    <p:anim calcmode="lin" valueType="num">
                                      <p:cBhvr additive="base">
                                        <p:cTn id="25" dur="500" fill="hold"/>
                                        <p:tgtEl>
                                          <p:spTgt spid="2458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4582"/>
                                        </p:tgtEl>
                                        <p:attrNameLst>
                                          <p:attrName>style.visibility</p:attrName>
                                        </p:attrNameLst>
                                      </p:cBhvr>
                                      <p:to>
                                        <p:strVal val="visible"/>
                                      </p:to>
                                    </p:set>
                                    <p:anim calcmode="lin" valueType="num">
                                      <p:cBhvr>
                                        <p:cTn id="30" dur="500" fill="hold"/>
                                        <p:tgtEl>
                                          <p:spTgt spid="24582"/>
                                        </p:tgtEl>
                                        <p:attrNameLst>
                                          <p:attrName>ppt_w</p:attrName>
                                        </p:attrNameLst>
                                      </p:cBhvr>
                                      <p:tavLst>
                                        <p:tav tm="0">
                                          <p:val>
                                            <p:fltVal val="0"/>
                                          </p:val>
                                        </p:tav>
                                        <p:tav tm="100000">
                                          <p:val>
                                            <p:strVal val="#ppt_w"/>
                                          </p:val>
                                        </p:tav>
                                      </p:tavLst>
                                    </p:anim>
                                    <p:anim calcmode="lin" valueType="num">
                                      <p:cBhvr>
                                        <p:cTn id="31" dur="500" fill="hold"/>
                                        <p:tgtEl>
                                          <p:spTgt spid="2458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583"/>
                                        </p:tgtEl>
                                        <p:attrNameLst>
                                          <p:attrName>style.visibility</p:attrName>
                                        </p:attrNameLst>
                                      </p:cBhvr>
                                      <p:to>
                                        <p:strVal val="visible"/>
                                      </p:to>
                                    </p:set>
                                    <p:animEffect transition="in" filter="dissolve">
                                      <p:cBhvr>
                                        <p:cTn id="36"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p:bldP spid="24583" grpId="0" animBg="1"/>
      <p:bldP spid="245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nvGraphicFramePr>
        <p:xfrm>
          <a:off x="2051050" y="3071810"/>
          <a:ext cx="4356100" cy="2322512"/>
        </p:xfrm>
        <a:graphic>
          <a:graphicData uri="http://schemas.openxmlformats.org/presentationml/2006/ole">
            <p:oleObj spid="_x0000_s122882" name="公式" r:id="rId3" imgW="1549080" imgH="825480" progId="Equation.3">
              <p:embed/>
            </p:oleObj>
          </a:graphicData>
        </a:graphic>
      </p:graphicFrame>
      <p:sp>
        <p:nvSpPr>
          <p:cNvPr id="122883" name="Rectangle 3"/>
          <p:cNvSpPr>
            <a:spLocks noChangeArrowheads="1"/>
          </p:cNvSpPr>
          <p:nvPr/>
        </p:nvSpPr>
        <p:spPr bwMode="auto">
          <a:xfrm>
            <a:off x="395288" y="260350"/>
            <a:ext cx="4227512" cy="535531"/>
          </a:xfrm>
          <a:prstGeom prst="rect">
            <a:avLst/>
          </a:prstGeom>
          <a:noFill/>
          <a:ln w="9525" algn="ctr">
            <a:noFill/>
            <a:miter lim="800000"/>
            <a:headEnd/>
            <a:tailEnd/>
          </a:ln>
          <a:effectLst/>
        </p:spPr>
        <p:txBody>
          <a:bodyPr>
            <a:spAutoFit/>
          </a:bodyPr>
          <a:lstStyle/>
          <a:p>
            <a:pPr marL="342900" indent="-342900" algn="ctr">
              <a:lnSpc>
                <a:spcPct val="90000"/>
              </a:lnSpc>
              <a:spcBef>
                <a:spcPct val="20000"/>
              </a:spcBef>
              <a:buSzPct val="80000"/>
            </a:pPr>
            <a:r>
              <a:rPr kumimoji="1" lang="zh-CN" altLang="en-US" sz="3200" b="1" dirty="0">
                <a:latin typeface="Times New Roman" pitchFamily="18" charset="0"/>
              </a:rPr>
              <a:t>如</a:t>
            </a:r>
            <a:r>
              <a:rPr kumimoji="1" lang="en-US" altLang="zh-CN" sz="3200" b="1" dirty="0">
                <a:latin typeface="Times New Roman" pitchFamily="18" charset="0"/>
              </a:rPr>
              <a:t>X</a:t>
            </a:r>
            <a:r>
              <a:rPr kumimoji="1" lang="zh-CN" altLang="en-US" sz="3200" b="1" dirty="0">
                <a:latin typeface="Times New Roman" pitchFamily="18" charset="0"/>
              </a:rPr>
              <a:t>～</a:t>
            </a:r>
            <a:r>
              <a:rPr kumimoji="1" lang="en-US" altLang="zh-CN" sz="3200" b="1" dirty="0">
                <a:latin typeface="Times New Roman" pitchFamily="18" charset="0"/>
              </a:rPr>
              <a:t>N(</a:t>
            </a:r>
            <a:r>
              <a:rPr kumimoji="1" lang="en-US" altLang="zh-CN" sz="3200" b="1" i="1" dirty="0">
                <a:latin typeface="Times New Roman" pitchFamily="18" charset="0"/>
              </a:rPr>
              <a:t>μ</a:t>
            </a:r>
            <a:r>
              <a:rPr kumimoji="1" lang="en-US" altLang="zh-CN" sz="3200" b="1" dirty="0">
                <a:latin typeface="Times New Roman" pitchFamily="18" charset="0"/>
              </a:rPr>
              <a:t>,</a:t>
            </a:r>
            <a:r>
              <a:rPr kumimoji="1" lang="en-US" altLang="zh-CN" sz="3200" b="1" i="1" dirty="0">
                <a:latin typeface="Times New Roman" pitchFamily="18" charset="0"/>
              </a:rPr>
              <a:t>σ</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zh-CN" altLang="en-US" sz="3200" b="1" dirty="0">
                <a:latin typeface="Times New Roman" pitchFamily="18" charset="0"/>
              </a:rPr>
              <a:t>，有</a:t>
            </a:r>
          </a:p>
        </p:txBody>
      </p:sp>
      <p:graphicFrame>
        <p:nvGraphicFramePr>
          <p:cNvPr id="122884" name="Object 4"/>
          <p:cNvGraphicFramePr>
            <a:graphicFrameLocks noChangeAspect="1"/>
          </p:cNvGraphicFramePr>
          <p:nvPr/>
        </p:nvGraphicFramePr>
        <p:xfrm>
          <a:off x="1697038" y="965200"/>
          <a:ext cx="5922962" cy="1062038"/>
        </p:xfrm>
        <a:graphic>
          <a:graphicData uri="http://schemas.openxmlformats.org/presentationml/2006/ole">
            <p:oleObj spid="_x0000_s122884" name="公式" r:id="rId4" imgW="2273040" imgH="406080" progId="Equation.3">
              <p:embed/>
            </p:oleObj>
          </a:graphicData>
        </a:graphic>
      </p:graphicFrame>
      <p:sp>
        <p:nvSpPr>
          <p:cNvPr id="122885" name="Text Box 5"/>
          <p:cNvSpPr txBox="1">
            <a:spLocks noChangeArrowheads="1"/>
          </p:cNvSpPr>
          <p:nvPr/>
        </p:nvSpPr>
        <p:spPr bwMode="auto">
          <a:xfrm>
            <a:off x="250825" y="3255965"/>
            <a:ext cx="1657350" cy="530225"/>
          </a:xfrm>
          <a:prstGeom prst="rect">
            <a:avLst/>
          </a:prstGeom>
          <a:noFill/>
          <a:ln w="9525" algn="ctr">
            <a:noFill/>
            <a:miter lim="800000"/>
            <a:headEnd/>
            <a:tailEnd/>
          </a:ln>
          <a:effectLst/>
        </p:spPr>
        <p:txBody>
          <a:bodyPr>
            <a:spAutoFit/>
          </a:bodyPr>
          <a:lstStyle/>
          <a:p>
            <a:pPr marL="342900" indent="-342900" algn="ctr">
              <a:lnSpc>
                <a:spcPct val="90000"/>
              </a:lnSpc>
              <a:spcBef>
                <a:spcPct val="50000"/>
              </a:spcBef>
              <a:buSzPct val="80000"/>
            </a:pPr>
            <a:r>
              <a:rPr kumimoji="1" lang="zh-CN" altLang="en-US" sz="3200" b="1" dirty="0">
                <a:solidFill>
                  <a:srgbClr val="FF3300"/>
                </a:solidFill>
              </a:rPr>
              <a:t>证明：</a:t>
            </a:r>
          </a:p>
        </p:txBody>
      </p:sp>
      <p:graphicFrame>
        <p:nvGraphicFramePr>
          <p:cNvPr id="122886" name="Object 6"/>
          <p:cNvGraphicFramePr>
            <a:graphicFrameLocks noChangeAspect="1"/>
          </p:cNvGraphicFramePr>
          <p:nvPr/>
        </p:nvGraphicFramePr>
        <p:xfrm>
          <a:off x="762000" y="2205038"/>
          <a:ext cx="5748338" cy="525462"/>
        </p:xfrm>
        <a:graphic>
          <a:graphicData uri="http://schemas.openxmlformats.org/presentationml/2006/ole">
            <p:oleObj spid="_x0000_s122886" name="公式" r:id="rId5" imgW="2222280" imgH="203040"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28600" y="381000"/>
            <a:ext cx="6781800"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solidFill>
                  <a:srgbClr val="FF3300"/>
                </a:solidFill>
                <a:latin typeface="Times New Roman" pitchFamily="18" charset="0"/>
              </a:rPr>
              <a:t>证明  </a:t>
            </a:r>
            <a:r>
              <a:rPr kumimoji="1" lang="zh-CN" altLang="en-US" sz="3200" b="1" dirty="0">
                <a:latin typeface="Times New Roman" pitchFamily="18" charset="0"/>
              </a:rPr>
              <a:t>（１）由定义</a:t>
            </a:r>
            <a:r>
              <a:rPr kumimoji="1" lang="zh-CN" altLang="en-US" sz="3200" b="1" dirty="0" smtClean="0">
                <a:latin typeface="Times New Roman" pitchFamily="18" charset="0"/>
              </a:rPr>
              <a:t>知</a:t>
            </a:r>
            <a:r>
              <a:rPr kumimoji="1" lang="en-US" altLang="zh-CN" sz="3200" b="1" dirty="0" smtClean="0">
                <a:latin typeface="Times New Roman" pitchFamily="18" charset="0"/>
              </a:rPr>
              <a:t>f(x) ≥</a:t>
            </a:r>
            <a:r>
              <a:rPr kumimoji="1" lang="en-US" altLang="zh-CN" sz="3200" b="1" dirty="0">
                <a:latin typeface="Times New Roman" pitchFamily="18" charset="0"/>
              </a:rPr>
              <a:t>0</a:t>
            </a:r>
            <a:r>
              <a:rPr kumimoji="1" lang="zh-CN" altLang="en-US" sz="3200" b="1" dirty="0">
                <a:latin typeface="Times New Roman" pitchFamily="18" charset="0"/>
              </a:rPr>
              <a:t>显然。</a:t>
            </a:r>
          </a:p>
        </p:txBody>
      </p:sp>
      <p:sp>
        <p:nvSpPr>
          <p:cNvPr id="86019" name="Text Box 3"/>
          <p:cNvSpPr txBox="1">
            <a:spLocks noChangeArrowheads="1"/>
          </p:cNvSpPr>
          <p:nvPr/>
        </p:nvSpPr>
        <p:spPr bwMode="auto">
          <a:xfrm>
            <a:off x="1214414" y="981075"/>
            <a:ext cx="5400675"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latin typeface="Times New Roman" pitchFamily="18" charset="0"/>
              </a:rPr>
              <a:t>（２）由分布函数性质知，</a:t>
            </a:r>
          </a:p>
        </p:txBody>
      </p:sp>
      <p:graphicFrame>
        <p:nvGraphicFramePr>
          <p:cNvPr id="86020" name="Object 4"/>
          <p:cNvGraphicFramePr>
            <a:graphicFrameLocks noChangeAspect="1"/>
          </p:cNvGraphicFramePr>
          <p:nvPr/>
        </p:nvGraphicFramePr>
        <p:xfrm>
          <a:off x="2822575" y="1700213"/>
          <a:ext cx="3852863" cy="763587"/>
        </p:xfrm>
        <a:graphic>
          <a:graphicData uri="http://schemas.openxmlformats.org/presentationml/2006/ole">
            <p:oleObj spid="_x0000_s86020" name="公式" r:id="rId3" imgW="1396800" imgH="279360" progId="Equation.3">
              <p:embed/>
            </p:oleObj>
          </a:graphicData>
        </a:graphic>
      </p:graphicFrame>
      <p:graphicFrame>
        <p:nvGraphicFramePr>
          <p:cNvPr id="86021" name="Object 5"/>
          <p:cNvGraphicFramePr>
            <a:graphicFrameLocks noChangeAspect="1"/>
          </p:cNvGraphicFramePr>
          <p:nvPr/>
        </p:nvGraphicFramePr>
        <p:xfrm>
          <a:off x="2554288" y="2852738"/>
          <a:ext cx="4206875" cy="2603500"/>
        </p:xfrm>
        <a:graphic>
          <a:graphicData uri="http://schemas.openxmlformats.org/presentationml/2006/ole">
            <p:oleObj spid="_x0000_s86021" name="公式" r:id="rId4" imgW="1688760" imgH="1041120" progId="Equation.3">
              <p:embed/>
            </p:oleObj>
          </a:graphicData>
        </a:graphic>
      </p:graphicFrame>
      <p:sp>
        <p:nvSpPr>
          <p:cNvPr id="86022" name="Rectangle 6"/>
          <p:cNvSpPr>
            <a:spLocks noChangeArrowheads="1"/>
          </p:cNvSpPr>
          <p:nvPr/>
        </p:nvSpPr>
        <p:spPr bwMode="auto">
          <a:xfrm>
            <a:off x="1042988" y="2349500"/>
            <a:ext cx="5080000" cy="579438"/>
          </a:xfrm>
          <a:prstGeom prst="rect">
            <a:avLst/>
          </a:prstGeom>
          <a:noFill/>
          <a:ln w="9525">
            <a:noFill/>
            <a:miter lim="800000"/>
            <a:headEnd/>
            <a:tailEnd/>
          </a:ln>
          <a:effectLst/>
        </p:spPr>
        <p:txBody>
          <a:bodyPr wrap="none">
            <a:spAutoFit/>
          </a:bodyPr>
          <a:lstStyle/>
          <a:p>
            <a:r>
              <a:rPr kumimoji="1" lang="zh-CN" altLang="en-US" sz="3200" b="1">
                <a:latin typeface="Times New Roman" pitchFamily="18" charset="0"/>
              </a:rPr>
              <a:t>由广义积分概念与定义知，</a:t>
            </a:r>
          </a:p>
        </p:txBody>
      </p:sp>
      <p:sp>
        <p:nvSpPr>
          <p:cNvPr id="86023" name="Text Box 7"/>
          <p:cNvSpPr txBox="1">
            <a:spLocks noChangeArrowheads="1"/>
          </p:cNvSpPr>
          <p:nvPr/>
        </p:nvSpPr>
        <p:spPr bwMode="auto">
          <a:xfrm>
            <a:off x="611188" y="5373688"/>
            <a:ext cx="7704137" cy="1190625"/>
          </a:xfrm>
          <a:prstGeom prst="rect">
            <a:avLst/>
          </a:prstGeom>
          <a:noFill/>
          <a:ln w="9525">
            <a:noFill/>
            <a:miter lim="800000"/>
            <a:headEnd/>
            <a:tailEnd/>
          </a:ln>
          <a:effectLst/>
        </p:spPr>
        <p:txBody>
          <a:bodyPr>
            <a:spAutoFit/>
          </a:bodyPr>
          <a:lstStyle/>
          <a:p>
            <a:r>
              <a:rPr kumimoji="1" lang="zh-CN" altLang="en-US" sz="3600" b="1">
                <a:solidFill>
                  <a:schemeClr val="accent2"/>
                </a:solidFill>
                <a:latin typeface="Times New Roman" pitchFamily="18" charset="0"/>
                <a:ea typeface="楷体_GB2312" pitchFamily="49" charset="-122"/>
              </a:rPr>
              <a:t>常利用这两个性质检验一个函数能否作为连续性随机变量的密度函数，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par>
                                <p:cTn id="8" presetID="3" presetClass="entr" presetSubtype="10" fill="hold" nodeType="withEffect">
                                  <p:stCondLst>
                                    <p:cond delay="0"/>
                                  </p:stCondLst>
                                  <p:childTnLst>
                                    <p:set>
                                      <p:cBhvr>
                                        <p:cTn id="9" dur="1" fill="hold">
                                          <p:stCondLst>
                                            <p:cond delay="0"/>
                                          </p:stCondLst>
                                        </p:cTn>
                                        <p:tgtEl>
                                          <p:spTgt spid="86020"/>
                                        </p:tgtEl>
                                        <p:attrNameLst>
                                          <p:attrName>style.visibility</p:attrName>
                                        </p:attrNameLst>
                                      </p:cBhvr>
                                      <p:to>
                                        <p:strVal val="visible"/>
                                      </p:to>
                                    </p:set>
                                    <p:animEffect transition="in" filter="blinds(horizontal)">
                                      <p:cBhvr>
                                        <p:cTn id="10" dur="500"/>
                                        <p:tgtEl>
                                          <p:spTgt spid="860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6022"/>
                                        </p:tgtEl>
                                        <p:attrNameLst>
                                          <p:attrName>style.visibility</p:attrName>
                                        </p:attrNameLst>
                                      </p:cBhvr>
                                      <p:to>
                                        <p:strVal val="visible"/>
                                      </p:to>
                                    </p:set>
                                    <p:animEffect transition="in" filter="blinds(horizontal)">
                                      <p:cBhvr>
                                        <p:cTn id="13" dur="500"/>
                                        <p:tgtEl>
                                          <p:spTgt spid="86022"/>
                                        </p:tgtEl>
                                      </p:cBhvr>
                                    </p:animEffect>
                                  </p:childTnLst>
                                </p:cTn>
                              </p:par>
                              <p:par>
                                <p:cTn id="14" presetID="3" presetClass="entr" presetSubtype="10" fill="hold" nodeType="withEffect">
                                  <p:stCondLst>
                                    <p:cond delay="0"/>
                                  </p:stCondLst>
                                  <p:childTnLst>
                                    <p:set>
                                      <p:cBhvr>
                                        <p:cTn id="15" dur="1" fill="hold">
                                          <p:stCondLst>
                                            <p:cond delay="0"/>
                                          </p:stCondLst>
                                        </p:cTn>
                                        <p:tgtEl>
                                          <p:spTgt spid="86021"/>
                                        </p:tgtEl>
                                        <p:attrNameLst>
                                          <p:attrName>style.visibility</p:attrName>
                                        </p:attrNameLst>
                                      </p:cBhvr>
                                      <p:to>
                                        <p:strVal val="visible"/>
                                      </p:to>
                                    </p:set>
                                    <p:animEffect transition="in" filter="blinds(horizontal)">
                                      <p:cBhvr>
                                        <p:cTn id="16" dur="500"/>
                                        <p:tgtEl>
                                          <p:spTgt spid="8602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6023"/>
                                        </p:tgtEl>
                                        <p:attrNameLst>
                                          <p:attrName>style.visibility</p:attrName>
                                        </p:attrNameLst>
                                      </p:cBhvr>
                                      <p:to>
                                        <p:strVal val="visible"/>
                                      </p:to>
                                    </p:set>
                                    <p:animEffect transition="in" filter="blinds(horizontal)">
                                      <p:cBhvr>
                                        <p:cTn id="21"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2" grpId="0"/>
      <p:bldP spid="860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2"/>
          <p:cNvGraphicFramePr>
            <a:graphicFrameLocks noChangeAspect="1"/>
          </p:cNvGraphicFramePr>
          <p:nvPr/>
        </p:nvGraphicFramePr>
        <p:xfrm>
          <a:off x="971550" y="4292600"/>
          <a:ext cx="5862638" cy="1712913"/>
        </p:xfrm>
        <a:graphic>
          <a:graphicData uri="http://schemas.openxmlformats.org/presentationml/2006/ole">
            <p:oleObj spid="_x0000_s124930" name="公式" r:id="rId3" imgW="2349360" imgH="685800" progId="Equation.3">
              <p:embed/>
            </p:oleObj>
          </a:graphicData>
        </a:graphic>
      </p:graphicFrame>
      <p:graphicFrame>
        <p:nvGraphicFramePr>
          <p:cNvPr id="124931" name="Object 3"/>
          <p:cNvGraphicFramePr>
            <a:graphicFrameLocks noChangeAspect="1"/>
          </p:cNvGraphicFramePr>
          <p:nvPr/>
        </p:nvGraphicFramePr>
        <p:xfrm>
          <a:off x="827088" y="3213100"/>
          <a:ext cx="3670300" cy="1030288"/>
        </p:xfrm>
        <a:graphic>
          <a:graphicData uri="http://schemas.openxmlformats.org/presentationml/2006/ole">
            <p:oleObj spid="_x0000_s124931" name="公式" r:id="rId4" imgW="1447560" imgH="406080" progId="Equation.3">
              <p:embed/>
            </p:oleObj>
          </a:graphicData>
        </a:graphic>
      </p:graphicFrame>
      <p:graphicFrame>
        <p:nvGraphicFramePr>
          <p:cNvPr id="124932" name="Object 4"/>
          <p:cNvGraphicFramePr>
            <a:graphicFrameLocks noChangeAspect="1"/>
          </p:cNvGraphicFramePr>
          <p:nvPr/>
        </p:nvGraphicFramePr>
        <p:xfrm>
          <a:off x="785786" y="1628776"/>
          <a:ext cx="3786214" cy="1616482"/>
        </p:xfrm>
        <a:graphic>
          <a:graphicData uri="http://schemas.openxmlformats.org/presentationml/2006/ole">
            <p:oleObj spid="_x0000_s124932" name="公式" r:id="rId5" imgW="1130040" imgH="482400" progId="Equation.3">
              <p:embed/>
            </p:oleObj>
          </a:graphicData>
        </a:graphic>
      </p:graphicFrame>
      <p:graphicFrame>
        <p:nvGraphicFramePr>
          <p:cNvPr id="124933" name="Object 5"/>
          <p:cNvGraphicFramePr>
            <a:graphicFrameLocks noChangeAspect="1"/>
          </p:cNvGraphicFramePr>
          <p:nvPr/>
        </p:nvGraphicFramePr>
        <p:xfrm>
          <a:off x="684213" y="260350"/>
          <a:ext cx="4829175" cy="1404938"/>
        </p:xfrm>
        <a:graphic>
          <a:graphicData uri="http://schemas.openxmlformats.org/presentationml/2006/ole">
            <p:oleObj spid="_x0000_s124933" name="公式" r:id="rId6" imgW="1663560" imgH="482400" progId="Equation.3">
              <p:embed/>
            </p:oleObj>
          </a:graphicData>
        </a:graphic>
      </p:graphicFrame>
      <p:graphicFrame>
        <p:nvGraphicFramePr>
          <p:cNvPr id="124934" name="Object 6"/>
          <p:cNvGraphicFramePr>
            <a:graphicFrameLocks noChangeAspect="1"/>
          </p:cNvGraphicFramePr>
          <p:nvPr/>
        </p:nvGraphicFramePr>
        <p:xfrm>
          <a:off x="6027738" y="673100"/>
          <a:ext cx="2347912" cy="1235075"/>
        </p:xfrm>
        <a:graphic>
          <a:graphicData uri="http://schemas.openxmlformats.org/presentationml/2006/ole">
            <p:oleObj spid="_x0000_s124934" name="公式" r:id="rId7" imgW="774360" imgH="406080" progId="Equation.3">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2"/>
          <p:cNvGraphicFramePr>
            <a:graphicFrameLocks noChangeAspect="1"/>
          </p:cNvGraphicFramePr>
          <p:nvPr/>
        </p:nvGraphicFramePr>
        <p:xfrm>
          <a:off x="1928794" y="1643050"/>
          <a:ext cx="6154738" cy="4440238"/>
        </p:xfrm>
        <a:graphic>
          <a:graphicData uri="http://schemas.openxmlformats.org/presentationml/2006/ole">
            <p:oleObj spid="_x0000_s125954" name="公式" r:id="rId3" imgW="2273040" imgH="1638000" progId="Equation.3">
              <p:embed/>
            </p:oleObj>
          </a:graphicData>
        </a:graphic>
      </p:graphicFrame>
      <p:graphicFrame>
        <p:nvGraphicFramePr>
          <p:cNvPr id="125955" name="Object 3"/>
          <p:cNvGraphicFramePr>
            <a:graphicFrameLocks noChangeAspect="1"/>
          </p:cNvGraphicFramePr>
          <p:nvPr/>
        </p:nvGraphicFramePr>
        <p:xfrm>
          <a:off x="538180" y="460375"/>
          <a:ext cx="6534150" cy="1101725"/>
        </p:xfrm>
        <a:graphic>
          <a:graphicData uri="http://schemas.openxmlformats.org/presentationml/2006/ole">
            <p:oleObj spid="_x0000_s125955" name="公式" r:id="rId4" imgW="2412720" imgH="406080" progId="Equation.3">
              <p:embed/>
            </p:oleObj>
          </a:graphicData>
        </a:graphic>
      </p:graphicFrame>
      <p:sp>
        <p:nvSpPr>
          <p:cNvPr id="125956" name="Text Box 4"/>
          <p:cNvSpPr txBox="1">
            <a:spLocks noChangeArrowheads="1"/>
          </p:cNvSpPr>
          <p:nvPr/>
        </p:nvSpPr>
        <p:spPr bwMode="auto">
          <a:xfrm>
            <a:off x="431800" y="1898643"/>
            <a:ext cx="1692275" cy="530225"/>
          </a:xfrm>
          <a:prstGeom prst="rect">
            <a:avLst/>
          </a:prstGeom>
          <a:noFill/>
          <a:ln w="9525" algn="ctr">
            <a:noFill/>
            <a:miter lim="800000"/>
            <a:headEnd/>
            <a:tailEnd/>
          </a:ln>
          <a:effectLst/>
        </p:spPr>
        <p:txBody>
          <a:bodyPr>
            <a:spAutoFit/>
          </a:bodyPr>
          <a:lstStyle/>
          <a:p>
            <a:pPr marL="342900" indent="-342900" algn="ctr">
              <a:lnSpc>
                <a:spcPct val="90000"/>
              </a:lnSpc>
              <a:spcBef>
                <a:spcPct val="50000"/>
              </a:spcBef>
              <a:buSzPct val="80000"/>
            </a:pPr>
            <a:r>
              <a:rPr kumimoji="1" lang="zh-CN" altLang="en-US" sz="3200" b="1" dirty="0">
                <a:latin typeface="Times New Roman" pitchFamily="18" charset="0"/>
              </a:rPr>
              <a:t>证明：</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71472" y="642918"/>
            <a:ext cx="7488238" cy="579438"/>
          </a:xfrm>
          <a:prstGeom prst="rect">
            <a:avLst/>
          </a:prstGeom>
          <a:noFill/>
          <a:ln w="9525">
            <a:noFill/>
            <a:miter lim="800000"/>
            <a:headEnd/>
            <a:tailEnd/>
          </a:ln>
          <a:effectLst/>
        </p:spPr>
        <p:txBody>
          <a:bodyPr>
            <a:spAutoFit/>
          </a:bodyPr>
          <a:lstStyle/>
          <a:p>
            <a:pPr lvl="1"/>
            <a:r>
              <a:rPr kumimoji="1" lang="zh-CN" altLang="en-US" sz="3200" dirty="0">
                <a:solidFill>
                  <a:srgbClr val="000000"/>
                </a:solidFill>
                <a:latin typeface="Times New Roman" pitchFamily="18" charset="0"/>
              </a:rPr>
              <a:t>设</a:t>
            </a:r>
            <a:r>
              <a:rPr kumimoji="1" lang="en-US" altLang="zh-CN" sz="3200" dirty="0">
                <a:solidFill>
                  <a:srgbClr val="000000"/>
                </a:solidFill>
                <a:latin typeface="Times New Roman" pitchFamily="18" charset="0"/>
              </a:rPr>
              <a:t>X~N</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1</a:t>
            </a:r>
            <a:r>
              <a:rPr kumimoji="1" lang="zh-CN" altLang="en-US" sz="3200" dirty="0">
                <a:solidFill>
                  <a:srgbClr val="000000"/>
                </a:solidFill>
                <a:latin typeface="Times New Roman" pitchFamily="18" charset="0"/>
              </a:rPr>
              <a:t>，</a:t>
            </a:r>
            <a:r>
              <a:rPr kumimoji="1" lang="en-US" altLang="zh-CN" sz="3200" dirty="0">
                <a:solidFill>
                  <a:srgbClr val="FF0000"/>
                </a:solidFill>
                <a:latin typeface="Times New Roman" pitchFamily="18" charset="0"/>
              </a:rPr>
              <a:t>4</a:t>
            </a:r>
            <a:r>
              <a:rPr kumimoji="1" lang="zh-CN" altLang="en-US" sz="3200" dirty="0">
                <a:solidFill>
                  <a:srgbClr val="000000"/>
                </a:solidFill>
                <a:latin typeface="Times New Roman" pitchFamily="18" charset="0"/>
              </a:rPr>
              <a:t>），求   </a:t>
            </a:r>
            <a:r>
              <a:rPr kumimoji="1" lang="en-US" altLang="zh-CN" sz="3200" dirty="0">
                <a:solidFill>
                  <a:srgbClr val="000000"/>
                </a:solidFill>
                <a:latin typeface="Times New Roman" pitchFamily="18" charset="0"/>
              </a:rPr>
              <a:t>P(0&lt;X&lt;1.6)</a:t>
            </a:r>
          </a:p>
        </p:txBody>
      </p:sp>
      <p:sp>
        <p:nvSpPr>
          <p:cNvPr id="26627" name="Text Box 3"/>
          <p:cNvSpPr txBox="1">
            <a:spLocks noChangeArrowheads="1"/>
          </p:cNvSpPr>
          <p:nvPr/>
        </p:nvSpPr>
        <p:spPr bwMode="auto">
          <a:xfrm>
            <a:off x="468313" y="1484313"/>
            <a:ext cx="1447800"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CC0000"/>
                </a:solidFill>
                <a:latin typeface="Times New Roman" pitchFamily="18" charset="0"/>
                <a:ea typeface="隶书" pitchFamily="49" charset="-122"/>
              </a:rPr>
              <a:t>解</a:t>
            </a:r>
          </a:p>
        </p:txBody>
      </p:sp>
      <p:graphicFrame>
        <p:nvGraphicFramePr>
          <p:cNvPr id="26628" name="Object 4"/>
          <p:cNvGraphicFramePr>
            <a:graphicFrameLocks noChangeAspect="1"/>
          </p:cNvGraphicFramePr>
          <p:nvPr/>
        </p:nvGraphicFramePr>
        <p:xfrm>
          <a:off x="3428992" y="3714752"/>
          <a:ext cx="3197225" cy="709613"/>
        </p:xfrm>
        <a:graphic>
          <a:graphicData uri="http://schemas.openxmlformats.org/presentationml/2006/ole">
            <p:oleObj spid="_x0000_s199682" name="Equation" r:id="rId3" imgW="1396800" imgH="253800" progId="">
              <p:embed/>
            </p:oleObj>
          </a:graphicData>
        </a:graphic>
      </p:graphicFrame>
      <p:graphicFrame>
        <p:nvGraphicFramePr>
          <p:cNvPr id="26629" name="Object 5"/>
          <p:cNvGraphicFramePr>
            <a:graphicFrameLocks noChangeAspect="1"/>
          </p:cNvGraphicFramePr>
          <p:nvPr/>
        </p:nvGraphicFramePr>
        <p:xfrm>
          <a:off x="684213" y="5143512"/>
          <a:ext cx="7804150" cy="1225550"/>
        </p:xfrm>
        <a:graphic>
          <a:graphicData uri="http://schemas.openxmlformats.org/presentationml/2006/ole">
            <p:oleObj spid="_x0000_s199683" name="Equation" r:id="rId4" imgW="2260440" imgH="393480" progId="">
              <p:embed/>
            </p:oleObj>
          </a:graphicData>
        </a:graphic>
      </p:graphicFrame>
      <p:sp>
        <p:nvSpPr>
          <p:cNvPr id="26630" name="Rectangle 6"/>
          <p:cNvSpPr>
            <a:spLocks noChangeArrowheads="1"/>
          </p:cNvSpPr>
          <p:nvPr/>
        </p:nvSpPr>
        <p:spPr bwMode="auto">
          <a:xfrm>
            <a:off x="-50800" y="628635"/>
            <a:ext cx="1114425" cy="585787"/>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None/>
            </a:pPr>
            <a:r>
              <a:rPr kumimoji="1" lang="zh-CN" altLang="en-US" sz="3600" dirty="0">
                <a:solidFill>
                  <a:srgbClr val="CC0000"/>
                </a:solidFill>
                <a:latin typeface="隶书" pitchFamily="49" charset="-122"/>
                <a:ea typeface="隶书" pitchFamily="49" charset="-122"/>
              </a:rPr>
              <a:t>例</a:t>
            </a:r>
          </a:p>
        </p:txBody>
      </p:sp>
      <p:graphicFrame>
        <p:nvGraphicFramePr>
          <p:cNvPr id="26631" name="Object 7"/>
          <p:cNvGraphicFramePr>
            <a:graphicFrameLocks noChangeAspect="1"/>
          </p:cNvGraphicFramePr>
          <p:nvPr/>
        </p:nvGraphicFramePr>
        <p:xfrm>
          <a:off x="1357290" y="1495416"/>
          <a:ext cx="2551113" cy="647700"/>
        </p:xfrm>
        <a:graphic>
          <a:graphicData uri="http://schemas.openxmlformats.org/presentationml/2006/ole">
            <p:oleObj spid="_x0000_s199684" name="Equation" r:id="rId5" imgW="799920" imgH="203040" progId="">
              <p:embed/>
            </p:oleObj>
          </a:graphicData>
        </a:graphic>
      </p:graphicFrame>
      <p:graphicFrame>
        <p:nvGraphicFramePr>
          <p:cNvPr id="26632" name="Object 8"/>
          <p:cNvGraphicFramePr>
            <a:graphicFrameLocks noChangeAspect="1"/>
          </p:cNvGraphicFramePr>
          <p:nvPr/>
        </p:nvGraphicFramePr>
        <p:xfrm>
          <a:off x="1279517" y="2285992"/>
          <a:ext cx="2149475" cy="566738"/>
        </p:xfrm>
        <a:graphic>
          <a:graphicData uri="http://schemas.openxmlformats.org/presentationml/2006/ole">
            <p:oleObj spid="_x0000_s199685" name="Equation" r:id="rId6" imgW="939600" imgH="203040" progId="">
              <p:embed/>
            </p:oleObj>
          </a:graphicData>
        </a:graphic>
      </p:graphicFrame>
      <p:graphicFrame>
        <p:nvGraphicFramePr>
          <p:cNvPr id="26633" name="Object 9"/>
          <p:cNvGraphicFramePr>
            <a:graphicFrameLocks noChangeAspect="1"/>
          </p:cNvGraphicFramePr>
          <p:nvPr/>
        </p:nvGraphicFramePr>
        <p:xfrm>
          <a:off x="3428992" y="2000240"/>
          <a:ext cx="3225800" cy="1098550"/>
        </p:xfrm>
        <a:graphic>
          <a:graphicData uri="http://schemas.openxmlformats.org/presentationml/2006/ole">
            <p:oleObj spid="_x0000_s199686" name="Equation" r:id="rId7" imgW="1409400" imgH="393480" progId="">
              <p:embed/>
            </p:oleObj>
          </a:graphicData>
        </a:graphic>
      </p:graphicFrame>
      <p:graphicFrame>
        <p:nvGraphicFramePr>
          <p:cNvPr id="26634" name="Object 10"/>
          <p:cNvGraphicFramePr>
            <a:graphicFrameLocks noChangeAspect="1"/>
          </p:cNvGraphicFramePr>
          <p:nvPr/>
        </p:nvGraphicFramePr>
        <p:xfrm>
          <a:off x="3428992" y="3071810"/>
          <a:ext cx="2760663" cy="568325"/>
        </p:xfrm>
        <a:graphic>
          <a:graphicData uri="http://schemas.openxmlformats.org/presentationml/2006/ole">
            <p:oleObj spid="_x0000_s199687" name="Equation" r:id="rId8" imgW="1206360" imgH="203040" progId="">
              <p:embed/>
            </p:oleObj>
          </a:graphicData>
        </a:graphic>
      </p:graphicFrame>
      <p:graphicFrame>
        <p:nvGraphicFramePr>
          <p:cNvPr id="26635" name="Object 11"/>
          <p:cNvGraphicFramePr>
            <a:graphicFrameLocks noChangeAspect="1"/>
          </p:cNvGraphicFramePr>
          <p:nvPr/>
        </p:nvGraphicFramePr>
        <p:xfrm>
          <a:off x="3414734" y="4572008"/>
          <a:ext cx="4300538" cy="496888"/>
        </p:xfrm>
        <a:graphic>
          <a:graphicData uri="http://schemas.openxmlformats.org/presentationml/2006/ole">
            <p:oleObj spid="_x0000_s199688" name="Equation" r:id="rId9" imgW="1879560" imgH="17748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1000" fill="hold"/>
                                        <p:tgtEl>
                                          <p:spTgt spid="26630"/>
                                        </p:tgtEl>
                                        <p:attrNameLst>
                                          <p:attrName>ppt_w</p:attrName>
                                        </p:attrNameLst>
                                      </p:cBhvr>
                                      <p:tavLst>
                                        <p:tav tm="0">
                                          <p:val>
                                            <p:fltVal val="0"/>
                                          </p:val>
                                        </p:tav>
                                        <p:tav tm="100000">
                                          <p:val>
                                            <p:strVal val="#ppt_w"/>
                                          </p:val>
                                        </p:tav>
                                      </p:tavLst>
                                    </p:anim>
                                    <p:anim calcmode="lin" valueType="num">
                                      <p:cBhvr>
                                        <p:cTn id="8" dur="1000" fill="hold"/>
                                        <p:tgtEl>
                                          <p:spTgt spid="26630"/>
                                        </p:tgtEl>
                                        <p:attrNameLst>
                                          <p:attrName>ppt_h</p:attrName>
                                        </p:attrNameLst>
                                      </p:cBhvr>
                                      <p:tavLst>
                                        <p:tav tm="0">
                                          <p:val>
                                            <p:fltVal val="0"/>
                                          </p:val>
                                        </p:tav>
                                        <p:tav tm="100000">
                                          <p:val>
                                            <p:strVal val="#ppt_h"/>
                                          </p:val>
                                        </p:tav>
                                      </p:tavLst>
                                    </p:anim>
                                    <p:anim calcmode="lin" valueType="num">
                                      <p:cBhvr>
                                        <p:cTn id="9" dur="1000" fill="hold"/>
                                        <p:tgtEl>
                                          <p:spTgt spid="266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626"/>
                                        </p:tgtEl>
                                        <p:attrNameLst>
                                          <p:attrName>style.visibility</p:attrName>
                                        </p:attrNameLst>
                                      </p:cBhvr>
                                      <p:to>
                                        <p:strVal val="visible"/>
                                      </p:to>
                                    </p:set>
                                    <p:animEffect transition="in" filter="wipe(down)">
                                      <p:cBhvr>
                                        <p:cTn id="15" dur="500"/>
                                        <p:tgtEl>
                                          <p:spTgt spid="266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26627"/>
                                        </p:tgtEl>
                                        <p:attrNameLst>
                                          <p:attrName>style.visibility</p:attrName>
                                        </p:attrNameLst>
                                      </p:cBhvr>
                                      <p:to>
                                        <p:strVal val="visible"/>
                                      </p:to>
                                    </p:set>
                                    <p:anim calcmode="lin" valueType="num">
                                      <p:cBhvr additive="base">
                                        <p:cTn id="20" dur="500" fill="hold"/>
                                        <p:tgtEl>
                                          <p:spTgt spid="26627"/>
                                        </p:tgtEl>
                                        <p:attrNameLst>
                                          <p:attrName>ppt_x</p:attrName>
                                        </p:attrNameLst>
                                      </p:cBhvr>
                                      <p:tavLst>
                                        <p:tav tm="0">
                                          <p:val>
                                            <p:strVal val="#ppt_x"/>
                                          </p:val>
                                        </p:tav>
                                        <p:tav tm="100000">
                                          <p:val>
                                            <p:strVal val="#ppt_x"/>
                                          </p:val>
                                        </p:tav>
                                      </p:tavLst>
                                    </p:anim>
                                    <p:anim calcmode="lin" valueType="num">
                                      <p:cBhvr additive="base">
                                        <p:cTn id="21" dur="500" fill="hold"/>
                                        <p:tgtEl>
                                          <p:spTgt spid="26627"/>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6631"/>
                                        </p:tgtEl>
                                        <p:attrNameLst>
                                          <p:attrName>style.visibility</p:attrName>
                                        </p:attrNameLst>
                                      </p:cBhvr>
                                      <p:to>
                                        <p:strVal val="visible"/>
                                      </p:to>
                                    </p:set>
                                    <p:anim calcmode="lin" valueType="num">
                                      <p:cBhvr>
                                        <p:cTn id="26" dur="500" fill="hold"/>
                                        <p:tgtEl>
                                          <p:spTgt spid="26631"/>
                                        </p:tgtEl>
                                        <p:attrNameLst>
                                          <p:attrName>ppt_w</p:attrName>
                                        </p:attrNameLst>
                                      </p:cBhvr>
                                      <p:tavLst>
                                        <p:tav tm="0">
                                          <p:val>
                                            <p:fltVal val="0"/>
                                          </p:val>
                                        </p:tav>
                                        <p:tav tm="100000">
                                          <p:val>
                                            <p:strVal val="#ppt_w"/>
                                          </p:val>
                                        </p:tav>
                                      </p:tavLst>
                                    </p:anim>
                                    <p:anim calcmode="lin" valueType="num">
                                      <p:cBhvr>
                                        <p:cTn id="27"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629"/>
                                        </p:tgtEl>
                                        <p:attrNameLst>
                                          <p:attrName>style.visibility</p:attrName>
                                        </p:attrNameLst>
                                      </p:cBhvr>
                                      <p:to>
                                        <p:strVal val="visible"/>
                                      </p:to>
                                    </p:set>
                                    <p:anim calcmode="lin" valueType="num">
                                      <p:cBhvr additive="base">
                                        <p:cTn id="32" dur="500" fill="hold"/>
                                        <p:tgtEl>
                                          <p:spTgt spid="26629"/>
                                        </p:tgtEl>
                                        <p:attrNameLst>
                                          <p:attrName>ppt_x</p:attrName>
                                        </p:attrNameLst>
                                      </p:cBhvr>
                                      <p:tavLst>
                                        <p:tav tm="0">
                                          <p:val>
                                            <p:strVal val="#ppt_x"/>
                                          </p:val>
                                        </p:tav>
                                        <p:tav tm="100000">
                                          <p:val>
                                            <p:strVal val="#ppt_x"/>
                                          </p:val>
                                        </p:tav>
                                      </p:tavLst>
                                    </p:anim>
                                    <p:anim calcmode="lin" valueType="num">
                                      <p:cBhvr additive="base">
                                        <p:cTn id="33"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6632"/>
                                        </p:tgtEl>
                                        <p:attrNameLst>
                                          <p:attrName>style.visibility</p:attrName>
                                        </p:attrNameLst>
                                      </p:cBhvr>
                                      <p:to>
                                        <p:strVal val="visible"/>
                                      </p:to>
                                    </p:set>
                                    <p:animEffect transition="in" filter="blinds(horizontal)">
                                      <p:cBhvr>
                                        <p:cTn id="38" dur="500"/>
                                        <p:tgtEl>
                                          <p:spTgt spid="2663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633"/>
                                        </p:tgtEl>
                                        <p:attrNameLst>
                                          <p:attrName>style.visibility</p:attrName>
                                        </p:attrNameLst>
                                      </p:cBhvr>
                                      <p:to>
                                        <p:strVal val="visible"/>
                                      </p:to>
                                    </p:set>
                                    <p:animEffect transition="in" filter="blinds(horizontal)">
                                      <p:cBhvr>
                                        <p:cTn id="43" dur="500"/>
                                        <p:tgtEl>
                                          <p:spTgt spid="266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6634"/>
                                        </p:tgtEl>
                                        <p:attrNameLst>
                                          <p:attrName>style.visibility</p:attrName>
                                        </p:attrNameLst>
                                      </p:cBhvr>
                                      <p:to>
                                        <p:strVal val="visible"/>
                                      </p:to>
                                    </p:set>
                                    <p:animEffect transition="in" filter="blinds(horizontal)">
                                      <p:cBhvr>
                                        <p:cTn id="48" dur="500"/>
                                        <p:tgtEl>
                                          <p:spTgt spid="266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6628"/>
                                        </p:tgtEl>
                                        <p:attrNameLst>
                                          <p:attrName>style.visibility</p:attrName>
                                        </p:attrNameLst>
                                      </p:cBhvr>
                                      <p:to>
                                        <p:strVal val="visible"/>
                                      </p:to>
                                    </p:set>
                                    <p:animEffect transition="in" filter="blinds(horizontal)">
                                      <p:cBhvr>
                                        <p:cTn id="53" dur="500"/>
                                        <p:tgtEl>
                                          <p:spTgt spid="2662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6635"/>
                                        </p:tgtEl>
                                        <p:attrNameLst>
                                          <p:attrName>style.visibility</p:attrName>
                                        </p:attrNameLst>
                                      </p:cBhvr>
                                      <p:to>
                                        <p:strVal val="visible"/>
                                      </p:to>
                                    </p:set>
                                    <p:animEffect transition="in" filter="blinds(horizontal)">
                                      <p:cBhvr>
                                        <p:cTn id="58" dur="500"/>
                                        <p:tgtEl>
                                          <p:spTgt spid="2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195513" y="260350"/>
            <a:ext cx="5545137" cy="588963"/>
          </a:xfrm>
          <a:prstGeom prst="rect">
            <a:avLst/>
          </a:prstGeom>
          <a:noFill/>
          <a:ln w="9525">
            <a:solidFill>
              <a:schemeClr val="bg1"/>
            </a:solidFill>
            <a:miter lim="800000"/>
            <a:headEnd/>
            <a:tailEnd/>
          </a:ln>
          <a:effectLst/>
        </p:spPr>
        <p:txBody>
          <a:bodyPr>
            <a:spAutoFit/>
          </a:bodyPr>
          <a:lstStyle/>
          <a:p>
            <a:r>
              <a:rPr lang="zh-CN" altLang="en-US" sz="3200">
                <a:latin typeface="华文新魏" pitchFamily="2" charset="-122"/>
                <a:ea typeface="华文新魏" pitchFamily="2" charset="-122"/>
              </a:rPr>
              <a:t>正态分</a:t>
            </a:r>
            <a:r>
              <a:rPr kumimoji="1" lang="zh-CN" altLang="en-US" sz="3200">
                <a:latin typeface="华文新魏" pitchFamily="2" charset="-122"/>
                <a:ea typeface="华文新魏" pitchFamily="2" charset="-122"/>
              </a:rPr>
              <a:t>布的实际应用</a:t>
            </a:r>
            <a:endParaRPr kumimoji="1" lang="zh-CN" altLang="en-US" sz="3200" b="0">
              <a:latin typeface="华文新魏" pitchFamily="2" charset="-122"/>
              <a:ea typeface="华文新魏" pitchFamily="2" charset="-122"/>
            </a:endParaRPr>
          </a:p>
        </p:txBody>
      </p:sp>
      <p:grpSp>
        <p:nvGrpSpPr>
          <p:cNvPr id="2" name="Group 3"/>
          <p:cNvGrpSpPr>
            <a:grpSpLocks/>
          </p:cNvGrpSpPr>
          <p:nvPr/>
        </p:nvGrpSpPr>
        <p:grpSpPr bwMode="auto">
          <a:xfrm>
            <a:off x="-288925" y="1073150"/>
            <a:ext cx="9432925" cy="2498725"/>
            <a:chOff x="-182" y="676"/>
            <a:chExt cx="5942" cy="1574"/>
          </a:xfrm>
        </p:grpSpPr>
        <p:graphicFrame>
          <p:nvGraphicFramePr>
            <p:cNvPr id="27652" name="Object 4"/>
            <p:cNvGraphicFramePr>
              <a:graphicFrameLocks noChangeAspect="1"/>
            </p:cNvGraphicFramePr>
            <p:nvPr/>
          </p:nvGraphicFramePr>
          <p:xfrm>
            <a:off x="3742" y="1071"/>
            <a:ext cx="1407" cy="364"/>
          </p:xfrm>
          <a:graphic>
            <a:graphicData uri="http://schemas.openxmlformats.org/presentationml/2006/ole">
              <p:oleObj spid="_x0000_s200708" name="Equation" r:id="rId3" imgW="889000" imgH="228600" progId="">
                <p:embed/>
              </p:oleObj>
            </a:graphicData>
          </a:graphic>
        </p:graphicFrame>
        <p:sp>
          <p:nvSpPr>
            <p:cNvPr id="27653" name="Rectangle 5"/>
            <p:cNvSpPr>
              <a:spLocks noChangeArrowheads="1"/>
            </p:cNvSpPr>
            <p:nvPr/>
          </p:nvSpPr>
          <p:spPr bwMode="auto">
            <a:xfrm>
              <a:off x="341" y="1570"/>
              <a:ext cx="5419" cy="680"/>
            </a:xfrm>
            <a:prstGeom prst="rect">
              <a:avLst/>
            </a:prstGeom>
            <a:noFill/>
            <a:ln w="38100" algn="ctr">
              <a:noFill/>
              <a:miter lim="800000"/>
              <a:headEnd/>
              <a:tailEnd/>
            </a:ln>
            <a:effectLst/>
          </p:spPr>
          <p:txBody>
            <a:bodyPr lIns="90000" tIns="46800" rIns="90000" bIns="46800" anchor="ctr">
              <a:spAutoFit/>
            </a:bodyPr>
            <a:lstStyle/>
            <a:p>
              <a:pPr>
                <a:lnSpc>
                  <a:spcPct val="120000"/>
                </a:lnSpc>
              </a:pPr>
              <a:r>
                <a:rPr kumimoji="1" lang="en-US" altLang="zh-CN" b="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已知</a:t>
              </a:r>
              <a:r>
                <a:rPr kumimoji="1" lang="en-US" altLang="zh-CN" sz="2800" b="1" dirty="0">
                  <a:latin typeface="Times New Roman" pitchFamily="18" charset="0"/>
                  <a:cs typeface="Times New Roman" pitchFamily="18" charset="0"/>
                </a:rPr>
                <a:t>90</a:t>
              </a:r>
              <a:r>
                <a:rPr kumimoji="1" lang="zh-CN" altLang="en-US" sz="2800" b="1" dirty="0">
                  <a:latin typeface="Times New Roman" pitchFamily="18" charset="0"/>
                  <a:cs typeface="Times New Roman" pitchFamily="18" charset="0"/>
                </a:rPr>
                <a:t>分以上的</a:t>
              </a:r>
              <a:r>
                <a:rPr kumimoji="1" lang="en-US" altLang="zh-CN" sz="2800" b="1" dirty="0">
                  <a:latin typeface="Times New Roman" pitchFamily="18" charset="0"/>
                  <a:cs typeface="Times New Roman" pitchFamily="18" charset="0"/>
                </a:rPr>
                <a:t>12</a:t>
              </a:r>
              <a:r>
                <a:rPr kumimoji="1" lang="zh-CN" altLang="en-US" sz="2800" b="1" dirty="0">
                  <a:latin typeface="Times New Roman" pitchFamily="18" charset="0"/>
                  <a:cs typeface="Times New Roman" pitchFamily="18" charset="0"/>
                </a:rPr>
                <a:t>人，</a:t>
              </a:r>
              <a:r>
                <a:rPr kumimoji="1" lang="en-US" altLang="zh-CN" sz="2800" b="1" dirty="0">
                  <a:latin typeface="Times New Roman" pitchFamily="18" charset="0"/>
                  <a:cs typeface="Times New Roman" pitchFamily="18" charset="0"/>
                </a:rPr>
                <a:t>60</a:t>
              </a:r>
              <a:r>
                <a:rPr kumimoji="1" lang="zh-CN" altLang="en-US" sz="2800" b="1" dirty="0">
                  <a:latin typeface="Times New Roman" pitchFamily="18" charset="0"/>
                  <a:cs typeface="Times New Roman" pitchFamily="18" charset="0"/>
                </a:rPr>
                <a:t>分以下的</a:t>
              </a:r>
              <a:r>
                <a:rPr kumimoji="1" lang="en-US" altLang="zh-CN" sz="2800" b="1" dirty="0">
                  <a:latin typeface="Times New Roman" pitchFamily="18" charset="0"/>
                  <a:cs typeface="Times New Roman" pitchFamily="18" charset="0"/>
                </a:rPr>
                <a:t>83</a:t>
              </a:r>
              <a:r>
                <a:rPr kumimoji="1" lang="zh-CN" altLang="en-US" sz="2800" b="1" dirty="0">
                  <a:latin typeface="Times New Roman" pitchFamily="18" charset="0"/>
                  <a:cs typeface="Times New Roman" pitchFamily="18" charset="0"/>
                </a:rPr>
                <a:t>人，若从高分到低分依次录取，某人成绩为</a:t>
              </a:r>
              <a:r>
                <a:rPr kumimoji="1" lang="en-US" altLang="zh-CN" sz="2800" b="1" dirty="0">
                  <a:latin typeface="Times New Roman" pitchFamily="18" charset="0"/>
                  <a:cs typeface="Times New Roman" pitchFamily="18" charset="0"/>
                </a:rPr>
                <a:t>78</a:t>
              </a:r>
              <a:r>
                <a:rPr kumimoji="1" lang="zh-CN" altLang="en-US" sz="2800" b="1" dirty="0">
                  <a:latin typeface="Times New Roman" pitchFamily="18" charset="0"/>
                  <a:cs typeface="Times New Roman" pitchFamily="18" charset="0"/>
                </a:rPr>
                <a:t>分，问此人能否被录取？</a:t>
              </a:r>
              <a:endParaRPr kumimoji="1" lang="zh-CN" altLang="en-US" sz="2800" b="1" dirty="0">
                <a:latin typeface="Times New Roman" pitchFamily="18" charset="0"/>
              </a:endParaRPr>
            </a:p>
          </p:txBody>
        </p:sp>
        <p:sp>
          <p:nvSpPr>
            <p:cNvPr id="27654" name="Rectangle 6"/>
            <p:cNvSpPr>
              <a:spLocks noChangeArrowheads="1"/>
            </p:cNvSpPr>
            <p:nvPr/>
          </p:nvSpPr>
          <p:spPr bwMode="auto">
            <a:xfrm>
              <a:off x="-182" y="676"/>
              <a:ext cx="5602" cy="715"/>
            </a:xfrm>
            <a:prstGeom prst="rect">
              <a:avLst/>
            </a:prstGeom>
            <a:noFill/>
            <a:ln w="38100" algn="ctr">
              <a:noFill/>
              <a:miter lim="800000"/>
              <a:headEnd/>
              <a:tailEnd/>
            </a:ln>
            <a:effectLst/>
          </p:spPr>
          <p:txBody>
            <a:bodyPr lIns="90000" tIns="46800" rIns="90000" bIns="46800">
              <a:spAutoFit/>
            </a:bodyPr>
            <a:lstStyle/>
            <a:p>
              <a:pPr marL="908050" indent="-436563">
                <a:lnSpc>
                  <a:spcPct val="130000"/>
                </a:lnSpc>
                <a:spcBef>
                  <a:spcPct val="50000"/>
                </a:spcBef>
                <a:buClr>
                  <a:schemeClr val="accent2"/>
                </a:buClr>
                <a:buFont typeface="Wingdings" pitchFamily="2" charset="2"/>
                <a:buNone/>
              </a:pPr>
              <a:r>
                <a:rPr kumimoji="1" lang="en-US" altLang="zh-CN" b="1" dirty="0">
                  <a:latin typeface="宋体" pitchFamily="2" charset="-122"/>
                </a:rPr>
                <a:t>      </a:t>
              </a:r>
              <a:r>
                <a:rPr kumimoji="1" lang="zh-CN" altLang="en-US" sz="2800" b="1" dirty="0">
                  <a:latin typeface="宋体" pitchFamily="2" charset="-122"/>
                </a:rPr>
                <a:t>某单位招聘</a:t>
              </a:r>
              <a:r>
                <a:rPr kumimoji="1" lang="en-US" altLang="zh-CN" sz="2800" b="1" dirty="0">
                  <a:latin typeface="宋体" pitchFamily="2" charset="-122"/>
                </a:rPr>
                <a:t>155</a:t>
              </a:r>
              <a:r>
                <a:rPr kumimoji="1" lang="zh-CN" altLang="en-US" sz="2800" b="1" dirty="0">
                  <a:latin typeface="宋体" pitchFamily="2" charset="-122"/>
                </a:rPr>
                <a:t>人，按考试成绩录用，共有</a:t>
              </a:r>
              <a:r>
                <a:rPr kumimoji="1" lang="en-US" altLang="zh-CN" sz="2800" b="1" dirty="0">
                  <a:latin typeface="宋体" pitchFamily="2" charset="-122"/>
                </a:rPr>
                <a:t>526</a:t>
              </a:r>
              <a:r>
                <a:rPr kumimoji="1" lang="zh-CN" altLang="en-US" sz="2800" b="1" dirty="0">
                  <a:latin typeface="宋体" pitchFamily="2" charset="-122"/>
                </a:rPr>
                <a:t>人报名，假设报名者的考试成绩</a:t>
              </a:r>
            </a:p>
          </p:txBody>
        </p:sp>
      </p:grpSp>
      <p:sp>
        <p:nvSpPr>
          <p:cNvPr id="27655" name="Text Box 7"/>
          <p:cNvSpPr txBox="1">
            <a:spLocks noChangeArrowheads="1"/>
          </p:cNvSpPr>
          <p:nvPr/>
        </p:nvSpPr>
        <p:spPr bwMode="auto">
          <a:xfrm>
            <a:off x="250825" y="4292600"/>
            <a:ext cx="2879725" cy="4823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lang="zh-CN" altLang="en-US" sz="2800" b="1" dirty="0">
                <a:solidFill>
                  <a:schemeClr val="accent2"/>
                </a:solidFill>
                <a:latin typeface="宋体" pitchFamily="2" charset="-122"/>
              </a:rPr>
              <a:t>分析</a:t>
            </a:r>
          </a:p>
        </p:txBody>
      </p:sp>
      <p:sp>
        <p:nvSpPr>
          <p:cNvPr id="27656" name="Rectangle 8"/>
          <p:cNvSpPr>
            <a:spLocks noChangeArrowheads="1"/>
          </p:cNvSpPr>
          <p:nvPr/>
        </p:nvSpPr>
        <p:spPr bwMode="auto">
          <a:xfrm>
            <a:off x="4125913" y="3756025"/>
            <a:ext cx="250825" cy="260350"/>
          </a:xfrm>
          <a:prstGeom prst="rect">
            <a:avLst/>
          </a:prstGeom>
          <a:noFill/>
          <a:ln w="38100" algn="ctr">
            <a:noFill/>
            <a:miter lim="800000"/>
            <a:headEnd/>
            <a:tailEnd/>
          </a:ln>
          <a:effectLst/>
        </p:spPr>
        <p:txBody>
          <a:bodyPr wrap="none" lIns="90000" tIns="46800" rIns="90000" bIns="46800" anchor="ctr">
            <a:spAutoFit/>
          </a:bodyPr>
          <a:lstStyle/>
          <a:p>
            <a:r>
              <a:rPr kumimoji="1" lang="en-US" altLang="zh-CN" sz="1100">
                <a:latin typeface="宋体" pitchFamily="2" charset="-122"/>
              </a:rPr>
              <a:t> </a:t>
            </a:r>
            <a:endParaRPr kumimoji="1" lang="en-US" altLang="zh-CN" sz="2400" b="0">
              <a:latin typeface="Times New Roman" pitchFamily="18" charset="0"/>
            </a:endParaRPr>
          </a:p>
        </p:txBody>
      </p:sp>
      <p:grpSp>
        <p:nvGrpSpPr>
          <p:cNvPr id="3" name="Group 9"/>
          <p:cNvGrpSpPr>
            <a:grpSpLocks/>
          </p:cNvGrpSpPr>
          <p:nvPr/>
        </p:nvGrpSpPr>
        <p:grpSpPr bwMode="auto">
          <a:xfrm>
            <a:off x="684213" y="5072067"/>
            <a:ext cx="3543300" cy="588963"/>
            <a:chOff x="884" y="3104"/>
            <a:chExt cx="2232" cy="371"/>
          </a:xfrm>
        </p:grpSpPr>
        <p:graphicFrame>
          <p:nvGraphicFramePr>
            <p:cNvPr id="27658" name="Object 10"/>
            <p:cNvGraphicFramePr>
              <a:graphicFrameLocks noChangeAspect="1"/>
            </p:cNvGraphicFramePr>
            <p:nvPr/>
          </p:nvGraphicFramePr>
          <p:xfrm>
            <a:off x="2154" y="3158"/>
            <a:ext cx="298" cy="317"/>
          </p:xfrm>
          <a:graphic>
            <a:graphicData uri="http://schemas.openxmlformats.org/presentationml/2006/ole">
              <p:oleObj spid="_x0000_s200706" name="Equation" r:id="rId4" imgW="152268" imgH="164957" progId="">
                <p:embed/>
              </p:oleObj>
            </a:graphicData>
          </a:graphic>
        </p:graphicFrame>
        <p:graphicFrame>
          <p:nvGraphicFramePr>
            <p:cNvPr id="27659" name="Object 11"/>
            <p:cNvGraphicFramePr>
              <a:graphicFrameLocks noChangeAspect="1"/>
            </p:cNvGraphicFramePr>
            <p:nvPr/>
          </p:nvGraphicFramePr>
          <p:xfrm>
            <a:off x="2744" y="3113"/>
            <a:ext cx="372" cy="349"/>
          </p:xfrm>
          <a:graphic>
            <a:graphicData uri="http://schemas.openxmlformats.org/presentationml/2006/ole">
              <p:oleObj spid="_x0000_s200707" name="Equation" r:id="rId5" imgW="152334" imgH="139639" progId="">
                <p:embed/>
              </p:oleObj>
            </a:graphicData>
          </a:graphic>
        </p:graphicFrame>
        <p:sp>
          <p:nvSpPr>
            <p:cNvPr id="27660" name="Rectangle 12"/>
            <p:cNvSpPr>
              <a:spLocks noChangeArrowheads="1"/>
            </p:cNvSpPr>
            <p:nvPr/>
          </p:nvSpPr>
          <p:spPr bwMode="auto">
            <a:xfrm>
              <a:off x="884" y="3113"/>
              <a:ext cx="1319" cy="304"/>
            </a:xfrm>
            <a:prstGeom prst="rect">
              <a:avLst/>
            </a:prstGeom>
            <a:noFill/>
            <a:ln w="38100" algn="ctr">
              <a:noFill/>
              <a:miter lim="800000"/>
              <a:headEnd/>
              <a:tailEnd/>
            </a:ln>
            <a:effectLst/>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zh-CN" altLang="en-US" sz="2800" b="1" dirty="0">
                  <a:latin typeface="宋体" pitchFamily="2" charset="-122"/>
                </a:rPr>
                <a:t>首先求出</a:t>
              </a:r>
            </a:p>
          </p:txBody>
        </p:sp>
        <p:sp>
          <p:nvSpPr>
            <p:cNvPr id="27661" name="Rectangle 13"/>
            <p:cNvSpPr>
              <a:spLocks noChangeArrowheads="1"/>
            </p:cNvSpPr>
            <p:nvPr/>
          </p:nvSpPr>
          <p:spPr bwMode="auto">
            <a:xfrm>
              <a:off x="2118" y="3104"/>
              <a:ext cx="640" cy="304"/>
            </a:xfrm>
            <a:prstGeom prst="rect">
              <a:avLst/>
            </a:prstGeom>
            <a:noFill/>
            <a:ln w="38100" algn="ctr">
              <a:noFill/>
              <a:miter lim="800000"/>
              <a:headEnd/>
              <a:tailEnd/>
            </a:ln>
            <a:effectLst/>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zh-CN" altLang="en-US" sz="2800" b="1" dirty="0">
                  <a:latin typeface="宋体" pitchFamily="2" charset="-122"/>
                </a:rPr>
                <a:t>和</a:t>
              </a:r>
            </a:p>
          </p:txBody>
        </p:sp>
      </p:grpSp>
      <p:sp>
        <p:nvSpPr>
          <p:cNvPr id="27662" name="Text Box 14"/>
          <p:cNvSpPr txBox="1">
            <a:spLocks noChangeArrowheads="1"/>
          </p:cNvSpPr>
          <p:nvPr/>
        </p:nvSpPr>
        <p:spPr bwMode="auto">
          <a:xfrm>
            <a:off x="571472" y="5876925"/>
            <a:ext cx="7235825" cy="4823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None/>
            </a:pPr>
            <a:r>
              <a:rPr lang="zh-CN" altLang="en-US" sz="2800" b="1" dirty="0">
                <a:latin typeface="宋体" pitchFamily="2" charset="-122"/>
              </a:rPr>
              <a:t>然后根据录取率或者分数线确定能否录取</a:t>
            </a:r>
          </a:p>
        </p:txBody>
      </p:sp>
      <p:pic>
        <p:nvPicPr>
          <p:cNvPr id="27663" name="Picture 15" descr="j0195812">
            <a:hlinkClick r:id="rId6" action="ppaction://hlinkfile" tooltip="点击显示答案"/>
          </p:cNvPr>
          <p:cNvPicPr>
            <a:picLocks noChangeAspect="1" noChangeArrowheads="1"/>
          </p:cNvPicPr>
          <p:nvPr/>
        </p:nvPicPr>
        <p:blipFill>
          <a:blip r:embed="rId7"/>
          <a:srcRect/>
          <a:stretch>
            <a:fillRect/>
          </a:stretch>
        </p:blipFill>
        <p:spPr bwMode="auto">
          <a:xfrm>
            <a:off x="7019925" y="3933825"/>
            <a:ext cx="1773238" cy="18240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63"/>
                                        </p:tgtEl>
                                        <p:attrNameLst>
                                          <p:attrName>style.visibility</p:attrName>
                                        </p:attrNameLst>
                                      </p:cBhvr>
                                      <p:to>
                                        <p:strVal val="visible"/>
                                      </p:to>
                                    </p:set>
                                    <p:animEffect transition="in" filter="dissolve">
                                      <p:cBhvr>
                                        <p:cTn id="12" dur="500"/>
                                        <p:tgtEl>
                                          <p:spTgt spid="276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655"/>
                                        </p:tgtEl>
                                        <p:attrNameLst>
                                          <p:attrName>style.visibility</p:attrName>
                                        </p:attrNameLst>
                                      </p:cBhvr>
                                      <p:to>
                                        <p:strVal val="visible"/>
                                      </p:to>
                                    </p:set>
                                    <p:anim calcmode="lin" valueType="num">
                                      <p:cBhvr additive="base">
                                        <p:cTn id="22" dur="500" fill="hold"/>
                                        <p:tgtEl>
                                          <p:spTgt spid="27655"/>
                                        </p:tgtEl>
                                        <p:attrNameLst>
                                          <p:attrName>ppt_x</p:attrName>
                                        </p:attrNameLst>
                                      </p:cBhvr>
                                      <p:tavLst>
                                        <p:tav tm="0">
                                          <p:val>
                                            <p:strVal val="0-#ppt_w/2"/>
                                          </p:val>
                                        </p:tav>
                                        <p:tav tm="100000">
                                          <p:val>
                                            <p:strVal val="#ppt_x"/>
                                          </p:val>
                                        </p:tav>
                                      </p:tavLst>
                                    </p:anim>
                                    <p:anim calcmode="lin" valueType="num">
                                      <p:cBhvr additive="base">
                                        <p:cTn id="23"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662"/>
                                        </p:tgtEl>
                                        <p:attrNameLst>
                                          <p:attrName>style.visibility</p:attrName>
                                        </p:attrNameLst>
                                      </p:cBhvr>
                                      <p:to>
                                        <p:strVal val="visible"/>
                                      </p:to>
                                    </p:set>
                                    <p:animEffect transition="in" filter="wipe(down)">
                                      <p:cBhvr>
                                        <p:cTn id="33"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5" grpId="0"/>
      <p:bldP spid="276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4" name="Text Box 16"/>
          <p:cNvSpPr txBox="1">
            <a:spLocks noChangeArrowheads="1"/>
          </p:cNvSpPr>
          <p:nvPr/>
        </p:nvSpPr>
        <p:spPr bwMode="auto">
          <a:xfrm>
            <a:off x="519113" y="300038"/>
            <a:ext cx="2645276" cy="523220"/>
          </a:xfrm>
          <a:prstGeom prst="rect">
            <a:avLst/>
          </a:prstGeom>
          <a:noFill/>
          <a:ln w="9525">
            <a:noFill/>
            <a:miter lim="800000"/>
            <a:headEnd/>
            <a:tailEnd/>
          </a:ln>
        </p:spPr>
        <p:txBody>
          <a:bodyPr wrap="none">
            <a:spAutoFit/>
          </a:bodyPr>
          <a:lstStyle/>
          <a:p>
            <a:r>
              <a:rPr lang="zh-CN" altLang="en-US" sz="2800" b="1" dirty="0" smtClean="0">
                <a:solidFill>
                  <a:srgbClr val="FF0000"/>
                </a:solidFill>
              </a:rPr>
              <a:t>解</a:t>
            </a:r>
            <a:r>
              <a:rPr lang="en-US" altLang="zh-CN" sz="2800" b="1" dirty="0" smtClean="0">
                <a:solidFill>
                  <a:srgbClr val="FF0000"/>
                </a:solidFill>
              </a:rPr>
              <a:t>:</a:t>
            </a:r>
            <a:r>
              <a:rPr lang="zh-CN" altLang="en-US" sz="2800" b="1" dirty="0" smtClean="0"/>
              <a:t>  </a:t>
            </a:r>
            <a:r>
              <a:rPr lang="zh-CN" altLang="en-US" sz="2800" b="1" dirty="0"/>
              <a:t>成绩</a:t>
            </a:r>
            <a:r>
              <a:rPr lang="en-US" altLang="zh-CN" sz="2800" b="1" dirty="0">
                <a:latin typeface="Times New Roman" pitchFamily="18" charset="0"/>
                <a:cs typeface="Times New Roman" pitchFamily="18" charset="0"/>
              </a:rPr>
              <a:t>X</a:t>
            </a:r>
            <a:r>
              <a:rPr lang="zh-CN" altLang="en-US" sz="2800" b="1" dirty="0"/>
              <a:t>服从 </a:t>
            </a:r>
          </a:p>
        </p:txBody>
      </p:sp>
      <p:sp>
        <p:nvSpPr>
          <p:cNvPr id="32788" name="Text Box 20"/>
          <p:cNvSpPr txBox="1">
            <a:spLocks noChangeArrowheads="1"/>
          </p:cNvSpPr>
          <p:nvPr/>
        </p:nvSpPr>
        <p:spPr bwMode="auto">
          <a:xfrm>
            <a:off x="684213" y="1812925"/>
            <a:ext cx="1826141" cy="523220"/>
          </a:xfrm>
          <a:prstGeom prst="rect">
            <a:avLst/>
          </a:prstGeom>
          <a:noFill/>
          <a:ln w="9525">
            <a:noFill/>
            <a:miter lim="800000"/>
            <a:headEnd/>
            <a:tailEnd/>
          </a:ln>
        </p:spPr>
        <p:txBody>
          <a:bodyPr wrap="none">
            <a:spAutoFit/>
          </a:bodyPr>
          <a:lstStyle/>
          <a:p>
            <a:r>
              <a:rPr lang="zh-CN" altLang="en-US" sz="2800" b="1" dirty="0"/>
              <a:t>录取率为  </a:t>
            </a:r>
          </a:p>
        </p:txBody>
      </p:sp>
      <p:sp>
        <p:nvSpPr>
          <p:cNvPr id="32790" name="Text Box 22"/>
          <p:cNvSpPr txBox="1">
            <a:spLocks noChangeArrowheads="1"/>
          </p:cNvSpPr>
          <p:nvPr/>
        </p:nvSpPr>
        <p:spPr bwMode="auto">
          <a:xfrm>
            <a:off x="214282" y="2762904"/>
            <a:ext cx="1104790" cy="523220"/>
          </a:xfrm>
          <a:prstGeom prst="rect">
            <a:avLst/>
          </a:prstGeom>
          <a:noFill/>
          <a:ln w="9525">
            <a:noFill/>
            <a:miter lim="800000"/>
            <a:headEnd/>
            <a:tailEnd/>
          </a:ln>
        </p:spPr>
        <p:txBody>
          <a:bodyPr wrap="none">
            <a:spAutoFit/>
          </a:bodyPr>
          <a:lstStyle/>
          <a:p>
            <a:r>
              <a:rPr lang="zh-CN" altLang="en-US" sz="2800" b="1" dirty="0"/>
              <a:t>可得  </a:t>
            </a:r>
          </a:p>
        </p:txBody>
      </p:sp>
      <p:sp>
        <p:nvSpPr>
          <p:cNvPr id="32794" name="Text Box 26"/>
          <p:cNvSpPr txBox="1">
            <a:spLocks noChangeArrowheads="1"/>
          </p:cNvSpPr>
          <p:nvPr/>
        </p:nvSpPr>
        <p:spPr bwMode="auto">
          <a:xfrm>
            <a:off x="1042501" y="4643446"/>
            <a:ext cx="671979" cy="523220"/>
          </a:xfrm>
          <a:prstGeom prst="rect">
            <a:avLst/>
          </a:prstGeom>
          <a:noFill/>
          <a:ln w="9525">
            <a:noFill/>
            <a:miter lim="800000"/>
            <a:headEnd/>
            <a:tailEnd/>
          </a:ln>
        </p:spPr>
        <p:txBody>
          <a:bodyPr wrap="none">
            <a:spAutoFit/>
          </a:bodyPr>
          <a:lstStyle/>
          <a:p>
            <a:r>
              <a:rPr lang="zh-CN" altLang="en-US" sz="2800" b="1" dirty="0"/>
              <a:t>得</a:t>
            </a:r>
            <a:r>
              <a:rPr lang="zh-CN" altLang="en-US" b="1" dirty="0"/>
              <a:t>  </a:t>
            </a:r>
          </a:p>
        </p:txBody>
      </p:sp>
      <p:sp>
        <p:nvSpPr>
          <p:cNvPr id="32795" name="Text Box 27"/>
          <p:cNvSpPr txBox="1">
            <a:spLocks noChangeArrowheads="1"/>
          </p:cNvSpPr>
          <p:nvPr/>
        </p:nvSpPr>
        <p:spPr bwMode="auto">
          <a:xfrm>
            <a:off x="755650" y="5643578"/>
            <a:ext cx="1465466" cy="523220"/>
          </a:xfrm>
          <a:prstGeom prst="rect">
            <a:avLst/>
          </a:prstGeom>
          <a:noFill/>
          <a:ln w="9525">
            <a:noFill/>
            <a:miter lim="800000"/>
            <a:headEnd/>
            <a:tailEnd/>
          </a:ln>
        </p:spPr>
        <p:txBody>
          <a:bodyPr wrap="none">
            <a:spAutoFit/>
          </a:bodyPr>
          <a:lstStyle/>
          <a:p>
            <a:r>
              <a:rPr lang="zh-CN" altLang="en-US" sz="2800" b="1" dirty="0"/>
              <a:t>查表得  </a:t>
            </a:r>
          </a:p>
        </p:txBody>
      </p:sp>
      <p:graphicFrame>
        <p:nvGraphicFramePr>
          <p:cNvPr id="205835" name="Object 11"/>
          <p:cNvGraphicFramePr>
            <a:graphicFrameLocks noChangeAspect="1"/>
          </p:cNvGraphicFramePr>
          <p:nvPr/>
        </p:nvGraphicFramePr>
        <p:xfrm>
          <a:off x="866779" y="819586"/>
          <a:ext cx="3348031" cy="823464"/>
        </p:xfrm>
        <a:graphic>
          <a:graphicData uri="http://schemas.openxmlformats.org/presentationml/2006/ole">
            <p:oleObj spid="_x0000_s205835" name="公式" r:id="rId3" imgW="1650960" imgH="406080" progId="Equation.3">
              <p:embed/>
            </p:oleObj>
          </a:graphicData>
        </a:graphic>
      </p:graphicFrame>
      <p:graphicFrame>
        <p:nvGraphicFramePr>
          <p:cNvPr id="205836" name="Object 12"/>
          <p:cNvGraphicFramePr>
            <a:graphicFrameLocks noChangeAspect="1"/>
          </p:cNvGraphicFramePr>
          <p:nvPr/>
        </p:nvGraphicFramePr>
        <p:xfrm>
          <a:off x="4500562" y="819138"/>
          <a:ext cx="3348038" cy="823912"/>
        </p:xfrm>
        <a:graphic>
          <a:graphicData uri="http://schemas.openxmlformats.org/presentationml/2006/ole">
            <p:oleObj spid="_x0000_s205836" name="公式" r:id="rId4" imgW="1650960" imgH="406080" progId="Equation.3">
              <p:embed/>
            </p:oleObj>
          </a:graphicData>
        </a:graphic>
      </p:graphicFrame>
      <p:graphicFrame>
        <p:nvGraphicFramePr>
          <p:cNvPr id="205837" name="Object 13"/>
          <p:cNvGraphicFramePr>
            <a:graphicFrameLocks noChangeAspect="1"/>
          </p:cNvGraphicFramePr>
          <p:nvPr/>
        </p:nvGraphicFramePr>
        <p:xfrm>
          <a:off x="3000365" y="327963"/>
          <a:ext cx="1285884" cy="492753"/>
        </p:xfrm>
        <a:graphic>
          <a:graphicData uri="http://schemas.openxmlformats.org/presentationml/2006/ole">
            <p:oleObj spid="_x0000_s205837" name="公式" r:id="rId5" imgW="596880" imgH="228600" progId="Equation.3">
              <p:embed/>
            </p:oleObj>
          </a:graphicData>
        </a:graphic>
      </p:graphicFrame>
      <p:graphicFrame>
        <p:nvGraphicFramePr>
          <p:cNvPr id="205838" name="Object 14"/>
          <p:cNvGraphicFramePr>
            <a:graphicFrameLocks noChangeAspect="1"/>
          </p:cNvGraphicFramePr>
          <p:nvPr/>
        </p:nvGraphicFramePr>
        <p:xfrm>
          <a:off x="2285984" y="1714488"/>
          <a:ext cx="1776412" cy="823912"/>
        </p:xfrm>
        <a:graphic>
          <a:graphicData uri="http://schemas.openxmlformats.org/presentationml/2006/ole">
            <p:oleObj spid="_x0000_s205838" name="公式" r:id="rId6" imgW="876240" imgH="406080" progId="Equation.3">
              <p:embed/>
            </p:oleObj>
          </a:graphicData>
        </a:graphic>
      </p:graphicFrame>
      <p:graphicFrame>
        <p:nvGraphicFramePr>
          <p:cNvPr id="205839" name="Object 15"/>
          <p:cNvGraphicFramePr>
            <a:graphicFrameLocks noChangeAspect="1"/>
          </p:cNvGraphicFramePr>
          <p:nvPr/>
        </p:nvGraphicFramePr>
        <p:xfrm>
          <a:off x="1071538" y="2598738"/>
          <a:ext cx="7804150" cy="901700"/>
        </p:xfrm>
        <a:graphic>
          <a:graphicData uri="http://schemas.openxmlformats.org/presentationml/2006/ole">
            <p:oleObj spid="_x0000_s205839" name="公式" r:id="rId7" imgW="3848040" imgH="444240" progId="Equation.3">
              <p:embed/>
            </p:oleObj>
          </a:graphicData>
        </a:graphic>
      </p:graphicFrame>
      <p:graphicFrame>
        <p:nvGraphicFramePr>
          <p:cNvPr id="205841" name="Object 17"/>
          <p:cNvGraphicFramePr>
            <a:graphicFrameLocks noChangeAspect="1"/>
          </p:cNvGraphicFramePr>
          <p:nvPr/>
        </p:nvGraphicFramePr>
        <p:xfrm>
          <a:off x="1571604" y="3571876"/>
          <a:ext cx="4224338" cy="901700"/>
        </p:xfrm>
        <a:graphic>
          <a:graphicData uri="http://schemas.openxmlformats.org/presentationml/2006/ole">
            <p:oleObj spid="_x0000_s205841" name="公式" r:id="rId8" imgW="2082600" imgH="444240" progId="Equation.3">
              <p:embed/>
            </p:oleObj>
          </a:graphicData>
        </a:graphic>
      </p:graphicFrame>
      <p:graphicFrame>
        <p:nvGraphicFramePr>
          <p:cNvPr id="205842" name="Object 18"/>
          <p:cNvGraphicFramePr>
            <a:graphicFrameLocks noChangeAspect="1"/>
          </p:cNvGraphicFramePr>
          <p:nvPr/>
        </p:nvGraphicFramePr>
        <p:xfrm>
          <a:off x="1714480" y="4500570"/>
          <a:ext cx="4224338" cy="901700"/>
        </p:xfrm>
        <a:graphic>
          <a:graphicData uri="http://schemas.openxmlformats.org/presentationml/2006/ole">
            <p:oleObj spid="_x0000_s205842" name="公式" r:id="rId9" imgW="2082600" imgH="444240" progId="Equation.3">
              <p:embed/>
            </p:oleObj>
          </a:graphicData>
        </a:graphic>
      </p:graphicFrame>
      <p:graphicFrame>
        <p:nvGraphicFramePr>
          <p:cNvPr id="205843" name="Object 19"/>
          <p:cNvGraphicFramePr>
            <a:graphicFrameLocks noChangeAspect="1"/>
          </p:cNvGraphicFramePr>
          <p:nvPr/>
        </p:nvGraphicFramePr>
        <p:xfrm>
          <a:off x="2143108" y="5500702"/>
          <a:ext cx="1647825" cy="823912"/>
        </p:xfrm>
        <a:graphic>
          <a:graphicData uri="http://schemas.openxmlformats.org/presentationml/2006/ole">
            <p:oleObj spid="_x0000_s205843" name="公式" r:id="rId10" imgW="812520" imgH="406080" progId="Equation.3">
              <p:embed/>
            </p:oleObj>
          </a:graphicData>
        </a:graphic>
      </p:graphicFrame>
      <p:graphicFrame>
        <p:nvGraphicFramePr>
          <p:cNvPr id="205844" name="Object 20"/>
          <p:cNvGraphicFramePr>
            <a:graphicFrameLocks noChangeAspect="1"/>
          </p:cNvGraphicFramePr>
          <p:nvPr/>
        </p:nvGraphicFramePr>
        <p:xfrm>
          <a:off x="4143372" y="5451492"/>
          <a:ext cx="1643962" cy="835028"/>
        </p:xfrm>
        <a:graphic>
          <a:graphicData uri="http://schemas.openxmlformats.org/presentationml/2006/ole">
            <p:oleObj spid="_x0000_s205844" name="公式" r:id="rId11" imgW="799920" imgH="40608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wipe(left)">
                                      <p:cBhvr>
                                        <p:cTn id="7" dur="500"/>
                                        <p:tgtEl>
                                          <p:spTgt spid="327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88"/>
                                        </p:tgtEl>
                                        <p:attrNameLst>
                                          <p:attrName>style.visibility</p:attrName>
                                        </p:attrNameLst>
                                      </p:cBhvr>
                                      <p:to>
                                        <p:strVal val="visible"/>
                                      </p:to>
                                    </p:set>
                                    <p:animEffect transition="in" filter="wipe(left)">
                                      <p:cBhvr>
                                        <p:cTn id="12" dur="500"/>
                                        <p:tgtEl>
                                          <p:spTgt spid="327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90"/>
                                        </p:tgtEl>
                                        <p:attrNameLst>
                                          <p:attrName>style.visibility</p:attrName>
                                        </p:attrNameLst>
                                      </p:cBhvr>
                                      <p:to>
                                        <p:strVal val="visible"/>
                                      </p:to>
                                    </p:set>
                                    <p:animEffect transition="in" filter="wipe(left)">
                                      <p:cBhvr>
                                        <p:cTn id="17" dur="500"/>
                                        <p:tgtEl>
                                          <p:spTgt spid="327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94"/>
                                        </p:tgtEl>
                                        <p:attrNameLst>
                                          <p:attrName>style.visibility</p:attrName>
                                        </p:attrNameLst>
                                      </p:cBhvr>
                                      <p:to>
                                        <p:strVal val="visible"/>
                                      </p:to>
                                    </p:set>
                                    <p:animEffect transition="in" filter="wipe(left)">
                                      <p:cBhvr>
                                        <p:cTn id="22" dur="500"/>
                                        <p:tgtEl>
                                          <p:spTgt spid="327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95"/>
                                        </p:tgtEl>
                                        <p:attrNameLst>
                                          <p:attrName>style.visibility</p:attrName>
                                        </p:attrNameLst>
                                      </p:cBhvr>
                                      <p:to>
                                        <p:strVal val="visible"/>
                                      </p:to>
                                    </p:set>
                                    <p:animEffect transition="in" filter="wipe(left)">
                                      <p:cBhvr>
                                        <p:cTn id="27" dur="500"/>
                                        <p:tgtEl>
                                          <p:spTgt spid="3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p:bldP spid="32788" grpId="0"/>
      <p:bldP spid="32790" grpId="0"/>
      <p:bldP spid="32794" grpId="0"/>
      <p:bldP spid="327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19113" y="300038"/>
            <a:ext cx="771365" cy="523220"/>
          </a:xfrm>
          <a:prstGeom prst="rect">
            <a:avLst/>
          </a:prstGeom>
          <a:noFill/>
          <a:ln w="9525">
            <a:noFill/>
            <a:miter lim="800000"/>
            <a:headEnd/>
            <a:tailEnd/>
          </a:ln>
        </p:spPr>
        <p:txBody>
          <a:bodyPr wrap="none">
            <a:spAutoFit/>
          </a:bodyPr>
          <a:lstStyle/>
          <a:p>
            <a:r>
              <a:rPr lang="zh-CN" altLang="en-US" sz="2800" b="1" dirty="0">
                <a:solidFill>
                  <a:srgbClr val="FF0000"/>
                </a:solidFill>
              </a:rPr>
              <a:t>解</a:t>
            </a:r>
            <a:r>
              <a:rPr lang="zh-CN" altLang="en-US" sz="2800" b="1" dirty="0"/>
              <a:t> </a:t>
            </a:r>
            <a:r>
              <a:rPr lang="zh-CN" altLang="en-US" b="1" dirty="0"/>
              <a:t>  </a:t>
            </a:r>
          </a:p>
        </p:txBody>
      </p:sp>
      <p:sp>
        <p:nvSpPr>
          <p:cNvPr id="13336" name="Text Box 13"/>
          <p:cNvSpPr txBox="1">
            <a:spLocks noChangeArrowheads="1"/>
          </p:cNvSpPr>
          <p:nvPr/>
        </p:nvSpPr>
        <p:spPr bwMode="auto">
          <a:xfrm>
            <a:off x="900112" y="1020763"/>
            <a:ext cx="1314434" cy="523875"/>
          </a:xfrm>
          <a:prstGeom prst="rect">
            <a:avLst/>
          </a:prstGeom>
          <a:noFill/>
          <a:ln w="9525">
            <a:noFill/>
            <a:miter lim="800000"/>
            <a:headEnd/>
            <a:tailEnd/>
          </a:ln>
        </p:spPr>
        <p:txBody>
          <a:bodyPr wrap="square">
            <a:spAutoFit/>
          </a:bodyPr>
          <a:lstStyle/>
          <a:p>
            <a:r>
              <a:rPr lang="zh-CN" altLang="en-US" sz="2800" b="1" dirty="0"/>
              <a:t>查表得  </a:t>
            </a:r>
          </a:p>
        </p:txBody>
      </p:sp>
      <p:sp>
        <p:nvSpPr>
          <p:cNvPr id="33808" name="Text Box 16"/>
          <p:cNvSpPr txBox="1">
            <a:spLocks noChangeArrowheads="1"/>
          </p:cNvSpPr>
          <p:nvPr/>
        </p:nvSpPr>
        <p:spPr bwMode="auto">
          <a:xfrm>
            <a:off x="1671638" y="333375"/>
            <a:ext cx="1454244" cy="369332"/>
          </a:xfrm>
          <a:prstGeom prst="rect">
            <a:avLst/>
          </a:prstGeom>
          <a:noFill/>
          <a:ln w="9525">
            <a:noFill/>
            <a:miter lim="800000"/>
            <a:headEnd/>
            <a:tailEnd/>
          </a:ln>
        </p:spPr>
        <p:txBody>
          <a:bodyPr wrap="none">
            <a:spAutoFit/>
          </a:bodyPr>
          <a:lstStyle/>
          <a:p>
            <a:r>
              <a:rPr lang="en-US" altLang="zh-CN" b="1"/>
              <a:t>………..       </a:t>
            </a:r>
          </a:p>
        </p:txBody>
      </p:sp>
      <p:sp>
        <p:nvSpPr>
          <p:cNvPr id="13335" name="Text Box 17"/>
          <p:cNvSpPr txBox="1">
            <a:spLocks noChangeArrowheads="1"/>
          </p:cNvSpPr>
          <p:nvPr/>
        </p:nvSpPr>
        <p:spPr bwMode="auto">
          <a:xfrm>
            <a:off x="928662" y="1762117"/>
            <a:ext cx="1104900" cy="523875"/>
          </a:xfrm>
          <a:prstGeom prst="rect">
            <a:avLst/>
          </a:prstGeom>
          <a:noFill/>
          <a:ln w="9525">
            <a:noFill/>
            <a:miter lim="800000"/>
            <a:headEnd/>
            <a:tailEnd/>
          </a:ln>
        </p:spPr>
        <p:txBody>
          <a:bodyPr wrap="none">
            <a:spAutoFit/>
          </a:bodyPr>
          <a:lstStyle/>
          <a:p>
            <a:r>
              <a:rPr lang="zh-CN" altLang="en-US" sz="2800" b="1" dirty="0"/>
              <a:t>解得  </a:t>
            </a:r>
          </a:p>
        </p:txBody>
      </p:sp>
      <p:sp>
        <p:nvSpPr>
          <p:cNvPr id="13334" name="Text Box 20"/>
          <p:cNvSpPr txBox="1">
            <a:spLocks noChangeArrowheads="1"/>
          </p:cNvSpPr>
          <p:nvPr/>
        </p:nvSpPr>
        <p:spPr bwMode="auto">
          <a:xfrm>
            <a:off x="928662" y="2405059"/>
            <a:ext cx="671513" cy="523875"/>
          </a:xfrm>
          <a:prstGeom prst="rect">
            <a:avLst/>
          </a:prstGeom>
          <a:noFill/>
          <a:ln w="9525">
            <a:noFill/>
            <a:miter lim="800000"/>
            <a:headEnd/>
            <a:tailEnd/>
          </a:ln>
        </p:spPr>
        <p:txBody>
          <a:bodyPr wrap="none">
            <a:spAutoFit/>
          </a:bodyPr>
          <a:lstStyle/>
          <a:p>
            <a:r>
              <a:rPr lang="zh-CN" altLang="en-US" sz="2800" b="1" dirty="0"/>
              <a:t>故</a:t>
            </a:r>
            <a:r>
              <a:rPr lang="zh-CN" altLang="en-US" b="1" dirty="0"/>
              <a:t>  </a:t>
            </a:r>
          </a:p>
        </p:txBody>
      </p:sp>
      <p:sp>
        <p:nvSpPr>
          <p:cNvPr id="13333" name="Text Box 22"/>
          <p:cNvSpPr txBox="1">
            <a:spLocks noChangeArrowheads="1"/>
          </p:cNvSpPr>
          <p:nvPr/>
        </p:nvSpPr>
        <p:spPr bwMode="auto">
          <a:xfrm>
            <a:off x="928662" y="3071810"/>
            <a:ext cx="3368675" cy="523875"/>
          </a:xfrm>
          <a:prstGeom prst="rect">
            <a:avLst/>
          </a:prstGeom>
          <a:noFill/>
          <a:ln w="9525">
            <a:noFill/>
            <a:miter lim="800000"/>
            <a:headEnd/>
            <a:tailEnd/>
          </a:ln>
        </p:spPr>
        <p:txBody>
          <a:bodyPr wrap="none">
            <a:spAutoFit/>
          </a:bodyPr>
          <a:lstStyle/>
          <a:p>
            <a:r>
              <a:rPr lang="zh-CN" altLang="en-US" sz="2800" b="1" dirty="0"/>
              <a:t>设录取的最低分为   </a:t>
            </a:r>
          </a:p>
        </p:txBody>
      </p:sp>
      <p:sp>
        <p:nvSpPr>
          <p:cNvPr id="13332" name="Text Box 24"/>
          <p:cNvSpPr txBox="1">
            <a:spLocks noChangeArrowheads="1"/>
          </p:cNvSpPr>
          <p:nvPr/>
        </p:nvSpPr>
        <p:spPr bwMode="auto">
          <a:xfrm>
            <a:off x="944570" y="3754440"/>
            <a:ext cx="1465262" cy="523875"/>
          </a:xfrm>
          <a:prstGeom prst="rect">
            <a:avLst/>
          </a:prstGeom>
          <a:noFill/>
          <a:ln w="9525">
            <a:noFill/>
            <a:miter lim="800000"/>
            <a:headEnd/>
            <a:tailEnd/>
          </a:ln>
        </p:spPr>
        <p:txBody>
          <a:bodyPr wrap="none">
            <a:spAutoFit/>
          </a:bodyPr>
          <a:lstStyle/>
          <a:p>
            <a:r>
              <a:rPr lang="zh-CN" altLang="en-US" sz="2800" b="1" dirty="0"/>
              <a:t>则应有  </a:t>
            </a:r>
          </a:p>
        </p:txBody>
      </p:sp>
      <p:sp>
        <p:nvSpPr>
          <p:cNvPr id="33827" name="Text Box 35"/>
          <p:cNvSpPr txBox="1">
            <a:spLocks noChangeArrowheads="1"/>
          </p:cNvSpPr>
          <p:nvPr/>
        </p:nvSpPr>
        <p:spPr bwMode="auto">
          <a:xfrm>
            <a:off x="6351588" y="2647950"/>
            <a:ext cx="2380780" cy="1284006"/>
          </a:xfrm>
          <a:prstGeom prst="rect">
            <a:avLst/>
          </a:prstGeom>
          <a:noFill/>
          <a:ln w="9525">
            <a:noFill/>
            <a:miter lim="800000"/>
            <a:headEnd/>
            <a:tailEnd/>
          </a:ln>
        </p:spPr>
        <p:txBody>
          <a:bodyPr wrap="none">
            <a:spAutoFit/>
          </a:bodyPr>
          <a:lstStyle/>
          <a:p>
            <a:pPr>
              <a:lnSpc>
                <a:spcPct val="150000"/>
              </a:lnSpc>
            </a:pPr>
            <a:r>
              <a:rPr lang="zh-CN" altLang="en-US" sz="2800" b="1" dirty="0"/>
              <a:t>某人</a:t>
            </a:r>
            <a:r>
              <a:rPr lang="en-US" altLang="zh-CN" sz="2800" b="1" dirty="0"/>
              <a:t>78</a:t>
            </a:r>
            <a:r>
              <a:rPr lang="zh-CN" altLang="en-US" sz="2800" b="1" dirty="0"/>
              <a:t>分，可</a:t>
            </a:r>
          </a:p>
          <a:p>
            <a:pPr>
              <a:lnSpc>
                <a:spcPct val="150000"/>
              </a:lnSpc>
            </a:pPr>
            <a:r>
              <a:rPr lang="zh-CN" altLang="en-US" sz="2800" b="1" dirty="0"/>
              <a:t>被录取</a:t>
            </a:r>
            <a:r>
              <a:rPr lang="zh-CN" altLang="en-US" b="1" dirty="0"/>
              <a:t>。</a:t>
            </a:r>
          </a:p>
        </p:txBody>
      </p:sp>
      <p:graphicFrame>
        <p:nvGraphicFramePr>
          <p:cNvPr id="206860" name="Object 12"/>
          <p:cNvGraphicFramePr>
            <a:graphicFrameLocks noChangeAspect="1"/>
          </p:cNvGraphicFramePr>
          <p:nvPr/>
        </p:nvGraphicFramePr>
        <p:xfrm>
          <a:off x="2243138" y="890588"/>
          <a:ext cx="1725612" cy="823912"/>
        </p:xfrm>
        <a:graphic>
          <a:graphicData uri="http://schemas.openxmlformats.org/presentationml/2006/ole">
            <p:oleObj spid="_x0000_s206860" name="公式" r:id="rId3" imgW="850680" imgH="406080" progId="Equation.3">
              <p:embed/>
            </p:oleObj>
          </a:graphicData>
        </a:graphic>
      </p:graphicFrame>
      <p:graphicFrame>
        <p:nvGraphicFramePr>
          <p:cNvPr id="206861" name="Object 13"/>
          <p:cNvGraphicFramePr>
            <a:graphicFrameLocks noChangeAspect="1"/>
          </p:cNvGraphicFramePr>
          <p:nvPr/>
        </p:nvGraphicFramePr>
        <p:xfrm>
          <a:off x="4143375" y="857232"/>
          <a:ext cx="1644650" cy="835025"/>
        </p:xfrm>
        <a:graphic>
          <a:graphicData uri="http://schemas.openxmlformats.org/presentationml/2006/ole">
            <p:oleObj spid="_x0000_s206861" name="公式" r:id="rId4" imgW="799920" imgH="406080" progId="Equation.3">
              <p:embed/>
            </p:oleObj>
          </a:graphicData>
        </a:graphic>
      </p:graphicFrame>
      <p:graphicFrame>
        <p:nvGraphicFramePr>
          <p:cNvPr id="206862" name="Object 14"/>
          <p:cNvGraphicFramePr>
            <a:graphicFrameLocks noChangeAspect="1"/>
          </p:cNvGraphicFramePr>
          <p:nvPr/>
        </p:nvGraphicFramePr>
        <p:xfrm>
          <a:off x="1993900" y="1785926"/>
          <a:ext cx="2506662" cy="444500"/>
        </p:xfrm>
        <a:graphic>
          <a:graphicData uri="http://schemas.openxmlformats.org/presentationml/2006/ole">
            <p:oleObj spid="_x0000_s206862" name="公式" r:id="rId5" imgW="1218960" imgH="215640" progId="Equation.3">
              <p:embed/>
            </p:oleObj>
          </a:graphicData>
        </a:graphic>
      </p:graphicFrame>
      <p:graphicFrame>
        <p:nvGraphicFramePr>
          <p:cNvPr id="206863" name="Object 15"/>
          <p:cNvGraphicFramePr>
            <a:graphicFrameLocks noChangeAspect="1"/>
          </p:cNvGraphicFramePr>
          <p:nvPr/>
        </p:nvGraphicFramePr>
        <p:xfrm>
          <a:off x="1519015" y="2428868"/>
          <a:ext cx="2195729" cy="534047"/>
        </p:xfrm>
        <a:graphic>
          <a:graphicData uri="http://schemas.openxmlformats.org/presentationml/2006/ole">
            <p:oleObj spid="_x0000_s206863" name="公式" r:id="rId6" imgW="939600" imgH="228600" progId="Equation.3">
              <p:embed/>
            </p:oleObj>
          </a:graphicData>
        </a:graphic>
      </p:graphicFrame>
      <p:graphicFrame>
        <p:nvGraphicFramePr>
          <p:cNvPr id="206865" name="Object 17"/>
          <p:cNvGraphicFramePr>
            <a:graphicFrameLocks noChangeAspect="1"/>
          </p:cNvGraphicFramePr>
          <p:nvPr/>
        </p:nvGraphicFramePr>
        <p:xfrm>
          <a:off x="4000496" y="3143248"/>
          <a:ext cx="357189" cy="357190"/>
        </p:xfrm>
        <a:graphic>
          <a:graphicData uri="http://schemas.openxmlformats.org/presentationml/2006/ole">
            <p:oleObj spid="_x0000_s206865" name="公式" r:id="rId7" imgW="126720" imgH="126720" progId="Equation.3">
              <p:embed/>
            </p:oleObj>
          </a:graphicData>
        </a:graphic>
      </p:graphicFrame>
      <p:graphicFrame>
        <p:nvGraphicFramePr>
          <p:cNvPr id="206866" name="Object 18"/>
          <p:cNvGraphicFramePr>
            <a:graphicFrameLocks noChangeAspect="1"/>
          </p:cNvGraphicFramePr>
          <p:nvPr/>
        </p:nvGraphicFramePr>
        <p:xfrm>
          <a:off x="6572264" y="2000240"/>
          <a:ext cx="1756243" cy="571504"/>
        </p:xfrm>
        <a:graphic>
          <a:graphicData uri="http://schemas.openxmlformats.org/presentationml/2006/ole">
            <p:oleObj spid="_x0000_s206866" name="公式" r:id="rId8" imgW="545760" imgH="177480" progId="Equation.3">
              <p:embed/>
            </p:oleObj>
          </a:graphicData>
        </a:graphic>
      </p:graphicFrame>
      <p:graphicFrame>
        <p:nvGraphicFramePr>
          <p:cNvPr id="206867" name="Object 19"/>
          <p:cNvGraphicFramePr>
            <a:graphicFrameLocks noChangeAspect="1"/>
          </p:cNvGraphicFramePr>
          <p:nvPr/>
        </p:nvGraphicFramePr>
        <p:xfrm>
          <a:off x="2214546" y="3786190"/>
          <a:ext cx="3000396" cy="516321"/>
        </p:xfrm>
        <a:graphic>
          <a:graphicData uri="http://schemas.openxmlformats.org/presentationml/2006/ole">
            <p:oleObj spid="_x0000_s206867" name="公式" r:id="rId9" imgW="1180800" imgH="203040" progId="Equation.3">
              <p:embed/>
            </p:oleObj>
          </a:graphicData>
        </a:graphic>
      </p:graphicFrame>
      <p:graphicFrame>
        <p:nvGraphicFramePr>
          <p:cNvPr id="206869" name="Object 21"/>
          <p:cNvGraphicFramePr>
            <a:graphicFrameLocks noChangeAspect="1"/>
          </p:cNvGraphicFramePr>
          <p:nvPr/>
        </p:nvGraphicFramePr>
        <p:xfrm>
          <a:off x="1000100" y="4429132"/>
          <a:ext cx="4935538" cy="515937"/>
        </p:xfrm>
        <a:graphic>
          <a:graphicData uri="http://schemas.openxmlformats.org/presentationml/2006/ole">
            <p:oleObj spid="_x0000_s206869" name="公式" r:id="rId10" imgW="1942920" imgH="203040" progId="Equation.3">
              <p:embed/>
            </p:oleObj>
          </a:graphicData>
        </a:graphic>
      </p:graphicFrame>
      <p:graphicFrame>
        <p:nvGraphicFramePr>
          <p:cNvPr id="206870" name="Object 22"/>
          <p:cNvGraphicFramePr>
            <a:graphicFrameLocks noChangeAspect="1"/>
          </p:cNvGraphicFramePr>
          <p:nvPr/>
        </p:nvGraphicFramePr>
        <p:xfrm>
          <a:off x="1000100" y="5072074"/>
          <a:ext cx="2679805" cy="928694"/>
        </p:xfrm>
        <a:graphic>
          <a:graphicData uri="http://schemas.openxmlformats.org/presentationml/2006/ole">
            <p:oleObj spid="_x0000_s206870" name="公式" r:id="rId11" imgW="1282680" imgH="444240" progId="Equation.3">
              <p:embed/>
            </p:oleObj>
          </a:graphicData>
        </a:graphic>
      </p:graphicFrame>
      <p:graphicFrame>
        <p:nvGraphicFramePr>
          <p:cNvPr id="206871" name="Object 23"/>
          <p:cNvGraphicFramePr>
            <a:graphicFrameLocks noChangeAspect="1"/>
          </p:cNvGraphicFramePr>
          <p:nvPr/>
        </p:nvGraphicFramePr>
        <p:xfrm>
          <a:off x="3929058" y="5042400"/>
          <a:ext cx="2036764" cy="958368"/>
        </p:xfrm>
        <a:graphic>
          <a:graphicData uri="http://schemas.openxmlformats.org/presentationml/2006/ole">
            <p:oleObj spid="_x0000_s206871" name="公式" r:id="rId12" imgW="863280" imgH="40608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left)">
                                      <p:cBhvr>
                                        <p:cTn id="12" dur="500"/>
                                        <p:tgtEl>
                                          <p:spTgt spid="338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27"/>
                                        </p:tgtEl>
                                        <p:attrNameLst>
                                          <p:attrName>style.visibility</p:attrName>
                                        </p:attrNameLst>
                                      </p:cBhvr>
                                      <p:to>
                                        <p:strVal val="visible"/>
                                      </p:to>
                                    </p:set>
                                    <p:animEffect transition="in" filter="wipe(left)">
                                      <p:cBhvr>
                                        <p:cTn id="17" dur="500"/>
                                        <p:tgtEl>
                                          <p:spTgt spid="3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808" grpId="0"/>
      <p:bldP spid="338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258888"/>
            <a:ext cx="8459788" cy="946150"/>
          </a:xfrm>
          <a:prstGeom prst="rect">
            <a:avLst/>
          </a:prstGeom>
          <a:noFill/>
          <a:ln w="9525">
            <a:noFill/>
            <a:miter lim="800000"/>
            <a:headEnd/>
            <a:tailEnd/>
          </a:ln>
        </p:spPr>
        <p:txBody>
          <a:bodyPr>
            <a:spAutoFit/>
          </a:bodyPr>
          <a:lstStyle/>
          <a:p>
            <a:pPr lvl="1"/>
            <a:r>
              <a:rPr kumimoji="1" lang="en-US" altLang="zh-CN" sz="2800" b="1" dirty="0">
                <a:latin typeface="Times New Roman" pitchFamily="18" charset="0"/>
                <a:sym typeface="Symbol" pitchFamily="18" charset="2"/>
              </a:rPr>
              <a:t>       </a:t>
            </a:r>
            <a:r>
              <a:rPr kumimoji="1" lang="en-US" altLang="zh-CN" sz="2800" b="1" dirty="0" smtClean="0">
                <a:latin typeface="Times New Roman" pitchFamily="18" charset="0"/>
                <a:sym typeface="Symbol" pitchFamily="18" charset="2"/>
              </a:rPr>
              <a:t> </a:t>
            </a:r>
            <a:r>
              <a:rPr kumimoji="1" lang="en-US" altLang="zh-CN" sz="2800" b="1" dirty="0">
                <a:latin typeface="宋体" pitchFamily="2" charset="-122"/>
                <a:sym typeface="Symbol" pitchFamily="18" charset="2"/>
              </a:rPr>
              <a:t>X</a:t>
            </a:r>
            <a:r>
              <a:rPr kumimoji="1" lang="zh-CN" altLang="en-US" sz="2800" b="1" dirty="0">
                <a:latin typeface="宋体" pitchFamily="2" charset="-122"/>
                <a:sym typeface="Symbol" pitchFamily="18" charset="2"/>
              </a:rPr>
              <a:t>的取值几乎都落入以</a:t>
            </a:r>
            <a:r>
              <a:rPr kumimoji="1" lang="zh-CN" altLang="en-US" sz="2800" b="1" i="1" dirty="0">
                <a:latin typeface="Times New Roman" pitchFamily="18" charset="0"/>
                <a:cs typeface="Times New Roman" pitchFamily="18" charset="0"/>
                <a:sym typeface="Symbol" pitchFamily="18" charset="2"/>
              </a:rPr>
              <a:t></a:t>
            </a:r>
            <a:r>
              <a:rPr kumimoji="1" lang="zh-CN" altLang="en-US" sz="2800" b="1" dirty="0">
                <a:latin typeface="宋体" pitchFamily="2" charset="-122"/>
                <a:sym typeface="Symbol" pitchFamily="18" charset="2"/>
              </a:rPr>
              <a:t>为中心，以</a:t>
            </a:r>
            <a:r>
              <a:rPr kumimoji="1" lang="en-US" altLang="zh-CN" sz="2800" b="1" dirty="0">
                <a:latin typeface="宋体" pitchFamily="2" charset="-122"/>
                <a:sym typeface="Symbol" pitchFamily="18" charset="2"/>
              </a:rPr>
              <a:t>3</a:t>
            </a:r>
            <a:r>
              <a:rPr kumimoji="1" lang="zh-CN" altLang="en-US" sz="2800" b="1" dirty="0">
                <a:latin typeface="宋体" pitchFamily="2" charset="-122"/>
                <a:sym typeface="Symbol" pitchFamily="18" charset="2"/>
              </a:rPr>
              <a:t>为半径的区间内。这是因为：</a:t>
            </a:r>
            <a:endParaRPr kumimoji="1" lang="zh-CN" altLang="en-US" sz="2800" b="1" dirty="0">
              <a:latin typeface="Times New Roman" pitchFamily="18" charset="0"/>
            </a:endParaRPr>
          </a:p>
        </p:txBody>
      </p:sp>
      <p:graphicFrame>
        <p:nvGraphicFramePr>
          <p:cNvPr id="28675" name="Object 3"/>
          <p:cNvGraphicFramePr>
            <a:graphicFrameLocks noChangeAspect="1"/>
          </p:cNvGraphicFramePr>
          <p:nvPr/>
        </p:nvGraphicFramePr>
        <p:xfrm>
          <a:off x="500034" y="692150"/>
          <a:ext cx="2182812" cy="538163"/>
        </p:xfrm>
        <a:graphic>
          <a:graphicData uri="http://schemas.openxmlformats.org/presentationml/2006/ole">
            <p:oleObj spid="_x0000_s207874" name="Equation" r:id="rId3" imgW="927000" imgH="228600" progId="Equation.3">
              <p:embed/>
            </p:oleObj>
          </a:graphicData>
        </a:graphic>
      </p:graphicFrame>
      <p:grpSp>
        <p:nvGrpSpPr>
          <p:cNvPr id="2" name="Group 6"/>
          <p:cNvGrpSpPr>
            <a:grpSpLocks/>
          </p:cNvGrpSpPr>
          <p:nvPr/>
        </p:nvGrpSpPr>
        <p:grpSpPr bwMode="auto">
          <a:xfrm>
            <a:off x="214282" y="3714752"/>
            <a:ext cx="5473700" cy="2867025"/>
            <a:chOff x="793" y="2341"/>
            <a:chExt cx="4272" cy="1806"/>
          </a:xfrm>
        </p:grpSpPr>
        <p:graphicFrame>
          <p:nvGraphicFramePr>
            <p:cNvPr id="14342" name="Object 7"/>
            <p:cNvGraphicFramePr>
              <a:graphicFrameLocks noChangeAspect="1"/>
            </p:cNvGraphicFramePr>
            <p:nvPr/>
          </p:nvGraphicFramePr>
          <p:xfrm>
            <a:off x="793" y="2341"/>
            <a:ext cx="4272" cy="1806"/>
          </p:xfrm>
          <a:graphic>
            <a:graphicData uri="http://schemas.openxmlformats.org/presentationml/2006/ole">
              <p:oleObj spid="_x0000_s207878" name="BMP 图象" r:id="rId4" imgW="3857835" imgH="2104918" progId="PBrush">
                <p:embed/>
              </p:oleObj>
            </a:graphicData>
          </a:graphic>
        </p:graphicFrame>
        <p:graphicFrame>
          <p:nvGraphicFramePr>
            <p:cNvPr id="14343" name="Object 8"/>
            <p:cNvGraphicFramePr>
              <a:graphicFrameLocks noChangeAspect="1"/>
            </p:cNvGraphicFramePr>
            <p:nvPr/>
          </p:nvGraphicFramePr>
          <p:xfrm>
            <a:off x="1513" y="3829"/>
            <a:ext cx="576" cy="254"/>
          </p:xfrm>
          <a:graphic>
            <a:graphicData uri="http://schemas.openxmlformats.org/presentationml/2006/ole">
              <p:oleObj spid="_x0000_s207879" name="公式" r:id="rId5" imgW="457200" imgH="203040" progId="Equation.3">
                <p:embed/>
              </p:oleObj>
            </a:graphicData>
          </a:graphic>
        </p:graphicFrame>
        <p:graphicFrame>
          <p:nvGraphicFramePr>
            <p:cNvPr id="14344" name="Object 9"/>
            <p:cNvGraphicFramePr>
              <a:graphicFrameLocks noChangeAspect="1"/>
            </p:cNvGraphicFramePr>
            <p:nvPr/>
          </p:nvGraphicFramePr>
          <p:xfrm>
            <a:off x="3817" y="3829"/>
            <a:ext cx="1008" cy="241"/>
          </p:xfrm>
          <a:graphic>
            <a:graphicData uri="http://schemas.openxmlformats.org/presentationml/2006/ole">
              <p:oleObj spid="_x0000_s207880" name="公式" r:id="rId6" imgW="419040" imgH="203040" progId="Equation.3">
                <p:embed/>
              </p:oleObj>
            </a:graphicData>
          </a:graphic>
        </p:graphicFrame>
        <p:graphicFrame>
          <p:nvGraphicFramePr>
            <p:cNvPr id="14345" name="Object 10"/>
            <p:cNvGraphicFramePr>
              <a:graphicFrameLocks noChangeAspect="1"/>
            </p:cNvGraphicFramePr>
            <p:nvPr/>
          </p:nvGraphicFramePr>
          <p:xfrm>
            <a:off x="2809" y="3829"/>
            <a:ext cx="266" cy="288"/>
          </p:xfrm>
          <a:graphic>
            <a:graphicData uri="http://schemas.openxmlformats.org/presentationml/2006/ole">
              <p:oleObj spid="_x0000_s207881" name="Equation" r:id="rId7" imgW="152280" imgH="164880" progId="">
                <p:embed/>
              </p:oleObj>
            </a:graphicData>
          </a:graphic>
        </p:graphicFrame>
        <p:sp>
          <p:nvSpPr>
            <p:cNvPr id="14351" name="Text Box 11"/>
            <p:cNvSpPr txBox="1">
              <a:spLocks noChangeArrowheads="1"/>
            </p:cNvSpPr>
            <p:nvPr/>
          </p:nvSpPr>
          <p:spPr bwMode="auto">
            <a:xfrm>
              <a:off x="2617" y="3061"/>
              <a:ext cx="912" cy="288"/>
            </a:xfrm>
            <a:prstGeom prst="rect">
              <a:avLst/>
            </a:prstGeom>
            <a:noFill/>
            <a:ln w="9525">
              <a:noFill/>
              <a:miter lim="800000"/>
              <a:headEnd/>
              <a:tailEnd/>
            </a:ln>
          </p:spPr>
          <p:txBody>
            <a:bodyPr>
              <a:spAutoFit/>
            </a:bodyPr>
            <a:lstStyle/>
            <a:p>
              <a:pPr>
                <a:spcBef>
                  <a:spcPct val="50000"/>
                </a:spcBef>
              </a:pPr>
              <a:r>
                <a:rPr kumimoji="1" lang="en-US" altLang="zh-CN" sz="2400" b="0">
                  <a:solidFill>
                    <a:srgbClr val="007A77"/>
                  </a:solidFill>
                  <a:latin typeface="Times New Roman" pitchFamily="18" charset="0"/>
                </a:rPr>
                <a:t>0.9974</a:t>
              </a:r>
            </a:p>
          </p:txBody>
        </p:sp>
        <p:sp>
          <p:nvSpPr>
            <p:cNvPr id="14352" name="Text Box 12"/>
            <p:cNvSpPr txBox="1">
              <a:spLocks noChangeArrowheads="1"/>
            </p:cNvSpPr>
            <p:nvPr/>
          </p:nvSpPr>
          <p:spPr bwMode="auto">
            <a:xfrm>
              <a:off x="1561" y="2389"/>
              <a:ext cx="480" cy="288"/>
            </a:xfrm>
            <a:prstGeom prst="rect">
              <a:avLst/>
            </a:prstGeom>
            <a:noFill/>
            <a:ln w="9525">
              <a:noFill/>
              <a:miter lim="800000"/>
              <a:headEnd/>
              <a:tailEnd/>
            </a:ln>
          </p:spPr>
          <p:txBody>
            <a:bodyPr>
              <a:spAutoFit/>
            </a:bodyPr>
            <a:lstStyle/>
            <a:p>
              <a:pPr>
                <a:spcBef>
                  <a:spcPct val="50000"/>
                </a:spcBef>
              </a:pPr>
              <a:r>
                <a:rPr kumimoji="1" lang="en-US" altLang="zh-CN" sz="2400" b="0">
                  <a:solidFill>
                    <a:srgbClr val="007A77"/>
                  </a:solidFill>
                  <a:latin typeface="Times New Roman" pitchFamily="18" charset="0"/>
                </a:rPr>
                <a:t>F(x)</a:t>
              </a:r>
            </a:p>
          </p:txBody>
        </p:sp>
      </p:grpSp>
      <p:sp>
        <p:nvSpPr>
          <p:cNvPr id="28685" name="Rectangle 13"/>
          <p:cNvSpPr>
            <a:spLocks noChangeArrowheads="1"/>
          </p:cNvSpPr>
          <p:nvPr/>
        </p:nvSpPr>
        <p:spPr bwMode="auto">
          <a:xfrm>
            <a:off x="3054355" y="188913"/>
            <a:ext cx="2232025" cy="530225"/>
          </a:xfrm>
          <a:prstGeom prst="rect">
            <a:avLst/>
          </a:prstGeom>
          <a:noFill/>
          <a:ln w="38100" algn="ctr">
            <a:noFill/>
            <a:miter lim="800000"/>
            <a:headEnd/>
            <a:tailEnd/>
          </a:ln>
        </p:spPr>
        <p:txBody>
          <a:bodyPr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en-US" altLang="zh-CN" sz="3200" dirty="0">
                <a:solidFill>
                  <a:schemeClr val="folHlink"/>
                </a:solidFill>
                <a:latin typeface="华文新魏" pitchFamily="2" charset="-122"/>
                <a:ea typeface="华文新魏" pitchFamily="2" charset="-122"/>
              </a:rPr>
              <a:t>3</a:t>
            </a:r>
            <a:r>
              <a:rPr kumimoji="1" lang="en-US" altLang="zh-CN" sz="3200" dirty="0">
                <a:solidFill>
                  <a:schemeClr val="folHlink"/>
                </a:solidFill>
                <a:latin typeface="华文新魏" pitchFamily="2" charset="-122"/>
                <a:ea typeface="华文新魏" pitchFamily="2" charset="-122"/>
                <a:sym typeface="Symbol" pitchFamily="18" charset="2"/>
              </a:rPr>
              <a:t></a:t>
            </a:r>
            <a:r>
              <a:rPr kumimoji="1" lang="zh-CN" altLang="en-US" sz="3200" dirty="0">
                <a:solidFill>
                  <a:schemeClr val="folHlink"/>
                </a:solidFill>
                <a:latin typeface="华文新魏" pitchFamily="2" charset="-122"/>
                <a:ea typeface="华文新魏" pitchFamily="2" charset="-122"/>
                <a:sym typeface="Symbol" pitchFamily="18" charset="2"/>
              </a:rPr>
              <a:t>准则</a:t>
            </a:r>
          </a:p>
        </p:txBody>
      </p:sp>
      <p:grpSp>
        <p:nvGrpSpPr>
          <p:cNvPr id="3" name="Group 16"/>
          <p:cNvGrpSpPr>
            <a:grpSpLocks/>
          </p:cNvGrpSpPr>
          <p:nvPr/>
        </p:nvGrpSpPr>
        <p:grpSpPr bwMode="auto">
          <a:xfrm>
            <a:off x="5857884" y="3929066"/>
            <a:ext cx="2547938" cy="1460499"/>
            <a:chOff x="3560" y="2704"/>
            <a:chExt cx="1605" cy="920"/>
          </a:xfrm>
        </p:grpSpPr>
        <p:graphicFrame>
          <p:nvGraphicFramePr>
            <p:cNvPr id="14341" name="Object 14"/>
            <p:cNvGraphicFramePr>
              <a:graphicFrameLocks noChangeAspect="1"/>
            </p:cNvGraphicFramePr>
            <p:nvPr/>
          </p:nvGraphicFramePr>
          <p:xfrm>
            <a:off x="3651" y="2704"/>
            <a:ext cx="1316" cy="402"/>
          </p:xfrm>
          <a:graphic>
            <a:graphicData uri="http://schemas.openxmlformats.org/presentationml/2006/ole">
              <p:oleObj spid="_x0000_s207877" name="Equation" r:id="rId8" imgW="914400" imgH="279360" progId="">
                <p:embed/>
              </p:oleObj>
            </a:graphicData>
          </a:graphic>
        </p:graphicFrame>
        <p:sp>
          <p:nvSpPr>
            <p:cNvPr id="14350" name="Text Box 15"/>
            <p:cNvSpPr txBox="1">
              <a:spLocks noChangeArrowheads="1"/>
            </p:cNvSpPr>
            <p:nvPr/>
          </p:nvSpPr>
          <p:spPr bwMode="auto">
            <a:xfrm>
              <a:off x="3560" y="3294"/>
              <a:ext cx="1605" cy="330"/>
            </a:xfrm>
            <a:prstGeom prst="rect">
              <a:avLst/>
            </a:prstGeom>
            <a:noFill/>
            <a:ln w="9525">
              <a:noFill/>
              <a:miter lim="800000"/>
              <a:headEnd/>
              <a:tailEnd/>
            </a:ln>
          </p:spPr>
          <p:txBody>
            <a:bodyPr wrap="none">
              <a:spAutoFit/>
            </a:bodyPr>
            <a:lstStyle/>
            <a:p>
              <a:r>
                <a:rPr lang="zh-CN" altLang="en-US" sz="2800" b="1" dirty="0">
                  <a:solidFill>
                    <a:srgbClr val="FF0000"/>
                  </a:solidFill>
                </a:rPr>
                <a:t>是小概率事件  </a:t>
              </a:r>
            </a:p>
          </p:txBody>
        </p:sp>
      </p:grpSp>
      <p:graphicFrame>
        <p:nvGraphicFramePr>
          <p:cNvPr id="207882" name="Object 10"/>
          <p:cNvGraphicFramePr>
            <a:graphicFrameLocks noChangeAspect="1"/>
          </p:cNvGraphicFramePr>
          <p:nvPr/>
        </p:nvGraphicFramePr>
        <p:xfrm>
          <a:off x="714348" y="2285992"/>
          <a:ext cx="6572296" cy="567392"/>
        </p:xfrm>
        <a:graphic>
          <a:graphicData uri="http://schemas.openxmlformats.org/presentationml/2006/ole">
            <p:oleObj spid="_x0000_s207882" name="公式" r:id="rId9" imgW="2501640" imgH="215640" progId="Equation.3">
              <p:embed/>
            </p:oleObj>
          </a:graphicData>
        </a:graphic>
      </p:graphicFrame>
      <p:graphicFrame>
        <p:nvGraphicFramePr>
          <p:cNvPr id="207883" name="Object 11"/>
          <p:cNvGraphicFramePr>
            <a:graphicFrameLocks noChangeAspect="1"/>
          </p:cNvGraphicFramePr>
          <p:nvPr/>
        </p:nvGraphicFramePr>
        <p:xfrm>
          <a:off x="500033" y="3000372"/>
          <a:ext cx="7143801" cy="576860"/>
        </p:xfrm>
        <a:graphic>
          <a:graphicData uri="http://schemas.openxmlformats.org/presentationml/2006/ole">
            <p:oleObj spid="_x0000_s207883" name="公式" r:id="rId10" imgW="2514600" imgH="203040" progId="Equation.3">
              <p:embed/>
            </p:oleObj>
          </a:graphicData>
        </a:graphic>
      </p:graphicFrame>
      <p:graphicFrame>
        <p:nvGraphicFramePr>
          <p:cNvPr id="207884" name="Object 12"/>
          <p:cNvGraphicFramePr>
            <a:graphicFrameLocks noChangeAspect="1"/>
          </p:cNvGraphicFramePr>
          <p:nvPr/>
        </p:nvGraphicFramePr>
        <p:xfrm>
          <a:off x="4514850" y="3321050"/>
          <a:ext cx="114300" cy="215900"/>
        </p:xfrm>
        <a:graphic>
          <a:graphicData uri="http://schemas.openxmlformats.org/presentationml/2006/ole">
            <p:oleObj spid="_x0000_s207884" name="公式" r:id="rId11" imgW="114120" imgH="2156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animEffect transition="in" filter="dissolve">
                                      <p:cBhvr>
                                        <p:cTn id="7" dur="500"/>
                                        <p:tgtEl>
                                          <p:spTgt spid="2868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p:cTn id="12" dur="500" fill="hold"/>
                                        <p:tgtEl>
                                          <p:spTgt spid="28675"/>
                                        </p:tgtEl>
                                        <p:attrNameLst>
                                          <p:attrName>ppt_w</p:attrName>
                                        </p:attrNameLst>
                                      </p:cBhvr>
                                      <p:tavLst>
                                        <p:tav tm="0">
                                          <p:val>
                                            <p:fltVal val="0"/>
                                          </p:val>
                                        </p:tav>
                                        <p:tav tm="100000">
                                          <p:val>
                                            <p:strVal val="#ppt_w"/>
                                          </p:val>
                                        </p:tav>
                                      </p:tavLst>
                                    </p:anim>
                                    <p:anim calcmode="lin" valueType="num">
                                      <p:cBhvr>
                                        <p:cTn id="13" dur="500" fill="hold"/>
                                        <p:tgtEl>
                                          <p:spTgt spid="2867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8674"/>
                                        </p:tgtEl>
                                        <p:attrNameLst>
                                          <p:attrName>style.visibility</p:attrName>
                                        </p:attrNameLst>
                                      </p:cBhvr>
                                      <p:to>
                                        <p:strVal val="visible"/>
                                      </p:to>
                                    </p:set>
                                    <p:animEffect transition="in" filter="box(in)">
                                      <p:cBhvr>
                                        <p:cTn id="18" dur="500"/>
                                        <p:tgtEl>
                                          <p:spTgt spid="286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8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304800" y="381000"/>
            <a:ext cx="8458200" cy="2287588"/>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en-US" altLang="zh-CN" sz="3200" b="1">
                <a:solidFill>
                  <a:srgbClr val="FF3300"/>
                </a:solidFill>
              </a:rPr>
              <a:t> </a:t>
            </a:r>
            <a:r>
              <a:rPr kumimoji="1" lang="zh-CN" altLang="en-US" sz="3200" b="1">
                <a:solidFill>
                  <a:srgbClr val="FF3300"/>
                </a:solidFill>
              </a:rPr>
              <a:t>例</a:t>
            </a:r>
            <a:r>
              <a:rPr kumimoji="1" lang="zh-CN" altLang="en-US" sz="3200" b="1">
                <a:solidFill>
                  <a:srgbClr val="FFFF99"/>
                </a:solidFill>
                <a:latin typeface="Times New Roman" pitchFamily="18" charset="0"/>
              </a:rPr>
              <a:t> </a:t>
            </a:r>
            <a:r>
              <a:rPr kumimoji="1" lang="zh-CN" altLang="en-US" sz="2800">
                <a:solidFill>
                  <a:srgbClr val="CCECFF"/>
                </a:solidFill>
                <a:latin typeface="Times New Roman" pitchFamily="18" charset="0"/>
              </a:rPr>
              <a:t> </a:t>
            </a:r>
            <a:r>
              <a:rPr kumimoji="1" lang="zh-CN" altLang="en-US" sz="3200" b="1">
                <a:latin typeface="Times New Roman" pitchFamily="18" charset="0"/>
              </a:rPr>
              <a:t>设已知测量误差</a:t>
            </a:r>
            <a:r>
              <a:rPr kumimoji="1" lang="en-US" altLang="zh-CN" sz="3200" b="1">
                <a:latin typeface="Times New Roman" pitchFamily="18" charset="0"/>
              </a:rPr>
              <a:t>X</a:t>
            </a:r>
            <a:r>
              <a:rPr kumimoji="1" lang="zh-CN" altLang="en-US" sz="3200" b="1">
                <a:latin typeface="Times New Roman" pitchFamily="18" charset="0"/>
              </a:rPr>
              <a:t>～</a:t>
            </a:r>
            <a:r>
              <a:rPr kumimoji="1" lang="en-US" altLang="zh-CN" sz="3200" b="1">
                <a:latin typeface="Times New Roman" pitchFamily="18" charset="0"/>
              </a:rPr>
              <a:t>N</a:t>
            </a:r>
            <a:r>
              <a:rPr kumimoji="1" lang="zh-CN" altLang="en-US" sz="3200" b="1">
                <a:latin typeface="Times New Roman" pitchFamily="18" charset="0"/>
              </a:rPr>
              <a:t>（</a:t>
            </a:r>
            <a:r>
              <a:rPr kumimoji="1" lang="en-US" altLang="zh-CN" sz="3200" b="1">
                <a:latin typeface="Times New Roman" pitchFamily="18" charset="0"/>
              </a:rPr>
              <a:t>0</a:t>
            </a:r>
            <a:r>
              <a:rPr kumimoji="1" lang="zh-CN" altLang="en-US" sz="3200" b="1">
                <a:latin typeface="Times New Roman" pitchFamily="18" charset="0"/>
              </a:rPr>
              <a:t>，</a:t>
            </a:r>
            <a:r>
              <a:rPr kumimoji="1" lang="en-US" altLang="zh-CN" sz="3200" b="1">
                <a:latin typeface="Times New Roman" pitchFamily="18" charset="0"/>
              </a:rPr>
              <a:t>10</a:t>
            </a:r>
            <a:r>
              <a:rPr kumimoji="1" lang="en-US" altLang="zh-CN" sz="3200" b="1" baseline="30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rPr>
              <a:t>），现独立重复进行</a:t>
            </a:r>
            <a:r>
              <a:rPr kumimoji="1" lang="en-US" altLang="zh-CN" sz="3200" b="1">
                <a:latin typeface="Times New Roman" pitchFamily="18" charset="0"/>
              </a:rPr>
              <a:t>100</a:t>
            </a:r>
            <a:r>
              <a:rPr kumimoji="1" lang="zh-CN" altLang="en-US" sz="3200" b="1">
                <a:latin typeface="Times New Roman" pitchFamily="18" charset="0"/>
              </a:rPr>
              <a:t>次测量，求误差绝对值超过</a:t>
            </a:r>
            <a:r>
              <a:rPr kumimoji="1" lang="en-US" altLang="zh-CN" sz="3200" b="1">
                <a:latin typeface="Times New Roman" pitchFamily="18" charset="0"/>
              </a:rPr>
              <a:t>19.6</a:t>
            </a:r>
            <a:r>
              <a:rPr kumimoji="1" lang="zh-CN" altLang="en-US" sz="3200" b="1">
                <a:latin typeface="Times New Roman" pitchFamily="18" charset="0"/>
              </a:rPr>
              <a:t>的次数不少于</a:t>
            </a:r>
            <a:r>
              <a:rPr kumimoji="1" lang="en-US" altLang="zh-CN" sz="3200" b="1">
                <a:latin typeface="Times New Roman" pitchFamily="18" charset="0"/>
              </a:rPr>
              <a:t>3</a:t>
            </a:r>
            <a:r>
              <a:rPr kumimoji="1" lang="zh-CN" altLang="en-US" sz="3200" b="1">
                <a:latin typeface="Times New Roman" pitchFamily="18" charset="0"/>
              </a:rPr>
              <a:t>的概率。 </a:t>
            </a:r>
          </a:p>
        </p:txBody>
      </p:sp>
      <p:sp>
        <p:nvSpPr>
          <p:cNvPr id="138243" name="Rectangle 3"/>
          <p:cNvSpPr>
            <a:spLocks noChangeArrowheads="1"/>
          </p:cNvSpPr>
          <p:nvPr/>
        </p:nvSpPr>
        <p:spPr bwMode="auto">
          <a:xfrm>
            <a:off x="457200" y="2895600"/>
            <a:ext cx="1000125" cy="530225"/>
          </a:xfrm>
          <a:prstGeom prst="rect">
            <a:avLst/>
          </a:prstGeom>
          <a:noFill/>
          <a:ln w="9525">
            <a:noFill/>
            <a:miter lim="800000"/>
            <a:headEnd/>
            <a:tailEnd/>
          </a:ln>
          <a:effectLst/>
        </p:spPr>
        <p:txBody>
          <a:bodyPr wrap="none">
            <a:spAutoFit/>
          </a:bodyPr>
          <a:lstStyle/>
          <a:p>
            <a:pPr>
              <a:lnSpc>
                <a:spcPct val="90000"/>
              </a:lnSpc>
              <a:spcBef>
                <a:spcPct val="20000"/>
              </a:spcBef>
              <a:buSzPct val="80000"/>
            </a:pPr>
            <a:r>
              <a:rPr kumimoji="1" lang="zh-CN" altLang="en-US" sz="3200" b="1" dirty="0">
                <a:solidFill>
                  <a:srgbClr val="FF3300"/>
                </a:solidFill>
              </a:rPr>
              <a:t>解：</a:t>
            </a:r>
          </a:p>
        </p:txBody>
      </p:sp>
      <p:sp>
        <p:nvSpPr>
          <p:cNvPr id="138244" name="Text Box 4"/>
          <p:cNvSpPr txBox="1">
            <a:spLocks noChangeArrowheads="1"/>
          </p:cNvSpPr>
          <p:nvPr/>
        </p:nvSpPr>
        <p:spPr bwMode="auto">
          <a:xfrm>
            <a:off x="1219200" y="2659068"/>
            <a:ext cx="7924800" cy="1555750"/>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zh-CN" altLang="en-US" sz="3200" b="1">
                <a:latin typeface="Times New Roman" pitchFamily="18" charset="0"/>
              </a:rPr>
              <a:t>第一步</a:t>
            </a:r>
            <a:r>
              <a:rPr kumimoji="1" lang="en-US" altLang="zh-CN" sz="3200" b="1">
                <a:latin typeface="Times New Roman" pitchFamily="18" charset="0"/>
              </a:rPr>
              <a:t>:</a:t>
            </a:r>
            <a:r>
              <a:rPr kumimoji="1" lang="zh-CN" altLang="en-US" sz="3200" b="1">
                <a:latin typeface="Times New Roman" pitchFamily="18" charset="0"/>
              </a:rPr>
              <a:t>以</a:t>
            </a:r>
            <a:r>
              <a:rPr kumimoji="1" lang="en-US" altLang="zh-CN" sz="3200" b="1">
                <a:latin typeface="Times New Roman" pitchFamily="18" charset="0"/>
              </a:rPr>
              <a:t>A</a:t>
            </a:r>
            <a:r>
              <a:rPr kumimoji="1" lang="zh-CN" altLang="en-US" sz="3200" b="1">
                <a:latin typeface="Times New Roman" pitchFamily="18" charset="0"/>
              </a:rPr>
              <a:t>表示一次测量中“误差绝对值超过</a:t>
            </a:r>
            <a:r>
              <a:rPr kumimoji="1" lang="en-US" altLang="zh-CN" sz="3200" b="1">
                <a:latin typeface="Times New Roman" pitchFamily="18" charset="0"/>
              </a:rPr>
              <a:t>19.6”</a:t>
            </a:r>
            <a:r>
              <a:rPr kumimoji="1" lang="zh-CN" altLang="en-US" sz="3200" b="1">
                <a:latin typeface="Times New Roman" pitchFamily="18" charset="0"/>
              </a:rPr>
              <a:t>的事件，则有 </a:t>
            </a:r>
          </a:p>
        </p:txBody>
      </p:sp>
      <p:graphicFrame>
        <p:nvGraphicFramePr>
          <p:cNvPr id="138245" name="Object 5"/>
          <p:cNvGraphicFramePr>
            <a:graphicFrameLocks noChangeAspect="1"/>
          </p:cNvGraphicFramePr>
          <p:nvPr/>
        </p:nvGraphicFramePr>
        <p:xfrm>
          <a:off x="1230313" y="4286250"/>
          <a:ext cx="6575425" cy="1806575"/>
        </p:xfrm>
        <a:graphic>
          <a:graphicData uri="http://schemas.openxmlformats.org/presentationml/2006/ole">
            <p:oleObj spid="_x0000_s138245" name="公式" r:id="rId3" imgW="2552400" imgH="6984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blinds(horizontal)">
                                      <p:cBhvr>
                                        <p:cTn id="7" dur="500"/>
                                        <p:tgtEl>
                                          <p:spTgt spid="1382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8244"/>
                                        </p:tgtEl>
                                        <p:attrNameLst>
                                          <p:attrName>style.visibility</p:attrName>
                                        </p:attrNameLst>
                                      </p:cBhvr>
                                      <p:to>
                                        <p:strVal val="visible"/>
                                      </p:to>
                                    </p:set>
                                    <p:animEffect transition="in" filter="blinds(horizontal)">
                                      <p:cBhvr>
                                        <p:cTn id="10" dur="500"/>
                                        <p:tgtEl>
                                          <p:spTgt spid="138244"/>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5"/>
                                        </p:tgtEl>
                                        <p:attrNameLst>
                                          <p:attrName>style.visibility</p:attrName>
                                        </p:attrNameLst>
                                      </p:cBhvr>
                                      <p:to>
                                        <p:strVal val="visible"/>
                                      </p:to>
                                    </p:set>
                                    <p:animEffect transition="in" filter="blinds(horizontal)">
                                      <p:cBhvr>
                                        <p:cTn id="13"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95288" y="285728"/>
            <a:ext cx="8382000" cy="2286000"/>
          </a:xfrm>
          <a:prstGeom prst="rect">
            <a:avLst/>
          </a:prstGeom>
          <a:noFill/>
          <a:ln w="9525">
            <a:noFill/>
            <a:miter lim="800000"/>
            <a:headEnd/>
            <a:tailEnd/>
          </a:ln>
          <a:effectLst/>
        </p:spPr>
        <p:txBody>
          <a:bodyPr>
            <a:spAutoFit/>
          </a:bodyPr>
          <a:lstStyle/>
          <a:p>
            <a:pPr>
              <a:spcBef>
                <a:spcPct val="50000"/>
              </a:spcBef>
              <a:buSzPct val="80000"/>
            </a:pPr>
            <a:r>
              <a:rPr kumimoji="1" lang="zh-CN" altLang="en-US" sz="3200" b="1" dirty="0">
                <a:latin typeface="Times New Roman" pitchFamily="18" charset="0"/>
              </a:rPr>
              <a:t>第二步</a:t>
            </a:r>
            <a:r>
              <a:rPr kumimoji="1" lang="en-US" altLang="zh-CN" sz="3200" b="1" dirty="0">
                <a:latin typeface="Times New Roman" pitchFamily="18" charset="0"/>
              </a:rPr>
              <a:t>:</a:t>
            </a:r>
            <a:r>
              <a:rPr kumimoji="1" lang="zh-CN" altLang="en-US" sz="3200" b="1" dirty="0">
                <a:latin typeface="Times New Roman" pitchFamily="18" charset="0"/>
              </a:rPr>
              <a:t>以</a:t>
            </a:r>
            <a:r>
              <a:rPr kumimoji="1" lang="en-US" altLang="zh-CN" sz="3200" b="1" dirty="0">
                <a:latin typeface="Times New Roman" pitchFamily="18" charset="0"/>
              </a:rPr>
              <a:t>Y</a:t>
            </a:r>
            <a:r>
              <a:rPr kumimoji="1" lang="zh-CN" altLang="en-US" sz="3200" b="1" dirty="0">
                <a:latin typeface="Times New Roman" pitchFamily="18" charset="0"/>
              </a:rPr>
              <a:t>表示</a:t>
            </a:r>
            <a:r>
              <a:rPr kumimoji="1" lang="en-US" altLang="zh-CN" sz="3200" b="1" dirty="0">
                <a:latin typeface="Times New Roman" pitchFamily="18" charset="0"/>
              </a:rPr>
              <a:t>100</a:t>
            </a:r>
            <a:r>
              <a:rPr kumimoji="1" lang="zh-CN" altLang="en-US" sz="3200" b="1" dirty="0">
                <a:latin typeface="Times New Roman" pitchFamily="18" charset="0"/>
              </a:rPr>
              <a:t>次独立重复测量中，事件</a:t>
            </a:r>
            <a:r>
              <a:rPr kumimoji="1" lang="en-US" altLang="zh-CN" sz="3200" b="1" dirty="0">
                <a:latin typeface="Times New Roman" pitchFamily="18" charset="0"/>
              </a:rPr>
              <a:t>A</a:t>
            </a:r>
            <a:r>
              <a:rPr kumimoji="1" lang="zh-CN" altLang="en-US" sz="3200" b="1" dirty="0">
                <a:latin typeface="Times New Roman" pitchFamily="18" charset="0"/>
              </a:rPr>
              <a:t>发生的次数，</a:t>
            </a:r>
            <a:r>
              <a:rPr kumimoji="1" lang="zh-CN" altLang="en-US" sz="3200" b="1" dirty="0" smtClean="0">
                <a:latin typeface="Times New Roman" pitchFamily="18" charset="0"/>
              </a:rPr>
              <a:t>则</a:t>
            </a:r>
            <a:r>
              <a:rPr kumimoji="1" lang="en-US" altLang="zh-CN" sz="3200" b="1" dirty="0" smtClean="0">
                <a:latin typeface="Times New Roman" pitchFamily="18" charset="0"/>
              </a:rPr>
              <a:t>Y</a:t>
            </a:r>
            <a:r>
              <a:rPr kumimoji="1" lang="zh-CN" altLang="en-US" sz="3200" b="1" dirty="0" smtClean="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100</a:t>
            </a:r>
            <a:r>
              <a:rPr kumimoji="1" lang="zh-CN" altLang="en-US" sz="3200" b="1" dirty="0">
                <a:latin typeface="Times New Roman" pitchFamily="18" charset="0"/>
              </a:rPr>
              <a:t>，</a:t>
            </a:r>
            <a:r>
              <a:rPr kumimoji="1" lang="en-US" altLang="zh-CN" sz="3200" b="1" dirty="0">
                <a:latin typeface="Times New Roman" pitchFamily="18" charset="0"/>
              </a:rPr>
              <a:t>0.05</a:t>
            </a:r>
            <a:r>
              <a:rPr kumimoji="1" lang="zh-CN" altLang="en-US" sz="3200" b="1" dirty="0">
                <a:latin typeface="Times New Roman" pitchFamily="18" charset="0"/>
              </a:rPr>
              <a:t>），所求概率是</a:t>
            </a:r>
          </a:p>
          <a:p>
            <a:pPr algn="ctr">
              <a:spcBef>
                <a:spcPct val="50000"/>
              </a:spcBef>
              <a:buSzPct val="80000"/>
            </a:pPr>
            <a:r>
              <a:rPr kumimoji="1" lang="zh-CN" altLang="en-US" sz="3200" b="1" dirty="0">
                <a:latin typeface="Times New Roman" pitchFamily="18" charset="0"/>
              </a:rPr>
              <a:t> </a:t>
            </a:r>
            <a:r>
              <a:rPr kumimoji="1" lang="en-US" altLang="zh-CN" sz="3200" b="1" dirty="0">
                <a:latin typeface="Times New Roman" pitchFamily="18" charset="0"/>
              </a:rPr>
              <a:t>P</a:t>
            </a:r>
            <a:r>
              <a:rPr kumimoji="1" lang="zh-CN" altLang="en-US" sz="3200" b="1" dirty="0">
                <a:latin typeface="Times New Roman" pitchFamily="18" charset="0"/>
              </a:rPr>
              <a:t>（</a:t>
            </a:r>
            <a:r>
              <a:rPr kumimoji="1" lang="en-US" altLang="zh-CN" sz="3200" b="1" dirty="0">
                <a:latin typeface="Times New Roman" pitchFamily="18" charset="0"/>
              </a:rPr>
              <a:t>Y≥3</a:t>
            </a:r>
            <a:r>
              <a:rPr kumimoji="1" lang="zh-CN" altLang="en-US" sz="3200" b="1" dirty="0">
                <a:latin typeface="Times New Roman" pitchFamily="18" charset="0"/>
              </a:rPr>
              <a:t>）</a:t>
            </a:r>
            <a:r>
              <a:rPr kumimoji="1" lang="en-US" altLang="zh-CN" sz="3200" b="1" dirty="0">
                <a:latin typeface="Times New Roman" pitchFamily="18" charset="0"/>
              </a:rPr>
              <a:t>=1</a:t>
            </a:r>
            <a:r>
              <a:rPr kumimoji="1" lang="zh-CN" altLang="en-US" sz="3200" b="1" dirty="0">
                <a:latin typeface="Times New Roman" pitchFamily="18" charset="0"/>
              </a:rPr>
              <a:t>－</a:t>
            </a:r>
            <a:r>
              <a:rPr kumimoji="1" lang="en-US" altLang="zh-CN" sz="3200" b="1" dirty="0">
                <a:latin typeface="Times New Roman" pitchFamily="18" charset="0"/>
              </a:rPr>
              <a:t>P</a:t>
            </a:r>
            <a:r>
              <a:rPr kumimoji="1" lang="zh-CN" altLang="en-US" sz="3200" b="1" dirty="0">
                <a:latin typeface="Times New Roman" pitchFamily="18" charset="0"/>
              </a:rPr>
              <a:t>（</a:t>
            </a:r>
            <a:r>
              <a:rPr kumimoji="1" lang="en-US" altLang="zh-CN" sz="3200" b="1" dirty="0">
                <a:latin typeface="Times New Roman" pitchFamily="18" charset="0"/>
              </a:rPr>
              <a:t>Y&lt;3</a:t>
            </a:r>
            <a:r>
              <a:rPr kumimoji="1" lang="zh-CN" altLang="en-US" sz="3200" b="1" dirty="0">
                <a:latin typeface="Times New Roman" pitchFamily="18" charset="0"/>
              </a:rPr>
              <a:t>） </a:t>
            </a:r>
          </a:p>
        </p:txBody>
      </p:sp>
      <p:graphicFrame>
        <p:nvGraphicFramePr>
          <p:cNvPr id="140291" name="Object 3"/>
          <p:cNvGraphicFramePr>
            <a:graphicFrameLocks noChangeAspect="1"/>
          </p:cNvGraphicFramePr>
          <p:nvPr/>
        </p:nvGraphicFramePr>
        <p:xfrm>
          <a:off x="1547813" y="4221163"/>
          <a:ext cx="6348412" cy="2300287"/>
        </p:xfrm>
        <a:graphic>
          <a:graphicData uri="http://schemas.openxmlformats.org/presentationml/2006/ole">
            <p:oleObj spid="_x0000_s140291" name="公式" r:id="rId3" imgW="2463480" imgH="888840" progId="Equation.3">
              <p:embed/>
            </p:oleObj>
          </a:graphicData>
        </a:graphic>
      </p:graphicFrame>
      <p:sp>
        <p:nvSpPr>
          <p:cNvPr id="140292" name="Text Box 4"/>
          <p:cNvSpPr txBox="1">
            <a:spLocks noChangeArrowheads="1"/>
          </p:cNvSpPr>
          <p:nvPr/>
        </p:nvSpPr>
        <p:spPr bwMode="auto">
          <a:xfrm>
            <a:off x="468313" y="2636838"/>
            <a:ext cx="8229600" cy="1569660"/>
          </a:xfrm>
          <a:prstGeom prst="rect">
            <a:avLst/>
          </a:prstGeom>
          <a:noFill/>
          <a:ln w="9525">
            <a:noFill/>
            <a:miter lim="800000"/>
            <a:headEnd/>
            <a:tailEnd/>
          </a:ln>
          <a:effectLst/>
        </p:spPr>
        <p:txBody>
          <a:bodyPr>
            <a:spAutoFit/>
          </a:bodyPr>
          <a:lstStyle/>
          <a:p>
            <a:pPr algn="just">
              <a:spcBef>
                <a:spcPct val="50000"/>
              </a:spcBef>
              <a:buSzPct val="80000"/>
            </a:pPr>
            <a:r>
              <a:rPr kumimoji="1" lang="zh-CN" altLang="en-US" sz="3200" b="1" dirty="0" smtClean="0">
                <a:latin typeface="Times New Roman" pitchFamily="18" charset="0"/>
              </a:rPr>
              <a:t>第三</a:t>
            </a:r>
            <a:r>
              <a:rPr kumimoji="1" lang="zh-CN" altLang="en-US" sz="3200" b="1" dirty="0">
                <a:latin typeface="Times New Roman" pitchFamily="18" charset="0"/>
              </a:rPr>
              <a:t>步</a:t>
            </a:r>
            <a:r>
              <a:rPr kumimoji="1" lang="en-US" altLang="zh-CN" sz="3200" b="1" dirty="0">
                <a:latin typeface="Times New Roman" pitchFamily="18" charset="0"/>
              </a:rPr>
              <a:t>:</a:t>
            </a:r>
            <a:r>
              <a:rPr kumimoji="1" lang="zh-CN" altLang="en-US" sz="3200" b="1" dirty="0">
                <a:latin typeface="Times New Roman" pitchFamily="18" charset="0"/>
              </a:rPr>
              <a:t>由于</a:t>
            </a:r>
            <a:r>
              <a:rPr kumimoji="1" lang="en-US" altLang="zh-CN" sz="3200" b="1" dirty="0">
                <a:latin typeface="Times New Roman" pitchFamily="18" charset="0"/>
              </a:rPr>
              <a:t>n=100</a:t>
            </a:r>
            <a:r>
              <a:rPr kumimoji="1" lang="zh-CN" altLang="en-US" sz="3200" b="1" dirty="0">
                <a:latin typeface="Times New Roman" pitchFamily="18" charset="0"/>
              </a:rPr>
              <a:t>较大而</a:t>
            </a:r>
            <a:r>
              <a:rPr kumimoji="1" lang="en-US" altLang="zh-CN" sz="3200" b="1" dirty="0">
                <a:latin typeface="Times New Roman" pitchFamily="18" charset="0"/>
              </a:rPr>
              <a:t>p=0.05</a:t>
            </a:r>
            <a:r>
              <a:rPr kumimoji="1" lang="zh-CN" altLang="en-US" sz="3200" b="1" dirty="0">
                <a:latin typeface="Times New Roman" pitchFamily="18" charset="0"/>
              </a:rPr>
              <a:t>很小，故二项分布可用</a:t>
            </a:r>
            <a:r>
              <a:rPr kumimoji="1" lang="en-US" altLang="zh-CN" sz="3200" b="1" dirty="0">
                <a:latin typeface="Times New Roman" pitchFamily="18" charset="0"/>
              </a:rPr>
              <a:t>λ=</a:t>
            </a:r>
            <a:r>
              <a:rPr kumimoji="1" lang="en-US" altLang="zh-CN" sz="3200" b="1" dirty="0" err="1">
                <a:latin typeface="Times New Roman" pitchFamily="18" charset="0"/>
              </a:rPr>
              <a:t>np</a:t>
            </a:r>
            <a:r>
              <a:rPr kumimoji="1" lang="en-US" altLang="zh-CN" sz="3200" b="1" dirty="0">
                <a:latin typeface="Times New Roman" pitchFamily="18" charset="0"/>
              </a:rPr>
              <a:t>=5</a:t>
            </a:r>
            <a:r>
              <a:rPr kumimoji="1" lang="zh-CN" altLang="en-US" sz="3200" b="1" dirty="0">
                <a:latin typeface="Times New Roman" pitchFamily="18" charset="0"/>
              </a:rPr>
              <a:t>的泊松分布近似代替，查泊松分布表可得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blinds(horizontal)">
                                      <p:cBhvr>
                                        <p:cTn id="7" dur="500"/>
                                        <p:tgtEl>
                                          <p:spTgt spid="1402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2"/>
                                        </p:tgtEl>
                                        <p:attrNameLst>
                                          <p:attrName>style.visibility</p:attrName>
                                        </p:attrNameLst>
                                      </p:cBhvr>
                                      <p:to>
                                        <p:strVal val="visible"/>
                                      </p:to>
                                    </p:set>
                                    <p:animEffect transition="in" filter="blinds(horizontal)">
                                      <p:cBhvr>
                                        <p:cTn id="10"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50825" y="260350"/>
            <a:ext cx="8547100" cy="3019425"/>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en-US" altLang="zh-CN" sz="3200" b="1" dirty="0">
                <a:solidFill>
                  <a:srgbClr val="FF3300"/>
                </a:solidFill>
              </a:rPr>
              <a:t> </a:t>
            </a:r>
            <a:r>
              <a:rPr kumimoji="1" lang="zh-CN" altLang="en-US" sz="3200" b="1" dirty="0" smtClean="0">
                <a:solidFill>
                  <a:srgbClr val="FF3300"/>
                </a:solidFill>
              </a:rPr>
              <a:t>例</a:t>
            </a:r>
            <a:r>
              <a:rPr kumimoji="1" lang="en-US" altLang="zh-CN" sz="3200" b="1" dirty="0" smtClean="0">
                <a:solidFill>
                  <a:srgbClr val="FF3300"/>
                </a:solidFill>
              </a:rPr>
              <a:t> </a:t>
            </a:r>
            <a:r>
              <a:rPr kumimoji="1" lang="en-US" altLang="zh-CN" sz="3200" b="1" dirty="0" smtClean="0">
                <a:solidFill>
                  <a:srgbClr val="FFFF99"/>
                </a:solidFill>
                <a:latin typeface="Times New Roman" pitchFamily="18" charset="0"/>
              </a:rPr>
              <a:t> </a:t>
            </a:r>
            <a:r>
              <a:rPr kumimoji="1" lang="en-US" altLang="zh-CN" sz="2800" b="1" dirty="0" smtClean="0">
                <a:solidFill>
                  <a:srgbClr val="CCECFF"/>
                </a:solidFill>
                <a:latin typeface="Times New Roman" pitchFamily="18" charset="0"/>
              </a:rPr>
              <a:t> </a:t>
            </a:r>
            <a:r>
              <a:rPr kumimoji="1" lang="zh-CN" altLang="en-US" sz="3200" b="1" dirty="0">
                <a:latin typeface="Times New Roman" pitchFamily="18" charset="0"/>
              </a:rPr>
              <a:t>公共汽车车门的高度是按男子与车门顶碰头的机会在</a:t>
            </a:r>
            <a:r>
              <a:rPr kumimoji="1" lang="en-US" altLang="zh-CN" sz="3200" b="1" dirty="0">
                <a:latin typeface="Times New Roman" pitchFamily="18" charset="0"/>
              </a:rPr>
              <a:t>0.01</a:t>
            </a:r>
            <a:r>
              <a:rPr kumimoji="1" lang="zh-CN" altLang="en-US" sz="3200" b="1" dirty="0">
                <a:latin typeface="Times New Roman" pitchFamily="18" charset="0"/>
              </a:rPr>
              <a:t>以下来设计的，设男子身高</a:t>
            </a:r>
            <a:r>
              <a:rPr kumimoji="1" lang="en-US" altLang="zh-CN" sz="3200" b="1" dirty="0">
                <a:latin typeface="Times New Roman" pitchFamily="18" charset="0"/>
              </a:rPr>
              <a:t>X</a:t>
            </a:r>
            <a:r>
              <a:rPr kumimoji="1" lang="zh-CN" altLang="en-US" sz="3200" b="1" dirty="0">
                <a:latin typeface="Times New Roman" pitchFamily="18" charset="0"/>
              </a:rPr>
              <a:t>服从</a:t>
            </a:r>
            <a:r>
              <a:rPr kumimoji="1" lang="en-US" altLang="zh-CN" sz="3200" b="1" dirty="0">
                <a:latin typeface="Times New Roman" pitchFamily="18" charset="0"/>
              </a:rPr>
              <a:t>μ=170cm</a:t>
            </a:r>
            <a:r>
              <a:rPr kumimoji="1" lang="zh-CN" altLang="en-US" sz="3200" b="1" dirty="0">
                <a:latin typeface="Times New Roman" pitchFamily="18" charset="0"/>
              </a:rPr>
              <a:t>、</a:t>
            </a:r>
            <a:r>
              <a:rPr kumimoji="1" lang="en-US" altLang="zh-CN" sz="3200" b="1" dirty="0">
                <a:latin typeface="Times New Roman" pitchFamily="18" charset="0"/>
              </a:rPr>
              <a:t>σ=6cm</a:t>
            </a:r>
            <a:r>
              <a:rPr kumimoji="1" lang="zh-CN" altLang="en-US" sz="3200" b="1" dirty="0">
                <a:latin typeface="Times New Roman" pitchFamily="18" charset="0"/>
              </a:rPr>
              <a:t>的正态分布，即</a:t>
            </a:r>
            <a:r>
              <a:rPr kumimoji="1" lang="en-US" altLang="zh-CN" sz="3200" b="1" dirty="0">
                <a:latin typeface="Times New Roman" pitchFamily="18" charset="0"/>
              </a:rPr>
              <a:t>X</a:t>
            </a:r>
            <a:r>
              <a:rPr kumimoji="1" lang="zh-CN" altLang="en-US" sz="3200" b="1" dirty="0">
                <a:latin typeface="Times New Roman" pitchFamily="18" charset="0"/>
              </a:rPr>
              <a:t>～</a:t>
            </a:r>
            <a:r>
              <a:rPr kumimoji="1" lang="en-US" altLang="zh-CN" sz="3200" b="1" dirty="0">
                <a:latin typeface="Times New Roman" pitchFamily="18" charset="0"/>
              </a:rPr>
              <a:t>N</a:t>
            </a:r>
            <a:r>
              <a:rPr kumimoji="1" lang="zh-CN" altLang="en-US" sz="3200" b="1" dirty="0">
                <a:latin typeface="Times New Roman" pitchFamily="18" charset="0"/>
              </a:rPr>
              <a:t>（</a:t>
            </a:r>
            <a:r>
              <a:rPr kumimoji="1" lang="en-US" altLang="zh-CN" sz="3200" b="1" dirty="0">
                <a:latin typeface="Times New Roman" pitchFamily="18" charset="0"/>
              </a:rPr>
              <a:t>170</a:t>
            </a:r>
            <a:r>
              <a:rPr kumimoji="1" lang="zh-CN" altLang="en-US" sz="3200" b="1" dirty="0">
                <a:latin typeface="Times New Roman" pitchFamily="18" charset="0"/>
              </a:rPr>
              <a:t>，</a:t>
            </a:r>
            <a:r>
              <a:rPr kumimoji="1" lang="en-US" altLang="zh-CN" sz="3200" b="1" dirty="0">
                <a:latin typeface="Times New Roman" pitchFamily="18" charset="0"/>
              </a:rPr>
              <a:t>6</a:t>
            </a:r>
            <a:r>
              <a:rPr kumimoji="1" lang="en-US" altLang="zh-CN" sz="3200" b="1" baseline="30000" dirty="0">
                <a:latin typeface="Times New Roman" pitchFamily="18" charset="0"/>
              </a:rPr>
              <a:t>2</a:t>
            </a:r>
            <a:r>
              <a:rPr kumimoji="1" lang="en-US" altLang="zh-CN" sz="3200" b="1" dirty="0">
                <a:latin typeface="Times New Roman" pitchFamily="18" charset="0"/>
              </a:rPr>
              <a:t> </a:t>
            </a:r>
            <a:r>
              <a:rPr kumimoji="1" lang="zh-CN" altLang="en-US" sz="3200" b="1" dirty="0">
                <a:latin typeface="Times New Roman" pitchFamily="18" charset="0"/>
              </a:rPr>
              <a:t>），试确定车门的高度。 </a:t>
            </a:r>
          </a:p>
        </p:txBody>
      </p:sp>
      <p:sp>
        <p:nvSpPr>
          <p:cNvPr id="142339" name="Rectangle 3"/>
          <p:cNvSpPr>
            <a:spLocks noChangeArrowheads="1"/>
          </p:cNvSpPr>
          <p:nvPr/>
        </p:nvSpPr>
        <p:spPr bwMode="auto">
          <a:xfrm>
            <a:off x="381000" y="3357562"/>
            <a:ext cx="1000125" cy="530225"/>
          </a:xfrm>
          <a:prstGeom prst="rect">
            <a:avLst/>
          </a:prstGeom>
          <a:noFill/>
          <a:ln w="9525">
            <a:noFill/>
            <a:miter lim="800000"/>
            <a:headEnd/>
            <a:tailEnd/>
          </a:ln>
          <a:effectLst/>
        </p:spPr>
        <p:txBody>
          <a:bodyPr wrap="none">
            <a:spAutoFit/>
          </a:bodyPr>
          <a:lstStyle/>
          <a:p>
            <a:pPr>
              <a:lnSpc>
                <a:spcPct val="90000"/>
              </a:lnSpc>
              <a:spcBef>
                <a:spcPct val="20000"/>
              </a:spcBef>
              <a:buSzPct val="80000"/>
            </a:pPr>
            <a:r>
              <a:rPr kumimoji="1" lang="zh-CN" altLang="en-US" sz="3200" b="1" dirty="0">
                <a:solidFill>
                  <a:srgbClr val="FF3300"/>
                </a:solidFill>
              </a:rPr>
              <a:t>解：</a:t>
            </a:r>
          </a:p>
        </p:txBody>
      </p:sp>
      <p:sp>
        <p:nvSpPr>
          <p:cNvPr id="142340" name="Text Box 4"/>
          <p:cNvSpPr txBox="1">
            <a:spLocks noChangeArrowheads="1"/>
          </p:cNvSpPr>
          <p:nvPr/>
        </p:nvSpPr>
        <p:spPr bwMode="auto">
          <a:xfrm>
            <a:off x="1071538" y="3357562"/>
            <a:ext cx="7562880" cy="535531"/>
          </a:xfrm>
          <a:prstGeom prst="rect">
            <a:avLst/>
          </a:prstGeom>
          <a:noFill/>
          <a:ln w="9525">
            <a:noFill/>
            <a:miter lim="800000"/>
            <a:headEnd/>
            <a:tailEnd/>
          </a:ln>
          <a:effectLst/>
        </p:spPr>
        <p:txBody>
          <a:bodyPr wrap="square">
            <a:spAutoFit/>
          </a:bodyPr>
          <a:lstStyle/>
          <a:p>
            <a:pPr>
              <a:lnSpc>
                <a:spcPct val="90000"/>
              </a:lnSpc>
              <a:spcBef>
                <a:spcPct val="50000"/>
              </a:spcBef>
              <a:buSzPct val="80000"/>
            </a:pPr>
            <a:r>
              <a:rPr kumimoji="1" lang="zh-CN" altLang="en-US" sz="3200" b="1" dirty="0">
                <a:latin typeface="Times New Roman" pitchFamily="18" charset="0"/>
              </a:rPr>
              <a:t>设车门的高度为</a:t>
            </a:r>
            <a:r>
              <a:rPr kumimoji="1" lang="en-US" altLang="zh-CN" sz="3200" b="1" i="1" dirty="0" err="1">
                <a:latin typeface="Times New Roman" pitchFamily="18" charset="0"/>
              </a:rPr>
              <a:t>h</a:t>
            </a:r>
            <a:r>
              <a:rPr kumimoji="1" lang="en-US" altLang="zh-CN" sz="3200" b="1" dirty="0" err="1">
                <a:latin typeface="Times New Roman" pitchFamily="18" charset="0"/>
              </a:rPr>
              <a:t>cm</a:t>
            </a:r>
            <a:r>
              <a:rPr kumimoji="1" lang="zh-CN" altLang="en-US" sz="3200" b="1" dirty="0">
                <a:latin typeface="Times New Roman" pitchFamily="18" charset="0"/>
              </a:rPr>
              <a:t>，根据设计要求应有 </a:t>
            </a:r>
          </a:p>
        </p:txBody>
      </p:sp>
      <p:graphicFrame>
        <p:nvGraphicFramePr>
          <p:cNvPr id="142341" name="Object 5"/>
          <p:cNvGraphicFramePr>
            <a:graphicFrameLocks noChangeAspect="1"/>
          </p:cNvGraphicFramePr>
          <p:nvPr/>
        </p:nvGraphicFramePr>
        <p:xfrm>
          <a:off x="2066925" y="4071942"/>
          <a:ext cx="3563938" cy="1879600"/>
        </p:xfrm>
        <a:graphic>
          <a:graphicData uri="http://schemas.openxmlformats.org/presentationml/2006/ole">
            <p:oleObj spid="_x0000_s142341" name="公式" r:id="rId3" imgW="1257120" imgH="6602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linds(horizontal)">
                                      <p:cBhvr>
                                        <p:cTn id="7" dur="500"/>
                                        <p:tgtEl>
                                          <p:spTgt spid="1423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340"/>
                                        </p:tgtEl>
                                        <p:attrNameLst>
                                          <p:attrName>style.visibility</p:attrName>
                                        </p:attrNameLst>
                                      </p:cBhvr>
                                      <p:to>
                                        <p:strVal val="visible"/>
                                      </p:to>
                                    </p:set>
                                    <p:animEffect transition="in" filter="blinds(horizontal)">
                                      <p:cBhvr>
                                        <p:cTn id="10" dur="500"/>
                                        <p:tgtEl>
                                          <p:spTgt spid="142340"/>
                                        </p:tgtEl>
                                      </p:cBhvr>
                                    </p:animEffect>
                                  </p:childTnLst>
                                </p:cTn>
                              </p:par>
                              <p:par>
                                <p:cTn id="11" presetID="3" presetClass="entr" presetSubtype="10" fill="hold" nodeType="withEffect">
                                  <p:stCondLst>
                                    <p:cond delay="0"/>
                                  </p:stCondLst>
                                  <p:childTnLst>
                                    <p:set>
                                      <p:cBhvr>
                                        <p:cTn id="12" dur="1" fill="hold">
                                          <p:stCondLst>
                                            <p:cond delay="0"/>
                                          </p:stCondLst>
                                        </p:cTn>
                                        <p:tgtEl>
                                          <p:spTgt spid="142341"/>
                                        </p:tgtEl>
                                        <p:attrNameLst>
                                          <p:attrName>style.visibility</p:attrName>
                                        </p:attrNameLst>
                                      </p:cBhvr>
                                      <p:to>
                                        <p:strVal val="visible"/>
                                      </p:to>
                                    </p:set>
                                    <p:animEffect transition="in" filter="blinds(horizontal)">
                                      <p:cBhvr>
                                        <p:cTn id="13"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1462112" y="692150"/>
          <a:ext cx="6610350" cy="660400"/>
        </p:xfrm>
        <a:graphic>
          <a:graphicData uri="http://schemas.openxmlformats.org/presentationml/2006/ole">
            <p:oleObj spid="_x0000_s87042" name="公式" r:id="rId3" imgW="2197080" imgH="215640" progId="Equation.3">
              <p:embed/>
            </p:oleObj>
          </a:graphicData>
        </a:graphic>
      </p:graphicFrame>
      <p:graphicFrame>
        <p:nvGraphicFramePr>
          <p:cNvPr id="87043" name="Object 3"/>
          <p:cNvGraphicFramePr>
            <a:graphicFrameLocks noChangeAspect="1"/>
          </p:cNvGraphicFramePr>
          <p:nvPr/>
        </p:nvGraphicFramePr>
        <p:xfrm>
          <a:off x="3951288" y="3213100"/>
          <a:ext cx="5192712" cy="2128838"/>
        </p:xfrm>
        <a:graphic>
          <a:graphicData uri="http://schemas.openxmlformats.org/presentationml/2006/ole">
            <p:oleObj spid="_x0000_s87043" name="公式" r:id="rId4" imgW="1650960" imgH="672840" progId="Equation.3">
              <p:embed/>
            </p:oleObj>
          </a:graphicData>
        </a:graphic>
      </p:graphicFrame>
      <p:sp>
        <p:nvSpPr>
          <p:cNvPr id="87044" name="Text Box 4"/>
          <p:cNvSpPr txBox="1">
            <a:spLocks noChangeArrowheads="1"/>
          </p:cNvSpPr>
          <p:nvPr/>
        </p:nvSpPr>
        <p:spPr bwMode="auto">
          <a:xfrm>
            <a:off x="214282" y="706423"/>
            <a:ext cx="1524000" cy="579437"/>
          </a:xfrm>
          <a:prstGeom prst="rect">
            <a:avLst/>
          </a:prstGeom>
          <a:noFill/>
          <a:ln w="9525">
            <a:noFill/>
            <a:miter lim="800000"/>
            <a:headEnd/>
            <a:tailEnd/>
          </a:ln>
          <a:effectLst/>
        </p:spPr>
        <p:txBody>
          <a:bodyPr>
            <a:spAutoFit/>
          </a:bodyPr>
          <a:lstStyle/>
          <a:p>
            <a:pPr>
              <a:spcBef>
                <a:spcPct val="50000"/>
              </a:spcBef>
            </a:pPr>
            <a:r>
              <a:rPr kumimoji="1" lang="zh-CN" altLang="en-US" sz="3200" b="1">
                <a:latin typeface="Times New Roman" pitchFamily="18" charset="0"/>
              </a:rPr>
              <a:t>（３）</a:t>
            </a:r>
          </a:p>
        </p:txBody>
      </p:sp>
      <p:graphicFrame>
        <p:nvGraphicFramePr>
          <p:cNvPr id="87045" name="Object 5"/>
          <p:cNvGraphicFramePr>
            <a:graphicFrameLocks noGrp="1" noChangeAspect="1"/>
          </p:cNvGraphicFramePr>
          <p:nvPr>
            <p:ph sz="half" idx="1"/>
          </p:nvPr>
        </p:nvGraphicFramePr>
        <p:xfrm>
          <a:off x="4006850" y="1628775"/>
          <a:ext cx="2652713" cy="673100"/>
        </p:xfrm>
        <a:graphic>
          <a:graphicData uri="http://schemas.openxmlformats.org/presentationml/2006/ole">
            <p:oleObj spid="_x0000_s87045" name="公式" r:id="rId5" imgW="850680" imgH="215640" progId="Equation.3">
              <p:embed/>
            </p:oleObj>
          </a:graphicData>
        </a:graphic>
      </p:graphicFrame>
      <p:graphicFrame>
        <p:nvGraphicFramePr>
          <p:cNvPr id="87046" name="Object 6"/>
          <p:cNvGraphicFramePr>
            <a:graphicFrameLocks noGrp="1" noChangeAspect="1"/>
          </p:cNvGraphicFramePr>
          <p:nvPr>
            <p:ph sz="half" idx="2"/>
          </p:nvPr>
        </p:nvGraphicFramePr>
        <p:xfrm>
          <a:off x="1571604" y="2420938"/>
          <a:ext cx="6429375" cy="631825"/>
        </p:xfrm>
        <a:graphic>
          <a:graphicData uri="http://schemas.openxmlformats.org/presentationml/2006/ole">
            <p:oleObj spid="_x0000_s87046" name="公式" r:id="rId6" imgW="2197080" imgH="215640" progId="Equation.3">
              <p:embed/>
            </p:oleObj>
          </a:graphicData>
        </a:graphic>
      </p:graphicFrame>
      <p:sp>
        <p:nvSpPr>
          <p:cNvPr id="87047" name="AutoShape 7"/>
          <p:cNvSpPr>
            <a:spLocks noChangeArrowheads="1"/>
          </p:cNvSpPr>
          <p:nvPr/>
        </p:nvSpPr>
        <p:spPr bwMode="auto">
          <a:xfrm>
            <a:off x="0" y="1412875"/>
            <a:ext cx="3348038" cy="1081088"/>
          </a:xfrm>
          <a:prstGeom prst="wedgeEllipseCallout">
            <a:avLst>
              <a:gd name="adj1" fmla="val 80630"/>
              <a:gd name="adj2" fmla="val -15051"/>
            </a:avLst>
          </a:prstGeom>
          <a:solidFill>
            <a:srgbClr val="CC99FF">
              <a:alpha val="0"/>
            </a:srgbClr>
          </a:solidFill>
          <a:ln w="9525">
            <a:solidFill>
              <a:srgbClr val="0000FF"/>
            </a:solidFill>
            <a:miter lim="800000"/>
            <a:headEnd/>
            <a:tailEnd/>
          </a:ln>
          <a:effectLst/>
        </p:spPr>
        <p:txBody>
          <a:bodyPr wrap="none"/>
          <a:lstStyle/>
          <a:p>
            <a:pPr marL="342900" indent="-342900" algn="ctr">
              <a:lnSpc>
                <a:spcPct val="90000"/>
              </a:lnSpc>
              <a:spcBef>
                <a:spcPct val="20000"/>
              </a:spcBef>
              <a:buSzPct val="80000"/>
            </a:pPr>
            <a:r>
              <a:rPr kumimoji="1" lang="zh-CN" altLang="en-US" sz="2400" b="1">
                <a:solidFill>
                  <a:srgbClr val="CC00FF"/>
                </a:solidFill>
                <a:latin typeface="Times New Roman" pitchFamily="18" charset="0"/>
              </a:rPr>
              <a:t>对任意类型的</a:t>
            </a:r>
          </a:p>
          <a:p>
            <a:pPr marL="342900" indent="-342900" algn="ctr">
              <a:lnSpc>
                <a:spcPct val="90000"/>
              </a:lnSpc>
              <a:spcBef>
                <a:spcPct val="20000"/>
              </a:spcBef>
              <a:buSzPct val="80000"/>
            </a:pPr>
            <a:r>
              <a:rPr kumimoji="1" lang="zh-CN" altLang="en-US" sz="2400" b="1">
                <a:solidFill>
                  <a:srgbClr val="CC00FF"/>
                </a:solidFill>
                <a:latin typeface="Times New Roman" pitchFamily="18" charset="0"/>
              </a:rPr>
              <a:t>随机变量均成立</a:t>
            </a:r>
          </a:p>
        </p:txBody>
      </p:sp>
      <p:grpSp>
        <p:nvGrpSpPr>
          <p:cNvPr id="87048" name="Group 8"/>
          <p:cNvGrpSpPr>
            <a:grpSpLocks/>
          </p:cNvGrpSpPr>
          <p:nvPr/>
        </p:nvGrpSpPr>
        <p:grpSpPr bwMode="auto">
          <a:xfrm>
            <a:off x="371476" y="2900386"/>
            <a:ext cx="4479925" cy="3937000"/>
            <a:chOff x="129" y="1872"/>
            <a:chExt cx="2822" cy="2480"/>
          </a:xfrm>
        </p:grpSpPr>
        <p:sp>
          <p:nvSpPr>
            <p:cNvPr id="87049" name="Line 9"/>
            <p:cNvSpPr>
              <a:spLocks noChangeShapeType="1"/>
            </p:cNvSpPr>
            <p:nvPr/>
          </p:nvSpPr>
          <p:spPr bwMode="auto">
            <a:xfrm>
              <a:off x="297" y="3897"/>
              <a:ext cx="2595" cy="0"/>
            </a:xfrm>
            <a:prstGeom prst="line">
              <a:avLst/>
            </a:prstGeom>
            <a:noFill/>
            <a:ln w="9525">
              <a:solidFill>
                <a:schemeClr val="tx1"/>
              </a:solidFill>
              <a:miter lim="800000"/>
              <a:headEnd/>
              <a:tailEnd type="stealth" w="lg" len="lg"/>
            </a:ln>
            <a:effectLst/>
          </p:spPr>
          <p:txBody>
            <a:bodyPr wrap="none"/>
            <a:lstStyle/>
            <a:p>
              <a:endParaRPr lang="zh-CN" altLang="en-US"/>
            </a:p>
          </p:txBody>
        </p:sp>
        <p:grpSp>
          <p:nvGrpSpPr>
            <p:cNvPr id="87050" name="Group 10"/>
            <p:cNvGrpSpPr>
              <a:grpSpLocks/>
            </p:cNvGrpSpPr>
            <p:nvPr/>
          </p:nvGrpSpPr>
          <p:grpSpPr bwMode="auto">
            <a:xfrm>
              <a:off x="129" y="1872"/>
              <a:ext cx="2822" cy="2480"/>
              <a:chOff x="129" y="1872"/>
              <a:chExt cx="2822" cy="2480"/>
            </a:xfrm>
          </p:grpSpPr>
          <p:sp>
            <p:nvSpPr>
              <p:cNvPr id="87051" name="Text Box 11"/>
              <p:cNvSpPr txBox="1">
                <a:spLocks noChangeArrowheads="1"/>
              </p:cNvSpPr>
              <p:nvPr/>
            </p:nvSpPr>
            <p:spPr bwMode="auto">
              <a:xfrm>
                <a:off x="1843" y="3865"/>
                <a:ext cx="244"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b</a:t>
                </a:r>
              </a:p>
            </p:txBody>
          </p:sp>
          <p:sp>
            <p:nvSpPr>
              <p:cNvPr id="87052" name="Line 12"/>
              <p:cNvSpPr>
                <a:spLocks noChangeShapeType="1"/>
              </p:cNvSpPr>
              <p:nvPr/>
            </p:nvSpPr>
            <p:spPr bwMode="auto">
              <a:xfrm flipV="1">
                <a:off x="1381" y="2025"/>
                <a:ext cx="0" cy="2327"/>
              </a:xfrm>
              <a:prstGeom prst="line">
                <a:avLst/>
              </a:prstGeom>
              <a:noFill/>
              <a:ln w="9525">
                <a:solidFill>
                  <a:schemeClr val="tx1"/>
                </a:solidFill>
                <a:miter lim="800000"/>
                <a:headEnd/>
                <a:tailEnd type="stealth" w="lg" len="lg"/>
              </a:ln>
              <a:effectLst/>
            </p:spPr>
            <p:txBody>
              <a:bodyPr wrap="none"/>
              <a:lstStyle/>
              <a:p>
                <a:endParaRPr lang="zh-CN" altLang="en-US"/>
              </a:p>
            </p:txBody>
          </p:sp>
          <p:sp>
            <p:nvSpPr>
              <p:cNvPr id="87053" name="Text Box 13"/>
              <p:cNvSpPr txBox="1">
                <a:spLocks noChangeArrowheads="1"/>
              </p:cNvSpPr>
              <p:nvPr/>
            </p:nvSpPr>
            <p:spPr bwMode="auto">
              <a:xfrm>
                <a:off x="2721" y="3865"/>
                <a:ext cx="230"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x</a:t>
                </a:r>
              </a:p>
            </p:txBody>
          </p:sp>
          <p:sp>
            <p:nvSpPr>
              <p:cNvPr id="87054" name="Text Box 14"/>
              <p:cNvSpPr txBox="1">
                <a:spLocks noChangeArrowheads="1"/>
              </p:cNvSpPr>
              <p:nvPr/>
            </p:nvSpPr>
            <p:spPr bwMode="auto">
              <a:xfrm>
                <a:off x="842" y="1872"/>
                <a:ext cx="599"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f</a:t>
                </a:r>
                <a:r>
                  <a:rPr kumimoji="1" lang="en-US" altLang="zh-CN" sz="3200">
                    <a:latin typeface="Times New Roman" pitchFamily="18" charset="0"/>
                    <a:ea typeface="楷体_GB2312" pitchFamily="49" charset="-122"/>
                  </a:rPr>
                  <a:t> ( </a:t>
                </a:r>
                <a:r>
                  <a:rPr kumimoji="1" lang="en-US" altLang="zh-CN" sz="3200" i="1">
                    <a:latin typeface="Times New Roman" pitchFamily="18" charset="0"/>
                    <a:ea typeface="楷体_GB2312" pitchFamily="49" charset="-122"/>
                  </a:rPr>
                  <a:t>x</a:t>
                </a:r>
                <a:r>
                  <a:rPr kumimoji="1" lang="en-US" altLang="zh-CN" sz="3200">
                    <a:latin typeface="Times New Roman" pitchFamily="18" charset="0"/>
                    <a:ea typeface="楷体_GB2312" pitchFamily="49" charset="-122"/>
                  </a:rPr>
                  <a:t>)</a:t>
                </a:r>
                <a:endParaRPr kumimoji="1" lang="en-US" altLang="zh-CN" sz="3200" i="1">
                  <a:latin typeface="Times New Roman" pitchFamily="18" charset="0"/>
                  <a:ea typeface="楷体_GB2312" pitchFamily="49" charset="-122"/>
                </a:endParaRPr>
              </a:p>
            </p:txBody>
          </p:sp>
          <p:pic>
            <p:nvPicPr>
              <p:cNvPr id="87055" name="Picture 15"/>
              <p:cNvPicPr>
                <a:picLocks noChangeAspect="1" noChangeArrowheads="1"/>
              </p:cNvPicPr>
              <p:nvPr/>
            </p:nvPicPr>
            <p:blipFill>
              <a:blip r:embed="rId7"/>
              <a:srcRect/>
              <a:stretch>
                <a:fillRect/>
              </a:stretch>
            </p:blipFill>
            <p:spPr bwMode="auto">
              <a:xfrm>
                <a:off x="129" y="2669"/>
                <a:ext cx="2556" cy="1291"/>
              </a:xfrm>
              <a:prstGeom prst="rect">
                <a:avLst/>
              </a:prstGeom>
              <a:noFill/>
              <a:ln w="9525">
                <a:noFill/>
                <a:miter lim="800000"/>
                <a:headEnd/>
                <a:tailEnd/>
              </a:ln>
              <a:effectLst/>
            </p:spPr>
          </p:pic>
          <p:sp>
            <p:nvSpPr>
              <p:cNvPr id="87056" name="Text Box 16"/>
              <p:cNvSpPr txBox="1">
                <a:spLocks noChangeArrowheads="1"/>
              </p:cNvSpPr>
              <p:nvPr/>
            </p:nvSpPr>
            <p:spPr bwMode="auto">
              <a:xfrm>
                <a:off x="935" y="3849"/>
                <a:ext cx="244"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a</a:t>
                </a:r>
              </a:p>
            </p:txBody>
          </p:sp>
          <p:sp>
            <p:nvSpPr>
              <p:cNvPr id="87057" name="Freeform 17" descr="大网格"/>
              <p:cNvSpPr>
                <a:spLocks/>
              </p:cNvSpPr>
              <p:nvPr/>
            </p:nvSpPr>
            <p:spPr bwMode="auto">
              <a:xfrm>
                <a:off x="1050" y="2736"/>
                <a:ext cx="912" cy="1152"/>
              </a:xfrm>
              <a:custGeom>
                <a:avLst/>
                <a:gdLst/>
                <a:ahLst/>
                <a:cxnLst>
                  <a:cxn ang="0">
                    <a:pos x="912" y="576"/>
                  </a:cxn>
                  <a:cxn ang="0">
                    <a:pos x="912" y="1152"/>
                  </a:cxn>
                  <a:cxn ang="0">
                    <a:pos x="0" y="1152"/>
                  </a:cxn>
                  <a:cxn ang="0">
                    <a:pos x="0" y="96"/>
                  </a:cxn>
                  <a:cxn ang="0">
                    <a:pos x="0" y="144"/>
                  </a:cxn>
                  <a:cxn ang="0">
                    <a:pos x="48" y="96"/>
                  </a:cxn>
                  <a:cxn ang="0">
                    <a:pos x="96" y="48"/>
                  </a:cxn>
                  <a:cxn ang="0">
                    <a:pos x="144" y="48"/>
                  </a:cxn>
                  <a:cxn ang="0">
                    <a:pos x="192" y="0"/>
                  </a:cxn>
                  <a:cxn ang="0">
                    <a:pos x="240" y="0"/>
                  </a:cxn>
                  <a:cxn ang="0">
                    <a:pos x="288" y="0"/>
                  </a:cxn>
                  <a:cxn ang="0">
                    <a:pos x="336" y="0"/>
                  </a:cxn>
                  <a:cxn ang="0">
                    <a:pos x="384" y="48"/>
                  </a:cxn>
                  <a:cxn ang="0">
                    <a:pos x="480" y="96"/>
                  </a:cxn>
                  <a:cxn ang="0">
                    <a:pos x="528" y="144"/>
                  </a:cxn>
                  <a:cxn ang="0">
                    <a:pos x="576" y="192"/>
                  </a:cxn>
                  <a:cxn ang="0">
                    <a:pos x="624" y="240"/>
                  </a:cxn>
                  <a:cxn ang="0">
                    <a:pos x="672" y="288"/>
                  </a:cxn>
                  <a:cxn ang="0">
                    <a:pos x="768" y="384"/>
                  </a:cxn>
                  <a:cxn ang="0">
                    <a:pos x="816" y="432"/>
                  </a:cxn>
                  <a:cxn ang="0">
                    <a:pos x="864" y="528"/>
                  </a:cxn>
                  <a:cxn ang="0">
                    <a:pos x="912" y="576"/>
                  </a:cxn>
                </a:cxnLst>
                <a:rect l="0" t="0" r="r" b="b"/>
                <a:pathLst>
                  <a:path w="912" h="1152">
                    <a:moveTo>
                      <a:pt x="912" y="576"/>
                    </a:moveTo>
                    <a:lnTo>
                      <a:pt x="912" y="1152"/>
                    </a:lnTo>
                    <a:lnTo>
                      <a:pt x="0" y="1152"/>
                    </a:lnTo>
                    <a:lnTo>
                      <a:pt x="0" y="96"/>
                    </a:lnTo>
                    <a:lnTo>
                      <a:pt x="0" y="144"/>
                    </a:lnTo>
                    <a:lnTo>
                      <a:pt x="48" y="96"/>
                    </a:lnTo>
                    <a:lnTo>
                      <a:pt x="96" y="48"/>
                    </a:lnTo>
                    <a:lnTo>
                      <a:pt x="144" y="48"/>
                    </a:lnTo>
                    <a:lnTo>
                      <a:pt x="192" y="0"/>
                    </a:lnTo>
                    <a:lnTo>
                      <a:pt x="240" y="0"/>
                    </a:lnTo>
                    <a:lnTo>
                      <a:pt x="288" y="0"/>
                    </a:lnTo>
                    <a:lnTo>
                      <a:pt x="336" y="0"/>
                    </a:lnTo>
                    <a:lnTo>
                      <a:pt x="384" y="48"/>
                    </a:lnTo>
                    <a:lnTo>
                      <a:pt x="480" y="96"/>
                    </a:lnTo>
                    <a:lnTo>
                      <a:pt x="528" y="144"/>
                    </a:lnTo>
                    <a:lnTo>
                      <a:pt x="576" y="192"/>
                    </a:lnTo>
                    <a:lnTo>
                      <a:pt x="624" y="240"/>
                    </a:lnTo>
                    <a:lnTo>
                      <a:pt x="672" y="288"/>
                    </a:lnTo>
                    <a:lnTo>
                      <a:pt x="768" y="384"/>
                    </a:lnTo>
                    <a:lnTo>
                      <a:pt x="816" y="432"/>
                    </a:lnTo>
                    <a:lnTo>
                      <a:pt x="864" y="528"/>
                    </a:lnTo>
                    <a:lnTo>
                      <a:pt x="912" y="576"/>
                    </a:lnTo>
                    <a:close/>
                  </a:path>
                </a:pathLst>
              </a:custGeom>
              <a:pattFill prst="lgGrid">
                <a:fgClr>
                  <a:schemeClr val="accent1"/>
                </a:fgClr>
                <a:bgClr>
                  <a:schemeClr val="bg1"/>
                </a:bgClr>
              </a:pattFill>
              <a:ln w="9525" cap="flat" cmpd="sng">
                <a:noFill/>
                <a:prstDash val="solid"/>
                <a:miter lim="800000"/>
                <a:headEnd type="none" w="med" len="med"/>
                <a:tailEnd type="none" w="med" len="med"/>
              </a:ln>
              <a:effectLst/>
            </p:spPr>
            <p:txBody>
              <a:bodyPr wrap="none"/>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blinds(horizontal)">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linds(horizontal)">
                                      <p:cBhvr>
                                        <p:cTn id="12" dur="500"/>
                                        <p:tgtEl>
                                          <p:spTgt spid="87046"/>
                                        </p:tgtEl>
                                      </p:cBhvr>
                                    </p:animEffect>
                                  </p:childTnLst>
                                </p:cTn>
                              </p:par>
                              <p:par>
                                <p:cTn id="13" presetID="3" presetClass="entr" presetSubtype="10" fill="hold" nodeType="withEffect">
                                  <p:stCondLst>
                                    <p:cond delay="0"/>
                                  </p:stCondLst>
                                  <p:childTnLst>
                                    <p:set>
                                      <p:cBhvr>
                                        <p:cTn id="14" dur="1" fill="hold">
                                          <p:stCondLst>
                                            <p:cond delay="0"/>
                                          </p:stCondLst>
                                        </p:cTn>
                                        <p:tgtEl>
                                          <p:spTgt spid="87043"/>
                                        </p:tgtEl>
                                        <p:attrNameLst>
                                          <p:attrName>style.visibility</p:attrName>
                                        </p:attrNameLst>
                                      </p:cBhvr>
                                      <p:to>
                                        <p:strVal val="visible"/>
                                      </p:to>
                                    </p:set>
                                    <p:animEffect transition="in" filter="blinds(horizontal)">
                                      <p:cBhvr>
                                        <p:cTn id="15"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Object 2"/>
          <p:cNvGraphicFramePr>
            <a:graphicFrameLocks noChangeAspect="1"/>
          </p:cNvGraphicFramePr>
          <p:nvPr/>
        </p:nvGraphicFramePr>
        <p:xfrm>
          <a:off x="1187450" y="1341438"/>
          <a:ext cx="7313640" cy="4008437"/>
        </p:xfrm>
        <a:graphic>
          <a:graphicData uri="http://schemas.openxmlformats.org/presentationml/2006/ole">
            <p:oleObj spid="_x0000_s144386" name="公式" r:id="rId3" imgW="2781000" imgH="1549080" progId="Equation.3">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82591" y="260350"/>
            <a:ext cx="8532813" cy="5312223"/>
          </a:xfrm>
          <a:prstGeom prst="rect">
            <a:avLst/>
          </a:prstGeom>
          <a:noFill/>
          <a:ln w="9525">
            <a:noFill/>
            <a:miter lim="800000"/>
            <a:headEnd/>
            <a:tailEnd/>
          </a:ln>
          <a:effectLst/>
        </p:spPr>
        <p:txBody>
          <a:bodyPr>
            <a:spAutoFit/>
          </a:bodyPr>
          <a:lstStyle/>
          <a:p>
            <a:pPr marL="342900" indent="-342900">
              <a:lnSpc>
                <a:spcPct val="120000"/>
              </a:lnSpc>
              <a:spcBef>
                <a:spcPct val="50000"/>
              </a:spcBef>
              <a:buSzPct val="80000"/>
            </a:pPr>
            <a:r>
              <a:rPr kumimoji="1" lang="en-US" altLang="zh-CN" sz="3200" dirty="0">
                <a:solidFill>
                  <a:srgbClr val="FF3300"/>
                </a:solidFill>
                <a:latin typeface="Times New Roman" pitchFamily="18" charset="0"/>
              </a:rPr>
              <a:t>	</a:t>
            </a:r>
            <a:r>
              <a:rPr kumimoji="1" lang="zh-CN" altLang="en-US" sz="3200" b="1" dirty="0" smtClean="0">
                <a:solidFill>
                  <a:srgbClr val="FF3300"/>
                </a:solidFill>
              </a:rPr>
              <a:t>例  </a:t>
            </a:r>
            <a:r>
              <a:rPr kumimoji="1" lang="zh-CN" altLang="en-US" sz="3200" b="1" dirty="0" smtClean="0">
                <a:latin typeface="Times New Roman" pitchFamily="18" charset="0"/>
              </a:rPr>
              <a:t>从</a:t>
            </a:r>
            <a:r>
              <a:rPr kumimoji="1" lang="zh-CN" altLang="en-US" sz="3200" b="1" dirty="0">
                <a:latin typeface="Times New Roman" pitchFamily="18" charset="0"/>
              </a:rPr>
              <a:t>南郊某地乘车前往北区火车站搭火车有两条路线可走，第一条穿过市区，路程较短，但交通拥挤，所需时间（单位分钟）服从正态分布</a:t>
            </a:r>
            <a:r>
              <a:rPr kumimoji="1" lang="en-US" altLang="zh-CN" sz="3200" b="1" dirty="0">
                <a:latin typeface="Times New Roman" pitchFamily="18" charset="0"/>
              </a:rPr>
              <a:t>N(50,100)</a:t>
            </a:r>
            <a:r>
              <a:rPr kumimoji="1" lang="zh-CN" altLang="en-US" sz="3200" b="1" dirty="0">
                <a:latin typeface="Times New Roman" pitchFamily="18" charset="0"/>
              </a:rPr>
              <a:t>，第二条沿环城公路走，路线较长，但意外堵塞较少，所需时间（单位分钟）服从正态分布</a:t>
            </a:r>
            <a:r>
              <a:rPr kumimoji="1" lang="en-US" altLang="zh-CN" sz="3200" b="1" dirty="0">
                <a:latin typeface="Times New Roman" pitchFamily="18" charset="0"/>
              </a:rPr>
              <a:t>N(60,16)</a:t>
            </a:r>
            <a:r>
              <a:rPr kumimoji="1" lang="zh-CN" altLang="en-US" sz="3200" b="1" dirty="0">
                <a:latin typeface="Times New Roman" pitchFamily="18" charset="0"/>
              </a:rPr>
              <a:t>，</a:t>
            </a:r>
          </a:p>
          <a:p>
            <a:pPr marL="342900" indent="-342900">
              <a:lnSpc>
                <a:spcPct val="120000"/>
              </a:lnSpc>
              <a:spcBef>
                <a:spcPct val="50000"/>
              </a:spcBef>
              <a:buSzPct val="80000"/>
            </a:pPr>
            <a:r>
              <a:rPr kumimoji="1" lang="zh-CN" altLang="en-US" sz="3200" b="1" dirty="0">
                <a:latin typeface="Times New Roman" pitchFamily="18" charset="0"/>
              </a:rPr>
              <a:t>（</a:t>
            </a:r>
            <a:r>
              <a:rPr kumimoji="1" lang="en-US" altLang="zh-CN" sz="3200" b="1" dirty="0">
                <a:latin typeface="Times New Roman" pitchFamily="18" charset="0"/>
              </a:rPr>
              <a:t>1</a:t>
            </a:r>
            <a:r>
              <a:rPr kumimoji="1" lang="zh-CN" altLang="en-US" sz="3200" b="1" dirty="0">
                <a:latin typeface="Times New Roman" pitchFamily="18" charset="0"/>
              </a:rPr>
              <a:t>）如有</a:t>
            </a:r>
            <a:r>
              <a:rPr kumimoji="1" lang="en-US" altLang="zh-CN" sz="3200" b="1" dirty="0">
                <a:latin typeface="Times New Roman" pitchFamily="18" charset="0"/>
              </a:rPr>
              <a:t>70</a:t>
            </a:r>
            <a:r>
              <a:rPr kumimoji="1" lang="zh-CN" altLang="en-US" sz="3200" b="1" dirty="0">
                <a:latin typeface="Times New Roman" pitchFamily="18" charset="0"/>
              </a:rPr>
              <a:t>分钟可用，问应走哪一条路线？</a:t>
            </a:r>
          </a:p>
          <a:p>
            <a:pPr marL="342900" indent="-342900">
              <a:lnSpc>
                <a:spcPct val="120000"/>
              </a:lnSpc>
              <a:spcBef>
                <a:spcPct val="50000"/>
              </a:spcBef>
              <a:buSzPct val="80000"/>
            </a:pPr>
            <a:r>
              <a:rPr kumimoji="1" lang="zh-CN" altLang="en-US" sz="3200" b="1" dirty="0">
                <a:latin typeface="Times New Roman" pitchFamily="18" charset="0"/>
              </a:rPr>
              <a:t>（</a:t>
            </a:r>
            <a:r>
              <a:rPr kumimoji="1" lang="en-US" altLang="zh-CN" sz="3200" b="1" dirty="0">
                <a:latin typeface="Times New Roman" pitchFamily="18" charset="0"/>
              </a:rPr>
              <a:t>2</a:t>
            </a:r>
            <a:r>
              <a:rPr kumimoji="1" lang="zh-CN" altLang="en-US" sz="3200" b="1" dirty="0">
                <a:latin typeface="Times New Roman" pitchFamily="18" charset="0"/>
              </a:rPr>
              <a:t>）如只有</a:t>
            </a:r>
            <a:r>
              <a:rPr kumimoji="1" lang="en-US" altLang="zh-CN" sz="3200" b="1" dirty="0">
                <a:latin typeface="Times New Roman" pitchFamily="18" charset="0"/>
              </a:rPr>
              <a:t>65</a:t>
            </a:r>
            <a:r>
              <a:rPr kumimoji="1" lang="zh-CN" altLang="en-US" sz="3200" b="1" dirty="0">
                <a:latin typeface="Times New Roman" pitchFamily="18" charset="0"/>
              </a:rPr>
              <a:t>分钟可用，问应走哪一条路线？</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250825" y="571480"/>
            <a:ext cx="1152525" cy="530225"/>
          </a:xfrm>
          <a:prstGeom prst="rect">
            <a:avLst/>
          </a:prstGeom>
          <a:noFill/>
          <a:ln w="9525">
            <a:noFill/>
            <a:miter lim="800000"/>
            <a:headEnd/>
            <a:tailEnd/>
          </a:ln>
          <a:effectLst/>
        </p:spPr>
        <p:txBody>
          <a:bodyPr>
            <a:spAutoFit/>
          </a:bodyPr>
          <a:lstStyle/>
          <a:p>
            <a:pPr marL="342900" indent="-342900">
              <a:lnSpc>
                <a:spcPct val="90000"/>
              </a:lnSpc>
              <a:spcBef>
                <a:spcPct val="50000"/>
              </a:spcBef>
              <a:buSzPct val="80000"/>
            </a:pPr>
            <a:r>
              <a:rPr kumimoji="1" lang="zh-CN" altLang="en-US" sz="3200" b="1" dirty="0">
                <a:solidFill>
                  <a:srgbClr val="FF3300"/>
                </a:solidFill>
              </a:rPr>
              <a:t>解：</a:t>
            </a:r>
          </a:p>
        </p:txBody>
      </p:sp>
      <p:graphicFrame>
        <p:nvGraphicFramePr>
          <p:cNvPr id="147459" name="Object 3"/>
          <p:cNvGraphicFramePr>
            <a:graphicFrameLocks/>
          </p:cNvGraphicFramePr>
          <p:nvPr/>
        </p:nvGraphicFramePr>
        <p:xfrm>
          <a:off x="1138238" y="549275"/>
          <a:ext cx="6369050" cy="5254625"/>
        </p:xfrm>
        <a:graphic>
          <a:graphicData uri="http://schemas.openxmlformats.org/presentationml/2006/ole">
            <p:oleObj spid="_x0000_s147459" name="公式" r:id="rId3" imgW="2260440" imgH="1968480" progId="Equation.3">
              <p:embed/>
            </p:oleObj>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p:cNvGraphicFramePr>
            <a:graphicFrameLocks noChangeAspect="1"/>
          </p:cNvGraphicFramePr>
          <p:nvPr/>
        </p:nvGraphicFramePr>
        <p:xfrm>
          <a:off x="849313" y="620713"/>
          <a:ext cx="5927725" cy="4645025"/>
        </p:xfrm>
        <a:graphic>
          <a:graphicData uri="http://schemas.openxmlformats.org/presentationml/2006/ole">
            <p:oleObj spid="_x0000_s149506" name="公式" r:id="rId3" imgW="2260440" imgH="1726920" progId="Equation.3">
              <p:embed/>
            </p:oleObj>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descr="Rectangle: Click to edit Master text styles&#10;Second level&#10;Third level&#10;Fourth level&#10;Fifth level"/>
          <p:cNvSpPr>
            <a:spLocks noChangeArrowheads="1"/>
          </p:cNvSpPr>
          <p:nvPr/>
        </p:nvSpPr>
        <p:spPr bwMode="auto">
          <a:xfrm>
            <a:off x="395288" y="4149725"/>
            <a:ext cx="8277225" cy="1727200"/>
          </a:xfrm>
          <a:prstGeom prst="rect">
            <a:avLst/>
          </a:prstGeom>
          <a:noFill/>
          <a:ln w="9525">
            <a:noFill/>
            <a:miter lim="800000"/>
            <a:headEnd/>
            <a:tailEnd/>
          </a:ln>
        </p:spPr>
        <p:txBody>
          <a:bodyPr/>
          <a:lstStyle/>
          <a:p>
            <a:pPr marL="342900" indent="-342900">
              <a:lnSpc>
                <a:spcPct val="160000"/>
              </a:lnSpc>
              <a:spcBef>
                <a:spcPct val="20000"/>
              </a:spcBef>
              <a:buSzPct val="80000"/>
            </a:pPr>
            <a:r>
              <a:rPr kumimoji="1" lang="en-US" altLang="zh-CN" sz="3200" dirty="0"/>
              <a:t> </a:t>
            </a:r>
            <a:r>
              <a:rPr kumimoji="1" lang="en-US" altLang="zh-CN" sz="3200" dirty="0">
                <a:solidFill>
                  <a:srgbClr val="009900"/>
                </a:solidFill>
              </a:rPr>
              <a:t>	</a:t>
            </a:r>
            <a:r>
              <a:rPr kumimoji="1" lang="zh-CN" altLang="en-US" sz="3200" b="1" dirty="0" smtClean="0">
                <a:solidFill>
                  <a:srgbClr val="009900"/>
                </a:solidFill>
              </a:rPr>
              <a:t>如</a:t>
            </a:r>
            <a:r>
              <a:rPr kumimoji="1" lang="en-US" altLang="zh-CN" sz="3200" b="1" dirty="0">
                <a:solidFill>
                  <a:srgbClr val="009900"/>
                </a:solidFill>
              </a:rPr>
              <a:t>X</a:t>
            </a:r>
            <a:r>
              <a:rPr kumimoji="1" lang="zh-CN" altLang="en-US" sz="3200" b="1" dirty="0">
                <a:solidFill>
                  <a:srgbClr val="009900"/>
                </a:solidFill>
              </a:rPr>
              <a:t>是随机变量，在</a:t>
            </a:r>
            <a:r>
              <a:rPr kumimoji="1" lang="en-US" altLang="zh-CN" sz="3200" b="1" dirty="0">
                <a:solidFill>
                  <a:srgbClr val="009900"/>
                </a:solidFill>
              </a:rPr>
              <a:t>y=g(x)</a:t>
            </a:r>
            <a:r>
              <a:rPr kumimoji="1" lang="zh-CN" altLang="en-US" sz="3200" b="1" dirty="0">
                <a:solidFill>
                  <a:srgbClr val="009900"/>
                </a:solidFill>
              </a:rPr>
              <a:t>连续、分段连续或单调时，则 </a:t>
            </a:r>
            <a:r>
              <a:rPr kumimoji="1" lang="en-US" altLang="zh-CN" sz="3200" b="1" dirty="0">
                <a:solidFill>
                  <a:srgbClr val="009900"/>
                </a:solidFill>
                <a:sym typeface="Symbol" pitchFamily="18" charset="2"/>
              </a:rPr>
              <a:t>Y=g(</a:t>
            </a:r>
            <a:r>
              <a:rPr kumimoji="1" lang="en-US" altLang="zh-CN" sz="3200" b="1" dirty="0">
                <a:solidFill>
                  <a:srgbClr val="009900"/>
                </a:solidFill>
              </a:rPr>
              <a:t>X) </a:t>
            </a:r>
            <a:r>
              <a:rPr kumimoji="1" lang="zh-CN" altLang="en-US" sz="3200" b="1" dirty="0">
                <a:solidFill>
                  <a:srgbClr val="009900"/>
                </a:solidFill>
              </a:rPr>
              <a:t>也是随机变量</a:t>
            </a:r>
            <a:r>
              <a:rPr kumimoji="1" lang="zh-CN" altLang="en-US" sz="3200" b="1" dirty="0"/>
              <a:t>。</a:t>
            </a:r>
          </a:p>
        </p:txBody>
      </p:sp>
      <p:sp>
        <p:nvSpPr>
          <p:cNvPr id="151555" name="Rectangle 3"/>
          <p:cNvSpPr>
            <a:spLocks noGrp="1" noChangeArrowheads="1"/>
          </p:cNvSpPr>
          <p:nvPr>
            <p:ph type="title"/>
          </p:nvPr>
        </p:nvSpPr>
        <p:spPr/>
        <p:txBody>
          <a:bodyPr/>
          <a:lstStyle/>
          <a:p>
            <a:pPr eaLnBrk="1" hangingPunct="1">
              <a:defRPr/>
            </a:pPr>
            <a:r>
              <a:rPr lang="zh-CN" altLang="en-US" smtClean="0"/>
              <a:t>一维随机变量函数的分布</a:t>
            </a:r>
          </a:p>
        </p:txBody>
      </p:sp>
      <p:sp>
        <p:nvSpPr>
          <p:cNvPr id="151556" name="Text Box 4"/>
          <p:cNvSpPr txBox="1">
            <a:spLocks noChangeArrowheads="1"/>
          </p:cNvSpPr>
          <p:nvPr/>
        </p:nvSpPr>
        <p:spPr bwMode="auto">
          <a:xfrm>
            <a:off x="288925" y="5949950"/>
            <a:ext cx="8412163" cy="641350"/>
          </a:xfrm>
          <a:prstGeom prst="rect">
            <a:avLst/>
          </a:prstGeom>
          <a:noFill/>
          <a:ln w="9525">
            <a:noFill/>
            <a:miter lim="800000"/>
            <a:headEnd/>
            <a:tailEnd/>
          </a:ln>
        </p:spPr>
        <p:txBody>
          <a:bodyPr wrap="none">
            <a:spAutoFit/>
          </a:bodyPr>
          <a:lstStyle/>
          <a:p>
            <a:r>
              <a:rPr kumimoji="1" lang="zh-CN" altLang="en-US" sz="3600" b="1">
                <a:solidFill>
                  <a:srgbClr val="CC3300"/>
                </a:solidFill>
                <a:latin typeface="Times New Roman" pitchFamily="18" charset="0"/>
                <a:ea typeface="黑体" pitchFamily="2" charset="-122"/>
              </a:rPr>
              <a:t>方法</a:t>
            </a:r>
            <a:r>
              <a:rPr kumimoji="1" lang="zh-CN" altLang="en-US" sz="3600" b="1">
                <a:solidFill>
                  <a:srgbClr val="FFFF99"/>
                </a:solidFill>
                <a:latin typeface="Times New Roman" pitchFamily="18" charset="0"/>
                <a:ea typeface="楷体_GB2312" pitchFamily="49" charset="-122"/>
              </a:rPr>
              <a:t>   </a:t>
            </a:r>
            <a:r>
              <a:rPr kumimoji="1" lang="zh-CN" altLang="en-US" sz="3600" b="1">
                <a:latin typeface="Times New Roman" pitchFamily="18" charset="0"/>
                <a:ea typeface="楷体_GB2312" pitchFamily="49" charset="-122"/>
              </a:rPr>
              <a:t>将与</a:t>
            </a:r>
            <a:r>
              <a:rPr kumimoji="1" lang="en-US" altLang="zh-CN" sz="3600" b="1">
                <a:latin typeface="Times New Roman" pitchFamily="18" charset="0"/>
                <a:ea typeface="楷体_GB2312" pitchFamily="49" charset="-122"/>
              </a:rPr>
              <a:t>Y </a:t>
            </a:r>
            <a:r>
              <a:rPr kumimoji="1" lang="zh-CN" altLang="en-US" sz="3600" b="1">
                <a:latin typeface="Times New Roman" pitchFamily="18" charset="0"/>
                <a:ea typeface="楷体_GB2312" pitchFamily="49" charset="-122"/>
              </a:rPr>
              <a:t>有关的事件转化成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的事件</a:t>
            </a:r>
          </a:p>
        </p:txBody>
      </p:sp>
      <p:grpSp>
        <p:nvGrpSpPr>
          <p:cNvPr id="2" name="Group 5"/>
          <p:cNvGrpSpPr>
            <a:grpSpLocks/>
          </p:cNvGrpSpPr>
          <p:nvPr/>
        </p:nvGrpSpPr>
        <p:grpSpPr bwMode="auto">
          <a:xfrm>
            <a:off x="1374775" y="2905125"/>
            <a:ext cx="7769225" cy="1403350"/>
            <a:chOff x="1010" y="1852"/>
            <a:chExt cx="4894" cy="884"/>
          </a:xfrm>
        </p:grpSpPr>
        <p:sp>
          <p:nvSpPr>
            <p:cNvPr id="37898" name="Text Box 6"/>
            <p:cNvSpPr txBox="1">
              <a:spLocks noChangeArrowheads="1"/>
            </p:cNvSpPr>
            <p:nvPr/>
          </p:nvSpPr>
          <p:spPr bwMode="auto">
            <a:xfrm>
              <a:off x="1010" y="1852"/>
              <a:ext cx="4894" cy="884"/>
            </a:xfrm>
            <a:prstGeom prst="rect">
              <a:avLst/>
            </a:prstGeom>
            <a:noFill/>
            <a:ln w="9525">
              <a:noFill/>
              <a:miter lim="800000"/>
              <a:headEnd/>
              <a:tailEnd/>
            </a:ln>
          </p:spPr>
          <p:txBody>
            <a:bodyPr>
              <a:spAutoFit/>
            </a:bodyPr>
            <a:lstStyle/>
            <a:p>
              <a:r>
                <a:rPr kumimoji="1" lang="zh-CN" altLang="en-US" sz="3600" b="1" dirty="0">
                  <a:latin typeface="Times New Roman" pitchFamily="18" charset="0"/>
                </a:rPr>
                <a:t>求</a:t>
              </a:r>
              <a:r>
                <a:rPr kumimoji="1" lang="zh-CN" altLang="en-US" sz="3600" b="1" dirty="0">
                  <a:latin typeface="Times New Roman" pitchFamily="18" charset="0"/>
                  <a:ea typeface="楷体_GB2312" pitchFamily="49" charset="-122"/>
                </a:rPr>
                <a:t> 随机因变量</a:t>
              </a:r>
              <a:r>
                <a:rPr kumimoji="1" lang="en-US" altLang="zh-CN" sz="3600" b="1" dirty="0">
                  <a:latin typeface="Times New Roman" pitchFamily="18" charset="0"/>
                  <a:ea typeface="楷体_GB2312" pitchFamily="49" charset="-122"/>
                </a:rPr>
                <a:t>Y</a:t>
              </a:r>
              <a:r>
                <a:rPr kumimoji="1" lang="en-US" altLang="zh-CN" sz="3200" b="1" dirty="0">
                  <a:latin typeface="Times New Roman" pitchFamily="18" charset="0"/>
                  <a:ea typeface="楷体_GB2312" pitchFamily="49" charset="-122"/>
                </a:rPr>
                <a:t>= g ( X )</a:t>
              </a:r>
              <a:r>
                <a:rPr kumimoji="1" lang="zh-CN" altLang="en-US" sz="3600" b="1" dirty="0">
                  <a:latin typeface="Times New Roman" pitchFamily="18" charset="0"/>
                  <a:ea typeface="楷体_GB2312" pitchFamily="49" charset="-122"/>
                </a:rPr>
                <a:t>的密度函数</a:t>
              </a:r>
            </a:p>
            <a:p>
              <a:endParaRPr kumimoji="1" lang="zh-CN" altLang="en-US" sz="1400" b="1" dirty="0">
                <a:latin typeface="Times New Roman" pitchFamily="18" charset="0"/>
                <a:ea typeface="楷体_GB2312" pitchFamily="49" charset="-122"/>
              </a:endParaRPr>
            </a:p>
            <a:p>
              <a:r>
                <a:rPr kumimoji="1" lang="zh-CN" altLang="en-US" sz="3600" b="1" dirty="0">
                  <a:latin typeface="Times New Roman" pitchFamily="18" charset="0"/>
                  <a:ea typeface="楷体_GB2312" pitchFamily="49" charset="-122"/>
                </a:rPr>
                <a:t>         或分布律</a:t>
              </a:r>
            </a:p>
          </p:txBody>
        </p:sp>
        <p:graphicFrame>
          <p:nvGraphicFramePr>
            <p:cNvPr id="37891" name="Object 7"/>
            <p:cNvGraphicFramePr>
              <a:graphicFrameLocks noChangeAspect="1"/>
            </p:cNvGraphicFramePr>
            <p:nvPr/>
          </p:nvGraphicFramePr>
          <p:xfrm>
            <a:off x="1068" y="2304"/>
            <a:ext cx="612" cy="432"/>
          </p:xfrm>
          <a:graphic>
            <a:graphicData uri="http://schemas.openxmlformats.org/presentationml/2006/ole">
              <p:oleObj spid="_x0000_s209923" name="Equation" r:id="rId3" imgW="393480" imgH="215640" progId="Equation.3">
                <p:embed/>
              </p:oleObj>
            </a:graphicData>
          </a:graphic>
        </p:graphicFrame>
      </p:grpSp>
      <p:grpSp>
        <p:nvGrpSpPr>
          <p:cNvPr id="3" name="Group 8"/>
          <p:cNvGrpSpPr>
            <a:grpSpLocks/>
          </p:cNvGrpSpPr>
          <p:nvPr/>
        </p:nvGrpSpPr>
        <p:grpSpPr bwMode="auto">
          <a:xfrm>
            <a:off x="152400" y="1412875"/>
            <a:ext cx="8137067" cy="1431925"/>
            <a:chOff x="254" y="912"/>
            <a:chExt cx="4789" cy="902"/>
          </a:xfrm>
        </p:grpSpPr>
        <p:sp>
          <p:nvSpPr>
            <p:cNvPr id="151561" name="Text Box 9"/>
            <p:cNvSpPr txBox="1">
              <a:spLocks noChangeArrowheads="1"/>
            </p:cNvSpPr>
            <p:nvPr/>
          </p:nvSpPr>
          <p:spPr bwMode="auto">
            <a:xfrm>
              <a:off x="254" y="930"/>
              <a:ext cx="4149" cy="884"/>
            </a:xfrm>
            <a:prstGeom prst="rect">
              <a:avLst/>
            </a:prstGeom>
            <a:noFill/>
            <a:ln w="9525">
              <a:noFill/>
              <a:miter lim="800000"/>
              <a:headEnd/>
              <a:tailEnd/>
            </a:ln>
            <a:effectLst/>
          </p:spPr>
          <p:txBody>
            <a:bodyPr wrap="none">
              <a:spAutoFit/>
            </a:bodyPr>
            <a:lstStyle/>
            <a:p>
              <a:pPr>
                <a:defRPr/>
              </a:pPr>
              <a:r>
                <a:rPr kumimoji="1" lang="zh-CN" altLang="en-US" sz="3600" b="1">
                  <a:solidFill>
                    <a:srgbClr val="0000FF"/>
                  </a:solidFill>
                  <a:effectLst>
                    <a:outerShdw blurRad="38100" dist="38100" dir="2700000" algn="tl">
                      <a:srgbClr val="C0C0C0"/>
                    </a:outerShdw>
                  </a:effectLst>
                  <a:latin typeface="Times New Roman" pitchFamily="18" charset="0"/>
                  <a:ea typeface="黑体" pitchFamily="2" charset="-122"/>
                </a:rPr>
                <a:t>问题</a:t>
              </a:r>
              <a:r>
                <a:rPr kumimoji="1" lang="zh-CN" altLang="en-US" sz="3600" b="1">
                  <a:solidFill>
                    <a:srgbClr val="FFFF99"/>
                  </a:solidFill>
                  <a:latin typeface="Times New Roman" pitchFamily="18" charset="0"/>
                  <a:ea typeface="楷体_GB2312" pitchFamily="49" charset="-122"/>
                </a:rPr>
                <a:t>   </a:t>
              </a:r>
              <a:r>
                <a:rPr kumimoji="1" lang="zh-CN" altLang="en-US" sz="3600" b="1">
                  <a:latin typeface="Times New Roman" pitchFamily="18" charset="0"/>
                  <a:ea typeface="宋体" pitchFamily="2" charset="-122"/>
                </a:rPr>
                <a:t>已知</a:t>
              </a:r>
              <a:r>
                <a:rPr kumimoji="1" lang="zh-CN" altLang="en-US" sz="3600" b="1">
                  <a:latin typeface="Times New Roman" pitchFamily="18" charset="0"/>
                  <a:ea typeface="楷体_GB2312" pitchFamily="49" charset="-122"/>
                </a:rPr>
                <a:t>随机变量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的密度函数</a:t>
              </a:r>
            </a:p>
            <a:p>
              <a:pPr>
                <a:defRPr/>
              </a:pPr>
              <a:endParaRPr kumimoji="1" lang="zh-CN" altLang="en-US" sz="1400" b="1">
                <a:latin typeface="Times New Roman" pitchFamily="18" charset="0"/>
                <a:ea typeface="楷体_GB2312" pitchFamily="49" charset="-122"/>
              </a:endParaRPr>
            </a:p>
            <a:p>
              <a:pPr>
                <a:defRPr/>
              </a:pPr>
              <a:r>
                <a:rPr kumimoji="1" lang="zh-CN" altLang="en-US" sz="3600" b="1">
                  <a:latin typeface="Times New Roman" pitchFamily="18" charset="0"/>
                  <a:ea typeface="楷体_GB2312" pitchFamily="49" charset="-122"/>
                </a:rPr>
                <a:t>           或分布律</a:t>
              </a:r>
            </a:p>
          </p:txBody>
        </p:sp>
        <p:graphicFrame>
          <p:nvGraphicFramePr>
            <p:cNvPr id="37890" name="Object 10"/>
            <p:cNvGraphicFramePr>
              <a:graphicFrameLocks noChangeAspect="1"/>
            </p:cNvGraphicFramePr>
            <p:nvPr/>
          </p:nvGraphicFramePr>
          <p:xfrm>
            <a:off x="4411" y="912"/>
            <a:ext cx="632" cy="432"/>
          </p:xfrm>
          <a:graphic>
            <a:graphicData uri="http://schemas.openxmlformats.org/presentationml/2006/ole">
              <p:oleObj spid="_x0000_s209922" name="Equation" r:id="rId4" imgW="406080" imgH="21564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blinds(horizontal)">
                                      <p:cBhvr>
                                        <p:cTn id="7" dur="500"/>
                                        <p:tgtEl>
                                          <p:spTgt spid="151554"/>
                                        </p:tgtEl>
                                      </p:cBhvr>
                                    </p:animEffect>
                                  </p:childTnLst>
                                </p:cTn>
                              </p:par>
                            </p:childTnLst>
                          </p:cTn>
                        </p:par>
                        <p:par>
                          <p:cTn id="8" fill="hold">
                            <p:stCondLst>
                              <p:cond delay="500"/>
                            </p:stCondLst>
                            <p:childTnLst>
                              <p:par>
                                <p:cTn id="9" presetID="22" presetClass="entr" presetSubtype="8" fill="hold" grpId="0" nodeType="afterEffect">
                                  <p:stCondLst>
                                    <p:cond delay="3000"/>
                                  </p:stCondLst>
                                  <p:childTnLst>
                                    <p:set>
                                      <p:cBhvr>
                                        <p:cTn id="10" dur="1" fill="hold">
                                          <p:stCondLst>
                                            <p:cond delay="0"/>
                                          </p:stCondLst>
                                        </p:cTn>
                                        <p:tgtEl>
                                          <p:spTgt spid="151556"/>
                                        </p:tgtEl>
                                        <p:attrNameLst>
                                          <p:attrName>style.visibility</p:attrName>
                                        </p:attrNameLst>
                                      </p:cBhvr>
                                      <p:to>
                                        <p:strVal val="visible"/>
                                      </p:to>
                                    </p:set>
                                    <p:animEffect transition="in" filter="wipe(left)">
                                      <p:cBhvr>
                                        <p:cTn id="11"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822325" y="1187450"/>
            <a:ext cx="5330825" cy="641350"/>
          </a:xfrm>
          <a:prstGeom prst="rect">
            <a:avLst/>
          </a:prstGeom>
          <a:noFill/>
          <a:ln w="9525">
            <a:noFill/>
            <a:miter lim="800000"/>
            <a:headEnd/>
            <a:tailEnd/>
          </a:ln>
        </p:spPr>
        <p:txBody>
          <a:bodyPr wrap="none">
            <a:spAutoFit/>
          </a:bodyPr>
          <a:lstStyle/>
          <a:p>
            <a:r>
              <a:rPr kumimoji="1" lang="zh-CN" altLang="en-US" sz="3600" b="1">
                <a:latin typeface="Times New Roman" pitchFamily="18" charset="0"/>
                <a:ea typeface="楷体_GB2312" pitchFamily="49" charset="-122"/>
              </a:rPr>
              <a:t>设随机变量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的分布律为</a:t>
            </a:r>
          </a:p>
        </p:txBody>
      </p:sp>
      <p:graphicFrame>
        <p:nvGraphicFramePr>
          <p:cNvPr id="38914" name="Object 3"/>
          <p:cNvGraphicFramePr>
            <a:graphicFrameLocks noChangeAspect="1"/>
          </p:cNvGraphicFramePr>
          <p:nvPr/>
        </p:nvGraphicFramePr>
        <p:xfrm>
          <a:off x="1619250" y="1916113"/>
          <a:ext cx="5399088" cy="687387"/>
        </p:xfrm>
        <a:graphic>
          <a:graphicData uri="http://schemas.openxmlformats.org/presentationml/2006/ole">
            <p:oleObj spid="_x0000_s210946" name="公式" r:id="rId3" imgW="1892160" imgH="228600" progId="Equation.3">
              <p:embed/>
            </p:oleObj>
          </a:graphicData>
        </a:graphic>
      </p:graphicFrame>
      <p:sp>
        <p:nvSpPr>
          <p:cNvPr id="38917" name="Text Box 4"/>
          <p:cNvSpPr txBox="1">
            <a:spLocks noChangeArrowheads="1"/>
          </p:cNvSpPr>
          <p:nvPr/>
        </p:nvSpPr>
        <p:spPr bwMode="auto">
          <a:xfrm>
            <a:off x="685800" y="2847975"/>
            <a:ext cx="7697788" cy="1190625"/>
          </a:xfrm>
          <a:prstGeom prst="rect">
            <a:avLst/>
          </a:prstGeom>
          <a:noFill/>
          <a:ln w="9525">
            <a:noFill/>
            <a:miter lim="800000"/>
            <a:headEnd/>
            <a:tailEnd/>
          </a:ln>
        </p:spPr>
        <p:txBody>
          <a:bodyPr wrap="none">
            <a:spAutoFit/>
          </a:bodyPr>
          <a:lstStyle/>
          <a:p>
            <a:r>
              <a:rPr kumimoji="1" lang="zh-CN" altLang="en-US" sz="3600" b="1" dirty="0">
                <a:latin typeface="Times New Roman" pitchFamily="18" charset="0"/>
                <a:ea typeface="楷体_GB2312" pitchFamily="49" charset="-122"/>
              </a:rPr>
              <a:t>由已知函数 </a:t>
            </a:r>
            <a:r>
              <a:rPr kumimoji="1" lang="en-US" altLang="zh-CN" sz="3600" b="1" dirty="0" smtClean="0">
                <a:latin typeface="Times New Roman" pitchFamily="18" charset="0"/>
                <a:ea typeface="楷体_GB2312" pitchFamily="49" charset="-122"/>
              </a:rPr>
              <a:t>g(x</a:t>
            </a:r>
            <a:r>
              <a:rPr kumimoji="1" lang="en-US" altLang="zh-CN" sz="3600" b="1" dirty="0">
                <a:latin typeface="Times New Roman" pitchFamily="18" charset="0"/>
                <a:ea typeface="楷体_GB2312" pitchFamily="49" charset="-122"/>
              </a:rPr>
              <a:t>)</a:t>
            </a:r>
            <a:r>
              <a:rPr kumimoji="1" lang="zh-CN" altLang="en-US" sz="3600" b="1" dirty="0">
                <a:latin typeface="Times New Roman" pitchFamily="18" charset="0"/>
                <a:ea typeface="楷体_GB2312" pitchFamily="49" charset="-122"/>
              </a:rPr>
              <a:t>可求出随机变量 </a:t>
            </a:r>
            <a:r>
              <a:rPr kumimoji="1" lang="en-US" altLang="zh-CN" sz="3600" b="1" dirty="0">
                <a:latin typeface="Times New Roman" pitchFamily="18" charset="0"/>
                <a:ea typeface="楷体_GB2312" pitchFamily="49" charset="-122"/>
              </a:rPr>
              <a:t>Y </a:t>
            </a:r>
            <a:r>
              <a:rPr kumimoji="1" lang="zh-CN" altLang="en-US" sz="3600" b="1" dirty="0">
                <a:latin typeface="Times New Roman" pitchFamily="18" charset="0"/>
                <a:ea typeface="楷体_GB2312" pitchFamily="49" charset="-122"/>
              </a:rPr>
              <a:t>的</a:t>
            </a:r>
          </a:p>
          <a:p>
            <a:r>
              <a:rPr kumimoji="1" lang="zh-CN" altLang="en-US" sz="3600" b="1" dirty="0">
                <a:latin typeface="Times New Roman" pitchFamily="18" charset="0"/>
                <a:ea typeface="楷体_GB2312" pitchFamily="49" charset="-122"/>
              </a:rPr>
              <a:t>所有可能取值，则 </a:t>
            </a:r>
            <a:r>
              <a:rPr kumimoji="1" lang="en-US" altLang="zh-CN" sz="3600" b="1" dirty="0">
                <a:latin typeface="Times New Roman" pitchFamily="18" charset="0"/>
                <a:ea typeface="楷体_GB2312" pitchFamily="49" charset="-122"/>
              </a:rPr>
              <a:t>Y  </a:t>
            </a:r>
            <a:r>
              <a:rPr kumimoji="1" lang="zh-CN" altLang="en-US" sz="3600" b="1" dirty="0">
                <a:latin typeface="Times New Roman" pitchFamily="18" charset="0"/>
                <a:ea typeface="楷体_GB2312" pitchFamily="49" charset="-122"/>
              </a:rPr>
              <a:t>的概率分布为</a:t>
            </a:r>
          </a:p>
        </p:txBody>
      </p:sp>
      <p:graphicFrame>
        <p:nvGraphicFramePr>
          <p:cNvPr id="153605" name="Object 5"/>
          <p:cNvGraphicFramePr>
            <a:graphicFrameLocks noChangeAspect="1"/>
          </p:cNvGraphicFramePr>
          <p:nvPr/>
        </p:nvGraphicFramePr>
        <p:xfrm>
          <a:off x="828675" y="4343400"/>
          <a:ext cx="7183438" cy="1219200"/>
        </p:xfrm>
        <a:graphic>
          <a:graphicData uri="http://schemas.openxmlformats.org/presentationml/2006/ole">
            <p:oleObj spid="_x0000_s210947" name="公式" r:id="rId4" imgW="2234880" imgH="368280" progId="Equation.3">
              <p:embed/>
            </p:oleObj>
          </a:graphicData>
        </a:graphic>
      </p:graphicFrame>
      <p:grpSp>
        <p:nvGrpSpPr>
          <p:cNvPr id="2" name="Group 6"/>
          <p:cNvGrpSpPr>
            <a:grpSpLocks/>
          </p:cNvGrpSpPr>
          <p:nvPr/>
        </p:nvGrpSpPr>
        <p:grpSpPr bwMode="auto">
          <a:xfrm>
            <a:off x="838200" y="381000"/>
            <a:ext cx="6477000" cy="641350"/>
            <a:chOff x="576" y="235"/>
            <a:chExt cx="4080" cy="404"/>
          </a:xfrm>
        </p:grpSpPr>
        <p:sp>
          <p:nvSpPr>
            <p:cNvPr id="38919" name="Text Box 7"/>
            <p:cNvSpPr txBox="1">
              <a:spLocks noChangeArrowheads="1"/>
            </p:cNvSpPr>
            <p:nvPr/>
          </p:nvSpPr>
          <p:spPr bwMode="auto">
            <a:xfrm>
              <a:off x="1012" y="235"/>
              <a:ext cx="3644" cy="404"/>
            </a:xfrm>
            <a:prstGeom prst="rect">
              <a:avLst/>
            </a:prstGeom>
            <a:noFill/>
            <a:ln w="9525">
              <a:noFill/>
              <a:miter lim="800000"/>
              <a:headEnd/>
              <a:tailEnd/>
            </a:ln>
          </p:spPr>
          <p:txBody>
            <a:bodyPr>
              <a:spAutoFit/>
            </a:bodyPr>
            <a:lstStyle/>
            <a:p>
              <a:r>
                <a:rPr kumimoji="1" lang="zh-CN" altLang="en-US" sz="3600" b="1">
                  <a:solidFill>
                    <a:srgbClr val="CC3300"/>
                  </a:solidFill>
                  <a:latin typeface="Times New Roman" pitchFamily="18" charset="0"/>
                  <a:ea typeface="黑体" pitchFamily="2" charset="-122"/>
                </a:rPr>
                <a:t>离散型随机变量函数的分布</a:t>
              </a:r>
            </a:p>
          </p:txBody>
        </p:sp>
        <p:sp>
          <p:nvSpPr>
            <p:cNvPr id="38920" name="Oval 8"/>
            <p:cNvSpPr>
              <a:spLocks noChangeArrowheads="1"/>
            </p:cNvSpPr>
            <p:nvPr/>
          </p:nvSpPr>
          <p:spPr bwMode="auto">
            <a:xfrm>
              <a:off x="576" y="336"/>
              <a:ext cx="281" cy="144"/>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05"/>
                                        </p:tgtEl>
                                        <p:attrNameLst>
                                          <p:attrName>style.visibility</p:attrName>
                                        </p:attrNameLst>
                                      </p:cBhvr>
                                      <p:to>
                                        <p:strVal val="visible"/>
                                      </p:to>
                                    </p:set>
                                    <p:animEffect transition="in" filter="wipe(up)">
                                      <p:cBhvr>
                                        <p:cTn id="7"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2"/>
          <p:cNvSpPr txBox="1">
            <a:spLocks noChangeArrowheads="1"/>
          </p:cNvSpPr>
          <p:nvPr/>
        </p:nvSpPr>
        <p:spPr bwMode="auto">
          <a:xfrm>
            <a:off x="458793" y="292100"/>
            <a:ext cx="4899025" cy="641350"/>
          </a:xfrm>
          <a:prstGeom prst="rect">
            <a:avLst/>
          </a:prstGeom>
          <a:noFill/>
          <a:ln w="9525">
            <a:noFill/>
            <a:miter lim="800000"/>
            <a:headEnd/>
            <a:tailEnd/>
          </a:ln>
        </p:spPr>
        <p:txBody>
          <a:bodyPr>
            <a:spAutoFit/>
          </a:bodyPr>
          <a:lstStyle/>
          <a:p>
            <a:pPr>
              <a:spcBef>
                <a:spcPct val="50000"/>
              </a:spcBef>
            </a:pPr>
            <a:r>
              <a:rPr kumimoji="1" lang="en-US" altLang="zh-CN" sz="3600" b="1" dirty="0">
                <a:solidFill>
                  <a:srgbClr val="CC3300"/>
                </a:solidFill>
                <a:latin typeface="Tahoma" pitchFamily="34" charset="0"/>
              </a:rPr>
              <a:t> </a:t>
            </a:r>
            <a:r>
              <a:rPr kumimoji="1" lang="zh-CN" altLang="en-US" sz="3600" b="1" dirty="0" smtClean="0">
                <a:solidFill>
                  <a:srgbClr val="CC3300"/>
                </a:solidFill>
                <a:latin typeface="Times New Roman" pitchFamily="18" charset="0"/>
              </a:rPr>
              <a:t>例</a:t>
            </a:r>
            <a:r>
              <a:rPr kumimoji="1" lang="en-US" altLang="zh-CN" sz="3600" b="1" dirty="0" smtClean="0">
                <a:solidFill>
                  <a:srgbClr val="CC3300"/>
                </a:solidFill>
                <a:latin typeface="Times New Roman" pitchFamily="18" charset="0"/>
              </a:rPr>
              <a:t> </a:t>
            </a:r>
            <a:r>
              <a:rPr kumimoji="1" lang="en-US" altLang="zh-CN" sz="2800" dirty="0" smtClean="0">
                <a:latin typeface="Tahoma" pitchFamily="34" charset="0"/>
              </a:rPr>
              <a:t>  </a:t>
            </a:r>
            <a:r>
              <a:rPr kumimoji="1" lang="zh-CN" altLang="en-US" sz="3200" b="1" dirty="0"/>
              <a:t>设</a:t>
            </a:r>
            <a:r>
              <a:rPr kumimoji="1" lang="en-US" altLang="zh-CN" sz="3200" b="1" dirty="0"/>
              <a:t>X</a:t>
            </a:r>
            <a:r>
              <a:rPr kumimoji="1" lang="zh-CN" altLang="en-US" sz="3200" b="1" dirty="0"/>
              <a:t>的分布律为</a:t>
            </a:r>
          </a:p>
        </p:txBody>
      </p:sp>
      <p:graphicFrame>
        <p:nvGraphicFramePr>
          <p:cNvPr id="39938" name="Object 3"/>
          <p:cNvGraphicFramePr>
            <a:graphicFrameLocks noChangeAspect="1"/>
          </p:cNvGraphicFramePr>
          <p:nvPr/>
        </p:nvGraphicFramePr>
        <p:xfrm>
          <a:off x="1500166" y="1943100"/>
          <a:ext cx="5192712" cy="688975"/>
        </p:xfrm>
        <a:graphic>
          <a:graphicData uri="http://schemas.openxmlformats.org/presentationml/2006/ole">
            <p:oleObj spid="_x0000_s211970" name="公式" r:id="rId3" imgW="2133360" imgH="279360" progId="Equation.3">
              <p:embed/>
            </p:oleObj>
          </a:graphicData>
        </a:graphic>
      </p:graphicFrame>
      <p:graphicFrame>
        <p:nvGraphicFramePr>
          <p:cNvPr id="155652" name="Group 4"/>
          <p:cNvGraphicFramePr>
            <a:graphicFrameLocks noGrp="1"/>
          </p:cNvGraphicFramePr>
          <p:nvPr/>
        </p:nvGraphicFramePr>
        <p:xfrm>
          <a:off x="1619250" y="908050"/>
          <a:ext cx="6096000" cy="1036320"/>
        </p:xfrm>
        <a:graphic>
          <a:graphicData uri="http://schemas.openxmlformats.org/drawingml/2006/table">
            <a:tbl>
              <a:tblPr/>
              <a:tblGrid>
                <a:gridCol w="1016000"/>
                <a:gridCol w="1016000"/>
                <a:gridCol w="1016000"/>
                <a:gridCol w="1016000"/>
                <a:gridCol w="1016000"/>
                <a:gridCol w="1016000"/>
              </a:tblGrid>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X</a:t>
                      </a:r>
                    </a:p>
                  </a:txBody>
                  <a:tcPr horzOverflow="overflow">
                    <a:lnL cap="flat">
                      <a:noFill/>
                    </a:lnL>
                    <a:lnR w="12700" cap="flat" cmpd="sng" algn="ctr">
                      <a:solidFill>
                        <a:schemeClr val="tx2"/>
                      </a:solidFill>
                      <a:prstDash val="solid"/>
                      <a:round/>
                      <a:headEnd type="none" w="med" len="med"/>
                      <a:tailEnd type="none" w="med" len="med"/>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2"/>
                      </a:solidFill>
                      <a:prstDash val="solid"/>
                      <a:round/>
                      <a:headEnd type="none" w="med" len="med"/>
                      <a:tailEnd type="none" w="med" len="med"/>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a:noFill/>
                    </a:lnL>
                    <a:lnR cap="flat">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0.25</a:t>
                      </a:r>
                    </a:p>
                  </a:txBody>
                  <a:tcPr horzOverflow="overflow">
                    <a:lnL>
                      <a:noFill/>
                    </a:lnL>
                    <a:lnR cap="flat">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r>
            </a:tbl>
          </a:graphicData>
        </a:graphic>
      </p:graphicFrame>
      <p:sp>
        <p:nvSpPr>
          <p:cNvPr id="155683" name="Text Box 35"/>
          <p:cNvSpPr txBox="1">
            <a:spLocks noChangeArrowheads="1"/>
          </p:cNvSpPr>
          <p:nvPr/>
        </p:nvSpPr>
        <p:spPr bwMode="auto">
          <a:xfrm>
            <a:off x="714348" y="2714620"/>
            <a:ext cx="990600" cy="641350"/>
          </a:xfrm>
          <a:prstGeom prst="rect">
            <a:avLst/>
          </a:prstGeom>
          <a:noFill/>
          <a:ln w="9525">
            <a:noFill/>
            <a:miter lim="800000"/>
            <a:headEnd/>
            <a:tailEnd/>
          </a:ln>
        </p:spPr>
        <p:txBody>
          <a:bodyPr>
            <a:spAutoFit/>
          </a:bodyPr>
          <a:lstStyle/>
          <a:p>
            <a:pPr>
              <a:spcBef>
                <a:spcPct val="50000"/>
              </a:spcBef>
            </a:pPr>
            <a:r>
              <a:rPr kumimoji="1" lang="zh-CN" altLang="en-US" sz="3600" b="1" dirty="0" smtClean="0">
                <a:solidFill>
                  <a:srgbClr val="CC3300"/>
                </a:solidFill>
                <a:latin typeface="Tahoma" pitchFamily="34" charset="0"/>
              </a:rPr>
              <a:t>解</a:t>
            </a:r>
            <a:r>
              <a:rPr kumimoji="1" lang="en-US" altLang="zh-CN" sz="3600" b="1" dirty="0" smtClean="0">
                <a:solidFill>
                  <a:srgbClr val="CC3300"/>
                </a:solidFill>
                <a:latin typeface="Tahoma" pitchFamily="34" charset="0"/>
              </a:rPr>
              <a:t>:</a:t>
            </a:r>
            <a:endParaRPr kumimoji="1" lang="zh-CN" altLang="en-US" sz="3600" b="1" dirty="0">
              <a:solidFill>
                <a:srgbClr val="CC3300"/>
              </a:solidFill>
              <a:latin typeface="Tahoma" pitchFamily="34" charset="0"/>
            </a:endParaRPr>
          </a:p>
        </p:txBody>
      </p:sp>
      <p:graphicFrame>
        <p:nvGraphicFramePr>
          <p:cNvPr id="155684" name="Group 36"/>
          <p:cNvGraphicFramePr>
            <a:graphicFrameLocks noGrp="1"/>
          </p:cNvGraphicFramePr>
          <p:nvPr/>
        </p:nvGraphicFramePr>
        <p:xfrm>
          <a:off x="1665288" y="2951163"/>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P</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0.25</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a:noFill/>
                    </a:lnL>
                    <a:lnR>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2X-1</a:t>
                      </a: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55729" name="Object 81"/>
          <p:cNvGraphicFramePr>
            <a:graphicFrameLocks noChangeAspect="1"/>
          </p:cNvGraphicFramePr>
          <p:nvPr/>
        </p:nvGraphicFramePr>
        <p:xfrm>
          <a:off x="2366963" y="4110038"/>
          <a:ext cx="454025" cy="415925"/>
        </p:xfrm>
        <a:graphic>
          <a:graphicData uri="http://schemas.openxmlformats.org/presentationml/2006/ole">
            <p:oleObj spid="_x0000_s211971" name="公式" r:id="rId4" imgW="253800" imgH="228600" progId="Equation.3">
              <p:embed/>
            </p:oleObj>
          </a:graphicData>
        </a:graphic>
      </p:graphicFrame>
      <p:graphicFrame>
        <p:nvGraphicFramePr>
          <p:cNvPr id="155730" name="Object 82"/>
          <p:cNvGraphicFramePr>
            <a:graphicFrameLocks noChangeAspect="1"/>
          </p:cNvGraphicFramePr>
          <p:nvPr/>
        </p:nvGraphicFramePr>
        <p:xfrm>
          <a:off x="2246313" y="5106988"/>
          <a:ext cx="784225" cy="434975"/>
        </p:xfrm>
        <a:graphic>
          <a:graphicData uri="http://schemas.openxmlformats.org/presentationml/2006/ole">
            <p:oleObj spid="_x0000_s211972" name="公式" r:id="rId5" imgW="431640" imgH="241200" progId="Equation.3">
              <p:embed/>
            </p:oleObj>
          </a:graphicData>
        </a:graphic>
      </p:graphicFrame>
      <p:sp>
        <p:nvSpPr>
          <p:cNvPr id="155731" name="Text Box 83"/>
          <p:cNvSpPr txBox="1">
            <a:spLocks noChangeArrowheads="1"/>
          </p:cNvSpPr>
          <p:nvPr/>
        </p:nvSpPr>
        <p:spPr bwMode="auto">
          <a:xfrm>
            <a:off x="1476375" y="5876925"/>
            <a:ext cx="7232650"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83"/>
                                        </p:tgtEl>
                                        <p:attrNameLst>
                                          <p:attrName>style.visibility</p:attrName>
                                        </p:attrNameLst>
                                      </p:cBhvr>
                                      <p:to>
                                        <p:strVal val="visible"/>
                                      </p:to>
                                    </p:set>
                                    <p:animEffect transition="in" filter="blinds(horizontal)">
                                      <p:cBhvr>
                                        <p:cTn id="7" dur="500"/>
                                        <p:tgtEl>
                                          <p:spTgt spid="155683"/>
                                        </p:tgtEl>
                                      </p:cBhvr>
                                    </p:animEffect>
                                  </p:childTnLst>
                                </p:cTn>
                              </p:par>
                              <p:par>
                                <p:cTn id="8" presetID="3" presetClass="entr" presetSubtype="10" fill="hold" nodeType="withEffect">
                                  <p:stCondLst>
                                    <p:cond delay="0"/>
                                  </p:stCondLst>
                                  <p:childTnLst>
                                    <p:set>
                                      <p:cBhvr>
                                        <p:cTn id="9" dur="1" fill="hold">
                                          <p:stCondLst>
                                            <p:cond delay="0"/>
                                          </p:stCondLst>
                                        </p:cTn>
                                        <p:tgtEl>
                                          <p:spTgt spid="155684"/>
                                        </p:tgtEl>
                                        <p:attrNameLst>
                                          <p:attrName>style.visibility</p:attrName>
                                        </p:attrNameLst>
                                      </p:cBhvr>
                                      <p:to>
                                        <p:strVal val="visible"/>
                                      </p:to>
                                    </p:set>
                                    <p:animEffect transition="in" filter="blinds(horizontal)">
                                      <p:cBhvr>
                                        <p:cTn id="10" dur="500"/>
                                        <p:tgtEl>
                                          <p:spTgt spid="155684"/>
                                        </p:tgtEl>
                                      </p:cBhvr>
                                    </p:animEffect>
                                  </p:childTnLst>
                                </p:cTn>
                              </p:par>
                              <p:par>
                                <p:cTn id="11" presetID="3" presetClass="entr" presetSubtype="10" fill="hold" nodeType="withEffect">
                                  <p:stCondLst>
                                    <p:cond delay="0"/>
                                  </p:stCondLst>
                                  <p:childTnLst>
                                    <p:set>
                                      <p:cBhvr>
                                        <p:cTn id="12" dur="1" fill="hold">
                                          <p:stCondLst>
                                            <p:cond delay="0"/>
                                          </p:stCondLst>
                                        </p:cTn>
                                        <p:tgtEl>
                                          <p:spTgt spid="155729"/>
                                        </p:tgtEl>
                                        <p:attrNameLst>
                                          <p:attrName>style.visibility</p:attrName>
                                        </p:attrNameLst>
                                      </p:cBhvr>
                                      <p:to>
                                        <p:strVal val="visible"/>
                                      </p:to>
                                    </p:set>
                                    <p:animEffect transition="in" filter="blinds(horizontal)">
                                      <p:cBhvr>
                                        <p:cTn id="13" dur="500"/>
                                        <p:tgtEl>
                                          <p:spTgt spid="155729"/>
                                        </p:tgtEl>
                                      </p:cBhvr>
                                    </p:animEffect>
                                  </p:childTnLst>
                                </p:cTn>
                              </p:par>
                              <p:par>
                                <p:cTn id="14" presetID="3" presetClass="entr" presetSubtype="10" fill="hold" nodeType="withEffect">
                                  <p:stCondLst>
                                    <p:cond delay="0"/>
                                  </p:stCondLst>
                                  <p:childTnLst>
                                    <p:set>
                                      <p:cBhvr>
                                        <p:cTn id="15" dur="1" fill="hold">
                                          <p:stCondLst>
                                            <p:cond delay="0"/>
                                          </p:stCondLst>
                                        </p:cTn>
                                        <p:tgtEl>
                                          <p:spTgt spid="155730"/>
                                        </p:tgtEl>
                                        <p:attrNameLst>
                                          <p:attrName>style.visibility</p:attrName>
                                        </p:attrNameLst>
                                      </p:cBhvr>
                                      <p:to>
                                        <p:strVal val="visible"/>
                                      </p:to>
                                    </p:set>
                                    <p:animEffect transition="in" filter="blinds(horizontal)">
                                      <p:cBhvr>
                                        <p:cTn id="16" dur="500"/>
                                        <p:tgtEl>
                                          <p:spTgt spid="15573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5731"/>
                                        </p:tgtEl>
                                        <p:attrNameLst>
                                          <p:attrName>style.visibility</p:attrName>
                                        </p:attrNameLst>
                                      </p:cBhvr>
                                      <p:to>
                                        <p:strVal val="visible"/>
                                      </p:to>
                                    </p:set>
                                    <p:animEffect transition="in" filter="blinds(horizontal)">
                                      <p:cBhvr>
                                        <p:cTn id="21" dur="500"/>
                                        <p:tgtEl>
                                          <p:spTgt spid="155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3" grpId="0"/>
      <p:bldP spid="1557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Group 2"/>
          <p:cNvGraphicFramePr>
            <a:graphicFrameLocks noGrp="1"/>
          </p:cNvGraphicFramePr>
          <p:nvPr/>
        </p:nvGraphicFramePr>
        <p:xfrm>
          <a:off x="1371600" y="1600200"/>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0.25</a:t>
                      </a:r>
                    </a:p>
                  </a:txBody>
                  <a:tcPr horzOverflow="overflow">
                    <a:lnL>
                      <a:noFill/>
                    </a:lnL>
                    <a:lnR cap="flat">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X</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cap="flat">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rgbClr val="CC3300"/>
                        </a:solidFill>
                        <a:effectLst/>
                        <a:latin typeface="Arial" charset="0"/>
                        <a:ea typeface="宋体" pitchFamily="2" charset="-122"/>
                      </a:endParaRPr>
                    </a:p>
                  </a:txBody>
                  <a:tcPr horzOverflow="overflow">
                    <a:lnL cap="flat">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4</a:t>
                      </a:r>
                    </a:p>
                  </a:txBody>
                  <a:tcPr horzOverflow="overflow">
                    <a:lnL>
                      <a:noFill/>
                    </a:lnL>
                    <a:lnR cap="flat">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2X-1</a:t>
                      </a:r>
                    </a:p>
                  </a:txBody>
                  <a:tcPr horzOverflow="overflow">
                    <a:lnL cap="flat">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cap="flat">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2"/>
                        </a:solidFill>
                        <a:effectLst/>
                        <a:latin typeface="Arial" charset="0"/>
                        <a:ea typeface="宋体" pitchFamily="2" charset="-122"/>
                      </a:endParaRPr>
                    </a:p>
                  </a:txBody>
                  <a:tcPr horzOverflow="overflow">
                    <a:lnL cap="flat">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cap="flat">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0962" name="Object 47"/>
          <p:cNvGraphicFramePr>
            <a:graphicFrameLocks noChangeAspect="1"/>
          </p:cNvGraphicFramePr>
          <p:nvPr/>
        </p:nvGraphicFramePr>
        <p:xfrm>
          <a:off x="2087563" y="2701925"/>
          <a:ext cx="455612" cy="414338"/>
        </p:xfrm>
        <a:graphic>
          <a:graphicData uri="http://schemas.openxmlformats.org/presentationml/2006/ole">
            <p:oleObj spid="_x0000_s212994" name="公式" r:id="rId3" imgW="253800" imgH="228600" progId="Equation.3">
              <p:embed/>
            </p:oleObj>
          </a:graphicData>
        </a:graphic>
      </p:graphicFrame>
      <p:graphicFrame>
        <p:nvGraphicFramePr>
          <p:cNvPr id="40963" name="Object 48"/>
          <p:cNvGraphicFramePr>
            <a:graphicFrameLocks noChangeAspect="1"/>
          </p:cNvGraphicFramePr>
          <p:nvPr/>
        </p:nvGraphicFramePr>
        <p:xfrm>
          <a:off x="1806575" y="3832225"/>
          <a:ext cx="784225" cy="436563"/>
        </p:xfrm>
        <a:graphic>
          <a:graphicData uri="http://schemas.openxmlformats.org/presentationml/2006/ole">
            <p:oleObj spid="_x0000_s212995" name="公式" r:id="rId4" imgW="431640" imgH="241200" progId="Equation.3">
              <p:embed/>
            </p:oleObj>
          </a:graphicData>
        </a:graphic>
      </p:graphicFrame>
      <p:sp>
        <p:nvSpPr>
          <p:cNvPr id="40999" name="Text Box 49"/>
          <p:cNvSpPr txBox="1">
            <a:spLocks noChangeArrowheads="1"/>
          </p:cNvSpPr>
          <p:nvPr/>
        </p:nvSpPr>
        <p:spPr bwMode="auto">
          <a:xfrm>
            <a:off x="762000" y="838200"/>
            <a:ext cx="7410450"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
        <p:nvSpPr>
          <p:cNvPr id="41000" name="Rectangle 50"/>
          <p:cNvSpPr>
            <a:spLocks noChangeArrowheads="1"/>
          </p:cNvSpPr>
          <p:nvPr/>
        </p:nvSpPr>
        <p:spPr bwMode="auto">
          <a:xfrm>
            <a:off x="5638800" y="5495925"/>
            <a:ext cx="101600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1001" name="Rectangle 51"/>
          <p:cNvSpPr>
            <a:spLocks noChangeArrowheads="1"/>
          </p:cNvSpPr>
          <p:nvPr/>
        </p:nvSpPr>
        <p:spPr bwMode="auto">
          <a:xfrm>
            <a:off x="4622800" y="5495925"/>
            <a:ext cx="101600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1002" name="Rectangle 52"/>
          <p:cNvSpPr>
            <a:spLocks noChangeArrowheads="1"/>
          </p:cNvSpPr>
          <p:nvPr/>
        </p:nvSpPr>
        <p:spPr bwMode="auto">
          <a:xfrm>
            <a:off x="3606800" y="54959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003" name="Rectangle 53"/>
          <p:cNvSpPr>
            <a:spLocks noChangeArrowheads="1"/>
          </p:cNvSpPr>
          <p:nvPr/>
        </p:nvSpPr>
        <p:spPr bwMode="auto">
          <a:xfrm>
            <a:off x="1828800" y="5495925"/>
            <a:ext cx="1778000" cy="544513"/>
          </a:xfrm>
          <a:prstGeom prst="rect">
            <a:avLst/>
          </a:prstGeom>
          <a:noFill/>
          <a:ln w="9525">
            <a:noFill/>
            <a:miter lim="800000"/>
            <a:headEnd/>
            <a:tailEnd/>
          </a:ln>
        </p:spPr>
        <p:txBody>
          <a:bodyPr/>
          <a:lstStyle/>
          <a:p>
            <a:pPr algn="ctr">
              <a:spcBef>
                <a:spcPct val="20000"/>
              </a:spcBef>
            </a:pPr>
            <a:r>
              <a:rPr lang="en-US" altLang="zh-CN" sz="2800"/>
              <a:t>P</a:t>
            </a:r>
          </a:p>
        </p:txBody>
      </p:sp>
      <p:sp>
        <p:nvSpPr>
          <p:cNvPr id="41004" name="Rectangle 54"/>
          <p:cNvSpPr>
            <a:spLocks noChangeArrowheads="1"/>
          </p:cNvSpPr>
          <p:nvPr/>
        </p:nvSpPr>
        <p:spPr bwMode="auto">
          <a:xfrm>
            <a:off x="5638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4</a:t>
            </a:r>
          </a:p>
        </p:txBody>
      </p:sp>
      <p:sp>
        <p:nvSpPr>
          <p:cNvPr id="41005" name="Rectangle 55"/>
          <p:cNvSpPr>
            <a:spLocks noChangeArrowheads="1"/>
          </p:cNvSpPr>
          <p:nvPr/>
        </p:nvSpPr>
        <p:spPr bwMode="auto">
          <a:xfrm>
            <a:off x="4622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1</a:t>
            </a:r>
          </a:p>
        </p:txBody>
      </p:sp>
      <p:sp>
        <p:nvSpPr>
          <p:cNvPr id="41006" name="Rectangle 56"/>
          <p:cNvSpPr>
            <a:spLocks noChangeArrowheads="1"/>
          </p:cNvSpPr>
          <p:nvPr/>
        </p:nvSpPr>
        <p:spPr bwMode="auto">
          <a:xfrm>
            <a:off x="3606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0</a:t>
            </a:r>
          </a:p>
        </p:txBody>
      </p:sp>
      <p:sp>
        <p:nvSpPr>
          <p:cNvPr id="41007" name="Rectangle 57"/>
          <p:cNvSpPr>
            <a:spLocks noChangeArrowheads="1"/>
          </p:cNvSpPr>
          <p:nvPr/>
        </p:nvSpPr>
        <p:spPr bwMode="auto">
          <a:xfrm>
            <a:off x="1828800" y="4953000"/>
            <a:ext cx="1778000" cy="542925"/>
          </a:xfrm>
          <a:prstGeom prst="rect">
            <a:avLst/>
          </a:prstGeom>
          <a:noFill/>
          <a:ln w="9525">
            <a:noFill/>
            <a:miter lim="800000"/>
            <a:headEnd/>
            <a:tailEnd/>
          </a:ln>
        </p:spPr>
        <p:txBody>
          <a:bodyPr/>
          <a:lstStyle/>
          <a:p>
            <a:pPr algn="ctr">
              <a:spcBef>
                <a:spcPct val="20000"/>
              </a:spcBef>
            </a:pPr>
            <a:r>
              <a:rPr lang="en-US" altLang="zh-CN" sz="2800"/>
              <a:t> </a:t>
            </a:r>
            <a:r>
              <a:rPr lang="en-US" altLang="zh-CN" sz="2800">
                <a:solidFill>
                  <a:srgbClr val="CC3300"/>
                </a:solidFill>
              </a:rPr>
              <a:t>X</a:t>
            </a:r>
            <a:r>
              <a:rPr lang="en-US" altLang="zh-CN" sz="2800" baseline="30000">
                <a:solidFill>
                  <a:srgbClr val="CC3300"/>
                </a:solidFill>
              </a:rPr>
              <a:t>2</a:t>
            </a:r>
          </a:p>
        </p:txBody>
      </p:sp>
      <p:sp>
        <p:nvSpPr>
          <p:cNvPr id="41008" name="Line 58"/>
          <p:cNvSpPr>
            <a:spLocks noChangeShapeType="1"/>
          </p:cNvSpPr>
          <p:nvPr/>
        </p:nvSpPr>
        <p:spPr bwMode="auto">
          <a:xfrm>
            <a:off x="1828800" y="4953000"/>
            <a:ext cx="4826000" cy="0"/>
          </a:xfrm>
          <a:prstGeom prst="line">
            <a:avLst/>
          </a:prstGeom>
          <a:noFill/>
          <a:ln w="12700">
            <a:solidFill>
              <a:srgbClr val="3366FF"/>
            </a:solidFill>
            <a:round/>
            <a:headEnd/>
            <a:tailEnd/>
          </a:ln>
        </p:spPr>
        <p:txBody>
          <a:bodyPr wrap="none"/>
          <a:lstStyle/>
          <a:p>
            <a:endParaRPr lang="zh-CN" altLang="en-US"/>
          </a:p>
        </p:txBody>
      </p:sp>
      <p:sp>
        <p:nvSpPr>
          <p:cNvPr id="41009" name="Line 59"/>
          <p:cNvSpPr>
            <a:spLocks noChangeShapeType="1"/>
          </p:cNvSpPr>
          <p:nvPr/>
        </p:nvSpPr>
        <p:spPr bwMode="auto">
          <a:xfrm>
            <a:off x="1828800" y="5495925"/>
            <a:ext cx="4826000" cy="0"/>
          </a:xfrm>
          <a:prstGeom prst="line">
            <a:avLst/>
          </a:prstGeom>
          <a:noFill/>
          <a:ln w="12700">
            <a:solidFill>
              <a:srgbClr val="0000FF"/>
            </a:solidFill>
            <a:round/>
            <a:headEnd/>
            <a:tailEnd/>
          </a:ln>
        </p:spPr>
        <p:txBody>
          <a:bodyPr wrap="none"/>
          <a:lstStyle/>
          <a:p>
            <a:endParaRPr lang="zh-CN" altLang="en-US"/>
          </a:p>
        </p:txBody>
      </p:sp>
      <p:sp>
        <p:nvSpPr>
          <p:cNvPr id="41010" name="Line 60"/>
          <p:cNvSpPr>
            <a:spLocks noChangeShapeType="1"/>
          </p:cNvSpPr>
          <p:nvPr/>
        </p:nvSpPr>
        <p:spPr bwMode="auto">
          <a:xfrm>
            <a:off x="1828800" y="6040438"/>
            <a:ext cx="4826000" cy="0"/>
          </a:xfrm>
          <a:prstGeom prst="line">
            <a:avLst/>
          </a:prstGeom>
          <a:noFill/>
          <a:ln w="12700">
            <a:solidFill>
              <a:srgbClr val="0000FF"/>
            </a:solidFill>
            <a:round/>
            <a:headEnd/>
            <a:tailEnd/>
          </a:ln>
        </p:spPr>
        <p:txBody>
          <a:bodyPr wrap="none"/>
          <a:lstStyle/>
          <a:p>
            <a:endParaRPr lang="zh-CN" altLang="en-US"/>
          </a:p>
        </p:txBody>
      </p:sp>
      <p:sp>
        <p:nvSpPr>
          <p:cNvPr id="41011" name="Line 61"/>
          <p:cNvSpPr>
            <a:spLocks noChangeShapeType="1"/>
          </p:cNvSpPr>
          <p:nvPr/>
        </p:nvSpPr>
        <p:spPr bwMode="auto">
          <a:xfrm>
            <a:off x="1828800" y="4953000"/>
            <a:ext cx="0" cy="542925"/>
          </a:xfrm>
          <a:prstGeom prst="line">
            <a:avLst/>
          </a:prstGeom>
          <a:noFill/>
          <a:ln w="12700" cap="sq">
            <a:noFill/>
            <a:round/>
            <a:headEnd/>
            <a:tailEnd/>
          </a:ln>
        </p:spPr>
        <p:txBody>
          <a:bodyPr wrap="none"/>
          <a:lstStyle/>
          <a:p>
            <a:endParaRPr lang="zh-CN" altLang="en-US"/>
          </a:p>
        </p:txBody>
      </p:sp>
      <p:sp>
        <p:nvSpPr>
          <p:cNvPr id="41012" name="Line 62"/>
          <p:cNvSpPr>
            <a:spLocks noChangeShapeType="1"/>
          </p:cNvSpPr>
          <p:nvPr/>
        </p:nvSpPr>
        <p:spPr bwMode="auto">
          <a:xfrm>
            <a:off x="3606800" y="4953000"/>
            <a:ext cx="0" cy="1087438"/>
          </a:xfrm>
          <a:prstGeom prst="line">
            <a:avLst/>
          </a:prstGeom>
          <a:noFill/>
          <a:ln w="12700">
            <a:solidFill>
              <a:srgbClr val="0000FF"/>
            </a:solidFill>
            <a:round/>
            <a:headEnd/>
            <a:tailEnd/>
          </a:ln>
        </p:spPr>
        <p:txBody>
          <a:bodyPr wrap="none"/>
          <a:lstStyle/>
          <a:p>
            <a:endParaRPr lang="zh-CN" altLang="en-US"/>
          </a:p>
        </p:txBody>
      </p:sp>
      <p:sp>
        <p:nvSpPr>
          <p:cNvPr id="41013" name="Line 63"/>
          <p:cNvSpPr>
            <a:spLocks noChangeShapeType="1"/>
          </p:cNvSpPr>
          <p:nvPr/>
        </p:nvSpPr>
        <p:spPr bwMode="auto">
          <a:xfrm>
            <a:off x="6654800" y="4953000"/>
            <a:ext cx="0" cy="542925"/>
          </a:xfrm>
          <a:prstGeom prst="line">
            <a:avLst/>
          </a:prstGeom>
          <a:noFill/>
          <a:ln w="12700" cap="sq">
            <a:noFill/>
            <a:round/>
            <a:headEnd/>
            <a:tailEnd/>
          </a:ln>
        </p:spPr>
        <p:txBody>
          <a:bodyPr wrap="none"/>
          <a:lstStyle/>
          <a:p>
            <a:endParaRPr lang="zh-CN" altLang="en-US"/>
          </a:p>
        </p:txBody>
      </p:sp>
      <p:sp>
        <p:nvSpPr>
          <p:cNvPr id="41014" name="Line 64"/>
          <p:cNvSpPr>
            <a:spLocks noChangeShapeType="1"/>
          </p:cNvSpPr>
          <p:nvPr/>
        </p:nvSpPr>
        <p:spPr bwMode="auto">
          <a:xfrm>
            <a:off x="1828800" y="5495925"/>
            <a:ext cx="0" cy="544513"/>
          </a:xfrm>
          <a:prstGeom prst="line">
            <a:avLst/>
          </a:prstGeom>
          <a:noFill/>
          <a:ln w="12700" cap="sq">
            <a:noFill/>
            <a:round/>
            <a:headEnd/>
            <a:tailEnd/>
          </a:ln>
        </p:spPr>
        <p:txBody>
          <a:bodyPr wrap="none"/>
          <a:lstStyle/>
          <a:p>
            <a:endParaRPr lang="zh-CN" altLang="en-US"/>
          </a:p>
        </p:txBody>
      </p:sp>
      <p:sp>
        <p:nvSpPr>
          <p:cNvPr id="41015" name="Line 65"/>
          <p:cNvSpPr>
            <a:spLocks noChangeShapeType="1"/>
          </p:cNvSpPr>
          <p:nvPr/>
        </p:nvSpPr>
        <p:spPr bwMode="auto">
          <a:xfrm>
            <a:off x="6654800" y="5495925"/>
            <a:ext cx="0" cy="544513"/>
          </a:xfrm>
          <a:prstGeom prst="line">
            <a:avLst/>
          </a:prstGeom>
          <a:noFill/>
          <a:ln w="12700" cap="sq">
            <a:noFill/>
            <a:round/>
            <a:headEnd/>
            <a:tailEn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ChangeArrowheads="1"/>
          </p:cNvSpPr>
          <p:nvPr/>
        </p:nvSpPr>
        <p:spPr bwMode="auto">
          <a:xfrm>
            <a:off x="6819900" y="4810125"/>
            <a:ext cx="1016000" cy="544513"/>
          </a:xfrm>
          <a:prstGeom prst="rect">
            <a:avLst/>
          </a:prstGeom>
          <a:noFill/>
          <a:ln w="9525">
            <a:noFill/>
            <a:miter lim="800000"/>
            <a:headEnd/>
            <a:tailEnd/>
          </a:ln>
        </p:spPr>
        <p:txBody>
          <a:bodyPr/>
          <a:lstStyle/>
          <a:p>
            <a:pPr algn="ctr">
              <a:spcBef>
                <a:spcPct val="20000"/>
              </a:spcBef>
            </a:pPr>
            <a:r>
              <a:rPr lang="en-US" altLang="zh-CN" sz="2800"/>
              <a:t>0.25</a:t>
            </a:r>
          </a:p>
        </p:txBody>
      </p:sp>
      <p:sp>
        <p:nvSpPr>
          <p:cNvPr id="41989" name="Rectangle 3"/>
          <p:cNvSpPr>
            <a:spLocks noChangeArrowheads="1"/>
          </p:cNvSpPr>
          <p:nvPr/>
        </p:nvSpPr>
        <p:spPr bwMode="auto">
          <a:xfrm>
            <a:off x="6819900" y="4292600"/>
            <a:ext cx="1016000" cy="517525"/>
          </a:xfrm>
          <a:prstGeom prst="rect">
            <a:avLst/>
          </a:prstGeom>
          <a:noFill/>
          <a:ln w="9525">
            <a:noFill/>
            <a:miter lim="800000"/>
            <a:headEnd/>
            <a:tailEnd/>
          </a:ln>
        </p:spPr>
        <p:txBody>
          <a:bodyPr/>
          <a:lstStyle/>
          <a:p>
            <a:pPr algn="ctr">
              <a:spcBef>
                <a:spcPct val="20000"/>
              </a:spcBef>
            </a:pPr>
            <a:r>
              <a:rPr lang="en-US" altLang="zh-CN" sz="2800"/>
              <a:t>3</a:t>
            </a:r>
          </a:p>
        </p:txBody>
      </p:sp>
      <p:sp>
        <p:nvSpPr>
          <p:cNvPr id="41990" name="Rectangle 4"/>
          <p:cNvSpPr>
            <a:spLocks noChangeArrowheads="1"/>
          </p:cNvSpPr>
          <p:nvPr/>
        </p:nvSpPr>
        <p:spPr bwMode="auto">
          <a:xfrm>
            <a:off x="5803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1" name="Rectangle 5"/>
          <p:cNvSpPr>
            <a:spLocks noChangeArrowheads="1"/>
          </p:cNvSpPr>
          <p:nvPr/>
        </p:nvSpPr>
        <p:spPr bwMode="auto">
          <a:xfrm>
            <a:off x="5803900" y="4292600"/>
            <a:ext cx="1016000" cy="517525"/>
          </a:xfrm>
          <a:prstGeom prst="rect">
            <a:avLst/>
          </a:prstGeom>
          <a:noFill/>
          <a:ln w="9525">
            <a:noFill/>
            <a:miter lim="800000"/>
            <a:headEnd/>
            <a:tailEnd/>
          </a:ln>
        </p:spPr>
        <p:txBody>
          <a:bodyPr/>
          <a:lstStyle/>
          <a:p>
            <a:pPr algn="ctr">
              <a:spcBef>
                <a:spcPct val="20000"/>
              </a:spcBef>
            </a:pPr>
            <a:r>
              <a:rPr lang="en-US" altLang="zh-CN" sz="2800"/>
              <a:t>1</a:t>
            </a:r>
          </a:p>
        </p:txBody>
      </p:sp>
      <p:sp>
        <p:nvSpPr>
          <p:cNvPr id="41992" name="Rectangle 6"/>
          <p:cNvSpPr>
            <a:spLocks noChangeArrowheads="1"/>
          </p:cNvSpPr>
          <p:nvPr/>
        </p:nvSpPr>
        <p:spPr bwMode="auto">
          <a:xfrm>
            <a:off x="4787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3" name="Rectangle 7"/>
          <p:cNvSpPr>
            <a:spLocks noChangeArrowheads="1"/>
          </p:cNvSpPr>
          <p:nvPr/>
        </p:nvSpPr>
        <p:spPr bwMode="auto">
          <a:xfrm>
            <a:off x="3771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4" name="Rectangle 8"/>
          <p:cNvSpPr>
            <a:spLocks noChangeArrowheads="1"/>
          </p:cNvSpPr>
          <p:nvPr/>
        </p:nvSpPr>
        <p:spPr bwMode="auto">
          <a:xfrm>
            <a:off x="2755900" y="4810125"/>
            <a:ext cx="1016000" cy="544513"/>
          </a:xfrm>
          <a:prstGeom prst="rect">
            <a:avLst/>
          </a:prstGeom>
          <a:noFill/>
          <a:ln w="9525">
            <a:noFill/>
            <a:miter lim="800000"/>
            <a:headEnd/>
            <a:tailEnd/>
          </a:ln>
        </p:spPr>
        <p:txBody>
          <a:bodyPr/>
          <a:lstStyle/>
          <a:p>
            <a:pPr algn="ctr">
              <a:spcBef>
                <a:spcPct val="20000"/>
              </a:spcBef>
            </a:pPr>
            <a:r>
              <a:rPr lang="en-US" altLang="zh-CN" sz="2800"/>
              <a:t>0.15</a:t>
            </a:r>
          </a:p>
        </p:txBody>
      </p:sp>
      <p:sp>
        <p:nvSpPr>
          <p:cNvPr id="41995" name="Rectangle 9"/>
          <p:cNvSpPr>
            <a:spLocks noChangeArrowheads="1"/>
          </p:cNvSpPr>
          <p:nvPr/>
        </p:nvSpPr>
        <p:spPr bwMode="auto">
          <a:xfrm>
            <a:off x="977900" y="4810125"/>
            <a:ext cx="1778000" cy="544513"/>
          </a:xfrm>
          <a:prstGeom prst="rect">
            <a:avLst/>
          </a:prstGeom>
          <a:noFill/>
          <a:ln w="9525">
            <a:noFill/>
            <a:miter lim="800000"/>
            <a:headEnd/>
            <a:tailEnd/>
          </a:ln>
        </p:spPr>
        <p:txBody>
          <a:bodyPr/>
          <a:lstStyle/>
          <a:p>
            <a:pPr algn="ctr">
              <a:spcBef>
                <a:spcPct val="20000"/>
              </a:spcBef>
            </a:pPr>
            <a:r>
              <a:rPr lang="en-US" altLang="zh-CN" sz="2800" dirty="0">
                <a:solidFill>
                  <a:srgbClr val="0033CC"/>
                </a:solidFill>
              </a:rPr>
              <a:t>P</a:t>
            </a:r>
          </a:p>
        </p:txBody>
      </p:sp>
      <p:sp>
        <p:nvSpPr>
          <p:cNvPr id="41996" name="Rectangle 10"/>
          <p:cNvSpPr>
            <a:spLocks noChangeArrowheads="1"/>
          </p:cNvSpPr>
          <p:nvPr/>
        </p:nvSpPr>
        <p:spPr bwMode="auto">
          <a:xfrm>
            <a:off x="4787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1</a:t>
            </a:r>
          </a:p>
        </p:txBody>
      </p:sp>
      <p:sp>
        <p:nvSpPr>
          <p:cNvPr id="41997" name="Rectangle 11"/>
          <p:cNvSpPr>
            <a:spLocks noChangeArrowheads="1"/>
          </p:cNvSpPr>
          <p:nvPr/>
        </p:nvSpPr>
        <p:spPr bwMode="auto">
          <a:xfrm>
            <a:off x="3771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3</a:t>
            </a:r>
          </a:p>
        </p:txBody>
      </p:sp>
      <p:sp>
        <p:nvSpPr>
          <p:cNvPr id="41998" name="Rectangle 12"/>
          <p:cNvSpPr>
            <a:spLocks noChangeArrowheads="1"/>
          </p:cNvSpPr>
          <p:nvPr/>
        </p:nvSpPr>
        <p:spPr bwMode="auto">
          <a:xfrm>
            <a:off x="2755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5</a:t>
            </a:r>
          </a:p>
        </p:txBody>
      </p:sp>
      <p:sp>
        <p:nvSpPr>
          <p:cNvPr id="41999" name="Rectangle 13"/>
          <p:cNvSpPr>
            <a:spLocks noChangeArrowheads="1"/>
          </p:cNvSpPr>
          <p:nvPr/>
        </p:nvSpPr>
        <p:spPr bwMode="auto">
          <a:xfrm>
            <a:off x="977900" y="4292600"/>
            <a:ext cx="1778000" cy="517525"/>
          </a:xfrm>
          <a:prstGeom prst="rect">
            <a:avLst/>
          </a:prstGeom>
          <a:noFill/>
          <a:ln w="9525">
            <a:noFill/>
            <a:miter lim="800000"/>
            <a:headEnd/>
            <a:tailEnd/>
          </a:ln>
        </p:spPr>
        <p:txBody>
          <a:bodyPr/>
          <a:lstStyle/>
          <a:p>
            <a:pPr algn="ctr">
              <a:spcBef>
                <a:spcPct val="20000"/>
              </a:spcBef>
            </a:pPr>
            <a:r>
              <a:rPr lang="en-US" altLang="zh-CN" sz="2800" dirty="0">
                <a:solidFill>
                  <a:srgbClr val="0033CC"/>
                </a:solidFill>
              </a:rPr>
              <a:t>2X-1</a:t>
            </a:r>
          </a:p>
        </p:txBody>
      </p:sp>
      <p:sp>
        <p:nvSpPr>
          <p:cNvPr id="42000" name="Line 14"/>
          <p:cNvSpPr>
            <a:spLocks noChangeShapeType="1"/>
          </p:cNvSpPr>
          <p:nvPr/>
        </p:nvSpPr>
        <p:spPr bwMode="auto">
          <a:xfrm>
            <a:off x="952500" y="4292600"/>
            <a:ext cx="6858000" cy="0"/>
          </a:xfrm>
          <a:prstGeom prst="line">
            <a:avLst/>
          </a:prstGeom>
          <a:noFill/>
          <a:ln w="12700">
            <a:solidFill>
              <a:srgbClr val="0000FF"/>
            </a:solidFill>
            <a:round/>
            <a:headEnd/>
            <a:tailEnd/>
          </a:ln>
        </p:spPr>
        <p:txBody>
          <a:bodyPr wrap="none"/>
          <a:lstStyle/>
          <a:p>
            <a:endParaRPr lang="zh-CN" altLang="en-US"/>
          </a:p>
        </p:txBody>
      </p:sp>
      <p:sp>
        <p:nvSpPr>
          <p:cNvPr id="42001" name="Line 15"/>
          <p:cNvSpPr>
            <a:spLocks noChangeShapeType="1"/>
          </p:cNvSpPr>
          <p:nvPr/>
        </p:nvSpPr>
        <p:spPr bwMode="auto">
          <a:xfrm>
            <a:off x="952500" y="4810125"/>
            <a:ext cx="6858000" cy="0"/>
          </a:xfrm>
          <a:prstGeom prst="line">
            <a:avLst/>
          </a:prstGeom>
          <a:noFill/>
          <a:ln w="12700">
            <a:solidFill>
              <a:srgbClr val="0000FF"/>
            </a:solidFill>
            <a:round/>
            <a:headEnd/>
            <a:tailEnd/>
          </a:ln>
        </p:spPr>
        <p:txBody>
          <a:bodyPr wrap="none"/>
          <a:lstStyle/>
          <a:p>
            <a:endParaRPr lang="zh-CN" altLang="en-US"/>
          </a:p>
        </p:txBody>
      </p:sp>
      <p:sp>
        <p:nvSpPr>
          <p:cNvPr id="42002" name="Line 16"/>
          <p:cNvSpPr>
            <a:spLocks noChangeShapeType="1"/>
          </p:cNvSpPr>
          <p:nvPr/>
        </p:nvSpPr>
        <p:spPr bwMode="auto">
          <a:xfrm>
            <a:off x="952500" y="5354638"/>
            <a:ext cx="6858000" cy="0"/>
          </a:xfrm>
          <a:prstGeom prst="line">
            <a:avLst/>
          </a:prstGeom>
          <a:noFill/>
          <a:ln w="12700">
            <a:solidFill>
              <a:srgbClr val="0000FF"/>
            </a:solidFill>
            <a:round/>
            <a:headEnd/>
            <a:tailEnd/>
          </a:ln>
        </p:spPr>
        <p:txBody>
          <a:bodyPr wrap="none"/>
          <a:lstStyle/>
          <a:p>
            <a:endParaRPr lang="zh-CN" altLang="en-US"/>
          </a:p>
        </p:txBody>
      </p:sp>
      <p:sp>
        <p:nvSpPr>
          <p:cNvPr id="42003" name="Line 17"/>
          <p:cNvSpPr>
            <a:spLocks noChangeShapeType="1"/>
          </p:cNvSpPr>
          <p:nvPr/>
        </p:nvSpPr>
        <p:spPr bwMode="auto">
          <a:xfrm>
            <a:off x="977900" y="4292600"/>
            <a:ext cx="0" cy="517525"/>
          </a:xfrm>
          <a:prstGeom prst="line">
            <a:avLst/>
          </a:prstGeom>
          <a:noFill/>
          <a:ln w="12700" cap="sq">
            <a:noFill/>
            <a:round/>
            <a:headEnd/>
            <a:tailEnd/>
          </a:ln>
        </p:spPr>
        <p:txBody>
          <a:bodyPr wrap="none"/>
          <a:lstStyle/>
          <a:p>
            <a:endParaRPr lang="zh-CN" altLang="en-US"/>
          </a:p>
        </p:txBody>
      </p:sp>
      <p:sp>
        <p:nvSpPr>
          <p:cNvPr id="42004" name="Line 18"/>
          <p:cNvSpPr>
            <a:spLocks noChangeShapeType="1"/>
          </p:cNvSpPr>
          <p:nvPr/>
        </p:nvSpPr>
        <p:spPr bwMode="auto">
          <a:xfrm>
            <a:off x="2730500" y="4292600"/>
            <a:ext cx="0" cy="1062038"/>
          </a:xfrm>
          <a:prstGeom prst="line">
            <a:avLst/>
          </a:prstGeom>
          <a:noFill/>
          <a:ln w="12700">
            <a:solidFill>
              <a:srgbClr val="0000FF"/>
            </a:solidFill>
            <a:round/>
            <a:headEnd/>
            <a:tailEnd/>
          </a:ln>
        </p:spPr>
        <p:txBody>
          <a:bodyPr wrap="none"/>
          <a:lstStyle/>
          <a:p>
            <a:endParaRPr lang="zh-CN" altLang="en-US"/>
          </a:p>
        </p:txBody>
      </p:sp>
      <p:sp>
        <p:nvSpPr>
          <p:cNvPr id="42005" name="Line 19"/>
          <p:cNvSpPr>
            <a:spLocks noChangeShapeType="1"/>
          </p:cNvSpPr>
          <p:nvPr/>
        </p:nvSpPr>
        <p:spPr bwMode="auto">
          <a:xfrm>
            <a:off x="7835900" y="4292600"/>
            <a:ext cx="0" cy="517525"/>
          </a:xfrm>
          <a:prstGeom prst="line">
            <a:avLst/>
          </a:prstGeom>
          <a:noFill/>
          <a:ln w="12700" cap="sq">
            <a:noFill/>
            <a:round/>
            <a:headEnd/>
            <a:tailEnd/>
          </a:ln>
        </p:spPr>
        <p:txBody>
          <a:bodyPr wrap="none"/>
          <a:lstStyle/>
          <a:p>
            <a:endParaRPr lang="zh-CN" altLang="en-US"/>
          </a:p>
        </p:txBody>
      </p:sp>
      <p:sp>
        <p:nvSpPr>
          <p:cNvPr id="42006" name="Line 20"/>
          <p:cNvSpPr>
            <a:spLocks noChangeShapeType="1"/>
          </p:cNvSpPr>
          <p:nvPr/>
        </p:nvSpPr>
        <p:spPr bwMode="auto">
          <a:xfrm>
            <a:off x="977900" y="4810125"/>
            <a:ext cx="0" cy="544513"/>
          </a:xfrm>
          <a:prstGeom prst="line">
            <a:avLst/>
          </a:prstGeom>
          <a:noFill/>
          <a:ln w="12700" cap="sq">
            <a:noFill/>
            <a:round/>
            <a:headEnd/>
            <a:tailEnd/>
          </a:ln>
        </p:spPr>
        <p:txBody>
          <a:bodyPr wrap="none"/>
          <a:lstStyle/>
          <a:p>
            <a:endParaRPr lang="zh-CN" altLang="en-US"/>
          </a:p>
        </p:txBody>
      </p:sp>
      <p:sp>
        <p:nvSpPr>
          <p:cNvPr id="42007" name="Line 21"/>
          <p:cNvSpPr>
            <a:spLocks noChangeShapeType="1"/>
          </p:cNvSpPr>
          <p:nvPr/>
        </p:nvSpPr>
        <p:spPr bwMode="auto">
          <a:xfrm>
            <a:off x="7835900" y="4810125"/>
            <a:ext cx="0" cy="544513"/>
          </a:xfrm>
          <a:prstGeom prst="line">
            <a:avLst/>
          </a:prstGeom>
          <a:noFill/>
          <a:ln w="12700" cap="sq">
            <a:noFill/>
            <a:round/>
            <a:headEnd/>
            <a:tailEnd/>
          </a:ln>
        </p:spPr>
        <p:txBody>
          <a:bodyPr wrap="none"/>
          <a:lstStyle/>
          <a:p>
            <a:endParaRPr lang="zh-CN" altLang="en-US"/>
          </a:p>
        </p:txBody>
      </p:sp>
      <p:graphicFrame>
        <p:nvGraphicFramePr>
          <p:cNvPr id="159766" name="Group 22"/>
          <p:cNvGraphicFramePr>
            <a:graphicFrameLocks noGrp="1"/>
          </p:cNvGraphicFramePr>
          <p:nvPr/>
        </p:nvGraphicFramePr>
        <p:xfrm>
          <a:off x="971550" y="1412875"/>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P</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0.25</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a:noFill/>
                    </a:lnL>
                    <a:lnR>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2X-1</a:t>
                      </a: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1986" name="Object 67"/>
          <p:cNvGraphicFramePr>
            <a:graphicFrameLocks noChangeAspect="1"/>
          </p:cNvGraphicFramePr>
          <p:nvPr/>
        </p:nvGraphicFramePr>
        <p:xfrm>
          <a:off x="1689100" y="2514600"/>
          <a:ext cx="454025" cy="414338"/>
        </p:xfrm>
        <a:graphic>
          <a:graphicData uri="http://schemas.openxmlformats.org/presentationml/2006/ole">
            <p:oleObj spid="_x0000_s214018" name="公式" r:id="rId3" imgW="253800" imgH="228600" progId="Equation.3">
              <p:embed/>
            </p:oleObj>
          </a:graphicData>
        </a:graphic>
      </p:graphicFrame>
      <p:graphicFrame>
        <p:nvGraphicFramePr>
          <p:cNvPr id="41987" name="Object 68"/>
          <p:cNvGraphicFramePr>
            <a:graphicFrameLocks noChangeAspect="1"/>
          </p:cNvGraphicFramePr>
          <p:nvPr/>
        </p:nvGraphicFramePr>
        <p:xfrm>
          <a:off x="1406525" y="3644900"/>
          <a:ext cx="784225" cy="434975"/>
        </p:xfrm>
        <a:graphic>
          <a:graphicData uri="http://schemas.openxmlformats.org/presentationml/2006/ole">
            <p:oleObj spid="_x0000_s214019" name="公式" r:id="rId4" imgW="431640" imgH="241200" progId="Equation.3">
              <p:embed/>
            </p:oleObj>
          </a:graphicData>
        </a:graphic>
      </p:graphicFrame>
      <p:sp>
        <p:nvSpPr>
          <p:cNvPr id="42043" name="Text Box 69"/>
          <p:cNvSpPr txBox="1">
            <a:spLocks noChangeArrowheads="1"/>
          </p:cNvSpPr>
          <p:nvPr/>
        </p:nvSpPr>
        <p:spPr bwMode="auto">
          <a:xfrm>
            <a:off x="971550" y="692150"/>
            <a:ext cx="7272338"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
        <p:nvSpPr>
          <p:cNvPr id="42044" name="Rectangle 70"/>
          <p:cNvSpPr>
            <a:spLocks noChangeArrowheads="1"/>
          </p:cNvSpPr>
          <p:nvPr/>
        </p:nvSpPr>
        <p:spPr bwMode="auto">
          <a:xfrm>
            <a:off x="5724525" y="6092825"/>
            <a:ext cx="1658938"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2045" name="Rectangle 71"/>
          <p:cNvSpPr>
            <a:spLocks noChangeArrowheads="1"/>
          </p:cNvSpPr>
          <p:nvPr/>
        </p:nvSpPr>
        <p:spPr bwMode="auto">
          <a:xfrm>
            <a:off x="4562475" y="6092825"/>
            <a:ext cx="116205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2046" name="Rectangle 72"/>
          <p:cNvSpPr>
            <a:spLocks noChangeArrowheads="1"/>
          </p:cNvSpPr>
          <p:nvPr/>
        </p:nvSpPr>
        <p:spPr bwMode="auto">
          <a:xfrm>
            <a:off x="3400425" y="6092825"/>
            <a:ext cx="116205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2047" name="Rectangle 73"/>
          <p:cNvSpPr>
            <a:spLocks noChangeArrowheads="1"/>
          </p:cNvSpPr>
          <p:nvPr/>
        </p:nvSpPr>
        <p:spPr bwMode="auto">
          <a:xfrm>
            <a:off x="1363663" y="6092825"/>
            <a:ext cx="2036762" cy="544513"/>
          </a:xfrm>
          <a:prstGeom prst="rect">
            <a:avLst/>
          </a:prstGeom>
          <a:noFill/>
          <a:ln w="9525">
            <a:noFill/>
            <a:miter lim="800000"/>
            <a:headEnd/>
            <a:tailEnd/>
          </a:ln>
        </p:spPr>
        <p:txBody>
          <a:bodyPr/>
          <a:lstStyle/>
          <a:p>
            <a:pPr algn="ctr">
              <a:spcBef>
                <a:spcPct val="20000"/>
              </a:spcBef>
            </a:pPr>
            <a:r>
              <a:rPr lang="en-US" altLang="zh-CN" sz="2800" dirty="0">
                <a:solidFill>
                  <a:srgbClr val="FF0000"/>
                </a:solidFill>
              </a:rPr>
              <a:t>P</a:t>
            </a:r>
          </a:p>
        </p:txBody>
      </p:sp>
      <p:sp>
        <p:nvSpPr>
          <p:cNvPr id="42048" name="Rectangle 74"/>
          <p:cNvSpPr>
            <a:spLocks noChangeArrowheads="1"/>
          </p:cNvSpPr>
          <p:nvPr/>
        </p:nvSpPr>
        <p:spPr bwMode="auto">
          <a:xfrm>
            <a:off x="5724525" y="5549900"/>
            <a:ext cx="1658938" cy="542925"/>
          </a:xfrm>
          <a:prstGeom prst="rect">
            <a:avLst/>
          </a:prstGeom>
          <a:noFill/>
          <a:ln w="9525">
            <a:noFill/>
            <a:miter lim="800000"/>
            <a:headEnd/>
            <a:tailEnd/>
          </a:ln>
        </p:spPr>
        <p:txBody>
          <a:bodyPr/>
          <a:lstStyle/>
          <a:p>
            <a:pPr algn="ctr">
              <a:spcBef>
                <a:spcPct val="20000"/>
              </a:spcBef>
            </a:pPr>
            <a:r>
              <a:rPr lang="en-US" altLang="zh-CN" sz="2800"/>
              <a:t>3</a:t>
            </a:r>
          </a:p>
        </p:txBody>
      </p:sp>
      <p:sp>
        <p:nvSpPr>
          <p:cNvPr id="42049" name="Rectangle 75"/>
          <p:cNvSpPr>
            <a:spLocks noChangeArrowheads="1"/>
          </p:cNvSpPr>
          <p:nvPr/>
        </p:nvSpPr>
        <p:spPr bwMode="auto">
          <a:xfrm>
            <a:off x="4562475" y="5549900"/>
            <a:ext cx="1162050" cy="542925"/>
          </a:xfrm>
          <a:prstGeom prst="rect">
            <a:avLst/>
          </a:prstGeom>
          <a:noFill/>
          <a:ln w="9525">
            <a:noFill/>
            <a:miter lim="800000"/>
            <a:headEnd/>
            <a:tailEnd/>
          </a:ln>
        </p:spPr>
        <p:txBody>
          <a:bodyPr/>
          <a:lstStyle/>
          <a:p>
            <a:pPr algn="ctr">
              <a:spcBef>
                <a:spcPct val="20000"/>
              </a:spcBef>
            </a:pPr>
            <a:r>
              <a:rPr lang="en-US" altLang="zh-CN" sz="2800"/>
              <a:t>2</a:t>
            </a:r>
          </a:p>
        </p:txBody>
      </p:sp>
      <p:sp>
        <p:nvSpPr>
          <p:cNvPr id="42050" name="Rectangle 76"/>
          <p:cNvSpPr>
            <a:spLocks noChangeArrowheads="1"/>
          </p:cNvSpPr>
          <p:nvPr/>
        </p:nvSpPr>
        <p:spPr bwMode="auto">
          <a:xfrm>
            <a:off x="3400425" y="5549900"/>
            <a:ext cx="1162050" cy="542925"/>
          </a:xfrm>
          <a:prstGeom prst="rect">
            <a:avLst/>
          </a:prstGeom>
          <a:noFill/>
          <a:ln w="9525">
            <a:noFill/>
            <a:miter lim="800000"/>
            <a:headEnd/>
            <a:tailEnd/>
          </a:ln>
        </p:spPr>
        <p:txBody>
          <a:bodyPr/>
          <a:lstStyle/>
          <a:p>
            <a:pPr algn="ctr">
              <a:spcBef>
                <a:spcPct val="20000"/>
              </a:spcBef>
            </a:pPr>
            <a:r>
              <a:rPr lang="en-US" altLang="zh-CN" sz="2800"/>
              <a:t>1</a:t>
            </a:r>
          </a:p>
        </p:txBody>
      </p:sp>
      <p:sp>
        <p:nvSpPr>
          <p:cNvPr id="42051" name="Rectangle 77"/>
          <p:cNvSpPr>
            <a:spLocks noChangeArrowheads="1"/>
          </p:cNvSpPr>
          <p:nvPr/>
        </p:nvSpPr>
        <p:spPr bwMode="auto">
          <a:xfrm>
            <a:off x="1363663" y="5549900"/>
            <a:ext cx="2036762" cy="542925"/>
          </a:xfrm>
          <a:prstGeom prst="rect">
            <a:avLst/>
          </a:prstGeom>
          <a:noFill/>
          <a:ln w="9525">
            <a:noFill/>
            <a:miter lim="800000"/>
            <a:headEnd/>
            <a:tailEnd/>
          </a:ln>
        </p:spPr>
        <p:txBody>
          <a:bodyPr/>
          <a:lstStyle/>
          <a:p>
            <a:pPr>
              <a:spcBef>
                <a:spcPct val="20000"/>
              </a:spcBef>
            </a:pPr>
            <a:r>
              <a:rPr lang="en-US" altLang="zh-CN" sz="2800" dirty="0">
                <a:solidFill>
                  <a:srgbClr val="FF0000"/>
                </a:solidFill>
              </a:rPr>
              <a:t>︱X︱+1 </a:t>
            </a:r>
          </a:p>
        </p:txBody>
      </p:sp>
      <p:sp>
        <p:nvSpPr>
          <p:cNvPr id="42052" name="Line 78"/>
          <p:cNvSpPr>
            <a:spLocks noChangeShapeType="1"/>
          </p:cNvSpPr>
          <p:nvPr/>
        </p:nvSpPr>
        <p:spPr bwMode="auto">
          <a:xfrm>
            <a:off x="1363663" y="5549900"/>
            <a:ext cx="6019800" cy="0"/>
          </a:xfrm>
          <a:prstGeom prst="line">
            <a:avLst/>
          </a:prstGeom>
          <a:noFill/>
          <a:ln w="12700">
            <a:solidFill>
              <a:srgbClr val="0000FF"/>
            </a:solidFill>
            <a:round/>
            <a:headEnd/>
            <a:tailEnd/>
          </a:ln>
        </p:spPr>
        <p:txBody>
          <a:bodyPr wrap="none"/>
          <a:lstStyle/>
          <a:p>
            <a:endParaRPr lang="zh-CN" altLang="en-US"/>
          </a:p>
        </p:txBody>
      </p:sp>
      <p:sp>
        <p:nvSpPr>
          <p:cNvPr id="42053" name="Line 79"/>
          <p:cNvSpPr>
            <a:spLocks noChangeShapeType="1"/>
          </p:cNvSpPr>
          <p:nvPr/>
        </p:nvSpPr>
        <p:spPr bwMode="auto">
          <a:xfrm>
            <a:off x="1363663" y="6092825"/>
            <a:ext cx="6019800" cy="0"/>
          </a:xfrm>
          <a:prstGeom prst="line">
            <a:avLst/>
          </a:prstGeom>
          <a:noFill/>
          <a:ln w="12700">
            <a:solidFill>
              <a:srgbClr val="0000FF"/>
            </a:solidFill>
            <a:round/>
            <a:headEnd/>
            <a:tailEnd/>
          </a:ln>
        </p:spPr>
        <p:txBody>
          <a:bodyPr wrap="none"/>
          <a:lstStyle/>
          <a:p>
            <a:endParaRPr lang="zh-CN" altLang="en-US"/>
          </a:p>
        </p:txBody>
      </p:sp>
      <p:sp>
        <p:nvSpPr>
          <p:cNvPr id="42054" name="Line 80"/>
          <p:cNvSpPr>
            <a:spLocks noChangeShapeType="1"/>
          </p:cNvSpPr>
          <p:nvPr/>
        </p:nvSpPr>
        <p:spPr bwMode="auto">
          <a:xfrm>
            <a:off x="1363663" y="6637338"/>
            <a:ext cx="6019800" cy="0"/>
          </a:xfrm>
          <a:prstGeom prst="line">
            <a:avLst/>
          </a:prstGeom>
          <a:noFill/>
          <a:ln w="12700">
            <a:solidFill>
              <a:srgbClr val="0000FF"/>
            </a:solidFill>
            <a:round/>
            <a:headEnd/>
            <a:tailEnd/>
          </a:ln>
        </p:spPr>
        <p:txBody>
          <a:bodyPr wrap="none"/>
          <a:lstStyle/>
          <a:p>
            <a:endParaRPr lang="zh-CN" altLang="en-US"/>
          </a:p>
        </p:txBody>
      </p:sp>
      <p:sp>
        <p:nvSpPr>
          <p:cNvPr id="42055" name="Line 81"/>
          <p:cNvSpPr>
            <a:spLocks noChangeShapeType="1"/>
          </p:cNvSpPr>
          <p:nvPr/>
        </p:nvSpPr>
        <p:spPr bwMode="auto">
          <a:xfrm>
            <a:off x="1363663" y="5549900"/>
            <a:ext cx="0" cy="542925"/>
          </a:xfrm>
          <a:prstGeom prst="line">
            <a:avLst/>
          </a:prstGeom>
          <a:noFill/>
          <a:ln w="12700" cap="sq">
            <a:noFill/>
            <a:round/>
            <a:headEnd/>
            <a:tailEnd/>
          </a:ln>
        </p:spPr>
        <p:txBody>
          <a:bodyPr wrap="none"/>
          <a:lstStyle/>
          <a:p>
            <a:endParaRPr lang="zh-CN" altLang="en-US"/>
          </a:p>
        </p:txBody>
      </p:sp>
      <p:sp>
        <p:nvSpPr>
          <p:cNvPr id="42056" name="Line 82"/>
          <p:cNvSpPr>
            <a:spLocks noChangeShapeType="1"/>
          </p:cNvSpPr>
          <p:nvPr/>
        </p:nvSpPr>
        <p:spPr bwMode="auto">
          <a:xfrm>
            <a:off x="3400425" y="5549900"/>
            <a:ext cx="0" cy="1087438"/>
          </a:xfrm>
          <a:prstGeom prst="line">
            <a:avLst/>
          </a:prstGeom>
          <a:noFill/>
          <a:ln w="12700">
            <a:solidFill>
              <a:srgbClr val="0000FF"/>
            </a:solidFill>
            <a:round/>
            <a:headEnd/>
            <a:tailEnd/>
          </a:ln>
        </p:spPr>
        <p:txBody>
          <a:bodyPr wrap="none"/>
          <a:lstStyle/>
          <a:p>
            <a:endParaRPr lang="zh-CN" altLang="en-US"/>
          </a:p>
        </p:txBody>
      </p:sp>
      <p:sp>
        <p:nvSpPr>
          <p:cNvPr id="42057" name="Line 83"/>
          <p:cNvSpPr>
            <a:spLocks noChangeShapeType="1"/>
          </p:cNvSpPr>
          <p:nvPr/>
        </p:nvSpPr>
        <p:spPr bwMode="auto">
          <a:xfrm>
            <a:off x="7383463" y="5549900"/>
            <a:ext cx="0" cy="542925"/>
          </a:xfrm>
          <a:prstGeom prst="line">
            <a:avLst/>
          </a:prstGeom>
          <a:noFill/>
          <a:ln w="12700" cap="sq">
            <a:noFill/>
            <a:round/>
            <a:headEnd/>
            <a:tailEnd/>
          </a:ln>
        </p:spPr>
        <p:txBody>
          <a:bodyPr wrap="none"/>
          <a:lstStyle/>
          <a:p>
            <a:endParaRPr lang="zh-CN" altLang="en-US"/>
          </a:p>
        </p:txBody>
      </p:sp>
      <p:sp>
        <p:nvSpPr>
          <p:cNvPr id="42058" name="Line 84"/>
          <p:cNvSpPr>
            <a:spLocks noChangeShapeType="1"/>
          </p:cNvSpPr>
          <p:nvPr/>
        </p:nvSpPr>
        <p:spPr bwMode="auto">
          <a:xfrm>
            <a:off x="1363663" y="6092825"/>
            <a:ext cx="0" cy="544513"/>
          </a:xfrm>
          <a:prstGeom prst="line">
            <a:avLst/>
          </a:prstGeom>
          <a:noFill/>
          <a:ln w="12700" cap="sq">
            <a:noFill/>
            <a:round/>
            <a:headEnd/>
            <a:tailEnd/>
          </a:ln>
        </p:spPr>
        <p:txBody>
          <a:bodyPr wrap="none"/>
          <a:lstStyle/>
          <a:p>
            <a:endParaRPr lang="zh-CN" altLang="en-US"/>
          </a:p>
        </p:txBody>
      </p:sp>
      <p:sp>
        <p:nvSpPr>
          <p:cNvPr id="42059" name="Line 85"/>
          <p:cNvSpPr>
            <a:spLocks noChangeShapeType="1"/>
          </p:cNvSpPr>
          <p:nvPr/>
        </p:nvSpPr>
        <p:spPr bwMode="auto">
          <a:xfrm>
            <a:off x="7383463" y="6092825"/>
            <a:ext cx="0" cy="544513"/>
          </a:xfrm>
          <a:prstGeom prst="line">
            <a:avLst/>
          </a:prstGeom>
          <a:noFill/>
          <a:ln w="12700" cap="sq">
            <a:noFill/>
            <a:round/>
            <a:headEnd/>
            <a:tailEn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17525" y="1463675"/>
            <a:ext cx="7277100" cy="1273175"/>
          </a:xfrm>
          <a:prstGeom prst="rect">
            <a:avLst/>
          </a:prstGeom>
          <a:noFill/>
          <a:ln w="9525">
            <a:noFill/>
            <a:miter lim="800000"/>
            <a:headEnd/>
            <a:tailEnd/>
          </a:ln>
        </p:spPr>
        <p:txBody>
          <a:bodyPr wrap="none">
            <a:spAutoFit/>
          </a:bodyPr>
          <a:lstStyle/>
          <a:p>
            <a:r>
              <a:rPr kumimoji="1" lang="zh-CN" altLang="en-US" sz="3600" b="1">
                <a:latin typeface="Times New Roman" pitchFamily="18" charset="0"/>
                <a:ea typeface="楷体_GB2312" pitchFamily="49" charset="-122"/>
              </a:rPr>
              <a:t>已知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的密度函数 </a:t>
            </a:r>
            <a:r>
              <a:rPr kumimoji="1" lang="en-US" altLang="zh-CN" sz="3600" b="1">
                <a:latin typeface="Times New Roman" pitchFamily="18" charset="0"/>
                <a:ea typeface="楷体_GB2312" pitchFamily="49" charset="-122"/>
              </a:rPr>
              <a:t>f (x) </a:t>
            </a:r>
            <a:r>
              <a:rPr kumimoji="1" lang="zh-CN" altLang="en-US" sz="3600" b="1">
                <a:latin typeface="Times New Roman" pitchFamily="18" charset="0"/>
                <a:ea typeface="楷体_GB2312" pitchFamily="49" charset="-122"/>
              </a:rPr>
              <a:t>或分布函数</a:t>
            </a:r>
          </a:p>
          <a:p>
            <a:pPr>
              <a:lnSpc>
                <a:spcPct val="115000"/>
              </a:lnSpc>
            </a:pPr>
            <a:r>
              <a:rPr kumimoji="1" lang="zh-CN" altLang="en-US" sz="3600" b="1">
                <a:latin typeface="Times New Roman" pitchFamily="18" charset="0"/>
                <a:ea typeface="楷体_GB2312" pitchFamily="49" charset="-122"/>
              </a:rPr>
              <a:t>求 </a:t>
            </a:r>
            <a:r>
              <a:rPr kumimoji="1" lang="en-US" altLang="zh-CN" sz="3600" b="1">
                <a:latin typeface="Times New Roman" pitchFamily="18" charset="0"/>
                <a:ea typeface="楷体_GB2312" pitchFamily="49" charset="-122"/>
              </a:rPr>
              <a:t>Y = g( X ) </a:t>
            </a:r>
            <a:r>
              <a:rPr kumimoji="1" lang="zh-CN" altLang="en-US" sz="3600" b="1">
                <a:latin typeface="Times New Roman" pitchFamily="18" charset="0"/>
                <a:ea typeface="楷体_GB2312" pitchFamily="49" charset="-122"/>
              </a:rPr>
              <a:t>的密度函数</a:t>
            </a:r>
          </a:p>
        </p:txBody>
      </p:sp>
      <p:sp>
        <p:nvSpPr>
          <p:cNvPr id="60419" name="Text Box 3"/>
          <p:cNvSpPr txBox="1">
            <a:spLocks noChangeArrowheads="1"/>
          </p:cNvSpPr>
          <p:nvPr/>
        </p:nvSpPr>
        <p:spPr bwMode="auto">
          <a:xfrm>
            <a:off x="593725" y="2806700"/>
            <a:ext cx="1746250" cy="641350"/>
          </a:xfrm>
          <a:prstGeom prst="rect">
            <a:avLst/>
          </a:prstGeom>
          <a:noFill/>
          <a:ln w="9525">
            <a:noFill/>
            <a:miter lim="800000"/>
            <a:headEnd/>
            <a:tailEnd/>
          </a:ln>
        </p:spPr>
        <p:txBody>
          <a:bodyPr>
            <a:spAutoFit/>
          </a:bodyPr>
          <a:lstStyle/>
          <a:p>
            <a:r>
              <a:rPr kumimoji="1" lang="zh-CN" altLang="en-US" sz="3600" b="1">
                <a:latin typeface="Times New Roman" pitchFamily="18" charset="0"/>
                <a:ea typeface="楷体_GB2312" pitchFamily="49" charset="-122"/>
              </a:rPr>
              <a:t>方法：</a:t>
            </a:r>
          </a:p>
        </p:txBody>
      </p:sp>
      <p:sp>
        <p:nvSpPr>
          <p:cNvPr id="160772" name="Text Box 4"/>
          <p:cNvSpPr txBox="1">
            <a:spLocks noChangeArrowheads="1"/>
          </p:cNvSpPr>
          <p:nvPr/>
        </p:nvSpPr>
        <p:spPr bwMode="auto">
          <a:xfrm>
            <a:off x="1031875" y="3597275"/>
            <a:ext cx="5918200" cy="1355725"/>
          </a:xfrm>
          <a:prstGeom prst="rect">
            <a:avLst/>
          </a:prstGeom>
          <a:noFill/>
          <a:ln w="9525">
            <a:noFill/>
            <a:miter lim="800000"/>
            <a:headEnd/>
            <a:tailEnd/>
          </a:ln>
        </p:spPr>
        <p:txBody>
          <a:bodyPr wrap="none">
            <a:spAutoFit/>
          </a:bodyPr>
          <a:lstStyle/>
          <a:p>
            <a:pPr>
              <a:buClr>
                <a:srgbClr val="FFFF99"/>
              </a:buClr>
              <a:buFont typeface="Wingdings" pitchFamily="2" charset="2"/>
              <a:buNone/>
            </a:pPr>
            <a:r>
              <a:rPr kumimoji="1" lang="zh-CN" altLang="en-US" sz="3600" b="1">
                <a:latin typeface="Times New Roman" pitchFamily="18" charset="0"/>
                <a:ea typeface="楷体_GB2312" pitchFamily="49" charset="-122"/>
              </a:rPr>
              <a:t>（</a:t>
            </a:r>
            <a:r>
              <a:rPr kumimoji="1" lang="en-US" altLang="zh-CN" sz="3600" b="1">
                <a:latin typeface="Times New Roman" pitchFamily="18" charset="0"/>
                <a:ea typeface="楷体_GB2312" pitchFamily="49" charset="-122"/>
              </a:rPr>
              <a:t>1</a:t>
            </a:r>
            <a:r>
              <a:rPr kumimoji="1" lang="zh-CN" altLang="en-US" sz="3600" b="1">
                <a:latin typeface="Times New Roman" pitchFamily="18" charset="0"/>
                <a:ea typeface="楷体_GB2312" pitchFamily="49" charset="-122"/>
              </a:rPr>
              <a:t>） 从分布函数出发</a:t>
            </a:r>
          </a:p>
          <a:p>
            <a:pPr>
              <a:lnSpc>
                <a:spcPct val="130000"/>
              </a:lnSpc>
              <a:buClr>
                <a:srgbClr val="FFFF99"/>
              </a:buClr>
              <a:buFont typeface="Wingdings" pitchFamily="2" charset="2"/>
              <a:buNone/>
            </a:pPr>
            <a:r>
              <a:rPr kumimoji="1" lang="zh-CN" altLang="en-US" sz="3600" b="1">
                <a:latin typeface="Times New Roman" pitchFamily="18" charset="0"/>
                <a:ea typeface="楷体_GB2312" pitchFamily="49" charset="-122"/>
              </a:rPr>
              <a:t>（</a:t>
            </a:r>
            <a:r>
              <a:rPr kumimoji="1" lang="en-US" altLang="zh-CN" sz="3600" b="1">
                <a:latin typeface="Times New Roman" pitchFamily="18" charset="0"/>
                <a:ea typeface="楷体_GB2312" pitchFamily="49" charset="-122"/>
              </a:rPr>
              <a:t>2</a:t>
            </a:r>
            <a:r>
              <a:rPr kumimoji="1" lang="zh-CN" altLang="en-US" sz="3600" b="1">
                <a:latin typeface="Times New Roman" pitchFamily="18" charset="0"/>
                <a:ea typeface="楷体_GB2312" pitchFamily="49" charset="-122"/>
              </a:rPr>
              <a:t>）用公式直接求密度函数</a:t>
            </a:r>
          </a:p>
        </p:txBody>
      </p:sp>
      <p:grpSp>
        <p:nvGrpSpPr>
          <p:cNvPr id="2" name="Group 5"/>
          <p:cNvGrpSpPr>
            <a:grpSpLocks/>
          </p:cNvGrpSpPr>
          <p:nvPr/>
        </p:nvGrpSpPr>
        <p:grpSpPr bwMode="auto">
          <a:xfrm>
            <a:off x="685800" y="654050"/>
            <a:ext cx="6242050" cy="641350"/>
            <a:chOff x="576" y="172"/>
            <a:chExt cx="3932" cy="404"/>
          </a:xfrm>
        </p:grpSpPr>
        <p:sp>
          <p:nvSpPr>
            <p:cNvPr id="60422" name="Text Box 6"/>
            <p:cNvSpPr txBox="1">
              <a:spLocks noChangeArrowheads="1"/>
            </p:cNvSpPr>
            <p:nvPr/>
          </p:nvSpPr>
          <p:spPr bwMode="auto">
            <a:xfrm>
              <a:off x="852" y="172"/>
              <a:ext cx="3656" cy="404"/>
            </a:xfrm>
            <a:prstGeom prst="rect">
              <a:avLst/>
            </a:prstGeom>
            <a:noFill/>
            <a:ln w="9525">
              <a:noFill/>
              <a:miter lim="800000"/>
              <a:headEnd/>
              <a:tailEnd/>
            </a:ln>
          </p:spPr>
          <p:txBody>
            <a:bodyPr wrap="none">
              <a:spAutoFit/>
            </a:bodyPr>
            <a:lstStyle/>
            <a:p>
              <a:r>
                <a:rPr kumimoji="1" lang="en-US" altLang="zh-CN" sz="3600">
                  <a:solidFill>
                    <a:srgbClr val="CC3300"/>
                  </a:solidFill>
                  <a:latin typeface="Times New Roman" pitchFamily="18" charset="0"/>
                  <a:ea typeface="楷体_GB2312" pitchFamily="49" charset="-122"/>
                </a:rPr>
                <a:t> </a:t>
              </a:r>
              <a:r>
                <a:rPr kumimoji="1" lang="zh-CN" altLang="en-US" sz="3600" b="1">
                  <a:solidFill>
                    <a:srgbClr val="CC3300"/>
                  </a:solidFill>
                  <a:latin typeface="Times New Roman" pitchFamily="18" charset="0"/>
                  <a:ea typeface="黑体" pitchFamily="2" charset="-122"/>
                </a:rPr>
                <a:t>连续性随机变量函数的分布</a:t>
              </a:r>
            </a:p>
          </p:txBody>
        </p:sp>
        <p:sp>
          <p:nvSpPr>
            <p:cNvPr id="60423" name="Oval 7"/>
            <p:cNvSpPr>
              <a:spLocks noChangeArrowheads="1"/>
            </p:cNvSpPr>
            <p:nvPr/>
          </p:nvSpPr>
          <p:spPr bwMode="auto">
            <a:xfrm>
              <a:off x="576" y="288"/>
              <a:ext cx="240" cy="144"/>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wipe(up)">
                                      <p:cBhvr>
                                        <p:cTn id="7"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600200"/>
            <a:ext cx="8472518" cy="4525963"/>
          </a:xfrm>
        </p:spPr>
        <p:txBody>
          <a:bodyPr/>
          <a:lstStyle/>
          <a:p>
            <a:pPr>
              <a:buNone/>
            </a:pPr>
            <a:r>
              <a:rPr lang="zh-CN" altLang="en-US" b="1" dirty="0" smtClean="0"/>
              <a:t>反之，对定义在            的函数  ，满足</a:t>
            </a:r>
            <a:r>
              <a:rPr lang="en-US" altLang="zh-CN" b="1" dirty="0" smtClean="0"/>
              <a:t>(1)</a:t>
            </a:r>
            <a:r>
              <a:rPr lang="zh-CN" altLang="en-US" b="1" dirty="0" smtClean="0"/>
              <a:t>、</a:t>
            </a:r>
            <a:r>
              <a:rPr lang="en-US" altLang="zh-CN" b="1" dirty="0" smtClean="0"/>
              <a:t>(2),</a:t>
            </a:r>
            <a:endParaRPr lang="en-US" altLang="zh-CN" b="1" dirty="0" smtClean="0"/>
          </a:p>
          <a:p>
            <a:pPr>
              <a:buNone/>
            </a:pPr>
            <a:r>
              <a:rPr lang="zh-CN" altLang="en-US" b="1" dirty="0" smtClean="0"/>
              <a:t>如果令</a:t>
            </a:r>
            <a:endParaRPr lang="en-US" altLang="zh-CN" b="1" dirty="0" smtClean="0"/>
          </a:p>
          <a:p>
            <a:pPr>
              <a:buNone/>
            </a:pPr>
            <a:endParaRPr lang="en-US" altLang="zh-CN" b="1" dirty="0"/>
          </a:p>
          <a:p>
            <a:pPr>
              <a:buNone/>
            </a:pPr>
            <a:endParaRPr lang="en-US" altLang="zh-CN" b="1" dirty="0" smtClean="0"/>
          </a:p>
          <a:p>
            <a:pPr>
              <a:buNone/>
            </a:pPr>
            <a:r>
              <a:rPr lang="zh-CN" altLang="en-US" b="1" dirty="0" smtClean="0"/>
              <a:t>则</a:t>
            </a:r>
            <a:r>
              <a:rPr lang="en-US" altLang="zh-CN" b="1" dirty="0" smtClean="0">
                <a:latin typeface="Times New Roman" pitchFamily="18" charset="0"/>
                <a:cs typeface="Times New Roman" pitchFamily="18" charset="0"/>
              </a:rPr>
              <a:t>F</a:t>
            </a:r>
            <a:r>
              <a:rPr lang="zh-CN" altLang="en-US" b="1" dirty="0" smtClean="0"/>
              <a:t>是某随机变量的分布函数</a:t>
            </a:r>
            <a:r>
              <a:rPr lang="zh-CN" altLang="en-US" dirty="0" smtClean="0"/>
              <a:t>。</a:t>
            </a:r>
            <a:endParaRPr lang="en-US" altLang="zh-CN" dirty="0" smtClean="0"/>
          </a:p>
          <a:p>
            <a:pPr>
              <a:buNone/>
            </a:pPr>
            <a:r>
              <a:rPr lang="en-US" altLang="zh-CN" dirty="0"/>
              <a:t> </a:t>
            </a:r>
            <a:r>
              <a:rPr lang="en-US" altLang="zh-CN" dirty="0" smtClean="0"/>
              <a:t>    </a:t>
            </a:r>
          </a:p>
        </p:txBody>
      </p:sp>
      <p:graphicFrame>
        <p:nvGraphicFramePr>
          <p:cNvPr id="7" name="对象 6"/>
          <p:cNvGraphicFramePr>
            <a:graphicFrameLocks noChangeAspect="1"/>
          </p:cNvGraphicFramePr>
          <p:nvPr/>
        </p:nvGraphicFramePr>
        <p:xfrm>
          <a:off x="3487738" y="1714491"/>
          <a:ext cx="1258887" cy="428625"/>
        </p:xfrm>
        <a:graphic>
          <a:graphicData uri="http://schemas.openxmlformats.org/presentationml/2006/ole">
            <p:oleObj spid="_x0000_s181250" name="公式" r:id="rId3" imgW="596880" imgH="203040" progId="Equation.3">
              <p:embed/>
            </p:oleObj>
          </a:graphicData>
        </a:graphic>
      </p:graphicFrame>
      <p:graphicFrame>
        <p:nvGraphicFramePr>
          <p:cNvPr id="8" name="对象 7"/>
          <p:cNvGraphicFramePr>
            <a:graphicFrameLocks noChangeAspect="1"/>
          </p:cNvGraphicFramePr>
          <p:nvPr/>
        </p:nvGraphicFramePr>
        <p:xfrm>
          <a:off x="1500188" y="2786063"/>
          <a:ext cx="4954587" cy="785812"/>
        </p:xfrm>
        <a:graphic>
          <a:graphicData uri="http://schemas.openxmlformats.org/presentationml/2006/ole">
            <p:oleObj spid="_x0000_s181251" name="公式" r:id="rId4" imgW="2082600" imgH="330120" progId="Equation.3">
              <p:embed/>
            </p:oleObj>
          </a:graphicData>
        </a:graphic>
      </p:graphicFrame>
      <p:graphicFrame>
        <p:nvGraphicFramePr>
          <p:cNvPr id="181252" name="Object 4"/>
          <p:cNvGraphicFramePr>
            <a:graphicFrameLocks noChangeAspect="1"/>
          </p:cNvGraphicFramePr>
          <p:nvPr/>
        </p:nvGraphicFramePr>
        <p:xfrm>
          <a:off x="5984273" y="1707196"/>
          <a:ext cx="302239" cy="435920"/>
        </p:xfrm>
        <a:graphic>
          <a:graphicData uri="http://schemas.openxmlformats.org/presentationml/2006/ole">
            <p:oleObj spid="_x0000_s181252" name="公式" r:id="rId5" imgW="114120" imgH="164880" progId="Equation.3">
              <p:embed/>
            </p:oleObj>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714348" y="476250"/>
            <a:ext cx="8035925" cy="2379663"/>
          </a:xfrm>
          <a:prstGeom prst="rect">
            <a:avLst/>
          </a:prstGeom>
          <a:noFill/>
          <a:ln w="9525">
            <a:noFill/>
            <a:miter lim="800000"/>
            <a:headEnd/>
            <a:tailEnd/>
          </a:ln>
        </p:spPr>
        <p:txBody>
          <a:bodyPr>
            <a:spAutoFit/>
          </a:bodyPr>
          <a:lstStyle/>
          <a:p>
            <a:pPr>
              <a:lnSpc>
                <a:spcPct val="150000"/>
              </a:lnSpc>
              <a:spcBef>
                <a:spcPct val="50000"/>
              </a:spcBef>
              <a:buSzPct val="80000"/>
            </a:pPr>
            <a:r>
              <a:rPr kumimoji="1" lang="zh-CN" altLang="en-US" sz="3600" b="1" dirty="0" smtClean="0">
                <a:solidFill>
                  <a:srgbClr val="CC3300"/>
                </a:solidFill>
                <a:latin typeface="宋体" charset="-122"/>
              </a:rPr>
              <a:t>例</a:t>
            </a:r>
            <a:r>
              <a:rPr kumimoji="1" lang="en-US" altLang="zh-CN" sz="2800" dirty="0" smtClean="0">
                <a:solidFill>
                  <a:srgbClr val="CCECFF"/>
                </a:solidFill>
                <a:latin typeface="Times New Roman" pitchFamily="18" charset="0"/>
              </a:rPr>
              <a:t>   </a:t>
            </a:r>
            <a:r>
              <a:rPr kumimoji="1" lang="zh-CN" altLang="en-US" sz="3200" b="1" dirty="0"/>
              <a:t>设随机变量</a:t>
            </a:r>
            <a:r>
              <a:rPr kumimoji="1" lang="en-US" altLang="zh-CN" sz="3200" b="1" dirty="0"/>
              <a:t>X</a:t>
            </a:r>
            <a:r>
              <a:rPr kumimoji="1" lang="zh-CN" altLang="en-US" sz="3200" b="1" dirty="0"/>
              <a:t>具有连续的分布密度</a:t>
            </a:r>
            <a:r>
              <a:rPr kumimoji="1" lang="en-US" altLang="zh-CN" sz="3200" b="1" dirty="0" err="1"/>
              <a:t>f</a:t>
            </a:r>
            <a:r>
              <a:rPr kumimoji="1" lang="en-US" altLang="zh-CN" sz="3200" b="1" baseline="-25000" dirty="0" err="1"/>
              <a:t>X</a:t>
            </a:r>
            <a:r>
              <a:rPr kumimoji="1" lang="en-US" altLang="zh-CN" sz="3200" b="1" dirty="0"/>
              <a:t>(x)</a:t>
            </a:r>
            <a:r>
              <a:rPr kumimoji="1" lang="zh-CN" altLang="en-US" sz="3200" b="1" dirty="0"/>
              <a:t>，试求</a:t>
            </a:r>
            <a:r>
              <a:rPr kumimoji="1" lang="en-US" altLang="zh-CN" sz="3200" b="1" dirty="0"/>
              <a:t>Y=</a:t>
            </a:r>
            <a:r>
              <a:rPr kumimoji="1" lang="en-US" altLang="zh-CN" sz="3200" b="1" dirty="0" err="1"/>
              <a:t>aX+b</a:t>
            </a:r>
            <a:r>
              <a:rPr kumimoji="1" lang="zh-CN" altLang="en-US" sz="3200" b="1" dirty="0"/>
              <a:t>（其中</a:t>
            </a:r>
            <a:r>
              <a:rPr kumimoji="1" lang="en-US" altLang="zh-CN" sz="3200" b="1" dirty="0"/>
              <a:t>a</a:t>
            </a:r>
            <a:r>
              <a:rPr kumimoji="1" lang="zh-CN" altLang="en-US" sz="3200" b="1" dirty="0"/>
              <a:t>，</a:t>
            </a:r>
            <a:r>
              <a:rPr kumimoji="1" lang="en-US" altLang="zh-CN" sz="3200" b="1" dirty="0"/>
              <a:t>b</a:t>
            </a:r>
            <a:r>
              <a:rPr kumimoji="1" lang="zh-CN" altLang="en-US" sz="3200" b="1" dirty="0"/>
              <a:t>是常数，并且</a:t>
            </a:r>
            <a:r>
              <a:rPr kumimoji="1" lang="en-US" altLang="zh-CN" sz="3200" b="1" dirty="0"/>
              <a:t>a≠0</a:t>
            </a:r>
            <a:r>
              <a:rPr kumimoji="1" lang="zh-CN" altLang="en-US" sz="3200" b="1" dirty="0"/>
              <a:t>）的分布密度</a:t>
            </a:r>
            <a:r>
              <a:rPr kumimoji="1" lang="en-US" altLang="zh-CN" sz="3200" b="1" dirty="0" err="1"/>
              <a:t>f</a:t>
            </a:r>
            <a:r>
              <a:rPr kumimoji="1" lang="en-US" altLang="zh-CN" sz="3200" b="1" baseline="-25000" dirty="0" err="1"/>
              <a:t>Y</a:t>
            </a:r>
            <a:r>
              <a:rPr kumimoji="1" lang="en-US" altLang="zh-CN" sz="3200" b="1" dirty="0"/>
              <a:t>(y)</a:t>
            </a:r>
            <a:r>
              <a:rPr kumimoji="1" lang="zh-CN" altLang="en-US" sz="3200" b="1" dirty="0"/>
              <a:t>。 </a:t>
            </a:r>
          </a:p>
        </p:txBody>
      </p:sp>
      <p:sp>
        <p:nvSpPr>
          <p:cNvPr id="162819" name="Rectangle 3"/>
          <p:cNvSpPr>
            <a:spLocks noChangeArrowheads="1"/>
          </p:cNvSpPr>
          <p:nvPr/>
        </p:nvSpPr>
        <p:spPr bwMode="auto">
          <a:xfrm>
            <a:off x="684213" y="3429000"/>
            <a:ext cx="1101725" cy="585788"/>
          </a:xfrm>
          <a:prstGeom prst="rect">
            <a:avLst/>
          </a:prstGeom>
          <a:noFill/>
          <a:ln w="9525">
            <a:noFill/>
            <a:miter lim="800000"/>
            <a:headEnd/>
            <a:tailEnd/>
          </a:ln>
        </p:spPr>
        <p:txBody>
          <a:bodyPr wrap="none">
            <a:spAutoFit/>
          </a:bodyPr>
          <a:lstStyle/>
          <a:p>
            <a:pPr>
              <a:lnSpc>
                <a:spcPct val="90000"/>
              </a:lnSpc>
              <a:spcBef>
                <a:spcPct val="20000"/>
              </a:spcBef>
              <a:buSzPct val="80000"/>
            </a:pPr>
            <a:r>
              <a:rPr kumimoji="1" lang="zh-CN" altLang="en-US" sz="3600" b="1">
                <a:solidFill>
                  <a:srgbClr val="CC3300"/>
                </a:solidFill>
                <a:latin typeface="Times New Roman" pitchFamily="18" charset="0"/>
              </a:rPr>
              <a:t>解：</a:t>
            </a:r>
          </a:p>
        </p:txBody>
      </p:sp>
      <p:graphicFrame>
        <p:nvGraphicFramePr>
          <p:cNvPr id="162820" name="Object 4"/>
          <p:cNvGraphicFramePr>
            <a:graphicFrameLocks noChangeAspect="1"/>
          </p:cNvGraphicFramePr>
          <p:nvPr/>
        </p:nvGraphicFramePr>
        <p:xfrm>
          <a:off x="1692275" y="3511551"/>
          <a:ext cx="4594237" cy="1131895"/>
        </p:xfrm>
        <a:graphic>
          <a:graphicData uri="http://schemas.openxmlformats.org/presentationml/2006/ole">
            <p:oleObj spid="_x0000_s215042" name="公式" r:id="rId3" imgW="1600200" imgH="457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par>
                                <p:cTn id="8" presetID="3" presetClass="entr" presetSubtype="10" fill="hold" nodeType="withEffect">
                                  <p:stCondLst>
                                    <p:cond delay="0"/>
                                  </p:stCondLst>
                                  <p:childTnLst>
                                    <p:set>
                                      <p:cBhvr>
                                        <p:cTn id="9" dur="1" fill="hold">
                                          <p:stCondLst>
                                            <p:cond delay="0"/>
                                          </p:stCondLst>
                                        </p:cTn>
                                        <p:tgtEl>
                                          <p:spTgt spid="162820"/>
                                        </p:tgtEl>
                                        <p:attrNameLst>
                                          <p:attrName>style.visibility</p:attrName>
                                        </p:attrNameLst>
                                      </p:cBhvr>
                                      <p:to>
                                        <p:strVal val="visible"/>
                                      </p:to>
                                    </p:set>
                                    <p:animEffect transition="in" filter="blinds(horizontal)">
                                      <p:cBhvr>
                                        <p:cTn id="10"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839788" y="769938"/>
          <a:ext cx="6329362" cy="3186112"/>
        </p:xfrm>
        <a:graphic>
          <a:graphicData uri="http://schemas.openxmlformats.org/presentationml/2006/ole">
            <p:oleObj spid="_x0000_s216066" name="公式" r:id="rId3" imgW="2120760" imgH="1066680" progId="Equation.3">
              <p:embed/>
            </p:oleObj>
          </a:graphicData>
        </a:graphic>
      </p:graphicFrame>
      <p:graphicFrame>
        <p:nvGraphicFramePr>
          <p:cNvPr id="164867" name="Object 3"/>
          <p:cNvGraphicFramePr>
            <a:graphicFrameLocks noChangeAspect="1"/>
          </p:cNvGraphicFramePr>
          <p:nvPr/>
        </p:nvGraphicFramePr>
        <p:xfrm>
          <a:off x="695325" y="4149725"/>
          <a:ext cx="5486400" cy="1146175"/>
        </p:xfrm>
        <a:graphic>
          <a:graphicData uri="http://schemas.openxmlformats.org/presentationml/2006/ole">
            <p:oleObj spid="_x0000_s216067" name="公式" r:id="rId4" imgW="2070000" imgH="4316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linds(horizontal)">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4" name="Object 2"/>
          <p:cNvGraphicFramePr>
            <a:graphicFrameLocks noChangeAspect="1"/>
          </p:cNvGraphicFramePr>
          <p:nvPr/>
        </p:nvGraphicFramePr>
        <p:xfrm>
          <a:off x="857250" y="1270000"/>
          <a:ext cx="6011863" cy="3059113"/>
        </p:xfrm>
        <a:graphic>
          <a:graphicData uri="http://schemas.openxmlformats.org/presentationml/2006/ole">
            <p:oleObj spid="_x0000_s217090" name="公式" r:id="rId3" imgW="2120760" imgH="1079280" progId="Equation.3">
              <p:embed/>
            </p:oleObj>
          </a:graphicData>
        </a:graphic>
      </p:graphicFrame>
      <p:graphicFrame>
        <p:nvGraphicFramePr>
          <p:cNvPr id="45059" name="Object 3"/>
          <p:cNvGraphicFramePr>
            <a:graphicFrameLocks noChangeAspect="1"/>
          </p:cNvGraphicFramePr>
          <p:nvPr/>
        </p:nvGraphicFramePr>
        <p:xfrm>
          <a:off x="701675" y="414338"/>
          <a:ext cx="2568575" cy="582612"/>
        </p:xfrm>
        <a:graphic>
          <a:graphicData uri="http://schemas.openxmlformats.org/presentationml/2006/ole">
            <p:oleObj spid="_x0000_s217091" name="Equation" r:id="rId4" imgW="952200" imgH="215640" progId="Equation.3">
              <p:embed/>
            </p:oleObj>
          </a:graphicData>
        </a:graphic>
      </p:graphicFrame>
      <p:graphicFrame>
        <p:nvGraphicFramePr>
          <p:cNvPr id="166916" name="Object 4"/>
          <p:cNvGraphicFramePr>
            <a:graphicFrameLocks noChangeAspect="1"/>
          </p:cNvGraphicFramePr>
          <p:nvPr/>
        </p:nvGraphicFramePr>
        <p:xfrm>
          <a:off x="506413" y="4292600"/>
          <a:ext cx="6627812" cy="1206500"/>
        </p:xfrm>
        <a:graphic>
          <a:graphicData uri="http://schemas.openxmlformats.org/presentationml/2006/ole">
            <p:oleObj spid="_x0000_s217092" name="公式" r:id="rId5" imgW="2374560" imgH="431640" progId="Equation.3">
              <p:embed/>
            </p:oleObj>
          </a:graphicData>
        </a:graphic>
      </p:graphicFrame>
      <p:graphicFrame>
        <p:nvGraphicFramePr>
          <p:cNvPr id="166917" name="Object 5"/>
          <p:cNvGraphicFramePr>
            <a:graphicFrameLocks noChangeAspect="1"/>
          </p:cNvGraphicFramePr>
          <p:nvPr/>
        </p:nvGraphicFramePr>
        <p:xfrm>
          <a:off x="687388" y="5624513"/>
          <a:ext cx="5856287" cy="1233487"/>
        </p:xfrm>
        <a:graphic>
          <a:graphicData uri="http://schemas.openxmlformats.org/presentationml/2006/ole">
            <p:oleObj spid="_x0000_s217093" name="公式" r:id="rId6" imgW="2171520" imgH="457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Effect transition="in" filter="blinds(horizontal)">
                                      <p:cBhvr>
                                        <p:cTn id="12" dur="500"/>
                                        <p:tgtEl>
                                          <p:spTgt spid="1669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6917"/>
                                        </p:tgtEl>
                                        <p:attrNameLst>
                                          <p:attrName>style.visibility</p:attrName>
                                        </p:attrNameLst>
                                      </p:cBhvr>
                                      <p:to>
                                        <p:strVal val="visible"/>
                                      </p:to>
                                    </p:set>
                                    <p:animEffect transition="in" filter="blinds(horizontal)">
                                      <p:cBhvr>
                                        <p:cTn id="17" dur="5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228600" y="304800"/>
            <a:ext cx="8591550" cy="1871282"/>
          </a:xfrm>
          <a:prstGeom prst="rect">
            <a:avLst/>
          </a:prstGeom>
          <a:noFill/>
          <a:ln w="9525">
            <a:noFill/>
            <a:miter lim="800000"/>
            <a:headEnd/>
            <a:tailEnd/>
          </a:ln>
        </p:spPr>
        <p:txBody>
          <a:bodyPr>
            <a:spAutoFit/>
          </a:bodyPr>
          <a:lstStyle/>
          <a:p>
            <a:pPr>
              <a:lnSpc>
                <a:spcPct val="170000"/>
              </a:lnSpc>
              <a:spcBef>
                <a:spcPct val="50000"/>
              </a:spcBef>
              <a:buSzPct val="80000"/>
            </a:pPr>
            <a:r>
              <a:rPr kumimoji="1" lang="zh-CN" altLang="en-US" sz="3600" b="1" dirty="0" smtClean="0">
                <a:solidFill>
                  <a:srgbClr val="CC3300"/>
                </a:solidFill>
                <a:latin typeface="宋体" charset="-122"/>
              </a:rPr>
              <a:t>例</a:t>
            </a:r>
            <a:r>
              <a:rPr kumimoji="1" lang="zh-CN" altLang="en-US" sz="3200" b="1" dirty="0">
                <a:solidFill>
                  <a:srgbClr val="FFFF99"/>
                </a:solidFill>
                <a:latin typeface="Times New Roman" pitchFamily="18" charset="0"/>
              </a:rPr>
              <a:t> </a:t>
            </a:r>
            <a:r>
              <a:rPr kumimoji="1" lang="zh-CN" altLang="en-US" sz="3200" b="1" dirty="0" smtClean="0">
                <a:solidFill>
                  <a:srgbClr val="FFFF99"/>
                </a:solidFill>
                <a:latin typeface="Times New Roman" pitchFamily="18" charset="0"/>
              </a:rPr>
              <a:t> </a:t>
            </a:r>
            <a:r>
              <a:rPr kumimoji="1" lang="zh-CN" altLang="en-US" sz="3200" b="1" dirty="0" smtClean="0"/>
              <a:t>设</a:t>
            </a:r>
            <a:r>
              <a:rPr kumimoji="1" lang="zh-CN" altLang="en-US" sz="3200" b="1" dirty="0"/>
              <a:t>随机变量</a:t>
            </a:r>
            <a:r>
              <a:rPr kumimoji="1" lang="en-US" altLang="zh-CN" sz="3200" b="1" dirty="0">
                <a:latin typeface="Times New Roman" pitchFamily="18" charset="0"/>
                <a:cs typeface="Times New Roman" pitchFamily="18" charset="0"/>
              </a:rPr>
              <a:t>X</a:t>
            </a:r>
            <a:r>
              <a:rPr kumimoji="1" lang="zh-CN" altLang="en-US" sz="3200" b="1" dirty="0"/>
              <a:t>服从正态分布</a:t>
            </a:r>
            <a:r>
              <a:rPr kumimoji="1" lang="en-US" altLang="zh-CN" sz="3200" b="1" dirty="0">
                <a:latin typeface="Times New Roman" pitchFamily="18" charset="0"/>
                <a:cs typeface="Times New Roman" pitchFamily="18" charset="0"/>
              </a:rPr>
              <a:t>N(</a:t>
            </a:r>
            <a:r>
              <a:rPr kumimoji="1" lang="en-US" altLang="zh-CN" sz="3200" b="1" i="1" dirty="0">
                <a:latin typeface="Times New Roman" pitchFamily="18" charset="0"/>
                <a:cs typeface="Times New Roman" pitchFamily="18" charset="0"/>
              </a:rPr>
              <a:t>μ</a:t>
            </a:r>
            <a:r>
              <a:rPr kumimoji="1" lang="en-US" altLang="zh-CN" sz="3200" b="1" dirty="0">
                <a:latin typeface="Times New Roman" pitchFamily="18" charset="0"/>
                <a:cs typeface="Times New Roman" pitchFamily="18" charset="0"/>
              </a:rPr>
              <a:t>,</a:t>
            </a:r>
            <a:r>
              <a:rPr kumimoji="1" lang="en-US" altLang="zh-CN" sz="3200" b="1" i="1" dirty="0">
                <a:latin typeface="Times New Roman" pitchFamily="18" charset="0"/>
                <a:cs typeface="Times New Roman" pitchFamily="18" charset="0"/>
              </a:rPr>
              <a:t>σ</a:t>
            </a:r>
            <a:r>
              <a:rPr kumimoji="1" lang="en-US" altLang="zh-CN" sz="3200" b="1" baseline="30000" dirty="0">
                <a:latin typeface="Times New Roman" pitchFamily="18" charset="0"/>
                <a:cs typeface="Times New Roman" pitchFamily="18" charset="0"/>
              </a:rPr>
              <a:t>2</a:t>
            </a:r>
            <a:r>
              <a:rPr kumimoji="1" lang="en-US" altLang="zh-CN" sz="3200" b="1" dirty="0">
                <a:latin typeface="Times New Roman" pitchFamily="18" charset="0"/>
                <a:cs typeface="Times New Roman" pitchFamily="18" charset="0"/>
              </a:rPr>
              <a:t>)</a:t>
            </a:r>
            <a:r>
              <a:rPr kumimoji="1" lang="zh-CN" altLang="en-US" sz="3200" b="1" dirty="0"/>
              <a:t>，求		              的分布密度</a:t>
            </a:r>
            <a:r>
              <a:rPr kumimoji="1" lang="en-US" altLang="zh-CN" sz="3200" b="1" i="1" dirty="0" err="1">
                <a:latin typeface="Times New Roman" pitchFamily="18" charset="0"/>
                <a:cs typeface="Times New Roman" pitchFamily="18" charset="0"/>
              </a:rPr>
              <a:t>f</a:t>
            </a:r>
            <a:r>
              <a:rPr kumimoji="1" lang="en-US" altLang="zh-CN" sz="3200" b="1" i="1" baseline="-25000" dirty="0" err="1">
                <a:latin typeface="Times New Roman" pitchFamily="18" charset="0"/>
                <a:cs typeface="Times New Roman" pitchFamily="18" charset="0"/>
              </a:rPr>
              <a:t>Y</a:t>
            </a:r>
            <a:r>
              <a:rPr kumimoji="1" lang="en-US" altLang="zh-CN" sz="3200" b="1" dirty="0">
                <a:latin typeface="Times New Roman" pitchFamily="18" charset="0"/>
                <a:cs typeface="Times New Roman" pitchFamily="18" charset="0"/>
              </a:rPr>
              <a:t>(</a:t>
            </a:r>
            <a:r>
              <a:rPr kumimoji="1" lang="en-US" altLang="zh-CN" sz="3200" b="1" i="1" dirty="0">
                <a:latin typeface="Times New Roman" pitchFamily="18" charset="0"/>
                <a:cs typeface="Times New Roman" pitchFamily="18" charset="0"/>
              </a:rPr>
              <a:t>y</a:t>
            </a:r>
            <a:r>
              <a:rPr kumimoji="1" lang="en-US" altLang="zh-CN" sz="3200" b="1" dirty="0">
                <a:latin typeface="Times New Roman" pitchFamily="18" charset="0"/>
                <a:cs typeface="Times New Roman" pitchFamily="18" charset="0"/>
              </a:rPr>
              <a:t>)</a:t>
            </a:r>
            <a:r>
              <a:rPr kumimoji="1" lang="zh-CN" altLang="en-US" sz="3200" b="1" dirty="0"/>
              <a:t>。 </a:t>
            </a:r>
          </a:p>
        </p:txBody>
      </p:sp>
      <p:sp>
        <p:nvSpPr>
          <p:cNvPr id="168963" name="Text Box 3"/>
          <p:cNvSpPr txBox="1">
            <a:spLocks noChangeArrowheads="1"/>
          </p:cNvSpPr>
          <p:nvPr/>
        </p:nvSpPr>
        <p:spPr bwMode="auto">
          <a:xfrm>
            <a:off x="250825" y="2359022"/>
            <a:ext cx="1179513" cy="641350"/>
          </a:xfrm>
          <a:prstGeom prst="rect">
            <a:avLst/>
          </a:prstGeom>
          <a:noFill/>
          <a:ln w="9525">
            <a:noFill/>
            <a:miter lim="800000"/>
            <a:headEnd/>
            <a:tailEnd/>
          </a:ln>
        </p:spPr>
        <p:txBody>
          <a:bodyPr>
            <a:spAutoFit/>
          </a:bodyPr>
          <a:lstStyle/>
          <a:p>
            <a:pPr>
              <a:spcBef>
                <a:spcPct val="50000"/>
              </a:spcBef>
            </a:pPr>
            <a:r>
              <a:rPr kumimoji="1" lang="zh-CN" altLang="en-US" sz="3600" b="1" dirty="0">
                <a:solidFill>
                  <a:srgbClr val="CC3300"/>
                </a:solidFill>
                <a:latin typeface="Times New Roman" pitchFamily="18" charset="0"/>
              </a:rPr>
              <a:t>解：</a:t>
            </a:r>
          </a:p>
        </p:txBody>
      </p:sp>
      <p:graphicFrame>
        <p:nvGraphicFramePr>
          <p:cNvPr id="168964" name="Object 4"/>
          <p:cNvGraphicFramePr>
            <a:graphicFrameLocks noChangeAspect="1"/>
          </p:cNvGraphicFramePr>
          <p:nvPr/>
        </p:nvGraphicFramePr>
        <p:xfrm>
          <a:off x="1230313" y="2297113"/>
          <a:ext cx="5940425" cy="4303712"/>
        </p:xfrm>
        <a:graphic>
          <a:graphicData uri="http://schemas.openxmlformats.org/presentationml/2006/ole">
            <p:oleObj spid="_x0000_s218114" name="公式" r:id="rId3" imgW="2120760" imgH="1536480" progId="Equation.3">
              <p:embed/>
            </p:oleObj>
          </a:graphicData>
        </a:graphic>
      </p:graphicFrame>
      <p:graphicFrame>
        <p:nvGraphicFramePr>
          <p:cNvPr id="46083" name="Object 5"/>
          <p:cNvGraphicFramePr>
            <a:graphicFrameLocks noChangeAspect="1"/>
          </p:cNvGraphicFramePr>
          <p:nvPr/>
        </p:nvGraphicFramePr>
        <p:xfrm>
          <a:off x="954088" y="1254125"/>
          <a:ext cx="1679575" cy="958850"/>
        </p:xfrm>
        <a:graphic>
          <a:graphicData uri="http://schemas.openxmlformats.org/presentationml/2006/ole">
            <p:oleObj spid="_x0000_s218115" name="公式" r:id="rId4" imgW="711000" imgH="40608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blinds(horizontal)">
                                      <p:cBhvr>
                                        <p:cTn id="7" dur="500"/>
                                        <p:tgtEl>
                                          <p:spTgt spid="168963"/>
                                        </p:tgtEl>
                                      </p:cBhvr>
                                    </p:animEffect>
                                  </p:childTnLst>
                                </p:cTn>
                              </p:par>
                              <p:par>
                                <p:cTn id="8" presetID="3" presetClass="entr" presetSubtype="10" fill="hold" nodeType="withEffect">
                                  <p:stCondLst>
                                    <p:cond delay="0"/>
                                  </p:stCondLst>
                                  <p:childTnLst>
                                    <p:set>
                                      <p:cBhvr>
                                        <p:cTn id="9" dur="1" fill="hold">
                                          <p:stCondLst>
                                            <p:cond delay="0"/>
                                          </p:stCondLst>
                                        </p:cTn>
                                        <p:tgtEl>
                                          <p:spTgt spid="168964"/>
                                        </p:tgtEl>
                                        <p:attrNameLst>
                                          <p:attrName>style.visibility</p:attrName>
                                        </p:attrNameLst>
                                      </p:cBhvr>
                                      <p:to>
                                        <p:strVal val="visible"/>
                                      </p:to>
                                    </p:set>
                                    <p:animEffect transition="in" filter="blinds(horizontal)">
                                      <p:cBhvr>
                                        <p:cTn id="10"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Grp="1" noChangeAspect="1"/>
          </p:cNvGraphicFramePr>
          <p:nvPr>
            <p:ph/>
          </p:nvPr>
        </p:nvGraphicFramePr>
        <p:xfrm>
          <a:off x="989013" y="1079500"/>
          <a:ext cx="6299200" cy="3849688"/>
        </p:xfrm>
        <a:graphic>
          <a:graphicData uri="http://schemas.openxmlformats.org/presentationml/2006/ole">
            <p:oleObj spid="_x0000_s219138" name="公式" r:id="rId3" imgW="2743200" imgH="1676160" progId="Equation.3">
              <p:embed/>
            </p:oleObj>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Text Box 2"/>
          <p:cNvSpPr txBox="1">
            <a:spLocks noChangeArrowheads="1"/>
          </p:cNvSpPr>
          <p:nvPr/>
        </p:nvSpPr>
        <p:spPr bwMode="auto">
          <a:xfrm>
            <a:off x="500034" y="285728"/>
            <a:ext cx="6883808" cy="646331"/>
          </a:xfrm>
          <a:prstGeom prst="rect">
            <a:avLst/>
          </a:prstGeom>
          <a:noFill/>
          <a:ln w="9525">
            <a:noFill/>
            <a:miter lim="800000"/>
            <a:headEnd/>
            <a:tailEnd/>
          </a:ln>
        </p:spPr>
        <p:txBody>
          <a:bodyPr wrap="none">
            <a:spAutoFit/>
          </a:bodyPr>
          <a:lstStyle/>
          <a:p>
            <a:r>
              <a:rPr kumimoji="1" lang="zh-CN" altLang="en-US" sz="3600" b="1" dirty="0">
                <a:solidFill>
                  <a:srgbClr val="0000FF"/>
                </a:solidFill>
                <a:latin typeface="黑体" pitchFamily="2" charset="-122"/>
                <a:ea typeface="黑体" pitchFamily="2" charset="-122"/>
              </a:rPr>
              <a:t>例</a:t>
            </a:r>
            <a:r>
              <a:rPr kumimoji="1" lang="zh-CN" altLang="en-US" sz="3600" dirty="0">
                <a:latin typeface="Times New Roman" pitchFamily="18" charset="0"/>
                <a:ea typeface="楷体_GB2312" pitchFamily="49" charset="-122"/>
              </a:rPr>
              <a:t> </a:t>
            </a:r>
            <a:r>
              <a:rPr kumimoji="1" lang="zh-CN" altLang="en-US" sz="3200" b="1" dirty="0">
                <a:latin typeface="Times New Roman" pitchFamily="18" charset="0"/>
                <a:ea typeface="楷体_GB2312" pitchFamily="49" charset="-122"/>
              </a:rPr>
              <a:t>已知 </a:t>
            </a:r>
            <a:r>
              <a:rPr kumimoji="1" lang="en-US" altLang="zh-CN" sz="3200" b="1" dirty="0">
                <a:latin typeface="Times New Roman" pitchFamily="18" charset="0"/>
                <a:ea typeface="楷体_GB2312" pitchFamily="49" charset="-122"/>
              </a:rPr>
              <a:t>X</a:t>
            </a:r>
            <a:r>
              <a:rPr kumimoji="1" lang="en-US" altLang="zh-CN" sz="3200" b="1" i="1" dirty="0">
                <a:latin typeface="Times New Roman" pitchFamily="18" charset="0"/>
                <a:ea typeface="楷体_GB2312" pitchFamily="49" charset="-122"/>
              </a:rPr>
              <a:t> </a:t>
            </a:r>
            <a:r>
              <a:rPr kumimoji="1" lang="en-US" altLang="zh-CN" sz="3200" b="1" dirty="0">
                <a:latin typeface="Times New Roman" pitchFamily="18" charset="0"/>
                <a:ea typeface="楷体_GB2312" pitchFamily="49" charset="-122"/>
              </a:rPr>
              <a:t>~ </a:t>
            </a:r>
            <a:r>
              <a:rPr kumimoji="1" lang="en-US" altLang="zh-CN" sz="3200" b="1" i="1" dirty="0">
                <a:latin typeface="Times New Roman" pitchFamily="18" charset="0"/>
                <a:ea typeface="楷体_GB2312" pitchFamily="49" charset="-122"/>
              </a:rPr>
              <a:t>N </a:t>
            </a:r>
            <a:r>
              <a:rPr kumimoji="1" lang="en-US" altLang="zh-CN" sz="3200" b="1" dirty="0">
                <a:latin typeface="Times New Roman" pitchFamily="18" charset="0"/>
                <a:ea typeface="楷体_GB2312" pitchFamily="49" charset="-122"/>
              </a:rPr>
              <a:t>(0,1) , Y = X </a:t>
            </a:r>
            <a:r>
              <a:rPr kumimoji="1" lang="en-US" altLang="zh-CN" sz="3200" b="1" baseline="30000" dirty="0">
                <a:latin typeface="Times New Roman" pitchFamily="18" charset="0"/>
                <a:ea typeface="楷体_GB2312" pitchFamily="49" charset="-122"/>
              </a:rPr>
              <a:t>2 </a:t>
            </a:r>
            <a:r>
              <a:rPr kumimoji="1" lang="en-US" altLang="zh-CN" sz="3200" b="1" dirty="0">
                <a:latin typeface="Times New Roman" pitchFamily="18" charset="0"/>
                <a:ea typeface="楷体_GB2312" pitchFamily="49" charset="-122"/>
              </a:rPr>
              <a:t>, </a:t>
            </a:r>
            <a:r>
              <a:rPr kumimoji="1" lang="zh-CN" altLang="en-US" sz="3200" b="1" dirty="0">
                <a:latin typeface="Times New Roman" pitchFamily="18" charset="0"/>
                <a:ea typeface="楷体_GB2312" pitchFamily="49" charset="-122"/>
              </a:rPr>
              <a:t>求 </a:t>
            </a:r>
            <a:r>
              <a:rPr kumimoji="1" lang="en-US" altLang="zh-CN" sz="3200" b="1" dirty="0">
                <a:latin typeface="Times New Roman" pitchFamily="18" charset="0"/>
                <a:ea typeface="楷体_GB2312" pitchFamily="49" charset="-122"/>
              </a:rPr>
              <a:t>f </a:t>
            </a:r>
            <a:r>
              <a:rPr kumimoji="1" lang="en-US" altLang="zh-CN" sz="3200" b="1" baseline="-25000" dirty="0">
                <a:latin typeface="Times New Roman" pitchFamily="18" charset="0"/>
                <a:ea typeface="楷体_GB2312" pitchFamily="49" charset="-122"/>
              </a:rPr>
              <a:t>Y </a:t>
            </a:r>
            <a:r>
              <a:rPr kumimoji="1" lang="en-US" altLang="zh-CN" sz="3200" b="1" dirty="0">
                <a:latin typeface="Times New Roman" pitchFamily="18" charset="0"/>
                <a:ea typeface="楷体_GB2312" pitchFamily="49" charset="-122"/>
              </a:rPr>
              <a:t>(y)</a:t>
            </a:r>
          </a:p>
        </p:txBody>
      </p:sp>
      <p:sp>
        <p:nvSpPr>
          <p:cNvPr id="174083" name="Text Box 3"/>
          <p:cNvSpPr txBox="1">
            <a:spLocks noChangeArrowheads="1"/>
          </p:cNvSpPr>
          <p:nvPr/>
        </p:nvSpPr>
        <p:spPr bwMode="auto">
          <a:xfrm>
            <a:off x="517525" y="930275"/>
            <a:ext cx="3892412" cy="584775"/>
          </a:xfrm>
          <a:prstGeom prst="rect">
            <a:avLst/>
          </a:prstGeom>
          <a:noFill/>
          <a:ln w="9525">
            <a:noFill/>
            <a:miter lim="800000"/>
            <a:headEnd/>
            <a:tailEnd/>
          </a:ln>
        </p:spPr>
        <p:txBody>
          <a:bodyPr wrap="none">
            <a:spAutoFit/>
          </a:bodyPr>
          <a:lstStyle/>
          <a:p>
            <a:r>
              <a:rPr kumimoji="1" lang="zh-CN" altLang="en-US" sz="3200" b="1" dirty="0" smtClean="0">
                <a:solidFill>
                  <a:srgbClr val="0000FF"/>
                </a:solidFill>
                <a:latin typeface="黑体" pitchFamily="2" charset="-122"/>
                <a:ea typeface="黑体" pitchFamily="2" charset="-122"/>
              </a:rPr>
              <a:t>解：</a:t>
            </a:r>
            <a:r>
              <a:rPr kumimoji="1" lang="zh-CN" altLang="en-US" sz="3200" b="1" dirty="0" smtClean="0">
                <a:latin typeface="Times New Roman" pitchFamily="18" charset="0"/>
                <a:ea typeface="楷体_GB2312" pitchFamily="49" charset="-122"/>
              </a:rPr>
              <a:t>从</a:t>
            </a:r>
            <a:r>
              <a:rPr kumimoji="1" lang="zh-CN" altLang="en-US" sz="3200" b="1" dirty="0">
                <a:latin typeface="Times New Roman" pitchFamily="18" charset="0"/>
                <a:ea typeface="楷体_GB2312" pitchFamily="49" charset="-122"/>
              </a:rPr>
              <a:t>分布函数出发</a:t>
            </a:r>
          </a:p>
        </p:txBody>
      </p:sp>
      <p:graphicFrame>
        <p:nvGraphicFramePr>
          <p:cNvPr id="174084" name="Object 4"/>
          <p:cNvGraphicFramePr>
            <a:graphicFrameLocks noChangeAspect="1"/>
          </p:cNvGraphicFramePr>
          <p:nvPr/>
        </p:nvGraphicFramePr>
        <p:xfrm>
          <a:off x="1673225" y="1571625"/>
          <a:ext cx="3275013" cy="635000"/>
        </p:xfrm>
        <a:graphic>
          <a:graphicData uri="http://schemas.openxmlformats.org/presentationml/2006/ole">
            <p:oleObj spid="_x0000_s220162" name="公式" r:id="rId3" imgW="1117440" imgH="215640" progId="Equation.3">
              <p:embed/>
            </p:oleObj>
          </a:graphicData>
        </a:graphic>
      </p:graphicFrame>
      <p:grpSp>
        <p:nvGrpSpPr>
          <p:cNvPr id="2" name="Group 5"/>
          <p:cNvGrpSpPr>
            <a:grpSpLocks/>
          </p:cNvGrpSpPr>
          <p:nvPr/>
        </p:nvGrpSpPr>
        <p:grpSpPr bwMode="auto">
          <a:xfrm>
            <a:off x="5562600" y="2357430"/>
            <a:ext cx="3124200" cy="3200400"/>
            <a:chOff x="3360" y="1392"/>
            <a:chExt cx="1968" cy="2016"/>
          </a:xfrm>
        </p:grpSpPr>
        <p:sp>
          <p:nvSpPr>
            <p:cNvPr id="48157" name="Line 6"/>
            <p:cNvSpPr>
              <a:spLocks noChangeShapeType="1"/>
            </p:cNvSpPr>
            <p:nvPr/>
          </p:nvSpPr>
          <p:spPr bwMode="auto">
            <a:xfrm>
              <a:off x="3360" y="2928"/>
              <a:ext cx="196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8158" name="Line 7"/>
            <p:cNvSpPr>
              <a:spLocks noChangeShapeType="1"/>
            </p:cNvSpPr>
            <p:nvPr/>
          </p:nvSpPr>
          <p:spPr bwMode="auto">
            <a:xfrm flipV="1">
              <a:off x="4320" y="1392"/>
              <a:ext cx="0" cy="2016"/>
            </a:xfrm>
            <a:prstGeom prst="line">
              <a:avLst/>
            </a:prstGeom>
            <a:noFill/>
            <a:ln w="9525">
              <a:solidFill>
                <a:schemeClr val="tx1"/>
              </a:solidFill>
              <a:miter lim="800000"/>
              <a:headEnd/>
              <a:tailEnd type="triangle" w="med" len="med"/>
            </a:ln>
          </p:spPr>
          <p:txBody>
            <a:bodyPr wrap="none"/>
            <a:lstStyle/>
            <a:p>
              <a:endParaRPr lang="zh-CN" altLang="en-US"/>
            </a:p>
          </p:txBody>
        </p:sp>
        <p:sp>
          <p:nvSpPr>
            <p:cNvPr id="48159" name="Arc 8"/>
            <p:cNvSpPr>
              <a:spLocks/>
            </p:cNvSpPr>
            <p:nvPr/>
          </p:nvSpPr>
          <p:spPr bwMode="auto">
            <a:xfrm flipV="1">
              <a:off x="4320" y="1680"/>
              <a:ext cx="672" cy="1248"/>
            </a:xfrm>
            <a:custGeom>
              <a:avLst/>
              <a:gdLst>
                <a:gd name="T0" fmla="*/ 0 w 21600"/>
                <a:gd name="T1" fmla="*/ 0 h 21600"/>
                <a:gd name="T2" fmla="*/ 672 w 21600"/>
                <a:gd name="T3" fmla="*/ 1248 h 21600"/>
                <a:gd name="T4" fmla="*/ 0 w 21600"/>
                <a:gd name="T5" fmla="*/ 12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p:spPr>
          <p:txBody>
            <a:bodyPr wrap="none" anchor="ctr"/>
            <a:lstStyle/>
            <a:p>
              <a:endParaRPr lang="zh-CN" altLang="en-US"/>
            </a:p>
          </p:txBody>
        </p:sp>
        <p:sp>
          <p:nvSpPr>
            <p:cNvPr id="48160" name="Arc 9"/>
            <p:cNvSpPr>
              <a:spLocks/>
            </p:cNvSpPr>
            <p:nvPr/>
          </p:nvSpPr>
          <p:spPr bwMode="auto">
            <a:xfrm flipH="1" flipV="1">
              <a:off x="3649" y="1672"/>
              <a:ext cx="672" cy="1248"/>
            </a:xfrm>
            <a:custGeom>
              <a:avLst/>
              <a:gdLst>
                <a:gd name="T0" fmla="*/ 0 w 21600"/>
                <a:gd name="T1" fmla="*/ 0 h 21600"/>
                <a:gd name="T2" fmla="*/ 672 w 21600"/>
                <a:gd name="T3" fmla="*/ 1248 h 21600"/>
                <a:gd name="T4" fmla="*/ 0 w 21600"/>
                <a:gd name="T5" fmla="*/ 12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p:spPr>
          <p:txBody>
            <a:bodyPr wrap="none" anchor="ctr"/>
            <a:lstStyle/>
            <a:p>
              <a:endParaRPr lang="zh-CN" altLang="en-US"/>
            </a:p>
          </p:txBody>
        </p:sp>
      </p:grpSp>
      <p:sp>
        <p:nvSpPr>
          <p:cNvPr id="174090" name="Line 10"/>
          <p:cNvSpPr>
            <a:spLocks noChangeShapeType="1"/>
          </p:cNvSpPr>
          <p:nvPr/>
        </p:nvSpPr>
        <p:spPr bwMode="auto">
          <a:xfrm>
            <a:off x="7112000" y="4933950"/>
            <a:ext cx="0" cy="457200"/>
          </a:xfrm>
          <a:prstGeom prst="line">
            <a:avLst/>
          </a:prstGeom>
          <a:noFill/>
          <a:ln w="9525">
            <a:solidFill>
              <a:srgbClr val="FF9900"/>
            </a:solidFill>
            <a:miter lim="800000"/>
            <a:headEnd/>
            <a:tailEnd/>
          </a:ln>
        </p:spPr>
        <p:txBody>
          <a:bodyPr wrap="none"/>
          <a:lstStyle/>
          <a:p>
            <a:endParaRPr lang="zh-CN" altLang="en-US"/>
          </a:p>
        </p:txBody>
      </p:sp>
      <p:sp>
        <p:nvSpPr>
          <p:cNvPr id="174091" name="Text Box 11"/>
          <p:cNvSpPr txBox="1">
            <a:spLocks noChangeArrowheads="1"/>
          </p:cNvSpPr>
          <p:nvPr/>
        </p:nvSpPr>
        <p:spPr bwMode="auto">
          <a:xfrm rot="5400000">
            <a:off x="6988175" y="4724400"/>
            <a:ext cx="319088" cy="579438"/>
          </a:xfrm>
          <a:prstGeom prst="rect">
            <a:avLst/>
          </a:prstGeom>
          <a:noFill/>
          <a:ln w="9525">
            <a:noFill/>
            <a:miter lim="800000"/>
            <a:headEnd/>
            <a:tailEnd/>
          </a:ln>
        </p:spPr>
        <p:txBody>
          <a:bodyPr wrap="none">
            <a:spAutoFit/>
          </a:bodyPr>
          <a:lstStyle/>
          <a:p>
            <a:r>
              <a:rPr kumimoji="1" lang="en-US" altLang="zh-CN" sz="3200">
                <a:solidFill>
                  <a:srgbClr val="FF9900"/>
                </a:solidFill>
                <a:latin typeface="Times New Roman" pitchFamily="18" charset="0"/>
                <a:ea typeface="楷体_GB2312" pitchFamily="49" charset="-122"/>
              </a:rPr>
              <a:t>[</a:t>
            </a:r>
          </a:p>
        </p:txBody>
      </p:sp>
      <p:sp>
        <p:nvSpPr>
          <p:cNvPr id="174092" name="Text Box 12"/>
          <p:cNvSpPr txBox="1">
            <a:spLocks noChangeArrowheads="1"/>
          </p:cNvSpPr>
          <p:nvPr/>
        </p:nvSpPr>
        <p:spPr bwMode="auto">
          <a:xfrm>
            <a:off x="7239000" y="4800600"/>
            <a:ext cx="365125" cy="579438"/>
          </a:xfrm>
          <a:prstGeom prst="rect">
            <a:avLst/>
          </a:prstGeom>
          <a:noFill/>
          <a:ln w="9525">
            <a:noFill/>
            <a:miter lim="800000"/>
            <a:headEnd/>
            <a:tailEnd/>
          </a:ln>
        </p:spPr>
        <p:txBody>
          <a:bodyPr wrap="none">
            <a:spAutoFit/>
          </a:bodyPr>
          <a:lstStyle/>
          <a:p>
            <a:r>
              <a:rPr kumimoji="1" lang="en-US" altLang="zh-CN" sz="3200" i="1">
                <a:solidFill>
                  <a:srgbClr val="FF9900"/>
                </a:solidFill>
                <a:latin typeface="Times New Roman" pitchFamily="18" charset="0"/>
                <a:ea typeface="楷体_GB2312" pitchFamily="49" charset="-122"/>
              </a:rPr>
              <a:t>y</a:t>
            </a:r>
          </a:p>
        </p:txBody>
      </p:sp>
      <p:graphicFrame>
        <p:nvGraphicFramePr>
          <p:cNvPr id="174093" name="Object 13"/>
          <p:cNvGraphicFramePr>
            <a:graphicFrameLocks noChangeAspect="1"/>
          </p:cNvGraphicFramePr>
          <p:nvPr/>
        </p:nvGraphicFramePr>
        <p:xfrm>
          <a:off x="1366838" y="3929063"/>
          <a:ext cx="3382962" cy="655637"/>
        </p:xfrm>
        <a:graphic>
          <a:graphicData uri="http://schemas.openxmlformats.org/presentationml/2006/ole">
            <p:oleObj spid="_x0000_s220163" name="公式" r:id="rId4" imgW="1180800" imgH="228600" progId="Equation.3">
              <p:embed/>
            </p:oleObj>
          </a:graphicData>
        </a:graphic>
      </p:graphicFrame>
      <p:sp>
        <p:nvSpPr>
          <p:cNvPr id="174094" name="Rectangle 14"/>
          <p:cNvSpPr>
            <a:spLocks noChangeArrowheads="1"/>
          </p:cNvSpPr>
          <p:nvPr/>
        </p:nvSpPr>
        <p:spPr bwMode="auto">
          <a:xfrm>
            <a:off x="6705600" y="4953000"/>
            <a:ext cx="838200" cy="762000"/>
          </a:xfrm>
          <a:prstGeom prst="rect">
            <a:avLst/>
          </a:prstGeom>
          <a:solidFill>
            <a:schemeClr val="bg1"/>
          </a:solidFill>
          <a:ln w="9525">
            <a:noFill/>
            <a:miter lim="800000"/>
            <a:headEnd/>
            <a:tailEnd/>
          </a:ln>
        </p:spPr>
        <p:txBody>
          <a:bodyPr wrap="none" anchor="ctr"/>
          <a:lstStyle/>
          <a:p>
            <a:endParaRPr lang="zh-CN" altLang="en-US"/>
          </a:p>
        </p:txBody>
      </p:sp>
      <p:grpSp>
        <p:nvGrpSpPr>
          <p:cNvPr id="3" name="Group 15"/>
          <p:cNvGrpSpPr>
            <a:grpSpLocks/>
          </p:cNvGrpSpPr>
          <p:nvPr/>
        </p:nvGrpSpPr>
        <p:grpSpPr bwMode="auto">
          <a:xfrm>
            <a:off x="6837363" y="3786190"/>
            <a:ext cx="822325" cy="1981200"/>
            <a:chOff x="4163" y="2287"/>
            <a:chExt cx="518" cy="1248"/>
          </a:xfrm>
        </p:grpSpPr>
        <p:sp>
          <p:nvSpPr>
            <p:cNvPr id="48154" name="Line 16"/>
            <p:cNvSpPr>
              <a:spLocks noChangeShapeType="1"/>
            </p:cNvSpPr>
            <p:nvPr/>
          </p:nvSpPr>
          <p:spPr bwMode="auto">
            <a:xfrm>
              <a:off x="4320" y="2479"/>
              <a:ext cx="0" cy="1056"/>
            </a:xfrm>
            <a:prstGeom prst="line">
              <a:avLst/>
            </a:prstGeom>
            <a:noFill/>
            <a:ln w="38100">
              <a:solidFill>
                <a:srgbClr val="FF9900"/>
              </a:solidFill>
              <a:miter lim="800000"/>
              <a:headEnd/>
              <a:tailEnd/>
            </a:ln>
          </p:spPr>
          <p:txBody>
            <a:bodyPr wrap="none"/>
            <a:lstStyle/>
            <a:p>
              <a:endParaRPr lang="zh-CN" altLang="en-US"/>
            </a:p>
          </p:txBody>
        </p:sp>
        <p:sp>
          <p:nvSpPr>
            <p:cNvPr id="48155" name="Text Box 17"/>
            <p:cNvSpPr txBox="1">
              <a:spLocks noChangeArrowheads="1"/>
            </p:cNvSpPr>
            <p:nvPr/>
          </p:nvSpPr>
          <p:spPr bwMode="auto">
            <a:xfrm>
              <a:off x="4451" y="2287"/>
              <a:ext cx="230" cy="365"/>
            </a:xfrm>
            <a:prstGeom prst="rect">
              <a:avLst/>
            </a:prstGeom>
            <a:noFill/>
            <a:ln w="28575">
              <a:noFill/>
              <a:miter lim="800000"/>
              <a:headEnd/>
              <a:tailEnd/>
            </a:ln>
          </p:spPr>
          <p:txBody>
            <a:bodyPr wrap="none">
              <a:spAutoFit/>
            </a:bodyPr>
            <a:lstStyle/>
            <a:p>
              <a:r>
                <a:rPr kumimoji="1" lang="en-US" altLang="zh-CN" sz="3200" i="1">
                  <a:solidFill>
                    <a:srgbClr val="FF9900"/>
                  </a:solidFill>
                  <a:latin typeface="Times New Roman" pitchFamily="18" charset="0"/>
                  <a:ea typeface="楷体_GB2312" pitchFamily="49" charset="-122"/>
                </a:rPr>
                <a:t>y</a:t>
              </a:r>
            </a:p>
          </p:txBody>
        </p:sp>
        <p:sp>
          <p:nvSpPr>
            <p:cNvPr id="48156" name="Text Box 18"/>
            <p:cNvSpPr txBox="1">
              <a:spLocks noChangeArrowheads="1"/>
            </p:cNvSpPr>
            <p:nvPr/>
          </p:nvSpPr>
          <p:spPr bwMode="auto">
            <a:xfrm rot="5400000">
              <a:off x="4245" y="2301"/>
              <a:ext cx="201" cy="365"/>
            </a:xfrm>
            <a:prstGeom prst="rect">
              <a:avLst/>
            </a:prstGeom>
            <a:noFill/>
            <a:ln w="28575">
              <a:noFill/>
              <a:miter lim="800000"/>
              <a:headEnd/>
              <a:tailEnd/>
            </a:ln>
          </p:spPr>
          <p:txBody>
            <a:bodyPr wrap="none">
              <a:spAutoFit/>
            </a:bodyPr>
            <a:lstStyle/>
            <a:p>
              <a:r>
                <a:rPr kumimoji="1" lang="en-US" altLang="zh-CN" sz="3200">
                  <a:solidFill>
                    <a:srgbClr val="FF9900"/>
                  </a:solidFill>
                  <a:latin typeface="Times New Roman" pitchFamily="18" charset="0"/>
                  <a:ea typeface="楷体_GB2312" pitchFamily="49" charset="-122"/>
                </a:rPr>
                <a:t>[</a:t>
              </a:r>
            </a:p>
          </p:txBody>
        </p:sp>
      </p:grpSp>
      <p:sp>
        <p:nvSpPr>
          <p:cNvPr id="174099" name="Line 19"/>
          <p:cNvSpPr>
            <a:spLocks noChangeShapeType="1"/>
          </p:cNvSpPr>
          <p:nvPr/>
        </p:nvSpPr>
        <p:spPr bwMode="auto">
          <a:xfrm>
            <a:off x="6248400" y="4071942"/>
            <a:ext cx="1676400" cy="0"/>
          </a:xfrm>
          <a:prstGeom prst="line">
            <a:avLst/>
          </a:prstGeom>
          <a:noFill/>
          <a:ln w="9525">
            <a:solidFill>
              <a:schemeClr val="tx1"/>
            </a:solidFill>
            <a:prstDash val="dash"/>
            <a:miter lim="800000"/>
            <a:headEnd/>
            <a:tailEnd/>
          </a:ln>
        </p:spPr>
        <p:txBody>
          <a:bodyPr wrap="none"/>
          <a:lstStyle/>
          <a:p>
            <a:endParaRPr lang="zh-CN" altLang="en-US"/>
          </a:p>
        </p:txBody>
      </p:sp>
      <p:grpSp>
        <p:nvGrpSpPr>
          <p:cNvPr id="4" name="Group 20"/>
          <p:cNvGrpSpPr>
            <a:grpSpLocks/>
          </p:cNvGrpSpPr>
          <p:nvPr/>
        </p:nvGrpSpPr>
        <p:grpSpPr bwMode="auto">
          <a:xfrm>
            <a:off x="6248400" y="4071942"/>
            <a:ext cx="1676400" cy="762000"/>
            <a:chOff x="3792" y="2448"/>
            <a:chExt cx="1056" cy="480"/>
          </a:xfrm>
        </p:grpSpPr>
        <p:sp>
          <p:nvSpPr>
            <p:cNvPr id="48152" name="Line 21"/>
            <p:cNvSpPr>
              <a:spLocks noChangeShapeType="1"/>
            </p:cNvSpPr>
            <p:nvPr/>
          </p:nvSpPr>
          <p:spPr bwMode="auto">
            <a:xfrm>
              <a:off x="4848" y="2448"/>
              <a:ext cx="0" cy="480"/>
            </a:xfrm>
            <a:prstGeom prst="line">
              <a:avLst/>
            </a:prstGeom>
            <a:noFill/>
            <a:ln w="9525">
              <a:solidFill>
                <a:schemeClr val="tx1"/>
              </a:solidFill>
              <a:prstDash val="dash"/>
              <a:miter lim="800000"/>
              <a:headEnd/>
              <a:tailEnd/>
            </a:ln>
          </p:spPr>
          <p:txBody>
            <a:bodyPr wrap="none"/>
            <a:lstStyle/>
            <a:p>
              <a:endParaRPr lang="zh-CN" altLang="en-US"/>
            </a:p>
          </p:txBody>
        </p:sp>
        <p:sp>
          <p:nvSpPr>
            <p:cNvPr id="48153" name="Line 22"/>
            <p:cNvSpPr>
              <a:spLocks noChangeShapeType="1"/>
            </p:cNvSpPr>
            <p:nvPr/>
          </p:nvSpPr>
          <p:spPr bwMode="auto">
            <a:xfrm>
              <a:off x="3792" y="2448"/>
              <a:ext cx="0" cy="480"/>
            </a:xfrm>
            <a:prstGeom prst="line">
              <a:avLst/>
            </a:prstGeom>
            <a:noFill/>
            <a:ln w="9525">
              <a:solidFill>
                <a:schemeClr val="tx1"/>
              </a:solidFill>
              <a:prstDash val="dash"/>
              <a:miter lim="800000"/>
              <a:headEnd/>
              <a:tailEnd/>
            </a:ln>
          </p:spPr>
          <p:txBody>
            <a:bodyPr wrap="none"/>
            <a:lstStyle/>
            <a:p>
              <a:endParaRPr lang="zh-CN" altLang="en-US"/>
            </a:p>
          </p:txBody>
        </p:sp>
      </p:grpSp>
      <p:graphicFrame>
        <p:nvGraphicFramePr>
          <p:cNvPr id="174103" name="Object 23"/>
          <p:cNvGraphicFramePr>
            <a:graphicFrameLocks noChangeAspect="1"/>
          </p:cNvGraphicFramePr>
          <p:nvPr/>
        </p:nvGraphicFramePr>
        <p:xfrm>
          <a:off x="7696200" y="5000636"/>
          <a:ext cx="558800" cy="495300"/>
        </p:xfrm>
        <a:graphic>
          <a:graphicData uri="http://schemas.openxmlformats.org/presentationml/2006/ole">
            <p:oleObj spid="_x0000_s220164" name="Equation" r:id="rId5" imgW="558720" imgH="495000" progId="Equation.3">
              <p:embed/>
            </p:oleObj>
          </a:graphicData>
        </a:graphic>
      </p:graphicFrame>
      <p:graphicFrame>
        <p:nvGraphicFramePr>
          <p:cNvPr id="174104" name="Object 24"/>
          <p:cNvGraphicFramePr>
            <a:graphicFrameLocks noChangeAspect="1"/>
          </p:cNvGraphicFramePr>
          <p:nvPr/>
        </p:nvGraphicFramePr>
        <p:xfrm>
          <a:off x="5694363" y="4929198"/>
          <a:ext cx="850900" cy="495300"/>
        </p:xfrm>
        <a:graphic>
          <a:graphicData uri="http://schemas.openxmlformats.org/presentationml/2006/ole">
            <p:oleObj spid="_x0000_s220165" name="Equation" r:id="rId6" imgW="850680" imgH="495000" progId="Equation.3">
              <p:embed/>
            </p:oleObj>
          </a:graphicData>
        </a:graphic>
      </p:graphicFrame>
      <p:sp>
        <p:nvSpPr>
          <p:cNvPr id="174105" name="Text Box 25"/>
          <p:cNvSpPr txBox="1">
            <a:spLocks noChangeArrowheads="1"/>
          </p:cNvSpPr>
          <p:nvPr/>
        </p:nvSpPr>
        <p:spPr bwMode="auto">
          <a:xfrm>
            <a:off x="533400" y="2428868"/>
            <a:ext cx="4137671" cy="584775"/>
          </a:xfrm>
          <a:prstGeom prst="rect">
            <a:avLst/>
          </a:prstGeom>
          <a:noFill/>
          <a:ln w="9525">
            <a:noFill/>
            <a:miter lim="800000"/>
            <a:headEnd/>
            <a:tailEnd/>
          </a:ln>
        </p:spPr>
        <p:txBody>
          <a:bodyPr wrap="none">
            <a:spAutoFit/>
          </a:bodyPr>
          <a:lstStyle/>
          <a:p>
            <a:r>
              <a:rPr kumimoji="1" lang="zh-CN" altLang="en-US" sz="3200" b="1" dirty="0">
                <a:latin typeface="Times New Roman" pitchFamily="18" charset="0"/>
                <a:ea typeface="楷体_GB2312" pitchFamily="49" charset="-122"/>
              </a:rPr>
              <a:t>当 </a:t>
            </a:r>
            <a:r>
              <a:rPr kumimoji="1" lang="en-US" altLang="zh-CN" sz="3200" b="1" dirty="0">
                <a:latin typeface="Times New Roman" pitchFamily="18" charset="0"/>
                <a:ea typeface="楷体_GB2312" pitchFamily="49" charset="-122"/>
              </a:rPr>
              <a:t>y</a:t>
            </a:r>
            <a:r>
              <a:rPr kumimoji="1" lang="en-US" altLang="zh-CN" sz="3200" b="1" i="1" dirty="0">
                <a:latin typeface="Times New Roman" pitchFamily="18" charset="0"/>
                <a:ea typeface="楷体_GB2312" pitchFamily="49" charset="-122"/>
              </a:rPr>
              <a:t> &lt; </a:t>
            </a:r>
            <a:r>
              <a:rPr kumimoji="1" lang="en-US" altLang="zh-CN" sz="3200" b="1" dirty="0">
                <a:latin typeface="Times New Roman" pitchFamily="18" charset="0"/>
                <a:ea typeface="楷体_GB2312" pitchFamily="49" charset="-122"/>
              </a:rPr>
              <a:t>0 </a:t>
            </a:r>
            <a:r>
              <a:rPr kumimoji="1" lang="zh-CN" altLang="en-US" sz="3200" b="1" dirty="0">
                <a:latin typeface="Times New Roman" pitchFamily="18" charset="0"/>
                <a:ea typeface="楷体_GB2312" pitchFamily="49" charset="-122"/>
              </a:rPr>
              <a:t>时，</a:t>
            </a:r>
            <a:r>
              <a:rPr kumimoji="1" lang="en-US" altLang="zh-CN" sz="3200" b="1" i="1" dirty="0">
                <a:latin typeface="Times New Roman" pitchFamily="18" charset="0"/>
                <a:ea typeface="楷体_GB2312" pitchFamily="49" charset="-122"/>
              </a:rPr>
              <a:t>F</a:t>
            </a:r>
            <a:r>
              <a:rPr kumimoji="1" lang="en-US" altLang="zh-CN" sz="3200" b="1" baseline="-25000" dirty="0">
                <a:latin typeface="Times New Roman" pitchFamily="18" charset="0"/>
                <a:ea typeface="楷体_GB2312" pitchFamily="49" charset="-122"/>
              </a:rPr>
              <a:t>Y</a:t>
            </a:r>
            <a:r>
              <a:rPr kumimoji="1" lang="en-US" altLang="zh-CN" sz="3200" b="1" i="1" baseline="-25000" dirty="0">
                <a:latin typeface="Times New Roman" pitchFamily="18" charset="0"/>
                <a:ea typeface="楷体_GB2312" pitchFamily="49" charset="-122"/>
              </a:rPr>
              <a:t> </a:t>
            </a:r>
            <a:r>
              <a:rPr kumimoji="1" lang="en-US" altLang="zh-CN" sz="3200" b="1" dirty="0">
                <a:latin typeface="Times New Roman" pitchFamily="18" charset="0"/>
                <a:ea typeface="楷体_GB2312" pitchFamily="49" charset="-122"/>
              </a:rPr>
              <a:t>(y) = 0</a:t>
            </a:r>
          </a:p>
        </p:txBody>
      </p:sp>
      <p:sp>
        <p:nvSpPr>
          <p:cNvPr id="174106" name="Text Box 26"/>
          <p:cNvSpPr txBox="1">
            <a:spLocks noChangeArrowheads="1"/>
          </p:cNvSpPr>
          <p:nvPr/>
        </p:nvSpPr>
        <p:spPr bwMode="auto">
          <a:xfrm>
            <a:off x="533400" y="3214686"/>
            <a:ext cx="2491388" cy="584775"/>
          </a:xfrm>
          <a:prstGeom prst="rect">
            <a:avLst/>
          </a:prstGeom>
          <a:noFill/>
          <a:ln w="9525">
            <a:noFill/>
            <a:miter lim="800000"/>
            <a:headEnd/>
            <a:tailEnd/>
          </a:ln>
        </p:spPr>
        <p:txBody>
          <a:bodyPr wrap="none">
            <a:spAutoFit/>
          </a:bodyPr>
          <a:lstStyle/>
          <a:p>
            <a:r>
              <a:rPr kumimoji="1" lang="zh-CN" altLang="en-US" sz="3200" b="1" dirty="0">
                <a:latin typeface="Times New Roman" pitchFamily="18" charset="0"/>
                <a:ea typeface="楷体_GB2312" pitchFamily="49" charset="-122"/>
              </a:rPr>
              <a:t>当 </a:t>
            </a:r>
            <a:r>
              <a:rPr kumimoji="1" lang="en-US" altLang="zh-CN" sz="3200" b="1" dirty="0">
                <a:latin typeface="Times New Roman" pitchFamily="18" charset="0"/>
                <a:ea typeface="楷体_GB2312" pitchFamily="49" charset="-122"/>
              </a:rPr>
              <a:t>y</a:t>
            </a:r>
            <a:r>
              <a:rPr kumimoji="1" lang="en-US" altLang="zh-CN" sz="3200" b="1" i="1" dirty="0">
                <a:latin typeface="Times New Roman" pitchFamily="18" charset="0"/>
                <a:ea typeface="楷体_GB2312" pitchFamily="49" charset="-122"/>
              </a:rPr>
              <a:t> &gt; </a:t>
            </a:r>
            <a:r>
              <a:rPr kumimoji="1" lang="en-US" altLang="zh-CN" sz="3200" b="1" dirty="0">
                <a:latin typeface="Times New Roman" pitchFamily="18" charset="0"/>
                <a:ea typeface="楷体_GB2312" pitchFamily="49" charset="-122"/>
              </a:rPr>
              <a:t>0 </a:t>
            </a:r>
            <a:r>
              <a:rPr kumimoji="1" lang="zh-CN" altLang="en-US" sz="3200" b="1" dirty="0">
                <a:latin typeface="Times New Roman" pitchFamily="18" charset="0"/>
                <a:ea typeface="楷体_GB2312" pitchFamily="49" charset="-122"/>
              </a:rPr>
              <a:t>时</a:t>
            </a:r>
            <a:r>
              <a:rPr kumimoji="1" lang="zh-CN" altLang="en-US" sz="3200" dirty="0">
                <a:latin typeface="Times New Roman" pitchFamily="18" charset="0"/>
                <a:ea typeface="楷体_GB2312" pitchFamily="49" charset="-122"/>
              </a:rPr>
              <a:t>，</a:t>
            </a:r>
          </a:p>
        </p:txBody>
      </p:sp>
      <p:graphicFrame>
        <p:nvGraphicFramePr>
          <p:cNvPr id="174107" name="Object 27"/>
          <p:cNvGraphicFramePr>
            <a:graphicFrameLocks noChangeAspect="1"/>
          </p:cNvGraphicFramePr>
          <p:nvPr/>
        </p:nvGraphicFramePr>
        <p:xfrm>
          <a:off x="1060450" y="4714875"/>
          <a:ext cx="3706813" cy="727075"/>
        </p:xfrm>
        <a:graphic>
          <a:graphicData uri="http://schemas.openxmlformats.org/presentationml/2006/ole">
            <p:oleObj spid="_x0000_s220166" name="公式" r:id="rId7" imgW="1295280" imgH="253800" progId="Equation.3">
              <p:embed/>
            </p:oleObj>
          </a:graphicData>
        </a:graphic>
      </p:graphicFrame>
      <p:graphicFrame>
        <p:nvGraphicFramePr>
          <p:cNvPr id="174108" name="Object 28"/>
          <p:cNvGraphicFramePr>
            <a:graphicFrameLocks noChangeAspect="1"/>
          </p:cNvGraphicFramePr>
          <p:nvPr/>
        </p:nvGraphicFramePr>
        <p:xfrm>
          <a:off x="1088869" y="5488312"/>
          <a:ext cx="3840321" cy="726770"/>
        </p:xfrm>
        <a:graphic>
          <a:graphicData uri="http://schemas.openxmlformats.org/presentationml/2006/ole">
            <p:oleObj spid="_x0000_s220167" name="公式" r:id="rId8" imgW="1346040" imgH="253800" progId="Equation.3">
              <p:embed/>
            </p:oleObj>
          </a:graphicData>
        </a:graphic>
      </p:graphicFrame>
      <p:grpSp>
        <p:nvGrpSpPr>
          <p:cNvPr id="5" name="Group 29"/>
          <p:cNvGrpSpPr>
            <a:grpSpLocks/>
          </p:cNvGrpSpPr>
          <p:nvPr/>
        </p:nvGrpSpPr>
        <p:grpSpPr bwMode="auto">
          <a:xfrm>
            <a:off x="6110288" y="4421185"/>
            <a:ext cx="1951037" cy="587374"/>
            <a:chOff x="3705" y="2576"/>
            <a:chExt cx="1229" cy="370"/>
          </a:xfrm>
        </p:grpSpPr>
        <p:sp>
          <p:nvSpPr>
            <p:cNvPr id="48149" name="Line 30"/>
            <p:cNvSpPr>
              <a:spLocks noChangeShapeType="1"/>
            </p:cNvSpPr>
            <p:nvPr/>
          </p:nvSpPr>
          <p:spPr bwMode="auto">
            <a:xfrm>
              <a:off x="3792" y="2806"/>
              <a:ext cx="1056" cy="0"/>
            </a:xfrm>
            <a:prstGeom prst="line">
              <a:avLst/>
            </a:prstGeom>
            <a:noFill/>
            <a:ln w="28575">
              <a:solidFill>
                <a:srgbClr val="FF99FF"/>
              </a:solidFill>
              <a:miter lim="800000"/>
              <a:headEnd/>
              <a:tailEnd/>
            </a:ln>
          </p:spPr>
          <p:txBody>
            <a:bodyPr wrap="none"/>
            <a:lstStyle/>
            <a:p>
              <a:endParaRPr lang="zh-CN" altLang="en-US"/>
            </a:p>
          </p:txBody>
        </p:sp>
        <p:sp>
          <p:nvSpPr>
            <p:cNvPr id="48150" name="Text Box 31"/>
            <p:cNvSpPr txBox="1">
              <a:spLocks noChangeArrowheads="1"/>
            </p:cNvSpPr>
            <p:nvPr/>
          </p:nvSpPr>
          <p:spPr bwMode="auto">
            <a:xfrm>
              <a:off x="4733" y="2581"/>
              <a:ext cx="201" cy="365"/>
            </a:xfrm>
            <a:prstGeom prst="rect">
              <a:avLst/>
            </a:prstGeom>
            <a:noFill/>
            <a:ln w="9525">
              <a:noFill/>
              <a:miter lim="800000"/>
              <a:headEnd/>
              <a:tailEnd/>
            </a:ln>
          </p:spPr>
          <p:txBody>
            <a:bodyPr wrap="none">
              <a:spAutoFit/>
            </a:bodyPr>
            <a:lstStyle/>
            <a:p>
              <a:r>
                <a:rPr kumimoji="1" lang="en-US" altLang="zh-CN" sz="3200" dirty="0">
                  <a:solidFill>
                    <a:srgbClr val="FF99FF"/>
                  </a:solidFill>
                  <a:latin typeface="Times New Roman" pitchFamily="18" charset="0"/>
                  <a:ea typeface="楷体_GB2312" pitchFamily="49" charset="-122"/>
                </a:rPr>
                <a:t>]</a:t>
              </a:r>
            </a:p>
          </p:txBody>
        </p:sp>
        <p:sp>
          <p:nvSpPr>
            <p:cNvPr id="48151" name="Text Box 32"/>
            <p:cNvSpPr txBox="1">
              <a:spLocks noChangeArrowheads="1"/>
            </p:cNvSpPr>
            <p:nvPr/>
          </p:nvSpPr>
          <p:spPr bwMode="auto">
            <a:xfrm>
              <a:off x="3705" y="2576"/>
              <a:ext cx="201" cy="365"/>
            </a:xfrm>
            <a:prstGeom prst="rect">
              <a:avLst/>
            </a:prstGeom>
            <a:noFill/>
            <a:ln w="9525">
              <a:noFill/>
              <a:miter lim="800000"/>
              <a:headEnd/>
              <a:tailEnd/>
            </a:ln>
          </p:spPr>
          <p:txBody>
            <a:bodyPr wrap="none">
              <a:spAutoFit/>
            </a:bodyPr>
            <a:lstStyle/>
            <a:p>
              <a:r>
                <a:rPr kumimoji="1" lang="en-US" altLang="zh-CN" sz="3200" dirty="0">
                  <a:solidFill>
                    <a:srgbClr val="FF99FF"/>
                  </a:solidFill>
                  <a:latin typeface="Times New Roman" pitchFamily="18" charset="0"/>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wipe(up)">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up)">
                                      <p:cBhvr>
                                        <p:cTn id="12" dur="500"/>
                                        <p:tgtEl>
                                          <p:spTgt spid="174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092"/>
                                        </p:tgtEl>
                                        <p:attrNameLst>
                                          <p:attrName>style.visibility</p:attrName>
                                        </p:attrNameLst>
                                      </p:cBhvr>
                                      <p:to>
                                        <p:strVal val="visible"/>
                                      </p:to>
                                    </p:set>
                                    <p:animEffect transition="in" filter="wipe(up)">
                                      <p:cBhvr>
                                        <p:cTn id="22" dur="500"/>
                                        <p:tgtEl>
                                          <p:spTgt spid="174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4091"/>
                                        </p:tgtEl>
                                        <p:attrNameLst>
                                          <p:attrName>style.visibility</p:attrName>
                                        </p:attrNameLst>
                                      </p:cBhvr>
                                      <p:to>
                                        <p:strVal val="visible"/>
                                      </p:to>
                                    </p:set>
                                    <p:animEffect transition="in" filter="wipe(up)">
                                      <p:cBhvr>
                                        <p:cTn id="27" dur="500"/>
                                        <p:tgtEl>
                                          <p:spTgt spid="1740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4090"/>
                                        </p:tgtEl>
                                        <p:attrNameLst>
                                          <p:attrName>style.visibility</p:attrName>
                                        </p:attrNameLst>
                                      </p:cBhvr>
                                      <p:to>
                                        <p:strVal val="visible"/>
                                      </p:to>
                                    </p:set>
                                    <p:animEffect transition="in" filter="wipe(up)">
                                      <p:cBhvr>
                                        <p:cTn id="32" dur="500"/>
                                        <p:tgtEl>
                                          <p:spTgt spid="1740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05"/>
                                        </p:tgtEl>
                                        <p:attrNameLst>
                                          <p:attrName>style.visibility</p:attrName>
                                        </p:attrNameLst>
                                      </p:cBhvr>
                                      <p:to>
                                        <p:strVal val="visible"/>
                                      </p:to>
                                    </p:set>
                                    <p:animEffect transition="in" filter="wipe(up)">
                                      <p:cBhvr>
                                        <p:cTn id="37" dur="500"/>
                                        <p:tgtEl>
                                          <p:spTgt spid="174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4094"/>
                                        </p:tgtEl>
                                        <p:attrNameLst>
                                          <p:attrName>style.visibility</p:attrName>
                                        </p:attrNameLst>
                                      </p:cBhvr>
                                      <p:to>
                                        <p:strVal val="visible"/>
                                      </p:to>
                                    </p:set>
                                    <p:animEffect transition="in" filter="wipe(up)">
                                      <p:cBhvr>
                                        <p:cTn id="42" dur="500"/>
                                        <p:tgtEl>
                                          <p:spTgt spid="1740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4106"/>
                                        </p:tgtEl>
                                        <p:attrNameLst>
                                          <p:attrName>style.visibility</p:attrName>
                                        </p:attrNameLst>
                                      </p:cBhvr>
                                      <p:to>
                                        <p:strVal val="visible"/>
                                      </p:to>
                                    </p:set>
                                    <p:animEffect transition="in" filter="wipe(up)">
                                      <p:cBhvr>
                                        <p:cTn id="47" dur="500"/>
                                        <p:tgtEl>
                                          <p:spTgt spid="1741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4099"/>
                                        </p:tgtEl>
                                        <p:attrNameLst>
                                          <p:attrName>style.visibility</p:attrName>
                                        </p:attrNameLst>
                                      </p:cBhvr>
                                      <p:to>
                                        <p:strVal val="visible"/>
                                      </p:to>
                                    </p:set>
                                    <p:animEffect transition="in" filter="wipe(up)">
                                      <p:cBhvr>
                                        <p:cTn id="57" dur="500"/>
                                        <p:tgtEl>
                                          <p:spTgt spid="17409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74103"/>
                                        </p:tgtEl>
                                        <p:attrNameLst>
                                          <p:attrName>style.visibility</p:attrName>
                                        </p:attrNameLst>
                                      </p:cBhvr>
                                      <p:to>
                                        <p:strVal val="visible"/>
                                      </p:to>
                                    </p:set>
                                    <p:animEffect transition="in" filter="wipe(up)">
                                      <p:cBhvr>
                                        <p:cTn id="67" dur="500"/>
                                        <p:tgtEl>
                                          <p:spTgt spid="17410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74104"/>
                                        </p:tgtEl>
                                        <p:attrNameLst>
                                          <p:attrName>style.visibility</p:attrName>
                                        </p:attrNameLst>
                                      </p:cBhvr>
                                      <p:to>
                                        <p:strVal val="visible"/>
                                      </p:to>
                                    </p:set>
                                    <p:animEffect transition="in" filter="wipe(up)">
                                      <p:cBhvr>
                                        <p:cTn id="72" dur="500"/>
                                        <p:tgtEl>
                                          <p:spTgt spid="17410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up)">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74093"/>
                                        </p:tgtEl>
                                        <p:attrNameLst>
                                          <p:attrName>style.visibility</p:attrName>
                                        </p:attrNameLst>
                                      </p:cBhvr>
                                      <p:to>
                                        <p:strVal val="visible"/>
                                      </p:to>
                                    </p:set>
                                    <p:animEffect transition="in" filter="wipe(up)">
                                      <p:cBhvr>
                                        <p:cTn id="82" dur="500"/>
                                        <p:tgtEl>
                                          <p:spTgt spid="17409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74107"/>
                                        </p:tgtEl>
                                        <p:attrNameLst>
                                          <p:attrName>style.visibility</p:attrName>
                                        </p:attrNameLst>
                                      </p:cBhvr>
                                      <p:to>
                                        <p:strVal val="visible"/>
                                      </p:to>
                                    </p:set>
                                    <p:animEffect transition="in" filter="wipe(up)">
                                      <p:cBhvr>
                                        <p:cTn id="87" dur="500"/>
                                        <p:tgtEl>
                                          <p:spTgt spid="17410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74108"/>
                                        </p:tgtEl>
                                        <p:attrNameLst>
                                          <p:attrName>style.visibility</p:attrName>
                                        </p:attrNameLst>
                                      </p:cBhvr>
                                      <p:to>
                                        <p:strVal val="visible"/>
                                      </p:to>
                                    </p:set>
                                    <p:animEffect transition="in" filter="wipe(up)">
                                      <p:cBhvr>
                                        <p:cTn id="92" dur="500"/>
                                        <p:tgtEl>
                                          <p:spTgt spid="17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90" grpId="0" animBg="1"/>
      <p:bldP spid="174091" grpId="0" autoUpdateAnimBg="0"/>
      <p:bldP spid="174092" grpId="0" autoUpdateAnimBg="0"/>
      <p:bldP spid="174094" grpId="0" animBg="1"/>
      <p:bldP spid="174099" grpId="0" animBg="1"/>
      <p:bldP spid="174105" grpId="0" autoUpdateAnimBg="0"/>
      <p:bldP spid="17410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6" name="Object 2"/>
          <p:cNvGraphicFramePr>
            <a:graphicFrameLocks noChangeAspect="1"/>
          </p:cNvGraphicFramePr>
          <p:nvPr/>
        </p:nvGraphicFramePr>
        <p:xfrm>
          <a:off x="1781182" y="890588"/>
          <a:ext cx="4791082" cy="1161966"/>
        </p:xfrm>
        <a:graphic>
          <a:graphicData uri="http://schemas.openxmlformats.org/presentationml/2006/ole">
            <p:oleObj spid="_x0000_s221186" name="公式" r:id="rId3" imgW="2336760" imgH="482400" progId="Equation.3">
              <p:embed/>
            </p:oleObj>
          </a:graphicData>
        </a:graphic>
      </p:graphicFrame>
      <p:sp>
        <p:nvSpPr>
          <p:cNvPr id="175109" name="Text Box 5"/>
          <p:cNvSpPr txBox="1">
            <a:spLocks noChangeArrowheads="1"/>
          </p:cNvSpPr>
          <p:nvPr/>
        </p:nvSpPr>
        <p:spPr bwMode="auto">
          <a:xfrm>
            <a:off x="976569" y="2558473"/>
            <a:ext cx="595035" cy="584775"/>
          </a:xfrm>
          <a:prstGeom prst="rect">
            <a:avLst/>
          </a:prstGeom>
          <a:noFill/>
          <a:ln w="9525">
            <a:noFill/>
            <a:miter lim="800000"/>
            <a:headEnd/>
            <a:tailEnd/>
          </a:ln>
        </p:spPr>
        <p:txBody>
          <a:bodyPr wrap="none">
            <a:spAutoFit/>
          </a:bodyPr>
          <a:lstStyle/>
          <a:p>
            <a:r>
              <a:rPr kumimoji="1" lang="zh-CN" altLang="en-US" sz="3200" b="1" dirty="0">
                <a:latin typeface="Times New Roman" pitchFamily="18" charset="0"/>
                <a:ea typeface="楷体_GB2312" pitchFamily="49" charset="-122"/>
              </a:rPr>
              <a:t>故</a:t>
            </a:r>
          </a:p>
        </p:txBody>
      </p:sp>
      <p:graphicFrame>
        <p:nvGraphicFramePr>
          <p:cNvPr id="175110" name="Object 6"/>
          <p:cNvGraphicFramePr>
            <a:graphicFrameLocks noChangeAspect="1"/>
          </p:cNvGraphicFramePr>
          <p:nvPr/>
        </p:nvGraphicFramePr>
        <p:xfrm>
          <a:off x="1785918" y="2500306"/>
          <a:ext cx="4967288" cy="1500187"/>
        </p:xfrm>
        <a:graphic>
          <a:graphicData uri="http://schemas.openxmlformats.org/presentationml/2006/ole">
            <p:oleObj spid="_x0000_s221189" name="公式" r:id="rId4" imgW="2692080" imgH="660240" progId="Equation.3">
              <p:embed/>
            </p:oleObj>
          </a:graphicData>
        </a:graphic>
      </p:graphicFrame>
      <p:graphicFrame>
        <p:nvGraphicFramePr>
          <p:cNvPr id="175113" name="Object 9"/>
          <p:cNvGraphicFramePr>
            <a:graphicFrameLocks noChangeAspect="1"/>
          </p:cNvGraphicFramePr>
          <p:nvPr/>
        </p:nvGraphicFramePr>
        <p:xfrm>
          <a:off x="1785938" y="4271963"/>
          <a:ext cx="5000640" cy="1665270"/>
        </p:xfrm>
        <a:graphic>
          <a:graphicData uri="http://schemas.openxmlformats.org/presentationml/2006/ole">
            <p:oleObj spid="_x0000_s221192" name="公式" r:id="rId5" imgW="2311200" imgH="685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ipe(up)">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9"/>
                                        </p:tgtEl>
                                        <p:attrNameLst>
                                          <p:attrName>style.visibility</p:attrName>
                                        </p:attrNameLst>
                                      </p:cBhvr>
                                      <p:to>
                                        <p:strVal val="visible"/>
                                      </p:to>
                                    </p:set>
                                    <p:animEffect transition="in" filter="wipe(up)">
                                      <p:cBhvr>
                                        <p:cTn id="12" dur="500"/>
                                        <p:tgtEl>
                                          <p:spTgt spid="175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5110"/>
                                        </p:tgtEl>
                                        <p:attrNameLst>
                                          <p:attrName>style.visibility</p:attrName>
                                        </p:attrNameLst>
                                      </p:cBhvr>
                                      <p:to>
                                        <p:strVal val="visible"/>
                                      </p:to>
                                    </p:set>
                                    <p:animEffect transition="in" filter="wipe(up)">
                                      <p:cBhvr>
                                        <p:cTn id="17" dur="500"/>
                                        <p:tgtEl>
                                          <p:spTgt spid="175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5113"/>
                                        </p:tgtEl>
                                        <p:attrNameLst>
                                          <p:attrName>style.visibility</p:attrName>
                                        </p:attrNameLst>
                                      </p:cBhvr>
                                      <p:to>
                                        <p:strVal val="visible"/>
                                      </p:to>
                                    </p:set>
                                    <p:animEffect transition="in" filter="wipe(up)">
                                      <p:cBhvr>
                                        <p:cTn id="2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P(X=</a:t>
            </a:r>
            <a:r>
              <a:rPr lang="en-US" altLang="zh-CN" dirty="0" smtClean="0">
                <a:latin typeface="Times New Roman" pitchFamily="18" charset="0"/>
                <a:cs typeface="Times New Roman" pitchFamily="18" charset="0"/>
              </a:rPr>
              <a:t>a</a:t>
            </a:r>
            <a:r>
              <a:rPr lang="en-US" altLang="zh-CN" dirty="0" smtClean="0"/>
              <a:t>)=?</a:t>
            </a:r>
            <a:endParaRPr lang="zh-CN" altLang="en-US" dirty="0"/>
          </a:p>
        </p:txBody>
      </p:sp>
      <p:sp>
        <p:nvSpPr>
          <p:cNvPr id="3" name="内容占位符 2"/>
          <p:cNvSpPr>
            <a:spLocks noGrp="1"/>
          </p:cNvSpPr>
          <p:nvPr>
            <p:ph idx="1"/>
          </p:nvPr>
        </p:nvSpPr>
        <p:spPr>
          <a:xfrm>
            <a:off x="457200" y="1285860"/>
            <a:ext cx="8229600" cy="4525963"/>
          </a:xfrm>
        </p:spPr>
        <p:txBody>
          <a:bodyPr/>
          <a:lstStyle/>
          <a:p>
            <a:pPr>
              <a:buNone/>
            </a:pPr>
            <a:r>
              <a:rPr lang="zh-CN" altLang="en-US" b="1" dirty="0" smtClean="0"/>
              <a:t>对任意的</a:t>
            </a:r>
            <a:r>
              <a:rPr lang="en-US" altLang="zh-CN" b="1" i="1" dirty="0" smtClean="0">
                <a:latin typeface="Times New Roman" pitchFamily="18" charset="0"/>
                <a:cs typeface="Times New Roman" pitchFamily="18" charset="0"/>
              </a:rPr>
              <a:t>h</a:t>
            </a:r>
            <a:r>
              <a:rPr lang="en-US" altLang="zh-CN" b="1" dirty="0" smtClean="0">
                <a:latin typeface="Times New Roman" pitchFamily="18" charset="0"/>
                <a:cs typeface="Times New Roman" pitchFamily="18" charset="0"/>
              </a:rPr>
              <a:t>&gt;0</a:t>
            </a:r>
          </a:p>
          <a:p>
            <a:pPr>
              <a:buNone/>
            </a:pPr>
            <a:endParaRPr lang="en-US" altLang="zh-CN" b="1" dirty="0"/>
          </a:p>
          <a:p>
            <a:pPr>
              <a:buNone/>
            </a:pPr>
            <a:r>
              <a:rPr lang="zh-CN" altLang="en-US" b="1" dirty="0" smtClean="0"/>
              <a:t>所以</a:t>
            </a:r>
            <a:endParaRPr lang="en-US" altLang="zh-CN" b="1" dirty="0" smtClean="0"/>
          </a:p>
          <a:p>
            <a:pPr>
              <a:buNone/>
            </a:pPr>
            <a:endParaRPr lang="en-US" altLang="zh-CN" b="1" dirty="0"/>
          </a:p>
          <a:p>
            <a:pPr>
              <a:buNone/>
            </a:pPr>
            <a:endParaRPr lang="en-US" altLang="zh-CN" b="1" dirty="0" smtClean="0"/>
          </a:p>
          <a:p>
            <a:pPr>
              <a:buNone/>
            </a:pPr>
            <a:r>
              <a:rPr lang="zh-CN" altLang="en-US" b="1" dirty="0" smtClean="0"/>
              <a:t>连续型随机变量取任意单点值的概率是</a:t>
            </a:r>
            <a:r>
              <a:rPr lang="en-US" altLang="zh-CN" b="1" dirty="0" smtClean="0"/>
              <a:t>0</a:t>
            </a:r>
            <a:r>
              <a:rPr lang="zh-CN" altLang="en-US" b="1" dirty="0" smtClean="0"/>
              <a:t>，所</a:t>
            </a:r>
            <a:endParaRPr lang="en-US" altLang="zh-CN" b="1" dirty="0" smtClean="0"/>
          </a:p>
          <a:p>
            <a:pPr>
              <a:buNone/>
            </a:pPr>
            <a:r>
              <a:rPr lang="zh-CN" altLang="en-US" b="1" dirty="0" smtClean="0"/>
              <a:t>以它的分布性不可能通过列举它的单点值概</a:t>
            </a:r>
            <a:endParaRPr lang="en-US" altLang="zh-CN" b="1" dirty="0" smtClean="0"/>
          </a:p>
          <a:p>
            <a:pPr>
              <a:buNone/>
            </a:pPr>
            <a:r>
              <a:rPr lang="zh-CN" altLang="en-US" b="1" dirty="0" smtClean="0"/>
              <a:t>率来表示。</a:t>
            </a:r>
            <a:endParaRPr lang="en-US" altLang="zh-CN" b="1" dirty="0" smtClean="0"/>
          </a:p>
          <a:p>
            <a:pPr>
              <a:buNone/>
            </a:pPr>
            <a:endParaRPr lang="en-US" altLang="zh-CN" b="1" dirty="0" smtClean="0"/>
          </a:p>
          <a:p>
            <a:pPr>
              <a:buNone/>
            </a:pPr>
            <a:endParaRPr lang="en-US" altLang="zh-CN" b="1" dirty="0"/>
          </a:p>
          <a:p>
            <a:pPr>
              <a:buNone/>
            </a:pPr>
            <a:endParaRPr lang="en-US" altLang="zh-CN" b="1" dirty="0" smtClean="0"/>
          </a:p>
          <a:p>
            <a:pPr>
              <a:buNone/>
            </a:pPr>
            <a:endParaRPr lang="zh-CN" altLang="en-US" b="1" dirty="0"/>
          </a:p>
        </p:txBody>
      </p:sp>
      <p:graphicFrame>
        <p:nvGraphicFramePr>
          <p:cNvPr id="4" name="对象 3"/>
          <p:cNvGraphicFramePr>
            <a:graphicFrameLocks noChangeAspect="1"/>
          </p:cNvGraphicFramePr>
          <p:nvPr/>
        </p:nvGraphicFramePr>
        <p:xfrm>
          <a:off x="852488" y="1714494"/>
          <a:ext cx="7319962" cy="857250"/>
        </p:xfrm>
        <a:graphic>
          <a:graphicData uri="http://schemas.openxmlformats.org/presentationml/2006/ole">
            <p:oleObj spid="_x0000_s182274" name="公式" r:id="rId3" imgW="2819160" imgH="330120" progId="Equation.3">
              <p:embed/>
            </p:oleObj>
          </a:graphicData>
        </a:graphic>
      </p:graphicFrame>
      <p:graphicFrame>
        <p:nvGraphicFramePr>
          <p:cNvPr id="5" name="对象 4"/>
          <p:cNvGraphicFramePr>
            <a:graphicFrameLocks noChangeAspect="1"/>
          </p:cNvGraphicFramePr>
          <p:nvPr/>
        </p:nvGraphicFramePr>
        <p:xfrm>
          <a:off x="1373207" y="2428868"/>
          <a:ext cx="5984875" cy="1892300"/>
        </p:xfrm>
        <a:graphic>
          <a:graphicData uri="http://schemas.openxmlformats.org/presentationml/2006/ole">
            <p:oleObj spid="_x0000_s182275" name="公式" r:id="rId4" imgW="2209680" imgH="69840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543180"/>
          </a:xfrm>
        </p:spPr>
        <p:txBody>
          <a:bodyPr/>
          <a:lstStyle/>
          <a:p>
            <a:pPr>
              <a:buNone/>
            </a:pPr>
            <a:r>
              <a:rPr lang="zh-CN" altLang="en-US" b="1" dirty="0"/>
              <a:t>一个事件</a:t>
            </a:r>
            <a:r>
              <a:rPr lang="zh-CN" altLang="en-US" b="1" dirty="0" smtClean="0"/>
              <a:t>的概率为</a:t>
            </a:r>
            <a:r>
              <a:rPr lang="zh-CN" altLang="en-US" b="1" dirty="0" smtClean="0">
                <a:solidFill>
                  <a:srgbClr val="0033CC"/>
                </a:solidFill>
              </a:rPr>
              <a:t>零</a:t>
            </a:r>
            <a:r>
              <a:rPr lang="zh-CN" altLang="en-US" b="1" dirty="0" smtClean="0"/>
              <a:t>，这个事件</a:t>
            </a:r>
            <a:r>
              <a:rPr lang="zh-CN" altLang="en-US" b="1" dirty="0" smtClean="0">
                <a:solidFill>
                  <a:srgbClr val="0033CC"/>
                </a:solidFill>
              </a:rPr>
              <a:t>不一定</a:t>
            </a:r>
            <a:r>
              <a:rPr lang="zh-CN" altLang="en-US" b="1" dirty="0" smtClean="0"/>
              <a:t>是不</a:t>
            </a:r>
            <a:endParaRPr lang="en-US" altLang="zh-CN" b="1" dirty="0" smtClean="0"/>
          </a:p>
          <a:p>
            <a:pPr>
              <a:buNone/>
            </a:pPr>
            <a:r>
              <a:rPr lang="zh-CN" altLang="en-US" b="1" dirty="0" smtClean="0"/>
              <a:t>可能事件；同样的这个事件的概率为</a:t>
            </a:r>
            <a:r>
              <a:rPr lang="en-US" altLang="zh-CN" b="1" dirty="0" smtClean="0">
                <a:solidFill>
                  <a:srgbClr val="00B0F0"/>
                </a:solidFill>
              </a:rPr>
              <a:t>1</a:t>
            </a:r>
            <a:r>
              <a:rPr lang="zh-CN" altLang="en-US" b="1" dirty="0" smtClean="0"/>
              <a:t>，这个</a:t>
            </a:r>
            <a:endParaRPr lang="en-US" altLang="zh-CN" b="1" dirty="0" smtClean="0"/>
          </a:p>
          <a:p>
            <a:pPr>
              <a:buNone/>
            </a:pPr>
            <a:r>
              <a:rPr lang="zh-CN" altLang="en-US" b="1" dirty="0" smtClean="0"/>
              <a:t>事件也</a:t>
            </a:r>
            <a:r>
              <a:rPr lang="zh-CN" altLang="en-US" b="1" dirty="0" smtClean="0">
                <a:solidFill>
                  <a:srgbClr val="00B0F0"/>
                </a:solidFill>
              </a:rPr>
              <a:t>不一定</a:t>
            </a:r>
            <a:r>
              <a:rPr lang="zh-CN" altLang="en-US" b="1" dirty="0" smtClean="0"/>
              <a:t>是必然事件。</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329642" cy="4525963"/>
          </a:xfrm>
        </p:spPr>
        <p:txBody>
          <a:bodyPr/>
          <a:lstStyle/>
          <a:p>
            <a:pPr>
              <a:buNone/>
            </a:pPr>
            <a:r>
              <a:rPr lang="zh-CN" altLang="en-US" b="1" dirty="0" smtClean="0"/>
              <a:t>对</a:t>
            </a:r>
            <a:endParaRPr lang="en-US" altLang="zh-CN" b="1" dirty="0" smtClean="0"/>
          </a:p>
          <a:p>
            <a:pPr>
              <a:buNone/>
            </a:pPr>
            <a:endParaRPr lang="en-US" altLang="zh-CN" b="1" dirty="0"/>
          </a:p>
          <a:p>
            <a:pPr>
              <a:buNone/>
            </a:pPr>
            <a:endParaRPr lang="en-US" altLang="zh-CN" b="1" dirty="0" smtClean="0"/>
          </a:p>
          <a:p>
            <a:pPr>
              <a:buNone/>
            </a:pPr>
            <a:endParaRPr lang="en-US" altLang="zh-CN" b="1" dirty="0"/>
          </a:p>
          <a:p>
            <a:pPr>
              <a:buNone/>
            </a:pPr>
            <a:r>
              <a:rPr lang="zh-CN" altLang="en-US" b="1" dirty="0" smtClean="0"/>
              <a:t>所以     在某点</a:t>
            </a:r>
            <a:r>
              <a:rPr lang="en-US" altLang="zh-CN" b="1" dirty="0" smtClean="0"/>
              <a:t>   </a:t>
            </a:r>
            <a:r>
              <a:rPr lang="zh-CN" altLang="en-US" b="1" dirty="0" smtClean="0"/>
              <a:t>处的取值较大，则随机变量</a:t>
            </a:r>
            <a:endParaRPr lang="en-US" altLang="zh-CN" b="1" dirty="0" smtClean="0"/>
          </a:p>
          <a:p>
            <a:pPr>
              <a:buNone/>
            </a:pPr>
            <a:r>
              <a:rPr lang="zh-CN" altLang="en-US" b="1" dirty="0" smtClean="0"/>
              <a:t>取</a:t>
            </a:r>
            <a:r>
              <a:rPr lang="en-US" altLang="zh-CN" b="1" dirty="0" smtClean="0"/>
              <a:t>   </a:t>
            </a:r>
            <a:r>
              <a:rPr lang="zh-CN" altLang="en-US" b="1" dirty="0" smtClean="0"/>
              <a:t>附近的值的概率也较大。所以用分布密度</a:t>
            </a:r>
            <a:endParaRPr lang="en-US" altLang="zh-CN" b="1" dirty="0" smtClean="0"/>
          </a:p>
          <a:p>
            <a:pPr>
              <a:buNone/>
            </a:pPr>
            <a:r>
              <a:rPr lang="zh-CN" altLang="en-US" b="1" dirty="0" smtClean="0"/>
              <a:t>函数来描述随机变量的分布特性，与用分布</a:t>
            </a:r>
            <a:endParaRPr lang="en-US" altLang="zh-CN" b="1" dirty="0" smtClean="0"/>
          </a:p>
          <a:p>
            <a:pPr>
              <a:buNone/>
            </a:pPr>
            <a:r>
              <a:rPr lang="zh-CN" altLang="en-US" b="1" dirty="0" smtClean="0"/>
              <a:t>列描述离散型随机变量是类似的。          </a:t>
            </a:r>
            <a:endParaRPr lang="en-US" altLang="zh-CN" b="1" dirty="0" smtClean="0"/>
          </a:p>
          <a:p>
            <a:pPr>
              <a:buNone/>
            </a:pPr>
            <a:endParaRPr lang="zh-CN" altLang="en-US" dirty="0"/>
          </a:p>
        </p:txBody>
      </p:sp>
      <p:graphicFrame>
        <p:nvGraphicFramePr>
          <p:cNvPr id="4" name="对象 3"/>
          <p:cNvGraphicFramePr>
            <a:graphicFrameLocks noChangeAspect="1"/>
          </p:cNvGraphicFramePr>
          <p:nvPr/>
        </p:nvGraphicFramePr>
        <p:xfrm>
          <a:off x="1041400" y="1214422"/>
          <a:ext cx="1101725" cy="428625"/>
        </p:xfrm>
        <a:graphic>
          <a:graphicData uri="http://schemas.openxmlformats.org/presentationml/2006/ole">
            <p:oleObj spid="_x0000_s183298" name="公式" r:id="rId3" imgW="457200" imgH="177480" progId="Equation.3">
              <p:embed/>
            </p:oleObj>
          </a:graphicData>
        </a:graphic>
      </p:graphicFrame>
      <p:graphicFrame>
        <p:nvGraphicFramePr>
          <p:cNvPr id="5" name="对象 4"/>
          <p:cNvGraphicFramePr>
            <a:graphicFrameLocks noChangeAspect="1"/>
          </p:cNvGraphicFramePr>
          <p:nvPr/>
        </p:nvGraphicFramePr>
        <p:xfrm>
          <a:off x="1247775" y="1714488"/>
          <a:ext cx="6219825" cy="1535112"/>
        </p:xfrm>
        <a:graphic>
          <a:graphicData uri="http://schemas.openxmlformats.org/presentationml/2006/ole">
            <p:oleObj spid="_x0000_s183299" name="公式" r:id="rId4" imgW="2831760" imgH="698400" progId="Equation.3">
              <p:embed/>
            </p:oleObj>
          </a:graphicData>
        </a:graphic>
      </p:graphicFrame>
      <p:graphicFrame>
        <p:nvGraphicFramePr>
          <p:cNvPr id="6" name="对象 5"/>
          <p:cNvGraphicFramePr>
            <a:graphicFrameLocks noChangeAspect="1"/>
          </p:cNvGraphicFramePr>
          <p:nvPr/>
        </p:nvGraphicFramePr>
        <p:xfrm>
          <a:off x="1487488" y="3571875"/>
          <a:ext cx="428625" cy="428625"/>
        </p:xfrm>
        <a:graphic>
          <a:graphicData uri="http://schemas.openxmlformats.org/presentationml/2006/ole">
            <p:oleObj spid="_x0000_s183300" name="公式" r:id="rId5" imgW="215640" imgH="215640" progId="Equation.3">
              <p:embed/>
            </p:oleObj>
          </a:graphicData>
        </a:graphic>
      </p:graphicFrame>
      <p:graphicFrame>
        <p:nvGraphicFramePr>
          <p:cNvPr id="183301" name="Object 5"/>
          <p:cNvGraphicFramePr>
            <a:graphicFrameLocks noChangeAspect="1"/>
          </p:cNvGraphicFramePr>
          <p:nvPr/>
        </p:nvGraphicFramePr>
        <p:xfrm>
          <a:off x="3144828" y="3643314"/>
          <a:ext cx="357190" cy="357190"/>
        </p:xfrm>
        <a:graphic>
          <a:graphicData uri="http://schemas.openxmlformats.org/presentationml/2006/ole">
            <p:oleObj spid="_x0000_s183301" name="公式" r:id="rId6" imgW="139680" imgH="139680" progId="Equation.3">
              <p:embed/>
            </p:oleObj>
          </a:graphicData>
        </a:graphic>
      </p:graphicFrame>
      <p:graphicFrame>
        <p:nvGraphicFramePr>
          <p:cNvPr id="183303" name="Object 7"/>
          <p:cNvGraphicFramePr>
            <a:graphicFrameLocks noChangeAspect="1"/>
          </p:cNvGraphicFramePr>
          <p:nvPr/>
        </p:nvGraphicFramePr>
        <p:xfrm>
          <a:off x="8402667" y="3571876"/>
          <a:ext cx="455613" cy="422275"/>
        </p:xfrm>
        <a:graphic>
          <a:graphicData uri="http://schemas.openxmlformats.org/presentationml/2006/ole">
            <p:oleObj spid="_x0000_s183303" name="公式" r:id="rId7" imgW="177480" imgH="164880" progId="Equation.3">
              <p:embed/>
            </p:oleObj>
          </a:graphicData>
        </a:graphic>
      </p:graphicFrame>
      <p:graphicFrame>
        <p:nvGraphicFramePr>
          <p:cNvPr id="183304" name="Object 8"/>
          <p:cNvGraphicFramePr>
            <a:graphicFrameLocks noChangeAspect="1"/>
          </p:cNvGraphicFramePr>
          <p:nvPr/>
        </p:nvGraphicFramePr>
        <p:xfrm>
          <a:off x="928665" y="4214821"/>
          <a:ext cx="357187" cy="357187"/>
        </p:xfrm>
        <a:graphic>
          <a:graphicData uri="http://schemas.openxmlformats.org/presentationml/2006/ole">
            <p:oleObj spid="_x0000_s183304" name="公式" r:id="rId8" imgW="139680" imgH="13968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1214422"/>
            <a:ext cx="7400948" cy="4525963"/>
          </a:xfrm>
        </p:spPr>
        <p:txBody>
          <a:bodyPr/>
          <a:lstStyle/>
          <a:p>
            <a:pPr>
              <a:buNone/>
            </a:pPr>
            <a:r>
              <a:rPr lang="zh-CN" altLang="en-US" b="1" dirty="0" smtClean="0">
                <a:solidFill>
                  <a:srgbClr val="4850F2"/>
                </a:solidFill>
              </a:rPr>
              <a:t>例</a:t>
            </a:r>
            <a:r>
              <a:rPr lang="en-US" altLang="zh-CN" b="1" dirty="0" smtClean="0">
                <a:solidFill>
                  <a:srgbClr val="4850F2"/>
                </a:solidFill>
              </a:rPr>
              <a:t>2.3.1(</a:t>
            </a:r>
            <a:r>
              <a:rPr lang="zh-CN" altLang="en-US" b="1" dirty="0" smtClean="0">
                <a:solidFill>
                  <a:srgbClr val="4850F2"/>
                </a:solidFill>
              </a:rPr>
              <a:t>标准的柯西分布</a:t>
            </a:r>
            <a:r>
              <a:rPr lang="en-US" altLang="zh-CN" b="1" dirty="0" smtClean="0">
                <a:solidFill>
                  <a:srgbClr val="4850F2"/>
                </a:solidFill>
              </a:rPr>
              <a:t>)</a:t>
            </a:r>
          </a:p>
          <a:p>
            <a:pPr>
              <a:buNone/>
            </a:pPr>
            <a:r>
              <a:rPr lang="zh-CN" altLang="en-US" b="1" dirty="0" smtClean="0"/>
              <a:t>设随机变量</a:t>
            </a:r>
            <a:r>
              <a:rPr lang="en-US" altLang="zh-CN" b="1" i="1" dirty="0" smtClean="0">
                <a:latin typeface="Times New Roman" pitchFamily="18" charset="0"/>
                <a:cs typeface="Times New Roman" pitchFamily="18" charset="0"/>
              </a:rPr>
              <a:t>X</a:t>
            </a:r>
            <a:r>
              <a:rPr lang="zh-CN" altLang="en-US" b="1" dirty="0" smtClean="0"/>
              <a:t>的分布密度函数为</a:t>
            </a:r>
            <a:endParaRPr lang="en-US" altLang="zh-CN" b="1" dirty="0" smtClean="0"/>
          </a:p>
          <a:p>
            <a:pPr>
              <a:buNone/>
            </a:pPr>
            <a:endParaRPr lang="en-US" altLang="zh-CN" b="1" dirty="0"/>
          </a:p>
          <a:p>
            <a:pPr>
              <a:buNone/>
            </a:pPr>
            <a:endParaRPr lang="en-US" altLang="zh-CN" b="1" dirty="0" smtClean="0"/>
          </a:p>
          <a:p>
            <a:pPr marL="514350" indent="-514350">
              <a:buAutoNum type="arabicParenBoth"/>
            </a:pPr>
            <a:r>
              <a:rPr lang="zh-CN" altLang="en-US" b="1" dirty="0" smtClean="0"/>
              <a:t>试确定</a:t>
            </a:r>
            <a:r>
              <a:rPr lang="en-US" altLang="zh-CN" b="1" i="1" dirty="0" smtClean="0">
                <a:latin typeface="Times New Roman" pitchFamily="18" charset="0"/>
                <a:cs typeface="Times New Roman" pitchFamily="18" charset="0"/>
              </a:rPr>
              <a:t>a</a:t>
            </a:r>
            <a:r>
              <a:rPr lang="zh-CN" altLang="en-US" b="1" dirty="0" smtClean="0"/>
              <a:t>的值。</a:t>
            </a:r>
            <a:endParaRPr lang="en-US" altLang="zh-CN" b="1" dirty="0" smtClean="0"/>
          </a:p>
          <a:p>
            <a:pPr marL="514350" indent="-514350">
              <a:buAutoNum type="arabicParenBoth"/>
            </a:pPr>
            <a:r>
              <a:rPr lang="zh-CN" altLang="en-US" b="1" dirty="0"/>
              <a:t>试</a:t>
            </a:r>
            <a:r>
              <a:rPr lang="zh-CN" altLang="en-US" b="1" dirty="0" smtClean="0"/>
              <a:t>求</a:t>
            </a:r>
            <a:r>
              <a:rPr lang="en-US" altLang="zh-CN" b="1" i="1" dirty="0" smtClean="0">
                <a:latin typeface="Times New Roman" pitchFamily="18" charset="0"/>
                <a:cs typeface="Times New Roman" pitchFamily="18" charset="0"/>
              </a:rPr>
              <a:t>X</a:t>
            </a:r>
            <a:r>
              <a:rPr lang="zh-CN" altLang="en-US" b="1" dirty="0" smtClean="0"/>
              <a:t>的分布函数。</a:t>
            </a:r>
            <a:endParaRPr lang="en-US" altLang="zh-CN" b="1" dirty="0" smtClean="0"/>
          </a:p>
          <a:p>
            <a:pPr marL="514350" indent="-514350">
              <a:buAutoNum type="arabicParenBoth"/>
            </a:pPr>
            <a:r>
              <a:rPr lang="zh-CN" altLang="en-US" b="1" dirty="0"/>
              <a:t>试求</a:t>
            </a:r>
            <a:endParaRPr lang="en-US" altLang="zh-CN" b="1" dirty="0" smtClean="0"/>
          </a:p>
          <a:p>
            <a:pPr>
              <a:buNone/>
            </a:pPr>
            <a:endParaRPr lang="zh-CN" altLang="en-US" dirty="0"/>
          </a:p>
        </p:txBody>
      </p:sp>
      <p:graphicFrame>
        <p:nvGraphicFramePr>
          <p:cNvPr id="4" name="对象 3"/>
          <p:cNvGraphicFramePr>
            <a:graphicFrameLocks noChangeAspect="1"/>
          </p:cNvGraphicFramePr>
          <p:nvPr/>
        </p:nvGraphicFramePr>
        <p:xfrm>
          <a:off x="1728788" y="2357430"/>
          <a:ext cx="4840287" cy="1031875"/>
        </p:xfrm>
        <a:graphic>
          <a:graphicData uri="http://schemas.openxmlformats.org/presentationml/2006/ole">
            <p:oleObj spid="_x0000_s184322" name="公式" r:id="rId3" imgW="1904760" imgH="406080" progId="Equation.3">
              <p:embed/>
            </p:oleObj>
          </a:graphicData>
        </a:graphic>
      </p:graphicFrame>
      <p:graphicFrame>
        <p:nvGraphicFramePr>
          <p:cNvPr id="5" name="对象 4"/>
          <p:cNvGraphicFramePr>
            <a:graphicFrameLocks noChangeAspect="1"/>
          </p:cNvGraphicFramePr>
          <p:nvPr/>
        </p:nvGraphicFramePr>
        <p:xfrm>
          <a:off x="2346321" y="4786322"/>
          <a:ext cx="1582737" cy="500063"/>
        </p:xfrm>
        <a:graphic>
          <a:graphicData uri="http://schemas.openxmlformats.org/presentationml/2006/ole">
            <p:oleObj spid="_x0000_s184323" name="公式" r:id="rId4" imgW="723600" imgH="228600" progId="Equation.3">
              <p:embed/>
            </p:oleObj>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1533</Words>
  <Application>Microsoft Office PowerPoint</Application>
  <PresentationFormat>全屏显示(4:3)</PresentationFormat>
  <Paragraphs>352</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56</vt:i4>
      </vt:variant>
    </vt:vector>
  </HeadingPairs>
  <TitlesOfParts>
    <vt:vector size="62" baseType="lpstr">
      <vt:lpstr>默认设计模板</vt:lpstr>
      <vt:lpstr>公式</vt:lpstr>
      <vt:lpstr>Equation</vt:lpstr>
      <vt:lpstr>BMP 图像</vt:lpstr>
      <vt:lpstr>BMP 图象</vt:lpstr>
      <vt:lpstr>位图图像</vt:lpstr>
      <vt:lpstr>幻灯片 1</vt:lpstr>
      <vt:lpstr>密度函数的性质</vt:lpstr>
      <vt:lpstr>幻灯片 3</vt:lpstr>
      <vt:lpstr>幻灯片 4</vt:lpstr>
      <vt:lpstr>幻灯片 5</vt:lpstr>
      <vt:lpstr>P(X=a)=?</vt:lpstr>
      <vt:lpstr>幻灯片 7</vt:lpstr>
      <vt:lpstr>幻灯片 8</vt:lpstr>
      <vt:lpstr>幻灯片 9</vt:lpstr>
      <vt:lpstr>幻灯片 10</vt:lpstr>
      <vt:lpstr>幻灯片 11</vt:lpstr>
      <vt:lpstr>幻灯片 12</vt:lpstr>
      <vt:lpstr>均匀分布</vt:lpstr>
      <vt:lpstr>幻灯片 14</vt:lpstr>
      <vt:lpstr>幻灯片 15</vt:lpstr>
      <vt:lpstr>幻灯片 16</vt:lpstr>
      <vt:lpstr>指数分布</vt:lpstr>
      <vt:lpstr>幻灯片 18</vt:lpstr>
      <vt:lpstr>幻灯片 19</vt:lpstr>
      <vt:lpstr>幻灯片 20</vt:lpstr>
      <vt:lpstr>正态分布</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一维随机变量函数的分布</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Company>Microsoft 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一维随机变量及其分布</dc:title>
  <dc:creator>China</dc:creator>
  <cp:lastModifiedBy>SkyUN.Org</cp:lastModifiedBy>
  <cp:revision>100</cp:revision>
  <dcterms:created xsi:type="dcterms:W3CDTF">2012-12-11T08:47:15Z</dcterms:created>
  <dcterms:modified xsi:type="dcterms:W3CDTF">2014-03-25T14:18:35Z</dcterms:modified>
</cp:coreProperties>
</file>