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2"/>
    <p:sldId id="268" r:id="rId3"/>
    <p:sldId id="262" r:id="rId4"/>
    <p:sldId id="270" r:id="rId5"/>
    <p:sldId id="263" r:id="rId6"/>
    <p:sldId id="278" r:id="rId7"/>
    <p:sldId id="272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0000"/>
    <a:srgbClr val="FFCCFF"/>
    <a:srgbClr val="6699FF"/>
    <a:srgbClr val="CCFFFF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086" y="-438"/>
      </p:cViewPr>
      <p:guideLst>
        <p:guide orient="horz" pos="2112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3076" name="幻灯片图像占位符 40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1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单击以编辑母版文本样式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93576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073"/>
          <p:cNvGrpSpPr/>
          <p:nvPr/>
        </p:nvGrpSpPr>
        <p:grpSpPr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2051" name="矩形 3074"/>
            <p:cNvSpPr/>
            <p:nvPr/>
          </p:nvSpPr>
          <p:spPr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2" name="矩形 3075"/>
            <p:cNvSpPr/>
            <p:nvPr/>
          </p:nvSpPr>
          <p:spPr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3" name="椭圆 3076"/>
            <p:cNvSpPr/>
            <p:nvPr/>
          </p:nvSpPr>
          <p:spPr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4" name="椭圆 3077"/>
            <p:cNvSpPr/>
            <p:nvPr/>
          </p:nvSpPr>
          <p:spPr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5" name="椭圆 3078"/>
            <p:cNvSpPr/>
            <p:nvPr/>
          </p:nvSpPr>
          <p:spPr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6" name="椭圆 3079"/>
            <p:cNvSpPr/>
            <p:nvPr/>
          </p:nvSpPr>
          <p:spPr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7" name="椭圆 3080"/>
            <p:cNvSpPr/>
            <p:nvPr/>
          </p:nvSpPr>
          <p:spPr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8" name="椭圆 3081"/>
            <p:cNvSpPr/>
            <p:nvPr/>
          </p:nvSpPr>
          <p:spPr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59" name="椭圆 3082"/>
            <p:cNvSpPr/>
            <p:nvPr/>
          </p:nvSpPr>
          <p:spPr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60" name="椭圆 3083"/>
            <p:cNvSpPr/>
            <p:nvPr/>
          </p:nvSpPr>
          <p:spPr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sp>
          <p:nvSpPr>
            <p:cNvPr id="2061" name="椭圆 3084"/>
            <p:cNvSpPr/>
            <p:nvPr/>
          </p:nvSpPr>
          <p:spPr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grpSp>
          <p:nvGrpSpPr>
            <p:cNvPr id="2062" name="组合 3085"/>
            <p:cNvGrpSpPr/>
            <p:nvPr/>
          </p:nvGrpSpPr>
          <p:grpSpPr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063" name="椭圆 3086"/>
              <p:cNvSpPr/>
              <p:nvPr/>
            </p:nvSpPr>
            <p:spPr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4" name="椭圆 3087"/>
              <p:cNvSpPr/>
              <p:nvPr/>
            </p:nvSpPr>
            <p:spPr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5" name="椭圆 3088"/>
              <p:cNvSpPr/>
              <p:nvPr/>
            </p:nvSpPr>
            <p:spPr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6" name="椭圆 3089"/>
              <p:cNvSpPr/>
              <p:nvPr/>
            </p:nvSpPr>
            <p:spPr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7" name="椭圆 3090"/>
              <p:cNvSpPr/>
              <p:nvPr/>
            </p:nvSpPr>
            <p:spPr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8" name="椭圆 3091"/>
              <p:cNvSpPr/>
              <p:nvPr/>
            </p:nvSpPr>
            <p:spPr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69" name="椭圆 3092"/>
              <p:cNvSpPr/>
              <p:nvPr/>
            </p:nvSpPr>
            <p:spPr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  <p:sp>
            <p:nvSpPr>
              <p:cNvPr id="2070" name="椭圆 3093"/>
              <p:cNvSpPr/>
              <p:nvPr/>
            </p:nvSpPr>
            <p:spPr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en-US" dirty="0"/>
              </a:p>
            </p:txBody>
          </p:sp>
        </p:grpSp>
        <p:sp>
          <p:nvSpPr>
            <p:cNvPr id="2071" name="椭圆 3094"/>
            <p:cNvSpPr/>
            <p:nvPr/>
          </p:nvSpPr>
          <p:spPr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/>
            </a:p>
          </p:txBody>
        </p:sp>
        <p:grpSp>
          <p:nvGrpSpPr>
            <p:cNvPr id="2072" name="组合 3095"/>
            <p:cNvGrpSpPr/>
            <p:nvPr/>
          </p:nvGrpSpPr>
          <p:grpSpPr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2073" name="任意多边形 3096"/>
              <p:cNvSpPr/>
              <p:nvPr/>
            </p:nvSpPr>
            <p:spPr>
              <a:xfrm>
                <a:off x="0" y="2394"/>
                <a:ext cx="443" cy="1033"/>
              </a:xfrm>
              <a:custGeom>
                <a:avLst/>
                <a:gdLst/>
                <a:ahLst/>
                <a:cxnLst/>
                <a:rect l="0" t="0" r="0" b="0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任意多边形 3097"/>
              <p:cNvSpPr/>
              <p:nvPr/>
            </p:nvSpPr>
            <p:spPr>
              <a:xfrm>
                <a:off x="379" y="2327"/>
                <a:ext cx="824" cy="1203"/>
              </a:xfrm>
              <a:custGeom>
                <a:avLst/>
                <a:gdLst/>
                <a:ahLst/>
                <a:cxnLst/>
                <a:rect l="0" t="0" r="0" b="0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任意多边形 3098"/>
              <p:cNvSpPr/>
              <p:nvPr/>
            </p:nvSpPr>
            <p:spPr>
              <a:xfrm>
                <a:off x="530" y="2834"/>
                <a:ext cx="63" cy="73"/>
              </a:xfrm>
              <a:custGeom>
                <a:avLst/>
                <a:gdLst/>
                <a:ahLst/>
                <a:cxnLst/>
                <a:rect l="0" t="0" r="0" b="0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00" name="标题 3099"/>
          <p:cNvSpPr>
            <a:spLocks noGrp="1"/>
          </p:cNvSpPr>
          <p:nvPr>
            <p:ph type="ctrTitle" sz="quarter" hasCustomPrompt="1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单击以编辑母版标题样式</a:t>
            </a:r>
          </a:p>
        </p:txBody>
      </p:sp>
      <p:sp>
        <p:nvSpPr>
          <p:cNvPr id="3101" name="副标题 3100"/>
          <p:cNvSpPr>
            <a:spLocks noGrp="1"/>
          </p:cNvSpPr>
          <p:nvPr>
            <p:ph type="subTitle" sz="quarter" idx="1" hasCustomPrompt="1"/>
          </p:nvPr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单击以编辑母版副标题样式</a:t>
            </a:r>
          </a:p>
        </p:txBody>
      </p:sp>
      <p:sp>
        <p:nvSpPr>
          <p:cNvPr id="3102" name="日期占位符 3101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fontAlgn="base">
              <a:spcBef>
                <a:spcPct val="50000"/>
              </a:spcBef>
            </a:pPr>
            <a:endParaRPr lang="zh-CN" altLang="en-US" sz="1400" strike="noStrike" noProof="1">
              <a:solidFill>
                <a:srgbClr val="FFFFFF"/>
              </a:solidFill>
            </a:endParaRPr>
          </a:p>
        </p:txBody>
      </p:sp>
      <p:sp>
        <p:nvSpPr>
          <p:cNvPr id="3103" name="页脚占位符 310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algn="ctr" fontAlgn="base">
              <a:spcBef>
                <a:spcPct val="50000"/>
              </a:spcBef>
            </a:pPr>
            <a:endParaRPr lang="zh-CN" altLang="en-US" sz="1400" strike="noStrike" noProof="1">
              <a:solidFill>
                <a:srgbClr val="FFFFFF"/>
              </a:solidFill>
            </a:endParaRPr>
          </a:p>
        </p:txBody>
      </p:sp>
      <p:sp>
        <p:nvSpPr>
          <p:cNvPr id="3104" name="灯片编号占位符 310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algn="r" fontAlgn="base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400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858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16657" cy="6858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08476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47800"/>
            <a:ext cx="3808476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n.pp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2051"/>
          <p:cNvGrpSpPr/>
          <p:nvPr/>
        </p:nvGrpSpPr>
        <p:grpSpPr>
          <a:xfrm>
            <a:off x="4538663" y="6746875"/>
            <a:ext cx="4332287" cy="65088"/>
            <a:chOff x="2859" y="4250"/>
            <a:chExt cx="2729" cy="41"/>
          </a:xfrm>
        </p:grpSpPr>
        <p:sp>
          <p:nvSpPr>
            <p:cNvPr id="1027" name="椭圆 2052"/>
            <p:cNvSpPr/>
            <p:nvPr/>
          </p:nvSpPr>
          <p:spPr>
            <a:xfrm>
              <a:off x="2859" y="4250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8" name="椭圆 2053"/>
            <p:cNvSpPr/>
            <p:nvPr/>
          </p:nvSpPr>
          <p:spPr>
            <a:xfrm>
              <a:off x="3243" y="4250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9" name="椭圆 2054"/>
            <p:cNvSpPr/>
            <p:nvPr/>
          </p:nvSpPr>
          <p:spPr>
            <a:xfrm>
              <a:off x="3627" y="4250"/>
              <a:ext cx="41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" name="椭圆 2055"/>
            <p:cNvSpPr/>
            <p:nvPr/>
          </p:nvSpPr>
          <p:spPr>
            <a:xfrm>
              <a:off x="4011" y="4250"/>
              <a:ext cx="41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1" name="椭圆 2056"/>
            <p:cNvSpPr/>
            <p:nvPr/>
          </p:nvSpPr>
          <p:spPr>
            <a:xfrm>
              <a:off x="4395" y="4250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椭圆 2057"/>
            <p:cNvSpPr/>
            <p:nvPr/>
          </p:nvSpPr>
          <p:spPr>
            <a:xfrm>
              <a:off x="4779" y="4250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3" name="椭圆 2058"/>
            <p:cNvSpPr/>
            <p:nvPr/>
          </p:nvSpPr>
          <p:spPr>
            <a:xfrm>
              <a:off x="5163" y="4250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2059"/>
            <p:cNvSpPr/>
            <p:nvPr/>
          </p:nvSpPr>
          <p:spPr>
            <a:xfrm>
              <a:off x="5547" y="4250"/>
              <a:ext cx="41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5" name="标题 2064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/>
            <a:r>
              <a:rPr lang="zh-CN" altLang="en-US" dirty="0"/>
              <a:t>单击以编辑母版标题样式</a:t>
            </a:r>
          </a:p>
        </p:txBody>
      </p:sp>
      <p:sp>
        <p:nvSpPr>
          <p:cNvPr id="1036" name="文本占位符 2065"/>
          <p:cNvSpPr>
            <a:spLocks noGrp="1"/>
          </p:cNvSpPr>
          <p:nvPr>
            <p:ph type="body"/>
          </p:nvPr>
        </p:nvSpPr>
        <p:spPr>
          <a:xfrm>
            <a:off x="685800" y="1447800"/>
            <a:ext cx="7772400" cy="5410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zh-CN" altLang="en-US" dirty="0"/>
              <a:t>单击以编辑母版文本样式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37" name="动作按钮: 后退或前一项 2070">
            <a:hlinkClick r:id="" action="ppaction://hlinkshowjump?jump=previousslide"/>
          </p:cNvPr>
          <p:cNvSpPr/>
          <p:nvPr/>
        </p:nvSpPr>
        <p:spPr>
          <a:xfrm>
            <a:off x="7391400" y="6324600"/>
            <a:ext cx="533400" cy="533400"/>
          </a:xfrm>
          <a:prstGeom prst="actionButtonBackPrevious">
            <a:avLst/>
          </a:prstGeom>
          <a:solidFill>
            <a:schemeClr val="accent1"/>
          </a:solidFill>
          <a:ln w="12700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8" name="动作按钮: 前进或下一项 2071">
            <a:hlinkClick r:id="" action="ppaction://hlinkshowjump?jump=nextslide"/>
          </p:cNvPr>
          <p:cNvSpPr/>
          <p:nvPr/>
        </p:nvSpPr>
        <p:spPr>
          <a:xfrm>
            <a:off x="7924800" y="63246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12700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9" name="动作按钮: 开始 2072">
            <a:hlinkClick r:id="" action="ppaction://hlinkshowjump?jump=firstslide"/>
          </p:cNvPr>
          <p:cNvSpPr/>
          <p:nvPr/>
        </p:nvSpPr>
        <p:spPr>
          <a:xfrm>
            <a:off x="6781800" y="6324600"/>
            <a:ext cx="609600" cy="533400"/>
          </a:xfrm>
          <a:prstGeom prst="actionButtonBeginning">
            <a:avLst/>
          </a:prstGeom>
          <a:solidFill>
            <a:schemeClr val="accent1"/>
          </a:solidFill>
          <a:ln w="12700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0" name="动作按钮: 结束 2073">
            <a:hlinkClick r:id="" action="ppaction://hlinkshowjump?jump=lastslide"/>
          </p:cNvPr>
          <p:cNvSpPr/>
          <p:nvPr/>
        </p:nvSpPr>
        <p:spPr>
          <a:xfrm>
            <a:off x="8534400" y="6324600"/>
            <a:ext cx="609600" cy="533400"/>
          </a:xfrm>
          <a:prstGeom prst="actionButtonEnd">
            <a:avLst/>
          </a:prstGeom>
          <a:solidFill>
            <a:schemeClr val="accent1"/>
          </a:solidFill>
          <a:ln w="12700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41" name="图片 2074">
            <a:hlinkClick r:id="rId13" action="ppaction://hlinkpres?slideindex=1&amp;slidetitle=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393700" cy="469900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hyperlink" Target="Main.ppt#-1,5,&#30005;&#36335;&#30340;&#22522;&#26412;&#27010;&#24565;&#19982;&#22522;&#26412;&#23450;&#24459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9217"/>
          <p:cNvSpPr>
            <a:spLocks noGrp="1"/>
          </p:cNvSpPr>
          <p:nvPr>
            <p:ph type="title"/>
          </p:nvPr>
        </p:nvSpPr>
        <p:spPr>
          <a:xfrm>
            <a:off x="685800" y="-57150"/>
            <a:ext cx="7772400" cy="81915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克希荷夫定律</a:t>
            </a:r>
          </a:p>
        </p:txBody>
      </p:sp>
      <p:sp>
        <p:nvSpPr>
          <p:cNvPr id="9219" name="文本框 9218"/>
          <p:cNvSpPr txBox="1"/>
          <p:nvPr/>
        </p:nvSpPr>
        <p:spPr>
          <a:xfrm>
            <a:off x="400050" y="696913"/>
            <a:ext cx="8382000" cy="13731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克希荷夫（也称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基尔霍夫）（</a:t>
            </a:r>
            <a:r>
              <a:rPr lang="en-US" altLang="en-US" sz="2800" b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Kirchhof’s</a:t>
            </a:r>
            <a:r>
              <a:rPr lang="en-US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Law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定律从物质不灭和能量守恒出发，描述了电路中各元件之间的联结关系，</a:t>
            </a:r>
          </a:p>
        </p:txBody>
      </p:sp>
      <p:sp>
        <p:nvSpPr>
          <p:cNvPr id="9220" name="文本框 9219"/>
          <p:cNvSpPr txBox="1"/>
          <p:nvPr/>
        </p:nvSpPr>
        <p:spPr>
          <a:xfrm>
            <a:off x="0" y="2033588"/>
            <a:ext cx="393382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1、关于电路结构的术语</a:t>
            </a:r>
          </a:p>
        </p:txBody>
      </p:sp>
      <p:sp>
        <p:nvSpPr>
          <p:cNvPr id="9221" name="文本框 9220"/>
          <p:cNvSpPr txBox="1"/>
          <p:nvPr/>
        </p:nvSpPr>
        <p:spPr>
          <a:xfrm>
            <a:off x="95250" y="2579688"/>
            <a:ext cx="489585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电路中 3 个以上元件互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相连接的端点。</a:t>
            </a:r>
          </a:p>
        </p:txBody>
      </p:sp>
      <p:sp>
        <p:nvSpPr>
          <p:cNvPr id="9222" name="文本框 9221"/>
          <p:cNvSpPr txBox="1"/>
          <p:nvPr/>
        </p:nvSpPr>
        <p:spPr>
          <a:xfrm>
            <a:off x="-19050" y="3444875"/>
            <a:ext cx="5499100" cy="180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支路：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两个节点之间不包含其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它节点的电路部分。具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有两个连接端的元件是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一条支路。</a:t>
            </a:r>
          </a:p>
        </p:txBody>
      </p:sp>
      <p:sp>
        <p:nvSpPr>
          <p:cNvPr id="9223" name="文本框 9222"/>
          <p:cNvSpPr txBox="1"/>
          <p:nvPr/>
        </p:nvSpPr>
        <p:spPr>
          <a:xfrm>
            <a:off x="68263" y="5103813"/>
            <a:ext cx="491490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2 条以上支路构成的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闭合回路</a:t>
            </a:r>
          </a:p>
        </p:txBody>
      </p:sp>
      <p:sp>
        <p:nvSpPr>
          <p:cNvPr id="9225" name="文本框 9224"/>
          <p:cNvSpPr txBox="1"/>
          <p:nvPr/>
        </p:nvSpPr>
        <p:spPr>
          <a:xfrm>
            <a:off x="85725" y="5891213"/>
            <a:ext cx="497205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网孔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内部不含有其他支路的</a:t>
            </a:r>
          </a:p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回路称为网孔。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95850" y="2667000"/>
            <a:ext cx="4248150" cy="3657600"/>
            <a:chOff x="7710" y="4200"/>
            <a:chExt cx="6690" cy="5760"/>
          </a:xfrm>
        </p:grpSpPr>
        <p:pic>
          <p:nvPicPr>
            <p:cNvPr id="9224" name="图片 9223"/>
            <p:cNvPicPr>
              <a:picLocks noChangeAspect="1"/>
            </p:cNvPicPr>
            <p:nvPr/>
          </p:nvPicPr>
          <p:blipFill>
            <a:blip r:embed="rId2"/>
            <a:srcRect l="3751" t="4327" r="3334" b="3366"/>
            <a:stretch>
              <a:fillRect/>
            </a:stretch>
          </p:blipFill>
          <p:spPr>
            <a:xfrm>
              <a:off x="7710" y="4200"/>
              <a:ext cx="6690" cy="576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" name="椭圆 1"/>
            <p:cNvSpPr/>
            <p:nvPr/>
          </p:nvSpPr>
          <p:spPr>
            <a:xfrm>
              <a:off x="10720" y="5036"/>
              <a:ext cx="119" cy="119"/>
            </a:xfrm>
            <a:prstGeom prst="ellipse">
              <a:avLst/>
            </a:prstGeom>
            <a:solidFill>
              <a:schemeClr val="bg2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92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17410"/>
          <p:cNvSpPr txBox="1"/>
          <p:nvPr/>
        </p:nvSpPr>
        <p:spPr>
          <a:xfrm>
            <a:off x="5385435" y="2891155"/>
            <a:ext cx="3402013" cy="955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支路：</a:t>
            </a:r>
            <a:r>
              <a:rPr lang="en-US" altLang="zh-CN" sz="2800" b="1" i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800" b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、… ...</a:t>
            </a:r>
          </a:p>
          <a:p>
            <a:pPr lvl="0" indent="0" eaLnBrk="0" hangingPunct="0"/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（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共6条）</a:t>
            </a:r>
          </a:p>
        </p:txBody>
      </p:sp>
      <p:sp>
        <p:nvSpPr>
          <p:cNvPr id="17412" name="文本框 17411"/>
          <p:cNvSpPr txBox="1"/>
          <p:nvPr/>
        </p:nvSpPr>
        <p:spPr>
          <a:xfrm>
            <a:off x="5334000" y="4724400"/>
            <a:ext cx="3505200" cy="13827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回路：</a:t>
            </a:r>
            <a:r>
              <a:rPr lang="en-US" altLang="zh-CN" sz="2800" b="1" i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abda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 b="1" i="1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lvl="0" indent="0" eaLnBrk="0" hangingPunct="0"/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… ...</a:t>
            </a:r>
          </a:p>
          <a:p>
            <a:pPr lvl="0" indent="0" eaLnBrk="0" hangingPunct="0"/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（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共7 个）</a:t>
            </a:r>
          </a:p>
        </p:txBody>
      </p:sp>
      <p:sp>
        <p:nvSpPr>
          <p:cNvPr id="17413" name="文本框 17412"/>
          <p:cNvSpPr txBox="1"/>
          <p:nvPr/>
        </p:nvSpPr>
        <p:spPr>
          <a:xfrm>
            <a:off x="5438458" y="601663"/>
            <a:ext cx="3135312" cy="955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节点：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、… ...</a:t>
            </a:r>
          </a:p>
          <a:p>
            <a:pPr lvl="0" indent="0" eaLnBrk="0" hangingPunct="0"/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(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共4个）</a:t>
            </a:r>
          </a:p>
        </p:txBody>
      </p:sp>
      <p:grpSp>
        <p:nvGrpSpPr>
          <p:cNvPr id="5124" name="组合 17466"/>
          <p:cNvGrpSpPr/>
          <p:nvPr/>
        </p:nvGrpSpPr>
        <p:grpSpPr>
          <a:xfrm>
            <a:off x="381000" y="282575"/>
            <a:ext cx="4227513" cy="5456238"/>
            <a:chOff x="240" y="178"/>
            <a:chExt cx="2663" cy="3437"/>
          </a:xfrm>
        </p:grpSpPr>
        <p:sp>
          <p:nvSpPr>
            <p:cNvPr id="5125" name="椭圆 17409"/>
            <p:cNvSpPr/>
            <p:nvPr/>
          </p:nvSpPr>
          <p:spPr>
            <a:xfrm>
              <a:off x="312" y="180"/>
              <a:ext cx="432" cy="432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" name="文本框 17413"/>
            <p:cNvSpPr txBox="1"/>
            <p:nvPr/>
          </p:nvSpPr>
          <p:spPr>
            <a:xfrm>
              <a:off x="326" y="178"/>
              <a:ext cx="405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zh-CN" altLang="en-US" sz="36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  <p:sp>
          <p:nvSpPr>
            <p:cNvPr id="5127" name="文本框 17415"/>
            <p:cNvSpPr txBox="1"/>
            <p:nvPr/>
          </p:nvSpPr>
          <p:spPr>
            <a:xfrm>
              <a:off x="240" y="2596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" name="矩形 17416"/>
            <p:cNvSpPr/>
            <p:nvPr/>
          </p:nvSpPr>
          <p:spPr>
            <a:xfrm rot="-2700000">
              <a:off x="944" y="2578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9" name="直接连接符 17417"/>
            <p:cNvSpPr/>
            <p:nvPr/>
          </p:nvSpPr>
          <p:spPr>
            <a:xfrm flipH="1">
              <a:off x="596" y="792"/>
              <a:ext cx="1032" cy="103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30" name="椭圆 17418"/>
            <p:cNvSpPr/>
            <p:nvPr/>
          </p:nvSpPr>
          <p:spPr>
            <a:xfrm rot="5400000">
              <a:off x="1250" y="3060"/>
              <a:ext cx="266" cy="27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1" name="直接连接符 17419"/>
            <p:cNvSpPr/>
            <p:nvPr/>
          </p:nvSpPr>
          <p:spPr>
            <a:xfrm rot="5400000">
              <a:off x="1114" y="2666"/>
              <a:ext cx="0" cy="106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32" name="矩形 17420"/>
            <p:cNvSpPr/>
            <p:nvPr/>
          </p:nvSpPr>
          <p:spPr>
            <a:xfrm>
              <a:off x="1219" y="3288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3" name="矩形 17421"/>
            <p:cNvSpPr/>
            <p:nvPr/>
          </p:nvSpPr>
          <p:spPr>
            <a:xfrm>
              <a:off x="1440" y="3108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134" name="矩形 17422"/>
            <p:cNvSpPr/>
            <p:nvPr/>
          </p:nvSpPr>
          <p:spPr>
            <a:xfrm>
              <a:off x="1043" y="3175"/>
              <a:ext cx="24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135" name="直接连接符 17423"/>
            <p:cNvSpPr/>
            <p:nvPr/>
          </p:nvSpPr>
          <p:spPr>
            <a:xfrm rot="5400000">
              <a:off x="2065" y="2574"/>
              <a:ext cx="0" cy="127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36" name="矩形 17424"/>
            <p:cNvSpPr/>
            <p:nvPr/>
          </p:nvSpPr>
          <p:spPr>
            <a:xfrm>
              <a:off x="1855" y="3251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7" name="直接连接符 17425"/>
            <p:cNvSpPr/>
            <p:nvPr/>
          </p:nvSpPr>
          <p:spPr>
            <a:xfrm>
              <a:off x="1642" y="791"/>
              <a:ext cx="0" cy="2063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38" name="矩形 17426"/>
            <p:cNvSpPr/>
            <p:nvPr/>
          </p:nvSpPr>
          <p:spPr>
            <a:xfrm>
              <a:off x="1595" y="1709"/>
              <a:ext cx="104" cy="33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9" name="矩形 17427"/>
            <p:cNvSpPr/>
            <p:nvPr/>
          </p:nvSpPr>
          <p:spPr>
            <a:xfrm>
              <a:off x="1709" y="1680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0" name="椭圆 17428"/>
            <p:cNvSpPr/>
            <p:nvPr/>
          </p:nvSpPr>
          <p:spPr>
            <a:xfrm rot="-2700000">
              <a:off x="1194" y="2409"/>
              <a:ext cx="262" cy="269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1" name="直接连接符 17429"/>
            <p:cNvSpPr/>
            <p:nvPr/>
          </p:nvSpPr>
          <p:spPr>
            <a:xfrm rot="-2700000">
              <a:off x="1400" y="2251"/>
              <a:ext cx="0" cy="716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42" name="矩形 17430"/>
            <p:cNvSpPr/>
            <p:nvPr/>
          </p:nvSpPr>
          <p:spPr>
            <a:xfrm rot="-2700000">
              <a:off x="1125" y="2149"/>
              <a:ext cx="24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143" name="直接连接符 17431"/>
            <p:cNvSpPr/>
            <p:nvPr/>
          </p:nvSpPr>
          <p:spPr>
            <a:xfrm rot="-2700000">
              <a:off x="951" y="1684"/>
              <a:ext cx="0" cy="95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44" name="矩形 17432"/>
            <p:cNvSpPr/>
            <p:nvPr/>
          </p:nvSpPr>
          <p:spPr>
            <a:xfrm rot="-2700000">
              <a:off x="915" y="1814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5" name="直接连接符 17433"/>
            <p:cNvSpPr/>
            <p:nvPr/>
          </p:nvSpPr>
          <p:spPr>
            <a:xfrm rot="2700000">
              <a:off x="2160" y="1622"/>
              <a:ext cx="0" cy="1456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46" name="矩形 17434"/>
            <p:cNvSpPr/>
            <p:nvPr/>
          </p:nvSpPr>
          <p:spPr>
            <a:xfrm rot="2700000">
              <a:off x="1922" y="1982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7" name="矩形 17435"/>
            <p:cNvSpPr/>
            <p:nvPr/>
          </p:nvSpPr>
          <p:spPr>
            <a:xfrm rot="2700000">
              <a:off x="1034" y="1340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8" name="矩形 17436"/>
            <p:cNvSpPr/>
            <p:nvPr/>
          </p:nvSpPr>
          <p:spPr>
            <a:xfrm rot="-2700000">
              <a:off x="1810" y="1326"/>
              <a:ext cx="3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9" name="直接连接符 17437"/>
            <p:cNvSpPr/>
            <p:nvPr/>
          </p:nvSpPr>
          <p:spPr>
            <a:xfrm>
              <a:off x="579" y="1822"/>
              <a:ext cx="0" cy="139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文本框 17438"/>
            <p:cNvSpPr txBox="1"/>
            <p:nvPr/>
          </p:nvSpPr>
          <p:spPr>
            <a:xfrm>
              <a:off x="351" y="1588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51" name="文本框 17439"/>
            <p:cNvSpPr txBox="1"/>
            <p:nvPr/>
          </p:nvSpPr>
          <p:spPr>
            <a:xfrm>
              <a:off x="1584" y="484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52" name="文本框 17440"/>
            <p:cNvSpPr txBox="1"/>
            <p:nvPr/>
          </p:nvSpPr>
          <p:spPr>
            <a:xfrm>
              <a:off x="2688" y="1636"/>
              <a:ext cx="215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53" name="文本框 17441"/>
            <p:cNvSpPr txBox="1"/>
            <p:nvPr/>
          </p:nvSpPr>
          <p:spPr>
            <a:xfrm>
              <a:off x="1632" y="2692"/>
              <a:ext cx="22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54" name="直接连接符 17442"/>
            <p:cNvSpPr/>
            <p:nvPr/>
          </p:nvSpPr>
          <p:spPr>
            <a:xfrm flipV="1">
              <a:off x="514" y="2627"/>
              <a:ext cx="0" cy="439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55" name="文本框 17443"/>
            <p:cNvSpPr txBox="1"/>
            <p:nvPr/>
          </p:nvSpPr>
          <p:spPr>
            <a:xfrm>
              <a:off x="1059" y="777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6" name="文本框 17444"/>
            <p:cNvSpPr txBox="1"/>
            <p:nvPr/>
          </p:nvSpPr>
          <p:spPr>
            <a:xfrm>
              <a:off x="2334" y="981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7" name="文本框 17445"/>
            <p:cNvSpPr txBox="1"/>
            <p:nvPr/>
          </p:nvSpPr>
          <p:spPr>
            <a:xfrm>
              <a:off x="2304" y="2404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8" name="文本框 17446"/>
            <p:cNvSpPr txBox="1"/>
            <p:nvPr/>
          </p:nvSpPr>
          <p:spPr>
            <a:xfrm>
              <a:off x="1194" y="1582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i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9" name="文本框 17447"/>
            <p:cNvSpPr txBox="1"/>
            <p:nvPr/>
          </p:nvSpPr>
          <p:spPr>
            <a:xfrm>
              <a:off x="672" y="2212"/>
              <a:ext cx="27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0" name="直接连接符 17448"/>
            <p:cNvSpPr/>
            <p:nvPr/>
          </p:nvSpPr>
          <p:spPr>
            <a:xfrm>
              <a:off x="1652" y="789"/>
              <a:ext cx="1032" cy="103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61" name="矩形 17449"/>
            <p:cNvSpPr/>
            <p:nvPr/>
          </p:nvSpPr>
          <p:spPr>
            <a:xfrm rot="-2700000">
              <a:off x="2133" y="1156"/>
              <a:ext cx="79" cy="326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2" name="矩形 17450"/>
            <p:cNvSpPr/>
            <p:nvPr/>
          </p:nvSpPr>
          <p:spPr>
            <a:xfrm rot="2700000" flipH="1">
              <a:off x="1018" y="1203"/>
              <a:ext cx="88" cy="31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3" name="矩形 17451"/>
            <p:cNvSpPr/>
            <p:nvPr/>
          </p:nvSpPr>
          <p:spPr>
            <a:xfrm rot="-2700000">
              <a:off x="938" y="2035"/>
              <a:ext cx="88" cy="31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4" name="矩形 17452"/>
            <p:cNvSpPr/>
            <p:nvPr/>
          </p:nvSpPr>
          <p:spPr>
            <a:xfrm rot="2700000" flipH="1">
              <a:off x="2106" y="2227"/>
              <a:ext cx="88" cy="31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5" name="直接连接符 17453"/>
            <p:cNvSpPr/>
            <p:nvPr/>
          </p:nvSpPr>
          <p:spPr>
            <a:xfrm flipH="1">
              <a:off x="764" y="1064"/>
              <a:ext cx="312" cy="31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66" name="直接连接符 17454"/>
            <p:cNvSpPr/>
            <p:nvPr/>
          </p:nvSpPr>
          <p:spPr>
            <a:xfrm>
              <a:off x="1484" y="1688"/>
              <a:ext cx="0" cy="44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67" name="矩形 17455"/>
            <p:cNvSpPr/>
            <p:nvPr/>
          </p:nvSpPr>
          <p:spPr>
            <a:xfrm rot="5400000">
              <a:off x="1979" y="3045"/>
              <a:ext cx="104" cy="33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8" name="直接连接符 17456"/>
            <p:cNvSpPr/>
            <p:nvPr/>
          </p:nvSpPr>
          <p:spPr>
            <a:xfrm>
              <a:off x="2687" y="1832"/>
              <a:ext cx="0" cy="136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69" name="椭圆 17457"/>
            <p:cNvSpPr/>
            <p:nvPr/>
          </p:nvSpPr>
          <p:spPr>
            <a:xfrm>
              <a:off x="1608" y="2836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0" name="椭圆 17458"/>
            <p:cNvSpPr/>
            <p:nvPr/>
          </p:nvSpPr>
          <p:spPr>
            <a:xfrm>
              <a:off x="2652" y="1808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1" name="椭圆 17459"/>
            <p:cNvSpPr/>
            <p:nvPr/>
          </p:nvSpPr>
          <p:spPr>
            <a:xfrm>
              <a:off x="1620" y="772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2" name="椭圆 17460"/>
            <p:cNvSpPr/>
            <p:nvPr/>
          </p:nvSpPr>
          <p:spPr>
            <a:xfrm>
              <a:off x="553" y="1800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3" name="直接连接符 17461"/>
            <p:cNvSpPr/>
            <p:nvPr/>
          </p:nvSpPr>
          <p:spPr>
            <a:xfrm>
              <a:off x="2112" y="1044"/>
              <a:ext cx="384" cy="384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74" name="直接连接符 17462"/>
            <p:cNvSpPr/>
            <p:nvPr/>
          </p:nvSpPr>
          <p:spPr>
            <a:xfrm flipH="1">
              <a:off x="2088" y="2400"/>
              <a:ext cx="300" cy="30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75" name="直接连接符 17463"/>
            <p:cNvSpPr/>
            <p:nvPr/>
          </p:nvSpPr>
          <p:spPr>
            <a:xfrm>
              <a:off x="780" y="2172"/>
              <a:ext cx="252" cy="25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ldLvl="0" animBg="1"/>
      <p:bldP spid="17412" grpId="0" animBg="1"/>
      <p:bldP spid="174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11265"/>
          <p:cNvSpPr/>
          <p:nvPr/>
        </p:nvSpPr>
        <p:spPr>
          <a:xfrm>
            <a:off x="381000" y="457200"/>
            <a:ext cx="4564063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 algn="just" eaLnBrk="0" hangingPunct="0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克希荷夫电流定律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267" name="文本框 11266"/>
          <p:cNvSpPr txBox="1"/>
          <p:nvPr/>
        </p:nvSpPr>
        <p:spPr>
          <a:xfrm>
            <a:off x="381000" y="1162050"/>
            <a:ext cx="4572000" cy="11874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任何电路中，任意时刻流进任意一个节点的所有支路电流的代数和总是为零。用数学式子表示为</a:t>
            </a:r>
          </a:p>
        </p:txBody>
      </p:sp>
      <p:sp>
        <p:nvSpPr>
          <p:cNvPr id="11268" name="文本框 11267"/>
          <p:cNvSpPr txBox="1"/>
          <p:nvPr/>
        </p:nvSpPr>
        <p:spPr>
          <a:xfrm>
            <a:off x="304800" y="3967163"/>
            <a:ext cx="4113213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克希荷夫电流定律的推广</a:t>
            </a:r>
          </a:p>
        </p:txBody>
      </p:sp>
      <p:sp>
        <p:nvSpPr>
          <p:cNvPr id="11269" name="文本框 11268"/>
          <p:cNvSpPr txBox="1"/>
          <p:nvPr/>
        </p:nvSpPr>
        <p:spPr>
          <a:xfrm>
            <a:off x="447675" y="4606925"/>
            <a:ext cx="7096125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任何电路中，任意时刻流进任意一个封闭曲面的所有支路电流的代数和总是为零。</a:t>
            </a:r>
          </a:p>
        </p:txBody>
      </p:sp>
      <p:graphicFrame>
        <p:nvGraphicFramePr>
          <p:cNvPr id="11270" name="对象 11269"/>
          <p:cNvGraphicFramePr/>
          <p:nvPr/>
        </p:nvGraphicFramePr>
        <p:xfrm>
          <a:off x="576263" y="2505075"/>
          <a:ext cx="35417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1040765" imgH="304800" progId="Equation.3">
                  <p:embed/>
                </p:oleObj>
              </mc:Choice>
              <mc:Fallback>
                <p:oleObj r:id="rId3" imgW="1040765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263" y="2505075"/>
                        <a:ext cx="3541712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/>
          <p:nvPr/>
        </p:nvGraphicFramePr>
        <p:xfrm>
          <a:off x="703263" y="5613400"/>
          <a:ext cx="52212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205230" imgH="304800" progId="Equation.3">
                  <p:embed/>
                </p:oleObj>
              </mc:Choice>
              <mc:Fallback>
                <p:oleObj r:id="rId5" imgW="1205230" imgH="304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263" y="5613400"/>
                        <a:ext cx="5221287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组合 11283"/>
          <p:cNvGrpSpPr/>
          <p:nvPr/>
        </p:nvGrpSpPr>
        <p:grpSpPr>
          <a:xfrm>
            <a:off x="4573588" y="812800"/>
            <a:ext cx="4570412" cy="3759200"/>
            <a:chOff x="2881" y="512"/>
            <a:chExt cx="2879" cy="2368"/>
          </a:xfrm>
        </p:grpSpPr>
        <p:pic>
          <p:nvPicPr>
            <p:cNvPr id="6152" name="图片 112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1" y="512"/>
              <a:ext cx="2729" cy="2368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6153" name="直接连接符 11272"/>
            <p:cNvSpPr/>
            <p:nvPr/>
          </p:nvSpPr>
          <p:spPr>
            <a:xfrm flipV="1">
              <a:off x="3158" y="1709"/>
              <a:ext cx="0" cy="384"/>
            </a:xfrm>
            <a:prstGeom prst="line">
              <a:avLst/>
            </a:prstGeom>
            <a:ln w="28575" cap="sq" cmpd="sng">
              <a:solidFill>
                <a:srgbClr val="FF505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6154" name="文本框 11273"/>
            <p:cNvSpPr txBox="1"/>
            <p:nvPr/>
          </p:nvSpPr>
          <p:spPr>
            <a:xfrm>
              <a:off x="2881" y="1766"/>
              <a:ext cx="28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5" name="直接连接符 11274"/>
            <p:cNvSpPr/>
            <p:nvPr/>
          </p:nvSpPr>
          <p:spPr>
            <a:xfrm flipV="1">
              <a:off x="3888" y="1872"/>
              <a:ext cx="0" cy="384"/>
            </a:xfrm>
            <a:prstGeom prst="line">
              <a:avLst/>
            </a:prstGeom>
            <a:ln w="28575" cap="sq" cmpd="sng">
              <a:solidFill>
                <a:srgbClr val="FF505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6156" name="矩形 11275"/>
            <p:cNvSpPr/>
            <p:nvPr/>
          </p:nvSpPr>
          <p:spPr>
            <a:xfrm>
              <a:off x="3639" y="1958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/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b="1" baseline="-25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" name="直接连接符 11276"/>
            <p:cNvSpPr/>
            <p:nvPr/>
          </p:nvSpPr>
          <p:spPr>
            <a:xfrm flipH="1">
              <a:off x="4484" y="1738"/>
              <a:ext cx="384" cy="0"/>
            </a:xfrm>
            <a:prstGeom prst="line">
              <a:avLst/>
            </a:prstGeom>
            <a:ln w="28575" cap="sq" cmpd="sng">
              <a:solidFill>
                <a:srgbClr val="FF505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6158" name="文本框 11278"/>
            <p:cNvSpPr txBox="1"/>
            <p:nvPr/>
          </p:nvSpPr>
          <p:spPr>
            <a:xfrm>
              <a:off x="4608" y="1671"/>
              <a:ext cx="28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9" name="直接连接符 11279"/>
            <p:cNvSpPr/>
            <p:nvPr/>
          </p:nvSpPr>
          <p:spPr>
            <a:xfrm flipH="1">
              <a:off x="3677" y="1094"/>
              <a:ext cx="384" cy="0"/>
            </a:xfrm>
            <a:prstGeom prst="line">
              <a:avLst/>
            </a:prstGeom>
            <a:ln w="28575" cap="sq" cmpd="sng">
              <a:solidFill>
                <a:srgbClr val="FF505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6160" name="矩形 11280"/>
            <p:cNvSpPr/>
            <p:nvPr/>
          </p:nvSpPr>
          <p:spPr>
            <a:xfrm>
              <a:off x="3773" y="1046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161" name="直接连接符 11281"/>
            <p:cNvSpPr/>
            <p:nvPr/>
          </p:nvSpPr>
          <p:spPr>
            <a:xfrm>
              <a:off x="4416" y="2400"/>
              <a:ext cx="432" cy="0"/>
            </a:xfrm>
            <a:prstGeom prst="line">
              <a:avLst/>
            </a:prstGeom>
            <a:ln w="28575" cap="sq" cmpd="sng">
              <a:solidFill>
                <a:srgbClr val="FF505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6162" name="矩形 11282"/>
            <p:cNvSpPr/>
            <p:nvPr/>
          </p:nvSpPr>
          <p:spPr>
            <a:xfrm>
              <a:off x="4503" y="2120"/>
              <a:ext cx="23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9458"/>
          <p:cNvGrpSpPr/>
          <p:nvPr/>
        </p:nvGrpSpPr>
        <p:grpSpPr>
          <a:xfrm>
            <a:off x="533400" y="331788"/>
            <a:ext cx="533400" cy="609600"/>
            <a:chOff x="384" y="638"/>
            <a:chExt cx="342" cy="370"/>
          </a:xfrm>
        </p:grpSpPr>
        <p:sp>
          <p:nvSpPr>
            <p:cNvPr id="7170" name="椭圆 19459"/>
            <p:cNvSpPr/>
            <p:nvPr/>
          </p:nvSpPr>
          <p:spPr>
            <a:xfrm>
              <a:off x="384" y="638"/>
              <a:ext cx="342" cy="37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1" name="矩形 19460"/>
            <p:cNvSpPr/>
            <p:nvPr/>
          </p:nvSpPr>
          <p:spPr>
            <a:xfrm>
              <a:off x="384" y="672"/>
              <a:ext cx="31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</p:grpSp>
      <p:sp>
        <p:nvSpPr>
          <p:cNvPr id="19462" name="文本框 19461"/>
          <p:cNvSpPr txBox="1"/>
          <p:nvPr/>
        </p:nvSpPr>
        <p:spPr>
          <a:xfrm>
            <a:off x="981075" y="5149850"/>
            <a:ext cx="1366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i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3" name="组合 19462"/>
          <p:cNvGrpSpPr/>
          <p:nvPr/>
        </p:nvGrpSpPr>
        <p:grpSpPr>
          <a:xfrm>
            <a:off x="4435475" y="288925"/>
            <a:ext cx="528638" cy="609600"/>
            <a:chOff x="384" y="638"/>
            <a:chExt cx="342" cy="370"/>
          </a:xfrm>
        </p:grpSpPr>
        <p:sp>
          <p:nvSpPr>
            <p:cNvPr id="7174" name="椭圆 19463"/>
            <p:cNvSpPr/>
            <p:nvPr/>
          </p:nvSpPr>
          <p:spPr>
            <a:xfrm>
              <a:off x="384" y="638"/>
              <a:ext cx="342" cy="370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5" name="矩形 19464"/>
            <p:cNvSpPr/>
            <p:nvPr/>
          </p:nvSpPr>
          <p:spPr>
            <a:xfrm>
              <a:off x="384" y="672"/>
              <a:ext cx="318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</p:grpSp>
      <p:sp>
        <p:nvSpPr>
          <p:cNvPr id="7176" name="文本框 19465"/>
          <p:cNvSpPr txBox="1"/>
          <p:nvPr/>
        </p:nvSpPr>
        <p:spPr>
          <a:xfrm>
            <a:off x="5867400" y="2265363"/>
            <a:ext cx="184150" cy="457200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5657850" y="5210175"/>
            <a:ext cx="9255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r>
              <a:rPr lang="en-US" altLang="zh-CN" sz="40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en-US" altLang="zh-CN" sz="4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4000" b="1" i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云形标注 19468"/>
          <p:cNvSpPr/>
          <p:nvPr/>
        </p:nvSpPr>
        <p:spPr>
          <a:xfrm>
            <a:off x="6130925" y="1485900"/>
            <a:ext cx="1600200" cy="762000"/>
          </a:xfrm>
          <a:prstGeom prst="cloudCallout">
            <a:avLst>
              <a:gd name="adj1" fmla="val -48514"/>
              <a:gd name="adj2" fmla="val 85000"/>
            </a:avLst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/>
            <a:r>
              <a: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540" name="组合 19539"/>
          <p:cNvGrpSpPr/>
          <p:nvPr/>
        </p:nvGrpSpPr>
        <p:grpSpPr>
          <a:xfrm>
            <a:off x="962025" y="1820863"/>
            <a:ext cx="2457450" cy="3105150"/>
            <a:chOff x="606" y="1147"/>
            <a:chExt cx="1548" cy="1956"/>
          </a:xfrm>
        </p:grpSpPr>
        <p:sp>
          <p:nvSpPr>
            <p:cNvPr id="7180" name="椭圆 19470"/>
            <p:cNvSpPr/>
            <p:nvPr/>
          </p:nvSpPr>
          <p:spPr>
            <a:xfrm>
              <a:off x="1146" y="1375"/>
              <a:ext cx="1008" cy="1728"/>
            </a:xfrm>
            <a:prstGeom prst="ellipse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81" name="组合 19536"/>
            <p:cNvGrpSpPr/>
            <p:nvPr/>
          </p:nvGrpSpPr>
          <p:grpSpPr>
            <a:xfrm>
              <a:off x="1795" y="1602"/>
              <a:ext cx="130" cy="1337"/>
              <a:chOff x="1795" y="1602"/>
              <a:chExt cx="130" cy="1337"/>
            </a:xfrm>
          </p:grpSpPr>
          <p:sp>
            <p:nvSpPr>
              <p:cNvPr id="7182" name="直接连接符 19472"/>
              <p:cNvSpPr/>
              <p:nvPr/>
            </p:nvSpPr>
            <p:spPr>
              <a:xfrm rot="5400000">
                <a:off x="1190" y="2269"/>
                <a:ext cx="1337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83" name="矩形 19473"/>
              <p:cNvSpPr/>
              <p:nvPr/>
            </p:nvSpPr>
            <p:spPr>
              <a:xfrm rot="5400000">
                <a:off x="1652" y="2249"/>
                <a:ext cx="413" cy="130"/>
              </a:xfrm>
              <a:prstGeom prst="rect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84" name="矩形 19474"/>
            <p:cNvSpPr/>
            <p:nvPr/>
          </p:nvSpPr>
          <p:spPr>
            <a:xfrm>
              <a:off x="606" y="1147"/>
              <a:ext cx="29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5" name="矩形 19475"/>
            <p:cNvSpPr/>
            <p:nvPr/>
          </p:nvSpPr>
          <p:spPr>
            <a:xfrm>
              <a:off x="606" y="1793"/>
              <a:ext cx="29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6" name="矩形 19476"/>
            <p:cNvSpPr/>
            <p:nvPr/>
          </p:nvSpPr>
          <p:spPr>
            <a:xfrm>
              <a:off x="618" y="2452"/>
              <a:ext cx="29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87" name="组合 19538"/>
            <p:cNvGrpSpPr/>
            <p:nvPr/>
          </p:nvGrpSpPr>
          <p:grpSpPr>
            <a:xfrm>
              <a:off x="1300" y="1618"/>
              <a:ext cx="118" cy="684"/>
              <a:chOff x="1300" y="1618"/>
              <a:chExt cx="118" cy="684"/>
            </a:xfrm>
          </p:grpSpPr>
          <p:sp>
            <p:nvSpPr>
              <p:cNvPr id="7188" name="直接连接符 19478"/>
              <p:cNvSpPr/>
              <p:nvPr/>
            </p:nvSpPr>
            <p:spPr>
              <a:xfrm>
                <a:off x="1348" y="1618"/>
                <a:ext cx="0" cy="684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89" name="矩形 19479"/>
              <p:cNvSpPr/>
              <p:nvPr/>
            </p:nvSpPr>
            <p:spPr>
              <a:xfrm>
                <a:off x="1300" y="1784"/>
                <a:ext cx="118" cy="312"/>
              </a:xfrm>
              <a:prstGeom prst="rect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90" name="组合 19537"/>
            <p:cNvGrpSpPr/>
            <p:nvPr/>
          </p:nvGrpSpPr>
          <p:grpSpPr>
            <a:xfrm>
              <a:off x="1300" y="2251"/>
              <a:ext cx="118" cy="684"/>
              <a:chOff x="1300" y="2251"/>
              <a:chExt cx="118" cy="684"/>
            </a:xfrm>
          </p:grpSpPr>
          <p:sp>
            <p:nvSpPr>
              <p:cNvPr id="7191" name="直接连接符 19481"/>
              <p:cNvSpPr/>
              <p:nvPr/>
            </p:nvSpPr>
            <p:spPr>
              <a:xfrm>
                <a:off x="1348" y="2251"/>
                <a:ext cx="0" cy="684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92" name="矩形 19482"/>
              <p:cNvSpPr/>
              <p:nvPr/>
            </p:nvSpPr>
            <p:spPr>
              <a:xfrm>
                <a:off x="1300" y="2417"/>
                <a:ext cx="118" cy="312"/>
              </a:xfrm>
              <a:prstGeom prst="rect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93" name="直接连接符 19483"/>
            <p:cNvSpPr/>
            <p:nvPr/>
          </p:nvSpPr>
          <p:spPr>
            <a:xfrm>
              <a:off x="606" y="1524"/>
              <a:ext cx="48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4" name="直接连接符 19484"/>
            <p:cNvSpPr/>
            <p:nvPr/>
          </p:nvSpPr>
          <p:spPr>
            <a:xfrm>
              <a:off x="618" y="1606"/>
              <a:ext cx="124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5" name="直接连接符 19485"/>
            <p:cNvSpPr/>
            <p:nvPr/>
          </p:nvSpPr>
          <p:spPr>
            <a:xfrm flipH="1">
              <a:off x="606" y="2265"/>
              <a:ext cx="76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6" name="直接连接符 19486"/>
            <p:cNvSpPr/>
            <p:nvPr/>
          </p:nvSpPr>
          <p:spPr>
            <a:xfrm>
              <a:off x="606" y="2923"/>
              <a:ext cx="124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7" name="直接连接符 19487"/>
            <p:cNvSpPr/>
            <p:nvPr/>
          </p:nvSpPr>
          <p:spPr>
            <a:xfrm>
              <a:off x="606" y="2182"/>
              <a:ext cx="48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8" name="直接连接符 19488"/>
            <p:cNvSpPr/>
            <p:nvPr/>
          </p:nvSpPr>
          <p:spPr>
            <a:xfrm rot="10800000">
              <a:off x="606" y="2841"/>
              <a:ext cx="480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9" name="椭圆 19489"/>
            <p:cNvSpPr/>
            <p:nvPr/>
          </p:nvSpPr>
          <p:spPr>
            <a:xfrm>
              <a:off x="1322" y="2223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0" name="椭圆 19490"/>
            <p:cNvSpPr/>
            <p:nvPr/>
          </p:nvSpPr>
          <p:spPr>
            <a:xfrm>
              <a:off x="1322" y="1575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1" name="椭圆 19491"/>
            <p:cNvSpPr/>
            <p:nvPr/>
          </p:nvSpPr>
          <p:spPr>
            <a:xfrm>
              <a:off x="1310" y="2883"/>
              <a:ext cx="56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41" name="组合 19540"/>
          <p:cNvGrpSpPr/>
          <p:nvPr/>
        </p:nvGrpSpPr>
        <p:grpSpPr>
          <a:xfrm>
            <a:off x="4152900" y="2373313"/>
            <a:ext cx="4670425" cy="2895600"/>
            <a:chOff x="2616" y="1495"/>
            <a:chExt cx="2942" cy="1824"/>
          </a:xfrm>
        </p:grpSpPr>
        <p:sp>
          <p:nvSpPr>
            <p:cNvPr id="7203" name="椭圆 19493"/>
            <p:cNvSpPr/>
            <p:nvPr/>
          </p:nvSpPr>
          <p:spPr>
            <a:xfrm>
              <a:off x="2616" y="2401"/>
              <a:ext cx="285" cy="288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04" name="组合 19535"/>
            <p:cNvGrpSpPr/>
            <p:nvPr/>
          </p:nvGrpSpPr>
          <p:grpSpPr>
            <a:xfrm>
              <a:off x="2738" y="1495"/>
              <a:ext cx="2820" cy="1824"/>
              <a:chOff x="2732" y="1671"/>
              <a:chExt cx="2820" cy="1824"/>
            </a:xfrm>
          </p:grpSpPr>
          <p:sp>
            <p:nvSpPr>
              <p:cNvPr id="7205" name="椭圆 19495"/>
              <p:cNvSpPr/>
              <p:nvPr/>
            </p:nvSpPr>
            <p:spPr>
              <a:xfrm>
                <a:off x="4112" y="1671"/>
                <a:ext cx="1440" cy="1824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6" name="矩形 19496"/>
              <p:cNvSpPr/>
              <p:nvPr/>
            </p:nvSpPr>
            <p:spPr>
              <a:xfrm>
                <a:off x="3619" y="2487"/>
                <a:ext cx="341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7" name="矩形 19497"/>
              <p:cNvSpPr/>
              <p:nvPr/>
            </p:nvSpPr>
            <p:spPr>
              <a:xfrm>
                <a:off x="5198" y="2487"/>
                <a:ext cx="341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8" name="直接连接符 19498"/>
              <p:cNvSpPr/>
              <p:nvPr/>
            </p:nvSpPr>
            <p:spPr>
              <a:xfrm>
                <a:off x="2762" y="2045"/>
                <a:ext cx="0" cy="1018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09" name="矩形 19499"/>
              <p:cNvSpPr/>
              <p:nvPr/>
            </p:nvSpPr>
            <p:spPr>
              <a:xfrm>
                <a:off x="2863" y="2487"/>
                <a:ext cx="341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矩形 19500"/>
              <p:cNvSpPr/>
              <p:nvPr/>
            </p:nvSpPr>
            <p:spPr>
              <a:xfrm>
                <a:off x="2732" y="2148"/>
                <a:ext cx="244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7211" name="矩形 19501"/>
              <p:cNvSpPr/>
              <p:nvPr/>
            </p:nvSpPr>
            <p:spPr>
              <a:xfrm>
                <a:off x="2732" y="2570"/>
                <a:ext cx="22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7212" name="直接连接符 19502"/>
              <p:cNvSpPr/>
              <p:nvPr/>
            </p:nvSpPr>
            <p:spPr>
              <a:xfrm>
                <a:off x="2750" y="2037"/>
                <a:ext cx="821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13" name="矩形 19503"/>
              <p:cNvSpPr/>
              <p:nvPr/>
            </p:nvSpPr>
            <p:spPr>
              <a:xfrm>
                <a:off x="2949" y="2005"/>
                <a:ext cx="375" cy="104"/>
              </a:xfrm>
              <a:prstGeom prst="rect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4" name="矩形 19504"/>
              <p:cNvSpPr/>
              <p:nvPr/>
            </p:nvSpPr>
            <p:spPr>
              <a:xfrm>
                <a:off x="3021" y="1732"/>
                <a:ext cx="265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grpSp>
            <p:nvGrpSpPr>
              <p:cNvPr id="7215" name="组合 19534"/>
              <p:cNvGrpSpPr/>
              <p:nvPr/>
            </p:nvGrpSpPr>
            <p:grpSpPr>
              <a:xfrm>
                <a:off x="4265" y="2045"/>
                <a:ext cx="116" cy="1018"/>
                <a:chOff x="4265" y="2045"/>
                <a:chExt cx="116" cy="1018"/>
              </a:xfrm>
            </p:grpSpPr>
            <p:sp>
              <p:nvSpPr>
                <p:cNvPr id="7216" name="直接连接符 19506"/>
                <p:cNvSpPr/>
                <p:nvPr/>
              </p:nvSpPr>
              <p:spPr>
                <a:xfrm>
                  <a:off x="4312" y="2045"/>
                  <a:ext cx="0" cy="1018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7217" name="矩形 19507"/>
                <p:cNvSpPr/>
                <p:nvPr/>
              </p:nvSpPr>
              <p:spPr>
                <a:xfrm>
                  <a:off x="4265" y="2291"/>
                  <a:ext cx="116" cy="465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18" name="矩形 19508"/>
              <p:cNvSpPr/>
              <p:nvPr/>
            </p:nvSpPr>
            <p:spPr>
              <a:xfrm>
                <a:off x="4373" y="2406"/>
                <a:ext cx="341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9" name="直接连接符 19509"/>
              <p:cNvSpPr/>
              <p:nvPr/>
            </p:nvSpPr>
            <p:spPr>
              <a:xfrm>
                <a:off x="3508" y="2037"/>
                <a:ext cx="82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20" name="矩形 19510"/>
              <p:cNvSpPr/>
              <p:nvPr/>
            </p:nvSpPr>
            <p:spPr>
              <a:xfrm>
                <a:off x="3706" y="2004"/>
                <a:ext cx="375" cy="105"/>
              </a:xfrm>
              <a:prstGeom prst="rect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1" name="矩形 19511"/>
              <p:cNvSpPr/>
              <p:nvPr/>
            </p:nvSpPr>
            <p:spPr>
              <a:xfrm>
                <a:off x="3823" y="2123"/>
                <a:ext cx="265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7222" name="椭圆 19512"/>
              <p:cNvSpPr/>
              <p:nvPr/>
            </p:nvSpPr>
            <p:spPr>
              <a:xfrm>
                <a:off x="3360" y="2410"/>
                <a:ext cx="285" cy="28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3" name="直接连接符 19513"/>
              <p:cNvSpPr/>
              <p:nvPr/>
            </p:nvSpPr>
            <p:spPr>
              <a:xfrm>
                <a:off x="3502" y="2045"/>
                <a:ext cx="0" cy="1018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24" name="矩形 19514"/>
              <p:cNvSpPr/>
              <p:nvPr/>
            </p:nvSpPr>
            <p:spPr>
              <a:xfrm>
                <a:off x="3489" y="2148"/>
                <a:ext cx="244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7225" name="矩形 19515"/>
              <p:cNvSpPr/>
              <p:nvPr/>
            </p:nvSpPr>
            <p:spPr>
              <a:xfrm>
                <a:off x="3489" y="2570"/>
                <a:ext cx="22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sp>
            <p:nvSpPr>
              <p:cNvPr id="7226" name="椭圆 19516"/>
              <p:cNvSpPr/>
              <p:nvPr/>
            </p:nvSpPr>
            <p:spPr>
              <a:xfrm>
                <a:off x="4927" y="2410"/>
                <a:ext cx="296" cy="28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7" name="直接连接符 19517"/>
              <p:cNvSpPr/>
              <p:nvPr/>
            </p:nvSpPr>
            <p:spPr>
              <a:xfrm>
                <a:off x="5080" y="2033"/>
                <a:ext cx="0" cy="1012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28" name="矩形 19518"/>
              <p:cNvSpPr/>
              <p:nvPr/>
            </p:nvSpPr>
            <p:spPr>
              <a:xfrm>
                <a:off x="5067" y="2148"/>
                <a:ext cx="244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7229" name="矩形 19519"/>
              <p:cNvSpPr/>
              <p:nvPr/>
            </p:nvSpPr>
            <p:spPr>
              <a:xfrm>
                <a:off x="5067" y="2570"/>
                <a:ext cx="22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zh-CN" altLang="en-US" sz="28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</a:p>
            </p:txBody>
          </p:sp>
          <p:grpSp>
            <p:nvGrpSpPr>
              <p:cNvPr id="7230" name="组合 19533"/>
              <p:cNvGrpSpPr/>
              <p:nvPr/>
            </p:nvGrpSpPr>
            <p:grpSpPr>
              <a:xfrm>
                <a:off x="4265" y="1969"/>
                <a:ext cx="821" cy="104"/>
                <a:chOff x="4265" y="1969"/>
                <a:chExt cx="821" cy="104"/>
              </a:xfrm>
            </p:grpSpPr>
            <p:sp>
              <p:nvSpPr>
                <p:cNvPr id="7231" name="直接连接符 19521"/>
                <p:cNvSpPr/>
                <p:nvPr/>
              </p:nvSpPr>
              <p:spPr>
                <a:xfrm>
                  <a:off x="4265" y="2037"/>
                  <a:ext cx="821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7232" name="矩形 19522"/>
                <p:cNvSpPr/>
                <p:nvPr/>
              </p:nvSpPr>
              <p:spPr>
                <a:xfrm>
                  <a:off x="4464" y="1969"/>
                  <a:ext cx="375" cy="104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 eaLnBrk="0" hangingPunc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33" name="矩形 19523"/>
              <p:cNvSpPr/>
              <p:nvPr/>
            </p:nvSpPr>
            <p:spPr>
              <a:xfrm>
                <a:off x="4536" y="1684"/>
                <a:ext cx="265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2075" tIns="46038" rIns="92075" bIns="46038" anchor="t">
                <a:spAutoFit/>
              </a:bodyPr>
              <a:lstStyle/>
              <a:p>
                <a:pPr lvl="0" indent="0" eaLnBrk="0" hangingPunct="0"/>
                <a:r>
                  <a:rPr lang="en-US" altLang="zh-CN" sz="2800" b="1" i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7234" name="直接连接符 19524"/>
              <p:cNvSpPr/>
              <p:nvPr/>
            </p:nvSpPr>
            <p:spPr>
              <a:xfrm>
                <a:off x="2750" y="3063"/>
                <a:ext cx="758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35" name="直接连接符 19525"/>
              <p:cNvSpPr/>
              <p:nvPr/>
            </p:nvSpPr>
            <p:spPr>
              <a:xfrm>
                <a:off x="4310" y="3045"/>
                <a:ext cx="782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36" name="直接连接符 19526"/>
              <p:cNvSpPr/>
              <p:nvPr/>
            </p:nvSpPr>
            <p:spPr>
              <a:xfrm>
                <a:off x="3760" y="1888"/>
                <a:ext cx="31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237" name="椭圆 19527"/>
              <p:cNvSpPr/>
              <p:nvPr/>
            </p:nvSpPr>
            <p:spPr>
              <a:xfrm>
                <a:off x="3472" y="2014"/>
                <a:ext cx="56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8" name="椭圆 19528"/>
              <p:cNvSpPr/>
              <p:nvPr/>
            </p:nvSpPr>
            <p:spPr>
              <a:xfrm>
                <a:off x="4282" y="2009"/>
                <a:ext cx="56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530" name="直接连接符 19529"/>
          <p:cNvSpPr/>
          <p:nvPr/>
        </p:nvSpPr>
        <p:spPr>
          <a:xfrm>
            <a:off x="3973513" y="1011238"/>
            <a:ext cx="0" cy="535305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  <p:bldP spid="19467" grpId="0" build="p"/>
      <p:bldP spid="194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12289"/>
          <p:cNvSpPr/>
          <p:nvPr/>
        </p:nvSpPr>
        <p:spPr>
          <a:xfrm>
            <a:off x="381000" y="419100"/>
            <a:ext cx="61341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 algn="just" eaLnBrk="0" hangingPunct="0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克希荷夫电压定律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247650" y="952500"/>
            <a:ext cx="859155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任何电路中，任意时刻绕任意一个回路一周所有支路电压的代数和总是为零。用数学式子表示为</a:t>
            </a:r>
          </a:p>
        </p:txBody>
      </p:sp>
      <p:graphicFrame>
        <p:nvGraphicFramePr>
          <p:cNvPr id="12294" name="对象 12293"/>
          <p:cNvGraphicFramePr/>
          <p:nvPr/>
        </p:nvGraphicFramePr>
        <p:xfrm>
          <a:off x="6310313" y="1916113"/>
          <a:ext cx="25812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786765" imgH="304800" progId="Equation.3">
                  <p:embed/>
                </p:oleObj>
              </mc:Choice>
              <mc:Fallback>
                <p:oleObj r:id="rId3" imgW="786765" imgH="304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0313" y="1916113"/>
                        <a:ext cx="2581275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40" name="组合 12339"/>
          <p:cNvGrpSpPr/>
          <p:nvPr/>
        </p:nvGrpSpPr>
        <p:grpSpPr>
          <a:xfrm>
            <a:off x="0" y="2000250"/>
            <a:ext cx="6419850" cy="4857750"/>
            <a:chOff x="0" y="1260"/>
            <a:chExt cx="4044" cy="3060"/>
          </a:xfrm>
        </p:grpSpPr>
        <p:grpSp>
          <p:nvGrpSpPr>
            <p:cNvPr id="8197" name="组合 12333"/>
            <p:cNvGrpSpPr/>
            <p:nvPr/>
          </p:nvGrpSpPr>
          <p:grpSpPr>
            <a:xfrm>
              <a:off x="0" y="1260"/>
              <a:ext cx="4044" cy="3060"/>
              <a:chOff x="0" y="1260"/>
              <a:chExt cx="4044" cy="3060"/>
            </a:xfrm>
          </p:grpSpPr>
          <p:pic>
            <p:nvPicPr>
              <p:cNvPr id="8198" name="图片 123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" y="1260"/>
                <a:ext cx="4025" cy="306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</p:pic>
          <p:sp>
            <p:nvSpPr>
              <p:cNvPr id="8199" name="椭圆 12317"/>
              <p:cNvSpPr/>
              <p:nvPr/>
            </p:nvSpPr>
            <p:spPr>
              <a:xfrm>
                <a:off x="808" y="2726"/>
                <a:ext cx="316" cy="1148"/>
              </a:xfrm>
              <a:prstGeom prst="ellipse">
                <a:avLst/>
              </a:prstGeom>
              <a:noFill/>
              <a:ln w="127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0" name="椭圆 12318"/>
              <p:cNvSpPr/>
              <p:nvPr/>
            </p:nvSpPr>
            <p:spPr>
              <a:xfrm>
                <a:off x="808" y="3173"/>
                <a:ext cx="316" cy="255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lvl="0" indent="0" algn="ctr" eaLnBrk="1" hangingPunct="1"/>
                <a:r>
                  <a:rPr lang="zh-CN" altLang="en-US" sz="2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201" name="直接连接符 12319"/>
              <p:cNvSpPr/>
              <p:nvPr/>
            </p:nvSpPr>
            <p:spPr>
              <a:xfrm>
                <a:off x="1100" y="2981"/>
                <a:ext cx="0" cy="128"/>
              </a:xfrm>
              <a:prstGeom prst="line">
                <a:avLst/>
              </a:prstGeom>
              <a:ln w="762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02" name="文本框 12320"/>
              <p:cNvSpPr txBox="1"/>
              <p:nvPr/>
            </p:nvSpPr>
            <p:spPr>
              <a:xfrm>
                <a:off x="0" y="2599"/>
                <a:ext cx="710" cy="8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</a:p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Ｕ</a:t>
                </a:r>
                <a:r>
                  <a:rPr lang="zh-CN" altLang="en-US" sz="20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１</a:t>
                </a:r>
              </a:p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endParaRPr lang="zh-CN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3" name="文本框 12321"/>
              <p:cNvSpPr txBox="1"/>
              <p:nvPr/>
            </p:nvSpPr>
            <p:spPr>
              <a:xfrm>
                <a:off x="1832" y="2914"/>
                <a:ext cx="790" cy="8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</a:p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Ｕ</a:t>
                </a:r>
                <a:r>
                  <a:rPr lang="zh-CN" altLang="en-US" sz="20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２</a:t>
                </a:r>
                <a:endParaRPr lang="zh-CN" altLang="en-US" sz="2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4" name="文本框 12322"/>
              <p:cNvSpPr txBox="1"/>
              <p:nvPr/>
            </p:nvSpPr>
            <p:spPr>
              <a:xfrm>
                <a:off x="1873" y="4025"/>
                <a:ext cx="150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　Ｕ３　＋</a:t>
                </a:r>
              </a:p>
            </p:txBody>
          </p:sp>
          <p:sp>
            <p:nvSpPr>
              <p:cNvPr id="8205" name="矩形 12323"/>
              <p:cNvSpPr/>
              <p:nvPr/>
            </p:nvSpPr>
            <p:spPr>
              <a:xfrm>
                <a:off x="1904" y="2678"/>
                <a:ext cx="108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＋　Ｕ４　－</a:t>
                </a:r>
              </a:p>
            </p:txBody>
          </p:sp>
          <p:sp>
            <p:nvSpPr>
              <p:cNvPr id="8206" name="椭圆 12324"/>
              <p:cNvSpPr/>
              <p:nvPr/>
            </p:nvSpPr>
            <p:spPr>
              <a:xfrm>
                <a:off x="2308" y="2854"/>
                <a:ext cx="789" cy="892"/>
              </a:xfrm>
              <a:prstGeom prst="ellipse">
                <a:avLst/>
              </a:prstGeom>
              <a:noFill/>
              <a:ln w="127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7" name="直接连接符 12325"/>
              <p:cNvSpPr/>
              <p:nvPr/>
            </p:nvSpPr>
            <p:spPr>
              <a:xfrm>
                <a:off x="3097" y="3217"/>
                <a:ext cx="0" cy="127"/>
              </a:xfrm>
              <a:prstGeom prst="line">
                <a:avLst/>
              </a:prstGeom>
              <a:ln w="762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08" name="直接连接符 12326"/>
              <p:cNvSpPr/>
              <p:nvPr/>
            </p:nvSpPr>
            <p:spPr>
              <a:xfrm flipV="1">
                <a:off x="1834" y="2025"/>
                <a:ext cx="158" cy="0"/>
              </a:xfrm>
              <a:prstGeom prst="line">
                <a:avLst/>
              </a:prstGeom>
              <a:ln w="762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8209" name="椭圆 12327"/>
              <p:cNvSpPr/>
              <p:nvPr/>
            </p:nvSpPr>
            <p:spPr>
              <a:xfrm>
                <a:off x="1124" y="2025"/>
                <a:ext cx="1657" cy="383"/>
              </a:xfrm>
              <a:prstGeom prst="ellipse">
                <a:avLst/>
              </a:prstGeom>
              <a:noFill/>
              <a:ln w="12700" cap="sq" cmpd="sng">
                <a:solidFill>
                  <a:srgbClr val="FF5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lvl="0" indent="0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矩形 12328"/>
              <p:cNvSpPr/>
              <p:nvPr/>
            </p:nvSpPr>
            <p:spPr>
              <a:xfrm>
                <a:off x="691" y="1363"/>
                <a:ext cx="108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 eaLnBrk="1" hangingPunct="1"/>
                <a:r>
                  <a:rPr lang="zh-CN" altLang="en-US" sz="2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＋　Ｕ５　－</a:t>
                </a:r>
              </a:p>
            </p:txBody>
          </p:sp>
          <p:sp>
            <p:nvSpPr>
              <p:cNvPr id="8211" name="椭圆 12329"/>
              <p:cNvSpPr/>
              <p:nvPr/>
            </p:nvSpPr>
            <p:spPr>
              <a:xfrm>
                <a:off x="2544" y="3173"/>
                <a:ext cx="316" cy="255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lvl="0" indent="0" algn="ctr" eaLnBrk="1" hangingPunct="1"/>
                <a:r>
                  <a:rPr lang="zh-CN" altLang="en-US" sz="2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２</a:t>
                </a:r>
              </a:p>
            </p:txBody>
          </p:sp>
          <p:sp>
            <p:nvSpPr>
              <p:cNvPr id="8212" name="椭圆 12330"/>
              <p:cNvSpPr/>
              <p:nvPr/>
            </p:nvSpPr>
            <p:spPr>
              <a:xfrm>
                <a:off x="1755" y="2089"/>
                <a:ext cx="316" cy="255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lvl="0" indent="0" algn="ctr" eaLnBrk="1" hangingPunct="1"/>
                <a:r>
                  <a:rPr lang="zh-CN" altLang="en-US" sz="2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３</a:t>
                </a:r>
              </a:p>
            </p:txBody>
          </p:sp>
        </p:grpSp>
        <p:sp>
          <p:nvSpPr>
            <p:cNvPr id="8213" name="文本框 12334"/>
            <p:cNvSpPr txBox="1"/>
            <p:nvPr/>
          </p:nvSpPr>
          <p:spPr>
            <a:xfrm>
              <a:off x="2227" y="1501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214" name="文本框 12336"/>
            <p:cNvSpPr txBox="1"/>
            <p:nvPr/>
          </p:nvSpPr>
          <p:spPr>
            <a:xfrm>
              <a:off x="2978" y="2309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215" name="文本框 12337"/>
            <p:cNvSpPr txBox="1"/>
            <p:nvPr/>
          </p:nvSpPr>
          <p:spPr>
            <a:xfrm>
              <a:off x="2882" y="3616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216" name="文本框 12338"/>
            <p:cNvSpPr txBox="1"/>
            <p:nvPr/>
          </p:nvSpPr>
          <p:spPr>
            <a:xfrm>
              <a:off x="481" y="3287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7649"/>
          <p:cNvSpPr txBox="1"/>
          <p:nvPr/>
        </p:nvSpPr>
        <p:spPr>
          <a:xfrm>
            <a:off x="846138" y="285750"/>
            <a:ext cx="4672012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克希荷夫电压定律的推广</a:t>
            </a:r>
          </a:p>
        </p:txBody>
      </p:sp>
      <p:sp>
        <p:nvSpPr>
          <p:cNvPr id="27651" name="文本框 27650"/>
          <p:cNvSpPr txBox="1"/>
          <p:nvPr/>
        </p:nvSpPr>
        <p:spPr>
          <a:xfrm>
            <a:off x="346075" y="1076325"/>
            <a:ext cx="8539163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任何电路中，任意两节点之间的电压，与计算时所取的路径无关。</a:t>
            </a:r>
          </a:p>
        </p:txBody>
      </p:sp>
      <p:grpSp>
        <p:nvGrpSpPr>
          <p:cNvPr id="27652" name="组合 27651"/>
          <p:cNvGrpSpPr/>
          <p:nvPr/>
        </p:nvGrpSpPr>
        <p:grpSpPr>
          <a:xfrm>
            <a:off x="4654550" y="2825750"/>
            <a:ext cx="4489450" cy="2778125"/>
            <a:chOff x="3254" y="2738"/>
            <a:chExt cx="2099" cy="1299"/>
          </a:xfrm>
        </p:grpSpPr>
        <p:sp>
          <p:nvSpPr>
            <p:cNvPr id="9220" name="矩形 27652"/>
            <p:cNvSpPr/>
            <p:nvPr/>
          </p:nvSpPr>
          <p:spPr>
            <a:xfrm>
              <a:off x="4560" y="2880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21" name="矩形 27653"/>
            <p:cNvSpPr/>
            <p:nvPr/>
          </p:nvSpPr>
          <p:spPr>
            <a:xfrm>
              <a:off x="4560" y="3706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222" name="矩形 27654"/>
            <p:cNvSpPr/>
            <p:nvPr/>
          </p:nvSpPr>
          <p:spPr>
            <a:xfrm>
              <a:off x="5040" y="3312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223" name="矩形 27655"/>
            <p:cNvSpPr/>
            <p:nvPr/>
          </p:nvSpPr>
          <p:spPr>
            <a:xfrm>
              <a:off x="3840" y="2880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24" name="矩形 27656"/>
            <p:cNvSpPr/>
            <p:nvPr/>
          </p:nvSpPr>
          <p:spPr>
            <a:xfrm>
              <a:off x="3840" y="3706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225" name="矩形 27657"/>
            <p:cNvSpPr/>
            <p:nvPr/>
          </p:nvSpPr>
          <p:spPr>
            <a:xfrm>
              <a:off x="3408" y="3312"/>
              <a:ext cx="240" cy="240"/>
            </a:xfrm>
            <a:prstGeom prst="rect">
              <a:avLst/>
            </a:prstGeom>
            <a:noFill/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lvl="0" indent="0" algn="ctr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226" name="任意多边形 27658"/>
            <p:cNvSpPr/>
            <p:nvPr/>
          </p:nvSpPr>
          <p:spPr>
            <a:xfrm>
              <a:off x="3504" y="3024"/>
              <a:ext cx="336" cy="288"/>
            </a:xfrm>
            <a:custGeom>
              <a:avLst/>
              <a:gdLst/>
              <a:ahLst/>
              <a:cxnLst/>
              <a:rect l="0" t="0" r="0" b="0"/>
              <a:pathLst>
                <a:path w="336" h="288">
                  <a:moveTo>
                    <a:pt x="0" y="288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任意多边形 27659"/>
            <p:cNvSpPr/>
            <p:nvPr/>
          </p:nvSpPr>
          <p:spPr>
            <a:xfrm flipV="1">
              <a:off x="3504" y="3552"/>
              <a:ext cx="336" cy="288"/>
            </a:xfrm>
            <a:custGeom>
              <a:avLst/>
              <a:gdLst/>
              <a:ahLst/>
              <a:cxnLst/>
              <a:rect l="0" t="0" r="0" b="0"/>
              <a:pathLst>
                <a:path w="336" h="288">
                  <a:moveTo>
                    <a:pt x="0" y="288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任意多边形 27660"/>
            <p:cNvSpPr/>
            <p:nvPr/>
          </p:nvSpPr>
          <p:spPr>
            <a:xfrm flipH="1">
              <a:off x="4800" y="2996"/>
              <a:ext cx="336" cy="288"/>
            </a:xfrm>
            <a:custGeom>
              <a:avLst/>
              <a:gdLst/>
              <a:ahLst/>
              <a:cxnLst/>
              <a:rect l="0" t="0" r="0" b="0"/>
              <a:pathLst>
                <a:path w="336" h="288">
                  <a:moveTo>
                    <a:pt x="0" y="288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任意多边形 27661"/>
            <p:cNvSpPr/>
            <p:nvPr/>
          </p:nvSpPr>
          <p:spPr>
            <a:xfrm flipH="1" flipV="1">
              <a:off x="4808" y="3550"/>
              <a:ext cx="336" cy="288"/>
            </a:xfrm>
            <a:custGeom>
              <a:avLst/>
              <a:gdLst/>
              <a:ahLst/>
              <a:cxnLst/>
              <a:rect l="0" t="0" r="0" b="0"/>
              <a:pathLst>
                <a:path w="336" h="288">
                  <a:moveTo>
                    <a:pt x="0" y="288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直接连接符 27662"/>
            <p:cNvSpPr/>
            <p:nvPr/>
          </p:nvSpPr>
          <p:spPr>
            <a:xfrm>
              <a:off x="4080" y="3024"/>
              <a:ext cx="480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1" name="直接连接符 27663"/>
            <p:cNvSpPr/>
            <p:nvPr/>
          </p:nvSpPr>
          <p:spPr>
            <a:xfrm>
              <a:off x="4080" y="3840"/>
              <a:ext cx="480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2" name="文本框 27664"/>
            <p:cNvSpPr txBox="1"/>
            <p:nvPr/>
          </p:nvSpPr>
          <p:spPr>
            <a:xfrm>
              <a:off x="4214" y="2738"/>
              <a:ext cx="169" cy="2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3" name="文本框 27665"/>
            <p:cNvSpPr txBox="1"/>
            <p:nvPr/>
          </p:nvSpPr>
          <p:spPr>
            <a:xfrm>
              <a:off x="5174" y="2786"/>
              <a:ext cx="179" cy="2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234" name="文本框 27666"/>
            <p:cNvSpPr txBox="1"/>
            <p:nvPr/>
          </p:nvSpPr>
          <p:spPr>
            <a:xfrm>
              <a:off x="5173" y="3650"/>
              <a:ext cx="159" cy="2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9235" name="文本框 27667"/>
            <p:cNvSpPr txBox="1"/>
            <p:nvPr/>
          </p:nvSpPr>
          <p:spPr>
            <a:xfrm>
              <a:off x="4214" y="3794"/>
              <a:ext cx="179" cy="2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236" name="文本框 27668"/>
            <p:cNvSpPr txBox="1"/>
            <p:nvPr/>
          </p:nvSpPr>
          <p:spPr>
            <a:xfrm>
              <a:off x="3350" y="3794"/>
              <a:ext cx="159" cy="2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237" name="文本框 27669"/>
            <p:cNvSpPr txBox="1"/>
            <p:nvPr/>
          </p:nvSpPr>
          <p:spPr>
            <a:xfrm>
              <a:off x="3254" y="2786"/>
              <a:ext cx="142" cy="2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27671" name="文本框 27670"/>
          <p:cNvSpPr txBox="1"/>
          <p:nvPr/>
        </p:nvSpPr>
        <p:spPr>
          <a:xfrm>
            <a:off x="906463" y="2238375"/>
            <a:ext cx="8809037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图中有六个元件，</a:t>
            </a:r>
            <a:r>
              <a:rPr lang="en-US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之间的电压有两种计算方法：</a:t>
            </a:r>
          </a:p>
        </p:txBody>
      </p:sp>
      <p:graphicFrame>
        <p:nvGraphicFramePr>
          <p:cNvPr id="27672" name="对象 27671"/>
          <p:cNvGraphicFramePr/>
          <p:nvPr/>
        </p:nvGraphicFramePr>
        <p:xfrm>
          <a:off x="266700" y="3630613"/>
          <a:ext cx="4471988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143000" imgH="647700" progId="Equation.3">
                  <p:embed/>
                </p:oleObj>
              </mc:Choice>
              <mc:Fallback>
                <p:oleObj r:id="rId3" imgW="1143000" imgH="647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" y="3630613"/>
                        <a:ext cx="4471988" cy="249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文本框 27672"/>
          <p:cNvSpPr txBox="1"/>
          <p:nvPr/>
        </p:nvSpPr>
        <p:spPr>
          <a:xfrm>
            <a:off x="0" y="2211388"/>
            <a:ext cx="7969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lvl="0" indent="0" eaLnBrk="1" hangingPunct="1"/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71" grpId="0"/>
      <p:bldP spid="276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7" name="组合 21536"/>
          <p:cNvGrpSpPr/>
          <p:nvPr/>
        </p:nvGrpSpPr>
        <p:grpSpPr>
          <a:xfrm>
            <a:off x="4718685" y="1389380"/>
            <a:ext cx="3754438" cy="1543050"/>
            <a:chOff x="3084" y="1728"/>
            <a:chExt cx="2365" cy="972"/>
          </a:xfrm>
        </p:grpSpPr>
        <p:graphicFrame>
          <p:nvGraphicFramePr>
            <p:cNvPr id="10242" name="对象 21506"/>
            <p:cNvGraphicFramePr/>
            <p:nvPr/>
          </p:nvGraphicFramePr>
          <p:xfrm>
            <a:off x="3126" y="1728"/>
            <a:ext cx="232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r:id="rId3" imgW="951865" imgH="228600" progId="Equation.DSMT4">
                    <p:embed/>
                  </p:oleObj>
                </mc:Choice>
                <mc:Fallback>
                  <p:oleObj r:id="rId3" imgW="951865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6" y="1728"/>
                          <a:ext cx="2323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" name="直接连接符 21507"/>
            <p:cNvSpPr/>
            <p:nvPr/>
          </p:nvSpPr>
          <p:spPr>
            <a:xfrm flipV="1">
              <a:off x="3216" y="2313"/>
              <a:ext cx="342" cy="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4" name="直接连接符 21508"/>
            <p:cNvSpPr/>
            <p:nvPr/>
          </p:nvSpPr>
          <p:spPr>
            <a:xfrm>
              <a:off x="3874" y="2313"/>
              <a:ext cx="149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5" name="文本框 21509"/>
            <p:cNvSpPr txBox="1"/>
            <p:nvPr/>
          </p:nvSpPr>
          <p:spPr>
            <a:xfrm>
              <a:off x="3084" y="2373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电位升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文本框 21510"/>
            <p:cNvSpPr txBox="1"/>
            <p:nvPr/>
          </p:nvSpPr>
          <p:spPr>
            <a:xfrm>
              <a:off x="4270" y="2373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电位降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7" name="组合 21533"/>
          <p:cNvGrpSpPr/>
          <p:nvPr/>
        </p:nvGrpSpPr>
        <p:grpSpPr>
          <a:xfrm>
            <a:off x="401955" y="446405"/>
            <a:ext cx="3621088" cy="3074988"/>
            <a:chOff x="552" y="1344"/>
            <a:chExt cx="2281" cy="1937"/>
          </a:xfrm>
        </p:grpSpPr>
        <p:sp>
          <p:nvSpPr>
            <p:cNvPr id="10248" name="椭圆 21512"/>
            <p:cNvSpPr/>
            <p:nvPr/>
          </p:nvSpPr>
          <p:spPr>
            <a:xfrm>
              <a:off x="876" y="1898"/>
              <a:ext cx="258" cy="234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直接连接符 21513"/>
            <p:cNvSpPr/>
            <p:nvPr/>
          </p:nvSpPr>
          <p:spPr>
            <a:xfrm flipH="1">
              <a:off x="1020" y="1776"/>
              <a:ext cx="0" cy="52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0" name="矩形 21514"/>
            <p:cNvSpPr/>
            <p:nvPr/>
          </p:nvSpPr>
          <p:spPr>
            <a:xfrm>
              <a:off x="552" y="1812"/>
              <a:ext cx="287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251" name="矩形 21515"/>
            <p:cNvSpPr/>
            <p:nvPr/>
          </p:nvSpPr>
          <p:spPr>
            <a:xfrm>
              <a:off x="992" y="1624"/>
              <a:ext cx="26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32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252" name="矩形 21516"/>
            <p:cNvSpPr/>
            <p:nvPr/>
          </p:nvSpPr>
          <p:spPr>
            <a:xfrm>
              <a:off x="1027" y="1891"/>
              <a:ext cx="24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32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0253" name="直接连接符 21517"/>
            <p:cNvSpPr/>
            <p:nvPr/>
          </p:nvSpPr>
          <p:spPr>
            <a:xfrm>
              <a:off x="1020" y="2112"/>
              <a:ext cx="0" cy="829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4" name="矩形 21518"/>
            <p:cNvSpPr/>
            <p:nvPr/>
          </p:nvSpPr>
          <p:spPr>
            <a:xfrm>
              <a:off x="947" y="2331"/>
              <a:ext cx="136" cy="378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矩形 21519"/>
            <p:cNvSpPr/>
            <p:nvPr/>
          </p:nvSpPr>
          <p:spPr>
            <a:xfrm>
              <a:off x="1074" y="2424"/>
              <a:ext cx="287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0256" name="直接连接符 21520"/>
            <p:cNvSpPr/>
            <p:nvPr/>
          </p:nvSpPr>
          <p:spPr>
            <a:xfrm flipV="1">
              <a:off x="1020" y="1584"/>
              <a:ext cx="0" cy="288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7" name="直接连接符 21521"/>
            <p:cNvSpPr/>
            <p:nvPr/>
          </p:nvSpPr>
          <p:spPr>
            <a:xfrm>
              <a:off x="1632" y="2940"/>
              <a:ext cx="60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10258" name="直接连接符 21522"/>
            <p:cNvSpPr/>
            <p:nvPr/>
          </p:nvSpPr>
          <p:spPr>
            <a:xfrm>
              <a:off x="1020" y="1584"/>
              <a:ext cx="119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9" name="文本框 21523"/>
            <p:cNvSpPr txBox="1"/>
            <p:nvPr/>
          </p:nvSpPr>
          <p:spPr>
            <a:xfrm>
              <a:off x="2225" y="1344"/>
              <a:ext cx="33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260" name="文本框 21524"/>
            <p:cNvSpPr txBox="1"/>
            <p:nvPr/>
          </p:nvSpPr>
          <p:spPr>
            <a:xfrm>
              <a:off x="2220" y="2722"/>
              <a:ext cx="24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261" name="直接连接符 21525"/>
            <p:cNvSpPr/>
            <p:nvPr/>
          </p:nvSpPr>
          <p:spPr>
            <a:xfrm>
              <a:off x="2321" y="1897"/>
              <a:ext cx="0" cy="68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62" name="文本框 21526"/>
            <p:cNvSpPr txBox="1"/>
            <p:nvPr/>
          </p:nvSpPr>
          <p:spPr>
            <a:xfrm>
              <a:off x="2364" y="2002"/>
              <a:ext cx="469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="1" i="1" baseline="-25000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任意多边形 21527"/>
            <p:cNvSpPr/>
            <p:nvPr/>
          </p:nvSpPr>
          <p:spPr>
            <a:xfrm>
              <a:off x="1405" y="1741"/>
              <a:ext cx="675" cy="1006"/>
            </a:xfrm>
            <a:custGeom>
              <a:avLst/>
              <a:gdLst/>
              <a:ahLst/>
              <a:cxnLst/>
              <a:rect l="0" t="0" r="0" b="0"/>
              <a:pathLst>
                <a:path w="408" h="568">
                  <a:moveTo>
                    <a:pt x="400" y="160"/>
                  </a:moveTo>
                  <a:cubicBezTo>
                    <a:pt x="404" y="296"/>
                    <a:pt x="408" y="432"/>
                    <a:pt x="400" y="496"/>
                  </a:cubicBezTo>
                  <a:cubicBezTo>
                    <a:pt x="392" y="560"/>
                    <a:pt x="408" y="536"/>
                    <a:pt x="352" y="544"/>
                  </a:cubicBezTo>
                  <a:cubicBezTo>
                    <a:pt x="296" y="552"/>
                    <a:pt x="120" y="568"/>
                    <a:pt x="64" y="544"/>
                  </a:cubicBezTo>
                  <a:cubicBezTo>
                    <a:pt x="8" y="520"/>
                    <a:pt x="24" y="472"/>
                    <a:pt x="16" y="400"/>
                  </a:cubicBezTo>
                  <a:cubicBezTo>
                    <a:pt x="8" y="328"/>
                    <a:pt x="0" y="176"/>
                    <a:pt x="16" y="112"/>
                  </a:cubicBezTo>
                  <a:cubicBezTo>
                    <a:pt x="32" y="48"/>
                    <a:pt x="80" y="32"/>
                    <a:pt x="112" y="16"/>
                  </a:cubicBezTo>
                  <a:cubicBezTo>
                    <a:pt x="144" y="0"/>
                    <a:pt x="176" y="16"/>
                    <a:pt x="208" y="16"/>
                  </a:cubicBezTo>
                  <a:cubicBezTo>
                    <a:pt x="240" y="16"/>
                    <a:pt x="272" y="16"/>
                    <a:pt x="304" y="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直接连接符 21528"/>
            <p:cNvSpPr/>
            <p:nvPr/>
          </p:nvSpPr>
          <p:spPr>
            <a:xfrm flipH="1">
              <a:off x="1020" y="2940"/>
              <a:ext cx="61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5" name="文本框 21529"/>
            <p:cNvSpPr txBox="1"/>
            <p:nvPr/>
          </p:nvSpPr>
          <p:spPr>
            <a:xfrm>
              <a:off x="1442" y="2916"/>
              <a:ext cx="21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0266" name="文本框 21530"/>
          <p:cNvSpPr txBox="1"/>
          <p:nvPr/>
        </p:nvSpPr>
        <p:spPr>
          <a:xfrm>
            <a:off x="1546225" y="3492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7" name="椭圆 21532"/>
          <p:cNvSpPr/>
          <p:nvPr/>
        </p:nvSpPr>
        <p:spPr>
          <a:xfrm>
            <a:off x="334963" y="51753"/>
            <a:ext cx="762000" cy="7620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 eaLnBrk="0" hangingPunct="0"/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6148" name="组合 15386"/>
          <p:cNvGrpSpPr/>
          <p:nvPr/>
        </p:nvGrpSpPr>
        <p:grpSpPr>
          <a:xfrm>
            <a:off x="544513" y="3616960"/>
            <a:ext cx="3016250" cy="2840038"/>
            <a:chOff x="681" y="1018"/>
            <a:chExt cx="1900" cy="1789"/>
          </a:xfrm>
        </p:grpSpPr>
        <p:sp>
          <p:nvSpPr>
            <p:cNvPr id="6149" name="椭圆 15366"/>
            <p:cNvSpPr/>
            <p:nvPr/>
          </p:nvSpPr>
          <p:spPr>
            <a:xfrm>
              <a:off x="981" y="2204"/>
              <a:ext cx="280" cy="288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" name="直接连接符 15367"/>
            <p:cNvSpPr/>
            <p:nvPr/>
          </p:nvSpPr>
          <p:spPr>
            <a:xfrm>
              <a:off x="1121" y="2081"/>
              <a:ext cx="0" cy="625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151" name="矩形 15368"/>
            <p:cNvSpPr/>
            <p:nvPr/>
          </p:nvSpPr>
          <p:spPr>
            <a:xfrm>
              <a:off x="681" y="2174"/>
              <a:ext cx="28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152" name="矩形 15369"/>
            <p:cNvSpPr/>
            <p:nvPr/>
          </p:nvSpPr>
          <p:spPr>
            <a:xfrm>
              <a:off x="1128" y="1923"/>
              <a:ext cx="2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3200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153" name="矩形 15370"/>
            <p:cNvSpPr/>
            <p:nvPr/>
          </p:nvSpPr>
          <p:spPr>
            <a:xfrm>
              <a:off x="1152" y="2269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lstStyle/>
            <a:p>
              <a:pPr lvl="0" indent="0" eaLnBrk="0" hangingPunct="0"/>
              <a:r>
                <a:rPr lang="zh-CN" altLang="en-US" sz="3200" i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6154" name="直接连接符 15371"/>
            <p:cNvSpPr/>
            <p:nvPr/>
          </p:nvSpPr>
          <p:spPr>
            <a:xfrm>
              <a:off x="1122" y="1267"/>
              <a:ext cx="0" cy="1017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155" name="矩形 15372"/>
            <p:cNvSpPr/>
            <p:nvPr/>
          </p:nvSpPr>
          <p:spPr>
            <a:xfrm>
              <a:off x="1061" y="1525"/>
              <a:ext cx="118" cy="345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6" name="直接连接符 15373"/>
            <p:cNvSpPr/>
            <p:nvPr/>
          </p:nvSpPr>
          <p:spPr>
            <a:xfrm>
              <a:off x="1115" y="1273"/>
              <a:ext cx="92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7" name="直接连接符 15374"/>
            <p:cNvSpPr/>
            <p:nvPr/>
          </p:nvSpPr>
          <p:spPr>
            <a:xfrm>
              <a:off x="1118" y="2694"/>
              <a:ext cx="92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8" name="文本框 15375"/>
            <p:cNvSpPr txBox="1"/>
            <p:nvPr/>
          </p:nvSpPr>
          <p:spPr>
            <a:xfrm>
              <a:off x="2112" y="244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59" name="文本框 15376"/>
            <p:cNvSpPr txBox="1"/>
            <p:nvPr/>
          </p:nvSpPr>
          <p:spPr>
            <a:xfrm>
              <a:off x="2136" y="1018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60" name="直接连接符 15377"/>
            <p:cNvSpPr/>
            <p:nvPr/>
          </p:nvSpPr>
          <p:spPr>
            <a:xfrm>
              <a:off x="1432" y="1355"/>
              <a:ext cx="463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6161" name="文本框 15379"/>
            <p:cNvSpPr txBox="1"/>
            <p:nvPr/>
          </p:nvSpPr>
          <p:spPr>
            <a:xfrm>
              <a:off x="1481" y="1319"/>
              <a:ext cx="2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162" name="文本框 15380"/>
            <p:cNvSpPr txBox="1"/>
            <p:nvPr/>
          </p:nvSpPr>
          <p:spPr>
            <a:xfrm>
              <a:off x="2112" y="1774"/>
              <a:ext cx="46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="1" i="1" baseline="-25000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32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3" name="文本框 15381"/>
            <p:cNvSpPr txBox="1"/>
            <p:nvPr/>
          </p:nvSpPr>
          <p:spPr>
            <a:xfrm>
              <a:off x="782" y="1464"/>
              <a:ext cx="2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164" name="文本框 15384"/>
            <p:cNvSpPr txBox="1"/>
            <p:nvPr/>
          </p:nvSpPr>
          <p:spPr>
            <a:xfrm>
              <a:off x="2258" y="1272"/>
              <a:ext cx="26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6165" name="文本框 15385"/>
            <p:cNvSpPr txBox="1"/>
            <p:nvPr/>
          </p:nvSpPr>
          <p:spPr>
            <a:xfrm>
              <a:off x="2226" y="2231"/>
              <a:ext cx="245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lvl="0" indent="0" eaLnBrk="0" hangingPunct="0"/>
              <a:r>
                <a:rPr lang="en-US" altLang="zh-CN" sz="32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</a:p>
          </p:txBody>
        </p:sp>
      </p:grpSp>
      <p:graphicFrame>
        <p:nvGraphicFramePr>
          <p:cNvPr id="15363" name="对象 15362"/>
          <p:cNvGraphicFramePr/>
          <p:nvPr/>
        </p:nvGraphicFramePr>
        <p:xfrm>
          <a:off x="4594543" y="4756468"/>
          <a:ext cx="3127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850265" imgH="228600" progId="Equation.DSMT4">
                  <p:embed/>
                </p:oleObj>
              </mc:Choice>
              <mc:Fallback>
                <p:oleObj r:id="rId5" imgW="850265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4543" y="4756468"/>
                        <a:ext cx="312737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动作按钮: 第一张 48">
            <a:hlinkClick r:id="rId7" action="ppaction://hlinkpres?slideindex=5&amp;slidetitle=电路的基本概念与基本定律" highlightClick="1"/>
          </p:cNvPr>
          <p:cNvSpPr>
            <a:spLocks noChangeArrowheads="1"/>
          </p:cNvSpPr>
          <p:nvPr/>
        </p:nvSpPr>
        <p:spPr bwMode="auto">
          <a:xfrm>
            <a:off x="6300788" y="6324600"/>
            <a:ext cx="533400" cy="5334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FFFFFF"/>
      </a:dk1>
      <a:lt1>
        <a:srgbClr val="0066CC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AAB9E2"/>
      </a:accent3>
      <a:accent4>
        <a:srgbClr val="DCDCDC"/>
      </a:accent4>
      <a:accent5>
        <a:srgbClr val="AACACA"/>
      </a:accent5>
      <a:accent6>
        <a:srgbClr val="E5892D"/>
      </a:accent6>
      <a:hlink>
        <a:srgbClr val="330099"/>
      </a:hlink>
      <a:folHlink>
        <a:srgbClr val="CBCBCB"/>
      </a:folHlink>
    </a:clrScheme>
    <a:fontScheme name="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66CC"/>
        </a:lt1>
        <a:dk2>
          <a:srgbClr val="CBCBCB"/>
        </a:dk2>
        <a:lt2>
          <a:srgbClr val="000000"/>
        </a:lt2>
        <a:accent1>
          <a:srgbClr val="009999"/>
        </a:accent1>
        <a:accent2>
          <a:srgbClr val="FF9933"/>
        </a:accent2>
        <a:accent3>
          <a:srgbClr val="AAB9E2"/>
        </a:accent3>
        <a:accent4>
          <a:srgbClr val="DCDCDC"/>
        </a:accent4>
        <a:accent5>
          <a:srgbClr val="AACACA"/>
        </a:accent5>
        <a:accent6>
          <a:srgbClr val="E5892D"/>
        </a:accent6>
        <a:hlink>
          <a:srgbClr val="330099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9FF"/>
        </a:accent5>
        <a:accent6>
          <a:srgbClr val="0089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D:\office97\Templates\演示文稿设计\Contemporary.pot</Template>
  <TotalTime>0</TotalTime>
  <Words>382</Words>
  <Application>Microsoft Office PowerPoint</Application>
  <PresentationFormat>全屏显示(4:3)</PresentationFormat>
  <Paragraphs>127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Contemporary</vt:lpstr>
      <vt:lpstr>Microsoft 公式 3.0</vt:lpstr>
      <vt:lpstr>Equation.DSMT4</vt:lpstr>
      <vt:lpstr>克希荷夫定律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华南理工大学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电路的基本定律</dc:title>
  <dc:creator>朱宁西</dc:creator>
  <cp:lastModifiedBy>dianjiao</cp:lastModifiedBy>
  <cp:revision>33</cp:revision>
  <dcterms:created xsi:type="dcterms:W3CDTF">1998-04-09T14:54:18Z</dcterms:created>
  <dcterms:modified xsi:type="dcterms:W3CDTF">2018-09-05T00:41:14Z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