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95" r:id="rId2"/>
    <p:sldId id="318" r:id="rId3"/>
    <p:sldId id="354" r:id="rId4"/>
    <p:sldId id="352" r:id="rId5"/>
    <p:sldId id="355" r:id="rId6"/>
    <p:sldId id="297" r:id="rId7"/>
    <p:sldId id="298" r:id="rId8"/>
    <p:sldId id="332" r:id="rId9"/>
    <p:sldId id="300" r:id="rId10"/>
    <p:sldId id="333" r:id="rId11"/>
    <p:sldId id="301" r:id="rId12"/>
    <p:sldId id="356" r:id="rId13"/>
    <p:sldId id="302" r:id="rId14"/>
    <p:sldId id="331" r:id="rId15"/>
    <p:sldId id="337" r:id="rId16"/>
    <p:sldId id="358" r:id="rId17"/>
    <p:sldId id="359" r:id="rId18"/>
    <p:sldId id="319" r:id="rId19"/>
    <p:sldId id="339" r:id="rId20"/>
    <p:sldId id="360" r:id="rId21"/>
    <p:sldId id="321" r:id="rId22"/>
    <p:sldId id="361" r:id="rId23"/>
    <p:sldId id="322" r:id="rId24"/>
    <p:sldId id="362" r:id="rId25"/>
    <p:sldId id="344" r:id="rId26"/>
    <p:sldId id="325" r:id="rId27"/>
    <p:sldId id="363" r:id="rId28"/>
    <p:sldId id="348" r:id="rId29"/>
    <p:sldId id="349" r:id="rId30"/>
    <p:sldId id="345" r:id="rId31"/>
    <p:sldId id="338" r:id="rId32"/>
    <p:sldId id="364" r:id="rId33"/>
    <p:sldId id="353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bg2"/>
        </a:solidFill>
        <a:latin typeface="Times New Roman" pitchFamily="18" charset="-52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bg2"/>
        </a:solidFill>
        <a:latin typeface="Times New Roman" pitchFamily="18" charset="-52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bg2"/>
        </a:solidFill>
        <a:latin typeface="Times New Roman" pitchFamily="18" charset="-52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bg2"/>
        </a:solidFill>
        <a:latin typeface="Times New Roman" pitchFamily="18" charset="-52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bg2"/>
        </a:solidFill>
        <a:latin typeface="Times New Roman" pitchFamily="18" charset="-5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bg2"/>
        </a:solidFill>
        <a:latin typeface="Times New Roman" pitchFamily="18" charset="-5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bg2"/>
        </a:solidFill>
        <a:latin typeface="Times New Roman" pitchFamily="18" charset="-5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bg2"/>
        </a:solidFill>
        <a:latin typeface="Times New Roman" pitchFamily="18" charset="-5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bg2"/>
        </a:solidFill>
        <a:latin typeface="Times New Roman" pitchFamily="18" charset="-5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99CC"/>
    <a:srgbClr val="CFBC31"/>
    <a:srgbClr val="66FF99"/>
    <a:srgbClr val="008080"/>
    <a:srgbClr val="009999"/>
    <a:srgbClr val="CCCC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3" autoAdjust="0"/>
  </p:normalViewPr>
  <p:slideViewPr>
    <p:cSldViewPr>
      <p:cViewPr>
        <p:scale>
          <a:sx n="70" d="100"/>
          <a:sy n="70" d="100"/>
        </p:scale>
        <p:origin x="-1164" y="-126"/>
      </p:cViewPr>
      <p:guideLst>
        <p:guide orient="horz" pos="2016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image" Target="../media/image75.emf"/><Relationship Id="rId7" Type="http://schemas.openxmlformats.org/officeDocument/2006/relationships/image" Target="../media/image79.png"/><Relationship Id="rId2" Type="http://schemas.openxmlformats.org/officeDocument/2006/relationships/image" Target="../media/image74.emf"/><Relationship Id="rId1" Type="http://schemas.openxmlformats.org/officeDocument/2006/relationships/image" Target="../media/image73.png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10" Type="http://schemas.openxmlformats.org/officeDocument/2006/relationships/image" Target="../media/image82.emf"/><Relationship Id="rId4" Type="http://schemas.openxmlformats.org/officeDocument/2006/relationships/image" Target="../media/image76.png"/><Relationship Id="rId9" Type="http://schemas.openxmlformats.org/officeDocument/2006/relationships/image" Target="../media/image8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image" Target="../media/image95.emf"/><Relationship Id="rId3" Type="http://schemas.openxmlformats.org/officeDocument/2006/relationships/image" Target="../media/image85.emf"/><Relationship Id="rId7" Type="http://schemas.openxmlformats.org/officeDocument/2006/relationships/image" Target="../media/image89.emf"/><Relationship Id="rId12" Type="http://schemas.openxmlformats.org/officeDocument/2006/relationships/image" Target="../media/image94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88.emf"/><Relationship Id="rId11" Type="http://schemas.openxmlformats.org/officeDocument/2006/relationships/image" Target="../media/image93.emf"/><Relationship Id="rId5" Type="http://schemas.openxmlformats.org/officeDocument/2006/relationships/image" Target="../media/image87.emf"/><Relationship Id="rId10" Type="http://schemas.openxmlformats.org/officeDocument/2006/relationships/image" Target="../media/image92.emf"/><Relationship Id="rId4" Type="http://schemas.openxmlformats.org/officeDocument/2006/relationships/image" Target="../media/image86.emf"/><Relationship Id="rId9" Type="http://schemas.openxmlformats.org/officeDocument/2006/relationships/image" Target="../media/image91.emf"/><Relationship Id="rId14" Type="http://schemas.openxmlformats.org/officeDocument/2006/relationships/image" Target="../media/image96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emf"/><Relationship Id="rId7" Type="http://schemas.openxmlformats.org/officeDocument/2006/relationships/image" Target="../media/image103.w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image" Target="../media/image101.wmf"/><Relationship Id="rId7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6" Type="http://schemas.openxmlformats.org/officeDocument/2006/relationships/image" Target="../media/image104.wmf"/><Relationship Id="rId11" Type="http://schemas.openxmlformats.org/officeDocument/2006/relationships/image" Target="../media/image111.emf"/><Relationship Id="rId5" Type="http://schemas.openxmlformats.org/officeDocument/2006/relationships/image" Target="../media/image103.wmf"/><Relationship Id="rId10" Type="http://schemas.openxmlformats.org/officeDocument/2006/relationships/image" Target="../media/image110.emf"/><Relationship Id="rId4" Type="http://schemas.openxmlformats.org/officeDocument/2006/relationships/image" Target="../media/image102.wmf"/><Relationship Id="rId9" Type="http://schemas.openxmlformats.org/officeDocument/2006/relationships/image" Target="../media/image109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image" Target="../media/image124.emf"/><Relationship Id="rId3" Type="http://schemas.openxmlformats.org/officeDocument/2006/relationships/image" Target="../media/image114.wmf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emf"/><Relationship Id="rId11" Type="http://schemas.openxmlformats.org/officeDocument/2006/relationships/image" Target="../media/image122.emf"/><Relationship Id="rId5" Type="http://schemas.openxmlformats.org/officeDocument/2006/relationships/image" Target="../media/image116.emf"/><Relationship Id="rId15" Type="http://schemas.openxmlformats.org/officeDocument/2006/relationships/image" Target="../media/image126.emf"/><Relationship Id="rId10" Type="http://schemas.openxmlformats.org/officeDocument/2006/relationships/image" Target="../media/image121.png"/><Relationship Id="rId4" Type="http://schemas.openxmlformats.org/officeDocument/2006/relationships/image" Target="../media/image115.emf"/><Relationship Id="rId9" Type="http://schemas.openxmlformats.org/officeDocument/2006/relationships/image" Target="../media/image120.emf"/><Relationship Id="rId14" Type="http://schemas.openxmlformats.org/officeDocument/2006/relationships/image" Target="../media/image12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emf"/><Relationship Id="rId1" Type="http://schemas.openxmlformats.org/officeDocument/2006/relationships/image" Target="../media/image12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3" Type="http://schemas.openxmlformats.org/officeDocument/2006/relationships/image" Target="../media/image138.emf"/><Relationship Id="rId7" Type="http://schemas.openxmlformats.org/officeDocument/2006/relationships/image" Target="../media/image142.w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46.emf"/><Relationship Id="rId7" Type="http://schemas.openxmlformats.org/officeDocument/2006/relationships/image" Target="../media/image139.w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Relationship Id="rId6" Type="http://schemas.openxmlformats.org/officeDocument/2006/relationships/image" Target="../media/image149.emf"/><Relationship Id="rId5" Type="http://schemas.openxmlformats.org/officeDocument/2006/relationships/image" Target="../media/image148.emf"/><Relationship Id="rId10" Type="http://schemas.openxmlformats.org/officeDocument/2006/relationships/image" Target="../media/image142.wmf"/><Relationship Id="rId4" Type="http://schemas.openxmlformats.org/officeDocument/2006/relationships/image" Target="../media/image147.emf"/><Relationship Id="rId9" Type="http://schemas.openxmlformats.org/officeDocument/2006/relationships/image" Target="../media/image1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emf"/><Relationship Id="rId4" Type="http://schemas.openxmlformats.org/officeDocument/2006/relationships/image" Target="../media/image15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9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13" Type="http://schemas.openxmlformats.org/officeDocument/2006/relationships/image" Target="../media/image173.emf"/><Relationship Id="rId3" Type="http://schemas.openxmlformats.org/officeDocument/2006/relationships/image" Target="../media/image163.emf"/><Relationship Id="rId7" Type="http://schemas.openxmlformats.org/officeDocument/2006/relationships/image" Target="../media/image167.png"/><Relationship Id="rId12" Type="http://schemas.openxmlformats.org/officeDocument/2006/relationships/image" Target="../media/image172.emf"/><Relationship Id="rId2" Type="http://schemas.openxmlformats.org/officeDocument/2006/relationships/image" Target="../media/image162.png"/><Relationship Id="rId1" Type="http://schemas.openxmlformats.org/officeDocument/2006/relationships/image" Target="../media/image161.png"/><Relationship Id="rId6" Type="http://schemas.openxmlformats.org/officeDocument/2006/relationships/image" Target="../media/image166.emf"/><Relationship Id="rId11" Type="http://schemas.openxmlformats.org/officeDocument/2006/relationships/image" Target="../media/image171.png"/><Relationship Id="rId5" Type="http://schemas.openxmlformats.org/officeDocument/2006/relationships/image" Target="../media/image165.emf"/><Relationship Id="rId10" Type="http://schemas.openxmlformats.org/officeDocument/2006/relationships/image" Target="../media/image170.emf"/><Relationship Id="rId4" Type="http://schemas.openxmlformats.org/officeDocument/2006/relationships/image" Target="../media/image164.emf"/><Relationship Id="rId9" Type="http://schemas.openxmlformats.org/officeDocument/2006/relationships/image" Target="../media/image169.emf"/><Relationship Id="rId14" Type="http://schemas.openxmlformats.org/officeDocument/2006/relationships/image" Target="../media/image174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3" Type="http://schemas.openxmlformats.org/officeDocument/2006/relationships/image" Target="../media/image177.emf"/><Relationship Id="rId7" Type="http://schemas.openxmlformats.org/officeDocument/2006/relationships/image" Target="../media/image181.e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Relationship Id="rId6" Type="http://schemas.openxmlformats.org/officeDocument/2006/relationships/image" Target="../media/image180.emf"/><Relationship Id="rId5" Type="http://schemas.openxmlformats.org/officeDocument/2006/relationships/image" Target="../media/image179.emf"/><Relationship Id="rId4" Type="http://schemas.openxmlformats.org/officeDocument/2006/relationships/image" Target="../media/image178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emf"/><Relationship Id="rId1" Type="http://schemas.openxmlformats.org/officeDocument/2006/relationships/image" Target="../media/image183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3" Type="http://schemas.openxmlformats.org/officeDocument/2006/relationships/image" Target="../media/image189.emf"/><Relationship Id="rId7" Type="http://schemas.openxmlformats.org/officeDocument/2006/relationships/image" Target="../media/image193.emf"/><Relationship Id="rId2" Type="http://schemas.openxmlformats.org/officeDocument/2006/relationships/image" Target="../media/image188.emf"/><Relationship Id="rId1" Type="http://schemas.openxmlformats.org/officeDocument/2006/relationships/image" Target="../media/image187.emf"/><Relationship Id="rId6" Type="http://schemas.openxmlformats.org/officeDocument/2006/relationships/image" Target="../media/image192.png"/><Relationship Id="rId5" Type="http://schemas.openxmlformats.org/officeDocument/2006/relationships/image" Target="../media/image191.emf"/><Relationship Id="rId4" Type="http://schemas.openxmlformats.org/officeDocument/2006/relationships/image" Target="../media/image190.emf"/><Relationship Id="rId9" Type="http://schemas.openxmlformats.org/officeDocument/2006/relationships/image" Target="../media/image195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emf"/><Relationship Id="rId2" Type="http://schemas.openxmlformats.org/officeDocument/2006/relationships/image" Target="../media/image197.emf"/><Relationship Id="rId1" Type="http://schemas.openxmlformats.org/officeDocument/2006/relationships/image" Target="../media/image196.emf"/><Relationship Id="rId5" Type="http://schemas.openxmlformats.org/officeDocument/2006/relationships/image" Target="../media/image200.emf"/><Relationship Id="rId4" Type="http://schemas.openxmlformats.org/officeDocument/2006/relationships/image" Target="../media/image199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emf"/><Relationship Id="rId7" Type="http://schemas.openxmlformats.org/officeDocument/2006/relationships/image" Target="../media/image207.emf"/><Relationship Id="rId2" Type="http://schemas.openxmlformats.org/officeDocument/2006/relationships/image" Target="../media/image202.emf"/><Relationship Id="rId1" Type="http://schemas.openxmlformats.org/officeDocument/2006/relationships/image" Target="../media/image201.emf"/><Relationship Id="rId6" Type="http://schemas.openxmlformats.org/officeDocument/2006/relationships/image" Target="../media/image206.emf"/><Relationship Id="rId5" Type="http://schemas.openxmlformats.org/officeDocument/2006/relationships/image" Target="../media/image205.emf"/><Relationship Id="rId4" Type="http://schemas.openxmlformats.org/officeDocument/2006/relationships/image" Target="../media/image204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image" Target="../media/image209.emf"/><Relationship Id="rId1" Type="http://schemas.openxmlformats.org/officeDocument/2006/relationships/image" Target="../media/image20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wmf"/><Relationship Id="rId2" Type="http://schemas.openxmlformats.org/officeDocument/2006/relationships/image" Target="../media/image10.emf"/><Relationship Id="rId1" Type="http://schemas.openxmlformats.org/officeDocument/2006/relationships/image" Target="../media/image9.png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image" Target="../media/image39.emf"/><Relationship Id="rId1" Type="http://schemas.openxmlformats.org/officeDocument/2006/relationships/image" Target="../media/image38.wmf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5" Type="http://schemas.openxmlformats.org/officeDocument/2006/relationships/image" Target="../media/image52.w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12" Type="http://schemas.openxmlformats.org/officeDocument/2006/relationships/image" Target="../media/image70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png"/><Relationship Id="rId11" Type="http://schemas.openxmlformats.org/officeDocument/2006/relationships/image" Target="../media/image69.emf"/><Relationship Id="rId5" Type="http://schemas.openxmlformats.org/officeDocument/2006/relationships/image" Target="../media/image63.emf"/><Relationship Id="rId10" Type="http://schemas.openxmlformats.org/officeDocument/2006/relationships/image" Target="../media/image68.emf"/><Relationship Id="rId4" Type="http://schemas.openxmlformats.org/officeDocument/2006/relationships/image" Target="../media/image62.emf"/><Relationship Id="rId9" Type="http://schemas.openxmlformats.org/officeDocument/2006/relationships/image" Target="../media/image6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fld id="{9F98E380-5758-4E13-A18A-464F329122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705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fld id="{6E46CED9-FC31-4319-80B4-64087999E2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124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-52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-52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-52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-52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-5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98995-7BAF-46E3-847C-C50C73459EA7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P403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02629-FAE6-4F24-B42E-08916564DE7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P403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D4932-4E3E-4515-8799-5B299138BB2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CF92D-3EAD-4BEB-93C4-FDE8D15230A2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436B8-A077-4278-98F7-8CFC8E193A62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BA01BD-2512-4D0F-80D6-0354D8076117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点击“椭球面”</a:t>
            </a:r>
            <a:r>
              <a:rPr lang="en-US" altLang="zh-CN"/>
              <a:t>,“</a:t>
            </a:r>
            <a:r>
              <a:rPr lang="zh-CN" altLang="en-US"/>
              <a:t>抛物面”</a:t>
            </a:r>
            <a:r>
              <a:rPr lang="en-US" altLang="zh-CN"/>
              <a:t>, “</a:t>
            </a:r>
            <a:r>
              <a:rPr lang="zh-CN" altLang="en-US"/>
              <a:t>双曲面”</a:t>
            </a:r>
            <a:r>
              <a:rPr lang="en-US" altLang="zh-CN"/>
              <a:t>, “</a:t>
            </a:r>
            <a:r>
              <a:rPr lang="zh-CN" altLang="en-US"/>
              <a:t>椭圆锥面” 可显示有关内容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77919-53B1-4700-BDFA-F044E0FE55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12433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3786B-BA0F-4586-B205-6002DB376C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949079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AFA05-4129-43D3-A422-219758A15D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47776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DE6078-C05E-4CB3-AB23-95433CD329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937305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17B81B-5F6B-4DCF-8F8F-513121B8EC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213116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E37B6-8525-48B3-AC9D-193A23B65B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52291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87BA2-7D68-4EF1-B769-0FF5D7043D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2082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DD481-FEA8-491C-B234-0078D8C6E0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16568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4DF37-AEE8-484F-9441-CFC9A93CCC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565372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9107A-3D83-474F-9E84-428EAD1E0D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623660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A0DC94-F269-4DBF-91BA-1DF492DBE2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13113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fld id="{94D3D872-25C1-4003-9013-DC38702ED9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6.emf"/><Relationship Id="rId26" Type="http://schemas.openxmlformats.org/officeDocument/2006/relationships/image" Target="../media/image70.e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3.e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.emf"/><Relationship Id="rId20" Type="http://schemas.openxmlformats.org/officeDocument/2006/relationships/image" Target="../media/image67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69.e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10" Type="http://schemas.openxmlformats.org/officeDocument/2006/relationships/image" Target="../media/image62.e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59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4.png"/><Relationship Id="rId22" Type="http://schemas.openxmlformats.org/officeDocument/2006/relationships/image" Target="../media/image6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72.png"/><Relationship Id="rId4" Type="http://schemas.openxmlformats.org/officeDocument/2006/relationships/image" Target="../media/image7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77.emf"/><Relationship Id="rId18" Type="http://schemas.openxmlformats.org/officeDocument/2006/relationships/oleObject" Target="../embeddings/oleObject81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81.emf"/><Relationship Id="rId7" Type="http://schemas.openxmlformats.org/officeDocument/2006/relationships/image" Target="../media/image74.e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6.png"/><Relationship Id="rId5" Type="http://schemas.openxmlformats.org/officeDocument/2006/relationships/image" Target="../media/image73.png"/><Relationship Id="rId15" Type="http://schemas.openxmlformats.org/officeDocument/2006/relationships/image" Target="../media/image78.emf"/><Relationship Id="rId23" Type="http://schemas.openxmlformats.org/officeDocument/2006/relationships/image" Target="../media/image82.emf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80.e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5.e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0.emf"/><Relationship Id="rId26" Type="http://schemas.openxmlformats.org/officeDocument/2006/relationships/image" Target="../media/image94.e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7.e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emf"/><Relationship Id="rId20" Type="http://schemas.openxmlformats.org/officeDocument/2006/relationships/image" Target="../media/image91.emf"/><Relationship Id="rId29" Type="http://schemas.openxmlformats.org/officeDocument/2006/relationships/oleObject" Target="../embeddings/oleObject9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93.e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image" Target="../media/image95.emf"/><Relationship Id="rId10" Type="http://schemas.openxmlformats.org/officeDocument/2006/relationships/image" Target="../media/image86.e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83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8.emf"/><Relationship Id="rId22" Type="http://schemas.openxmlformats.org/officeDocument/2006/relationships/image" Target="../media/image92.emf"/><Relationship Id="rId27" Type="http://schemas.openxmlformats.org/officeDocument/2006/relationships/oleObject" Target="../embeddings/oleObject96.bin"/><Relationship Id="rId30" Type="http://schemas.openxmlformats.org/officeDocument/2006/relationships/image" Target="../media/image9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8.e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00.emf"/><Relationship Id="rId4" Type="http://schemas.openxmlformats.org/officeDocument/2006/relationships/image" Target="../media/image97.e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08.e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emf"/><Relationship Id="rId20" Type="http://schemas.openxmlformats.org/officeDocument/2006/relationships/image" Target="../media/image109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6.e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111.emf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4.wmf"/><Relationship Id="rId22" Type="http://schemas.openxmlformats.org/officeDocument/2006/relationships/image" Target="../media/image11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19.emf"/><Relationship Id="rId26" Type="http://schemas.openxmlformats.org/officeDocument/2006/relationships/image" Target="../media/image123.png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6.e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png"/><Relationship Id="rId20" Type="http://schemas.openxmlformats.org/officeDocument/2006/relationships/image" Target="../media/image120.emf"/><Relationship Id="rId29" Type="http://schemas.openxmlformats.org/officeDocument/2006/relationships/oleObject" Target="../embeddings/oleObject130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22.emf"/><Relationship Id="rId32" Type="http://schemas.openxmlformats.org/officeDocument/2006/relationships/image" Target="../media/image126.emf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28" Type="http://schemas.openxmlformats.org/officeDocument/2006/relationships/image" Target="../media/image124.emf"/><Relationship Id="rId10" Type="http://schemas.openxmlformats.org/officeDocument/2006/relationships/image" Target="../media/image115.emf"/><Relationship Id="rId19" Type="http://schemas.openxmlformats.org/officeDocument/2006/relationships/oleObject" Target="../embeddings/oleObject125.bin"/><Relationship Id="rId31" Type="http://schemas.openxmlformats.org/officeDocument/2006/relationships/oleObject" Target="../embeddings/oleObject131.bin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17.emf"/><Relationship Id="rId22" Type="http://schemas.openxmlformats.org/officeDocument/2006/relationships/image" Target="../media/image121.png"/><Relationship Id="rId27" Type="http://schemas.openxmlformats.org/officeDocument/2006/relationships/oleObject" Target="../embeddings/oleObject129.bin"/><Relationship Id="rId30" Type="http://schemas.openxmlformats.org/officeDocument/2006/relationships/image" Target="../media/image1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8.e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image" Target="../media/image135.png"/><Relationship Id="rId10" Type="http://schemas.openxmlformats.org/officeDocument/2006/relationships/image" Target="../media/image132.wmf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43.e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2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7.e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39.wmf"/><Relationship Id="rId4" Type="http://schemas.openxmlformats.org/officeDocument/2006/relationships/image" Target="../media/image136.e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40.wmf"/><Relationship Id="rId3" Type="http://schemas.openxmlformats.org/officeDocument/2006/relationships/oleObject" Target="../embeddings/oleObject148.bin"/><Relationship Id="rId21" Type="http://schemas.openxmlformats.org/officeDocument/2006/relationships/oleObject" Target="../embeddings/oleObject157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48.e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20" Type="http://schemas.openxmlformats.org/officeDocument/2006/relationships/image" Target="../media/image14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5.e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47.emf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44.e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49.emf"/><Relationship Id="rId22" Type="http://schemas.openxmlformats.org/officeDocument/2006/relationships/image" Target="../media/image14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6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58.wmf"/><Relationship Id="rId5" Type="http://schemas.openxmlformats.org/officeDocument/2006/relationships/image" Target="../media/image155.emf"/><Relationship Id="rId10" Type="http://schemas.openxmlformats.org/officeDocument/2006/relationships/oleObject" Target="../embeddings/oleObject166.bin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5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60.png"/><Relationship Id="rId4" Type="http://schemas.openxmlformats.org/officeDocument/2006/relationships/image" Target="../media/image15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image" Target="../media/image165.emf"/><Relationship Id="rId18" Type="http://schemas.openxmlformats.org/officeDocument/2006/relationships/oleObject" Target="../embeddings/oleObject175.bin"/><Relationship Id="rId26" Type="http://schemas.openxmlformats.org/officeDocument/2006/relationships/oleObject" Target="../embeddings/oleObject179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69.emf"/><Relationship Id="rId7" Type="http://schemas.openxmlformats.org/officeDocument/2006/relationships/image" Target="../media/image162.png"/><Relationship Id="rId12" Type="http://schemas.openxmlformats.org/officeDocument/2006/relationships/oleObject" Target="../embeddings/oleObject172.bin"/><Relationship Id="rId17" Type="http://schemas.openxmlformats.org/officeDocument/2006/relationships/image" Target="../media/image167.png"/><Relationship Id="rId25" Type="http://schemas.openxmlformats.org/officeDocument/2006/relationships/image" Target="../media/image17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4.bin"/><Relationship Id="rId20" Type="http://schemas.openxmlformats.org/officeDocument/2006/relationships/oleObject" Target="../embeddings/oleObject176.bin"/><Relationship Id="rId29" Type="http://schemas.openxmlformats.org/officeDocument/2006/relationships/image" Target="../media/image173.e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69.bin"/><Relationship Id="rId11" Type="http://schemas.openxmlformats.org/officeDocument/2006/relationships/image" Target="../media/image164.emf"/><Relationship Id="rId24" Type="http://schemas.openxmlformats.org/officeDocument/2006/relationships/oleObject" Target="../embeddings/oleObject178.bin"/><Relationship Id="rId5" Type="http://schemas.openxmlformats.org/officeDocument/2006/relationships/image" Target="../media/image161.png"/><Relationship Id="rId15" Type="http://schemas.openxmlformats.org/officeDocument/2006/relationships/image" Target="../media/image166.emf"/><Relationship Id="rId23" Type="http://schemas.openxmlformats.org/officeDocument/2006/relationships/image" Target="../media/image170.emf"/><Relationship Id="rId28" Type="http://schemas.openxmlformats.org/officeDocument/2006/relationships/oleObject" Target="../embeddings/oleObject180.bin"/><Relationship Id="rId10" Type="http://schemas.openxmlformats.org/officeDocument/2006/relationships/oleObject" Target="../embeddings/oleObject171.bin"/><Relationship Id="rId19" Type="http://schemas.openxmlformats.org/officeDocument/2006/relationships/image" Target="../media/image168.emf"/><Relationship Id="rId31" Type="http://schemas.openxmlformats.org/officeDocument/2006/relationships/image" Target="../media/image174.emf"/><Relationship Id="rId4" Type="http://schemas.openxmlformats.org/officeDocument/2006/relationships/oleObject" Target="../embeddings/oleObject168.bin"/><Relationship Id="rId9" Type="http://schemas.openxmlformats.org/officeDocument/2006/relationships/image" Target="../media/image163.emf"/><Relationship Id="rId14" Type="http://schemas.openxmlformats.org/officeDocument/2006/relationships/oleObject" Target="../embeddings/oleObject173.bin"/><Relationship Id="rId22" Type="http://schemas.openxmlformats.org/officeDocument/2006/relationships/oleObject" Target="../embeddings/oleObject177.bin"/><Relationship Id="rId27" Type="http://schemas.openxmlformats.org/officeDocument/2006/relationships/image" Target="../media/image172.emf"/><Relationship Id="rId30" Type="http://schemas.openxmlformats.org/officeDocument/2006/relationships/oleObject" Target="../embeddings/oleObject18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82.e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79.emf"/><Relationship Id="rId17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1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6.e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10" Type="http://schemas.openxmlformats.org/officeDocument/2006/relationships/image" Target="../media/image178.emf"/><Relationship Id="rId4" Type="http://schemas.openxmlformats.org/officeDocument/2006/relationships/image" Target="../media/image175.e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80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oleObject" Target="../embeddings/oleObject190.bin"/><Relationship Id="rId7" Type="http://schemas.openxmlformats.org/officeDocument/2006/relationships/image" Target="../media/image18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4.e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8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e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194.e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91.emf"/><Relationship Id="rId17" Type="http://schemas.openxmlformats.org/officeDocument/2006/relationships/oleObject" Target="../embeddings/oleObject1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3.emf"/><Relationship Id="rId20" Type="http://schemas.openxmlformats.org/officeDocument/2006/relationships/image" Target="../media/image195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8.e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10" Type="http://schemas.openxmlformats.org/officeDocument/2006/relationships/image" Target="../media/image190.emf"/><Relationship Id="rId19" Type="http://schemas.openxmlformats.org/officeDocument/2006/relationships/oleObject" Target="../embeddings/oleObject200.bin"/><Relationship Id="rId4" Type="http://schemas.openxmlformats.org/officeDocument/2006/relationships/image" Target="../media/image187.e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9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e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20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97.e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199.emf"/><Relationship Id="rId4" Type="http://schemas.openxmlformats.org/officeDocument/2006/relationships/image" Target="../media/image196.emf"/><Relationship Id="rId9" Type="http://schemas.openxmlformats.org/officeDocument/2006/relationships/oleObject" Target="../embeddings/oleObject20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emf"/><Relationship Id="rId13" Type="http://schemas.openxmlformats.org/officeDocument/2006/relationships/image" Target="../media/image204.emf"/><Relationship Id="rId18" Type="http://schemas.openxmlformats.org/officeDocument/2006/relationships/oleObject" Target="../embeddings/oleObject211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207.emf"/><Relationship Id="rId7" Type="http://schemas.openxmlformats.org/officeDocument/2006/relationships/oleObject" Target="../embeddings/oleObject207.bin"/><Relationship Id="rId12" Type="http://schemas.openxmlformats.org/officeDocument/2006/relationships/oleObject" Target="../embeddings/oleObject209.bin"/><Relationship Id="rId17" Type="http://schemas.openxmlformats.org/officeDocument/2006/relationships/image" Target="../media/image205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10.bin"/><Relationship Id="rId20" Type="http://schemas.openxmlformats.org/officeDocument/2006/relationships/oleObject" Target="../embeddings/oleObject212.bin"/><Relationship Id="rId1" Type="http://schemas.openxmlformats.org/officeDocument/2006/relationships/vmlDrawing" Target="../drawings/vmlDrawing28.vml"/><Relationship Id="rId6" Type="http://schemas.openxmlformats.org/officeDocument/2006/relationships/slide" Target="slide19.xml"/><Relationship Id="rId11" Type="http://schemas.openxmlformats.org/officeDocument/2006/relationships/image" Target="../media/image203.emf"/><Relationship Id="rId5" Type="http://schemas.openxmlformats.org/officeDocument/2006/relationships/image" Target="../media/image201.emf"/><Relationship Id="rId15" Type="http://schemas.openxmlformats.org/officeDocument/2006/relationships/slide" Target="slide28.xml"/><Relationship Id="rId10" Type="http://schemas.openxmlformats.org/officeDocument/2006/relationships/oleObject" Target="../embeddings/oleObject208.bin"/><Relationship Id="rId19" Type="http://schemas.openxmlformats.org/officeDocument/2006/relationships/image" Target="../media/image206.emf"/><Relationship Id="rId4" Type="http://schemas.openxmlformats.org/officeDocument/2006/relationships/oleObject" Target="../embeddings/oleObject206.bin"/><Relationship Id="rId9" Type="http://schemas.openxmlformats.org/officeDocument/2006/relationships/slide" Target="slide23.xml"/><Relationship Id="rId14" Type="http://schemas.openxmlformats.org/officeDocument/2006/relationships/slide" Target="slide2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09.e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208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2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3.emf"/><Relationship Id="rId26" Type="http://schemas.openxmlformats.org/officeDocument/2006/relationships/image" Target="../media/image27.e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26.e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28.emf"/><Relationship Id="rId10" Type="http://schemas.openxmlformats.org/officeDocument/2006/relationships/image" Target="../media/image19.e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1.emf"/><Relationship Id="rId22" Type="http://schemas.openxmlformats.org/officeDocument/2006/relationships/image" Target="../media/image25.emf"/><Relationship Id="rId27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5.emf"/><Relationship Id="rId26" Type="http://schemas.openxmlformats.org/officeDocument/2006/relationships/image" Target="../media/image49.e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2.e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4.emf"/><Relationship Id="rId20" Type="http://schemas.openxmlformats.org/officeDocument/2006/relationships/image" Target="../media/image46.emf"/><Relationship Id="rId29" Type="http://schemas.openxmlformats.org/officeDocument/2006/relationships/oleObject" Target="../embeddings/oleObject53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48.emf"/><Relationship Id="rId32" Type="http://schemas.openxmlformats.org/officeDocument/2006/relationships/image" Target="../media/image52.w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50.emf"/><Relationship Id="rId10" Type="http://schemas.openxmlformats.org/officeDocument/2006/relationships/image" Target="../media/image41.emf"/><Relationship Id="rId19" Type="http://schemas.openxmlformats.org/officeDocument/2006/relationships/oleObject" Target="../embeddings/oleObject48.bin"/><Relationship Id="rId31" Type="http://schemas.openxmlformats.org/officeDocument/2006/relationships/oleObject" Target="../embeddings/oleObject54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3.emf"/><Relationship Id="rId22" Type="http://schemas.openxmlformats.org/officeDocument/2006/relationships/image" Target="../media/image47.emf"/><Relationship Id="rId27" Type="http://schemas.openxmlformats.org/officeDocument/2006/relationships/oleObject" Target="../embeddings/oleObject52.bin"/><Relationship Id="rId30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44" name="Text Box 28"/>
          <p:cNvSpPr txBox="1">
            <a:spLocks noChangeArrowheads="1"/>
          </p:cNvSpPr>
          <p:nvPr/>
        </p:nvSpPr>
        <p:spPr bwMode="auto">
          <a:xfrm>
            <a:off x="1691680" y="4875882"/>
            <a:ext cx="4297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dirty="0">
                <a:latin typeface="宋体" pitchFamily="2" charset="-122"/>
              </a:rPr>
              <a:t>四、二次曲面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76672"/>
            <a:ext cx="7559675" cy="1731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99FF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第三节   </a:t>
            </a:r>
            <a:r>
              <a:rPr lang="zh-CN" altLang="en-US" b="1" dirty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曲面及其方程 </a:t>
            </a:r>
            <a:r>
              <a:rPr lang="en-US" altLang="zh-CN" b="1" dirty="0" smtClean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b="1" dirty="0" smtClean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b="1" dirty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第四</a:t>
            </a:r>
            <a:r>
              <a:rPr lang="zh-CN" altLang="en-US" b="1" dirty="0" smtClean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节   二次曲面</a:t>
            </a:r>
            <a:endParaRPr lang="zh-CN" altLang="en-US" b="1" dirty="0">
              <a:solidFill>
                <a:schemeClr val="bg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1691680" y="2742282"/>
            <a:ext cx="5018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latin typeface="宋体" pitchFamily="2" charset="-122"/>
              </a:rPr>
              <a:t>一、曲面方程的概念</a:t>
            </a:r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1691680" y="3494757"/>
            <a:ext cx="4297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latin typeface="宋体" pitchFamily="2" charset="-122"/>
              </a:rPr>
              <a:t>二、旋转曲面</a:t>
            </a:r>
            <a:r>
              <a:rPr lang="zh-CN" altLang="en-US" sz="2800">
                <a:solidFill>
                  <a:schemeClr val="tx1"/>
                </a:solidFill>
                <a:ea typeface="仿宋_GB2312" pitchFamily="49" charset="-122"/>
              </a:rPr>
              <a:t> </a:t>
            </a:r>
          </a:p>
        </p:txBody>
      </p:sp>
      <p:sp>
        <p:nvSpPr>
          <p:cNvPr id="111643" name="Text Box 27"/>
          <p:cNvSpPr txBox="1">
            <a:spLocks noChangeArrowheads="1"/>
          </p:cNvSpPr>
          <p:nvPr/>
        </p:nvSpPr>
        <p:spPr bwMode="auto">
          <a:xfrm>
            <a:off x="1691680" y="4190082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latin typeface="宋体" pitchFamily="2" charset="-122"/>
              </a:rPr>
              <a:t>三、柱面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20272" y="6165304"/>
            <a:ext cx="1905000" cy="457200"/>
          </a:xfrm>
        </p:spPr>
        <p:txBody>
          <a:bodyPr/>
          <a:lstStyle/>
          <a:p>
            <a:fld id="{F2CDD481-FEA8-491C-B234-0078D8C6E05D}" type="slidenum">
              <a:rPr lang="en-US" altLang="zh-CN" smtClean="0">
                <a:solidFill>
                  <a:schemeClr val="bg2"/>
                </a:solidFill>
              </a:rPr>
              <a:pPr/>
              <a:t>1</a:t>
            </a:fld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1691680" y="5595962"/>
            <a:ext cx="51125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宋体" pitchFamily="2" charset="-122"/>
              </a:rPr>
              <a:t>五</a:t>
            </a:r>
            <a:r>
              <a:rPr lang="zh-CN" altLang="en-US" sz="3600" dirty="0" smtClean="0">
                <a:latin typeface="宋体" pitchFamily="2" charset="-122"/>
              </a:rPr>
              <a:t>、二次方程的化简</a:t>
            </a:r>
            <a:endParaRPr lang="zh-CN" altLang="en-US" sz="3600" dirty="0">
              <a:latin typeface="宋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12" name="Rectangle 44"/>
          <p:cNvSpPr>
            <a:spLocks noGrp="1" noChangeArrowheads="1"/>
          </p:cNvSpPr>
          <p:nvPr>
            <p:ph type="title"/>
          </p:nvPr>
        </p:nvSpPr>
        <p:spPr>
          <a:xfrm>
            <a:off x="468313" y="457200"/>
            <a:ext cx="9066212" cy="685800"/>
          </a:xfrm>
        </p:spPr>
        <p:txBody>
          <a:bodyPr/>
          <a:lstStyle/>
          <a:p>
            <a:pPr algn="l"/>
            <a:r>
              <a:rPr lang="zh-CN" altLang="en-US" sz="3200" b="1">
                <a:solidFill>
                  <a:schemeClr val="bg2"/>
                </a:solidFill>
                <a:latin typeface="宋体" pitchFamily="2" charset="-122"/>
              </a:rPr>
              <a:t>思考：当曲线 </a:t>
            </a:r>
            <a:r>
              <a:rPr lang="en-US" altLang="zh-CN" sz="3200" b="1" i="1">
                <a:solidFill>
                  <a:schemeClr val="bg2"/>
                </a:solidFill>
              </a:rPr>
              <a:t>C</a:t>
            </a:r>
            <a:r>
              <a:rPr lang="en-US" altLang="zh-CN" sz="3200" b="1" i="1">
                <a:solidFill>
                  <a:schemeClr val="bg2"/>
                </a:solidFill>
                <a:latin typeface="宋体" pitchFamily="2" charset="-122"/>
              </a:rPr>
              <a:t> </a:t>
            </a:r>
            <a:r>
              <a:rPr lang="zh-CN" altLang="en-US" sz="3200" b="1">
                <a:solidFill>
                  <a:schemeClr val="bg2"/>
                </a:solidFill>
                <a:latin typeface="宋体" pitchFamily="2" charset="-122"/>
              </a:rPr>
              <a:t>绕 </a:t>
            </a:r>
            <a:r>
              <a:rPr lang="en-US" altLang="zh-CN" sz="3200" b="1" i="1">
                <a:solidFill>
                  <a:schemeClr val="bg2"/>
                </a:solidFill>
              </a:rPr>
              <a:t>y</a:t>
            </a:r>
            <a:r>
              <a:rPr lang="en-US" altLang="zh-CN" sz="3200" b="1" i="1">
                <a:solidFill>
                  <a:schemeClr val="bg2"/>
                </a:solidFill>
                <a:latin typeface="宋体" pitchFamily="2" charset="-122"/>
              </a:rPr>
              <a:t> </a:t>
            </a:r>
            <a:r>
              <a:rPr lang="zh-CN" altLang="en-US" sz="3200" b="1">
                <a:solidFill>
                  <a:schemeClr val="bg2"/>
                </a:solidFill>
                <a:latin typeface="宋体" pitchFamily="2" charset="-122"/>
              </a:rPr>
              <a:t>轴旋转时，方程如何？</a:t>
            </a:r>
          </a:p>
        </p:txBody>
      </p:sp>
      <p:graphicFrame>
        <p:nvGraphicFramePr>
          <p:cNvPr id="160850" name="Object 82"/>
          <p:cNvGraphicFramePr>
            <a:graphicFrameLocks noChangeAspect="1"/>
          </p:cNvGraphicFramePr>
          <p:nvPr/>
        </p:nvGraphicFramePr>
        <p:xfrm>
          <a:off x="4211638" y="1700213"/>
          <a:ext cx="25209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11" name="Equation" r:id="rId3" imgW="1358640" imgH="266400" progId="Equation.DSMT4">
                  <p:embed/>
                </p:oleObj>
              </mc:Choice>
              <mc:Fallback>
                <p:oleObj name="Equation" r:id="rId3" imgW="1358640" imgH="2664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700213"/>
                        <a:ext cx="25209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862" name="Freeform 94"/>
          <p:cNvSpPr>
            <a:spLocks/>
          </p:cNvSpPr>
          <p:nvPr/>
        </p:nvSpPr>
        <p:spPr bwMode="auto">
          <a:xfrm>
            <a:off x="3649663" y="2235200"/>
            <a:ext cx="635000" cy="1697038"/>
          </a:xfrm>
          <a:custGeom>
            <a:avLst/>
            <a:gdLst>
              <a:gd name="T0" fmla="*/ 288 w 288"/>
              <a:gd name="T1" fmla="*/ 0 h 1056"/>
              <a:gd name="T2" fmla="*/ 0 w 288"/>
              <a:gd name="T3" fmla="*/ 528 h 1056"/>
              <a:gd name="T4" fmla="*/ 288 w 288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056">
                <a:moveTo>
                  <a:pt x="288" y="0"/>
                </a:moveTo>
                <a:cubicBezTo>
                  <a:pt x="144" y="176"/>
                  <a:pt x="0" y="352"/>
                  <a:pt x="0" y="528"/>
                </a:cubicBezTo>
                <a:cubicBezTo>
                  <a:pt x="0" y="704"/>
                  <a:pt x="144" y="880"/>
                  <a:pt x="288" y="1056"/>
                </a:cubicBezTo>
              </a:path>
            </a:pathLst>
          </a:cu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>
                        <a:gamma/>
                        <a:shade val="46275"/>
                        <a:invGamma/>
                      </a:srgbClr>
                    </a:gs>
                    <a:gs pos="100000">
                      <a:srgbClr val="66990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0865" name="Object 97"/>
          <p:cNvGraphicFramePr>
            <a:graphicFrameLocks noChangeAspect="1"/>
          </p:cNvGraphicFramePr>
          <p:nvPr/>
        </p:nvGraphicFramePr>
        <p:xfrm>
          <a:off x="1763713" y="5084763"/>
          <a:ext cx="4519612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12" name="Equation" r:id="rId5" imgW="2031840" imgH="368280" progId="Equation.DSMT4">
                  <p:embed/>
                </p:oleObj>
              </mc:Choice>
              <mc:Fallback>
                <p:oleObj name="Equation" r:id="rId5" imgW="2031840" imgH="368280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084763"/>
                        <a:ext cx="4519612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0866" name="Group 98"/>
          <p:cNvGrpSpPr>
            <a:grpSpLocks/>
          </p:cNvGrpSpPr>
          <p:nvPr/>
        </p:nvGrpSpPr>
        <p:grpSpPr bwMode="auto">
          <a:xfrm>
            <a:off x="3621088" y="2165350"/>
            <a:ext cx="865187" cy="1728788"/>
            <a:chOff x="4032" y="2736"/>
            <a:chExt cx="432" cy="1056"/>
          </a:xfrm>
        </p:grpSpPr>
        <p:sp>
          <p:nvSpPr>
            <p:cNvPr id="160867" name="Freeform 99"/>
            <p:cNvSpPr>
              <a:spLocks/>
            </p:cNvSpPr>
            <p:nvPr/>
          </p:nvSpPr>
          <p:spPr bwMode="auto">
            <a:xfrm>
              <a:off x="4032" y="2736"/>
              <a:ext cx="288" cy="1056"/>
            </a:xfrm>
            <a:custGeom>
              <a:avLst/>
              <a:gdLst>
                <a:gd name="T0" fmla="*/ 288 w 288"/>
                <a:gd name="T1" fmla="*/ 0 h 1056"/>
                <a:gd name="T2" fmla="*/ 0 w 288"/>
                <a:gd name="T3" fmla="*/ 528 h 1056"/>
                <a:gd name="T4" fmla="*/ 288 w 288"/>
                <a:gd name="T5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056">
                  <a:moveTo>
                    <a:pt x="288" y="0"/>
                  </a:moveTo>
                  <a:cubicBezTo>
                    <a:pt x="144" y="176"/>
                    <a:pt x="0" y="352"/>
                    <a:pt x="0" y="528"/>
                  </a:cubicBezTo>
                  <a:cubicBezTo>
                    <a:pt x="0" y="704"/>
                    <a:pt x="144" y="880"/>
                    <a:pt x="288" y="1056"/>
                  </a:cubicBezTo>
                </a:path>
              </a:pathLst>
            </a:custGeom>
            <a:solidFill>
              <a:schemeClr val="tx2"/>
            </a:solidFill>
            <a:ln w="571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868" name="Oval 100"/>
            <p:cNvSpPr>
              <a:spLocks noChangeArrowheads="1"/>
            </p:cNvSpPr>
            <p:nvPr/>
          </p:nvSpPr>
          <p:spPr bwMode="auto">
            <a:xfrm>
              <a:off x="4239" y="2736"/>
              <a:ext cx="192" cy="1056"/>
            </a:xfrm>
            <a:prstGeom prst="ellipse">
              <a:avLst/>
            </a:prstGeom>
            <a:solidFill>
              <a:schemeClr val="tx2"/>
            </a:solidFill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869" name="Line 101"/>
            <p:cNvSpPr>
              <a:spLocks noChangeShapeType="1"/>
            </p:cNvSpPr>
            <p:nvPr/>
          </p:nvSpPr>
          <p:spPr bwMode="auto">
            <a:xfrm>
              <a:off x="4272" y="3264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0922" name="Group 154"/>
          <p:cNvGrpSpPr>
            <a:grpSpLocks/>
          </p:cNvGrpSpPr>
          <p:nvPr/>
        </p:nvGrpSpPr>
        <p:grpSpPr bwMode="auto">
          <a:xfrm>
            <a:off x="2843213" y="1555750"/>
            <a:ext cx="2481262" cy="2881313"/>
            <a:chOff x="3600" y="2451"/>
            <a:chExt cx="1200" cy="1581"/>
          </a:xfrm>
        </p:grpSpPr>
        <p:grpSp>
          <p:nvGrpSpPr>
            <p:cNvPr id="160923" name="Group 155"/>
            <p:cNvGrpSpPr>
              <a:grpSpLocks/>
            </p:cNvGrpSpPr>
            <p:nvPr/>
          </p:nvGrpSpPr>
          <p:grpSpPr bwMode="auto">
            <a:xfrm>
              <a:off x="3600" y="2451"/>
              <a:ext cx="1200" cy="1581"/>
              <a:chOff x="3600" y="2451"/>
              <a:chExt cx="1200" cy="1581"/>
            </a:xfrm>
          </p:grpSpPr>
          <p:sp>
            <p:nvSpPr>
              <p:cNvPr id="160924" name="Line 15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925" name="Line 157"/>
              <p:cNvSpPr>
                <a:spLocks noChangeShapeType="1"/>
              </p:cNvSpPr>
              <p:nvPr/>
            </p:nvSpPr>
            <p:spPr bwMode="auto">
              <a:xfrm flipV="1">
                <a:off x="3888" y="2499"/>
                <a:ext cx="0" cy="76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926" name="Line 158"/>
              <p:cNvSpPr>
                <a:spLocks noChangeShapeType="1"/>
              </p:cNvSpPr>
              <p:nvPr/>
            </p:nvSpPr>
            <p:spPr bwMode="auto">
              <a:xfrm flipH="1">
                <a:off x="3600" y="3264"/>
                <a:ext cx="288" cy="67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0927" name="Object 159"/>
              <p:cNvGraphicFramePr>
                <a:graphicFrameLocks noChangeAspect="1"/>
              </p:cNvGraphicFramePr>
              <p:nvPr/>
            </p:nvGraphicFramePr>
            <p:xfrm>
              <a:off x="3696" y="307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1013" name="公式" r:id="rId7" imgW="126720" imgH="139680" progId="Equation.3">
                      <p:embed/>
                    </p:oleObj>
                  </mc:Choice>
                  <mc:Fallback>
                    <p:oleObj name="公式" r:id="rId7" imgW="126720" imgH="139680" progId="Equation.3">
                      <p:embed/>
                      <p:pic>
                        <p:nvPicPr>
                          <p:cNvPr id="0" name="Object 1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07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0928" name="Object 160"/>
              <p:cNvGraphicFramePr>
                <a:graphicFrameLocks noChangeAspect="1"/>
              </p:cNvGraphicFramePr>
              <p:nvPr/>
            </p:nvGraphicFramePr>
            <p:xfrm>
              <a:off x="4560" y="3267"/>
              <a:ext cx="239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1014" name="公式" r:id="rId9" imgW="139680" imgH="164880" progId="Equation.3">
                      <p:embed/>
                    </p:oleObj>
                  </mc:Choice>
                  <mc:Fallback>
                    <p:oleObj name="公式" r:id="rId9" imgW="139680" imgH="164880" progId="Equation.3">
                      <p:embed/>
                      <p:pic>
                        <p:nvPicPr>
                          <p:cNvPr id="0" name="Object 1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3267"/>
                            <a:ext cx="239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0929" name="Object 161"/>
              <p:cNvGraphicFramePr>
                <a:graphicFrameLocks noChangeAspect="1"/>
              </p:cNvGraphicFramePr>
              <p:nvPr/>
            </p:nvGraphicFramePr>
            <p:xfrm>
              <a:off x="3648" y="379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1015" name="公式" r:id="rId11" imgW="126720" imgH="139680" progId="Equation.3">
                      <p:embed/>
                    </p:oleObj>
                  </mc:Choice>
                  <mc:Fallback>
                    <p:oleObj name="公式" r:id="rId11" imgW="126720" imgH="139680" progId="Equation.3">
                      <p:embed/>
                      <p:pic>
                        <p:nvPicPr>
                          <p:cNvPr id="0" name="Object 1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379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0930" name="Object 162"/>
              <p:cNvGraphicFramePr>
                <a:graphicFrameLocks noChangeAspect="1"/>
              </p:cNvGraphicFramePr>
              <p:nvPr/>
            </p:nvGraphicFramePr>
            <p:xfrm>
              <a:off x="3674" y="2451"/>
              <a:ext cx="214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1016" name="公式" r:id="rId13" imgW="126720" imgH="126720" progId="Equation.3">
                      <p:embed/>
                    </p:oleObj>
                  </mc:Choice>
                  <mc:Fallback>
                    <p:oleObj name="公式" r:id="rId13" imgW="126720" imgH="126720" progId="Equation.3">
                      <p:embed/>
                      <p:pic>
                        <p:nvPicPr>
                          <p:cNvPr id="0" name="Object 1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4" y="2451"/>
                            <a:ext cx="214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0931" name="Line 163"/>
            <p:cNvSpPr>
              <a:spLocks noChangeShapeType="1"/>
            </p:cNvSpPr>
            <p:nvPr/>
          </p:nvSpPr>
          <p:spPr bwMode="auto">
            <a:xfrm flipH="1">
              <a:off x="3888" y="2592"/>
              <a:ext cx="288" cy="6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32" name="Line 164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481-FEA8-491C-B234-0078D8C6E05D}" type="slidenum">
              <a:rPr lang="en-US" altLang="zh-CN" smtClean="0">
                <a:solidFill>
                  <a:schemeClr val="bg2"/>
                </a:solidFill>
              </a:rPr>
              <a:pPr/>
              <a:t>10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6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6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6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608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608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22275"/>
            <a:ext cx="8496300" cy="644525"/>
          </a:xfrm>
        </p:spPr>
        <p:txBody>
          <a:bodyPr/>
          <a:lstStyle/>
          <a:p>
            <a:pPr algn="just"/>
            <a:r>
              <a:rPr lang="zh-CN" altLang="en-US" sz="3200" b="1">
                <a:solidFill>
                  <a:schemeClr val="bg2"/>
                </a:solidFill>
              </a:rPr>
              <a:t>例</a:t>
            </a:r>
            <a:r>
              <a:rPr lang="en-US" altLang="zh-CN" sz="3200" b="1">
                <a:solidFill>
                  <a:schemeClr val="bg2"/>
                </a:solidFill>
              </a:rPr>
              <a:t>3 </a:t>
            </a:r>
            <a:r>
              <a:rPr lang="zh-CN" altLang="en-US" sz="3200" b="1">
                <a:solidFill>
                  <a:schemeClr val="bg2"/>
                </a:solidFill>
              </a:rPr>
              <a:t>试建立顶点在原点</a:t>
            </a:r>
            <a:r>
              <a:rPr lang="en-US" altLang="zh-CN" sz="3200" b="1">
                <a:solidFill>
                  <a:schemeClr val="bg2"/>
                </a:solidFill>
              </a:rPr>
              <a:t>, </a:t>
            </a:r>
            <a:r>
              <a:rPr lang="zh-CN" altLang="en-US" sz="3200" b="1">
                <a:solidFill>
                  <a:schemeClr val="bg2"/>
                </a:solidFill>
              </a:rPr>
              <a:t>旋转轴为</a:t>
            </a:r>
            <a:r>
              <a:rPr lang="en-US" altLang="zh-CN" sz="3200" b="1" i="1">
                <a:solidFill>
                  <a:schemeClr val="bg2"/>
                </a:solidFill>
              </a:rPr>
              <a:t>z</a:t>
            </a:r>
            <a:r>
              <a:rPr lang="en-US" altLang="zh-CN" sz="3200" b="1">
                <a:solidFill>
                  <a:schemeClr val="bg2"/>
                </a:solidFill>
              </a:rPr>
              <a:t> </a:t>
            </a:r>
            <a:r>
              <a:rPr lang="zh-CN" altLang="en-US" sz="3200" b="1">
                <a:solidFill>
                  <a:schemeClr val="bg2"/>
                </a:solidFill>
              </a:rPr>
              <a:t>轴</a:t>
            </a:r>
            <a:r>
              <a:rPr lang="en-US" altLang="zh-CN" sz="3200" b="1">
                <a:solidFill>
                  <a:schemeClr val="bg2"/>
                </a:solidFill>
              </a:rPr>
              <a:t>, </a:t>
            </a:r>
            <a:r>
              <a:rPr lang="zh-CN" altLang="en-US" sz="3200" b="1">
                <a:solidFill>
                  <a:schemeClr val="bg2"/>
                </a:solidFill>
              </a:rPr>
              <a:t>半顶角</a:t>
            </a:r>
          </a:p>
        </p:txBody>
      </p:sp>
      <p:grpSp>
        <p:nvGrpSpPr>
          <p:cNvPr id="118855" name="Group 71"/>
          <p:cNvGrpSpPr>
            <a:grpSpLocks/>
          </p:cNvGrpSpPr>
          <p:nvPr/>
        </p:nvGrpSpPr>
        <p:grpSpPr bwMode="auto">
          <a:xfrm>
            <a:off x="381000" y="1066800"/>
            <a:ext cx="4876800" cy="579438"/>
            <a:chOff x="240" y="672"/>
            <a:chExt cx="3072" cy="365"/>
          </a:xfrm>
        </p:grpSpPr>
        <p:sp>
          <p:nvSpPr>
            <p:cNvPr id="118788" name="Text Box 4"/>
            <p:cNvSpPr txBox="1">
              <a:spLocks noChangeArrowheads="1"/>
            </p:cNvSpPr>
            <p:nvPr/>
          </p:nvSpPr>
          <p:spPr bwMode="auto">
            <a:xfrm>
              <a:off x="240" y="672"/>
              <a:ext cx="30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为    的圆锥面方程</a:t>
              </a:r>
              <a:r>
                <a:rPr lang="en-US" altLang="zh-CN"/>
                <a:t>.  </a:t>
              </a:r>
            </a:p>
          </p:txBody>
        </p:sp>
        <p:graphicFrame>
          <p:nvGraphicFramePr>
            <p:cNvPr id="118787" name="Object 3"/>
            <p:cNvGraphicFramePr>
              <a:graphicFrameLocks noChangeAspect="1"/>
            </p:cNvGraphicFramePr>
            <p:nvPr/>
          </p:nvGraphicFramePr>
          <p:xfrm>
            <a:off x="567" y="776"/>
            <a:ext cx="227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12" name="Equation" r:id="rId3" imgW="266400" imgH="241200" progId="Equation.3">
                    <p:embed/>
                  </p:oleObj>
                </mc:Choice>
                <mc:Fallback>
                  <p:oleObj name="Equation" r:id="rId3" imgW="266400" imgH="241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776"/>
                          <a:ext cx="227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395288" y="1614488"/>
            <a:ext cx="568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zh-CN" altLang="en-US"/>
              <a:t> </a:t>
            </a:r>
            <a:r>
              <a:rPr lang="zh-CN" altLang="en-US">
                <a:latin typeface="楷体_GB2312" pitchFamily="49" charset="-122"/>
              </a:rPr>
              <a:t>在</a:t>
            </a:r>
            <a:r>
              <a:rPr lang="en-US" altLang="zh-CN" i="1"/>
              <a:t>yoz</a:t>
            </a:r>
            <a:r>
              <a:rPr lang="zh-CN" altLang="en-US">
                <a:latin typeface="楷体_GB2312" pitchFamily="49" charset="-122"/>
              </a:rPr>
              <a:t>面上直线</a:t>
            </a:r>
            <a:r>
              <a:rPr lang="en-US" altLang="zh-CN"/>
              <a:t>L </a:t>
            </a:r>
            <a:r>
              <a:rPr lang="zh-CN" altLang="en-US"/>
              <a:t>的方程为</a:t>
            </a:r>
          </a:p>
        </p:txBody>
      </p:sp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1763713" y="2205038"/>
          <a:ext cx="23034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3" name="Equation" r:id="rId5" imgW="1015920" imgH="253800" progId="Equation.DSMT4">
                  <p:embed/>
                </p:oleObj>
              </mc:Choice>
              <mc:Fallback>
                <p:oleObj name="Equation" r:id="rId5" imgW="101592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205038"/>
                        <a:ext cx="230346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395288" y="2781300"/>
            <a:ext cx="5976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绕</a:t>
            </a:r>
            <a:r>
              <a:rPr lang="en-US" altLang="zh-CN" i="1"/>
              <a:t>z </a:t>
            </a:r>
            <a:r>
              <a:rPr lang="zh-CN" altLang="en-US">
                <a:latin typeface="楷体_GB2312" pitchFamily="49" charset="-122"/>
              </a:rPr>
              <a:t>轴旋转时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圆锥面的方程为</a:t>
            </a:r>
          </a:p>
        </p:txBody>
      </p:sp>
      <p:graphicFrame>
        <p:nvGraphicFramePr>
          <p:cNvPr id="118792" name="Object 8"/>
          <p:cNvGraphicFramePr>
            <a:graphicFrameLocks noChangeAspect="1"/>
          </p:cNvGraphicFramePr>
          <p:nvPr/>
        </p:nvGraphicFramePr>
        <p:xfrm>
          <a:off x="1187450" y="3644900"/>
          <a:ext cx="351155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4" name="Equation" r:id="rId7" imgW="1879560" imgH="393480" progId="Equation.DSMT4">
                  <p:embed/>
                </p:oleObj>
              </mc:Choice>
              <mc:Fallback>
                <p:oleObj name="Equation" r:id="rId7" imgW="187956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44900"/>
                        <a:ext cx="351155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3" name="Object 9"/>
          <p:cNvGraphicFramePr>
            <a:graphicFrameLocks noChangeAspect="1"/>
          </p:cNvGraphicFramePr>
          <p:nvPr/>
        </p:nvGraphicFramePr>
        <p:xfrm>
          <a:off x="1403350" y="5373688"/>
          <a:ext cx="33147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5" name="Equation" r:id="rId9" imgW="1587240" imgH="317160" progId="Equation.DSMT4">
                  <p:embed/>
                </p:oleObj>
              </mc:Choice>
              <mc:Fallback>
                <p:oleObj name="Equation" r:id="rId9" imgW="1587240" imgH="317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373688"/>
                        <a:ext cx="33147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4" name="Line 10"/>
          <p:cNvSpPr>
            <a:spLocks noChangeShapeType="1"/>
          </p:cNvSpPr>
          <p:nvPr/>
        </p:nvSpPr>
        <p:spPr bwMode="auto">
          <a:xfrm>
            <a:off x="1782763" y="4306888"/>
            <a:ext cx="0" cy="1066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8796" name="Object 12"/>
          <p:cNvGraphicFramePr>
            <a:graphicFrameLocks noChangeAspect="1"/>
          </p:cNvGraphicFramePr>
          <p:nvPr/>
        </p:nvGraphicFramePr>
        <p:xfrm>
          <a:off x="2255838" y="4310063"/>
          <a:ext cx="23161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6" name="Equation" r:id="rId11" imgW="1143000" imgH="291960" progId="Equation.DSMT4">
                  <p:embed/>
                </p:oleObj>
              </mc:Choice>
              <mc:Fallback>
                <p:oleObj name="Equation" r:id="rId11" imgW="1143000" imgH="2919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4310063"/>
                        <a:ext cx="231616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846" name="Group 62"/>
          <p:cNvGrpSpPr>
            <a:grpSpLocks/>
          </p:cNvGrpSpPr>
          <p:nvPr/>
        </p:nvGrpSpPr>
        <p:grpSpPr bwMode="auto">
          <a:xfrm>
            <a:off x="5791200" y="1295400"/>
            <a:ext cx="2128838" cy="4367213"/>
            <a:chOff x="3648" y="816"/>
            <a:chExt cx="1341" cy="2751"/>
          </a:xfrm>
        </p:grpSpPr>
        <p:graphicFrame>
          <p:nvGraphicFramePr>
            <p:cNvPr id="118838" name="Object 54"/>
            <p:cNvGraphicFramePr>
              <a:graphicFrameLocks noChangeAspect="1"/>
            </p:cNvGraphicFramePr>
            <p:nvPr/>
          </p:nvGraphicFramePr>
          <p:xfrm>
            <a:off x="3794" y="1128"/>
            <a:ext cx="1195" cy="2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17" name="BMP 图象" r:id="rId13" imgW="1181265" imgH="2409524" progId="Paint.Picture">
                    <p:embed/>
                  </p:oleObj>
                </mc:Choice>
                <mc:Fallback>
                  <p:oleObj name="BMP 图象" r:id="rId13" imgW="1181265" imgH="2409524" progId="Paint.Picture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1128"/>
                          <a:ext cx="1195" cy="2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07" name="Object 23"/>
            <p:cNvGraphicFramePr>
              <a:graphicFrameLocks noChangeAspect="1"/>
            </p:cNvGraphicFramePr>
            <p:nvPr/>
          </p:nvGraphicFramePr>
          <p:xfrm>
            <a:off x="3648" y="301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18" name="Equation" r:id="rId15" imgW="228600" imgH="241200" progId="Equation.3">
                    <p:embed/>
                  </p:oleObj>
                </mc:Choice>
                <mc:Fallback>
                  <p:oleObj name="Equation" r:id="rId15" imgW="22860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01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08" name="Object 24"/>
            <p:cNvGraphicFramePr>
              <a:graphicFrameLocks noChangeAspect="1"/>
            </p:cNvGraphicFramePr>
            <p:nvPr/>
          </p:nvGraphicFramePr>
          <p:xfrm>
            <a:off x="4800" y="244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19" name="Equation" r:id="rId17" imgW="241200" imgH="317160" progId="Equation.3">
                    <p:embed/>
                  </p:oleObj>
                </mc:Choice>
                <mc:Fallback>
                  <p:oleObj name="Equation" r:id="rId17" imgW="241200" imgH="3171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44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09" name="Object 25"/>
            <p:cNvGraphicFramePr>
              <a:graphicFrameLocks noChangeAspect="1"/>
            </p:cNvGraphicFramePr>
            <p:nvPr/>
          </p:nvGraphicFramePr>
          <p:xfrm>
            <a:off x="4424" y="81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20" name="Equation" r:id="rId19" imgW="215640" imgH="215640" progId="Equation.3">
                    <p:embed/>
                  </p:oleObj>
                </mc:Choice>
                <mc:Fallback>
                  <p:oleObj name="Equation" r:id="rId19" imgW="215640" imgH="215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" y="81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8839" name="Group 55"/>
            <p:cNvGrpSpPr>
              <a:grpSpLocks/>
            </p:cNvGrpSpPr>
            <p:nvPr/>
          </p:nvGrpSpPr>
          <p:grpSpPr bwMode="auto">
            <a:xfrm>
              <a:off x="3784" y="816"/>
              <a:ext cx="1152" cy="2164"/>
              <a:chOff x="3784" y="816"/>
              <a:chExt cx="1152" cy="2164"/>
            </a:xfrm>
          </p:grpSpPr>
          <p:sp>
            <p:nvSpPr>
              <p:cNvPr id="118811" name="Line 27"/>
              <p:cNvSpPr>
                <a:spLocks noChangeShapeType="1"/>
              </p:cNvSpPr>
              <p:nvPr/>
            </p:nvSpPr>
            <p:spPr bwMode="auto">
              <a:xfrm flipH="1">
                <a:off x="3784" y="2404"/>
                <a:ext cx="576" cy="57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05" name="Line 21"/>
              <p:cNvSpPr>
                <a:spLocks noChangeShapeType="1"/>
              </p:cNvSpPr>
              <p:nvPr/>
            </p:nvSpPr>
            <p:spPr bwMode="auto">
              <a:xfrm flipV="1">
                <a:off x="4368" y="1728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10" name="Line 26"/>
              <p:cNvSpPr>
                <a:spLocks noChangeShapeType="1"/>
              </p:cNvSpPr>
              <p:nvPr/>
            </p:nvSpPr>
            <p:spPr bwMode="auto">
              <a:xfrm>
                <a:off x="4360" y="240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12" name="Line 28"/>
              <p:cNvSpPr>
                <a:spLocks noChangeShapeType="1"/>
              </p:cNvSpPr>
              <p:nvPr/>
            </p:nvSpPr>
            <p:spPr bwMode="auto">
              <a:xfrm flipV="1">
                <a:off x="4368" y="816"/>
                <a:ext cx="0" cy="91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18813" name="Object 29"/>
          <p:cNvGraphicFramePr>
            <a:graphicFrameLocks noChangeAspect="1"/>
          </p:cNvGraphicFramePr>
          <p:nvPr/>
        </p:nvGraphicFramePr>
        <p:xfrm>
          <a:off x="6972300" y="31877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21" name="Equation" r:id="rId21" imgW="266400" imgH="241200" progId="Equation.3">
                  <p:embed/>
                </p:oleObj>
              </mc:Choice>
              <mc:Fallback>
                <p:oleObj name="Equation" r:id="rId21" imgW="266400" imgH="241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3187700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28" name="Rectangle 44"/>
          <p:cNvSpPr>
            <a:spLocks noChangeArrowheads="1"/>
          </p:cNvSpPr>
          <p:nvPr/>
        </p:nvSpPr>
        <p:spPr bwMode="auto">
          <a:xfrm>
            <a:off x="2266950" y="4794250"/>
            <a:ext cx="2449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楷体_GB2312" pitchFamily="49" charset="-122"/>
              </a:rPr>
              <a:t>两边平方</a:t>
            </a:r>
          </a:p>
        </p:txBody>
      </p:sp>
      <p:grpSp>
        <p:nvGrpSpPr>
          <p:cNvPr id="118847" name="Group 63"/>
          <p:cNvGrpSpPr>
            <a:grpSpLocks/>
          </p:cNvGrpSpPr>
          <p:nvPr/>
        </p:nvGrpSpPr>
        <p:grpSpPr bwMode="auto">
          <a:xfrm>
            <a:off x="6096000" y="1981200"/>
            <a:ext cx="2235200" cy="3048000"/>
            <a:chOff x="3840" y="1248"/>
            <a:chExt cx="1408" cy="1920"/>
          </a:xfrm>
        </p:grpSpPr>
        <p:sp>
          <p:nvSpPr>
            <p:cNvPr id="118815" name="Line 31"/>
            <p:cNvSpPr>
              <a:spLocks noChangeShapeType="1"/>
            </p:cNvSpPr>
            <p:nvPr/>
          </p:nvSpPr>
          <p:spPr bwMode="auto">
            <a:xfrm flipH="1">
              <a:off x="3840" y="1392"/>
              <a:ext cx="1200" cy="177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8840" name="Object 56"/>
            <p:cNvGraphicFramePr>
              <a:graphicFrameLocks noChangeAspect="1"/>
            </p:cNvGraphicFramePr>
            <p:nvPr/>
          </p:nvGraphicFramePr>
          <p:xfrm>
            <a:off x="5088" y="1248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22" name="Equation" r:id="rId23" imgW="253800" imgH="304560" progId="Equation.3">
                    <p:embed/>
                  </p:oleObj>
                </mc:Choice>
                <mc:Fallback>
                  <p:oleObj name="Equation" r:id="rId23" imgW="253800" imgH="30456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248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8845" name="Group 61"/>
          <p:cNvGrpSpPr>
            <a:grpSpLocks/>
          </p:cNvGrpSpPr>
          <p:nvPr/>
        </p:nvGrpSpPr>
        <p:grpSpPr bwMode="auto">
          <a:xfrm>
            <a:off x="7456488" y="2832100"/>
            <a:ext cx="1460500" cy="368300"/>
            <a:chOff x="4697" y="1784"/>
            <a:chExt cx="920" cy="232"/>
          </a:xfrm>
        </p:grpSpPr>
        <p:graphicFrame>
          <p:nvGraphicFramePr>
            <p:cNvPr id="118819" name="Object 35"/>
            <p:cNvGraphicFramePr>
              <a:graphicFrameLocks noChangeAspect="1"/>
            </p:cNvGraphicFramePr>
            <p:nvPr/>
          </p:nvGraphicFramePr>
          <p:xfrm>
            <a:off x="4752" y="1784"/>
            <a:ext cx="86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23" name="Equation" r:id="rId25" imgW="1498320" imgH="406080" progId="Equation.3">
                    <p:embed/>
                  </p:oleObj>
                </mc:Choice>
                <mc:Fallback>
                  <p:oleObj name="Equation" r:id="rId25" imgW="1498320" imgH="40608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784"/>
                          <a:ext cx="865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20" name="Oval 36"/>
            <p:cNvSpPr>
              <a:spLocks noChangeArrowheads="1"/>
            </p:cNvSpPr>
            <p:nvPr/>
          </p:nvSpPr>
          <p:spPr bwMode="auto">
            <a:xfrm>
              <a:off x="4697" y="187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6078-C05E-4CB3-AB23-95433CD3296D}" type="slidenum">
              <a:rPr lang="en-US" altLang="zh-CN" smtClean="0">
                <a:solidFill>
                  <a:schemeClr val="bg2"/>
                </a:solidFill>
              </a:rPr>
              <a:pPr/>
              <a:t>11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8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autoUpdateAnimBg="0"/>
      <p:bldP spid="118791" grpId="0" autoUpdateAnimBg="0"/>
      <p:bldP spid="118794" grpId="0" animBg="1"/>
      <p:bldP spid="11882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395288" y="685800"/>
            <a:ext cx="5905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eaLnBrk="1" hangingPunct="1"/>
            <a:r>
              <a:rPr lang="zh-CN" altLang="en-US"/>
              <a:t>例</a:t>
            </a:r>
            <a:r>
              <a:rPr lang="en-US" altLang="zh-CN"/>
              <a:t>4. </a:t>
            </a:r>
            <a:r>
              <a:rPr lang="zh-CN" altLang="en-US"/>
              <a:t>求坐标面 </a:t>
            </a:r>
            <a:r>
              <a:rPr lang="en-US" altLang="zh-CN" i="1"/>
              <a:t>xoz</a:t>
            </a:r>
            <a:r>
              <a:rPr lang="en-US" altLang="zh-CN"/>
              <a:t> </a:t>
            </a:r>
            <a:r>
              <a:rPr lang="zh-CN" altLang="en-US"/>
              <a:t>上的双曲线</a:t>
            </a:r>
          </a:p>
        </p:txBody>
      </p:sp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6011863" y="404813"/>
          <a:ext cx="21621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6" name="Equation" r:id="rId3" imgW="1091880" imgH="596880" progId="Equation.DSMT4">
                  <p:embed/>
                </p:oleObj>
              </mc:Choice>
              <mc:Fallback>
                <p:oleObj name="Equation" r:id="rId3" imgW="1091880" imgH="596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04813"/>
                        <a:ext cx="21621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468313" y="1628775"/>
            <a:ext cx="8675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分别绕 </a:t>
            </a:r>
            <a:r>
              <a:rPr lang="en-US" altLang="zh-CN" i="1"/>
              <a:t>x</a:t>
            </a:r>
            <a:r>
              <a:rPr lang="zh-CN" altLang="en-US"/>
              <a:t>轴和 </a:t>
            </a:r>
            <a:r>
              <a:rPr lang="en-US" altLang="zh-CN" i="1"/>
              <a:t>z </a:t>
            </a:r>
            <a:r>
              <a:rPr lang="zh-CN" altLang="en-US"/>
              <a:t>轴旋转一周所生成的旋转曲面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539750" y="2420938"/>
            <a:ext cx="82883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方程</a:t>
            </a:r>
            <a:r>
              <a:rPr lang="en-US" altLang="zh-CN"/>
              <a:t>. </a:t>
            </a:r>
          </a:p>
        </p:txBody>
      </p:sp>
      <p:pic>
        <p:nvPicPr>
          <p:cNvPr id="21300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213100"/>
            <a:ext cx="252095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DF37-AEE8-484F-9441-CFC9A93CCCEE}" type="slidenum">
              <a:rPr lang="en-US" altLang="zh-CN" smtClean="0">
                <a:solidFill>
                  <a:schemeClr val="bg2"/>
                </a:solidFill>
              </a:rPr>
              <a:pPr/>
              <a:t>12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8" grpId="0" autoUpdateAnimBg="0"/>
      <p:bldP spid="21299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31" name="Group 23"/>
          <p:cNvGrpSpPr>
            <a:grpSpLocks/>
          </p:cNvGrpSpPr>
          <p:nvPr/>
        </p:nvGrpSpPr>
        <p:grpSpPr bwMode="auto">
          <a:xfrm>
            <a:off x="6372225" y="2276475"/>
            <a:ext cx="2524125" cy="1838325"/>
            <a:chOff x="2970" y="1872"/>
            <a:chExt cx="1590" cy="1158"/>
          </a:xfrm>
        </p:grpSpPr>
        <p:graphicFrame>
          <p:nvGraphicFramePr>
            <p:cNvPr id="119824" name="Object 16"/>
            <p:cNvGraphicFramePr>
              <a:graphicFrameLocks noChangeAspect="1"/>
            </p:cNvGraphicFramePr>
            <p:nvPr/>
          </p:nvGraphicFramePr>
          <p:xfrm>
            <a:off x="2970" y="1872"/>
            <a:ext cx="1590" cy="1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81" name="BMP 图象" r:id="rId4" imgW="2523810" imgH="1838095" progId="Paint.Picture">
                    <p:embed/>
                  </p:oleObj>
                </mc:Choice>
                <mc:Fallback>
                  <p:oleObj name="BMP 图象" r:id="rId4" imgW="2523810" imgH="1838095" progId="Paint.Picture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0" y="1872"/>
                          <a:ext cx="1590" cy="1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29" name="Object 21"/>
            <p:cNvGraphicFramePr>
              <a:graphicFrameLocks noChangeAspect="1"/>
            </p:cNvGraphicFramePr>
            <p:nvPr/>
          </p:nvGraphicFramePr>
          <p:xfrm>
            <a:off x="2976" y="2832"/>
            <a:ext cx="73" cy="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82" name="Equation" r:id="rId6" imgW="228600" imgH="241200" progId="Equation.3">
                    <p:embed/>
                  </p:oleObj>
                </mc:Choice>
                <mc:Fallback>
                  <p:oleObj name="Equation" r:id="rId6" imgW="228600" imgH="241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832"/>
                          <a:ext cx="73" cy="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30" name="Object 22"/>
            <p:cNvGraphicFramePr>
              <a:graphicFrameLocks noChangeAspect="1"/>
            </p:cNvGraphicFramePr>
            <p:nvPr/>
          </p:nvGraphicFramePr>
          <p:xfrm>
            <a:off x="3840" y="2880"/>
            <a:ext cx="77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83" name="Equation" r:id="rId8" imgW="241200" imgH="317160" progId="Equation.3">
                    <p:embed/>
                  </p:oleObj>
                </mc:Choice>
                <mc:Fallback>
                  <p:oleObj name="Equation" r:id="rId8" imgW="241200" imgH="3171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880"/>
                          <a:ext cx="77" cy="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825" name="Object 17"/>
          <p:cNvGraphicFramePr>
            <a:graphicFrameLocks noChangeAspect="1"/>
          </p:cNvGraphicFramePr>
          <p:nvPr/>
        </p:nvGraphicFramePr>
        <p:xfrm>
          <a:off x="6877050" y="404813"/>
          <a:ext cx="177165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84" name="BMP 图象" r:id="rId10" imgW="1771429" imgH="1704762" progId="Paint.Picture">
                  <p:embed/>
                </p:oleObj>
              </mc:Choice>
              <mc:Fallback>
                <p:oleObj name="BMP 图象" r:id="rId10" imgW="1771429" imgH="1704762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04813"/>
                        <a:ext cx="177165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468313" y="692150"/>
            <a:ext cx="7775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</a:rPr>
              <a:t>绕</a:t>
            </a:r>
            <a:r>
              <a:rPr lang="zh-CN" altLang="en-US"/>
              <a:t>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轴旋转所成曲面方程为</a:t>
            </a:r>
          </a:p>
        </p:txBody>
      </p:sp>
      <p:graphicFrame>
        <p:nvGraphicFramePr>
          <p:cNvPr id="119816" name="Object 8"/>
          <p:cNvGraphicFramePr>
            <a:graphicFrameLocks noChangeAspect="1"/>
          </p:cNvGraphicFramePr>
          <p:nvPr/>
        </p:nvGraphicFramePr>
        <p:xfrm>
          <a:off x="3276600" y="1412875"/>
          <a:ext cx="3024188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85" name="Equation" r:id="rId12" imgW="1536480" imgH="596880" progId="Equation.DSMT4">
                  <p:embed/>
                </p:oleObj>
              </mc:Choice>
              <mc:Fallback>
                <p:oleObj name="Equation" r:id="rId12" imgW="1536480" imgH="596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12875"/>
                        <a:ext cx="3024188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395288" y="2924175"/>
            <a:ext cx="5905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绕 </a:t>
            </a:r>
            <a:r>
              <a:rPr lang="en-US" altLang="zh-CN" i="1"/>
              <a:t>z </a:t>
            </a:r>
            <a:r>
              <a:rPr lang="zh-CN" altLang="en-US"/>
              <a:t>轴旋转所成曲面方程为</a:t>
            </a:r>
          </a:p>
        </p:txBody>
      </p:sp>
      <p:graphicFrame>
        <p:nvGraphicFramePr>
          <p:cNvPr id="119818" name="Object 10"/>
          <p:cNvGraphicFramePr>
            <a:graphicFrameLocks noChangeAspect="1"/>
          </p:cNvGraphicFramePr>
          <p:nvPr/>
        </p:nvGraphicFramePr>
        <p:xfrm>
          <a:off x="3492500" y="3860800"/>
          <a:ext cx="2995613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86" name="Equation" r:id="rId14" imgW="1536480" imgH="596880" progId="Equation.DSMT4">
                  <p:embed/>
                </p:oleObj>
              </mc:Choice>
              <mc:Fallback>
                <p:oleObj name="Equation" r:id="rId14" imgW="1536480" imgH="5968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860800"/>
                        <a:ext cx="2995613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361950" y="5657850"/>
            <a:ext cx="6226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这两种曲面都叫做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旋转双曲面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grpSp>
        <p:nvGrpSpPr>
          <p:cNvPr id="119832" name="Group 24"/>
          <p:cNvGrpSpPr>
            <a:grpSpLocks/>
          </p:cNvGrpSpPr>
          <p:nvPr/>
        </p:nvGrpSpPr>
        <p:grpSpPr bwMode="auto">
          <a:xfrm>
            <a:off x="6804025" y="4797425"/>
            <a:ext cx="1828800" cy="1643063"/>
            <a:chOff x="4176" y="2784"/>
            <a:chExt cx="1152" cy="1035"/>
          </a:xfrm>
        </p:grpSpPr>
        <p:graphicFrame>
          <p:nvGraphicFramePr>
            <p:cNvPr id="119826" name="Object 18"/>
            <p:cNvGraphicFramePr>
              <a:graphicFrameLocks noChangeAspect="1"/>
            </p:cNvGraphicFramePr>
            <p:nvPr/>
          </p:nvGraphicFramePr>
          <p:xfrm>
            <a:off x="4176" y="2784"/>
            <a:ext cx="1152" cy="10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87" name="BMP 图象" r:id="rId16" imgW="2161905" imgH="1943371" progId="Paint.Picture">
                    <p:embed/>
                  </p:oleObj>
                </mc:Choice>
                <mc:Fallback>
                  <p:oleObj name="BMP 图象" r:id="rId16" imgW="2161905" imgH="1943371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784"/>
                          <a:ext cx="1152" cy="10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27" name="Object 19"/>
            <p:cNvGraphicFramePr>
              <a:graphicFrameLocks noChangeAspect="1"/>
            </p:cNvGraphicFramePr>
            <p:nvPr/>
          </p:nvGraphicFramePr>
          <p:xfrm>
            <a:off x="4752" y="2812"/>
            <a:ext cx="68" cy="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88" name="Equation" r:id="rId18" imgW="215640" imgH="215640" progId="Equation.3">
                    <p:embed/>
                  </p:oleObj>
                </mc:Choice>
                <mc:Fallback>
                  <p:oleObj name="Equation" r:id="rId18" imgW="215640" imgH="2156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812"/>
                          <a:ext cx="68" cy="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841" name="Object 33"/>
          <p:cNvGraphicFramePr>
            <a:graphicFrameLocks noChangeAspect="1"/>
          </p:cNvGraphicFramePr>
          <p:nvPr/>
        </p:nvGraphicFramePr>
        <p:xfrm>
          <a:off x="468313" y="1412875"/>
          <a:ext cx="21621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89" name="Equation" r:id="rId20" imgW="1091880" imgH="596880" progId="Equation.DSMT4">
                  <p:embed/>
                </p:oleObj>
              </mc:Choice>
              <mc:Fallback>
                <p:oleObj name="Equation" r:id="rId20" imgW="1091880" imgH="59688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12875"/>
                        <a:ext cx="21621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2" name="Object 34"/>
          <p:cNvGraphicFramePr>
            <a:graphicFrameLocks noChangeAspect="1"/>
          </p:cNvGraphicFramePr>
          <p:nvPr/>
        </p:nvGraphicFramePr>
        <p:xfrm>
          <a:off x="539750" y="3789363"/>
          <a:ext cx="21621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0" name="Equation" r:id="rId22" imgW="1091880" imgH="596880" progId="Equation.DSMT4">
                  <p:embed/>
                </p:oleObj>
              </mc:Choice>
              <mc:Fallback>
                <p:oleObj name="Equation" r:id="rId22" imgW="1091880" imgH="5968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89363"/>
                        <a:ext cx="21621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43" name="AutoShape 35"/>
          <p:cNvSpPr>
            <a:spLocks noChangeArrowheads="1"/>
          </p:cNvSpPr>
          <p:nvPr/>
        </p:nvSpPr>
        <p:spPr bwMode="auto">
          <a:xfrm>
            <a:off x="2700338" y="1989138"/>
            <a:ext cx="503237" cy="215900"/>
          </a:xfrm>
          <a:prstGeom prst="rightArrow">
            <a:avLst>
              <a:gd name="adj1" fmla="val 50000"/>
              <a:gd name="adj2" fmla="val 582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44" name="AutoShape 36"/>
          <p:cNvSpPr>
            <a:spLocks noChangeArrowheads="1"/>
          </p:cNvSpPr>
          <p:nvPr/>
        </p:nvSpPr>
        <p:spPr bwMode="auto">
          <a:xfrm>
            <a:off x="2916238" y="4365625"/>
            <a:ext cx="503237" cy="215900"/>
          </a:xfrm>
          <a:prstGeom prst="rightArrow">
            <a:avLst>
              <a:gd name="adj1" fmla="val 50000"/>
              <a:gd name="adj2" fmla="val 582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45" name="Oval 37"/>
          <p:cNvSpPr>
            <a:spLocks noChangeArrowheads="1"/>
          </p:cNvSpPr>
          <p:nvPr/>
        </p:nvSpPr>
        <p:spPr bwMode="auto">
          <a:xfrm>
            <a:off x="1692275" y="11969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46" name="Oval 38"/>
          <p:cNvSpPr>
            <a:spLocks noChangeArrowheads="1"/>
          </p:cNvSpPr>
          <p:nvPr/>
        </p:nvSpPr>
        <p:spPr bwMode="auto">
          <a:xfrm>
            <a:off x="5435600" y="4364038"/>
            <a:ext cx="144463" cy="144462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47" name="Oval 39"/>
          <p:cNvSpPr>
            <a:spLocks noChangeArrowheads="1"/>
          </p:cNvSpPr>
          <p:nvPr/>
        </p:nvSpPr>
        <p:spPr bwMode="auto">
          <a:xfrm>
            <a:off x="1619250" y="4292600"/>
            <a:ext cx="144463" cy="144463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48" name="Oval 40"/>
          <p:cNvSpPr>
            <a:spLocks noChangeArrowheads="1"/>
          </p:cNvSpPr>
          <p:nvPr/>
        </p:nvSpPr>
        <p:spPr bwMode="auto">
          <a:xfrm>
            <a:off x="971550" y="3429000"/>
            <a:ext cx="144463" cy="144463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49" name="Oval 41"/>
          <p:cNvSpPr>
            <a:spLocks noChangeArrowheads="1"/>
          </p:cNvSpPr>
          <p:nvPr/>
        </p:nvSpPr>
        <p:spPr bwMode="auto">
          <a:xfrm>
            <a:off x="611188" y="184467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50" name="Oval 42"/>
          <p:cNvSpPr>
            <a:spLocks noChangeArrowheads="1"/>
          </p:cNvSpPr>
          <p:nvPr/>
        </p:nvSpPr>
        <p:spPr bwMode="auto">
          <a:xfrm>
            <a:off x="3419475" y="18446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20272" y="6400800"/>
            <a:ext cx="1905000" cy="457200"/>
          </a:xfrm>
        </p:spPr>
        <p:txBody>
          <a:bodyPr/>
          <a:lstStyle/>
          <a:p>
            <a:fld id="{65DE6078-C05E-4CB3-AB23-95433CD3296D}" type="slidenum">
              <a:rPr lang="en-US" altLang="zh-CN" smtClean="0">
                <a:solidFill>
                  <a:schemeClr val="bg2"/>
                </a:solidFill>
              </a:rPr>
              <a:pPr/>
              <a:t>13</a:t>
            </a:fld>
            <a:endParaRPr lang="en-US" alt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9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9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9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19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19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19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19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19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19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119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5" grpId="0" autoUpdateAnimBg="0"/>
      <p:bldP spid="119817" grpId="0" autoUpdateAnimBg="0"/>
      <p:bldP spid="119819" grpId="0" autoUpdateAnimBg="0"/>
      <p:bldP spid="119843" grpId="0" animBg="1"/>
      <p:bldP spid="119844" grpId="0" animBg="1"/>
      <p:bldP spid="119845" grpId="0" animBg="1"/>
      <p:bldP spid="119846" grpId="0" animBg="1"/>
      <p:bldP spid="119847" grpId="0" animBg="1"/>
      <p:bldP spid="119848" grpId="0" animBg="1"/>
      <p:bldP spid="119849" grpId="0" animBg="1"/>
      <p:bldP spid="1198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793" name="Group 73"/>
          <p:cNvGrpSpPr>
            <a:grpSpLocks/>
          </p:cNvGrpSpPr>
          <p:nvPr/>
        </p:nvGrpSpPr>
        <p:grpSpPr bwMode="auto">
          <a:xfrm>
            <a:off x="6877050" y="620713"/>
            <a:ext cx="1981200" cy="2746375"/>
            <a:chOff x="4368" y="362"/>
            <a:chExt cx="1248" cy="1730"/>
          </a:xfrm>
        </p:grpSpPr>
        <p:sp>
          <p:nvSpPr>
            <p:cNvPr id="158756" name="Line 36"/>
            <p:cNvSpPr>
              <a:spLocks noChangeShapeType="1"/>
            </p:cNvSpPr>
            <p:nvPr/>
          </p:nvSpPr>
          <p:spPr bwMode="auto">
            <a:xfrm>
              <a:off x="4914" y="1450"/>
              <a:ext cx="64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57" name="Line 37"/>
            <p:cNvSpPr>
              <a:spLocks noChangeShapeType="1"/>
            </p:cNvSpPr>
            <p:nvPr/>
          </p:nvSpPr>
          <p:spPr bwMode="auto">
            <a:xfrm flipV="1">
              <a:off x="4914" y="362"/>
              <a:ext cx="0" cy="10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58" name="Line 38"/>
            <p:cNvSpPr>
              <a:spLocks noChangeShapeType="1"/>
            </p:cNvSpPr>
            <p:nvPr/>
          </p:nvSpPr>
          <p:spPr bwMode="auto">
            <a:xfrm flipH="1">
              <a:off x="4483" y="1450"/>
              <a:ext cx="431" cy="43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8767" name="Object 47"/>
            <p:cNvGraphicFramePr>
              <a:graphicFrameLocks noChangeAspect="1"/>
            </p:cNvGraphicFramePr>
            <p:nvPr/>
          </p:nvGraphicFramePr>
          <p:xfrm>
            <a:off x="4368" y="1883"/>
            <a:ext cx="18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438" name="公式" r:id="rId3" imgW="126720" imgH="139680" progId="Equation.3">
                    <p:embed/>
                  </p:oleObj>
                </mc:Choice>
                <mc:Fallback>
                  <p:oleObj name="公式" r:id="rId3" imgW="126720" imgH="13968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83"/>
                          <a:ext cx="187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68" name="Object 48"/>
            <p:cNvGraphicFramePr>
              <a:graphicFrameLocks noChangeAspect="1"/>
            </p:cNvGraphicFramePr>
            <p:nvPr/>
          </p:nvGraphicFramePr>
          <p:xfrm>
            <a:off x="5408" y="1483"/>
            <a:ext cx="20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439" name="公式" r:id="rId5" imgW="139680" imgH="164880" progId="Equation.3">
                    <p:embed/>
                  </p:oleObj>
                </mc:Choice>
                <mc:Fallback>
                  <p:oleObj name="公式" r:id="rId5" imgW="139680" imgH="1648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8" y="1483"/>
                          <a:ext cx="20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69" name="Object 49"/>
            <p:cNvGraphicFramePr>
              <a:graphicFrameLocks noChangeAspect="1"/>
            </p:cNvGraphicFramePr>
            <p:nvPr/>
          </p:nvGraphicFramePr>
          <p:xfrm>
            <a:off x="4717" y="384"/>
            <a:ext cx="168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440" name="公式" r:id="rId7" imgW="114120" imgH="126720" progId="Equation.3">
                    <p:embed/>
                  </p:oleObj>
                </mc:Choice>
                <mc:Fallback>
                  <p:oleObj name="公式" r:id="rId7" imgW="114120" imgH="12672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7" y="384"/>
                          <a:ext cx="168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8798" name="Group 78"/>
          <p:cNvGrpSpPr>
            <a:grpSpLocks/>
          </p:cNvGrpSpPr>
          <p:nvPr/>
        </p:nvGrpSpPr>
        <p:grpSpPr bwMode="auto">
          <a:xfrm>
            <a:off x="7186613" y="941388"/>
            <a:ext cx="1162050" cy="2500312"/>
            <a:chOff x="4551" y="576"/>
            <a:chExt cx="732" cy="1575"/>
          </a:xfrm>
        </p:grpSpPr>
        <p:grpSp>
          <p:nvGrpSpPr>
            <p:cNvPr id="158786" name="Group 66"/>
            <p:cNvGrpSpPr>
              <a:grpSpLocks/>
            </p:cNvGrpSpPr>
            <p:nvPr/>
          </p:nvGrpSpPr>
          <p:grpSpPr bwMode="auto">
            <a:xfrm>
              <a:off x="4563" y="625"/>
              <a:ext cx="720" cy="1526"/>
              <a:chOff x="4563" y="625"/>
              <a:chExt cx="720" cy="1526"/>
            </a:xfrm>
          </p:grpSpPr>
          <p:sp>
            <p:nvSpPr>
              <p:cNvPr id="158723" name="Freeform 3"/>
              <p:cNvSpPr>
                <a:spLocks/>
              </p:cNvSpPr>
              <p:nvPr/>
            </p:nvSpPr>
            <p:spPr bwMode="auto">
              <a:xfrm>
                <a:off x="4575" y="720"/>
                <a:ext cx="704" cy="1328"/>
              </a:xfrm>
              <a:custGeom>
                <a:avLst/>
                <a:gdLst>
                  <a:gd name="T0" fmla="*/ 768 w 768"/>
                  <a:gd name="T1" fmla="*/ 0 h 1536"/>
                  <a:gd name="T2" fmla="*/ 768 w 768"/>
                  <a:gd name="T3" fmla="*/ 1536 h 1536"/>
                  <a:gd name="T4" fmla="*/ 0 w 768"/>
                  <a:gd name="T5" fmla="*/ 1536 h 1536"/>
                  <a:gd name="T6" fmla="*/ 0 w 768"/>
                  <a:gd name="T7" fmla="*/ 0 h 1536"/>
                  <a:gd name="T8" fmla="*/ 768 w 768"/>
                  <a:gd name="T9" fmla="*/ 0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8" h="1536">
                    <a:moveTo>
                      <a:pt x="768" y="0"/>
                    </a:moveTo>
                    <a:lnTo>
                      <a:pt x="768" y="1536"/>
                    </a:lnTo>
                    <a:lnTo>
                      <a:pt x="0" y="1536"/>
                    </a:lnTo>
                    <a:lnTo>
                      <a:pt x="0" y="0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66FF99"/>
              </a:solidFill>
              <a:ln w="6350" cmpd="sng">
                <a:solidFill>
                  <a:srgbClr val="0099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725" name="Oval 5"/>
              <p:cNvSpPr>
                <a:spLocks noChangeArrowheads="1"/>
              </p:cNvSpPr>
              <p:nvPr/>
            </p:nvSpPr>
            <p:spPr bwMode="auto">
              <a:xfrm>
                <a:off x="4578" y="625"/>
                <a:ext cx="705" cy="177"/>
              </a:xfrm>
              <a:prstGeom prst="ellipse">
                <a:avLst/>
              </a:prstGeom>
              <a:solidFill>
                <a:srgbClr val="66FF99"/>
              </a:solidFill>
              <a:ln w="9525">
                <a:solidFill>
                  <a:srgbClr val="0099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784" name="Arc 64"/>
              <p:cNvSpPr>
                <a:spLocks/>
              </p:cNvSpPr>
              <p:nvPr/>
            </p:nvSpPr>
            <p:spPr bwMode="auto">
              <a:xfrm>
                <a:off x="4589" y="1969"/>
                <a:ext cx="691" cy="109"/>
              </a:xfrm>
              <a:custGeom>
                <a:avLst/>
                <a:gdLst>
                  <a:gd name="G0" fmla="+- 21599 0 0"/>
                  <a:gd name="G1" fmla="+- 21600 0 0"/>
                  <a:gd name="G2" fmla="+- 21600 0 0"/>
                  <a:gd name="T0" fmla="*/ 0 w 43199"/>
                  <a:gd name="T1" fmla="*/ 21450 h 27406"/>
                  <a:gd name="T2" fmla="*/ 42404 w 43199"/>
                  <a:gd name="T3" fmla="*/ 27406 h 27406"/>
                  <a:gd name="T4" fmla="*/ 21599 w 43199"/>
                  <a:gd name="T5" fmla="*/ 21600 h 27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9" h="27406" fill="none" extrusionOk="0">
                    <a:moveTo>
                      <a:pt x="-1" y="21449"/>
                    </a:moveTo>
                    <a:cubicBezTo>
                      <a:pt x="81" y="9579"/>
                      <a:pt x="9728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3562"/>
                      <a:pt x="42931" y="25515"/>
                      <a:pt x="42404" y="27406"/>
                    </a:cubicBezTo>
                  </a:path>
                  <a:path w="43199" h="27406" stroke="0" extrusionOk="0">
                    <a:moveTo>
                      <a:pt x="-1" y="21449"/>
                    </a:moveTo>
                    <a:cubicBezTo>
                      <a:pt x="81" y="9579"/>
                      <a:pt x="9728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3562"/>
                      <a:pt x="42931" y="25515"/>
                      <a:pt x="42404" y="27406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solidFill>
                <a:srgbClr val="66FF99"/>
              </a:solidFill>
              <a:ln w="9525">
                <a:solidFill>
                  <a:srgbClr val="009999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785" name="Arc 65"/>
              <p:cNvSpPr>
                <a:spLocks/>
              </p:cNvSpPr>
              <p:nvPr/>
            </p:nvSpPr>
            <p:spPr bwMode="auto">
              <a:xfrm flipV="1">
                <a:off x="4563" y="2016"/>
                <a:ext cx="720" cy="13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96 w 43200"/>
                  <a:gd name="T1" fmla="*/ 27039 h 27039"/>
                  <a:gd name="T2" fmla="*/ 43200 w 43200"/>
                  <a:gd name="T3" fmla="*/ 21600 h 27039"/>
                  <a:gd name="T4" fmla="*/ 21600 w 43200"/>
                  <a:gd name="T5" fmla="*/ 21600 h 27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7039" fill="none" extrusionOk="0">
                    <a:moveTo>
                      <a:pt x="695" y="27039"/>
                    </a:moveTo>
                    <a:cubicBezTo>
                      <a:pt x="233" y="25262"/>
                      <a:pt x="0" y="2343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7039" stroke="0" extrusionOk="0">
                    <a:moveTo>
                      <a:pt x="695" y="27039"/>
                    </a:moveTo>
                    <a:cubicBezTo>
                      <a:pt x="233" y="25262"/>
                      <a:pt x="0" y="2343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66FF99"/>
              </a:solidFill>
              <a:ln w="9525">
                <a:solidFill>
                  <a:srgbClr val="0099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8763" name="Line 43"/>
            <p:cNvSpPr>
              <a:spLocks noChangeShapeType="1"/>
            </p:cNvSpPr>
            <p:nvPr/>
          </p:nvSpPr>
          <p:spPr bwMode="auto">
            <a:xfrm flipH="1">
              <a:off x="4806" y="1440"/>
              <a:ext cx="129" cy="13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61" name="Line 41"/>
            <p:cNvSpPr>
              <a:spLocks noChangeShapeType="1"/>
            </p:cNvSpPr>
            <p:nvPr/>
          </p:nvSpPr>
          <p:spPr bwMode="auto">
            <a:xfrm flipV="1">
              <a:off x="4914" y="791"/>
              <a:ext cx="0" cy="64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62" name="Line 42"/>
            <p:cNvSpPr>
              <a:spLocks noChangeShapeType="1"/>
            </p:cNvSpPr>
            <p:nvPr/>
          </p:nvSpPr>
          <p:spPr bwMode="auto">
            <a:xfrm>
              <a:off x="4913" y="1450"/>
              <a:ext cx="34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95" name="Line 75"/>
            <p:cNvSpPr>
              <a:spLocks noChangeShapeType="1"/>
            </p:cNvSpPr>
            <p:nvPr/>
          </p:nvSpPr>
          <p:spPr bwMode="auto">
            <a:xfrm flipH="1">
              <a:off x="4551" y="1547"/>
              <a:ext cx="277" cy="27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97" name="Line 77"/>
            <p:cNvSpPr>
              <a:spLocks noChangeShapeType="1"/>
            </p:cNvSpPr>
            <p:nvPr/>
          </p:nvSpPr>
          <p:spPr bwMode="auto">
            <a:xfrm flipV="1">
              <a:off x="4908" y="576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872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404813"/>
            <a:ext cx="2057400" cy="533400"/>
          </a:xfrm>
        </p:spPr>
        <p:txBody>
          <a:bodyPr/>
          <a:lstStyle/>
          <a:p>
            <a:pPr algn="l"/>
            <a:r>
              <a:rPr lang="zh-CN" altLang="en-US" sz="3600" b="1">
                <a:solidFill>
                  <a:schemeClr val="bg2"/>
                </a:solidFill>
                <a:latin typeface="楷体_GB2312" pitchFamily="49" charset="-122"/>
              </a:rPr>
              <a:t>三、柱面</a:t>
            </a:r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323850" y="990600"/>
            <a:ext cx="3600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引例</a:t>
            </a:r>
            <a:r>
              <a:rPr lang="en-US" altLang="zh-CN">
                <a:latin typeface="楷体_GB2312" pitchFamily="49" charset="-122"/>
              </a:rPr>
              <a:t>. </a:t>
            </a:r>
            <a:r>
              <a:rPr lang="zh-CN" altLang="en-US">
                <a:latin typeface="楷体_GB2312" pitchFamily="49" charset="-122"/>
              </a:rPr>
              <a:t>分析方程</a:t>
            </a:r>
          </a:p>
        </p:txBody>
      </p:sp>
      <p:sp>
        <p:nvSpPr>
          <p:cNvPr id="158729" name="Text Box 9"/>
          <p:cNvSpPr txBox="1">
            <a:spLocks noChangeArrowheads="1"/>
          </p:cNvSpPr>
          <p:nvPr/>
        </p:nvSpPr>
        <p:spPr bwMode="auto">
          <a:xfrm>
            <a:off x="395288" y="1557338"/>
            <a:ext cx="495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表示怎样的曲面 </a:t>
            </a:r>
            <a:r>
              <a:rPr lang="en-US" altLang="zh-CN"/>
              <a:t>.</a:t>
            </a:r>
          </a:p>
        </p:txBody>
      </p:sp>
      <p:sp>
        <p:nvSpPr>
          <p:cNvPr id="158730" name="Text Box 10"/>
          <p:cNvSpPr txBox="1">
            <a:spLocks noChangeArrowheads="1"/>
          </p:cNvSpPr>
          <p:nvPr/>
        </p:nvSpPr>
        <p:spPr bwMode="auto">
          <a:xfrm>
            <a:off x="2325688" y="3933825"/>
            <a:ext cx="44783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的坐标也满足方程</a:t>
            </a:r>
          </a:p>
        </p:txBody>
      </p:sp>
      <p:graphicFrame>
        <p:nvGraphicFramePr>
          <p:cNvPr id="158731" name="Object 11"/>
          <p:cNvGraphicFramePr>
            <a:graphicFrameLocks noChangeAspect="1"/>
          </p:cNvGraphicFramePr>
          <p:nvPr/>
        </p:nvGraphicFramePr>
        <p:xfrm>
          <a:off x="3563938" y="981075"/>
          <a:ext cx="23764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41" name="Equation" r:id="rId9" imgW="1206360" imgH="317160" progId="Equation.DSMT4">
                  <p:embed/>
                </p:oleObj>
              </mc:Choice>
              <mc:Fallback>
                <p:oleObj name="Equation" r:id="rId9" imgW="1206360" imgH="3171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981075"/>
                        <a:ext cx="237648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323850" y="2147888"/>
            <a:ext cx="3743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</a:rPr>
              <a:t>在 </a:t>
            </a:r>
            <a:r>
              <a:rPr lang="en-US" altLang="zh-CN" i="1"/>
              <a:t>xoy</a:t>
            </a:r>
            <a:r>
              <a:rPr lang="en-US" altLang="zh-CN"/>
              <a:t> </a:t>
            </a:r>
            <a:r>
              <a:rPr lang="zh-CN" altLang="en-US"/>
              <a:t>面上，</a:t>
            </a:r>
          </a:p>
        </p:txBody>
      </p:sp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5257800" y="2201863"/>
            <a:ext cx="2409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表示圆</a:t>
            </a:r>
            <a:r>
              <a:rPr lang="en-US" altLang="zh-CN" i="1"/>
              <a:t>C</a:t>
            </a:r>
            <a:r>
              <a:rPr lang="en-US" altLang="zh-CN"/>
              <a:t>,  </a:t>
            </a:r>
          </a:p>
        </p:txBody>
      </p:sp>
      <p:graphicFrame>
        <p:nvGraphicFramePr>
          <p:cNvPr id="158734" name="Object 14"/>
          <p:cNvGraphicFramePr>
            <a:graphicFrameLocks noChangeAspect="1"/>
          </p:cNvGraphicFramePr>
          <p:nvPr/>
        </p:nvGraphicFramePr>
        <p:xfrm>
          <a:off x="3276600" y="2205038"/>
          <a:ext cx="20875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42" name="Equation" r:id="rId11" imgW="1206360" imgH="317160" progId="Equation.DSMT4">
                  <p:embed/>
                </p:oleObj>
              </mc:Choice>
              <mc:Fallback>
                <p:oleObj name="Equation" r:id="rId11" imgW="1206360" imgH="3171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5038"/>
                        <a:ext cx="208756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5" name="Object 15"/>
          <p:cNvGraphicFramePr>
            <a:graphicFrameLocks noChangeAspect="1"/>
          </p:cNvGraphicFramePr>
          <p:nvPr/>
        </p:nvGraphicFramePr>
        <p:xfrm>
          <a:off x="5940425" y="3933825"/>
          <a:ext cx="22320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43" name="Equation" r:id="rId13" imgW="1206360" imgH="317160" progId="Equation.DSMT4">
                  <p:embed/>
                </p:oleObj>
              </mc:Choice>
              <mc:Fallback>
                <p:oleObj name="Equation" r:id="rId13" imgW="1206360" imgH="3171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933825"/>
                        <a:ext cx="22320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6" name="Text Box 16"/>
          <p:cNvSpPr txBox="1">
            <a:spLocks noChangeArrowheads="1"/>
          </p:cNvSpPr>
          <p:nvPr/>
        </p:nvSpPr>
        <p:spPr bwMode="auto">
          <a:xfrm>
            <a:off x="230188" y="4586288"/>
            <a:ext cx="9742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沿曲线</a:t>
            </a:r>
            <a:r>
              <a:rPr lang="en-US" altLang="zh-CN" i="1"/>
              <a:t>C</a:t>
            </a:r>
            <a:r>
              <a:rPr lang="zh-CN" altLang="en-US"/>
              <a:t>平行于 </a:t>
            </a:r>
            <a:r>
              <a:rPr lang="en-US" altLang="zh-CN"/>
              <a:t>z </a:t>
            </a:r>
            <a:r>
              <a:rPr lang="zh-CN" altLang="en-US"/>
              <a:t>轴的一切直线所形成的曲面</a:t>
            </a:r>
            <a:endParaRPr lang="zh-CN" altLang="en-US">
              <a:latin typeface="楷体_GB2312" pitchFamily="49" charset="-122"/>
            </a:endParaRPr>
          </a:p>
        </p:txBody>
      </p:sp>
      <p:sp>
        <p:nvSpPr>
          <p:cNvPr id="158737" name="Text Box 17"/>
          <p:cNvSpPr txBox="1">
            <a:spLocks noChangeArrowheads="1"/>
          </p:cNvSpPr>
          <p:nvPr/>
        </p:nvSpPr>
        <p:spPr bwMode="auto">
          <a:xfrm>
            <a:off x="179388" y="5805488"/>
            <a:ext cx="2667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故在空间</a:t>
            </a:r>
          </a:p>
        </p:txBody>
      </p:sp>
      <p:graphicFrame>
        <p:nvGraphicFramePr>
          <p:cNvPr id="158738" name="Object 18"/>
          <p:cNvGraphicFramePr>
            <a:graphicFrameLocks noChangeAspect="1"/>
          </p:cNvGraphicFramePr>
          <p:nvPr/>
        </p:nvGraphicFramePr>
        <p:xfrm>
          <a:off x="2124075" y="5805488"/>
          <a:ext cx="25701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44" name="Equation" r:id="rId15" imgW="1206360" imgH="317160" progId="Equation.DSMT4">
                  <p:embed/>
                </p:oleObj>
              </mc:Choice>
              <mc:Fallback>
                <p:oleObj name="Equation" r:id="rId15" imgW="1206360" imgH="3171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805488"/>
                        <a:ext cx="257016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5" name="Text Box 25"/>
          <p:cNvSpPr txBox="1">
            <a:spLocks noChangeArrowheads="1"/>
          </p:cNvSpPr>
          <p:nvPr/>
        </p:nvSpPr>
        <p:spPr bwMode="auto">
          <a:xfrm>
            <a:off x="250825" y="3357563"/>
            <a:ext cx="6481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/>
              <a:t>过此点作</a:t>
            </a:r>
            <a:r>
              <a:rPr lang="zh-CN" altLang="en-US"/>
              <a:t>平行 </a:t>
            </a:r>
            <a:r>
              <a:rPr lang="en-US" altLang="zh-CN"/>
              <a:t>z </a:t>
            </a:r>
            <a:r>
              <a:rPr lang="zh-CN" altLang="en-US"/>
              <a:t>轴的直线 </a:t>
            </a:r>
            <a:r>
              <a:rPr lang="en-US" altLang="zh-CN"/>
              <a:t>l ,</a:t>
            </a:r>
          </a:p>
        </p:txBody>
      </p:sp>
      <p:sp>
        <p:nvSpPr>
          <p:cNvPr id="158748" name="Text Box 28"/>
          <p:cNvSpPr txBox="1">
            <a:spLocks noChangeArrowheads="1"/>
          </p:cNvSpPr>
          <p:nvPr/>
        </p:nvSpPr>
        <p:spPr bwMode="auto">
          <a:xfrm>
            <a:off x="179388" y="5195888"/>
            <a:ext cx="2663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称为</a:t>
            </a:r>
            <a:r>
              <a:rPr lang="zh-CN" altLang="en-US">
                <a:solidFill>
                  <a:srgbClr val="0033CC"/>
                </a:solidFill>
              </a:rPr>
              <a:t>圆</a:t>
            </a:r>
            <a:r>
              <a:rPr lang="zh-CN" altLang="en-US">
                <a:solidFill>
                  <a:srgbClr val="0033CC"/>
                </a:solidFill>
                <a:latin typeface="楷体_GB2312" pitchFamily="49" charset="-122"/>
              </a:rPr>
              <a:t>柱面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158750" name="Text Box 30"/>
          <p:cNvSpPr txBox="1">
            <a:spLocks noChangeArrowheads="1"/>
          </p:cNvSpPr>
          <p:nvPr/>
        </p:nvSpPr>
        <p:spPr bwMode="auto">
          <a:xfrm>
            <a:off x="5364163" y="3352800"/>
            <a:ext cx="2587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对任意 </a:t>
            </a:r>
            <a:r>
              <a:rPr lang="en-US" altLang="zh-CN" i="1"/>
              <a:t>z</a:t>
            </a:r>
            <a:r>
              <a:rPr lang="en-US" altLang="zh-CN"/>
              <a:t> ,</a:t>
            </a:r>
          </a:p>
        </p:txBody>
      </p:sp>
      <p:sp>
        <p:nvSpPr>
          <p:cNvPr id="158766" name="Text Box 46"/>
          <p:cNvSpPr txBox="1">
            <a:spLocks noChangeArrowheads="1"/>
          </p:cNvSpPr>
          <p:nvPr/>
        </p:nvSpPr>
        <p:spPr bwMode="auto">
          <a:xfrm>
            <a:off x="5148263" y="5805488"/>
            <a:ext cx="326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表示圆柱面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158755" name="Text Box 35"/>
          <p:cNvSpPr txBox="1">
            <a:spLocks noChangeArrowheads="1"/>
          </p:cNvSpPr>
          <p:nvPr/>
        </p:nvSpPr>
        <p:spPr bwMode="auto">
          <a:xfrm>
            <a:off x="5580063" y="1700213"/>
            <a:ext cx="754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158770" name="Object 50"/>
          <p:cNvGraphicFramePr>
            <a:graphicFrameLocks noChangeAspect="1"/>
          </p:cNvGraphicFramePr>
          <p:nvPr/>
        </p:nvGraphicFramePr>
        <p:xfrm>
          <a:off x="7451725" y="2133600"/>
          <a:ext cx="29686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45" name="公式" r:id="rId17" imgW="126720" imgH="139680" progId="Equation.3">
                  <p:embed/>
                </p:oleObj>
              </mc:Choice>
              <mc:Fallback>
                <p:oleObj name="公式" r:id="rId17" imgW="126720" imgH="1396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133600"/>
                        <a:ext cx="296863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71" name="Object 51"/>
          <p:cNvGraphicFramePr>
            <a:graphicFrameLocks noChangeAspect="1"/>
          </p:cNvGraphicFramePr>
          <p:nvPr/>
        </p:nvGraphicFramePr>
        <p:xfrm>
          <a:off x="7164388" y="1773238"/>
          <a:ext cx="35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46" name="公式" r:id="rId19" imgW="152280" imgH="177480" progId="Equation.3">
                  <p:embed/>
                </p:oleObj>
              </mc:Choice>
              <mc:Fallback>
                <p:oleObj name="公式" r:id="rId19" imgW="152280" imgH="1774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1773238"/>
                        <a:ext cx="35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73" name="Text Box 53"/>
          <p:cNvSpPr txBox="1">
            <a:spLocks noChangeArrowheads="1"/>
          </p:cNvSpPr>
          <p:nvPr/>
        </p:nvSpPr>
        <p:spPr bwMode="auto">
          <a:xfrm>
            <a:off x="250825" y="2743200"/>
            <a:ext cx="3744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在圆</a:t>
            </a:r>
            <a:r>
              <a:rPr lang="en-US" altLang="zh-CN" i="1"/>
              <a:t>C</a:t>
            </a:r>
            <a:r>
              <a:rPr lang="zh-CN" altLang="en-US"/>
              <a:t>上任取一点 </a:t>
            </a:r>
          </a:p>
        </p:txBody>
      </p:sp>
      <p:graphicFrame>
        <p:nvGraphicFramePr>
          <p:cNvPr id="158774" name="Object 54"/>
          <p:cNvGraphicFramePr>
            <a:graphicFrameLocks noChangeAspect="1"/>
          </p:cNvGraphicFramePr>
          <p:nvPr/>
        </p:nvGraphicFramePr>
        <p:xfrm>
          <a:off x="3563938" y="2781300"/>
          <a:ext cx="20018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47" name="Equation" r:id="rId21" imgW="1143000" imgH="304560" progId="Equation.DSMT4">
                  <p:embed/>
                </p:oleObj>
              </mc:Choice>
              <mc:Fallback>
                <p:oleObj name="Equation" r:id="rId21" imgW="1143000" imgH="30456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781300"/>
                        <a:ext cx="20018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8782" name="Group 62"/>
          <p:cNvGrpSpPr>
            <a:grpSpLocks/>
          </p:cNvGrpSpPr>
          <p:nvPr/>
        </p:nvGrpSpPr>
        <p:grpSpPr bwMode="auto">
          <a:xfrm>
            <a:off x="7245350" y="2152650"/>
            <a:ext cx="1098550" cy="288925"/>
            <a:chOff x="3168" y="2842"/>
            <a:chExt cx="692" cy="182"/>
          </a:xfrm>
        </p:grpSpPr>
        <p:sp>
          <p:nvSpPr>
            <p:cNvPr id="158779" name="Arc 59"/>
            <p:cNvSpPr>
              <a:spLocks/>
            </p:cNvSpPr>
            <p:nvPr/>
          </p:nvSpPr>
          <p:spPr bwMode="auto">
            <a:xfrm>
              <a:off x="3169" y="2842"/>
              <a:ext cx="691" cy="86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450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57150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81" name="Arc 61"/>
            <p:cNvSpPr>
              <a:spLocks/>
            </p:cNvSpPr>
            <p:nvPr/>
          </p:nvSpPr>
          <p:spPr bwMode="auto">
            <a:xfrm flipV="1">
              <a:off x="3168" y="2938"/>
              <a:ext cx="691" cy="86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450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8792" name="Group 72"/>
          <p:cNvGrpSpPr>
            <a:grpSpLocks/>
          </p:cNvGrpSpPr>
          <p:nvPr/>
        </p:nvGrpSpPr>
        <p:grpSpPr bwMode="auto">
          <a:xfrm>
            <a:off x="7959725" y="1285875"/>
            <a:ext cx="155575" cy="2503488"/>
            <a:chOff x="5038" y="793"/>
            <a:chExt cx="98" cy="1577"/>
          </a:xfrm>
        </p:grpSpPr>
        <p:sp>
          <p:nvSpPr>
            <p:cNvPr id="158752" name="Line 32"/>
            <p:cNvSpPr>
              <a:spLocks noChangeShapeType="1"/>
            </p:cNvSpPr>
            <p:nvPr/>
          </p:nvSpPr>
          <p:spPr bwMode="auto">
            <a:xfrm flipV="1">
              <a:off x="5069" y="793"/>
              <a:ext cx="0" cy="134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8753" name="Object 33"/>
            <p:cNvGraphicFramePr>
              <a:graphicFrameLocks noChangeAspect="1"/>
            </p:cNvGraphicFramePr>
            <p:nvPr/>
          </p:nvGraphicFramePr>
          <p:xfrm>
            <a:off x="5038" y="2160"/>
            <a:ext cx="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448" name="Equation" r:id="rId23" imgW="152280" imgH="330120" progId="Equation.3">
                    <p:embed/>
                  </p:oleObj>
                </mc:Choice>
                <mc:Fallback>
                  <p:oleObj name="Equation" r:id="rId23" imgW="152280" imgH="33012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" y="2160"/>
                          <a:ext cx="9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8743" name="Object 23"/>
          <p:cNvGraphicFramePr>
            <a:graphicFrameLocks noChangeAspect="1"/>
          </p:cNvGraphicFramePr>
          <p:nvPr/>
        </p:nvGraphicFramePr>
        <p:xfrm>
          <a:off x="8027988" y="2420938"/>
          <a:ext cx="4460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49" name="Equation" r:id="rId25" imgW="482400" imgH="444240" progId="Equation.3">
                  <p:embed/>
                </p:oleObj>
              </mc:Choice>
              <mc:Fallback>
                <p:oleObj name="Equation" r:id="rId25" imgW="48240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2420938"/>
                        <a:ext cx="4460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99" name="Object 79"/>
          <p:cNvGraphicFramePr>
            <a:graphicFrameLocks noChangeAspect="1"/>
          </p:cNvGraphicFramePr>
          <p:nvPr/>
        </p:nvGraphicFramePr>
        <p:xfrm>
          <a:off x="323850" y="4005263"/>
          <a:ext cx="20161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50" name="Equation" r:id="rId27" imgW="1231560" imgH="291960" progId="Equation.DSMT4">
                  <p:embed/>
                </p:oleObj>
              </mc:Choice>
              <mc:Fallback>
                <p:oleObj name="Equation" r:id="rId27" imgW="1231560" imgH="29196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05263"/>
                        <a:ext cx="20161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800" name="Text Box 80"/>
          <p:cNvSpPr txBox="1">
            <a:spLocks noChangeArrowheads="1"/>
          </p:cNvSpPr>
          <p:nvPr/>
        </p:nvSpPr>
        <p:spPr bwMode="auto">
          <a:xfrm>
            <a:off x="2374900" y="5195888"/>
            <a:ext cx="6589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其上所有点的坐标都满足此方程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sp>
        <p:nvSpPr>
          <p:cNvPr id="158808" name="Oval 88"/>
          <p:cNvSpPr>
            <a:spLocks noChangeArrowheads="1"/>
          </p:cNvSpPr>
          <p:nvPr/>
        </p:nvSpPr>
        <p:spPr bwMode="auto">
          <a:xfrm>
            <a:off x="7956550" y="2349500"/>
            <a:ext cx="144463" cy="144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8810" name="Group 90"/>
          <p:cNvGrpSpPr>
            <a:grpSpLocks/>
          </p:cNvGrpSpPr>
          <p:nvPr/>
        </p:nvGrpSpPr>
        <p:grpSpPr bwMode="auto">
          <a:xfrm>
            <a:off x="7596188" y="1484313"/>
            <a:ext cx="504825" cy="334962"/>
            <a:chOff x="5284" y="663"/>
            <a:chExt cx="318" cy="211"/>
          </a:xfrm>
        </p:grpSpPr>
        <p:graphicFrame>
          <p:nvGraphicFramePr>
            <p:cNvPr id="158741" name="Object 21"/>
            <p:cNvGraphicFramePr>
              <a:graphicFrameLocks noChangeAspect="1"/>
            </p:cNvGraphicFramePr>
            <p:nvPr/>
          </p:nvGraphicFramePr>
          <p:xfrm>
            <a:off x="5284" y="663"/>
            <a:ext cx="25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451" name="公式" r:id="rId29" imgW="203040" imgH="164880" progId="Equation.3">
                    <p:embed/>
                  </p:oleObj>
                </mc:Choice>
                <mc:Fallback>
                  <p:oleObj name="公式" r:id="rId29" imgW="203040" imgH="1648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663"/>
                          <a:ext cx="259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809" name="Oval 89"/>
            <p:cNvSpPr>
              <a:spLocks noChangeArrowheads="1"/>
            </p:cNvSpPr>
            <p:nvPr/>
          </p:nvSpPr>
          <p:spPr bwMode="auto">
            <a:xfrm>
              <a:off x="5511" y="754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FF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DF37-AEE8-484F-9441-CFC9A93CCCEE}" type="slidenum">
              <a:rPr lang="en-US" altLang="zh-CN" smtClean="0">
                <a:solidFill>
                  <a:schemeClr val="bg2"/>
                </a:solidFill>
              </a:rPr>
              <a:pPr/>
              <a:t>14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8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8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5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158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158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5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58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8" grpId="0" autoUpdateAnimBg="0"/>
      <p:bldP spid="158729" grpId="0" autoUpdateAnimBg="0"/>
      <p:bldP spid="158730" grpId="0" autoUpdateAnimBg="0"/>
      <p:bldP spid="158732" grpId="0" autoUpdateAnimBg="0"/>
      <p:bldP spid="158733" grpId="0" autoUpdateAnimBg="0"/>
      <p:bldP spid="158736" grpId="0" autoUpdateAnimBg="0"/>
      <p:bldP spid="158737" grpId="0" autoUpdateAnimBg="0"/>
      <p:bldP spid="158745" grpId="0" autoUpdateAnimBg="0"/>
      <p:bldP spid="158748" grpId="0" autoUpdateAnimBg="0"/>
      <p:bldP spid="158750" grpId="0" autoUpdateAnimBg="0"/>
      <p:bldP spid="158766" grpId="0" autoUpdateAnimBg="0"/>
      <p:bldP spid="158773" grpId="0" autoUpdateAnimBg="0"/>
      <p:bldP spid="158800" grpId="0" autoUpdateAnimBg="0"/>
      <p:bldP spid="1588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38" name="Object 2"/>
          <p:cNvGraphicFramePr>
            <a:graphicFrameLocks noChangeAspect="1"/>
          </p:cNvGraphicFramePr>
          <p:nvPr/>
        </p:nvGraphicFramePr>
        <p:xfrm>
          <a:off x="6084888" y="2578100"/>
          <a:ext cx="1889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90" name="Equation" r:id="rId3" imgW="152280" imgH="330120" progId="Equation.3">
                  <p:embed/>
                </p:oleObj>
              </mc:Choice>
              <mc:Fallback>
                <p:oleObj name="Equation" r:id="rId3" imgW="152280" imgH="330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578100"/>
                        <a:ext cx="18891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2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457200"/>
            <a:ext cx="1447800" cy="609600"/>
          </a:xfrm>
        </p:spPr>
        <p:txBody>
          <a:bodyPr/>
          <a:lstStyle/>
          <a:p>
            <a:pPr algn="l"/>
            <a:r>
              <a:rPr lang="zh-CN" altLang="en-US" sz="3200" b="1">
                <a:solidFill>
                  <a:schemeClr val="bg2"/>
                </a:solidFill>
              </a:rPr>
              <a:t>定义</a:t>
            </a:r>
            <a:r>
              <a:rPr lang="en-US" altLang="zh-CN" sz="3200" b="1">
                <a:solidFill>
                  <a:schemeClr val="bg2"/>
                </a:solidFill>
              </a:rPr>
              <a:t>3.</a:t>
            </a:r>
          </a:p>
        </p:txBody>
      </p:sp>
      <p:sp>
        <p:nvSpPr>
          <p:cNvPr id="167953" name="Text Box 17"/>
          <p:cNvSpPr txBox="1">
            <a:spLocks noChangeArrowheads="1"/>
          </p:cNvSpPr>
          <p:nvPr/>
        </p:nvSpPr>
        <p:spPr bwMode="auto">
          <a:xfrm>
            <a:off x="1692275" y="471488"/>
            <a:ext cx="7162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平行定直线并沿定曲线 </a:t>
            </a:r>
            <a:r>
              <a:rPr lang="en-US" altLang="zh-CN" i="1"/>
              <a:t>C</a:t>
            </a:r>
            <a:r>
              <a:rPr lang="en-US" altLang="zh-CN"/>
              <a:t> </a:t>
            </a:r>
            <a:r>
              <a:rPr lang="zh-CN" altLang="en-US"/>
              <a:t>移动的直线 </a:t>
            </a:r>
            <a:r>
              <a:rPr lang="en-US" altLang="zh-CN" i="1"/>
              <a:t>l</a:t>
            </a:r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381000" y="1066800"/>
            <a:ext cx="3975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形成的轨迹叫做柱面</a:t>
            </a:r>
            <a:r>
              <a:rPr lang="en-US" altLang="zh-CN"/>
              <a:t>.</a:t>
            </a:r>
          </a:p>
        </p:txBody>
      </p:sp>
      <p:sp>
        <p:nvSpPr>
          <p:cNvPr id="167955" name="Text Box 19"/>
          <p:cNvSpPr txBox="1">
            <a:spLocks noChangeArrowheads="1"/>
          </p:cNvSpPr>
          <p:nvPr/>
        </p:nvSpPr>
        <p:spPr bwMode="auto">
          <a:xfrm>
            <a:off x="457200" y="277495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 </a:t>
            </a:r>
            <a:endParaRPr lang="en-US" altLang="zh-CN"/>
          </a:p>
        </p:txBody>
      </p:sp>
      <p:sp>
        <p:nvSpPr>
          <p:cNvPr id="167956" name="Text Box 20"/>
          <p:cNvSpPr txBox="1">
            <a:spLocks noChangeArrowheads="1"/>
          </p:cNvSpPr>
          <p:nvPr/>
        </p:nvSpPr>
        <p:spPr bwMode="auto">
          <a:xfrm>
            <a:off x="827088" y="3570288"/>
            <a:ext cx="3816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表示抛物柱面</a:t>
            </a:r>
            <a:r>
              <a:rPr lang="en-US" altLang="zh-CN"/>
              <a:t>,</a:t>
            </a:r>
          </a:p>
        </p:txBody>
      </p:sp>
      <p:sp>
        <p:nvSpPr>
          <p:cNvPr id="167957" name="Text Box 21"/>
          <p:cNvSpPr txBox="1">
            <a:spLocks noChangeArrowheads="1"/>
          </p:cNvSpPr>
          <p:nvPr/>
        </p:nvSpPr>
        <p:spPr bwMode="auto">
          <a:xfrm>
            <a:off x="755650" y="5084763"/>
            <a:ext cx="3200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母线平行于 </a:t>
            </a:r>
            <a:r>
              <a:rPr lang="en-US" altLang="zh-CN"/>
              <a:t>z </a:t>
            </a:r>
            <a:r>
              <a:rPr lang="zh-CN" altLang="en-US"/>
              <a:t>轴</a:t>
            </a:r>
            <a:r>
              <a:rPr lang="en-US" altLang="zh-CN"/>
              <a:t>;</a:t>
            </a:r>
          </a:p>
        </p:txBody>
      </p:sp>
      <p:sp>
        <p:nvSpPr>
          <p:cNvPr id="167958" name="Text Box 22"/>
          <p:cNvSpPr txBox="1">
            <a:spLocks noChangeArrowheads="1"/>
          </p:cNvSpPr>
          <p:nvPr/>
        </p:nvSpPr>
        <p:spPr bwMode="auto">
          <a:xfrm>
            <a:off x="755650" y="4292600"/>
            <a:ext cx="4968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准线</a:t>
            </a:r>
            <a:r>
              <a:rPr lang="en-US" altLang="zh-CN" i="1"/>
              <a:t>l</a:t>
            </a:r>
            <a:r>
              <a:rPr lang="zh-CN" altLang="en-US"/>
              <a:t>为</a:t>
            </a:r>
            <a:r>
              <a:rPr lang="en-US" altLang="zh-CN" i="1"/>
              <a:t>xoy</a:t>
            </a:r>
            <a:r>
              <a:rPr lang="en-US" altLang="zh-CN"/>
              <a:t> </a:t>
            </a:r>
            <a:r>
              <a:rPr lang="zh-CN" altLang="en-US"/>
              <a:t>面上的抛物线</a:t>
            </a:r>
            <a:r>
              <a:rPr lang="en-US" altLang="zh-CN"/>
              <a:t>.</a:t>
            </a:r>
          </a:p>
        </p:txBody>
      </p:sp>
      <p:graphicFrame>
        <p:nvGraphicFramePr>
          <p:cNvPr id="167960" name="Object 24"/>
          <p:cNvGraphicFramePr>
            <a:graphicFrameLocks noChangeAspect="1"/>
          </p:cNvGraphicFramePr>
          <p:nvPr/>
        </p:nvGraphicFramePr>
        <p:xfrm>
          <a:off x="1042988" y="2778125"/>
          <a:ext cx="17287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91" name="Equation" r:id="rId5" imgW="774360" imgH="317160" progId="Equation.DSMT4">
                  <p:embed/>
                </p:oleObj>
              </mc:Choice>
              <mc:Fallback>
                <p:oleObj name="Equation" r:id="rId5" imgW="774360" imgH="31716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78125"/>
                        <a:ext cx="172878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1" name="Line 15"/>
          <p:cNvSpPr>
            <a:spLocks noChangeShapeType="1"/>
          </p:cNvSpPr>
          <p:nvPr/>
        </p:nvSpPr>
        <p:spPr bwMode="auto">
          <a:xfrm flipH="1">
            <a:off x="6356350" y="1930400"/>
            <a:ext cx="15875" cy="1511300"/>
          </a:xfrm>
          <a:prstGeom prst="line">
            <a:avLst/>
          </a:prstGeom>
          <a:noFill/>
          <a:ln w="57150">
            <a:solidFill>
              <a:srgbClr val="66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7945" name="Group 9"/>
          <p:cNvGrpSpPr>
            <a:grpSpLocks/>
          </p:cNvGrpSpPr>
          <p:nvPr/>
        </p:nvGrpSpPr>
        <p:grpSpPr bwMode="auto">
          <a:xfrm>
            <a:off x="6386513" y="1196975"/>
            <a:ext cx="1209675" cy="2216150"/>
            <a:chOff x="3408" y="804"/>
            <a:chExt cx="1056" cy="2412"/>
          </a:xfrm>
        </p:grpSpPr>
        <p:sp>
          <p:nvSpPr>
            <p:cNvPr id="167946" name="Freeform 10" descr="深色竖线"/>
            <p:cNvSpPr>
              <a:spLocks/>
            </p:cNvSpPr>
            <p:nvPr/>
          </p:nvSpPr>
          <p:spPr bwMode="auto">
            <a:xfrm>
              <a:off x="3408" y="816"/>
              <a:ext cx="1056" cy="2400"/>
            </a:xfrm>
            <a:custGeom>
              <a:avLst/>
              <a:gdLst>
                <a:gd name="T0" fmla="*/ 0 w 1056"/>
                <a:gd name="T1" fmla="*/ 720 h 2400"/>
                <a:gd name="T2" fmla="*/ 0 w 1056"/>
                <a:gd name="T3" fmla="*/ 2400 h 2400"/>
                <a:gd name="T4" fmla="*/ 1056 w 1056"/>
                <a:gd name="T5" fmla="*/ 1680 h 2400"/>
                <a:gd name="T6" fmla="*/ 1056 w 1056"/>
                <a:gd name="T7" fmla="*/ 0 h 2400"/>
                <a:gd name="T8" fmla="*/ 48 w 1056"/>
                <a:gd name="T9" fmla="*/ 672 h 2400"/>
                <a:gd name="T10" fmla="*/ 0 w 1056"/>
                <a:gd name="T11" fmla="*/ 720 h 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400">
                  <a:moveTo>
                    <a:pt x="0" y="720"/>
                  </a:moveTo>
                  <a:lnTo>
                    <a:pt x="0" y="2400"/>
                  </a:lnTo>
                  <a:lnTo>
                    <a:pt x="1056" y="1680"/>
                  </a:lnTo>
                  <a:lnTo>
                    <a:pt x="1056" y="0"/>
                  </a:lnTo>
                  <a:lnTo>
                    <a:pt x="48" y="672"/>
                  </a:lnTo>
                  <a:lnTo>
                    <a:pt x="0" y="720"/>
                  </a:lnTo>
                  <a:close/>
                </a:path>
              </a:pathLst>
            </a:custGeom>
            <a:pattFill prst="dkVert">
              <a:fgClr>
                <a:srgbClr val="008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7" name="Freeform 11"/>
            <p:cNvSpPr>
              <a:spLocks/>
            </p:cNvSpPr>
            <p:nvPr/>
          </p:nvSpPr>
          <p:spPr bwMode="auto">
            <a:xfrm>
              <a:off x="3408" y="804"/>
              <a:ext cx="1056" cy="720"/>
            </a:xfrm>
            <a:custGeom>
              <a:avLst/>
              <a:gdLst>
                <a:gd name="T0" fmla="*/ 0 w 1056"/>
                <a:gd name="T1" fmla="*/ 720 h 720"/>
                <a:gd name="T2" fmla="*/ 816 w 1056"/>
                <a:gd name="T3" fmla="*/ 576 h 720"/>
                <a:gd name="T4" fmla="*/ 1056 w 1056"/>
                <a:gd name="T5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720">
                  <a:moveTo>
                    <a:pt x="0" y="720"/>
                  </a:moveTo>
                  <a:cubicBezTo>
                    <a:pt x="320" y="708"/>
                    <a:pt x="640" y="696"/>
                    <a:pt x="816" y="576"/>
                  </a:cubicBezTo>
                  <a:cubicBezTo>
                    <a:pt x="992" y="456"/>
                    <a:pt x="1016" y="96"/>
                    <a:pt x="1056" y="0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8" name="Freeform 12" descr="深色竖线"/>
            <p:cNvSpPr>
              <a:spLocks/>
            </p:cNvSpPr>
            <p:nvPr/>
          </p:nvSpPr>
          <p:spPr bwMode="auto">
            <a:xfrm>
              <a:off x="3408" y="2496"/>
              <a:ext cx="1056" cy="720"/>
            </a:xfrm>
            <a:custGeom>
              <a:avLst/>
              <a:gdLst>
                <a:gd name="T0" fmla="*/ 0 w 1056"/>
                <a:gd name="T1" fmla="*/ 720 h 720"/>
                <a:gd name="T2" fmla="*/ 816 w 1056"/>
                <a:gd name="T3" fmla="*/ 576 h 720"/>
                <a:gd name="T4" fmla="*/ 1056 w 1056"/>
                <a:gd name="T5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720">
                  <a:moveTo>
                    <a:pt x="0" y="720"/>
                  </a:moveTo>
                  <a:cubicBezTo>
                    <a:pt x="320" y="708"/>
                    <a:pt x="640" y="696"/>
                    <a:pt x="816" y="576"/>
                  </a:cubicBezTo>
                  <a:cubicBezTo>
                    <a:pt x="992" y="456"/>
                    <a:pt x="1016" y="96"/>
                    <a:pt x="1056" y="0"/>
                  </a:cubicBezTo>
                </a:path>
              </a:pathLst>
            </a:custGeom>
            <a:pattFill prst="dkVert">
              <a:fgClr>
                <a:srgbClr val="008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7967" name="Freeform 31"/>
          <p:cNvSpPr>
            <a:spLocks/>
          </p:cNvSpPr>
          <p:nvPr/>
        </p:nvSpPr>
        <p:spPr bwMode="auto">
          <a:xfrm>
            <a:off x="6386513" y="2060575"/>
            <a:ext cx="1209675" cy="706438"/>
          </a:xfrm>
          <a:custGeom>
            <a:avLst/>
            <a:gdLst>
              <a:gd name="T0" fmla="*/ 0 w 1056"/>
              <a:gd name="T1" fmla="*/ 720 h 720"/>
              <a:gd name="T2" fmla="*/ 816 w 1056"/>
              <a:gd name="T3" fmla="*/ 576 h 720"/>
              <a:gd name="T4" fmla="*/ 1056 w 1056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720">
                <a:moveTo>
                  <a:pt x="0" y="720"/>
                </a:moveTo>
                <a:cubicBezTo>
                  <a:pt x="320" y="708"/>
                  <a:pt x="640" y="696"/>
                  <a:pt x="816" y="576"/>
                </a:cubicBezTo>
                <a:cubicBezTo>
                  <a:pt x="992" y="456"/>
                  <a:pt x="1016" y="96"/>
                  <a:pt x="1056" y="0"/>
                </a:cubicBezTo>
              </a:path>
            </a:pathLst>
          </a:custGeom>
          <a:noFill/>
          <a:ln w="571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7968" name="Object 32"/>
          <p:cNvGraphicFramePr>
            <a:graphicFrameLocks noChangeAspect="1"/>
          </p:cNvGraphicFramePr>
          <p:nvPr/>
        </p:nvGraphicFramePr>
        <p:xfrm>
          <a:off x="6708775" y="1958975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92" name="Equation" r:id="rId7" imgW="291960" imgH="317160" progId="Equation.3">
                  <p:embed/>
                </p:oleObj>
              </mc:Choice>
              <mc:Fallback>
                <p:oleObj name="Equation" r:id="rId7" imgW="291960" imgH="3171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775" y="1958975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012" name="Text Box 76"/>
          <p:cNvSpPr txBox="1">
            <a:spLocks noChangeArrowheads="1"/>
          </p:cNvSpPr>
          <p:nvPr/>
        </p:nvSpPr>
        <p:spPr bwMode="auto">
          <a:xfrm>
            <a:off x="468313" y="1773238"/>
            <a:ext cx="4794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/>
              <a:t>C</a:t>
            </a:r>
            <a:r>
              <a:rPr lang="en-US" altLang="zh-CN"/>
              <a:t> </a:t>
            </a:r>
            <a:r>
              <a:rPr lang="zh-CN" altLang="en-US"/>
              <a:t>叫做准线</a:t>
            </a:r>
            <a:r>
              <a:rPr lang="en-US" altLang="zh-CN"/>
              <a:t>,  </a:t>
            </a:r>
            <a:r>
              <a:rPr lang="en-US" altLang="zh-CN" i="1"/>
              <a:t>l</a:t>
            </a:r>
            <a:r>
              <a:rPr lang="en-US" altLang="zh-CN"/>
              <a:t> </a:t>
            </a:r>
            <a:r>
              <a:rPr lang="zh-CN" altLang="en-US"/>
              <a:t>叫做母线</a:t>
            </a:r>
            <a:r>
              <a:rPr lang="en-US" altLang="zh-CN"/>
              <a:t>.</a:t>
            </a:r>
          </a:p>
        </p:txBody>
      </p:sp>
      <p:sp>
        <p:nvSpPr>
          <p:cNvPr id="168074" name="Freeform 138"/>
          <p:cNvSpPr>
            <a:spLocks/>
          </p:cNvSpPr>
          <p:nvPr/>
        </p:nvSpPr>
        <p:spPr bwMode="auto">
          <a:xfrm>
            <a:off x="5949950" y="4695825"/>
            <a:ext cx="1320800" cy="914400"/>
          </a:xfrm>
          <a:custGeom>
            <a:avLst/>
            <a:gdLst>
              <a:gd name="T0" fmla="*/ 832 w 832"/>
              <a:gd name="T1" fmla="*/ 0 h 576"/>
              <a:gd name="T2" fmla="*/ 64 w 832"/>
              <a:gd name="T3" fmla="*/ 192 h 576"/>
              <a:gd name="T4" fmla="*/ 448 w 832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2" h="576">
                <a:moveTo>
                  <a:pt x="832" y="0"/>
                </a:moveTo>
                <a:cubicBezTo>
                  <a:pt x="480" y="48"/>
                  <a:pt x="128" y="96"/>
                  <a:pt x="64" y="192"/>
                </a:cubicBezTo>
                <a:cubicBezTo>
                  <a:pt x="0" y="288"/>
                  <a:pt x="384" y="512"/>
                  <a:pt x="448" y="576"/>
                </a:cubicBezTo>
              </a:path>
            </a:pathLst>
          </a:custGeom>
          <a:noFill/>
          <a:ln w="57150" cmpd="sng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083" name="Line 147"/>
          <p:cNvSpPr>
            <a:spLocks noChangeShapeType="1"/>
          </p:cNvSpPr>
          <p:nvPr/>
        </p:nvSpPr>
        <p:spPr bwMode="auto">
          <a:xfrm>
            <a:off x="7283450" y="4022725"/>
            <a:ext cx="0" cy="16002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8068" name="Group 132"/>
          <p:cNvGrpSpPr>
            <a:grpSpLocks/>
          </p:cNvGrpSpPr>
          <p:nvPr/>
        </p:nvGrpSpPr>
        <p:grpSpPr bwMode="auto">
          <a:xfrm>
            <a:off x="5981700" y="4010025"/>
            <a:ext cx="1327150" cy="2514600"/>
            <a:chOff x="1056" y="2352"/>
            <a:chExt cx="836" cy="1584"/>
          </a:xfrm>
        </p:grpSpPr>
        <p:sp>
          <p:nvSpPr>
            <p:cNvPr id="168069" name="Freeform 133"/>
            <p:cNvSpPr>
              <a:spLocks/>
            </p:cNvSpPr>
            <p:nvPr/>
          </p:nvSpPr>
          <p:spPr bwMode="auto">
            <a:xfrm>
              <a:off x="1056" y="2352"/>
              <a:ext cx="832" cy="576"/>
            </a:xfrm>
            <a:custGeom>
              <a:avLst/>
              <a:gdLst>
                <a:gd name="T0" fmla="*/ 832 w 832"/>
                <a:gd name="T1" fmla="*/ 0 h 576"/>
                <a:gd name="T2" fmla="*/ 64 w 832"/>
                <a:gd name="T3" fmla="*/ 192 h 576"/>
                <a:gd name="T4" fmla="*/ 448 w 832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2" h="576">
                  <a:moveTo>
                    <a:pt x="832" y="0"/>
                  </a:moveTo>
                  <a:cubicBezTo>
                    <a:pt x="480" y="48"/>
                    <a:pt x="128" y="96"/>
                    <a:pt x="64" y="192"/>
                  </a:cubicBezTo>
                  <a:cubicBezTo>
                    <a:pt x="0" y="288"/>
                    <a:pt x="384" y="512"/>
                    <a:pt x="448" y="576"/>
                  </a:cubicBezTo>
                </a:path>
              </a:pathLst>
            </a:custGeom>
            <a:noFill/>
            <a:ln w="571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70" name="Freeform 134"/>
            <p:cNvSpPr>
              <a:spLocks/>
            </p:cNvSpPr>
            <p:nvPr/>
          </p:nvSpPr>
          <p:spPr bwMode="auto">
            <a:xfrm>
              <a:off x="1056" y="3360"/>
              <a:ext cx="832" cy="576"/>
            </a:xfrm>
            <a:custGeom>
              <a:avLst/>
              <a:gdLst>
                <a:gd name="T0" fmla="*/ 832 w 832"/>
                <a:gd name="T1" fmla="*/ 0 h 576"/>
                <a:gd name="T2" fmla="*/ 64 w 832"/>
                <a:gd name="T3" fmla="*/ 192 h 576"/>
                <a:gd name="T4" fmla="*/ 448 w 832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2" h="576">
                  <a:moveTo>
                    <a:pt x="832" y="0"/>
                  </a:moveTo>
                  <a:cubicBezTo>
                    <a:pt x="480" y="48"/>
                    <a:pt x="128" y="96"/>
                    <a:pt x="64" y="192"/>
                  </a:cubicBezTo>
                  <a:cubicBezTo>
                    <a:pt x="0" y="288"/>
                    <a:pt x="384" y="512"/>
                    <a:pt x="448" y="576"/>
                  </a:cubicBezTo>
                </a:path>
              </a:pathLst>
            </a:custGeom>
            <a:noFill/>
            <a:ln w="571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71" name="Line 135"/>
            <p:cNvSpPr>
              <a:spLocks noChangeShapeType="1"/>
            </p:cNvSpPr>
            <p:nvPr/>
          </p:nvSpPr>
          <p:spPr bwMode="auto">
            <a:xfrm>
              <a:off x="1508" y="2928"/>
              <a:ext cx="0" cy="100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72" name="Line 136"/>
            <p:cNvSpPr>
              <a:spLocks noChangeShapeType="1"/>
            </p:cNvSpPr>
            <p:nvPr/>
          </p:nvSpPr>
          <p:spPr bwMode="auto">
            <a:xfrm>
              <a:off x="1892" y="2352"/>
              <a:ext cx="0" cy="100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73" name="Line 137"/>
            <p:cNvSpPr>
              <a:spLocks noChangeShapeType="1"/>
            </p:cNvSpPr>
            <p:nvPr/>
          </p:nvSpPr>
          <p:spPr bwMode="auto">
            <a:xfrm>
              <a:off x="1112" y="2564"/>
              <a:ext cx="0" cy="100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8085" name="Object 149"/>
          <p:cNvGraphicFramePr>
            <a:graphicFrameLocks noChangeAspect="1"/>
          </p:cNvGraphicFramePr>
          <p:nvPr/>
        </p:nvGraphicFramePr>
        <p:xfrm>
          <a:off x="7308850" y="4365625"/>
          <a:ext cx="12573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93" name="公式" r:id="rId9" imgW="1257120" imgH="495000" progId="Equation.3">
                  <p:embed/>
                </p:oleObj>
              </mc:Choice>
              <mc:Fallback>
                <p:oleObj name="公式" r:id="rId9" imgW="1257120" imgH="495000" progId="Equation.3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4365625"/>
                        <a:ext cx="12573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8075" name="Group 139"/>
          <p:cNvGrpSpPr>
            <a:grpSpLocks/>
          </p:cNvGrpSpPr>
          <p:nvPr/>
        </p:nvGrpSpPr>
        <p:grpSpPr bwMode="auto">
          <a:xfrm>
            <a:off x="4787900" y="3248025"/>
            <a:ext cx="3244850" cy="2747963"/>
            <a:chOff x="816" y="2157"/>
            <a:chExt cx="2044" cy="1731"/>
          </a:xfrm>
        </p:grpSpPr>
        <p:sp>
          <p:nvSpPr>
            <p:cNvPr id="168076" name="Line 140"/>
            <p:cNvSpPr>
              <a:spLocks noChangeShapeType="1"/>
            </p:cNvSpPr>
            <p:nvPr/>
          </p:nvSpPr>
          <p:spPr bwMode="auto">
            <a:xfrm flipV="1">
              <a:off x="1604" y="2160"/>
              <a:ext cx="0" cy="114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77" name="Line 141"/>
            <p:cNvSpPr>
              <a:spLocks noChangeShapeType="1"/>
            </p:cNvSpPr>
            <p:nvPr/>
          </p:nvSpPr>
          <p:spPr bwMode="auto">
            <a:xfrm flipH="1">
              <a:off x="816" y="3303"/>
              <a:ext cx="788" cy="4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078" name="Line 142"/>
            <p:cNvSpPr>
              <a:spLocks noChangeShapeType="1"/>
            </p:cNvSpPr>
            <p:nvPr/>
          </p:nvSpPr>
          <p:spPr bwMode="auto">
            <a:xfrm>
              <a:off x="1604" y="3303"/>
              <a:ext cx="12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8079" name="Object 143"/>
            <p:cNvGraphicFramePr>
              <a:graphicFrameLocks noChangeAspect="1"/>
            </p:cNvGraphicFramePr>
            <p:nvPr/>
          </p:nvGraphicFramePr>
          <p:xfrm>
            <a:off x="816" y="3762"/>
            <a:ext cx="132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94" name="公式" r:id="rId11" imgW="266400" imgH="253800" progId="Equation.3">
                    <p:embed/>
                  </p:oleObj>
                </mc:Choice>
                <mc:Fallback>
                  <p:oleObj name="公式" r:id="rId11" imgW="266400" imgH="253800" progId="Equation.3">
                    <p:embed/>
                    <p:pic>
                      <p:nvPicPr>
                        <p:cNvPr id="0" name="Object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762"/>
                          <a:ext cx="132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080" name="Object 144"/>
            <p:cNvGraphicFramePr>
              <a:graphicFrameLocks noChangeAspect="1"/>
            </p:cNvGraphicFramePr>
            <p:nvPr/>
          </p:nvGraphicFramePr>
          <p:xfrm>
            <a:off x="1536" y="3340"/>
            <a:ext cx="114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95" name="公式" r:id="rId13" imgW="228600" imgH="253800" progId="Equation.3">
                    <p:embed/>
                  </p:oleObj>
                </mc:Choice>
                <mc:Fallback>
                  <p:oleObj name="公式" r:id="rId13" imgW="228600" imgH="253800" progId="Equation.3">
                    <p:embed/>
                    <p:pic>
                      <p:nvPicPr>
                        <p:cNvPr id="0" name="Object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340"/>
                          <a:ext cx="114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081" name="Object 145"/>
            <p:cNvGraphicFramePr>
              <a:graphicFrameLocks noChangeAspect="1"/>
            </p:cNvGraphicFramePr>
            <p:nvPr/>
          </p:nvGraphicFramePr>
          <p:xfrm>
            <a:off x="1443" y="2157"/>
            <a:ext cx="107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96" name="公式" r:id="rId15" imgW="215640" imgH="266400" progId="Equation.3">
                    <p:embed/>
                  </p:oleObj>
                </mc:Choice>
                <mc:Fallback>
                  <p:oleObj name="公式" r:id="rId15" imgW="215640" imgH="266400" progId="Equation.3">
                    <p:embed/>
                    <p:pic>
                      <p:nvPicPr>
                        <p:cNvPr id="0" name="Object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3" y="2157"/>
                          <a:ext cx="107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082" name="Object 146"/>
            <p:cNvGraphicFramePr>
              <a:graphicFrameLocks noChangeAspect="1"/>
            </p:cNvGraphicFramePr>
            <p:nvPr/>
          </p:nvGraphicFramePr>
          <p:xfrm>
            <a:off x="2728" y="3360"/>
            <a:ext cx="132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97" name="公式" r:id="rId17" imgW="266400" imgH="330120" progId="Equation.3">
                    <p:embed/>
                  </p:oleObj>
                </mc:Choice>
                <mc:Fallback>
                  <p:oleObj name="公式" r:id="rId17" imgW="266400" imgH="330120" progId="Equation.3">
                    <p:embed/>
                    <p:pic>
                      <p:nvPicPr>
                        <p:cNvPr id="0" name="Object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3360"/>
                          <a:ext cx="132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DF37-AEE8-484F-9441-CFC9A93CCCEE}" type="slidenum">
              <a:rPr lang="en-US" altLang="zh-CN" smtClean="0">
                <a:solidFill>
                  <a:schemeClr val="bg2"/>
                </a:solidFill>
              </a:rPr>
              <a:pPr/>
              <a:t>15</a:t>
            </a:fld>
            <a:endParaRPr lang="en-US" alt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8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8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8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8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8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8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1000"/>
                                        <p:tgtEl>
                                          <p:spTgt spid="16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3" grpId="0" autoUpdateAnimBg="0"/>
      <p:bldP spid="167954" grpId="0" autoUpdateAnimBg="0"/>
      <p:bldP spid="167955" grpId="0" autoUpdateAnimBg="0"/>
      <p:bldP spid="167956" grpId="0" autoUpdateAnimBg="0"/>
      <p:bldP spid="167957" grpId="0" autoUpdateAnimBg="0"/>
      <p:bldP spid="167958" grpId="0" autoUpdateAnimBg="0"/>
      <p:bldP spid="167951" grpId="0" animBg="1"/>
      <p:bldP spid="167967" grpId="0" animBg="1"/>
      <p:bldP spid="168012" grpId="0" autoUpdateAnimBg="0"/>
      <p:bldP spid="168074" grpId="0" animBg="1"/>
      <p:bldP spid="1680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3" name="Text Box 13"/>
          <p:cNvSpPr txBox="1">
            <a:spLocks noChangeArrowheads="1"/>
          </p:cNvSpPr>
          <p:nvPr/>
        </p:nvSpPr>
        <p:spPr bwMode="auto">
          <a:xfrm>
            <a:off x="684213" y="2205038"/>
            <a:ext cx="4608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</a:p>
        </p:txBody>
      </p:sp>
      <p:graphicFrame>
        <p:nvGraphicFramePr>
          <p:cNvPr id="215054" name="Object 14"/>
          <p:cNvGraphicFramePr>
            <a:graphicFrameLocks noChangeAspect="1"/>
          </p:cNvGraphicFramePr>
          <p:nvPr/>
        </p:nvGraphicFramePr>
        <p:xfrm>
          <a:off x="1476375" y="404813"/>
          <a:ext cx="1912938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4" name="Equation" r:id="rId3" imgW="1130040" imgH="596880" progId="Equation.DSMT4">
                  <p:embed/>
                </p:oleObj>
              </mc:Choice>
              <mc:Fallback>
                <p:oleObj name="Equation" r:id="rId3" imgW="1130040" imgH="5968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4813"/>
                        <a:ext cx="1912938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7" name="Object 17"/>
          <p:cNvGraphicFramePr>
            <a:graphicFrameLocks noChangeAspect="1"/>
          </p:cNvGraphicFramePr>
          <p:nvPr/>
        </p:nvGraphicFramePr>
        <p:xfrm>
          <a:off x="1476375" y="2997200"/>
          <a:ext cx="16875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5" name="Equation" r:id="rId5" imgW="876240" imgH="266400" progId="Equation.DSMT4">
                  <p:embed/>
                </p:oleObj>
              </mc:Choice>
              <mc:Fallback>
                <p:oleObj name="Equation" r:id="rId5" imgW="876240" imgH="266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97200"/>
                        <a:ext cx="16875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9" name="Text Box 19"/>
          <p:cNvSpPr txBox="1">
            <a:spLocks noChangeArrowheads="1"/>
          </p:cNvSpPr>
          <p:nvPr/>
        </p:nvSpPr>
        <p:spPr bwMode="auto">
          <a:xfrm>
            <a:off x="539750" y="3786188"/>
            <a:ext cx="5170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表示母线平行于</a:t>
            </a:r>
            <a:r>
              <a:rPr lang="en-US" altLang="zh-CN" i="1"/>
              <a:t>z </a:t>
            </a:r>
            <a:r>
              <a:rPr lang="zh-CN" altLang="en-US"/>
              <a:t>轴的平面</a:t>
            </a:r>
            <a:r>
              <a:rPr lang="en-US" altLang="zh-CN"/>
              <a:t>. </a:t>
            </a:r>
          </a:p>
        </p:txBody>
      </p:sp>
      <p:sp>
        <p:nvSpPr>
          <p:cNvPr id="215060" name="Text Box 20"/>
          <p:cNvSpPr txBox="1">
            <a:spLocks noChangeArrowheads="1"/>
          </p:cNvSpPr>
          <p:nvPr/>
        </p:nvSpPr>
        <p:spPr bwMode="auto">
          <a:xfrm>
            <a:off x="827088" y="4578350"/>
            <a:ext cx="3887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且 </a:t>
            </a:r>
            <a:r>
              <a:rPr lang="en-US" altLang="zh-CN" i="1"/>
              <a:t>z </a:t>
            </a:r>
            <a:r>
              <a:rPr lang="zh-CN" altLang="en-US"/>
              <a:t>轴在平面上</a:t>
            </a:r>
            <a:r>
              <a:rPr lang="en-US" altLang="zh-CN"/>
              <a:t>)</a:t>
            </a:r>
          </a:p>
        </p:txBody>
      </p:sp>
      <p:sp>
        <p:nvSpPr>
          <p:cNvPr id="215061" name="Text Box 21"/>
          <p:cNvSpPr txBox="1">
            <a:spLocks noChangeArrowheads="1"/>
          </p:cNvSpPr>
          <p:nvPr/>
        </p:nvSpPr>
        <p:spPr bwMode="auto">
          <a:xfrm>
            <a:off x="827088" y="1484313"/>
            <a:ext cx="4032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表示母线平行于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轴的椭圆柱面</a:t>
            </a:r>
            <a:r>
              <a:rPr lang="en-US" altLang="zh-CN"/>
              <a:t>.</a:t>
            </a:r>
          </a:p>
        </p:txBody>
      </p:sp>
      <p:grpSp>
        <p:nvGrpSpPr>
          <p:cNvPr id="215088" name="Group 48"/>
          <p:cNvGrpSpPr>
            <a:grpSpLocks/>
          </p:cNvGrpSpPr>
          <p:nvPr/>
        </p:nvGrpSpPr>
        <p:grpSpPr bwMode="auto">
          <a:xfrm>
            <a:off x="5200650" y="3359150"/>
            <a:ext cx="2863850" cy="2425700"/>
            <a:chOff x="816" y="2157"/>
            <a:chExt cx="2044" cy="1731"/>
          </a:xfrm>
        </p:grpSpPr>
        <p:sp>
          <p:nvSpPr>
            <p:cNvPr id="215089" name="Line 49"/>
            <p:cNvSpPr>
              <a:spLocks noChangeShapeType="1"/>
            </p:cNvSpPr>
            <p:nvPr/>
          </p:nvSpPr>
          <p:spPr bwMode="auto">
            <a:xfrm flipV="1">
              <a:off x="1604" y="2160"/>
              <a:ext cx="0" cy="114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90" name="Line 50"/>
            <p:cNvSpPr>
              <a:spLocks noChangeShapeType="1"/>
            </p:cNvSpPr>
            <p:nvPr/>
          </p:nvSpPr>
          <p:spPr bwMode="auto">
            <a:xfrm flipH="1">
              <a:off x="816" y="3303"/>
              <a:ext cx="788" cy="4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91" name="Line 51"/>
            <p:cNvSpPr>
              <a:spLocks noChangeShapeType="1"/>
            </p:cNvSpPr>
            <p:nvPr/>
          </p:nvSpPr>
          <p:spPr bwMode="auto">
            <a:xfrm>
              <a:off x="1604" y="3303"/>
              <a:ext cx="12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092" name="Object 52"/>
            <p:cNvGraphicFramePr>
              <a:graphicFrameLocks noChangeAspect="1"/>
            </p:cNvGraphicFramePr>
            <p:nvPr/>
          </p:nvGraphicFramePr>
          <p:xfrm>
            <a:off x="816" y="3762"/>
            <a:ext cx="132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56" name="公式" r:id="rId7" imgW="266400" imgH="253800" progId="Equation.3">
                    <p:embed/>
                  </p:oleObj>
                </mc:Choice>
                <mc:Fallback>
                  <p:oleObj name="公式" r:id="rId7" imgW="266400" imgH="2538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762"/>
                          <a:ext cx="132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93" name="Object 53"/>
            <p:cNvGraphicFramePr>
              <a:graphicFrameLocks noChangeAspect="1"/>
            </p:cNvGraphicFramePr>
            <p:nvPr/>
          </p:nvGraphicFramePr>
          <p:xfrm>
            <a:off x="1536" y="3340"/>
            <a:ext cx="114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57" name="公式" r:id="rId9" imgW="228600" imgH="253800" progId="Equation.3">
                    <p:embed/>
                  </p:oleObj>
                </mc:Choice>
                <mc:Fallback>
                  <p:oleObj name="公式" r:id="rId9" imgW="228600" imgH="2538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340"/>
                          <a:ext cx="114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94" name="Object 54"/>
            <p:cNvGraphicFramePr>
              <a:graphicFrameLocks noChangeAspect="1"/>
            </p:cNvGraphicFramePr>
            <p:nvPr/>
          </p:nvGraphicFramePr>
          <p:xfrm>
            <a:off x="1443" y="2157"/>
            <a:ext cx="107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58" name="公式" r:id="rId11" imgW="215640" imgH="266400" progId="Equation.3">
                    <p:embed/>
                  </p:oleObj>
                </mc:Choice>
                <mc:Fallback>
                  <p:oleObj name="公式" r:id="rId11" imgW="215640" imgH="2664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3" y="2157"/>
                          <a:ext cx="107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95" name="Object 55"/>
            <p:cNvGraphicFramePr>
              <a:graphicFrameLocks noChangeAspect="1"/>
            </p:cNvGraphicFramePr>
            <p:nvPr/>
          </p:nvGraphicFramePr>
          <p:xfrm>
            <a:off x="2728" y="3360"/>
            <a:ext cx="132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59" name="公式" r:id="rId13" imgW="266400" imgH="330120" progId="Equation.3">
                    <p:embed/>
                  </p:oleObj>
                </mc:Choice>
                <mc:Fallback>
                  <p:oleObj name="公式" r:id="rId13" imgW="266400" imgH="33012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3360"/>
                          <a:ext cx="132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096" name="AutoShape 56"/>
          <p:cNvSpPr>
            <a:spLocks noChangeArrowheads="1"/>
          </p:cNvSpPr>
          <p:nvPr/>
        </p:nvSpPr>
        <p:spPr bwMode="auto">
          <a:xfrm rot="-5400000">
            <a:off x="5473700" y="4637088"/>
            <a:ext cx="2438400" cy="762000"/>
          </a:xfrm>
          <a:prstGeom prst="parallelogram">
            <a:avLst>
              <a:gd name="adj" fmla="val 97081"/>
            </a:avLst>
          </a:prstGeom>
          <a:solidFill>
            <a:srgbClr val="00FFFF">
              <a:alpha val="50000"/>
            </a:srgbClr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7" name="Line 57"/>
          <p:cNvSpPr>
            <a:spLocks noChangeShapeType="1"/>
          </p:cNvSpPr>
          <p:nvPr/>
        </p:nvSpPr>
        <p:spPr bwMode="auto">
          <a:xfrm>
            <a:off x="6311900" y="4954588"/>
            <a:ext cx="762000" cy="6731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098" name="Object 58"/>
          <p:cNvGraphicFramePr>
            <a:graphicFrameLocks noChangeAspect="1"/>
          </p:cNvGraphicFramePr>
          <p:nvPr/>
        </p:nvGraphicFramePr>
        <p:xfrm>
          <a:off x="7235825" y="5373688"/>
          <a:ext cx="889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0" name="公式" r:id="rId15" imgW="888840" imgH="330120" progId="Equation.3">
                  <p:embed/>
                </p:oleObj>
              </mc:Choice>
              <mc:Fallback>
                <p:oleObj name="公式" r:id="rId15" imgW="888840" imgH="33012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373688"/>
                        <a:ext cx="889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0" name="Line 60"/>
          <p:cNvSpPr>
            <a:spLocks noChangeShapeType="1"/>
          </p:cNvSpPr>
          <p:nvPr/>
        </p:nvSpPr>
        <p:spPr bwMode="auto">
          <a:xfrm>
            <a:off x="7092950" y="4581525"/>
            <a:ext cx="0" cy="1655763"/>
          </a:xfrm>
          <a:prstGeom prst="line">
            <a:avLst/>
          </a:prstGeom>
          <a:noFill/>
          <a:ln w="57150">
            <a:solidFill>
              <a:srgbClr val="66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1" name="Oval 61"/>
          <p:cNvSpPr>
            <a:spLocks noChangeArrowheads="1"/>
          </p:cNvSpPr>
          <p:nvPr/>
        </p:nvSpPr>
        <p:spPr bwMode="auto">
          <a:xfrm flipH="1">
            <a:off x="827088" y="30686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2" name="Oval 62"/>
          <p:cNvSpPr>
            <a:spLocks noChangeArrowheads="1"/>
          </p:cNvSpPr>
          <p:nvPr/>
        </p:nvSpPr>
        <p:spPr bwMode="auto">
          <a:xfrm flipH="1">
            <a:off x="0" y="5589588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3" name="Oval 63"/>
          <p:cNvSpPr>
            <a:spLocks noChangeArrowheads="1"/>
          </p:cNvSpPr>
          <p:nvPr/>
        </p:nvSpPr>
        <p:spPr bwMode="auto">
          <a:xfrm flipH="1" flipV="1">
            <a:off x="900113" y="8382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110" name="Group 70"/>
          <p:cNvGrpSpPr>
            <a:grpSpLocks/>
          </p:cNvGrpSpPr>
          <p:nvPr/>
        </p:nvGrpSpPr>
        <p:grpSpPr bwMode="auto">
          <a:xfrm>
            <a:off x="5724525" y="765175"/>
            <a:ext cx="1900238" cy="2130425"/>
            <a:chOff x="4178" y="482"/>
            <a:chExt cx="1197" cy="1342"/>
          </a:xfrm>
        </p:grpSpPr>
        <p:grpSp>
          <p:nvGrpSpPr>
            <p:cNvPr id="215044" name="Group 4"/>
            <p:cNvGrpSpPr>
              <a:grpSpLocks/>
            </p:cNvGrpSpPr>
            <p:nvPr/>
          </p:nvGrpSpPr>
          <p:grpSpPr bwMode="auto">
            <a:xfrm>
              <a:off x="4192" y="482"/>
              <a:ext cx="1183" cy="1342"/>
              <a:chOff x="4481" y="2496"/>
              <a:chExt cx="1183" cy="1342"/>
            </a:xfrm>
          </p:grpSpPr>
          <p:sp>
            <p:nvSpPr>
              <p:cNvPr id="215045" name="Line 5"/>
              <p:cNvSpPr>
                <a:spLocks noChangeShapeType="1"/>
              </p:cNvSpPr>
              <p:nvPr/>
            </p:nvSpPr>
            <p:spPr bwMode="auto">
              <a:xfrm>
                <a:off x="4904" y="3120"/>
                <a:ext cx="676" cy="21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46" name="Line 6"/>
              <p:cNvSpPr>
                <a:spLocks noChangeShapeType="1"/>
              </p:cNvSpPr>
              <p:nvPr/>
            </p:nvSpPr>
            <p:spPr bwMode="auto">
              <a:xfrm flipH="1">
                <a:off x="4608" y="3120"/>
                <a:ext cx="296" cy="54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47" name="Line 7"/>
              <p:cNvSpPr>
                <a:spLocks noChangeShapeType="1"/>
              </p:cNvSpPr>
              <p:nvPr/>
            </p:nvSpPr>
            <p:spPr bwMode="auto">
              <a:xfrm flipV="1">
                <a:off x="4904" y="2529"/>
                <a:ext cx="0" cy="5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048" name="Object 8"/>
              <p:cNvGraphicFramePr>
                <a:graphicFrameLocks noChangeAspect="1"/>
              </p:cNvGraphicFramePr>
              <p:nvPr/>
            </p:nvGraphicFramePr>
            <p:xfrm>
              <a:off x="4481" y="3643"/>
              <a:ext cx="175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261" name="公式" r:id="rId17" imgW="126720" imgH="139680" progId="Equation.3">
                      <p:embed/>
                    </p:oleObj>
                  </mc:Choice>
                  <mc:Fallback>
                    <p:oleObj name="公式" r:id="rId17" imgW="126720" imgH="13968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1" y="3643"/>
                            <a:ext cx="175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049" name="Object 9"/>
              <p:cNvGraphicFramePr>
                <a:graphicFrameLocks noChangeAspect="1"/>
              </p:cNvGraphicFramePr>
              <p:nvPr/>
            </p:nvGraphicFramePr>
            <p:xfrm>
              <a:off x="5469" y="3331"/>
              <a:ext cx="195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262" name="公式" r:id="rId19" imgW="139680" imgH="164880" progId="Equation.3">
                      <p:embed/>
                    </p:oleObj>
                  </mc:Choice>
                  <mc:Fallback>
                    <p:oleObj name="公式" r:id="rId19" imgW="139680" imgH="16488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69" y="3331"/>
                            <a:ext cx="195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050" name="Object 10"/>
              <p:cNvGraphicFramePr>
                <a:graphicFrameLocks noChangeAspect="1"/>
              </p:cNvGraphicFramePr>
              <p:nvPr/>
            </p:nvGraphicFramePr>
            <p:xfrm>
              <a:off x="4946" y="2496"/>
              <a:ext cx="175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263" name="公式" r:id="rId21" imgW="126720" imgH="126720" progId="Equation.3">
                      <p:embed/>
                    </p:oleObj>
                  </mc:Choice>
                  <mc:Fallback>
                    <p:oleObj name="公式" r:id="rId21" imgW="126720" imgH="12672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6" y="2496"/>
                            <a:ext cx="175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051" name="Oval 11"/>
            <p:cNvSpPr>
              <a:spLocks noChangeArrowheads="1"/>
            </p:cNvSpPr>
            <p:nvPr/>
          </p:nvSpPr>
          <p:spPr bwMode="auto">
            <a:xfrm rot="804873">
              <a:off x="4178" y="945"/>
              <a:ext cx="836" cy="3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087" name="Object 47"/>
            <p:cNvGraphicFramePr>
              <a:graphicFrameLocks noChangeAspect="1"/>
            </p:cNvGraphicFramePr>
            <p:nvPr/>
          </p:nvGraphicFramePr>
          <p:xfrm>
            <a:off x="4643" y="1108"/>
            <a:ext cx="175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64" name="公式" r:id="rId23" imgW="126720" imgH="139680" progId="Equation.3">
                    <p:embed/>
                  </p:oleObj>
                </mc:Choice>
                <mc:Fallback>
                  <p:oleObj name="公式" r:id="rId23" imgW="126720" imgH="13968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" y="1108"/>
                          <a:ext cx="175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073" name="Line 33"/>
            <p:cNvSpPr>
              <a:spLocks noChangeShapeType="1"/>
            </p:cNvSpPr>
            <p:nvPr/>
          </p:nvSpPr>
          <p:spPr bwMode="auto">
            <a:xfrm>
              <a:off x="4225" y="798"/>
              <a:ext cx="0" cy="589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74" name="Line 34"/>
            <p:cNvSpPr>
              <a:spLocks noChangeShapeType="1"/>
            </p:cNvSpPr>
            <p:nvPr/>
          </p:nvSpPr>
          <p:spPr bwMode="auto">
            <a:xfrm>
              <a:off x="5047" y="945"/>
              <a:ext cx="0" cy="588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77" name="Freeform 37"/>
            <p:cNvSpPr>
              <a:spLocks/>
            </p:cNvSpPr>
            <p:nvPr/>
          </p:nvSpPr>
          <p:spPr bwMode="auto">
            <a:xfrm>
              <a:off x="4233" y="753"/>
              <a:ext cx="816" cy="759"/>
            </a:xfrm>
            <a:custGeom>
              <a:avLst/>
              <a:gdLst>
                <a:gd name="T0" fmla="*/ 0 w 864"/>
                <a:gd name="T1" fmla="*/ 0 h 816"/>
                <a:gd name="T2" fmla="*/ 0 w 864"/>
                <a:gd name="T3" fmla="*/ 720 h 816"/>
                <a:gd name="T4" fmla="*/ 864 w 864"/>
                <a:gd name="T5" fmla="*/ 816 h 816"/>
                <a:gd name="T6" fmla="*/ 864 w 864"/>
                <a:gd name="T7" fmla="*/ 144 h 816"/>
                <a:gd name="T8" fmla="*/ 0 w 864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4" h="816">
                  <a:moveTo>
                    <a:pt x="0" y="0"/>
                  </a:moveTo>
                  <a:lnTo>
                    <a:pt x="0" y="720"/>
                  </a:lnTo>
                  <a:lnTo>
                    <a:pt x="864" y="816"/>
                  </a:lnTo>
                  <a:lnTo>
                    <a:pt x="864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99"/>
            </a:solidFill>
            <a:ln w="38100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78" name="Arc 38"/>
            <p:cNvSpPr>
              <a:spLocks/>
            </p:cNvSpPr>
            <p:nvPr/>
          </p:nvSpPr>
          <p:spPr bwMode="auto">
            <a:xfrm rot="780000">
              <a:off x="4238" y="1258"/>
              <a:ext cx="837" cy="165"/>
            </a:xfrm>
            <a:custGeom>
              <a:avLst/>
              <a:gdLst>
                <a:gd name="G0" fmla="+- 21556 0 0"/>
                <a:gd name="G1" fmla="+- 21600 0 0"/>
                <a:gd name="G2" fmla="+- 21600 0 0"/>
                <a:gd name="T0" fmla="*/ 0 w 43156"/>
                <a:gd name="T1" fmla="*/ 20224 h 21600"/>
                <a:gd name="T2" fmla="*/ 43156 w 43156"/>
                <a:gd name="T3" fmla="*/ 21600 h 21600"/>
                <a:gd name="T4" fmla="*/ 21556 w 4315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56" h="21600" fill="none" extrusionOk="0">
                  <a:moveTo>
                    <a:pt x="-1" y="20223"/>
                  </a:moveTo>
                  <a:cubicBezTo>
                    <a:pt x="725" y="8852"/>
                    <a:pt x="10160" y="-1"/>
                    <a:pt x="21556" y="0"/>
                  </a:cubicBezTo>
                  <a:cubicBezTo>
                    <a:pt x="33485" y="0"/>
                    <a:pt x="43156" y="9670"/>
                    <a:pt x="43156" y="21600"/>
                  </a:cubicBezTo>
                </a:path>
                <a:path w="43156" h="21600" stroke="0" extrusionOk="0">
                  <a:moveTo>
                    <a:pt x="-1" y="20223"/>
                  </a:moveTo>
                  <a:cubicBezTo>
                    <a:pt x="725" y="8852"/>
                    <a:pt x="10160" y="-1"/>
                    <a:pt x="21556" y="0"/>
                  </a:cubicBezTo>
                  <a:cubicBezTo>
                    <a:pt x="33485" y="0"/>
                    <a:pt x="43156" y="9670"/>
                    <a:pt x="43156" y="21600"/>
                  </a:cubicBezTo>
                  <a:lnTo>
                    <a:pt x="21556" y="21600"/>
                  </a:lnTo>
                  <a:close/>
                </a:path>
              </a:pathLst>
            </a:custGeom>
            <a:solidFill>
              <a:srgbClr val="66FF99"/>
            </a:solidFill>
            <a:ln w="3810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80" name="Arc 40"/>
            <p:cNvSpPr>
              <a:spLocks/>
            </p:cNvSpPr>
            <p:nvPr/>
          </p:nvSpPr>
          <p:spPr bwMode="auto">
            <a:xfrm rot="780000" flipH="1" flipV="1">
              <a:off x="4195" y="1389"/>
              <a:ext cx="838" cy="19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89 w 43200"/>
                <a:gd name="T1" fmla="*/ 25678 h 25678"/>
                <a:gd name="T2" fmla="*/ 43200 w 43200"/>
                <a:gd name="T3" fmla="*/ 21600 h 25678"/>
                <a:gd name="T4" fmla="*/ 21600 w 43200"/>
                <a:gd name="T5" fmla="*/ 21600 h 25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5678" fill="none" extrusionOk="0">
                  <a:moveTo>
                    <a:pt x="388" y="25678"/>
                  </a:moveTo>
                  <a:cubicBezTo>
                    <a:pt x="130" y="24334"/>
                    <a:pt x="0" y="229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5678" stroke="0" extrusionOk="0">
                  <a:moveTo>
                    <a:pt x="388" y="25678"/>
                  </a:moveTo>
                  <a:cubicBezTo>
                    <a:pt x="130" y="24334"/>
                    <a:pt x="0" y="229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66FF99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84" name="Line 44"/>
            <p:cNvSpPr>
              <a:spLocks noChangeShapeType="1"/>
            </p:cNvSpPr>
            <p:nvPr/>
          </p:nvSpPr>
          <p:spPr bwMode="auto">
            <a:xfrm>
              <a:off x="4603" y="1120"/>
              <a:ext cx="440" cy="13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85" name="Line 45"/>
            <p:cNvSpPr>
              <a:spLocks noChangeShapeType="1"/>
            </p:cNvSpPr>
            <p:nvPr/>
          </p:nvSpPr>
          <p:spPr bwMode="auto">
            <a:xfrm flipH="1">
              <a:off x="4380" y="1120"/>
              <a:ext cx="238" cy="42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79" name="Oval 39"/>
            <p:cNvSpPr>
              <a:spLocks noChangeArrowheads="1"/>
            </p:cNvSpPr>
            <p:nvPr/>
          </p:nvSpPr>
          <p:spPr bwMode="auto">
            <a:xfrm rot="804873">
              <a:off x="4216" y="675"/>
              <a:ext cx="836" cy="330"/>
            </a:xfrm>
            <a:prstGeom prst="ellipse">
              <a:avLst/>
            </a:prstGeom>
            <a:solidFill>
              <a:srgbClr val="66FF99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86" name="Line 46"/>
            <p:cNvSpPr>
              <a:spLocks noChangeShapeType="1"/>
            </p:cNvSpPr>
            <p:nvPr/>
          </p:nvSpPr>
          <p:spPr bwMode="auto">
            <a:xfrm flipV="1">
              <a:off x="4603" y="554"/>
              <a:ext cx="0" cy="56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081" name="Group 41"/>
          <p:cNvGrpSpPr>
            <a:grpSpLocks/>
          </p:cNvGrpSpPr>
          <p:nvPr/>
        </p:nvGrpSpPr>
        <p:grpSpPr bwMode="auto">
          <a:xfrm>
            <a:off x="5751513" y="1558925"/>
            <a:ext cx="1397000" cy="517525"/>
            <a:chOff x="4496" y="2972"/>
            <a:chExt cx="880" cy="340"/>
          </a:xfrm>
        </p:grpSpPr>
        <p:sp>
          <p:nvSpPr>
            <p:cNvPr id="215082" name="Arc 42"/>
            <p:cNvSpPr>
              <a:spLocks/>
            </p:cNvSpPr>
            <p:nvPr/>
          </p:nvSpPr>
          <p:spPr bwMode="auto">
            <a:xfrm rot="780000">
              <a:off x="4539" y="2972"/>
              <a:ext cx="837" cy="172"/>
            </a:xfrm>
            <a:custGeom>
              <a:avLst/>
              <a:gdLst>
                <a:gd name="G0" fmla="+- 21556 0 0"/>
                <a:gd name="G1" fmla="+- 21600 0 0"/>
                <a:gd name="G2" fmla="+- 21600 0 0"/>
                <a:gd name="T0" fmla="*/ 0 w 43156"/>
                <a:gd name="T1" fmla="*/ 20224 h 21600"/>
                <a:gd name="T2" fmla="*/ 43156 w 43156"/>
                <a:gd name="T3" fmla="*/ 21600 h 21600"/>
                <a:gd name="T4" fmla="*/ 21556 w 4315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56" h="21600" fill="none" extrusionOk="0">
                  <a:moveTo>
                    <a:pt x="-1" y="20223"/>
                  </a:moveTo>
                  <a:cubicBezTo>
                    <a:pt x="725" y="8852"/>
                    <a:pt x="10160" y="-1"/>
                    <a:pt x="21556" y="0"/>
                  </a:cubicBezTo>
                  <a:cubicBezTo>
                    <a:pt x="33485" y="0"/>
                    <a:pt x="43156" y="9670"/>
                    <a:pt x="43156" y="21600"/>
                  </a:cubicBezTo>
                </a:path>
                <a:path w="43156" h="21600" stroke="0" extrusionOk="0">
                  <a:moveTo>
                    <a:pt x="-1" y="20223"/>
                  </a:moveTo>
                  <a:cubicBezTo>
                    <a:pt x="725" y="8852"/>
                    <a:pt x="10160" y="-1"/>
                    <a:pt x="21556" y="0"/>
                  </a:cubicBezTo>
                  <a:cubicBezTo>
                    <a:pt x="33485" y="0"/>
                    <a:pt x="43156" y="9670"/>
                    <a:pt x="43156" y="21600"/>
                  </a:cubicBezTo>
                  <a:lnTo>
                    <a:pt x="21556" y="2160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83" name="Arc 43"/>
            <p:cNvSpPr>
              <a:spLocks/>
            </p:cNvSpPr>
            <p:nvPr/>
          </p:nvSpPr>
          <p:spPr bwMode="auto">
            <a:xfrm rot="780000" flipH="1" flipV="1">
              <a:off x="4496" y="3108"/>
              <a:ext cx="838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89 w 43200"/>
                <a:gd name="T1" fmla="*/ 25678 h 25678"/>
                <a:gd name="T2" fmla="*/ 43200 w 43200"/>
                <a:gd name="T3" fmla="*/ 21600 h 25678"/>
                <a:gd name="T4" fmla="*/ 21600 w 43200"/>
                <a:gd name="T5" fmla="*/ 21600 h 25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5678" fill="none" extrusionOk="0">
                  <a:moveTo>
                    <a:pt x="388" y="25678"/>
                  </a:moveTo>
                  <a:cubicBezTo>
                    <a:pt x="130" y="24334"/>
                    <a:pt x="0" y="229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5678" stroke="0" extrusionOk="0">
                  <a:moveTo>
                    <a:pt x="388" y="25678"/>
                  </a:moveTo>
                  <a:cubicBezTo>
                    <a:pt x="130" y="24334"/>
                    <a:pt x="0" y="229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DF37-AEE8-484F-9441-CFC9A93CCCEE}" type="slidenum">
              <a:rPr lang="en-US" altLang="zh-CN" smtClean="0">
                <a:solidFill>
                  <a:schemeClr val="bg2"/>
                </a:solidFill>
              </a:rPr>
              <a:pPr/>
              <a:t>16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1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21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1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21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21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9" grpId="0" autoUpdateAnimBg="0"/>
      <p:bldP spid="215060" grpId="0" autoUpdateAnimBg="0"/>
      <p:bldP spid="215061" grpId="0" build="p" autoUpdateAnimBg="0"/>
      <p:bldP spid="215096" grpId="0" animBg="1"/>
      <p:bldP spid="215097" grpId="0" animBg="1"/>
      <p:bldP spid="215100" grpId="0" animBg="1"/>
      <p:bldP spid="21510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1042988" y="476250"/>
            <a:ext cx="6915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一般地</a:t>
            </a:r>
            <a:r>
              <a:rPr lang="en-US" altLang="zh-CN"/>
              <a:t>,</a:t>
            </a:r>
            <a:r>
              <a:rPr lang="zh-CN" altLang="en-US"/>
              <a:t>在三维空间二元方程表示柱面</a:t>
            </a:r>
            <a:r>
              <a:rPr lang="en-US" altLang="zh-CN"/>
              <a:t>.</a:t>
            </a: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395288" y="1412875"/>
            <a:ext cx="1223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33CC"/>
                </a:solidFill>
              </a:rPr>
              <a:t>方程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395288" y="2201863"/>
            <a:ext cx="2089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33CC"/>
                </a:solidFill>
              </a:rPr>
              <a:t>母线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395288" y="2924175"/>
            <a:ext cx="1873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33CC"/>
                </a:solidFill>
              </a:rPr>
              <a:t>准线</a:t>
            </a:r>
          </a:p>
        </p:txBody>
      </p:sp>
      <p:graphicFrame>
        <p:nvGraphicFramePr>
          <p:cNvPr id="216072" name="Object 8"/>
          <p:cNvGraphicFramePr>
            <a:graphicFrameLocks noChangeAspect="1"/>
          </p:cNvGraphicFramePr>
          <p:nvPr/>
        </p:nvGraphicFramePr>
        <p:xfrm>
          <a:off x="1547813" y="1484313"/>
          <a:ext cx="20304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28" name="公式" r:id="rId3" imgW="749160" imgH="203040" progId="Equation.3">
                  <p:embed/>
                </p:oleObj>
              </mc:Choice>
              <mc:Fallback>
                <p:oleObj name="公式" r:id="rId3" imgW="74916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484313"/>
                        <a:ext cx="203041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1476375" y="2201863"/>
            <a:ext cx="2076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平行于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轴</a:t>
            </a:r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1692275" y="2924175"/>
            <a:ext cx="1689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在</a:t>
            </a:r>
            <a:r>
              <a:rPr lang="en-US" altLang="zh-CN" i="1"/>
              <a:t>xoy</a:t>
            </a:r>
            <a:r>
              <a:rPr lang="en-US" altLang="zh-CN"/>
              <a:t> </a:t>
            </a:r>
            <a:r>
              <a:rPr lang="zh-CN" altLang="en-US"/>
              <a:t>面</a:t>
            </a:r>
          </a:p>
        </p:txBody>
      </p: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4467225" y="2198688"/>
            <a:ext cx="8969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x </a:t>
            </a:r>
            <a:r>
              <a:rPr lang="zh-CN" altLang="en-US"/>
              <a:t>轴</a:t>
            </a:r>
          </a:p>
        </p:txBody>
      </p:sp>
      <p:graphicFrame>
        <p:nvGraphicFramePr>
          <p:cNvPr id="216076" name="Object 12"/>
          <p:cNvGraphicFramePr>
            <a:graphicFrameLocks noChangeAspect="1"/>
          </p:cNvGraphicFramePr>
          <p:nvPr/>
        </p:nvGraphicFramePr>
        <p:xfrm>
          <a:off x="3995738" y="1484313"/>
          <a:ext cx="201771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29" name="公式" r:id="rId5" imgW="723600" imgH="203040" progId="Equation.3">
                  <p:embed/>
                </p:oleObj>
              </mc:Choice>
              <mc:Fallback>
                <p:oleObj name="公式" r:id="rId5" imgW="72360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484313"/>
                        <a:ext cx="2017712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7" name="Object 13"/>
          <p:cNvGraphicFramePr>
            <a:graphicFrameLocks noChangeAspect="1"/>
          </p:cNvGraphicFramePr>
          <p:nvPr/>
        </p:nvGraphicFramePr>
        <p:xfrm>
          <a:off x="6516688" y="1484313"/>
          <a:ext cx="21034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30" name="公式" r:id="rId7" imgW="749160" imgH="203040" progId="Equation.3">
                  <p:embed/>
                </p:oleObj>
              </mc:Choice>
              <mc:Fallback>
                <p:oleObj name="公式" r:id="rId7" imgW="74916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484313"/>
                        <a:ext cx="21034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8" name="Rectangle 14"/>
          <p:cNvSpPr>
            <a:spLocks noChangeArrowheads="1"/>
          </p:cNvSpPr>
          <p:nvPr/>
        </p:nvSpPr>
        <p:spPr bwMode="auto">
          <a:xfrm>
            <a:off x="4227513" y="2921000"/>
            <a:ext cx="1236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yoz</a:t>
            </a:r>
            <a:r>
              <a:rPr lang="en-US" altLang="zh-CN"/>
              <a:t> </a:t>
            </a:r>
            <a:r>
              <a:rPr lang="zh-CN" altLang="en-US"/>
              <a:t>面</a:t>
            </a:r>
          </a:p>
        </p:txBody>
      </p:sp>
      <p:sp>
        <p:nvSpPr>
          <p:cNvPr id="216079" name="Rectangle 15"/>
          <p:cNvSpPr>
            <a:spLocks noChangeArrowheads="1"/>
          </p:cNvSpPr>
          <p:nvPr/>
        </p:nvSpPr>
        <p:spPr bwMode="auto">
          <a:xfrm>
            <a:off x="6746875" y="2921000"/>
            <a:ext cx="1236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yoz</a:t>
            </a:r>
            <a:r>
              <a:rPr lang="en-US" altLang="zh-CN"/>
              <a:t> </a:t>
            </a:r>
            <a:r>
              <a:rPr lang="zh-CN" altLang="en-US"/>
              <a:t>面</a:t>
            </a:r>
          </a:p>
        </p:txBody>
      </p:sp>
      <p:sp>
        <p:nvSpPr>
          <p:cNvPr id="216080" name="Rectangle 16"/>
          <p:cNvSpPr>
            <a:spLocks noChangeArrowheads="1"/>
          </p:cNvSpPr>
          <p:nvPr/>
        </p:nvSpPr>
        <p:spPr bwMode="auto">
          <a:xfrm>
            <a:off x="6988175" y="2198688"/>
            <a:ext cx="874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y </a:t>
            </a:r>
            <a:r>
              <a:rPr lang="zh-CN" altLang="en-US"/>
              <a:t>轴</a:t>
            </a:r>
          </a:p>
        </p:txBody>
      </p:sp>
      <p:sp>
        <p:nvSpPr>
          <p:cNvPr id="216118" name="Line 54"/>
          <p:cNvSpPr>
            <a:spLocks noChangeShapeType="1"/>
          </p:cNvSpPr>
          <p:nvPr/>
        </p:nvSpPr>
        <p:spPr bwMode="auto">
          <a:xfrm>
            <a:off x="1476375" y="1414463"/>
            <a:ext cx="0" cy="4391025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20" name="Line 56"/>
          <p:cNvSpPr>
            <a:spLocks noChangeShapeType="1"/>
          </p:cNvSpPr>
          <p:nvPr/>
        </p:nvSpPr>
        <p:spPr bwMode="auto">
          <a:xfrm>
            <a:off x="3708400" y="1484313"/>
            <a:ext cx="0" cy="4392612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21" name="Line 57"/>
          <p:cNvSpPr>
            <a:spLocks noChangeShapeType="1"/>
          </p:cNvSpPr>
          <p:nvPr/>
        </p:nvSpPr>
        <p:spPr bwMode="auto">
          <a:xfrm>
            <a:off x="6300788" y="1484313"/>
            <a:ext cx="0" cy="4321175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22" name="Text Box 58"/>
          <p:cNvSpPr txBox="1">
            <a:spLocks noChangeArrowheads="1"/>
          </p:cNvSpPr>
          <p:nvPr/>
        </p:nvSpPr>
        <p:spPr bwMode="auto">
          <a:xfrm>
            <a:off x="468313" y="4289425"/>
            <a:ext cx="180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33CC"/>
                </a:solidFill>
              </a:rPr>
              <a:t>图形</a:t>
            </a:r>
          </a:p>
        </p:txBody>
      </p:sp>
      <p:grpSp>
        <p:nvGrpSpPr>
          <p:cNvPr id="216129" name="Group 65"/>
          <p:cNvGrpSpPr>
            <a:grpSpLocks/>
          </p:cNvGrpSpPr>
          <p:nvPr/>
        </p:nvGrpSpPr>
        <p:grpSpPr bwMode="auto">
          <a:xfrm>
            <a:off x="1585913" y="3860800"/>
            <a:ext cx="1762125" cy="1679575"/>
            <a:chOff x="999" y="2432"/>
            <a:chExt cx="1110" cy="1058"/>
          </a:xfrm>
        </p:grpSpPr>
        <p:grpSp>
          <p:nvGrpSpPr>
            <p:cNvPr id="216123" name="Group 59"/>
            <p:cNvGrpSpPr>
              <a:grpSpLocks/>
            </p:cNvGrpSpPr>
            <p:nvPr/>
          </p:nvGrpSpPr>
          <p:grpSpPr bwMode="auto">
            <a:xfrm>
              <a:off x="999" y="2432"/>
              <a:ext cx="1110" cy="1058"/>
              <a:chOff x="999" y="2432"/>
              <a:chExt cx="1110" cy="1058"/>
            </a:xfrm>
          </p:grpSpPr>
          <p:graphicFrame>
            <p:nvGraphicFramePr>
              <p:cNvPr id="216082" name="Object 18"/>
              <p:cNvGraphicFramePr>
                <a:graphicFrameLocks noChangeAspect="1"/>
              </p:cNvGraphicFramePr>
              <p:nvPr/>
            </p:nvGraphicFramePr>
            <p:xfrm>
              <a:off x="1053" y="3346"/>
              <a:ext cx="137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331" name="Equation" r:id="rId9" imgW="228600" imgH="241200" progId="Equation.3">
                      <p:embed/>
                    </p:oleObj>
                  </mc:Choice>
                  <mc:Fallback>
                    <p:oleObj name="Equation" r:id="rId9" imgW="228600" imgH="2412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3" y="3346"/>
                            <a:ext cx="137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6083" name="Object 19"/>
              <p:cNvGraphicFramePr>
                <a:graphicFrameLocks noChangeAspect="1"/>
              </p:cNvGraphicFramePr>
              <p:nvPr/>
            </p:nvGraphicFramePr>
            <p:xfrm>
              <a:off x="1959" y="3178"/>
              <a:ext cx="144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332" name="Equation" r:id="rId11" imgW="241200" imgH="317160" progId="Equation.3">
                      <p:embed/>
                    </p:oleObj>
                  </mc:Choice>
                  <mc:Fallback>
                    <p:oleObj name="Equation" r:id="rId11" imgW="241200" imgH="31716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59" y="3178"/>
                            <a:ext cx="144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6084" name="Object 20"/>
              <p:cNvGraphicFramePr>
                <a:graphicFrameLocks noChangeAspect="1"/>
              </p:cNvGraphicFramePr>
              <p:nvPr/>
            </p:nvGraphicFramePr>
            <p:xfrm>
              <a:off x="1253" y="2435"/>
              <a:ext cx="129" cy="1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333" name="Equation" r:id="rId13" imgW="215640" imgH="215640" progId="Equation.3">
                      <p:embed/>
                    </p:oleObj>
                  </mc:Choice>
                  <mc:Fallback>
                    <p:oleObj name="Equation" r:id="rId13" imgW="215640" imgH="21564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3" y="2435"/>
                            <a:ext cx="129" cy="1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6086" name="Object 22"/>
              <p:cNvGraphicFramePr>
                <a:graphicFrameLocks noChangeAspect="1"/>
              </p:cNvGraphicFramePr>
              <p:nvPr/>
            </p:nvGraphicFramePr>
            <p:xfrm>
              <a:off x="1142" y="2579"/>
              <a:ext cx="721" cy="7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334" name="BMP 图象" r:id="rId15" imgW="2419048" imgH="2742857" progId="Paint.Picture">
                      <p:embed/>
                    </p:oleObj>
                  </mc:Choice>
                  <mc:Fallback>
                    <p:oleObj name="BMP 图象" r:id="rId15" imgW="2419048" imgH="2742857" progId="Paint.Picture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2" y="2579"/>
                            <a:ext cx="721" cy="767"/>
                          </a:xfrm>
                          <a:prstGeom prst="rect">
                            <a:avLst/>
                          </a:prstGeom>
                          <a:solidFill>
                            <a:schemeClr val="tx2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6087" name="Line 23"/>
              <p:cNvSpPr>
                <a:spLocks noChangeShapeType="1"/>
              </p:cNvSpPr>
              <p:nvPr/>
            </p:nvSpPr>
            <p:spPr bwMode="auto">
              <a:xfrm>
                <a:off x="1431" y="3125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88" name="Line 24"/>
              <p:cNvSpPr>
                <a:spLocks noChangeShapeType="1"/>
              </p:cNvSpPr>
              <p:nvPr/>
            </p:nvSpPr>
            <p:spPr bwMode="auto">
              <a:xfrm flipV="1">
                <a:off x="1431" y="2672"/>
                <a:ext cx="0" cy="4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89" name="Line 25"/>
              <p:cNvSpPr>
                <a:spLocks noChangeShapeType="1"/>
              </p:cNvSpPr>
              <p:nvPr/>
            </p:nvSpPr>
            <p:spPr bwMode="auto">
              <a:xfrm flipV="1">
                <a:off x="1430" y="2432"/>
                <a:ext cx="1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0" name="Line 26"/>
              <p:cNvSpPr>
                <a:spLocks noChangeShapeType="1"/>
              </p:cNvSpPr>
              <p:nvPr/>
            </p:nvSpPr>
            <p:spPr bwMode="auto">
              <a:xfrm flipH="1">
                <a:off x="1219" y="3126"/>
                <a:ext cx="212" cy="1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1" name="Line 27"/>
              <p:cNvSpPr>
                <a:spLocks noChangeShapeType="1"/>
              </p:cNvSpPr>
              <p:nvPr/>
            </p:nvSpPr>
            <p:spPr bwMode="auto">
              <a:xfrm flipH="1">
                <a:off x="999" y="3240"/>
                <a:ext cx="204" cy="10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2" name="Line 28"/>
              <p:cNvSpPr>
                <a:spLocks noChangeShapeType="1"/>
              </p:cNvSpPr>
              <p:nvPr/>
            </p:nvSpPr>
            <p:spPr bwMode="auto">
              <a:xfrm>
                <a:off x="1837" y="3125"/>
                <a:ext cx="27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6126" name="Line 62"/>
            <p:cNvSpPr>
              <a:spLocks noChangeShapeType="1"/>
            </p:cNvSpPr>
            <p:nvPr/>
          </p:nvSpPr>
          <p:spPr bwMode="auto">
            <a:xfrm>
              <a:off x="1202" y="2614"/>
              <a:ext cx="0" cy="589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6132" name="Group 68"/>
          <p:cNvGrpSpPr>
            <a:grpSpLocks/>
          </p:cNvGrpSpPr>
          <p:nvPr/>
        </p:nvGrpSpPr>
        <p:grpSpPr bwMode="auto">
          <a:xfrm>
            <a:off x="3941763" y="3830638"/>
            <a:ext cx="2286000" cy="1830387"/>
            <a:chOff x="2483" y="2413"/>
            <a:chExt cx="1440" cy="1153"/>
          </a:xfrm>
        </p:grpSpPr>
        <p:sp>
          <p:nvSpPr>
            <p:cNvPr id="216101" name="Line 37"/>
            <p:cNvSpPr>
              <a:spLocks noChangeShapeType="1"/>
            </p:cNvSpPr>
            <p:nvPr/>
          </p:nvSpPr>
          <p:spPr bwMode="auto">
            <a:xfrm flipV="1">
              <a:off x="3515" y="2976"/>
              <a:ext cx="408" cy="1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6130" name="Group 66"/>
            <p:cNvGrpSpPr>
              <a:grpSpLocks/>
            </p:cNvGrpSpPr>
            <p:nvPr/>
          </p:nvGrpSpPr>
          <p:grpSpPr bwMode="auto">
            <a:xfrm>
              <a:off x="2483" y="2413"/>
              <a:ext cx="1440" cy="1153"/>
              <a:chOff x="2483" y="2413"/>
              <a:chExt cx="1440" cy="1153"/>
            </a:xfrm>
          </p:grpSpPr>
          <p:grpSp>
            <p:nvGrpSpPr>
              <p:cNvPr id="216124" name="Group 60"/>
              <p:cNvGrpSpPr>
                <a:grpSpLocks/>
              </p:cNvGrpSpPr>
              <p:nvPr/>
            </p:nvGrpSpPr>
            <p:grpSpPr bwMode="auto">
              <a:xfrm>
                <a:off x="2483" y="2413"/>
                <a:ext cx="1440" cy="1153"/>
                <a:chOff x="2483" y="2413"/>
                <a:chExt cx="1440" cy="1153"/>
              </a:xfrm>
            </p:grpSpPr>
            <p:graphicFrame>
              <p:nvGraphicFramePr>
                <p:cNvPr id="216094" name="Object 30"/>
                <p:cNvGraphicFramePr>
                  <a:graphicFrameLocks noChangeAspect="1"/>
                </p:cNvGraphicFramePr>
                <p:nvPr/>
              </p:nvGraphicFramePr>
              <p:xfrm>
                <a:off x="2699" y="3421"/>
                <a:ext cx="137" cy="14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6335" name="Equation" r:id="rId17" imgW="228600" imgH="241200" progId="Equation.3">
                        <p:embed/>
                      </p:oleObj>
                    </mc:Choice>
                    <mc:Fallback>
                      <p:oleObj name="Equation" r:id="rId17" imgW="228600" imgH="241200" progId="Equation.3">
                        <p:embed/>
                        <p:pic>
                          <p:nvPicPr>
                            <p:cNvPr id="0" name="Object 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99" y="3421"/>
                              <a:ext cx="137" cy="1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6095" name="Object 31"/>
                <p:cNvGraphicFramePr>
                  <a:graphicFrameLocks noChangeAspect="1"/>
                </p:cNvGraphicFramePr>
                <p:nvPr/>
              </p:nvGraphicFramePr>
              <p:xfrm>
                <a:off x="3083" y="2413"/>
                <a:ext cx="129" cy="1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6336" name="Equation" r:id="rId19" imgW="215640" imgH="215640" progId="Equation.3">
                        <p:embed/>
                      </p:oleObj>
                    </mc:Choice>
                    <mc:Fallback>
                      <p:oleObj name="Equation" r:id="rId19" imgW="215640" imgH="215640" progId="Equation.3">
                        <p:embed/>
                        <p:pic>
                          <p:nvPicPr>
                            <p:cNvPr id="0" name="Object 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83" y="2413"/>
                              <a:ext cx="129" cy="1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6096" name="Object 32"/>
                <p:cNvGraphicFramePr>
                  <a:graphicFrameLocks noChangeAspect="1"/>
                </p:cNvGraphicFramePr>
                <p:nvPr/>
              </p:nvGraphicFramePr>
              <p:xfrm>
                <a:off x="2483" y="2605"/>
                <a:ext cx="1272" cy="7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6337" name="BMP 图象" r:id="rId21" imgW="2247619" imgH="1371429" progId="Paint.Picture">
                        <p:embed/>
                      </p:oleObj>
                    </mc:Choice>
                    <mc:Fallback>
                      <p:oleObj name="BMP 图象" r:id="rId21" imgW="2247619" imgH="1371429" progId="Paint.Picture">
                        <p:embed/>
                        <p:pic>
                          <p:nvPicPr>
                            <p:cNvPr id="0" name="Object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83" y="2605"/>
                              <a:ext cx="1272" cy="7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6097" name="Line 33"/>
                <p:cNvSpPr>
                  <a:spLocks noChangeShapeType="1"/>
                </p:cNvSpPr>
                <p:nvPr/>
              </p:nvSpPr>
              <p:spPr bwMode="auto">
                <a:xfrm>
                  <a:off x="3035" y="2989"/>
                  <a:ext cx="45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09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035" y="2757"/>
                  <a:ext cx="0" cy="2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099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035" y="2511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100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2755" y="3001"/>
                  <a:ext cx="279" cy="34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16102" name="Object 38"/>
                <p:cNvGraphicFramePr>
                  <a:graphicFrameLocks noChangeAspect="1"/>
                </p:cNvGraphicFramePr>
                <p:nvPr/>
              </p:nvGraphicFramePr>
              <p:xfrm>
                <a:off x="3779" y="3037"/>
                <a:ext cx="144" cy="1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6338" name="Equation" r:id="rId23" imgW="241200" imgH="317160" progId="Equation.3">
                        <p:embed/>
                      </p:oleObj>
                    </mc:Choice>
                    <mc:Fallback>
                      <p:oleObj name="Equation" r:id="rId23" imgW="241200" imgH="317160" progId="Equation.3">
                        <p:embed/>
                        <p:pic>
                          <p:nvPicPr>
                            <p:cNvPr id="0" name="Object 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79" y="3037"/>
                              <a:ext cx="144" cy="19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6104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600" y="3359"/>
                  <a:ext cx="136" cy="17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6127" name="Line 63"/>
              <p:cNvSpPr>
                <a:spLocks noChangeShapeType="1"/>
              </p:cNvSpPr>
              <p:nvPr/>
            </p:nvSpPr>
            <p:spPr bwMode="auto">
              <a:xfrm flipH="1">
                <a:off x="3198" y="2614"/>
                <a:ext cx="453" cy="589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6131" name="Group 67"/>
          <p:cNvGrpSpPr>
            <a:grpSpLocks/>
          </p:cNvGrpSpPr>
          <p:nvPr/>
        </p:nvGrpSpPr>
        <p:grpSpPr bwMode="auto">
          <a:xfrm>
            <a:off x="6597650" y="3937000"/>
            <a:ext cx="2163763" cy="1728788"/>
            <a:chOff x="4156" y="2480"/>
            <a:chExt cx="1363" cy="1089"/>
          </a:xfrm>
        </p:grpSpPr>
        <p:grpSp>
          <p:nvGrpSpPr>
            <p:cNvPr id="216125" name="Group 61"/>
            <p:cNvGrpSpPr>
              <a:grpSpLocks/>
            </p:cNvGrpSpPr>
            <p:nvPr/>
          </p:nvGrpSpPr>
          <p:grpSpPr bwMode="auto">
            <a:xfrm>
              <a:off x="4156" y="2480"/>
              <a:ext cx="1363" cy="1089"/>
              <a:chOff x="4156" y="2480"/>
              <a:chExt cx="1363" cy="1089"/>
            </a:xfrm>
          </p:grpSpPr>
          <p:grpSp>
            <p:nvGrpSpPr>
              <p:cNvPr id="216106" name="Group 42"/>
              <p:cNvGrpSpPr>
                <a:grpSpLocks/>
              </p:cNvGrpSpPr>
              <p:nvPr/>
            </p:nvGrpSpPr>
            <p:grpSpPr bwMode="auto">
              <a:xfrm>
                <a:off x="4196" y="2480"/>
                <a:ext cx="1269" cy="910"/>
                <a:chOff x="3622" y="2688"/>
                <a:chExt cx="1354" cy="968"/>
              </a:xfrm>
            </p:grpSpPr>
            <p:graphicFrame>
              <p:nvGraphicFramePr>
                <p:cNvPr id="216107" name="Object 43"/>
                <p:cNvGraphicFramePr>
                  <a:graphicFrameLocks noChangeAspect="1"/>
                </p:cNvGraphicFramePr>
                <p:nvPr/>
              </p:nvGraphicFramePr>
              <p:xfrm>
                <a:off x="3648" y="2880"/>
                <a:ext cx="1200" cy="7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6339" name="BMP 图象" r:id="rId25" imgW="1514686" imgH="923810" progId="Paint.Picture">
                        <p:embed/>
                      </p:oleObj>
                    </mc:Choice>
                    <mc:Fallback>
                      <p:oleObj name="BMP 图象" r:id="rId25" imgW="1514686" imgH="923810" progId="Paint.Picture">
                        <p:embed/>
                        <p:pic>
                          <p:nvPicPr>
                            <p:cNvPr id="0" name="Object 4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48" y="2880"/>
                              <a:ext cx="1200" cy="730"/>
                            </a:xfrm>
                            <a:prstGeom prst="rect">
                              <a:avLst/>
                            </a:prstGeom>
                            <a:solidFill>
                              <a:schemeClr val="tx2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610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3889" y="2891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109" name="Line 45"/>
                <p:cNvSpPr>
                  <a:spLocks noChangeShapeType="1"/>
                </p:cNvSpPr>
                <p:nvPr/>
              </p:nvSpPr>
              <p:spPr bwMode="auto">
                <a:xfrm>
                  <a:off x="3888" y="3184"/>
                  <a:ext cx="762" cy="1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110" name="Line 46"/>
                <p:cNvSpPr>
                  <a:spLocks noChangeShapeType="1"/>
                </p:cNvSpPr>
                <p:nvPr/>
              </p:nvSpPr>
              <p:spPr bwMode="auto">
                <a:xfrm>
                  <a:off x="4656" y="3320"/>
                  <a:ext cx="320" cy="6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111" name="Line 47"/>
                <p:cNvSpPr>
                  <a:spLocks noChangeShapeType="1"/>
                </p:cNvSpPr>
                <p:nvPr/>
              </p:nvSpPr>
              <p:spPr bwMode="auto">
                <a:xfrm rot="801385" flipH="1">
                  <a:off x="3766" y="3178"/>
                  <a:ext cx="95" cy="25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112" name="Line 48"/>
                <p:cNvSpPr>
                  <a:spLocks noChangeShapeType="1"/>
                </p:cNvSpPr>
                <p:nvPr/>
              </p:nvSpPr>
              <p:spPr bwMode="auto">
                <a:xfrm rot="801385" flipH="1">
                  <a:off x="3622" y="3418"/>
                  <a:ext cx="86" cy="238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113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889" y="2688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16114" name="Object 50"/>
              <p:cNvGraphicFramePr>
                <a:graphicFrameLocks noChangeAspect="1"/>
              </p:cNvGraphicFramePr>
              <p:nvPr/>
            </p:nvGraphicFramePr>
            <p:xfrm>
              <a:off x="4156" y="3430"/>
              <a:ext cx="131" cy="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340" name="Equation" r:id="rId27" imgW="228600" imgH="241200" progId="Equation.3">
                      <p:embed/>
                    </p:oleObj>
                  </mc:Choice>
                  <mc:Fallback>
                    <p:oleObj name="Equation" r:id="rId27" imgW="228600" imgH="241200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6" y="3430"/>
                            <a:ext cx="131" cy="1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6115" name="Object 51"/>
              <p:cNvGraphicFramePr>
                <a:graphicFrameLocks noChangeAspect="1"/>
              </p:cNvGraphicFramePr>
              <p:nvPr/>
            </p:nvGraphicFramePr>
            <p:xfrm>
              <a:off x="5381" y="3203"/>
              <a:ext cx="138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341" name="Equation" r:id="rId29" imgW="241200" imgH="317160" progId="Equation.3">
                      <p:embed/>
                    </p:oleObj>
                  </mc:Choice>
                  <mc:Fallback>
                    <p:oleObj name="Equation" r:id="rId29" imgW="241200" imgH="317160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81" y="3203"/>
                            <a:ext cx="138" cy="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6116" name="Object 52"/>
              <p:cNvGraphicFramePr>
                <a:graphicFrameLocks noChangeAspect="1"/>
              </p:cNvGraphicFramePr>
              <p:nvPr/>
            </p:nvGraphicFramePr>
            <p:xfrm>
              <a:off x="4445" y="2482"/>
              <a:ext cx="124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342" name="Equation" r:id="rId31" imgW="215640" imgH="215640" progId="Equation.3">
                      <p:embed/>
                    </p:oleObj>
                  </mc:Choice>
                  <mc:Fallback>
                    <p:oleObj name="Equation" r:id="rId31" imgW="215640" imgH="215640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5" y="2482"/>
                            <a:ext cx="124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6128" name="Line 64"/>
            <p:cNvSpPr>
              <a:spLocks noChangeShapeType="1"/>
            </p:cNvSpPr>
            <p:nvPr/>
          </p:nvSpPr>
          <p:spPr bwMode="auto">
            <a:xfrm>
              <a:off x="4241" y="3067"/>
              <a:ext cx="862" cy="18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DF37-AEE8-484F-9441-CFC9A93CCCEE}" type="slidenum">
              <a:rPr lang="en-US" altLang="zh-CN" smtClean="0">
                <a:solidFill>
                  <a:schemeClr val="bg2"/>
                </a:solidFill>
              </a:rPr>
              <a:pPr/>
              <a:t>17</a:t>
            </a:fld>
            <a:endParaRPr lang="en-US" alt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16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16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1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1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16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16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3" grpId="0"/>
      <p:bldP spid="216074" grpId="0"/>
      <p:bldP spid="216075" grpId="0"/>
      <p:bldP spid="216078" grpId="0"/>
      <p:bldP spid="216079" grpId="0"/>
      <p:bldP spid="21608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0" name="Rectangle 20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3756025" cy="609600"/>
          </a:xfrm>
        </p:spPr>
        <p:txBody>
          <a:bodyPr/>
          <a:lstStyle/>
          <a:p>
            <a:r>
              <a:rPr lang="zh-CN" altLang="en-US" sz="3600" b="1">
                <a:solidFill>
                  <a:schemeClr val="bg2"/>
                </a:solidFill>
              </a:rPr>
              <a:t>四、二次曲面</a:t>
            </a:r>
          </a:p>
        </p:txBody>
      </p:sp>
      <p:sp>
        <p:nvSpPr>
          <p:cNvPr id="143385" name="Text Box 25"/>
          <p:cNvSpPr txBox="1">
            <a:spLocks noChangeArrowheads="1"/>
          </p:cNvSpPr>
          <p:nvPr/>
        </p:nvSpPr>
        <p:spPr bwMode="auto">
          <a:xfrm>
            <a:off x="815975" y="1033463"/>
            <a:ext cx="2733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三元二次方程 </a:t>
            </a:r>
          </a:p>
        </p:txBody>
      </p:sp>
      <p:sp>
        <p:nvSpPr>
          <p:cNvPr id="143386" name="Text Box 26"/>
          <p:cNvSpPr txBox="1">
            <a:spLocks noChangeArrowheads="1"/>
          </p:cNvSpPr>
          <p:nvPr/>
        </p:nvSpPr>
        <p:spPr bwMode="auto">
          <a:xfrm>
            <a:off x="327025" y="4386263"/>
            <a:ext cx="7629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适当选取直角坐标系可得它们的标准方程</a:t>
            </a:r>
            <a:r>
              <a:rPr lang="en-US" altLang="zh-CN"/>
              <a:t>,</a:t>
            </a:r>
          </a:p>
        </p:txBody>
      </p:sp>
      <p:sp>
        <p:nvSpPr>
          <p:cNvPr id="143388" name="Text Box 28"/>
          <p:cNvSpPr txBox="1">
            <a:spLocks noChangeArrowheads="1"/>
          </p:cNvSpPr>
          <p:nvPr/>
        </p:nvSpPr>
        <p:spPr bwMode="auto">
          <a:xfrm>
            <a:off x="728663" y="5003800"/>
            <a:ext cx="7731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下面仅就几种常见标准型的特点进行介绍 </a:t>
            </a:r>
            <a:r>
              <a:rPr lang="en-US" altLang="zh-CN"/>
              <a:t>.</a:t>
            </a:r>
          </a:p>
        </p:txBody>
      </p:sp>
      <p:sp>
        <p:nvSpPr>
          <p:cNvPr id="143389" name="Text Box 29"/>
          <p:cNvSpPr txBox="1">
            <a:spLocks noChangeArrowheads="1"/>
          </p:cNvSpPr>
          <p:nvPr/>
        </p:nvSpPr>
        <p:spPr bwMode="auto">
          <a:xfrm>
            <a:off x="850900" y="5605463"/>
            <a:ext cx="7050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研究二次曲面特性的基本方法</a:t>
            </a:r>
            <a:r>
              <a:rPr lang="en-US" altLang="zh-CN"/>
              <a:t>: </a:t>
            </a:r>
            <a:r>
              <a:rPr lang="zh-CN" altLang="en-US">
                <a:solidFill>
                  <a:schemeClr val="hlink"/>
                </a:solidFill>
              </a:rPr>
              <a:t>截痕法 </a:t>
            </a:r>
          </a:p>
        </p:txBody>
      </p:sp>
      <p:sp>
        <p:nvSpPr>
          <p:cNvPr id="143390" name="Text Box 30"/>
          <p:cNvSpPr txBox="1">
            <a:spLocks noChangeArrowheads="1"/>
          </p:cNvSpPr>
          <p:nvPr/>
        </p:nvSpPr>
        <p:spPr bwMode="auto">
          <a:xfrm>
            <a:off x="4799013" y="3228975"/>
            <a:ext cx="2868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其基本类型有</a:t>
            </a:r>
            <a:r>
              <a:rPr lang="en-US" altLang="zh-CN"/>
              <a:t>: </a:t>
            </a:r>
          </a:p>
        </p:txBody>
      </p:sp>
      <p:sp>
        <p:nvSpPr>
          <p:cNvPr id="143392" name="Text Box 32"/>
          <p:cNvSpPr txBox="1">
            <a:spLocks noChangeArrowheads="1"/>
          </p:cNvSpPr>
          <p:nvPr/>
        </p:nvSpPr>
        <p:spPr bwMode="auto">
          <a:xfrm>
            <a:off x="1524000" y="3797300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椭球面、抛物面、双曲面、锥面</a:t>
            </a:r>
          </a:p>
        </p:txBody>
      </p:sp>
      <p:sp>
        <p:nvSpPr>
          <p:cNvPr id="143395" name="Text Box 35"/>
          <p:cNvSpPr txBox="1">
            <a:spLocks noChangeArrowheads="1"/>
          </p:cNvSpPr>
          <p:nvPr/>
        </p:nvSpPr>
        <p:spPr bwMode="auto">
          <a:xfrm>
            <a:off x="434975" y="3228975"/>
            <a:ext cx="4568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的图形通常为二次曲面</a:t>
            </a:r>
            <a:r>
              <a:rPr lang="en-US" altLang="zh-CN"/>
              <a:t>.  </a:t>
            </a:r>
          </a:p>
        </p:txBody>
      </p:sp>
      <p:graphicFrame>
        <p:nvGraphicFramePr>
          <p:cNvPr id="143396" name="Object 36"/>
          <p:cNvGraphicFramePr>
            <a:graphicFrameLocks noChangeAspect="1"/>
          </p:cNvGraphicFramePr>
          <p:nvPr/>
        </p:nvGraphicFramePr>
        <p:xfrm>
          <a:off x="684213" y="1557338"/>
          <a:ext cx="61198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2" name="Equation" r:id="rId3" imgW="3377880" imgH="317160" progId="Equation.DSMT4">
                  <p:embed/>
                </p:oleObj>
              </mc:Choice>
              <mc:Fallback>
                <p:oleObj name="Equation" r:id="rId3" imgW="3377880" imgH="31716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57338"/>
                        <a:ext cx="61198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7" name="Object 37"/>
          <p:cNvGraphicFramePr>
            <a:graphicFrameLocks noChangeAspect="1"/>
          </p:cNvGraphicFramePr>
          <p:nvPr/>
        </p:nvGraphicFramePr>
        <p:xfrm>
          <a:off x="3492500" y="2205038"/>
          <a:ext cx="42100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3" name="Equation" r:id="rId5" imgW="2095200" imgH="266400" progId="Equation.DSMT4">
                  <p:embed/>
                </p:oleObj>
              </mc:Choice>
              <mc:Fallback>
                <p:oleObj name="Equation" r:id="rId5" imgW="2095200" imgH="2664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205038"/>
                        <a:ext cx="42100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8" name="Text Box 38"/>
          <p:cNvSpPr txBox="1">
            <a:spLocks noChangeArrowheads="1"/>
          </p:cNvSpPr>
          <p:nvPr/>
        </p:nvSpPr>
        <p:spPr bwMode="auto">
          <a:xfrm>
            <a:off x="539750" y="2633663"/>
            <a:ext cx="5184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(</a:t>
            </a:r>
            <a:r>
              <a:rPr lang="zh-CN" altLang="en-US"/>
              <a:t>二次项系数不全为 </a:t>
            </a:r>
            <a:r>
              <a:rPr lang="en-US" altLang="zh-CN"/>
              <a:t>0 )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6078-C05E-4CB3-AB23-95433CD3296D}" type="slidenum">
              <a:rPr lang="en-US" altLang="zh-CN" smtClean="0">
                <a:solidFill>
                  <a:schemeClr val="bg2"/>
                </a:solidFill>
              </a:rPr>
              <a:pPr/>
              <a:t>18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5" grpId="0" build="p" autoUpdateAnimBg="0"/>
      <p:bldP spid="143386" grpId="0" build="p" autoUpdateAnimBg="0"/>
      <p:bldP spid="143388" grpId="0" build="p" autoUpdateAnimBg="0" advAuto="0"/>
      <p:bldP spid="143389" grpId="0" build="p" autoUpdateAnimBg="0"/>
      <p:bldP spid="143390" grpId="0" build="p" autoUpdateAnimBg="0"/>
      <p:bldP spid="143392" grpId="0" build="p" autoUpdateAnimBg="0"/>
      <p:bldP spid="143395" grpId="0" build="p" autoUpdateAnimBg="0"/>
      <p:bldP spid="14339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9750" y="457200"/>
            <a:ext cx="2133600" cy="533400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0033CC"/>
                </a:solidFill>
                <a:latin typeface="宋体" pitchFamily="2" charset="-122"/>
              </a:rPr>
              <a:t>1. </a:t>
            </a:r>
            <a:r>
              <a:rPr lang="zh-CN" altLang="en-US" sz="3200" b="1">
                <a:solidFill>
                  <a:srgbClr val="0033CC"/>
                </a:solidFill>
                <a:latin typeface="宋体" pitchFamily="2" charset="-122"/>
              </a:rPr>
              <a:t>椭球面</a:t>
            </a:r>
            <a:endParaRPr lang="zh-CN" altLang="en-US" sz="3200">
              <a:solidFill>
                <a:srgbClr val="0033CC"/>
              </a:solidFill>
              <a:latin typeface="宋体" pitchFamily="2" charset="-122"/>
            </a:endParaRPr>
          </a:p>
        </p:txBody>
      </p:sp>
      <p:graphicFrame>
        <p:nvGraphicFramePr>
          <p:cNvPr id="172035" name="Object 1027"/>
          <p:cNvGraphicFramePr>
            <a:graphicFrameLocks/>
          </p:cNvGraphicFramePr>
          <p:nvPr/>
        </p:nvGraphicFramePr>
        <p:xfrm>
          <a:off x="900113" y="1052513"/>
          <a:ext cx="62642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63" name="Equation" r:id="rId3" imgW="3174840" imgH="596880" progId="Equation.DSMT4">
                  <p:embed/>
                </p:oleObj>
              </mc:Choice>
              <mc:Fallback>
                <p:oleObj name="Equation" r:id="rId3" imgW="3174840" imgH="596880" progId="Equation.DSMT4">
                  <p:embed/>
                  <p:pic>
                    <p:nvPicPr>
                      <p:cNvPr id="0" name="Object 102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52513"/>
                        <a:ext cx="62642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6" name="Text Box 1028"/>
          <p:cNvSpPr txBox="1">
            <a:spLocks noChangeArrowheads="1"/>
          </p:cNvSpPr>
          <p:nvPr/>
        </p:nvSpPr>
        <p:spPr bwMode="auto">
          <a:xfrm>
            <a:off x="250825" y="2352675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(1)</a:t>
            </a:r>
            <a:r>
              <a:rPr lang="zh-CN" altLang="en-US">
                <a:latin typeface="宋体" pitchFamily="2" charset="-122"/>
              </a:rPr>
              <a:t>范围：</a:t>
            </a:r>
          </a:p>
        </p:txBody>
      </p:sp>
      <p:graphicFrame>
        <p:nvGraphicFramePr>
          <p:cNvPr id="172037" name="Object 1029"/>
          <p:cNvGraphicFramePr>
            <a:graphicFrameLocks noChangeAspect="1"/>
          </p:cNvGraphicFramePr>
          <p:nvPr/>
        </p:nvGraphicFramePr>
        <p:xfrm>
          <a:off x="971550" y="3143250"/>
          <a:ext cx="43211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64" name="Equation" r:id="rId5" imgW="2209680" imgH="330120" progId="Equation.DSMT4">
                  <p:embed/>
                </p:oleObj>
              </mc:Choice>
              <mc:Fallback>
                <p:oleObj name="Equation" r:id="rId5" imgW="2209680" imgH="33012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3250"/>
                        <a:ext cx="432117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2082" name="Group 1074"/>
          <p:cNvGrpSpPr>
            <a:grpSpLocks/>
          </p:cNvGrpSpPr>
          <p:nvPr/>
        </p:nvGrpSpPr>
        <p:grpSpPr bwMode="auto">
          <a:xfrm>
            <a:off x="1258888" y="4005263"/>
            <a:ext cx="3240087" cy="2098675"/>
            <a:chOff x="3515" y="1117"/>
            <a:chExt cx="2041" cy="1322"/>
          </a:xfrm>
        </p:grpSpPr>
        <p:graphicFrame>
          <p:nvGraphicFramePr>
            <p:cNvPr id="172065" name="Object 1057"/>
            <p:cNvGraphicFramePr>
              <a:graphicFrameLocks noChangeAspect="1"/>
            </p:cNvGraphicFramePr>
            <p:nvPr/>
          </p:nvGraphicFramePr>
          <p:xfrm>
            <a:off x="3515" y="1389"/>
            <a:ext cx="1996" cy="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65" name="BMP 图象" r:id="rId7" imgW="2809524" imgH="1495634" progId="Paint.Picture">
                    <p:embed/>
                  </p:oleObj>
                </mc:Choice>
                <mc:Fallback>
                  <p:oleObj name="BMP 图象" r:id="rId7" imgW="2809524" imgH="1495634" progId="Paint.Picture">
                    <p:embed/>
                    <p:pic>
                      <p:nvPicPr>
                        <p:cNvPr id="0" name="Object 1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389"/>
                          <a:ext cx="1996" cy="1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2066" name="Group 1058"/>
            <p:cNvGrpSpPr>
              <a:grpSpLocks/>
            </p:cNvGrpSpPr>
            <p:nvPr/>
          </p:nvGrpSpPr>
          <p:grpSpPr bwMode="auto">
            <a:xfrm>
              <a:off x="3518" y="1207"/>
              <a:ext cx="2038" cy="998"/>
              <a:chOff x="816" y="2496"/>
              <a:chExt cx="1910" cy="960"/>
            </a:xfrm>
          </p:grpSpPr>
          <p:sp>
            <p:nvSpPr>
              <p:cNvPr id="172067" name="Line 1059"/>
              <p:cNvSpPr>
                <a:spLocks noChangeShapeType="1"/>
              </p:cNvSpPr>
              <p:nvPr/>
            </p:nvSpPr>
            <p:spPr bwMode="auto">
              <a:xfrm>
                <a:off x="2352" y="3264"/>
                <a:ext cx="374" cy="57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068" name="Line 1060"/>
              <p:cNvSpPr>
                <a:spLocks noChangeShapeType="1"/>
              </p:cNvSpPr>
              <p:nvPr/>
            </p:nvSpPr>
            <p:spPr bwMode="auto">
              <a:xfrm flipH="1">
                <a:off x="816" y="3360"/>
                <a:ext cx="336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069" name="Line 1061"/>
              <p:cNvSpPr>
                <a:spLocks noChangeShapeType="1"/>
              </p:cNvSpPr>
              <p:nvPr/>
            </p:nvSpPr>
            <p:spPr bwMode="auto">
              <a:xfrm flipV="1">
                <a:off x="1739" y="249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72071" name="Object 1063"/>
            <p:cNvGraphicFramePr>
              <a:graphicFrameLocks noChangeAspect="1"/>
            </p:cNvGraphicFramePr>
            <p:nvPr/>
          </p:nvGraphicFramePr>
          <p:xfrm>
            <a:off x="5313" y="2141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66" name="Equation" r:id="rId9" imgW="241200" imgH="317160" progId="Equation.3">
                    <p:embed/>
                  </p:oleObj>
                </mc:Choice>
                <mc:Fallback>
                  <p:oleObj name="Equation" r:id="rId9" imgW="241200" imgH="317160" progId="Equation.3">
                    <p:embed/>
                    <p:pic>
                      <p:nvPicPr>
                        <p:cNvPr id="0" name="Object 1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3" y="2141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72" name="Object 1064"/>
            <p:cNvGraphicFramePr>
              <a:graphicFrameLocks noChangeAspect="1"/>
            </p:cNvGraphicFramePr>
            <p:nvPr/>
          </p:nvGraphicFramePr>
          <p:xfrm>
            <a:off x="3515" y="2235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67" name="Equation" r:id="rId11" imgW="228600" imgH="241200" progId="Equation.3">
                    <p:embed/>
                  </p:oleObj>
                </mc:Choice>
                <mc:Fallback>
                  <p:oleObj name="Equation" r:id="rId11" imgW="228600" imgH="241200" progId="Equation.3">
                    <p:embed/>
                    <p:pic>
                      <p:nvPicPr>
                        <p:cNvPr id="0" name="Object 1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235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81" name="Object 1073"/>
            <p:cNvGraphicFramePr>
              <a:graphicFrameLocks noChangeAspect="1"/>
            </p:cNvGraphicFramePr>
            <p:nvPr/>
          </p:nvGraphicFramePr>
          <p:xfrm>
            <a:off x="4558" y="1117"/>
            <a:ext cx="18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68" name="公式" r:id="rId13" imgW="114120" imgH="139680" progId="Equation.3">
                    <p:embed/>
                  </p:oleObj>
                </mc:Choice>
                <mc:Fallback>
                  <p:oleObj name="公式" r:id="rId13" imgW="114120" imgH="139680" progId="Equation.3">
                    <p:embed/>
                    <p:pic>
                      <p:nvPicPr>
                        <p:cNvPr id="0" name="Object 10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1117"/>
                          <a:ext cx="184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72084" name="Picture 107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149725"/>
            <a:ext cx="2571750" cy="20320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6078-C05E-4CB3-AB23-95433CD3296D}" type="slidenum">
              <a:rPr lang="en-US" altLang="zh-CN" smtClean="0">
                <a:solidFill>
                  <a:schemeClr val="bg2"/>
                </a:solidFill>
              </a:rPr>
              <a:pPr/>
              <a:t>19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7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5610225" cy="644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99FF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一、曲面方程的概念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1752600" y="1193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求到两定点</a:t>
            </a:r>
            <a:r>
              <a:rPr lang="en-US" altLang="zh-CN"/>
              <a:t>A(1,2,3) </a:t>
            </a:r>
            <a:r>
              <a:rPr lang="zh-CN" altLang="en-US"/>
              <a:t>和</a:t>
            </a:r>
            <a:r>
              <a:rPr lang="en-US" altLang="zh-CN"/>
              <a:t>B(2,-1,4)</a:t>
            </a:r>
            <a:r>
              <a:rPr lang="zh-CN" altLang="en-US"/>
              <a:t>等距离</a:t>
            </a:r>
          </a:p>
        </p:txBody>
      </p:sp>
      <p:graphicFrame>
        <p:nvGraphicFramePr>
          <p:cNvPr id="141320" name="Object 8"/>
          <p:cNvGraphicFramePr>
            <a:graphicFrameLocks noChangeAspect="1"/>
          </p:cNvGraphicFramePr>
          <p:nvPr/>
        </p:nvGraphicFramePr>
        <p:xfrm>
          <a:off x="684213" y="3811588"/>
          <a:ext cx="54006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20" name="Equation" r:id="rId4" imgW="2755800" imgH="393480" progId="Equation.DSMT4">
                  <p:embed/>
                </p:oleObj>
              </mc:Choice>
              <mc:Fallback>
                <p:oleObj name="Equation" r:id="rId4" imgW="275580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11588"/>
                        <a:ext cx="540067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9"/>
          <p:cNvGraphicFramePr>
            <a:graphicFrameLocks noChangeAspect="1"/>
          </p:cNvGraphicFramePr>
          <p:nvPr/>
        </p:nvGraphicFramePr>
        <p:xfrm>
          <a:off x="2268538" y="5691188"/>
          <a:ext cx="43211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21" name="Equation" r:id="rId6" imgW="1879560" imgH="266400" progId="Equation.DSMT4">
                  <p:embed/>
                </p:oleObj>
              </mc:Choice>
              <mc:Fallback>
                <p:oleObj name="Equation" r:id="rId6" imgW="1879560" imgH="26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691188"/>
                        <a:ext cx="432117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539750" y="5619750"/>
            <a:ext cx="190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化简得</a:t>
            </a:r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3995738" y="3065463"/>
            <a:ext cx="685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539750" y="1193800"/>
            <a:ext cx="152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引例 </a:t>
            </a:r>
          </a:p>
        </p:txBody>
      </p:sp>
      <p:graphicFrame>
        <p:nvGraphicFramePr>
          <p:cNvPr id="141330" name="Object 18"/>
          <p:cNvGraphicFramePr>
            <a:graphicFrameLocks noChangeAspect="1"/>
          </p:cNvGraphicFramePr>
          <p:nvPr/>
        </p:nvGraphicFramePr>
        <p:xfrm>
          <a:off x="1692275" y="4652963"/>
          <a:ext cx="61198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22" name="Equation" r:id="rId8" imgW="2933640" imgH="393480" progId="Equation.DSMT4">
                  <p:embed/>
                </p:oleObj>
              </mc:Choice>
              <mc:Fallback>
                <p:oleObj name="Equation" r:id="rId8" imgW="2933640" imgH="393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652963"/>
                        <a:ext cx="61198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5" name="Text Box 23"/>
          <p:cNvSpPr txBox="1">
            <a:spLocks noChangeArrowheads="1"/>
          </p:cNvSpPr>
          <p:nvPr/>
        </p:nvSpPr>
        <p:spPr bwMode="auto">
          <a:xfrm>
            <a:off x="611188" y="2420938"/>
            <a:ext cx="4968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 设轨迹上的动点为</a:t>
            </a:r>
            <a:endParaRPr lang="zh-CN" altLang="en-US"/>
          </a:p>
        </p:txBody>
      </p:sp>
      <p:graphicFrame>
        <p:nvGraphicFramePr>
          <p:cNvPr id="141336" name="Object 24"/>
          <p:cNvGraphicFramePr>
            <a:graphicFrameLocks noChangeAspect="1"/>
          </p:cNvGraphicFramePr>
          <p:nvPr/>
        </p:nvGraphicFramePr>
        <p:xfrm>
          <a:off x="4643438" y="2492375"/>
          <a:ext cx="21605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23" name="Equation" r:id="rId10" imgW="1079280" imgH="266400" progId="Equation.DSMT4">
                  <p:embed/>
                </p:oleObj>
              </mc:Choice>
              <mc:Fallback>
                <p:oleObj name="Equation" r:id="rId10" imgW="1079280" imgH="2664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492375"/>
                        <a:ext cx="21605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7" name="Object 25"/>
          <p:cNvGraphicFramePr>
            <a:graphicFrameLocks noChangeAspect="1"/>
          </p:cNvGraphicFramePr>
          <p:nvPr/>
        </p:nvGraphicFramePr>
        <p:xfrm>
          <a:off x="1042988" y="3068638"/>
          <a:ext cx="26812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24" name="Equation" r:id="rId12" imgW="1562040" imgH="330120" progId="Equation.DSMT4">
                  <p:embed/>
                </p:oleObj>
              </mc:Choice>
              <mc:Fallback>
                <p:oleObj name="Equation" r:id="rId12" imgW="1562040" imgH="33012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068638"/>
                        <a:ext cx="26812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52" name="Rectangle 40"/>
          <p:cNvSpPr>
            <a:spLocks noChangeArrowheads="1"/>
          </p:cNvSpPr>
          <p:nvPr/>
        </p:nvSpPr>
        <p:spPr bwMode="auto">
          <a:xfrm>
            <a:off x="1692275" y="1773238"/>
            <a:ext cx="3243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的点的轨迹方程</a:t>
            </a:r>
            <a:r>
              <a:rPr lang="en-US" altLang="zh-CN"/>
              <a:t>.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481-FEA8-491C-B234-0078D8C6E05D}" type="slidenum">
              <a:rPr lang="en-US" altLang="zh-CN" smtClean="0">
                <a:solidFill>
                  <a:schemeClr val="bg2"/>
                </a:solidFill>
              </a:rPr>
              <a:pPr/>
              <a:t>2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9" grpId="0" autoUpdateAnimBg="0"/>
      <p:bldP spid="141322" grpId="0" autoUpdateAnimBg="0"/>
      <p:bldP spid="141324" grpId="0" autoUpdateAnimBg="0"/>
      <p:bldP spid="141327" grpId="0" autoUpdateAnimBg="0"/>
      <p:bldP spid="141335" grpId="0" autoUpdateAnimBg="0"/>
      <p:bldP spid="1413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179388" y="1555750"/>
            <a:ext cx="4968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(2)</a:t>
            </a:r>
            <a:r>
              <a:rPr lang="zh-CN" altLang="en-US">
                <a:latin typeface="宋体" pitchFamily="2" charset="-122"/>
              </a:rPr>
              <a:t>与坐标面的交线：椭圆</a:t>
            </a:r>
          </a:p>
        </p:txBody>
      </p:sp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539750" y="2509838"/>
          <a:ext cx="2376488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9" name="Equation" r:id="rId3" imgW="1358640" imgH="977760" progId="Equation.DSMT4">
                  <p:embed/>
                </p:oleObj>
              </mc:Choice>
              <mc:Fallback>
                <p:oleObj name="Equation" r:id="rId3" imgW="1358640" imgH="9777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09838"/>
                        <a:ext cx="2376488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3203575" y="2420938"/>
          <a:ext cx="2335213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20" name="Equation" r:id="rId5" imgW="1320480" imgH="977760" progId="Equation.DSMT4">
                  <p:embed/>
                </p:oleObj>
              </mc:Choice>
              <mc:Fallback>
                <p:oleObj name="Equation" r:id="rId5" imgW="1320480" imgH="9777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420938"/>
                        <a:ext cx="2335213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5" name="Object 7"/>
          <p:cNvGraphicFramePr>
            <a:graphicFrameLocks noChangeAspect="1"/>
          </p:cNvGraphicFramePr>
          <p:nvPr/>
        </p:nvGraphicFramePr>
        <p:xfrm>
          <a:off x="539750" y="4508500"/>
          <a:ext cx="21336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21" name="Equation" r:id="rId7" imgW="1218960" imgH="977760" progId="Equation.DSMT4">
                  <p:embed/>
                </p:oleObj>
              </mc:Choice>
              <mc:Fallback>
                <p:oleObj name="Equation" r:id="rId7" imgW="1218960" imgH="9777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508500"/>
                        <a:ext cx="21336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7096" name="Group 8"/>
          <p:cNvGrpSpPr>
            <a:grpSpLocks/>
          </p:cNvGrpSpPr>
          <p:nvPr/>
        </p:nvGrpSpPr>
        <p:grpSpPr bwMode="auto">
          <a:xfrm>
            <a:off x="5003800" y="3565525"/>
            <a:ext cx="3725863" cy="2720975"/>
            <a:chOff x="2064" y="-247"/>
            <a:chExt cx="2347" cy="1714"/>
          </a:xfrm>
        </p:grpSpPr>
        <p:sp>
          <p:nvSpPr>
            <p:cNvPr id="217097" name="Oval 9"/>
            <p:cNvSpPr>
              <a:spLocks noChangeArrowheads="1"/>
            </p:cNvSpPr>
            <p:nvPr/>
          </p:nvSpPr>
          <p:spPr bwMode="auto">
            <a:xfrm rot="1280582">
              <a:off x="2064" y="50"/>
              <a:ext cx="2168" cy="114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tint val="0"/>
                    <a:invGamma/>
                  </a:srgbClr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098" name="Line 10"/>
            <p:cNvSpPr>
              <a:spLocks noChangeShapeType="1"/>
            </p:cNvSpPr>
            <p:nvPr/>
          </p:nvSpPr>
          <p:spPr bwMode="auto">
            <a:xfrm flipV="1">
              <a:off x="3880" y="231"/>
              <a:ext cx="178" cy="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099" name="Line 11"/>
            <p:cNvSpPr>
              <a:spLocks noChangeShapeType="1"/>
            </p:cNvSpPr>
            <p:nvPr/>
          </p:nvSpPr>
          <p:spPr bwMode="auto">
            <a:xfrm flipH="1" flipV="1">
              <a:off x="2213" y="126"/>
              <a:ext cx="1637" cy="87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00" name="Line 12"/>
            <p:cNvSpPr>
              <a:spLocks noChangeShapeType="1"/>
            </p:cNvSpPr>
            <p:nvPr/>
          </p:nvSpPr>
          <p:spPr bwMode="auto">
            <a:xfrm rot="107492" flipH="1">
              <a:off x="2229" y="908"/>
              <a:ext cx="401" cy="21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01" name="Line 13"/>
            <p:cNvSpPr>
              <a:spLocks noChangeShapeType="1"/>
            </p:cNvSpPr>
            <p:nvPr/>
          </p:nvSpPr>
          <p:spPr bwMode="auto">
            <a:xfrm flipV="1">
              <a:off x="3194" y="-244"/>
              <a:ext cx="0" cy="4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02" name="Line 14"/>
            <p:cNvSpPr>
              <a:spLocks noChangeShapeType="1"/>
            </p:cNvSpPr>
            <p:nvPr/>
          </p:nvSpPr>
          <p:spPr bwMode="auto">
            <a:xfrm flipH="1" flipV="1">
              <a:off x="3880" y="1007"/>
              <a:ext cx="446" cy="23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03" name="Freeform 15"/>
            <p:cNvSpPr>
              <a:spLocks/>
            </p:cNvSpPr>
            <p:nvPr/>
          </p:nvSpPr>
          <p:spPr bwMode="auto">
            <a:xfrm>
              <a:off x="2627" y="313"/>
              <a:ext cx="1251" cy="599"/>
            </a:xfrm>
            <a:custGeom>
              <a:avLst/>
              <a:gdLst>
                <a:gd name="T0" fmla="*/ 0 w 2172"/>
                <a:gd name="T1" fmla="*/ 1128 h 1128"/>
                <a:gd name="T2" fmla="*/ 2172 w 2172"/>
                <a:gd name="T3" fmla="*/ 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72" h="1128">
                  <a:moveTo>
                    <a:pt x="0" y="1128"/>
                  </a:moveTo>
                  <a:lnTo>
                    <a:pt x="2172" y="0"/>
                  </a:lnTo>
                </a:path>
              </a:pathLst>
            </a:custGeom>
            <a:noFill/>
            <a:ln w="38100" cap="flat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04" name="Line 16"/>
            <p:cNvSpPr>
              <a:spLocks noChangeShapeType="1"/>
            </p:cNvSpPr>
            <p:nvPr/>
          </p:nvSpPr>
          <p:spPr bwMode="auto">
            <a:xfrm flipH="1" flipV="1">
              <a:off x="2123" y="66"/>
              <a:ext cx="90" cy="4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05" name="Line 17"/>
            <p:cNvSpPr>
              <a:spLocks noChangeShapeType="1"/>
            </p:cNvSpPr>
            <p:nvPr/>
          </p:nvSpPr>
          <p:spPr bwMode="auto">
            <a:xfrm>
              <a:off x="3194" y="196"/>
              <a:ext cx="0" cy="101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06" name="Line 18"/>
            <p:cNvSpPr>
              <a:spLocks noChangeShapeType="1"/>
            </p:cNvSpPr>
            <p:nvPr/>
          </p:nvSpPr>
          <p:spPr bwMode="auto">
            <a:xfrm>
              <a:off x="3196" y="1200"/>
              <a:ext cx="0" cy="11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7107" name="Object 19"/>
            <p:cNvGraphicFramePr>
              <a:graphicFrameLocks noChangeAspect="1"/>
            </p:cNvGraphicFramePr>
            <p:nvPr/>
          </p:nvGraphicFramePr>
          <p:xfrm>
            <a:off x="3024" y="768"/>
            <a:ext cx="13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22" name="公式" r:id="rId9" imgW="215640" imgH="228600" progId="Equation.3">
                    <p:embed/>
                  </p:oleObj>
                </mc:Choice>
                <mc:Fallback>
                  <p:oleObj name="公式" r:id="rId9" imgW="21564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768"/>
                          <a:ext cx="13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108" name="Object 20"/>
            <p:cNvGraphicFramePr>
              <a:graphicFrameLocks noChangeAspect="1"/>
            </p:cNvGraphicFramePr>
            <p:nvPr/>
          </p:nvGraphicFramePr>
          <p:xfrm>
            <a:off x="3268" y="-247"/>
            <a:ext cx="12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23" name="公式" r:id="rId11" imgW="203040" imgH="253800" progId="Equation.3">
                    <p:embed/>
                  </p:oleObj>
                </mc:Choice>
                <mc:Fallback>
                  <p:oleObj name="公式" r:id="rId11" imgW="203040" imgH="2538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8" y="-247"/>
                          <a:ext cx="12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109" name="Object 21"/>
            <p:cNvGraphicFramePr>
              <a:graphicFrameLocks noChangeAspect="1"/>
            </p:cNvGraphicFramePr>
            <p:nvPr/>
          </p:nvGraphicFramePr>
          <p:xfrm>
            <a:off x="4260" y="1284"/>
            <a:ext cx="151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24" name="公式" r:id="rId13" imgW="241200" imgH="291960" progId="Equation.3">
                    <p:embed/>
                  </p:oleObj>
                </mc:Choice>
                <mc:Fallback>
                  <p:oleObj name="公式" r:id="rId13" imgW="241200" imgH="2919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" y="1284"/>
                          <a:ext cx="151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110" name="Object 22"/>
            <p:cNvGraphicFramePr>
              <a:graphicFrameLocks noChangeAspect="1"/>
            </p:cNvGraphicFramePr>
            <p:nvPr/>
          </p:nvGraphicFramePr>
          <p:xfrm>
            <a:off x="2252" y="1171"/>
            <a:ext cx="15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25" name="公式" r:id="rId15" imgW="253800" imgH="228600" progId="Equation.3">
                    <p:embed/>
                  </p:oleObj>
                </mc:Choice>
                <mc:Fallback>
                  <p:oleObj name="公式" r:id="rId15" imgW="253800" imgH="228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2" y="1171"/>
                          <a:ext cx="159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7111" name="Oval 23"/>
          <p:cNvSpPr>
            <a:spLocks noChangeArrowheads="1"/>
          </p:cNvSpPr>
          <p:nvPr/>
        </p:nvSpPr>
        <p:spPr bwMode="auto">
          <a:xfrm rot="3734321">
            <a:off x="6084094" y="4010819"/>
            <a:ext cx="1427163" cy="1990725"/>
          </a:xfrm>
          <a:prstGeom prst="ellipse">
            <a:avLst/>
          </a:prstGeom>
          <a:noFill/>
          <a:ln w="571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2" name="Oval 24"/>
          <p:cNvSpPr>
            <a:spLocks noChangeArrowheads="1"/>
          </p:cNvSpPr>
          <p:nvPr/>
        </p:nvSpPr>
        <p:spPr bwMode="auto">
          <a:xfrm rot="773775">
            <a:off x="5148263" y="4292600"/>
            <a:ext cx="3262312" cy="1500188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3" name="Oval 25"/>
          <p:cNvSpPr>
            <a:spLocks noChangeArrowheads="1"/>
          </p:cNvSpPr>
          <p:nvPr/>
        </p:nvSpPr>
        <p:spPr bwMode="auto">
          <a:xfrm rot="1690366">
            <a:off x="5080000" y="4332288"/>
            <a:ext cx="3305175" cy="1236662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7114" name="Object 26"/>
          <p:cNvGraphicFramePr>
            <a:graphicFrameLocks/>
          </p:cNvGraphicFramePr>
          <p:nvPr/>
        </p:nvGraphicFramePr>
        <p:xfrm>
          <a:off x="1187450" y="404813"/>
          <a:ext cx="62642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26" name="Equation" r:id="rId17" imgW="3174840" imgH="596880" progId="Equation.DSMT4">
                  <p:embed/>
                </p:oleObj>
              </mc:Choice>
              <mc:Fallback>
                <p:oleObj name="Equation" r:id="rId17" imgW="3174840" imgH="596880" progId="Equation.DSMT4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4813"/>
                        <a:ext cx="62642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DF37-AEE8-484F-9441-CFC9A93CCCEE}" type="slidenum">
              <a:rPr lang="en-US" altLang="zh-CN" smtClean="0">
                <a:solidFill>
                  <a:schemeClr val="bg2"/>
                </a:solidFill>
              </a:rPr>
              <a:pPr/>
              <a:t>20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1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1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21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 autoUpdateAnimBg="0"/>
      <p:bldP spid="217111" grpId="0" animBg="1"/>
      <p:bldP spid="217112" grpId="0" animBg="1"/>
      <p:bldP spid="2171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2133600" y="1628775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与</a:t>
            </a:r>
          </a:p>
        </p:txBody>
      </p:sp>
      <p:graphicFrame>
        <p:nvGraphicFramePr>
          <p:cNvPr id="145414" name="Object 6"/>
          <p:cNvGraphicFramePr>
            <a:graphicFrameLocks noChangeAspect="1"/>
          </p:cNvGraphicFramePr>
          <p:nvPr/>
        </p:nvGraphicFramePr>
        <p:xfrm>
          <a:off x="2627313" y="1700213"/>
          <a:ext cx="23050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4" name="Equation" r:id="rId3" imgW="1371600" imgH="342720" progId="Equation.DSMT4">
                  <p:embed/>
                </p:oleObj>
              </mc:Choice>
              <mc:Fallback>
                <p:oleObj name="Equation" r:id="rId3" imgW="1371600" imgH="342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700213"/>
                        <a:ext cx="23050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4864100" y="1628775"/>
            <a:ext cx="374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的交线为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椭圆</a:t>
            </a:r>
            <a:r>
              <a:rPr lang="zh-CN" altLang="en-US">
                <a:latin typeface="楷体_GB2312" pitchFamily="49" charset="-122"/>
              </a:rPr>
              <a:t>：</a:t>
            </a:r>
          </a:p>
        </p:txBody>
      </p:sp>
      <p:graphicFrame>
        <p:nvGraphicFramePr>
          <p:cNvPr id="145417" name="Object 9"/>
          <p:cNvGraphicFramePr>
            <a:graphicFrameLocks noChangeAspect="1"/>
          </p:cNvGraphicFramePr>
          <p:nvPr/>
        </p:nvGraphicFramePr>
        <p:xfrm>
          <a:off x="1042988" y="3716338"/>
          <a:ext cx="11112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5" name="Equation" r:id="rId5" imgW="533160" imgH="304560" progId="Equation.DSMT4">
                  <p:embed/>
                </p:oleObj>
              </mc:Choice>
              <mc:Fallback>
                <p:oleObj name="Equation" r:id="rId5" imgW="533160" imgH="304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16338"/>
                        <a:ext cx="111125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395288" y="4308475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同样</a:t>
            </a:r>
          </a:p>
        </p:txBody>
      </p:sp>
      <p:graphicFrame>
        <p:nvGraphicFramePr>
          <p:cNvPr id="145442" name="Object 34"/>
          <p:cNvGraphicFramePr>
            <a:graphicFrameLocks noChangeAspect="1"/>
          </p:cNvGraphicFramePr>
          <p:nvPr/>
        </p:nvGraphicFramePr>
        <p:xfrm>
          <a:off x="1331913" y="4365625"/>
          <a:ext cx="26098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6" name="Equation" r:id="rId7" imgW="1523880" imgH="342720" progId="Equation.DSMT4">
                  <p:embed/>
                </p:oleObj>
              </mc:Choice>
              <mc:Fallback>
                <p:oleObj name="Equation" r:id="rId7" imgW="1523880" imgH="34272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365625"/>
                        <a:ext cx="26098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44" name="Object 36"/>
          <p:cNvGraphicFramePr>
            <a:graphicFrameLocks noChangeAspect="1"/>
          </p:cNvGraphicFramePr>
          <p:nvPr/>
        </p:nvGraphicFramePr>
        <p:xfrm>
          <a:off x="539750" y="4941888"/>
          <a:ext cx="300513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7" name="Equation" r:id="rId9" imgW="1549080" imgH="342720" progId="Equation.DSMT4">
                  <p:embed/>
                </p:oleObj>
              </mc:Choice>
              <mc:Fallback>
                <p:oleObj name="Equation" r:id="rId9" imgW="1549080" imgH="34272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41888"/>
                        <a:ext cx="3005138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3924300" y="436245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及</a:t>
            </a:r>
          </a:p>
        </p:txBody>
      </p:sp>
      <p:sp>
        <p:nvSpPr>
          <p:cNvPr id="145446" name="Text Box 38"/>
          <p:cNvSpPr txBox="1">
            <a:spLocks noChangeArrowheads="1"/>
          </p:cNvSpPr>
          <p:nvPr/>
        </p:nvSpPr>
        <p:spPr bwMode="auto">
          <a:xfrm>
            <a:off x="468313" y="5661025"/>
            <a:ext cx="3975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的截痕</a:t>
            </a:r>
            <a:r>
              <a:rPr lang="zh-CN" altLang="en-US">
                <a:latin typeface="楷体_GB2312" pitchFamily="49" charset="-122"/>
              </a:rPr>
              <a:t>也为椭圆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145448" name="Text Box 40"/>
          <p:cNvSpPr txBox="1">
            <a:spLocks noChangeArrowheads="1"/>
          </p:cNvSpPr>
          <p:nvPr/>
        </p:nvSpPr>
        <p:spPr bwMode="auto">
          <a:xfrm>
            <a:off x="395288" y="1628775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(3) </a:t>
            </a:r>
            <a:r>
              <a:rPr lang="zh-CN" altLang="en-US">
                <a:latin typeface="楷体_GB2312" pitchFamily="49" charset="-122"/>
              </a:rPr>
              <a:t>截痕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145449" name="Object 41"/>
          <p:cNvGraphicFramePr>
            <a:graphicFrameLocks noChangeAspect="1"/>
          </p:cNvGraphicFramePr>
          <p:nvPr/>
        </p:nvGraphicFramePr>
        <p:xfrm>
          <a:off x="898525" y="2205038"/>
          <a:ext cx="496887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8" name="Equation" r:id="rId11" imgW="2705040" imgH="685800" progId="Equation.DSMT4">
                  <p:embed/>
                </p:oleObj>
              </mc:Choice>
              <mc:Fallback>
                <p:oleObj name="Equation" r:id="rId11" imgW="2705040" imgH="6858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2205038"/>
                        <a:ext cx="4968875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71" name="AutoShape 63"/>
          <p:cNvSpPr>
            <a:spLocks/>
          </p:cNvSpPr>
          <p:nvPr/>
        </p:nvSpPr>
        <p:spPr bwMode="auto">
          <a:xfrm>
            <a:off x="611188" y="26670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5483" name="Object 75"/>
          <p:cNvGraphicFramePr>
            <a:graphicFrameLocks/>
          </p:cNvGraphicFramePr>
          <p:nvPr/>
        </p:nvGraphicFramePr>
        <p:xfrm>
          <a:off x="900113" y="404813"/>
          <a:ext cx="62642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9" name="Equation" r:id="rId13" imgW="3174840" imgH="596880" progId="Equation.DSMT4">
                  <p:embed/>
                </p:oleObj>
              </mc:Choice>
              <mc:Fallback>
                <p:oleObj name="Equation" r:id="rId13" imgW="3174840" imgH="596880" progId="Equation.DSMT4">
                  <p:embed/>
                  <p:pic>
                    <p:nvPicPr>
                      <p:cNvPr id="0" name="Object 7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4813"/>
                        <a:ext cx="62642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5494" name="Group 86"/>
          <p:cNvGrpSpPr>
            <a:grpSpLocks/>
          </p:cNvGrpSpPr>
          <p:nvPr/>
        </p:nvGrpSpPr>
        <p:grpSpPr bwMode="auto">
          <a:xfrm>
            <a:off x="5003800" y="3500438"/>
            <a:ext cx="3725863" cy="2720975"/>
            <a:chOff x="2064" y="-247"/>
            <a:chExt cx="2347" cy="1714"/>
          </a:xfrm>
        </p:grpSpPr>
        <p:sp>
          <p:nvSpPr>
            <p:cNvPr id="145495" name="Oval 87"/>
            <p:cNvSpPr>
              <a:spLocks noChangeArrowheads="1"/>
            </p:cNvSpPr>
            <p:nvPr/>
          </p:nvSpPr>
          <p:spPr bwMode="auto">
            <a:xfrm rot="1280582">
              <a:off x="2064" y="50"/>
              <a:ext cx="2168" cy="114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tint val="0"/>
                    <a:invGamma/>
                  </a:srgbClr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96" name="Line 88"/>
            <p:cNvSpPr>
              <a:spLocks noChangeShapeType="1"/>
            </p:cNvSpPr>
            <p:nvPr/>
          </p:nvSpPr>
          <p:spPr bwMode="auto">
            <a:xfrm flipV="1">
              <a:off x="3880" y="231"/>
              <a:ext cx="178" cy="8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97" name="Line 89"/>
            <p:cNvSpPr>
              <a:spLocks noChangeShapeType="1"/>
            </p:cNvSpPr>
            <p:nvPr/>
          </p:nvSpPr>
          <p:spPr bwMode="auto">
            <a:xfrm flipH="1" flipV="1">
              <a:off x="2213" y="126"/>
              <a:ext cx="1637" cy="87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98" name="Line 90"/>
            <p:cNvSpPr>
              <a:spLocks noChangeShapeType="1"/>
            </p:cNvSpPr>
            <p:nvPr/>
          </p:nvSpPr>
          <p:spPr bwMode="auto">
            <a:xfrm rot="107492" flipH="1">
              <a:off x="2229" y="908"/>
              <a:ext cx="401" cy="21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99" name="Line 91"/>
            <p:cNvSpPr>
              <a:spLocks noChangeShapeType="1"/>
            </p:cNvSpPr>
            <p:nvPr/>
          </p:nvSpPr>
          <p:spPr bwMode="auto">
            <a:xfrm flipV="1">
              <a:off x="3194" y="-244"/>
              <a:ext cx="0" cy="44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500" name="Line 92"/>
            <p:cNvSpPr>
              <a:spLocks noChangeShapeType="1"/>
            </p:cNvSpPr>
            <p:nvPr/>
          </p:nvSpPr>
          <p:spPr bwMode="auto">
            <a:xfrm flipH="1" flipV="1">
              <a:off x="3880" y="1007"/>
              <a:ext cx="446" cy="23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501" name="Freeform 93"/>
            <p:cNvSpPr>
              <a:spLocks/>
            </p:cNvSpPr>
            <p:nvPr/>
          </p:nvSpPr>
          <p:spPr bwMode="auto">
            <a:xfrm>
              <a:off x="2627" y="313"/>
              <a:ext cx="1251" cy="599"/>
            </a:xfrm>
            <a:custGeom>
              <a:avLst/>
              <a:gdLst>
                <a:gd name="T0" fmla="*/ 0 w 2172"/>
                <a:gd name="T1" fmla="*/ 1128 h 1128"/>
                <a:gd name="T2" fmla="*/ 2172 w 2172"/>
                <a:gd name="T3" fmla="*/ 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72" h="1128">
                  <a:moveTo>
                    <a:pt x="0" y="1128"/>
                  </a:moveTo>
                  <a:lnTo>
                    <a:pt x="2172" y="0"/>
                  </a:lnTo>
                </a:path>
              </a:pathLst>
            </a:custGeom>
            <a:noFill/>
            <a:ln w="38100" cap="flat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502" name="Line 94"/>
            <p:cNvSpPr>
              <a:spLocks noChangeShapeType="1"/>
            </p:cNvSpPr>
            <p:nvPr/>
          </p:nvSpPr>
          <p:spPr bwMode="auto">
            <a:xfrm flipH="1" flipV="1">
              <a:off x="2123" y="66"/>
              <a:ext cx="90" cy="4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503" name="Line 95"/>
            <p:cNvSpPr>
              <a:spLocks noChangeShapeType="1"/>
            </p:cNvSpPr>
            <p:nvPr/>
          </p:nvSpPr>
          <p:spPr bwMode="auto">
            <a:xfrm>
              <a:off x="3194" y="196"/>
              <a:ext cx="0" cy="101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504" name="Line 96"/>
            <p:cNvSpPr>
              <a:spLocks noChangeShapeType="1"/>
            </p:cNvSpPr>
            <p:nvPr/>
          </p:nvSpPr>
          <p:spPr bwMode="auto">
            <a:xfrm>
              <a:off x="3196" y="1200"/>
              <a:ext cx="0" cy="11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5505" name="Object 97"/>
            <p:cNvGraphicFramePr>
              <a:graphicFrameLocks noChangeAspect="1"/>
            </p:cNvGraphicFramePr>
            <p:nvPr/>
          </p:nvGraphicFramePr>
          <p:xfrm>
            <a:off x="3024" y="768"/>
            <a:ext cx="13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50" name="公式" r:id="rId15" imgW="215640" imgH="228600" progId="Equation.3">
                    <p:embed/>
                  </p:oleObj>
                </mc:Choice>
                <mc:Fallback>
                  <p:oleObj name="公式" r:id="rId15" imgW="215640" imgH="228600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768"/>
                          <a:ext cx="13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506" name="Object 98"/>
            <p:cNvGraphicFramePr>
              <a:graphicFrameLocks noChangeAspect="1"/>
            </p:cNvGraphicFramePr>
            <p:nvPr/>
          </p:nvGraphicFramePr>
          <p:xfrm>
            <a:off x="3268" y="-247"/>
            <a:ext cx="12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51" name="公式" r:id="rId17" imgW="203040" imgH="253800" progId="Equation.3">
                    <p:embed/>
                  </p:oleObj>
                </mc:Choice>
                <mc:Fallback>
                  <p:oleObj name="公式" r:id="rId17" imgW="203040" imgH="253800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8" y="-247"/>
                          <a:ext cx="12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507" name="Object 99"/>
            <p:cNvGraphicFramePr>
              <a:graphicFrameLocks noChangeAspect="1"/>
            </p:cNvGraphicFramePr>
            <p:nvPr/>
          </p:nvGraphicFramePr>
          <p:xfrm>
            <a:off x="4260" y="1284"/>
            <a:ext cx="151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52" name="公式" r:id="rId19" imgW="241200" imgH="291960" progId="Equation.3">
                    <p:embed/>
                  </p:oleObj>
                </mc:Choice>
                <mc:Fallback>
                  <p:oleObj name="公式" r:id="rId19" imgW="241200" imgH="291960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" y="1284"/>
                          <a:ext cx="151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508" name="Object 100"/>
            <p:cNvGraphicFramePr>
              <a:graphicFrameLocks noChangeAspect="1"/>
            </p:cNvGraphicFramePr>
            <p:nvPr/>
          </p:nvGraphicFramePr>
          <p:xfrm>
            <a:off x="2252" y="1171"/>
            <a:ext cx="15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53" name="公式" r:id="rId21" imgW="253800" imgH="228600" progId="Equation.3">
                    <p:embed/>
                  </p:oleObj>
                </mc:Choice>
                <mc:Fallback>
                  <p:oleObj name="公式" r:id="rId21" imgW="253800" imgH="228600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2" y="1171"/>
                          <a:ext cx="159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5509" name="Oval 101"/>
          <p:cNvSpPr>
            <a:spLocks noChangeArrowheads="1"/>
          </p:cNvSpPr>
          <p:nvPr/>
        </p:nvSpPr>
        <p:spPr bwMode="auto">
          <a:xfrm rot="3734321">
            <a:off x="7038976" y="4552950"/>
            <a:ext cx="946150" cy="1558925"/>
          </a:xfrm>
          <a:prstGeom prst="ellipse">
            <a:avLst/>
          </a:prstGeom>
          <a:noFill/>
          <a:ln w="571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510" name="Oval 102"/>
          <p:cNvSpPr>
            <a:spLocks noChangeArrowheads="1"/>
          </p:cNvSpPr>
          <p:nvPr/>
        </p:nvSpPr>
        <p:spPr bwMode="auto">
          <a:xfrm rot="1509297">
            <a:off x="5440363" y="4076700"/>
            <a:ext cx="2825750" cy="12827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511" name="Oval 103"/>
          <p:cNvSpPr>
            <a:spLocks noChangeArrowheads="1"/>
          </p:cNvSpPr>
          <p:nvPr/>
        </p:nvSpPr>
        <p:spPr bwMode="auto">
          <a:xfrm rot="2107095">
            <a:off x="4932363" y="4862513"/>
            <a:ext cx="2328862" cy="52705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512" name="Line 104"/>
          <p:cNvSpPr>
            <a:spLocks noChangeShapeType="1"/>
          </p:cNvSpPr>
          <p:nvPr/>
        </p:nvSpPr>
        <p:spPr bwMode="auto">
          <a:xfrm>
            <a:off x="1403350" y="4941888"/>
            <a:ext cx="2376488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513" name="Line 105"/>
          <p:cNvSpPr>
            <a:spLocks noChangeShapeType="1"/>
          </p:cNvSpPr>
          <p:nvPr/>
        </p:nvSpPr>
        <p:spPr bwMode="auto">
          <a:xfrm>
            <a:off x="611188" y="5589588"/>
            <a:ext cx="288131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DF37-AEE8-484F-9441-CFC9A93CCCEE}" type="slidenum">
              <a:rPr lang="en-US" altLang="zh-CN" smtClean="0">
                <a:solidFill>
                  <a:schemeClr val="bg2"/>
                </a:solidFill>
              </a:rPr>
              <a:pPr/>
              <a:t>21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4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4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4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14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4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 autoUpdateAnimBg="0"/>
      <p:bldP spid="145415" grpId="0" autoUpdateAnimBg="0"/>
      <p:bldP spid="145441" grpId="0" autoUpdateAnimBg="0"/>
      <p:bldP spid="145445" grpId="0" build="p" autoUpdateAnimBg="0"/>
      <p:bldP spid="145446" grpId="0" autoUpdateAnimBg="0"/>
      <p:bldP spid="145448" grpId="0"/>
      <p:bldP spid="145471" grpId="0" animBg="1"/>
      <p:bldP spid="145509" grpId="0" animBg="1"/>
      <p:bldP spid="145510" grpId="0" animBg="1"/>
      <p:bldP spid="145511" grpId="0" animBg="1"/>
      <p:bldP spid="145512" grpId="0" animBg="1"/>
      <p:bldP spid="1455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5759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(4) </a:t>
            </a:r>
            <a:r>
              <a:rPr lang="zh-CN" altLang="en-US"/>
              <a:t>当 </a:t>
            </a:r>
            <a:r>
              <a:rPr lang="en-US" altLang="zh-CN" i="1"/>
              <a:t>a</a:t>
            </a:r>
            <a:r>
              <a:rPr lang="zh-CN" altLang="en-US"/>
              <a:t>＝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zh-CN" altLang="en-US"/>
              <a:t>时为旋转椭球面</a:t>
            </a:r>
            <a:r>
              <a:rPr lang="en-US" altLang="zh-CN"/>
              <a:t>;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1116013" y="4652963"/>
            <a:ext cx="3886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当</a:t>
            </a:r>
            <a:r>
              <a:rPr lang="en-US" altLang="zh-CN" i="1"/>
              <a:t>a</a:t>
            </a:r>
            <a:r>
              <a:rPr lang="zh-CN" altLang="en-US"/>
              <a:t>＝</a:t>
            </a:r>
            <a:r>
              <a:rPr lang="en-US" altLang="zh-CN" i="1"/>
              <a:t>b</a:t>
            </a:r>
            <a:r>
              <a:rPr lang="zh-CN" altLang="en-US"/>
              <a:t>＝</a:t>
            </a:r>
            <a:r>
              <a:rPr lang="en-US" altLang="zh-CN" i="1"/>
              <a:t>c</a:t>
            </a:r>
            <a:r>
              <a:rPr lang="zh-CN" altLang="en-US">
                <a:latin typeface="宋体" pitchFamily="2" charset="-122"/>
              </a:rPr>
              <a:t>时为球面：</a:t>
            </a:r>
          </a:p>
        </p:txBody>
      </p:sp>
      <p:graphicFrame>
        <p:nvGraphicFramePr>
          <p:cNvPr id="218118" name="Object 6"/>
          <p:cNvGraphicFramePr>
            <a:graphicFrameLocks noChangeAspect="1"/>
          </p:cNvGraphicFramePr>
          <p:nvPr/>
        </p:nvGraphicFramePr>
        <p:xfrm>
          <a:off x="1116013" y="2060575"/>
          <a:ext cx="28082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93" name="公式" r:id="rId3" imgW="2501640" imgH="927000" progId="Equation.3">
                  <p:embed/>
                </p:oleObj>
              </mc:Choice>
              <mc:Fallback>
                <p:oleObj name="公式" r:id="rId3" imgW="2501640" imgH="927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60575"/>
                        <a:ext cx="280828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8123" name="Group 11"/>
          <p:cNvGrpSpPr>
            <a:grpSpLocks/>
          </p:cNvGrpSpPr>
          <p:nvPr/>
        </p:nvGrpSpPr>
        <p:grpSpPr bwMode="auto">
          <a:xfrm>
            <a:off x="684213" y="3128963"/>
            <a:ext cx="8101012" cy="1082675"/>
            <a:chOff x="431" y="1971"/>
            <a:chExt cx="5103" cy="682"/>
          </a:xfrm>
        </p:grpSpPr>
        <p:sp>
          <p:nvSpPr>
            <p:cNvPr id="218121" name="Text Box 9"/>
            <p:cNvSpPr txBox="1">
              <a:spLocks noChangeArrowheads="1"/>
            </p:cNvSpPr>
            <p:nvPr/>
          </p:nvSpPr>
          <p:spPr bwMode="auto">
            <a:xfrm>
              <a:off x="431" y="2160"/>
              <a:ext cx="510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由看作椭圆                     绕    轴旋转而成．</a:t>
              </a:r>
            </a:p>
          </p:txBody>
        </p:sp>
        <p:graphicFrame>
          <p:nvGraphicFramePr>
            <p:cNvPr id="218120" name="Object 8"/>
            <p:cNvGraphicFramePr>
              <a:graphicFrameLocks noChangeAspect="1"/>
            </p:cNvGraphicFramePr>
            <p:nvPr/>
          </p:nvGraphicFramePr>
          <p:xfrm>
            <a:off x="1837" y="1971"/>
            <a:ext cx="1270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94" name="公式" r:id="rId5" imgW="1726920" imgH="927000" progId="Equation.3">
                    <p:embed/>
                  </p:oleObj>
                </mc:Choice>
                <mc:Fallback>
                  <p:oleObj name="公式" r:id="rId5" imgW="1726920" imgH="927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971"/>
                          <a:ext cx="1270" cy="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122" name="Object 10"/>
            <p:cNvGraphicFramePr>
              <a:graphicFrameLocks noChangeAspect="1"/>
            </p:cNvGraphicFramePr>
            <p:nvPr/>
          </p:nvGraphicFramePr>
          <p:xfrm>
            <a:off x="3387" y="2251"/>
            <a:ext cx="17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95" name="公式" r:id="rId7" imgW="215640" imgH="266400" progId="Equation.3">
                    <p:embed/>
                  </p:oleObj>
                </mc:Choice>
                <mc:Fallback>
                  <p:oleObj name="公式" r:id="rId7" imgW="215640" imgH="2664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7" y="2251"/>
                          <a:ext cx="17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8125" name="Object 13"/>
          <p:cNvGraphicFramePr>
            <a:graphicFrameLocks noChangeAspect="1"/>
          </p:cNvGraphicFramePr>
          <p:nvPr/>
        </p:nvGraphicFramePr>
        <p:xfrm>
          <a:off x="5148263" y="2060575"/>
          <a:ext cx="28797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96" name="Equation" r:id="rId9" imgW="1549080" imgH="596880" progId="Equation.DSMT4">
                  <p:embed/>
                </p:oleObj>
              </mc:Choice>
              <mc:Fallback>
                <p:oleObj name="Equation" r:id="rId9" imgW="1549080" imgH="5968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060575"/>
                        <a:ext cx="28797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6" name="Text Box 14"/>
          <p:cNvSpPr txBox="1">
            <a:spLocks noChangeArrowheads="1"/>
          </p:cNvSpPr>
          <p:nvPr/>
        </p:nvSpPr>
        <p:spPr bwMode="auto">
          <a:xfrm>
            <a:off x="4335463" y="22431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或</a:t>
            </a:r>
          </a:p>
        </p:txBody>
      </p:sp>
      <p:graphicFrame>
        <p:nvGraphicFramePr>
          <p:cNvPr id="218127" name="Object 15"/>
          <p:cNvGraphicFramePr>
            <a:graphicFrameLocks noChangeAspect="1"/>
          </p:cNvGraphicFramePr>
          <p:nvPr/>
        </p:nvGraphicFramePr>
        <p:xfrm>
          <a:off x="2195513" y="5327650"/>
          <a:ext cx="360045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97" name="公式" r:id="rId11" imgW="2565360" imgH="469800" progId="Equation.3">
                  <p:embed/>
                </p:oleObj>
              </mc:Choice>
              <mc:Fallback>
                <p:oleObj name="公式" r:id="rId11" imgW="256536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327650"/>
                        <a:ext cx="360045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DF37-AEE8-484F-9441-CFC9A93CCCEE}" type="slidenum">
              <a:rPr lang="en-US" altLang="zh-CN" smtClean="0">
                <a:solidFill>
                  <a:schemeClr val="bg2"/>
                </a:solidFill>
              </a:rPr>
              <a:pPr/>
              <a:t>22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6" grpId="0" autoUpdateAnimBg="0"/>
      <p:bldP spid="218117" grpId="0" autoUpdateAnimBg="0"/>
      <p:bldP spid="2181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2286000" cy="609600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0033CC"/>
                </a:solidFill>
              </a:rPr>
              <a:t>2. </a:t>
            </a:r>
            <a:r>
              <a:rPr lang="zh-CN" altLang="en-US" sz="3200" b="1">
                <a:solidFill>
                  <a:srgbClr val="0033CC"/>
                </a:solidFill>
              </a:rPr>
              <a:t>抛物面</a:t>
            </a:r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900113" y="1557338"/>
          <a:ext cx="21590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68" name="Equation" r:id="rId4" imgW="1180800" imgH="634680" progId="Equation.DSMT4">
                  <p:embed/>
                </p:oleObj>
              </mc:Choice>
              <mc:Fallback>
                <p:oleObj name="Equation" r:id="rId4" imgW="1180800" imgH="634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557338"/>
                        <a:ext cx="2159000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611188" y="1066800"/>
            <a:ext cx="3816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>
                <a:latin typeface="楷体_GB2312" pitchFamily="49" charset="-122"/>
              </a:rPr>
              <a:t>椭圆抛物面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3581400" y="1905000"/>
            <a:ext cx="220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 </a:t>
            </a:r>
            <a:r>
              <a:rPr lang="en-US" altLang="zh-CN" i="1"/>
              <a:t>p , q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同号</a:t>
            </a:r>
            <a:r>
              <a:rPr lang="en-US" altLang="zh-CN">
                <a:latin typeface="楷体_GB2312" pitchFamily="49" charset="-122"/>
              </a:rPr>
              <a:t>)</a:t>
            </a:r>
          </a:p>
        </p:txBody>
      </p:sp>
      <p:sp>
        <p:nvSpPr>
          <p:cNvPr id="146446" name="Text Box 14"/>
          <p:cNvSpPr txBox="1">
            <a:spLocks noChangeArrowheads="1"/>
          </p:cNvSpPr>
          <p:nvPr/>
        </p:nvSpPr>
        <p:spPr bwMode="auto">
          <a:xfrm>
            <a:off x="395288" y="2794000"/>
            <a:ext cx="6553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特别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当 </a:t>
            </a:r>
            <a:r>
              <a:rPr lang="en-US" altLang="zh-CN" i="1"/>
              <a:t>p</a:t>
            </a:r>
            <a:r>
              <a:rPr lang="en-US" altLang="zh-CN"/>
              <a:t> = </a:t>
            </a:r>
            <a:r>
              <a:rPr lang="en-US" altLang="zh-CN" i="1"/>
              <a:t>q</a:t>
            </a:r>
            <a:r>
              <a:rPr lang="en-US" altLang="zh-CN"/>
              <a:t> </a:t>
            </a:r>
            <a:r>
              <a:rPr lang="zh-CN" altLang="en-US">
                <a:latin typeface="楷体_GB2312" pitchFamily="49" charset="-122"/>
              </a:rPr>
              <a:t>时为绕</a:t>
            </a:r>
            <a:r>
              <a:rPr lang="zh-CN" altLang="en-US"/>
              <a:t> </a:t>
            </a:r>
            <a:r>
              <a:rPr lang="en-US" altLang="zh-CN" i="1"/>
              <a:t>z </a:t>
            </a:r>
            <a:r>
              <a:rPr lang="zh-CN" altLang="en-US">
                <a:latin typeface="楷体_GB2312" pitchFamily="49" charset="-122"/>
              </a:rPr>
              <a:t>轴的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旋转抛物面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grpSp>
        <p:nvGrpSpPr>
          <p:cNvPr id="146471" name="Group 39"/>
          <p:cNvGrpSpPr>
            <a:grpSpLocks/>
          </p:cNvGrpSpPr>
          <p:nvPr/>
        </p:nvGrpSpPr>
        <p:grpSpPr bwMode="auto">
          <a:xfrm>
            <a:off x="4716463" y="3370263"/>
            <a:ext cx="2270125" cy="3082925"/>
            <a:chOff x="1046" y="1562"/>
            <a:chExt cx="1679" cy="2470"/>
          </a:xfrm>
        </p:grpSpPr>
        <p:sp>
          <p:nvSpPr>
            <p:cNvPr id="146472" name="Text Box 40"/>
            <p:cNvSpPr txBox="1">
              <a:spLocks noChangeArrowheads="1"/>
            </p:cNvSpPr>
            <p:nvPr/>
          </p:nvSpPr>
          <p:spPr bwMode="auto">
            <a:xfrm>
              <a:off x="1421" y="1562"/>
              <a:ext cx="2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z</a:t>
              </a:r>
            </a:p>
          </p:txBody>
        </p:sp>
        <p:grpSp>
          <p:nvGrpSpPr>
            <p:cNvPr id="146473" name="Group 41"/>
            <p:cNvGrpSpPr>
              <a:grpSpLocks/>
            </p:cNvGrpSpPr>
            <p:nvPr/>
          </p:nvGrpSpPr>
          <p:grpSpPr bwMode="auto">
            <a:xfrm>
              <a:off x="1046" y="1680"/>
              <a:ext cx="1679" cy="2352"/>
              <a:chOff x="614" y="1680"/>
              <a:chExt cx="1679" cy="2352"/>
            </a:xfrm>
          </p:grpSpPr>
          <p:grpSp>
            <p:nvGrpSpPr>
              <p:cNvPr id="146474" name="Group 42"/>
              <p:cNvGrpSpPr>
                <a:grpSpLocks/>
              </p:cNvGrpSpPr>
              <p:nvPr/>
            </p:nvGrpSpPr>
            <p:grpSpPr bwMode="auto">
              <a:xfrm>
                <a:off x="614" y="1680"/>
                <a:ext cx="1632" cy="2352"/>
                <a:chOff x="432" y="1296"/>
                <a:chExt cx="1632" cy="2352"/>
              </a:xfrm>
            </p:grpSpPr>
            <p:sp>
              <p:nvSpPr>
                <p:cNvPr id="146475" name="Line 43"/>
                <p:cNvSpPr>
                  <a:spLocks noChangeShapeType="1"/>
                </p:cNvSpPr>
                <p:nvPr/>
              </p:nvSpPr>
              <p:spPr bwMode="auto">
                <a:xfrm>
                  <a:off x="576" y="1872"/>
                  <a:ext cx="1344" cy="0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476" name="Line 44"/>
                <p:cNvSpPr>
                  <a:spLocks noChangeShapeType="1"/>
                </p:cNvSpPr>
                <p:nvPr/>
              </p:nvSpPr>
              <p:spPr bwMode="auto">
                <a:xfrm>
                  <a:off x="1248" y="1296"/>
                  <a:ext cx="0" cy="576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477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816" y="1584"/>
                  <a:ext cx="768" cy="624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478" name="Freeform 46"/>
                <p:cNvSpPr>
                  <a:spLocks/>
                </p:cNvSpPr>
                <p:nvPr/>
              </p:nvSpPr>
              <p:spPr bwMode="auto">
                <a:xfrm>
                  <a:off x="948" y="3039"/>
                  <a:ext cx="615" cy="489"/>
                </a:xfrm>
                <a:custGeom>
                  <a:avLst/>
                  <a:gdLst>
                    <a:gd name="T0" fmla="*/ 615 w 615"/>
                    <a:gd name="T1" fmla="*/ 0 h 489"/>
                    <a:gd name="T2" fmla="*/ 0 w 615"/>
                    <a:gd name="T3" fmla="*/ 489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15" h="489">
                      <a:moveTo>
                        <a:pt x="615" y="0"/>
                      </a:moveTo>
                      <a:lnTo>
                        <a:pt x="0" y="489"/>
                      </a:lnTo>
                    </a:path>
                  </a:pathLst>
                </a:custGeom>
                <a:noFill/>
                <a:ln w="28575" cap="flat">
                  <a:solidFill>
                    <a:schemeClr val="bg2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479" name="Line 47"/>
                <p:cNvSpPr>
                  <a:spLocks noChangeShapeType="1"/>
                </p:cNvSpPr>
                <p:nvPr/>
              </p:nvSpPr>
              <p:spPr bwMode="auto">
                <a:xfrm>
                  <a:off x="432" y="3301"/>
                  <a:ext cx="1632" cy="0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480" name="Oval 48"/>
                <p:cNvSpPr>
                  <a:spLocks noChangeArrowheads="1"/>
                </p:cNvSpPr>
                <p:nvPr/>
              </p:nvSpPr>
              <p:spPr bwMode="auto">
                <a:xfrm>
                  <a:off x="432" y="3024"/>
                  <a:ext cx="1632" cy="528"/>
                </a:xfrm>
                <a:prstGeom prst="ellips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481" name="Freeform 49"/>
                <p:cNvSpPr>
                  <a:spLocks/>
                </p:cNvSpPr>
                <p:nvPr/>
              </p:nvSpPr>
              <p:spPr bwMode="auto">
                <a:xfrm>
                  <a:off x="432" y="1872"/>
                  <a:ext cx="1632" cy="1440"/>
                </a:xfrm>
                <a:custGeom>
                  <a:avLst/>
                  <a:gdLst>
                    <a:gd name="T0" fmla="*/ 0 w 1632"/>
                    <a:gd name="T1" fmla="*/ 1440 h 1440"/>
                    <a:gd name="T2" fmla="*/ 816 w 1632"/>
                    <a:gd name="T3" fmla="*/ 0 h 1440"/>
                    <a:gd name="T4" fmla="*/ 1632 w 1632"/>
                    <a:gd name="T5" fmla="*/ 1440 h 1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32" h="1440">
                      <a:moveTo>
                        <a:pt x="0" y="1440"/>
                      </a:moveTo>
                      <a:cubicBezTo>
                        <a:pt x="272" y="720"/>
                        <a:pt x="544" y="0"/>
                        <a:pt x="816" y="0"/>
                      </a:cubicBezTo>
                      <a:cubicBezTo>
                        <a:pt x="1088" y="0"/>
                        <a:pt x="1496" y="1200"/>
                        <a:pt x="1632" y="1440"/>
                      </a:cubicBezTo>
                    </a:path>
                  </a:pathLst>
                </a:cu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482" name="Freeform 50"/>
                <p:cNvSpPr>
                  <a:spLocks/>
                </p:cNvSpPr>
                <p:nvPr/>
              </p:nvSpPr>
              <p:spPr bwMode="auto">
                <a:xfrm>
                  <a:off x="945" y="1788"/>
                  <a:ext cx="609" cy="1749"/>
                </a:xfrm>
                <a:custGeom>
                  <a:avLst/>
                  <a:gdLst>
                    <a:gd name="T0" fmla="*/ 0 w 609"/>
                    <a:gd name="T1" fmla="*/ 1749 h 1749"/>
                    <a:gd name="T2" fmla="*/ 303 w 609"/>
                    <a:gd name="T3" fmla="*/ 84 h 1749"/>
                    <a:gd name="T4" fmla="*/ 609 w 609"/>
                    <a:gd name="T5" fmla="*/ 1242 h 1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09" h="1749">
                      <a:moveTo>
                        <a:pt x="0" y="1749"/>
                      </a:moveTo>
                      <a:cubicBezTo>
                        <a:pt x="50" y="1472"/>
                        <a:pt x="202" y="168"/>
                        <a:pt x="303" y="84"/>
                      </a:cubicBezTo>
                      <a:cubicBezTo>
                        <a:pt x="404" y="0"/>
                        <a:pt x="545" y="1001"/>
                        <a:pt x="609" y="1242"/>
                      </a:cubicBezTo>
                    </a:path>
                  </a:pathLst>
                </a:custGeom>
                <a:noFill/>
                <a:ln w="57150" cmpd="sng">
                  <a:solidFill>
                    <a:srgbClr val="66FF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483" name="Freeform 51"/>
                <p:cNvSpPr>
                  <a:spLocks/>
                </p:cNvSpPr>
                <p:nvPr/>
              </p:nvSpPr>
              <p:spPr bwMode="auto">
                <a:xfrm>
                  <a:off x="1440" y="3141"/>
                  <a:ext cx="492" cy="396"/>
                </a:xfrm>
                <a:custGeom>
                  <a:avLst/>
                  <a:gdLst>
                    <a:gd name="T0" fmla="*/ 492 w 492"/>
                    <a:gd name="T1" fmla="*/ 0 h 396"/>
                    <a:gd name="T2" fmla="*/ 0 w 492"/>
                    <a:gd name="T3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2" h="396">
                      <a:moveTo>
                        <a:pt x="492" y="0"/>
                      </a:moveTo>
                      <a:lnTo>
                        <a:pt x="0" y="396"/>
                      </a:lnTo>
                    </a:path>
                  </a:pathLst>
                </a:custGeom>
                <a:noFill/>
                <a:ln w="28575" cap="flat">
                  <a:solidFill>
                    <a:schemeClr val="bg2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484" name="Freeform 52"/>
                <p:cNvSpPr>
                  <a:spLocks/>
                </p:cNvSpPr>
                <p:nvPr/>
              </p:nvSpPr>
              <p:spPr bwMode="auto">
                <a:xfrm>
                  <a:off x="1440" y="2284"/>
                  <a:ext cx="492" cy="1268"/>
                </a:xfrm>
                <a:custGeom>
                  <a:avLst/>
                  <a:gdLst>
                    <a:gd name="T0" fmla="*/ 0 w 492"/>
                    <a:gd name="T1" fmla="*/ 1268 h 1268"/>
                    <a:gd name="T2" fmla="*/ 165 w 492"/>
                    <a:gd name="T3" fmla="*/ 68 h 1268"/>
                    <a:gd name="T4" fmla="*/ 492 w 492"/>
                    <a:gd name="T5" fmla="*/ 863 h 1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92" h="1268">
                      <a:moveTo>
                        <a:pt x="0" y="1268"/>
                      </a:moveTo>
                      <a:cubicBezTo>
                        <a:pt x="27" y="1068"/>
                        <a:pt x="83" y="136"/>
                        <a:pt x="165" y="68"/>
                      </a:cubicBezTo>
                      <a:cubicBezTo>
                        <a:pt x="247" y="0"/>
                        <a:pt x="424" y="698"/>
                        <a:pt x="492" y="863"/>
                      </a:cubicBezTo>
                    </a:path>
                  </a:pathLst>
                </a:custGeom>
                <a:noFill/>
                <a:ln w="57150" cmpd="sng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485" name="Oval 53"/>
                <p:cNvSpPr>
                  <a:spLocks noChangeArrowheads="1"/>
                </p:cNvSpPr>
                <p:nvPr/>
              </p:nvSpPr>
              <p:spPr bwMode="auto">
                <a:xfrm>
                  <a:off x="702" y="2496"/>
                  <a:ext cx="1074" cy="288"/>
                </a:xfrm>
                <a:prstGeom prst="ellipse">
                  <a:avLst/>
                </a:prstGeom>
                <a:noFill/>
                <a:ln w="571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486" name="Line 54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0" cy="1680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487" name="Line 55"/>
                <p:cNvSpPr>
                  <a:spLocks noChangeShapeType="1"/>
                </p:cNvSpPr>
                <p:nvPr/>
              </p:nvSpPr>
              <p:spPr bwMode="auto">
                <a:xfrm>
                  <a:off x="1248" y="3552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6488" name="Text Box 56"/>
              <p:cNvSpPr txBox="1">
                <a:spLocks noChangeArrowheads="1"/>
              </p:cNvSpPr>
              <p:nvPr/>
            </p:nvSpPr>
            <p:spPr bwMode="auto">
              <a:xfrm>
                <a:off x="844" y="2305"/>
                <a:ext cx="249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x</a:t>
                </a:r>
                <a:endParaRPr lang="en-US" altLang="zh-CN" sz="2400" b="0"/>
              </a:p>
            </p:txBody>
          </p:sp>
          <p:sp>
            <p:nvSpPr>
              <p:cNvPr id="146489" name="Text Box 57"/>
              <p:cNvSpPr txBox="1">
                <a:spLocks noChangeArrowheads="1"/>
              </p:cNvSpPr>
              <p:nvPr/>
            </p:nvSpPr>
            <p:spPr bwMode="auto">
              <a:xfrm>
                <a:off x="2044" y="2138"/>
                <a:ext cx="249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y</a:t>
                </a:r>
              </a:p>
            </p:txBody>
          </p:sp>
          <p:sp>
            <p:nvSpPr>
              <p:cNvPr id="146490" name="Text Box 58"/>
              <p:cNvSpPr txBox="1">
                <a:spLocks noChangeArrowheads="1"/>
              </p:cNvSpPr>
              <p:nvPr/>
            </p:nvSpPr>
            <p:spPr bwMode="auto">
              <a:xfrm>
                <a:off x="1228" y="1946"/>
                <a:ext cx="249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o</a:t>
                </a:r>
              </a:p>
            </p:txBody>
          </p:sp>
        </p:grpSp>
      </p:grpSp>
      <p:grpSp>
        <p:nvGrpSpPr>
          <p:cNvPr id="146491" name="Group 59"/>
          <p:cNvGrpSpPr>
            <a:grpSpLocks/>
          </p:cNvGrpSpPr>
          <p:nvPr/>
        </p:nvGrpSpPr>
        <p:grpSpPr bwMode="auto">
          <a:xfrm>
            <a:off x="6035675" y="188913"/>
            <a:ext cx="2497138" cy="3152775"/>
            <a:chOff x="3168" y="1466"/>
            <a:chExt cx="1764" cy="2414"/>
          </a:xfrm>
        </p:grpSpPr>
        <p:sp>
          <p:nvSpPr>
            <p:cNvPr id="146492" name="Line 60"/>
            <p:cNvSpPr>
              <a:spLocks noChangeShapeType="1"/>
            </p:cNvSpPr>
            <p:nvPr/>
          </p:nvSpPr>
          <p:spPr bwMode="auto">
            <a:xfrm flipH="1" flipV="1">
              <a:off x="3312" y="3552"/>
              <a:ext cx="13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93" name="Line 61"/>
            <p:cNvSpPr>
              <a:spLocks noChangeShapeType="1"/>
            </p:cNvSpPr>
            <p:nvPr/>
          </p:nvSpPr>
          <p:spPr bwMode="auto">
            <a:xfrm flipH="1" flipV="1">
              <a:off x="3984" y="355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94" name="Line 62"/>
            <p:cNvSpPr>
              <a:spLocks noChangeShapeType="1"/>
            </p:cNvSpPr>
            <p:nvPr/>
          </p:nvSpPr>
          <p:spPr bwMode="auto">
            <a:xfrm flipV="1">
              <a:off x="3648" y="3216"/>
              <a:ext cx="768" cy="6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95" name="Freeform 63"/>
            <p:cNvSpPr>
              <a:spLocks/>
            </p:cNvSpPr>
            <p:nvPr/>
          </p:nvSpPr>
          <p:spPr bwMode="auto">
            <a:xfrm flipH="1" flipV="1">
              <a:off x="3669" y="1896"/>
              <a:ext cx="615" cy="489"/>
            </a:xfrm>
            <a:custGeom>
              <a:avLst/>
              <a:gdLst>
                <a:gd name="T0" fmla="*/ 615 w 615"/>
                <a:gd name="T1" fmla="*/ 0 h 489"/>
                <a:gd name="T2" fmla="*/ 0 w 615"/>
                <a:gd name="T3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489">
                  <a:moveTo>
                    <a:pt x="615" y="0"/>
                  </a:moveTo>
                  <a:lnTo>
                    <a:pt x="0" y="489"/>
                  </a:lnTo>
                </a:path>
              </a:pathLst>
            </a:custGeom>
            <a:noFill/>
            <a:ln w="28575" cap="flat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96" name="Line 64"/>
            <p:cNvSpPr>
              <a:spLocks noChangeShapeType="1"/>
            </p:cNvSpPr>
            <p:nvPr/>
          </p:nvSpPr>
          <p:spPr bwMode="auto">
            <a:xfrm flipH="1" flipV="1">
              <a:off x="3168" y="2123"/>
              <a:ext cx="163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97" name="Oval 65"/>
            <p:cNvSpPr>
              <a:spLocks noChangeArrowheads="1"/>
            </p:cNvSpPr>
            <p:nvPr/>
          </p:nvSpPr>
          <p:spPr bwMode="auto">
            <a:xfrm flipH="1" flipV="1">
              <a:off x="3168" y="1872"/>
              <a:ext cx="1632" cy="528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98" name="Freeform 66"/>
            <p:cNvSpPr>
              <a:spLocks/>
            </p:cNvSpPr>
            <p:nvPr/>
          </p:nvSpPr>
          <p:spPr bwMode="auto">
            <a:xfrm flipH="1" flipV="1">
              <a:off x="3168" y="2112"/>
              <a:ext cx="1632" cy="1440"/>
            </a:xfrm>
            <a:custGeom>
              <a:avLst/>
              <a:gdLst>
                <a:gd name="T0" fmla="*/ 0 w 1632"/>
                <a:gd name="T1" fmla="*/ 1440 h 1440"/>
                <a:gd name="T2" fmla="*/ 816 w 1632"/>
                <a:gd name="T3" fmla="*/ 0 h 1440"/>
                <a:gd name="T4" fmla="*/ 1632 w 1632"/>
                <a:gd name="T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32" h="1440">
                  <a:moveTo>
                    <a:pt x="0" y="1440"/>
                  </a:moveTo>
                  <a:cubicBezTo>
                    <a:pt x="272" y="720"/>
                    <a:pt x="544" y="0"/>
                    <a:pt x="816" y="0"/>
                  </a:cubicBezTo>
                  <a:cubicBezTo>
                    <a:pt x="1088" y="0"/>
                    <a:pt x="1496" y="1200"/>
                    <a:pt x="1632" y="1440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99" name="Freeform 67"/>
            <p:cNvSpPr>
              <a:spLocks/>
            </p:cNvSpPr>
            <p:nvPr/>
          </p:nvSpPr>
          <p:spPr bwMode="auto">
            <a:xfrm flipH="1" flipV="1">
              <a:off x="3678" y="1887"/>
              <a:ext cx="609" cy="1749"/>
            </a:xfrm>
            <a:custGeom>
              <a:avLst/>
              <a:gdLst>
                <a:gd name="T0" fmla="*/ 0 w 609"/>
                <a:gd name="T1" fmla="*/ 1749 h 1749"/>
                <a:gd name="T2" fmla="*/ 303 w 609"/>
                <a:gd name="T3" fmla="*/ 84 h 1749"/>
                <a:gd name="T4" fmla="*/ 609 w 609"/>
                <a:gd name="T5" fmla="*/ 1242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9" h="1749">
                  <a:moveTo>
                    <a:pt x="0" y="1749"/>
                  </a:moveTo>
                  <a:cubicBezTo>
                    <a:pt x="50" y="1472"/>
                    <a:pt x="202" y="168"/>
                    <a:pt x="303" y="84"/>
                  </a:cubicBezTo>
                  <a:cubicBezTo>
                    <a:pt x="404" y="0"/>
                    <a:pt x="545" y="1001"/>
                    <a:pt x="609" y="1242"/>
                  </a:cubicBezTo>
                </a:path>
              </a:pathLst>
            </a:custGeom>
            <a:noFill/>
            <a:ln w="57150" cmpd="sng">
              <a:solidFill>
                <a:srgbClr val="66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00" name="Freeform 68"/>
            <p:cNvSpPr>
              <a:spLocks/>
            </p:cNvSpPr>
            <p:nvPr/>
          </p:nvSpPr>
          <p:spPr bwMode="auto">
            <a:xfrm>
              <a:off x="4032" y="1956"/>
              <a:ext cx="510" cy="439"/>
            </a:xfrm>
            <a:custGeom>
              <a:avLst/>
              <a:gdLst>
                <a:gd name="T0" fmla="*/ 0 w 510"/>
                <a:gd name="T1" fmla="*/ 439 h 439"/>
                <a:gd name="T2" fmla="*/ 510 w 510"/>
                <a:gd name="T3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439">
                  <a:moveTo>
                    <a:pt x="0" y="439"/>
                  </a:moveTo>
                  <a:lnTo>
                    <a:pt x="510" y="0"/>
                  </a:lnTo>
                </a:path>
              </a:pathLst>
            </a:custGeom>
            <a:noFill/>
            <a:ln w="28575" cap="flat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01" name="Freeform 69"/>
            <p:cNvSpPr>
              <a:spLocks/>
            </p:cNvSpPr>
            <p:nvPr/>
          </p:nvSpPr>
          <p:spPr bwMode="auto">
            <a:xfrm>
              <a:off x="4032" y="1956"/>
              <a:ext cx="510" cy="1296"/>
            </a:xfrm>
            <a:custGeom>
              <a:avLst/>
              <a:gdLst>
                <a:gd name="T0" fmla="*/ 510 w 510"/>
                <a:gd name="T1" fmla="*/ 0 h 1296"/>
                <a:gd name="T2" fmla="*/ 300 w 510"/>
                <a:gd name="T3" fmla="*/ 1224 h 1296"/>
                <a:gd name="T4" fmla="*/ 0 w 510"/>
                <a:gd name="T5" fmla="*/ 433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0" h="1296">
                  <a:moveTo>
                    <a:pt x="510" y="0"/>
                  </a:moveTo>
                  <a:cubicBezTo>
                    <a:pt x="475" y="204"/>
                    <a:pt x="385" y="1152"/>
                    <a:pt x="300" y="1224"/>
                  </a:cubicBezTo>
                  <a:cubicBezTo>
                    <a:pt x="215" y="1296"/>
                    <a:pt x="62" y="598"/>
                    <a:pt x="0" y="433"/>
                  </a:cubicBezTo>
                </a:path>
              </a:pathLst>
            </a:custGeom>
            <a:noFill/>
            <a:ln w="5715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02" name="Oval 70"/>
            <p:cNvSpPr>
              <a:spLocks noChangeArrowheads="1"/>
            </p:cNvSpPr>
            <p:nvPr/>
          </p:nvSpPr>
          <p:spPr bwMode="auto">
            <a:xfrm flipH="1" flipV="1">
              <a:off x="3456" y="2640"/>
              <a:ext cx="1074" cy="288"/>
            </a:xfrm>
            <a:prstGeom prst="ellips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03" name="Line 71"/>
            <p:cNvSpPr>
              <a:spLocks noChangeShapeType="1"/>
            </p:cNvSpPr>
            <p:nvPr/>
          </p:nvSpPr>
          <p:spPr bwMode="auto">
            <a:xfrm flipH="1" flipV="1">
              <a:off x="3984" y="1872"/>
              <a:ext cx="0" cy="168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04" name="Line 72"/>
            <p:cNvSpPr>
              <a:spLocks noChangeShapeType="1"/>
            </p:cNvSpPr>
            <p:nvPr/>
          </p:nvSpPr>
          <p:spPr bwMode="auto">
            <a:xfrm flipH="1" flipV="1">
              <a:off x="3984" y="16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505" name="Text Box 73"/>
            <p:cNvSpPr txBox="1">
              <a:spLocks noChangeArrowheads="1"/>
            </p:cNvSpPr>
            <p:nvPr/>
          </p:nvSpPr>
          <p:spPr bwMode="auto">
            <a:xfrm>
              <a:off x="3446" y="3530"/>
              <a:ext cx="238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x</a:t>
              </a:r>
            </a:p>
          </p:txBody>
        </p:sp>
        <p:sp>
          <p:nvSpPr>
            <p:cNvPr id="146506" name="Text Box 74"/>
            <p:cNvSpPr txBox="1">
              <a:spLocks noChangeArrowheads="1"/>
            </p:cNvSpPr>
            <p:nvPr/>
          </p:nvSpPr>
          <p:spPr bwMode="auto">
            <a:xfrm>
              <a:off x="4694" y="3387"/>
              <a:ext cx="23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y</a:t>
              </a:r>
            </a:p>
          </p:txBody>
        </p:sp>
        <p:sp>
          <p:nvSpPr>
            <p:cNvPr id="146507" name="Text Box 75"/>
            <p:cNvSpPr txBox="1">
              <a:spLocks noChangeArrowheads="1"/>
            </p:cNvSpPr>
            <p:nvPr/>
          </p:nvSpPr>
          <p:spPr bwMode="auto">
            <a:xfrm>
              <a:off x="4023" y="1466"/>
              <a:ext cx="225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z</a:t>
              </a:r>
            </a:p>
          </p:txBody>
        </p:sp>
        <p:sp>
          <p:nvSpPr>
            <p:cNvPr id="146508" name="Text Box 76"/>
            <p:cNvSpPr txBox="1">
              <a:spLocks noChangeArrowheads="1"/>
            </p:cNvSpPr>
            <p:nvPr/>
          </p:nvSpPr>
          <p:spPr bwMode="auto">
            <a:xfrm>
              <a:off x="4023" y="3484"/>
              <a:ext cx="237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o</a:t>
              </a:r>
            </a:p>
          </p:txBody>
        </p:sp>
      </p:grpSp>
      <p:graphicFrame>
        <p:nvGraphicFramePr>
          <p:cNvPr id="146509" name="Object 77"/>
          <p:cNvGraphicFramePr>
            <a:graphicFrameLocks noChangeAspect="1"/>
          </p:cNvGraphicFramePr>
          <p:nvPr/>
        </p:nvGraphicFramePr>
        <p:xfrm>
          <a:off x="6804025" y="4652963"/>
          <a:ext cx="2070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69" name="公式" r:id="rId6" imgW="2070000" imgH="406080" progId="Equation.3">
                  <p:embed/>
                </p:oleObj>
              </mc:Choice>
              <mc:Fallback>
                <p:oleObj name="公式" r:id="rId6" imgW="2070000" imgH="40608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652963"/>
                        <a:ext cx="20701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510" name="Object 78"/>
          <p:cNvGraphicFramePr>
            <a:graphicFrameLocks noChangeAspect="1"/>
          </p:cNvGraphicFramePr>
          <p:nvPr/>
        </p:nvGraphicFramePr>
        <p:xfrm>
          <a:off x="6804025" y="3357563"/>
          <a:ext cx="2070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70" name="公式" r:id="rId8" imgW="2070000" imgH="406080" progId="Equation.3">
                  <p:embed/>
                </p:oleObj>
              </mc:Choice>
              <mc:Fallback>
                <p:oleObj name="公式" r:id="rId8" imgW="2070000" imgH="40608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357563"/>
                        <a:ext cx="20701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511" name="Object 79"/>
          <p:cNvGraphicFramePr>
            <a:graphicFrameLocks noChangeAspect="1"/>
          </p:cNvGraphicFramePr>
          <p:nvPr/>
        </p:nvGraphicFramePr>
        <p:xfrm>
          <a:off x="900113" y="4292600"/>
          <a:ext cx="22320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71" name="公式" r:id="rId10" imgW="1904760" imgH="1002960" progId="Equation.3">
                  <p:embed/>
                </p:oleObj>
              </mc:Choice>
              <mc:Fallback>
                <p:oleObj name="公式" r:id="rId10" imgW="1904760" imgH="100296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2600"/>
                        <a:ext cx="223202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6078-C05E-4CB3-AB23-95433CD3296D}" type="slidenum">
              <a:rPr lang="en-US" altLang="zh-CN" smtClean="0">
                <a:solidFill>
                  <a:schemeClr val="bg2"/>
                </a:solidFill>
              </a:rPr>
              <a:pPr/>
              <a:t>23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autoUpdateAnimBg="0"/>
      <p:bldP spid="146437" grpId="0" autoUpdateAnimBg="0"/>
      <p:bldP spid="14644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396875" y="765175"/>
            <a:ext cx="5400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>
                <a:latin typeface="楷体_GB2312" pitchFamily="49" charset="-122"/>
              </a:rPr>
              <a:t>双曲抛物面（鞍形曲面）</a:t>
            </a:r>
          </a:p>
        </p:txBody>
      </p:sp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612775" y="1360488"/>
          <a:ext cx="2647950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85" name="Equation" r:id="rId3" imgW="1346040" imgH="634680" progId="Equation.DSMT4">
                  <p:embed/>
                </p:oleObj>
              </mc:Choice>
              <mc:Fallback>
                <p:oleObj name="Equation" r:id="rId3" imgW="1346040" imgH="634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360488"/>
                        <a:ext cx="2647950" cy="124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3427413" y="1717675"/>
            <a:ext cx="2657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 </a:t>
            </a:r>
            <a:r>
              <a:rPr lang="en-US" altLang="zh-CN" i="1"/>
              <a:t>p</a:t>
            </a:r>
            <a:r>
              <a:rPr lang="en-US" altLang="zh-CN"/>
              <a:t> , </a:t>
            </a:r>
            <a:r>
              <a:rPr lang="en-US" altLang="zh-CN" i="1"/>
              <a:t>q </a:t>
            </a:r>
            <a:r>
              <a:rPr lang="zh-CN" altLang="en-US">
                <a:latin typeface="楷体_GB2312" pitchFamily="49" charset="-122"/>
              </a:rPr>
              <a:t>同号</a:t>
            </a:r>
            <a:r>
              <a:rPr lang="en-US" altLang="zh-CN">
                <a:latin typeface="楷体_GB2312" pitchFamily="49" charset="-122"/>
              </a:rPr>
              <a:t>)</a:t>
            </a:r>
          </a:p>
        </p:txBody>
      </p:sp>
      <p:pic>
        <p:nvPicPr>
          <p:cNvPr id="21914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765175"/>
            <a:ext cx="1958975" cy="22669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9149" name="Group 13"/>
          <p:cNvGrpSpPr>
            <a:grpSpLocks/>
          </p:cNvGrpSpPr>
          <p:nvPr/>
        </p:nvGrpSpPr>
        <p:grpSpPr bwMode="auto">
          <a:xfrm>
            <a:off x="3132138" y="3213100"/>
            <a:ext cx="4716462" cy="2635250"/>
            <a:chOff x="728" y="1267"/>
            <a:chExt cx="4961" cy="2819"/>
          </a:xfrm>
        </p:grpSpPr>
        <p:sp>
          <p:nvSpPr>
            <p:cNvPr id="219150" name="Line 14"/>
            <p:cNvSpPr>
              <a:spLocks noChangeShapeType="1"/>
            </p:cNvSpPr>
            <p:nvPr/>
          </p:nvSpPr>
          <p:spPr bwMode="auto">
            <a:xfrm>
              <a:off x="4576" y="2880"/>
              <a:ext cx="8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51" name="Line 15"/>
            <p:cNvSpPr>
              <a:spLocks noChangeShapeType="1"/>
            </p:cNvSpPr>
            <p:nvPr/>
          </p:nvSpPr>
          <p:spPr bwMode="auto">
            <a:xfrm flipV="1">
              <a:off x="3120" y="1344"/>
              <a:ext cx="0" cy="25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52" name="Line 16"/>
            <p:cNvSpPr>
              <a:spLocks noChangeShapeType="1"/>
            </p:cNvSpPr>
            <p:nvPr/>
          </p:nvSpPr>
          <p:spPr bwMode="auto">
            <a:xfrm flipH="1">
              <a:off x="2522" y="2160"/>
              <a:ext cx="1144" cy="1536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53" name="Freeform 17"/>
            <p:cNvSpPr>
              <a:spLocks/>
            </p:cNvSpPr>
            <p:nvPr/>
          </p:nvSpPr>
          <p:spPr bwMode="auto">
            <a:xfrm>
              <a:off x="1014" y="1542"/>
              <a:ext cx="680" cy="648"/>
            </a:xfrm>
            <a:custGeom>
              <a:avLst/>
              <a:gdLst>
                <a:gd name="T0" fmla="*/ 456 w 628"/>
                <a:gd name="T1" fmla="*/ 0 h 648"/>
                <a:gd name="T2" fmla="*/ 552 w 628"/>
                <a:gd name="T3" fmla="*/ 426 h 648"/>
                <a:gd name="T4" fmla="*/ 0 w 628"/>
                <a:gd name="T5" fmla="*/ 648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8" h="648">
                  <a:moveTo>
                    <a:pt x="456" y="0"/>
                  </a:moveTo>
                  <a:cubicBezTo>
                    <a:pt x="472" y="72"/>
                    <a:pt x="628" y="318"/>
                    <a:pt x="552" y="426"/>
                  </a:cubicBezTo>
                  <a:cubicBezTo>
                    <a:pt x="476" y="534"/>
                    <a:pt x="115" y="602"/>
                    <a:pt x="0" y="648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54" name="Line 18"/>
            <p:cNvSpPr>
              <a:spLocks noChangeShapeType="1"/>
            </p:cNvSpPr>
            <p:nvPr/>
          </p:nvSpPr>
          <p:spPr bwMode="auto">
            <a:xfrm flipH="1">
              <a:off x="832" y="2160"/>
              <a:ext cx="202" cy="14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55" name="Freeform 19"/>
            <p:cNvSpPr>
              <a:spLocks/>
            </p:cNvSpPr>
            <p:nvPr/>
          </p:nvSpPr>
          <p:spPr bwMode="auto">
            <a:xfrm>
              <a:off x="832" y="3448"/>
              <a:ext cx="3536" cy="248"/>
            </a:xfrm>
            <a:custGeom>
              <a:avLst/>
              <a:gdLst>
                <a:gd name="T0" fmla="*/ 0 w 3264"/>
                <a:gd name="T1" fmla="*/ 200 h 248"/>
                <a:gd name="T2" fmla="*/ 1728 w 3264"/>
                <a:gd name="T3" fmla="*/ 8 h 248"/>
                <a:gd name="T4" fmla="*/ 3264 w 3264"/>
                <a:gd name="T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64" h="248">
                  <a:moveTo>
                    <a:pt x="0" y="200"/>
                  </a:moveTo>
                  <a:cubicBezTo>
                    <a:pt x="592" y="100"/>
                    <a:pt x="1184" y="0"/>
                    <a:pt x="1728" y="8"/>
                  </a:cubicBezTo>
                  <a:cubicBezTo>
                    <a:pt x="2272" y="16"/>
                    <a:pt x="3008" y="208"/>
                    <a:pt x="3264" y="248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56" name="Freeform 20"/>
            <p:cNvSpPr>
              <a:spLocks/>
            </p:cNvSpPr>
            <p:nvPr/>
          </p:nvSpPr>
          <p:spPr bwMode="auto">
            <a:xfrm>
              <a:off x="4368" y="2202"/>
              <a:ext cx="397" cy="1494"/>
            </a:xfrm>
            <a:custGeom>
              <a:avLst/>
              <a:gdLst>
                <a:gd name="T0" fmla="*/ 0 w 366"/>
                <a:gd name="T1" fmla="*/ 1494 h 1494"/>
                <a:gd name="T2" fmla="*/ 366 w 366"/>
                <a:gd name="T3" fmla="*/ 0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494">
                  <a:moveTo>
                    <a:pt x="0" y="1494"/>
                  </a:moveTo>
                  <a:lnTo>
                    <a:pt x="366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57" name="Freeform 21"/>
            <p:cNvSpPr>
              <a:spLocks/>
            </p:cNvSpPr>
            <p:nvPr/>
          </p:nvSpPr>
          <p:spPr bwMode="auto">
            <a:xfrm>
              <a:off x="4245" y="1344"/>
              <a:ext cx="1007" cy="870"/>
            </a:xfrm>
            <a:custGeom>
              <a:avLst/>
              <a:gdLst>
                <a:gd name="T0" fmla="*/ 486 w 930"/>
                <a:gd name="T1" fmla="*/ 870 h 870"/>
                <a:gd name="T2" fmla="*/ 74 w 930"/>
                <a:gd name="T3" fmla="*/ 428 h 870"/>
                <a:gd name="T4" fmla="*/ 930 w 930"/>
                <a:gd name="T5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0" h="870">
                  <a:moveTo>
                    <a:pt x="486" y="870"/>
                  </a:moveTo>
                  <a:cubicBezTo>
                    <a:pt x="417" y="795"/>
                    <a:pt x="0" y="573"/>
                    <a:pt x="74" y="428"/>
                  </a:cubicBezTo>
                  <a:cubicBezTo>
                    <a:pt x="148" y="283"/>
                    <a:pt x="787" y="71"/>
                    <a:pt x="930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58" name="Line 22"/>
            <p:cNvSpPr>
              <a:spLocks noChangeShapeType="1"/>
            </p:cNvSpPr>
            <p:nvPr/>
          </p:nvSpPr>
          <p:spPr bwMode="auto">
            <a:xfrm flipH="1">
              <a:off x="1300" y="1536"/>
              <a:ext cx="208" cy="12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59" name="Freeform 23"/>
            <p:cNvSpPr>
              <a:spLocks/>
            </p:cNvSpPr>
            <p:nvPr/>
          </p:nvSpPr>
          <p:spPr bwMode="auto">
            <a:xfrm>
              <a:off x="1300" y="2784"/>
              <a:ext cx="3900" cy="336"/>
            </a:xfrm>
            <a:custGeom>
              <a:avLst/>
              <a:gdLst>
                <a:gd name="T0" fmla="*/ 0 w 3600"/>
                <a:gd name="T1" fmla="*/ 0 h 336"/>
                <a:gd name="T2" fmla="*/ 1680 w 3600"/>
                <a:gd name="T3" fmla="*/ 288 h 336"/>
                <a:gd name="T4" fmla="*/ 3600 w 3600"/>
                <a:gd name="T5" fmla="*/ 28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00" h="336">
                  <a:moveTo>
                    <a:pt x="0" y="0"/>
                  </a:moveTo>
                  <a:cubicBezTo>
                    <a:pt x="540" y="120"/>
                    <a:pt x="1080" y="240"/>
                    <a:pt x="1680" y="288"/>
                  </a:cubicBezTo>
                  <a:cubicBezTo>
                    <a:pt x="2280" y="336"/>
                    <a:pt x="3280" y="296"/>
                    <a:pt x="3600" y="288"/>
                  </a:cubicBezTo>
                </a:path>
              </a:pathLst>
            </a:custGeom>
            <a:noFill/>
            <a:ln w="38100" cap="flat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60" name="Freeform 24"/>
            <p:cNvSpPr>
              <a:spLocks/>
            </p:cNvSpPr>
            <p:nvPr/>
          </p:nvSpPr>
          <p:spPr bwMode="auto">
            <a:xfrm>
              <a:off x="1612" y="1776"/>
              <a:ext cx="2704" cy="1104"/>
            </a:xfrm>
            <a:custGeom>
              <a:avLst/>
              <a:gdLst>
                <a:gd name="T0" fmla="*/ 0 w 2496"/>
                <a:gd name="T1" fmla="*/ 0 h 720"/>
                <a:gd name="T2" fmla="*/ 1392 w 2496"/>
                <a:gd name="T3" fmla="*/ 720 h 720"/>
                <a:gd name="T4" fmla="*/ 2496 w 2496"/>
                <a:gd name="T5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6" h="720">
                  <a:moveTo>
                    <a:pt x="0" y="0"/>
                  </a:moveTo>
                  <a:cubicBezTo>
                    <a:pt x="488" y="360"/>
                    <a:pt x="976" y="720"/>
                    <a:pt x="1392" y="720"/>
                  </a:cubicBezTo>
                  <a:cubicBezTo>
                    <a:pt x="1808" y="720"/>
                    <a:pt x="2312" y="120"/>
                    <a:pt x="2496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61" name="Line 25"/>
            <p:cNvSpPr>
              <a:spLocks noChangeShapeType="1"/>
            </p:cNvSpPr>
            <p:nvPr/>
          </p:nvSpPr>
          <p:spPr bwMode="auto">
            <a:xfrm>
              <a:off x="3120" y="2884"/>
              <a:ext cx="1404" cy="1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62" name="Line 26"/>
            <p:cNvSpPr>
              <a:spLocks noChangeShapeType="1"/>
            </p:cNvSpPr>
            <p:nvPr/>
          </p:nvSpPr>
          <p:spPr bwMode="auto">
            <a:xfrm flipH="1">
              <a:off x="884" y="2880"/>
              <a:ext cx="2236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63" name="Line 27"/>
            <p:cNvSpPr>
              <a:spLocks noChangeShapeType="1"/>
            </p:cNvSpPr>
            <p:nvPr/>
          </p:nvSpPr>
          <p:spPr bwMode="auto">
            <a:xfrm flipH="1">
              <a:off x="728" y="2880"/>
              <a:ext cx="384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64" name="Freeform 28"/>
            <p:cNvSpPr>
              <a:spLocks/>
            </p:cNvSpPr>
            <p:nvPr/>
          </p:nvSpPr>
          <p:spPr bwMode="auto">
            <a:xfrm>
              <a:off x="3120" y="2526"/>
              <a:ext cx="2100" cy="354"/>
            </a:xfrm>
            <a:custGeom>
              <a:avLst/>
              <a:gdLst>
                <a:gd name="T0" fmla="*/ 0 w 1938"/>
                <a:gd name="T1" fmla="*/ 354 h 354"/>
                <a:gd name="T2" fmla="*/ 1938 w 1938"/>
                <a:gd name="T3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38" h="354">
                  <a:moveTo>
                    <a:pt x="0" y="354"/>
                  </a:moveTo>
                  <a:lnTo>
                    <a:pt x="1938" y="0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65" name="Freeform 29"/>
            <p:cNvSpPr>
              <a:spLocks/>
            </p:cNvSpPr>
            <p:nvPr/>
          </p:nvSpPr>
          <p:spPr bwMode="auto">
            <a:xfrm>
              <a:off x="1326" y="2604"/>
              <a:ext cx="1794" cy="276"/>
            </a:xfrm>
            <a:custGeom>
              <a:avLst/>
              <a:gdLst>
                <a:gd name="T0" fmla="*/ 1656 w 1656"/>
                <a:gd name="T1" fmla="*/ 276 h 276"/>
                <a:gd name="T2" fmla="*/ 0 w 1656"/>
                <a:gd name="T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6" h="276">
                  <a:moveTo>
                    <a:pt x="1656" y="276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66" name="Line 30"/>
            <p:cNvSpPr>
              <a:spLocks noChangeShapeType="1"/>
            </p:cNvSpPr>
            <p:nvPr/>
          </p:nvSpPr>
          <p:spPr bwMode="auto">
            <a:xfrm flipH="1">
              <a:off x="5200" y="1344"/>
              <a:ext cx="52" cy="17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67" name="Text Box 31"/>
            <p:cNvSpPr txBox="1">
              <a:spLocks noChangeArrowheads="1"/>
            </p:cNvSpPr>
            <p:nvPr/>
          </p:nvSpPr>
          <p:spPr bwMode="auto">
            <a:xfrm>
              <a:off x="2590" y="3466"/>
              <a:ext cx="407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219168" name="Text Box 32"/>
            <p:cNvSpPr txBox="1">
              <a:spLocks noChangeArrowheads="1"/>
            </p:cNvSpPr>
            <p:nvPr/>
          </p:nvSpPr>
          <p:spPr bwMode="auto">
            <a:xfrm>
              <a:off x="5305" y="2816"/>
              <a:ext cx="384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219169" name="Text Box 33"/>
            <p:cNvSpPr txBox="1">
              <a:spLocks noChangeArrowheads="1"/>
            </p:cNvSpPr>
            <p:nvPr/>
          </p:nvSpPr>
          <p:spPr bwMode="auto">
            <a:xfrm>
              <a:off x="3162" y="1267"/>
              <a:ext cx="361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  <p:sp>
          <p:nvSpPr>
            <p:cNvPr id="219170" name="Text Box 34"/>
            <p:cNvSpPr txBox="1">
              <a:spLocks noChangeArrowheads="1"/>
            </p:cNvSpPr>
            <p:nvPr/>
          </p:nvSpPr>
          <p:spPr bwMode="auto">
            <a:xfrm>
              <a:off x="2860" y="2515"/>
              <a:ext cx="408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o</a:t>
              </a:r>
            </a:p>
          </p:txBody>
        </p:sp>
        <p:sp>
          <p:nvSpPr>
            <p:cNvPr id="219171" name="Text Box 35"/>
            <p:cNvSpPr txBox="1">
              <a:spLocks noChangeArrowheads="1"/>
            </p:cNvSpPr>
            <p:nvPr/>
          </p:nvSpPr>
          <p:spPr bwMode="auto">
            <a:xfrm>
              <a:off x="4438" y="3476"/>
              <a:ext cx="194" cy="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DF37-AEE8-484F-9441-CFC9A93CCCEE}" type="slidenum">
              <a:rPr lang="en-US" altLang="zh-CN" smtClean="0">
                <a:solidFill>
                  <a:schemeClr val="bg2"/>
                </a:solidFill>
              </a:rPr>
              <a:pPr/>
              <a:t>24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1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0" grpId="0" autoUpdateAnimBg="0"/>
      <p:bldP spid="21914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7" name="Object 3"/>
          <p:cNvGraphicFramePr>
            <a:graphicFrameLocks noChangeAspect="1"/>
          </p:cNvGraphicFramePr>
          <p:nvPr/>
        </p:nvGraphicFramePr>
        <p:xfrm>
          <a:off x="827088" y="3644900"/>
          <a:ext cx="18288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69" name="BMP 图象" r:id="rId4" imgW="1828571" imgH="2324424" progId="Paint.Picture">
                  <p:embed/>
                </p:oleObj>
              </mc:Choice>
              <mc:Fallback>
                <p:oleObj name="BMP 图象" r:id="rId4" imgW="1828571" imgH="232442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44900"/>
                        <a:ext cx="18288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8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415925"/>
            <a:ext cx="3746500" cy="650875"/>
          </a:xfrm>
        </p:spPr>
        <p:txBody>
          <a:bodyPr/>
          <a:lstStyle/>
          <a:p>
            <a:pPr algn="l"/>
            <a:r>
              <a:rPr lang="en-US" altLang="zh-CN" sz="3600" b="1">
                <a:solidFill>
                  <a:schemeClr val="bg1"/>
                </a:solidFill>
                <a:latin typeface="宋体" pitchFamily="2" charset="-122"/>
              </a:rPr>
              <a:t>3.  </a:t>
            </a:r>
            <a:r>
              <a:rPr lang="zh-CN" altLang="en-US" sz="3600" b="1">
                <a:solidFill>
                  <a:schemeClr val="bg1"/>
                </a:solidFill>
                <a:latin typeface="宋体" pitchFamily="2" charset="-122"/>
              </a:rPr>
              <a:t>双曲面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539552" y="1265237"/>
            <a:ext cx="2895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楷体_GB2312" pitchFamily="49" charset="-122"/>
              </a:rPr>
              <a:t>(1)</a:t>
            </a:r>
            <a:r>
              <a:rPr lang="zh-CN" altLang="en-US" dirty="0">
                <a:latin typeface="楷体_GB2312" pitchFamily="49" charset="-122"/>
              </a:rPr>
              <a:t>单叶双曲面</a:t>
            </a:r>
          </a:p>
        </p:txBody>
      </p:sp>
      <p:graphicFrame>
        <p:nvGraphicFramePr>
          <p:cNvPr id="190480" name="Object 16"/>
          <p:cNvGraphicFramePr>
            <a:graphicFrameLocks noChangeAspect="1"/>
          </p:cNvGraphicFramePr>
          <p:nvPr/>
        </p:nvGraphicFramePr>
        <p:xfrm>
          <a:off x="827088" y="3644900"/>
          <a:ext cx="18573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70" name="BMP 图象" r:id="rId6" imgW="1857143" imgH="2362530" progId="Paint.Picture">
                  <p:embed/>
                </p:oleObj>
              </mc:Choice>
              <mc:Fallback>
                <p:oleObj name="BMP 图象" r:id="rId6" imgW="1857143" imgH="2362530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44900"/>
                        <a:ext cx="185737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0481" name="Group 17"/>
          <p:cNvGrpSpPr>
            <a:grpSpLocks/>
          </p:cNvGrpSpPr>
          <p:nvPr/>
        </p:nvGrpSpPr>
        <p:grpSpPr bwMode="auto">
          <a:xfrm>
            <a:off x="858838" y="3671888"/>
            <a:ext cx="1841500" cy="1917700"/>
            <a:chOff x="4224" y="1680"/>
            <a:chExt cx="1160" cy="1208"/>
          </a:xfrm>
        </p:grpSpPr>
        <p:graphicFrame>
          <p:nvGraphicFramePr>
            <p:cNvPr id="190482" name="Object 18"/>
            <p:cNvGraphicFramePr>
              <a:graphicFrameLocks noChangeAspect="1"/>
            </p:cNvGraphicFramePr>
            <p:nvPr/>
          </p:nvGraphicFramePr>
          <p:xfrm>
            <a:off x="4760" y="168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71" name="Equation" r:id="rId8" imgW="215640" imgH="215640" progId="Equation.3">
                    <p:embed/>
                  </p:oleObj>
                </mc:Choice>
                <mc:Fallback>
                  <p:oleObj name="Equation" r:id="rId8" imgW="21564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168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483" name="Object 19"/>
            <p:cNvGraphicFramePr>
              <a:graphicFrameLocks noChangeAspect="1"/>
            </p:cNvGraphicFramePr>
            <p:nvPr/>
          </p:nvGraphicFramePr>
          <p:xfrm>
            <a:off x="4224" y="27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72" name="Equation" r:id="rId10" imgW="228600" imgH="241200" progId="Equation.3">
                    <p:embed/>
                  </p:oleObj>
                </mc:Choice>
                <mc:Fallback>
                  <p:oleObj name="Equation" r:id="rId10" imgW="228600" imgH="241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7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484" name="Object 20"/>
            <p:cNvGraphicFramePr>
              <a:graphicFrameLocks noChangeAspect="1"/>
            </p:cNvGraphicFramePr>
            <p:nvPr/>
          </p:nvGraphicFramePr>
          <p:xfrm>
            <a:off x="5232" y="264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73" name="Equation" r:id="rId12" imgW="241200" imgH="317160" progId="Equation.3">
                    <p:embed/>
                  </p:oleObj>
                </mc:Choice>
                <mc:Fallback>
                  <p:oleObj name="Equation" r:id="rId12" imgW="241200" imgH="3171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64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0485" name="Object 21"/>
          <p:cNvGraphicFramePr>
            <a:graphicFrameLocks noChangeAspect="1"/>
          </p:cNvGraphicFramePr>
          <p:nvPr/>
        </p:nvGraphicFramePr>
        <p:xfrm>
          <a:off x="1403350" y="1989138"/>
          <a:ext cx="595947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74" name="Equation" r:id="rId14" imgW="3098520" imgH="596880" progId="Equation.DSMT4">
                  <p:embed/>
                </p:oleObj>
              </mc:Choice>
              <mc:Fallback>
                <p:oleObj name="Equation" r:id="rId14" imgW="3098520" imgH="5968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989138"/>
                        <a:ext cx="595947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0577" name="Group 113"/>
          <p:cNvGrpSpPr>
            <a:grpSpLocks/>
          </p:cNvGrpSpPr>
          <p:nvPr/>
        </p:nvGrpSpPr>
        <p:grpSpPr bwMode="auto">
          <a:xfrm>
            <a:off x="3708400" y="3644900"/>
            <a:ext cx="1917700" cy="2378075"/>
            <a:chOff x="4080" y="968"/>
            <a:chExt cx="1208" cy="1498"/>
          </a:xfrm>
        </p:grpSpPr>
        <p:graphicFrame>
          <p:nvGraphicFramePr>
            <p:cNvPr id="190578" name="Object 114"/>
            <p:cNvGraphicFramePr>
              <a:graphicFrameLocks noChangeAspect="1"/>
            </p:cNvGraphicFramePr>
            <p:nvPr/>
          </p:nvGraphicFramePr>
          <p:xfrm>
            <a:off x="4080" y="1008"/>
            <a:ext cx="1134" cy="1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75" name="BMP 图象" r:id="rId16" imgW="1800476" imgH="2314286" progId="Paint.Picture">
                    <p:embed/>
                  </p:oleObj>
                </mc:Choice>
                <mc:Fallback>
                  <p:oleObj name="BMP 图象" r:id="rId16" imgW="1800476" imgH="2314286" progId="Paint.Picture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008"/>
                          <a:ext cx="1134" cy="1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579" name="Object 115"/>
            <p:cNvGraphicFramePr>
              <a:graphicFrameLocks noChangeAspect="1"/>
            </p:cNvGraphicFramePr>
            <p:nvPr/>
          </p:nvGraphicFramePr>
          <p:xfrm>
            <a:off x="4664" y="96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76" name="Equation" r:id="rId18" imgW="215640" imgH="215640" progId="Equation.3">
                    <p:embed/>
                  </p:oleObj>
                </mc:Choice>
                <mc:Fallback>
                  <p:oleObj name="Equation" r:id="rId18" imgW="215640" imgH="215640" progId="Equation.3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4" y="96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580" name="Object 116"/>
            <p:cNvGraphicFramePr>
              <a:graphicFrameLocks noChangeAspect="1"/>
            </p:cNvGraphicFramePr>
            <p:nvPr/>
          </p:nvGraphicFramePr>
          <p:xfrm>
            <a:off x="4128" y="20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77" name="Equation" r:id="rId20" imgW="228600" imgH="241200" progId="Equation.3">
                    <p:embed/>
                  </p:oleObj>
                </mc:Choice>
                <mc:Fallback>
                  <p:oleObj name="Equation" r:id="rId20" imgW="228600" imgH="241200" progId="Equation.3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0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581" name="Object 117"/>
            <p:cNvGraphicFramePr>
              <a:graphicFrameLocks noChangeAspect="1"/>
            </p:cNvGraphicFramePr>
            <p:nvPr/>
          </p:nvGraphicFramePr>
          <p:xfrm>
            <a:off x="5136" y="191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78" name="Equation" r:id="rId22" imgW="241200" imgH="317160" progId="Equation.3">
                    <p:embed/>
                  </p:oleObj>
                </mc:Choice>
                <mc:Fallback>
                  <p:oleObj name="Equation" r:id="rId22" imgW="241200" imgH="317160" progId="Equation.3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91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0582" name="Group 118"/>
          <p:cNvGrpSpPr>
            <a:grpSpLocks/>
          </p:cNvGrpSpPr>
          <p:nvPr/>
        </p:nvGrpSpPr>
        <p:grpSpPr bwMode="auto">
          <a:xfrm>
            <a:off x="6516688" y="3644900"/>
            <a:ext cx="1917700" cy="2292350"/>
            <a:chOff x="4128" y="2504"/>
            <a:chExt cx="1208" cy="1444"/>
          </a:xfrm>
        </p:grpSpPr>
        <p:graphicFrame>
          <p:nvGraphicFramePr>
            <p:cNvPr id="190583" name="Object 119"/>
            <p:cNvGraphicFramePr>
              <a:graphicFrameLocks noChangeAspect="1"/>
            </p:cNvGraphicFramePr>
            <p:nvPr/>
          </p:nvGraphicFramePr>
          <p:xfrm>
            <a:off x="4128" y="2544"/>
            <a:ext cx="1134" cy="1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79" name="BMP 图象" r:id="rId24" imgW="1800476" imgH="2228571" progId="Paint.Picture">
                    <p:embed/>
                  </p:oleObj>
                </mc:Choice>
                <mc:Fallback>
                  <p:oleObj name="BMP 图象" r:id="rId24" imgW="1800476" imgH="2228571" progId="Paint.Picture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544"/>
                          <a:ext cx="1134" cy="1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584" name="Object 120"/>
            <p:cNvGraphicFramePr>
              <a:graphicFrameLocks noChangeAspect="1"/>
            </p:cNvGraphicFramePr>
            <p:nvPr/>
          </p:nvGraphicFramePr>
          <p:xfrm>
            <a:off x="4712" y="250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80" name="Equation" r:id="rId26" imgW="215640" imgH="215640" progId="Equation.3">
                    <p:embed/>
                  </p:oleObj>
                </mc:Choice>
                <mc:Fallback>
                  <p:oleObj name="Equation" r:id="rId26" imgW="215640" imgH="215640" progId="Equation.3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250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585" name="Object 121"/>
            <p:cNvGraphicFramePr>
              <a:graphicFrameLocks noChangeAspect="1"/>
            </p:cNvGraphicFramePr>
            <p:nvPr/>
          </p:nvGraphicFramePr>
          <p:xfrm>
            <a:off x="4176" y="35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81" name="Equation" r:id="rId28" imgW="228600" imgH="241200" progId="Equation.3">
                    <p:embed/>
                  </p:oleObj>
                </mc:Choice>
                <mc:Fallback>
                  <p:oleObj name="Equation" r:id="rId28" imgW="228600" imgH="241200" progId="Equation.3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5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586" name="Object 122"/>
            <p:cNvGraphicFramePr>
              <a:graphicFrameLocks noChangeAspect="1"/>
            </p:cNvGraphicFramePr>
            <p:nvPr/>
          </p:nvGraphicFramePr>
          <p:xfrm>
            <a:off x="5184" y="340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82" name="Equation" r:id="rId30" imgW="241200" imgH="317160" progId="Equation.3">
                    <p:embed/>
                  </p:oleObj>
                </mc:Choice>
                <mc:Fallback>
                  <p:oleObj name="Equation" r:id="rId30" imgW="241200" imgH="317160" progId="Equation.3">
                    <p:embed/>
                    <p:pic>
                      <p:nvPicPr>
                        <p:cNvPr id="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40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6078-C05E-4CB3-AB23-95433CD3296D}" type="slidenum">
              <a:rPr lang="en-US" altLang="zh-CN" smtClean="0">
                <a:solidFill>
                  <a:schemeClr val="bg2"/>
                </a:solidFill>
              </a:rPr>
              <a:pPr/>
              <a:t>25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3238500" cy="533400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chemeClr val="bg2"/>
                </a:solidFill>
              </a:rPr>
              <a:t>(2) </a:t>
            </a:r>
            <a:r>
              <a:rPr lang="zh-CN" altLang="en-US" sz="3200" b="1">
                <a:solidFill>
                  <a:schemeClr val="bg2"/>
                </a:solidFill>
                <a:latin typeface="楷体_GB2312" pitchFamily="49" charset="-122"/>
              </a:rPr>
              <a:t>双叶双曲面</a:t>
            </a:r>
          </a:p>
        </p:txBody>
      </p:sp>
      <p:graphicFrame>
        <p:nvGraphicFramePr>
          <p:cNvPr id="152592" name="Object 16"/>
          <p:cNvGraphicFramePr>
            <a:graphicFrameLocks noChangeAspect="1"/>
          </p:cNvGraphicFramePr>
          <p:nvPr/>
        </p:nvGraphicFramePr>
        <p:xfrm>
          <a:off x="827088" y="1341438"/>
          <a:ext cx="57673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44" name="Equation" r:id="rId3" imgW="3377880" imgH="596880" progId="Equation.DSMT4">
                  <p:embed/>
                </p:oleObj>
              </mc:Choice>
              <mc:Fallback>
                <p:oleObj name="Equation" r:id="rId3" imgW="3377880" imgH="5968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41438"/>
                        <a:ext cx="576738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62" name="Object 86"/>
          <p:cNvGraphicFramePr>
            <a:graphicFrameLocks noChangeAspect="1"/>
          </p:cNvGraphicFramePr>
          <p:nvPr/>
        </p:nvGraphicFramePr>
        <p:xfrm>
          <a:off x="539750" y="3213100"/>
          <a:ext cx="54737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45" name="Equation" r:id="rId5" imgW="3022560" imgH="304560" progId="Equation.DSMT4">
                  <p:embed/>
                </p:oleObj>
              </mc:Choice>
              <mc:Fallback>
                <p:oleObj name="Equation" r:id="rId5" imgW="3022560" imgH="30456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213100"/>
                        <a:ext cx="54737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64" name="Object 88"/>
          <p:cNvGraphicFramePr>
            <a:graphicFrameLocks noChangeAspect="1"/>
          </p:cNvGraphicFramePr>
          <p:nvPr/>
        </p:nvGraphicFramePr>
        <p:xfrm>
          <a:off x="539750" y="4076700"/>
          <a:ext cx="55038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46" name="Equation" r:id="rId7" imgW="3060360" imgH="304560" progId="Equation.DSMT4">
                  <p:embed/>
                </p:oleObj>
              </mc:Choice>
              <mc:Fallback>
                <p:oleObj name="Equation" r:id="rId7" imgW="3060360" imgH="30456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76700"/>
                        <a:ext cx="550386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68" name="Object 92"/>
          <p:cNvGraphicFramePr>
            <a:graphicFrameLocks noChangeAspect="1"/>
          </p:cNvGraphicFramePr>
          <p:nvPr/>
        </p:nvGraphicFramePr>
        <p:xfrm>
          <a:off x="395288" y="5013325"/>
          <a:ext cx="66246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47" name="Equation" r:id="rId9" imgW="3466800" imgH="342720" progId="Equation.DSMT4">
                  <p:embed/>
                </p:oleObj>
              </mc:Choice>
              <mc:Fallback>
                <p:oleObj name="Equation" r:id="rId9" imgW="3466800" imgH="342720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013325"/>
                        <a:ext cx="662463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697" name="Group 121"/>
          <p:cNvGrpSpPr>
            <a:grpSpLocks/>
          </p:cNvGrpSpPr>
          <p:nvPr/>
        </p:nvGrpSpPr>
        <p:grpSpPr bwMode="auto">
          <a:xfrm>
            <a:off x="7318375" y="3105150"/>
            <a:ext cx="760413" cy="180975"/>
            <a:chOff x="1440" y="2736"/>
            <a:chExt cx="1912" cy="454"/>
          </a:xfrm>
        </p:grpSpPr>
        <p:sp>
          <p:nvSpPr>
            <p:cNvPr id="152695" name="Arc 119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G0" fmla="+- 21538 0 0"/>
                <a:gd name="G1" fmla="+- 21600 0 0"/>
                <a:gd name="G2" fmla="+- 21600 0 0"/>
                <a:gd name="T0" fmla="*/ 0 w 43138"/>
                <a:gd name="T1" fmla="*/ 19965 h 24006"/>
                <a:gd name="T2" fmla="*/ 43004 w 43138"/>
                <a:gd name="T3" fmla="*/ 24006 h 24006"/>
                <a:gd name="T4" fmla="*/ 21538 w 43138"/>
                <a:gd name="T5" fmla="*/ 21600 h 2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696" name="Arc 120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G0" fmla="+- 21600 0 0"/>
                <a:gd name="G1" fmla="+- 1506 0 0"/>
                <a:gd name="G2" fmla="+- 21600 0 0"/>
                <a:gd name="T0" fmla="*/ 43018 w 43018"/>
                <a:gd name="T1" fmla="*/ 4307 h 23106"/>
                <a:gd name="T2" fmla="*/ 53 w 43018"/>
                <a:gd name="T3" fmla="*/ 0 h 23106"/>
                <a:gd name="T4" fmla="*/ 21600 w 43018"/>
                <a:gd name="T5" fmla="*/ 1506 h 2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2722" name="Group 146"/>
          <p:cNvGrpSpPr>
            <a:grpSpLocks/>
          </p:cNvGrpSpPr>
          <p:nvPr/>
        </p:nvGrpSpPr>
        <p:grpSpPr bwMode="auto">
          <a:xfrm>
            <a:off x="6781800" y="698500"/>
            <a:ext cx="1905000" cy="3568700"/>
            <a:chOff x="4272" y="440"/>
            <a:chExt cx="1200" cy="2248"/>
          </a:xfrm>
        </p:grpSpPr>
        <p:grpSp>
          <p:nvGrpSpPr>
            <p:cNvPr id="152719" name="Group 143"/>
            <p:cNvGrpSpPr>
              <a:grpSpLocks/>
            </p:cNvGrpSpPr>
            <p:nvPr/>
          </p:nvGrpSpPr>
          <p:grpSpPr bwMode="auto">
            <a:xfrm>
              <a:off x="4272" y="440"/>
              <a:ext cx="1200" cy="2248"/>
              <a:chOff x="4272" y="440"/>
              <a:chExt cx="1200" cy="2248"/>
            </a:xfrm>
          </p:grpSpPr>
          <p:sp>
            <p:nvSpPr>
              <p:cNvPr id="152595" name="Line 19"/>
              <p:cNvSpPr>
                <a:spLocks noChangeShapeType="1"/>
              </p:cNvSpPr>
              <p:nvPr/>
            </p:nvSpPr>
            <p:spPr bwMode="auto">
              <a:xfrm>
                <a:off x="4320" y="1642"/>
                <a:ext cx="1129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596" name="Line 20"/>
              <p:cNvSpPr>
                <a:spLocks noChangeShapeType="1"/>
              </p:cNvSpPr>
              <p:nvPr/>
            </p:nvSpPr>
            <p:spPr bwMode="auto">
              <a:xfrm flipH="1">
                <a:off x="4416" y="1289"/>
                <a:ext cx="775" cy="77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18" name="Line 42"/>
              <p:cNvSpPr>
                <a:spLocks noChangeShapeType="1"/>
              </p:cNvSpPr>
              <p:nvPr/>
            </p:nvSpPr>
            <p:spPr bwMode="auto">
              <a:xfrm>
                <a:off x="4847" y="1797"/>
                <a:ext cx="0" cy="77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19" name="Line 43"/>
              <p:cNvSpPr>
                <a:spLocks noChangeShapeType="1"/>
              </p:cNvSpPr>
              <p:nvPr/>
            </p:nvSpPr>
            <p:spPr bwMode="auto">
              <a:xfrm>
                <a:off x="4847" y="2572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20" name="Line 44"/>
              <p:cNvSpPr>
                <a:spLocks noChangeShapeType="1"/>
              </p:cNvSpPr>
              <p:nvPr/>
            </p:nvSpPr>
            <p:spPr bwMode="auto">
              <a:xfrm>
                <a:off x="4847" y="867"/>
                <a:ext cx="0" cy="62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21" name="Line 45"/>
              <p:cNvSpPr>
                <a:spLocks noChangeShapeType="1"/>
              </p:cNvSpPr>
              <p:nvPr/>
            </p:nvSpPr>
            <p:spPr bwMode="auto">
              <a:xfrm>
                <a:off x="4847" y="1487"/>
                <a:ext cx="0" cy="31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597" name="Line 21"/>
              <p:cNvSpPr>
                <a:spLocks noChangeShapeType="1"/>
              </p:cNvSpPr>
              <p:nvPr/>
            </p:nvSpPr>
            <p:spPr bwMode="auto">
              <a:xfrm flipV="1">
                <a:off x="4847" y="480"/>
                <a:ext cx="0" cy="38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2647" name="Object 71"/>
              <p:cNvGraphicFramePr>
                <a:graphicFrameLocks noChangeAspect="1"/>
              </p:cNvGraphicFramePr>
              <p:nvPr/>
            </p:nvGraphicFramePr>
            <p:xfrm>
              <a:off x="4896" y="440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848" name="Equation" r:id="rId11" imgW="215640" imgH="215640" progId="Equation.3">
                      <p:embed/>
                    </p:oleObj>
                  </mc:Choice>
                  <mc:Fallback>
                    <p:oleObj name="Equation" r:id="rId11" imgW="215640" imgH="215640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440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bg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2648" name="Object 72"/>
              <p:cNvGraphicFramePr>
                <a:graphicFrameLocks noChangeAspect="1"/>
              </p:cNvGraphicFramePr>
              <p:nvPr/>
            </p:nvGraphicFramePr>
            <p:xfrm>
              <a:off x="4272" y="201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849" name="Equation" r:id="rId13" imgW="228600" imgH="241200" progId="Equation.3">
                      <p:embed/>
                    </p:oleObj>
                  </mc:Choice>
                  <mc:Fallback>
                    <p:oleObj name="Equation" r:id="rId13" imgW="228600" imgH="241200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01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bg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2649" name="Object 73"/>
              <p:cNvGraphicFramePr>
                <a:graphicFrameLocks noChangeAspect="1"/>
              </p:cNvGraphicFramePr>
              <p:nvPr/>
            </p:nvGraphicFramePr>
            <p:xfrm>
              <a:off x="5320" y="172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850" name="Equation" r:id="rId15" imgW="241200" imgH="317160" progId="Equation.3">
                      <p:embed/>
                    </p:oleObj>
                  </mc:Choice>
                  <mc:Fallback>
                    <p:oleObj name="Equation" r:id="rId15" imgW="241200" imgH="317160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0" y="172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bg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2650" name="Object 74"/>
              <p:cNvGraphicFramePr>
                <a:graphicFrameLocks noChangeAspect="1"/>
              </p:cNvGraphicFramePr>
              <p:nvPr/>
            </p:nvGraphicFramePr>
            <p:xfrm>
              <a:off x="4896" y="165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851" name="Equation" r:id="rId17" imgW="215640" imgH="241200" progId="Equation.3">
                      <p:embed/>
                    </p:oleObj>
                  </mc:Choice>
                  <mc:Fallback>
                    <p:oleObj name="Equation" r:id="rId17" imgW="215640" imgH="241200" progId="Equation.3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65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bg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2721" name="Group 145"/>
            <p:cNvGrpSpPr>
              <a:grpSpLocks/>
            </p:cNvGrpSpPr>
            <p:nvPr/>
          </p:nvGrpSpPr>
          <p:grpSpPr bwMode="auto">
            <a:xfrm>
              <a:off x="4368" y="732"/>
              <a:ext cx="961" cy="1799"/>
              <a:chOff x="4368" y="732"/>
              <a:chExt cx="961" cy="1799"/>
            </a:xfrm>
          </p:grpSpPr>
          <p:sp>
            <p:nvSpPr>
              <p:cNvPr id="152713" name="Oval 137"/>
              <p:cNvSpPr>
                <a:spLocks noChangeArrowheads="1"/>
              </p:cNvSpPr>
              <p:nvPr/>
            </p:nvSpPr>
            <p:spPr bwMode="auto">
              <a:xfrm>
                <a:off x="4368" y="732"/>
                <a:ext cx="959" cy="227"/>
              </a:xfrm>
              <a:prstGeom prst="ellips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52682" name="Group 106"/>
              <p:cNvGrpSpPr>
                <a:grpSpLocks/>
              </p:cNvGrpSpPr>
              <p:nvPr/>
            </p:nvGrpSpPr>
            <p:grpSpPr bwMode="auto">
              <a:xfrm>
                <a:off x="4368" y="2304"/>
                <a:ext cx="960" cy="227"/>
                <a:chOff x="4391" y="2231"/>
                <a:chExt cx="904" cy="325"/>
              </a:xfrm>
            </p:grpSpPr>
            <p:sp>
              <p:nvSpPr>
                <p:cNvPr id="152683" name="Arc 107"/>
                <p:cNvSpPr>
                  <a:spLocks/>
                </p:cNvSpPr>
                <p:nvPr/>
              </p:nvSpPr>
              <p:spPr bwMode="auto">
                <a:xfrm>
                  <a:off x="4391" y="2231"/>
                  <a:ext cx="901" cy="194"/>
                </a:xfrm>
                <a:custGeom>
                  <a:avLst/>
                  <a:gdLst>
                    <a:gd name="G0" fmla="+- 21538 0 0"/>
                    <a:gd name="G1" fmla="+- 21600 0 0"/>
                    <a:gd name="G2" fmla="+- 21600 0 0"/>
                    <a:gd name="T0" fmla="*/ 0 w 43138"/>
                    <a:gd name="T1" fmla="*/ 19965 h 24006"/>
                    <a:gd name="T2" fmla="*/ 43004 w 43138"/>
                    <a:gd name="T3" fmla="*/ 24006 h 24006"/>
                    <a:gd name="T4" fmla="*/ 21538 w 43138"/>
                    <a:gd name="T5" fmla="*/ 21600 h 240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38" h="24006" fill="none" extrusionOk="0">
                      <a:moveTo>
                        <a:pt x="-1" y="19964"/>
                      </a:moveTo>
                      <a:cubicBezTo>
                        <a:pt x="854" y="8702"/>
                        <a:pt x="10242" y="-1"/>
                        <a:pt x="21538" y="0"/>
                      </a:cubicBezTo>
                      <a:cubicBezTo>
                        <a:pt x="33467" y="0"/>
                        <a:pt x="43138" y="9670"/>
                        <a:pt x="43138" y="21600"/>
                      </a:cubicBezTo>
                      <a:cubicBezTo>
                        <a:pt x="43138" y="22403"/>
                        <a:pt x="43093" y="23207"/>
                        <a:pt x="43003" y="24005"/>
                      </a:cubicBezTo>
                    </a:path>
                    <a:path w="43138" h="24006" stroke="0" extrusionOk="0">
                      <a:moveTo>
                        <a:pt x="-1" y="19964"/>
                      </a:moveTo>
                      <a:cubicBezTo>
                        <a:pt x="854" y="8702"/>
                        <a:pt x="10242" y="-1"/>
                        <a:pt x="21538" y="0"/>
                      </a:cubicBezTo>
                      <a:cubicBezTo>
                        <a:pt x="33467" y="0"/>
                        <a:pt x="43138" y="9670"/>
                        <a:pt x="43138" y="21600"/>
                      </a:cubicBezTo>
                      <a:cubicBezTo>
                        <a:pt x="43138" y="22403"/>
                        <a:pt x="43093" y="23207"/>
                        <a:pt x="43003" y="24005"/>
                      </a:cubicBezTo>
                      <a:lnTo>
                        <a:pt x="21538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bg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2684" name="Arc 108"/>
                <p:cNvSpPr>
                  <a:spLocks/>
                </p:cNvSpPr>
                <p:nvPr/>
              </p:nvSpPr>
              <p:spPr bwMode="auto">
                <a:xfrm>
                  <a:off x="4394" y="2352"/>
                  <a:ext cx="901" cy="204"/>
                </a:xfrm>
                <a:custGeom>
                  <a:avLst/>
                  <a:gdLst>
                    <a:gd name="G0" fmla="+- 21600 0 0"/>
                    <a:gd name="G1" fmla="+- 3577 0 0"/>
                    <a:gd name="G2" fmla="+- 21600 0 0"/>
                    <a:gd name="T0" fmla="*/ 42902 w 43200"/>
                    <a:gd name="T1" fmla="*/ 0 h 25177"/>
                    <a:gd name="T2" fmla="*/ 53 w 43200"/>
                    <a:gd name="T3" fmla="*/ 2071 h 25177"/>
                    <a:gd name="T4" fmla="*/ 21600 w 43200"/>
                    <a:gd name="T5" fmla="*/ 3577 h 25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5177" fill="none" extrusionOk="0">
                      <a:moveTo>
                        <a:pt x="42901" y="0"/>
                      </a:moveTo>
                      <a:cubicBezTo>
                        <a:pt x="43100" y="1182"/>
                        <a:pt x="43200" y="2378"/>
                        <a:pt x="43200" y="3577"/>
                      </a:cubicBezTo>
                      <a:cubicBezTo>
                        <a:pt x="43200" y="15506"/>
                        <a:pt x="33529" y="25177"/>
                        <a:pt x="21600" y="25177"/>
                      </a:cubicBezTo>
                      <a:cubicBezTo>
                        <a:pt x="9670" y="25177"/>
                        <a:pt x="0" y="15506"/>
                        <a:pt x="0" y="3577"/>
                      </a:cubicBezTo>
                      <a:cubicBezTo>
                        <a:pt x="-1" y="3074"/>
                        <a:pt x="17" y="2572"/>
                        <a:pt x="52" y="2070"/>
                      </a:cubicBezTo>
                    </a:path>
                    <a:path w="43200" h="25177" stroke="0" extrusionOk="0">
                      <a:moveTo>
                        <a:pt x="42901" y="0"/>
                      </a:moveTo>
                      <a:cubicBezTo>
                        <a:pt x="43100" y="1182"/>
                        <a:pt x="43200" y="2378"/>
                        <a:pt x="43200" y="3577"/>
                      </a:cubicBezTo>
                      <a:cubicBezTo>
                        <a:pt x="43200" y="15506"/>
                        <a:pt x="33529" y="25177"/>
                        <a:pt x="21600" y="25177"/>
                      </a:cubicBezTo>
                      <a:cubicBezTo>
                        <a:pt x="9670" y="25177"/>
                        <a:pt x="0" y="15506"/>
                        <a:pt x="0" y="3577"/>
                      </a:cubicBezTo>
                      <a:cubicBezTo>
                        <a:pt x="-1" y="3074"/>
                        <a:pt x="17" y="2572"/>
                        <a:pt x="52" y="2070"/>
                      </a:cubicBezTo>
                      <a:lnTo>
                        <a:pt x="21600" y="3577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2691" name="Freeform 115"/>
              <p:cNvSpPr>
                <a:spLocks/>
              </p:cNvSpPr>
              <p:nvPr/>
            </p:nvSpPr>
            <p:spPr bwMode="auto">
              <a:xfrm>
                <a:off x="4368" y="1824"/>
                <a:ext cx="961" cy="576"/>
              </a:xfrm>
              <a:custGeom>
                <a:avLst/>
                <a:gdLst>
                  <a:gd name="T0" fmla="*/ 0 w 960"/>
                  <a:gd name="T1" fmla="*/ 576 h 576"/>
                  <a:gd name="T2" fmla="*/ 480 w 960"/>
                  <a:gd name="T3" fmla="*/ 0 h 576"/>
                  <a:gd name="T4" fmla="*/ 960 w 960"/>
                  <a:gd name="T5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0" h="576">
                    <a:moveTo>
                      <a:pt x="0" y="576"/>
                    </a:moveTo>
                    <a:cubicBezTo>
                      <a:pt x="160" y="288"/>
                      <a:pt x="320" y="0"/>
                      <a:pt x="480" y="0"/>
                    </a:cubicBezTo>
                    <a:cubicBezTo>
                      <a:pt x="640" y="0"/>
                      <a:pt x="800" y="288"/>
                      <a:pt x="960" y="576"/>
                    </a:cubicBez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708" name="Freeform 132"/>
              <p:cNvSpPr>
                <a:spLocks/>
              </p:cNvSpPr>
              <p:nvPr/>
            </p:nvSpPr>
            <p:spPr bwMode="auto">
              <a:xfrm flipH="1" flipV="1">
                <a:off x="4368" y="864"/>
                <a:ext cx="961" cy="576"/>
              </a:xfrm>
              <a:custGeom>
                <a:avLst/>
                <a:gdLst>
                  <a:gd name="T0" fmla="*/ 0 w 960"/>
                  <a:gd name="T1" fmla="*/ 576 h 576"/>
                  <a:gd name="T2" fmla="*/ 480 w 960"/>
                  <a:gd name="T3" fmla="*/ 0 h 576"/>
                  <a:gd name="T4" fmla="*/ 960 w 960"/>
                  <a:gd name="T5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0" h="576">
                    <a:moveTo>
                      <a:pt x="0" y="576"/>
                    </a:moveTo>
                    <a:cubicBezTo>
                      <a:pt x="160" y="288"/>
                      <a:pt x="320" y="0"/>
                      <a:pt x="480" y="0"/>
                    </a:cubicBezTo>
                    <a:cubicBezTo>
                      <a:pt x="640" y="0"/>
                      <a:pt x="800" y="288"/>
                      <a:pt x="960" y="576"/>
                    </a:cubicBez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2724" name="Group 148"/>
          <p:cNvGrpSpPr>
            <a:grpSpLocks/>
          </p:cNvGrpSpPr>
          <p:nvPr/>
        </p:nvGrpSpPr>
        <p:grpSpPr bwMode="auto">
          <a:xfrm>
            <a:off x="8002588" y="1222375"/>
            <a:ext cx="303212" cy="2767013"/>
            <a:chOff x="5041" y="770"/>
            <a:chExt cx="191" cy="1743"/>
          </a:xfrm>
        </p:grpSpPr>
        <p:sp>
          <p:nvSpPr>
            <p:cNvPr id="152702" name="Freeform 126"/>
            <p:cNvSpPr>
              <a:spLocks/>
            </p:cNvSpPr>
            <p:nvPr/>
          </p:nvSpPr>
          <p:spPr bwMode="auto">
            <a:xfrm>
              <a:off x="5041" y="2077"/>
              <a:ext cx="168" cy="436"/>
            </a:xfrm>
            <a:custGeom>
              <a:avLst/>
              <a:gdLst>
                <a:gd name="T0" fmla="*/ 0 w 336"/>
                <a:gd name="T1" fmla="*/ 872 h 872"/>
                <a:gd name="T2" fmla="*/ 192 w 336"/>
                <a:gd name="T3" fmla="*/ 56 h 872"/>
                <a:gd name="T4" fmla="*/ 336 w 336"/>
                <a:gd name="T5" fmla="*/ 536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872">
                  <a:moveTo>
                    <a:pt x="0" y="872"/>
                  </a:moveTo>
                  <a:cubicBezTo>
                    <a:pt x="68" y="492"/>
                    <a:pt x="136" y="112"/>
                    <a:pt x="192" y="56"/>
                  </a:cubicBezTo>
                  <a:cubicBezTo>
                    <a:pt x="248" y="0"/>
                    <a:pt x="292" y="268"/>
                    <a:pt x="336" y="536"/>
                  </a:cubicBez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712" name="Freeform 136"/>
            <p:cNvSpPr>
              <a:spLocks/>
            </p:cNvSpPr>
            <p:nvPr/>
          </p:nvSpPr>
          <p:spPr bwMode="auto">
            <a:xfrm flipH="1" flipV="1">
              <a:off x="5064" y="770"/>
              <a:ext cx="168" cy="436"/>
            </a:xfrm>
            <a:custGeom>
              <a:avLst/>
              <a:gdLst>
                <a:gd name="T0" fmla="*/ 0 w 336"/>
                <a:gd name="T1" fmla="*/ 872 h 872"/>
                <a:gd name="T2" fmla="*/ 192 w 336"/>
                <a:gd name="T3" fmla="*/ 56 h 872"/>
                <a:gd name="T4" fmla="*/ 336 w 336"/>
                <a:gd name="T5" fmla="*/ 536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872">
                  <a:moveTo>
                    <a:pt x="0" y="872"/>
                  </a:moveTo>
                  <a:cubicBezTo>
                    <a:pt x="68" y="492"/>
                    <a:pt x="136" y="112"/>
                    <a:pt x="192" y="56"/>
                  </a:cubicBezTo>
                  <a:cubicBezTo>
                    <a:pt x="248" y="0"/>
                    <a:pt x="292" y="268"/>
                    <a:pt x="336" y="536"/>
                  </a:cubicBez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2716" name="Group 140"/>
          <p:cNvGrpSpPr>
            <a:grpSpLocks/>
          </p:cNvGrpSpPr>
          <p:nvPr/>
        </p:nvGrpSpPr>
        <p:grpSpPr bwMode="auto">
          <a:xfrm>
            <a:off x="7315200" y="1905000"/>
            <a:ext cx="760413" cy="180975"/>
            <a:chOff x="1440" y="2736"/>
            <a:chExt cx="1912" cy="454"/>
          </a:xfrm>
        </p:grpSpPr>
        <p:sp>
          <p:nvSpPr>
            <p:cNvPr id="152717" name="Arc 141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G0" fmla="+- 21538 0 0"/>
                <a:gd name="G1" fmla="+- 21600 0 0"/>
                <a:gd name="G2" fmla="+- 21600 0 0"/>
                <a:gd name="T0" fmla="*/ 0 w 43138"/>
                <a:gd name="T1" fmla="*/ 19965 h 24006"/>
                <a:gd name="T2" fmla="*/ 43004 w 43138"/>
                <a:gd name="T3" fmla="*/ 24006 h 24006"/>
                <a:gd name="T4" fmla="*/ 21538 w 43138"/>
                <a:gd name="T5" fmla="*/ 21600 h 2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18" name="Arc 142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G0" fmla="+- 21600 0 0"/>
                <a:gd name="G1" fmla="+- 1506 0 0"/>
                <a:gd name="G2" fmla="+- 21600 0 0"/>
                <a:gd name="T0" fmla="*/ 43018 w 43018"/>
                <a:gd name="T1" fmla="*/ 4307 h 23106"/>
                <a:gd name="T2" fmla="*/ 53 w 43018"/>
                <a:gd name="T3" fmla="*/ 0 h 23106"/>
                <a:gd name="T4" fmla="*/ 21600 w 43018"/>
                <a:gd name="T5" fmla="*/ 1506 h 2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6078-C05E-4CB3-AB23-95433CD3296D}" type="slidenum">
              <a:rPr lang="en-US" altLang="zh-CN" smtClean="0">
                <a:solidFill>
                  <a:schemeClr val="bg2"/>
                </a:solidFill>
              </a:rPr>
              <a:pPr/>
              <a:t>26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11188" y="549275"/>
            <a:ext cx="6948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注意单叶双曲面与双叶双曲面的区别</a:t>
            </a:r>
            <a:r>
              <a:rPr lang="en-US" altLang="zh-CN"/>
              <a:t>: </a:t>
            </a:r>
          </a:p>
        </p:txBody>
      </p:sp>
      <p:graphicFrame>
        <p:nvGraphicFramePr>
          <p:cNvPr id="221189" name="Object 5"/>
          <p:cNvGraphicFramePr>
            <a:graphicFrameLocks noChangeAspect="1"/>
          </p:cNvGraphicFramePr>
          <p:nvPr/>
        </p:nvGraphicFramePr>
        <p:xfrm>
          <a:off x="900113" y="1916113"/>
          <a:ext cx="3081337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5" name="Equation" r:id="rId3" imgW="1574640" imgH="596880" progId="Equation.DSMT4">
                  <p:embed/>
                </p:oleObj>
              </mc:Choice>
              <mc:Fallback>
                <p:oleObj name="Equation" r:id="rId3" imgW="1574640" imgH="596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16113"/>
                        <a:ext cx="3081337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684213" y="1268413"/>
            <a:ext cx="2224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单叶双曲面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5364163" y="1268413"/>
            <a:ext cx="2224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双叶双曲面</a:t>
            </a:r>
          </a:p>
        </p:txBody>
      </p:sp>
      <p:graphicFrame>
        <p:nvGraphicFramePr>
          <p:cNvPr id="221195" name="Object 11"/>
          <p:cNvGraphicFramePr>
            <a:graphicFrameLocks noChangeAspect="1"/>
          </p:cNvGraphicFramePr>
          <p:nvPr/>
        </p:nvGraphicFramePr>
        <p:xfrm>
          <a:off x="5148263" y="1916113"/>
          <a:ext cx="3379787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6" name="Equation" r:id="rId5" imgW="1726920" imgH="596880" progId="Equation.DSMT4">
                  <p:embed/>
                </p:oleObj>
              </mc:Choice>
              <mc:Fallback>
                <p:oleObj name="Equation" r:id="rId5" imgW="1726920" imgH="5968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916113"/>
                        <a:ext cx="3379787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119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90875"/>
            <a:ext cx="2009775" cy="33337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119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573463"/>
            <a:ext cx="18288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DF37-AEE8-484F-9441-CFC9A93CCCEE}" type="slidenum">
              <a:rPr lang="en-US" altLang="zh-CN" smtClean="0">
                <a:solidFill>
                  <a:schemeClr val="bg2"/>
                </a:solidFill>
              </a:rPr>
              <a:pPr/>
              <a:t>27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1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1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 build="p" autoUpdateAnimBg="0"/>
      <p:bldP spid="221190" grpId="0" build="p" autoUpdateAnimBg="0" advAuto="0"/>
      <p:bldP spid="221193" grpId="0" build="p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2667000" cy="533400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chemeClr val="bg2"/>
                </a:solidFill>
              </a:rPr>
              <a:t>4.  </a:t>
            </a:r>
            <a:r>
              <a:rPr lang="zh-CN" altLang="en-US" sz="3200" b="1">
                <a:solidFill>
                  <a:schemeClr val="bg2"/>
                </a:solidFill>
                <a:latin typeface="楷体_GB2312" pitchFamily="49" charset="-122"/>
              </a:rPr>
              <a:t>椭圆锥面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755650" y="1341438"/>
          <a:ext cx="51847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50" name="Equation" r:id="rId3" imgW="2705040" imgH="596880" progId="Equation.DSMT4">
                  <p:embed/>
                </p:oleObj>
              </mc:Choice>
              <mc:Fallback>
                <p:oleObj name="Equation" r:id="rId3" imgW="2705040" imgH="596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41438"/>
                        <a:ext cx="5184775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8667" name="Group 11"/>
          <p:cNvGrpSpPr>
            <a:grpSpLocks/>
          </p:cNvGrpSpPr>
          <p:nvPr/>
        </p:nvGrpSpPr>
        <p:grpSpPr bwMode="auto">
          <a:xfrm>
            <a:off x="2990850" y="4479925"/>
            <a:ext cx="617538" cy="147638"/>
            <a:chOff x="1440" y="2736"/>
            <a:chExt cx="1912" cy="454"/>
          </a:xfrm>
        </p:grpSpPr>
        <p:sp>
          <p:nvSpPr>
            <p:cNvPr id="198668" name="Arc 12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G0" fmla="+- 21538 0 0"/>
                <a:gd name="G1" fmla="+- 21600 0 0"/>
                <a:gd name="G2" fmla="+- 21600 0 0"/>
                <a:gd name="T0" fmla="*/ 0 w 43138"/>
                <a:gd name="T1" fmla="*/ 19965 h 24006"/>
                <a:gd name="T2" fmla="*/ 43004 w 43138"/>
                <a:gd name="T3" fmla="*/ 24006 h 24006"/>
                <a:gd name="T4" fmla="*/ 21538 w 43138"/>
                <a:gd name="T5" fmla="*/ 21600 h 2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69" name="Arc 13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G0" fmla="+- 21600 0 0"/>
                <a:gd name="G1" fmla="+- 1506 0 0"/>
                <a:gd name="G2" fmla="+- 21600 0 0"/>
                <a:gd name="T0" fmla="*/ 43018 w 43018"/>
                <a:gd name="T1" fmla="*/ 4307 h 23106"/>
                <a:gd name="T2" fmla="*/ 53 w 43018"/>
                <a:gd name="T3" fmla="*/ 0 h 23106"/>
                <a:gd name="T4" fmla="*/ 21600 w 43018"/>
                <a:gd name="T5" fmla="*/ 1506 h 2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8693" name="Group 37"/>
          <p:cNvGrpSpPr>
            <a:grpSpLocks/>
          </p:cNvGrpSpPr>
          <p:nvPr/>
        </p:nvGrpSpPr>
        <p:grpSpPr bwMode="auto">
          <a:xfrm>
            <a:off x="2987675" y="3514725"/>
            <a:ext cx="617538" cy="147638"/>
            <a:chOff x="1440" y="2736"/>
            <a:chExt cx="1912" cy="454"/>
          </a:xfrm>
        </p:grpSpPr>
        <p:sp>
          <p:nvSpPr>
            <p:cNvPr id="198694" name="Arc 38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G0" fmla="+- 21538 0 0"/>
                <a:gd name="G1" fmla="+- 21600 0 0"/>
                <a:gd name="G2" fmla="+- 21600 0 0"/>
                <a:gd name="T0" fmla="*/ 0 w 43138"/>
                <a:gd name="T1" fmla="*/ 19965 h 24006"/>
                <a:gd name="T2" fmla="*/ 43004 w 43138"/>
                <a:gd name="T3" fmla="*/ 24006 h 24006"/>
                <a:gd name="T4" fmla="*/ 21538 w 43138"/>
                <a:gd name="T5" fmla="*/ 21600 h 2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95" name="Arc 39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G0" fmla="+- 21600 0 0"/>
                <a:gd name="G1" fmla="+- 1506 0 0"/>
                <a:gd name="G2" fmla="+- 21600 0 0"/>
                <a:gd name="T0" fmla="*/ 43018 w 43018"/>
                <a:gd name="T1" fmla="*/ 4307 h 23106"/>
                <a:gd name="T2" fmla="*/ 53 w 43018"/>
                <a:gd name="T3" fmla="*/ 0 h 23106"/>
                <a:gd name="T4" fmla="*/ 21600 w 43018"/>
                <a:gd name="T5" fmla="*/ 1506 h 2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8707" name="Group 51"/>
          <p:cNvGrpSpPr>
            <a:grpSpLocks/>
          </p:cNvGrpSpPr>
          <p:nvPr/>
        </p:nvGrpSpPr>
        <p:grpSpPr bwMode="auto">
          <a:xfrm>
            <a:off x="2555875" y="2565400"/>
            <a:ext cx="1544638" cy="2900363"/>
            <a:chOff x="4057" y="288"/>
            <a:chExt cx="1079" cy="2024"/>
          </a:xfrm>
        </p:grpSpPr>
        <p:sp>
          <p:nvSpPr>
            <p:cNvPr id="198678" name="Line 22"/>
            <p:cNvSpPr>
              <a:spLocks noChangeShapeType="1"/>
            </p:cNvSpPr>
            <p:nvPr/>
          </p:nvSpPr>
          <p:spPr bwMode="auto">
            <a:xfrm flipV="1">
              <a:off x="4574" y="324"/>
              <a:ext cx="0" cy="4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8679" name="Object 23"/>
            <p:cNvGraphicFramePr>
              <a:graphicFrameLocks noChangeAspect="1"/>
            </p:cNvGraphicFramePr>
            <p:nvPr/>
          </p:nvGraphicFramePr>
          <p:xfrm>
            <a:off x="4618" y="288"/>
            <a:ext cx="122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851" name="Equation" r:id="rId5" imgW="215640" imgH="215640" progId="Equation.3">
                    <p:embed/>
                  </p:oleObj>
                </mc:Choice>
                <mc:Fallback>
                  <p:oleObj name="Equation" r:id="rId5" imgW="215640" imgH="215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288"/>
                          <a:ext cx="122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8672" name="Line 16"/>
            <p:cNvSpPr>
              <a:spLocks noChangeShapeType="1"/>
            </p:cNvSpPr>
            <p:nvPr/>
          </p:nvSpPr>
          <p:spPr bwMode="auto">
            <a:xfrm>
              <a:off x="4100" y="1370"/>
              <a:ext cx="101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73" name="Line 17"/>
            <p:cNvSpPr>
              <a:spLocks noChangeShapeType="1"/>
            </p:cNvSpPr>
            <p:nvPr/>
          </p:nvSpPr>
          <p:spPr bwMode="auto">
            <a:xfrm flipH="1">
              <a:off x="4186" y="1052"/>
              <a:ext cx="697" cy="69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75" name="Line 19"/>
            <p:cNvSpPr>
              <a:spLocks noChangeShapeType="1"/>
            </p:cNvSpPr>
            <p:nvPr/>
          </p:nvSpPr>
          <p:spPr bwMode="auto">
            <a:xfrm>
              <a:off x="4574" y="2208"/>
              <a:ext cx="0" cy="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76" name="Line 20"/>
            <p:cNvSpPr>
              <a:spLocks noChangeShapeType="1"/>
            </p:cNvSpPr>
            <p:nvPr/>
          </p:nvSpPr>
          <p:spPr bwMode="auto">
            <a:xfrm>
              <a:off x="4574" y="768"/>
              <a:ext cx="0" cy="13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8680" name="Object 24"/>
            <p:cNvGraphicFramePr>
              <a:graphicFrameLocks noChangeAspect="1"/>
            </p:cNvGraphicFramePr>
            <p:nvPr/>
          </p:nvGraphicFramePr>
          <p:xfrm>
            <a:off x="4057" y="1707"/>
            <a:ext cx="129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852" name="Equation" r:id="rId7" imgW="228600" imgH="241200" progId="Equation.3">
                    <p:embed/>
                  </p:oleObj>
                </mc:Choice>
                <mc:Fallback>
                  <p:oleObj name="Equation" r:id="rId7" imgW="228600" imgH="241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7" y="1707"/>
                          <a:ext cx="129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681" name="Object 25"/>
            <p:cNvGraphicFramePr>
              <a:graphicFrameLocks noChangeAspect="1"/>
            </p:cNvGraphicFramePr>
            <p:nvPr/>
          </p:nvGraphicFramePr>
          <p:xfrm>
            <a:off x="4999" y="1440"/>
            <a:ext cx="13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853" name="Equation" r:id="rId9" imgW="241200" imgH="317160" progId="Equation.3">
                    <p:embed/>
                  </p:oleObj>
                </mc:Choice>
                <mc:Fallback>
                  <p:oleObj name="Equation" r:id="rId9" imgW="241200" imgH="3171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9" y="1440"/>
                          <a:ext cx="13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682" name="Object 26"/>
            <p:cNvGraphicFramePr>
              <a:graphicFrameLocks noChangeAspect="1"/>
            </p:cNvGraphicFramePr>
            <p:nvPr/>
          </p:nvGraphicFramePr>
          <p:xfrm>
            <a:off x="4618" y="1383"/>
            <a:ext cx="12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854" name="Equation" r:id="rId11" imgW="215640" imgH="241200" progId="Equation.3">
                    <p:embed/>
                  </p:oleObj>
                </mc:Choice>
                <mc:Fallback>
                  <p:oleObj name="Equation" r:id="rId11" imgW="215640" imgH="241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1383"/>
                          <a:ext cx="12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8684" name="Oval 28"/>
            <p:cNvSpPr>
              <a:spLocks noChangeArrowheads="1"/>
            </p:cNvSpPr>
            <p:nvPr/>
          </p:nvSpPr>
          <p:spPr bwMode="auto">
            <a:xfrm>
              <a:off x="4143" y="551"/>
              <a:ext cx="863" cy="20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8685" name="Group 29"/>
            <p:cNvGrpSpPr>
              <a:grpSpLocks/>
            </p:cNvGrpSpPr>
            <p:nvPr/>
          </p:nvGrpSpPr>
          <p:grpSpPr bwMode="auto">
            <a:xfrm>
              <a:off x="4143" y="1966"/>
              <a:ext cx="864" cy="205"/>
              <a:chOff x="4391" y="2231"/>
              <a:chExt cx="904" cy="325"/>
            </a:xfrm>
          </p:grpSpPr>
          <p:sp>
            <p:nvSpPr>
              <p:cNvPr id="198686" name="Arc 30"/>
              <p:cNvSpPr>
                <a:spLocks/>
              </p:cNvSpPr>
              <p:nvPr/>
            </p:nvSpPr>
            <p:spPr bwMode="auto">
              <a:xfrm>
                <a:off x="4391" y="2231"/>
                <a:ext cx="901" cy="194"/>
              </a:xfrm>
              <a:custGeom>
                <a:avLst/>
                <a:gdLst>
                  <a:gd name="G0" fmla="+- 21538 0 0"/>
                  <a:gd name="G1" fmla="+- 21600 0 0"/>
                  <a:gd name="G2" fmla="+- 21600 0 0"/>
                  <a:gd name="T0" fmla="*/ 0 w 43138"/>
                  <a:gd name="T1" fmla="*/ 19965 h 24006"/>
                  <a:gd name="T2" fmla="*/ 43004 w 43138"/>
                  <a:gd name="T3" fmla="*/ 24006 h 24006"/>
                  <a:gd name="T4" fmla="*/ 21538 w 43138"/>
                  <a:gd name="T5" fmla="*/ 21600 h 240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38" h="24006" fill="none" extrusionOk="0">
                    <a:moveTo>
                      <a:pt x="-1" y="19964"/>
                    </a:moveTo>
                    <a:cubicBezTo>
                      <a:pt x="854" y="8702"/>
                      <a:pt x="10242" y="-1"/>
                      <a:pt x="21538" y="0"/>
                    </a:cubicBezTo>
                    <a:cubicBezTo>
                      <a:pt x="33467" y="0"/>
                      <a:pt x="43138" y="9670"/>
                      <a:pt x="43138" y="21600"/>
                    </a:cubicBezTo>
                    <a:cubicBezTo>
                      <a:pt x="43138" y="22403"/>
                      <a:pt x="43093" y="23207"/>
                      <a:pt x="43003" y="24005"/>
                    </a:cubicBezTo>
                  </a:path>
                  <a:path w="43138" h="24006" stroke="0" extrusionOk="0">
                    <a:moveTo>
                      <a:pt x="-1" y="19964"/>
                    </a:moveTo>
                    <a:cubicBezTo>
                      <a:pt x="854" y="8702"/>
                      <a:pt x="10242" y="-1"/>
                      <a:pt x="21538" y="0"/>
                    </a:cubicBezTo>
                    <a:cubicBezTo>
                      <a:pt x="33467" y="0"/>
                      <a:pt x="43138" y="9670"/>
                      <a:pt x="43138" y="21600"/>
                    </a:cubicBezTo>
                    <a:cubicBezTo>
                      <a:pt x="43138" y="22403"/>
                      <a:pt x="43093" y="23207"/>
                      <a:pt x="43003" y="24005"/>
                    </a:cubicBezTo>
                    <a:lnTo>
                      <a:pt x="21538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687" name="Arc 31"/>
              <p:cNvSpPr>
                <a:spLocks/>
              </p:cNvSpPr>
              <p:nvPr/>
            </p:nvSpPr>
            <p:spPr bwMode="auto">
              <a:xfrm>
                <a:off x="4394" y="2352"/>
                <a:ext cx="901" cy="204"/>
              </a:xfrm>
              <a:custGeom>
                <a:avLst/>
                <a:gdLst>
                  <a:gd name="G0" fmla="+- 21600 0 0"/>
                  <a:gd name="G1" fmla="+- 3577 0 0"/>
                  <a:gd name="G2" fmla="+- 21600 0 0"/>
                  <a:gd name="T0" fmla="*/ 42902 w 43200"/>
                  <a:gd name="T1" fmla="*/ 0 h 25177"/>
                  <a:gd name="T2" fmla="*/ 53 w 43200"/>
                  <a:gd name="T3" fmla="*/ 2071 h 25177"/>
                  <a:gd name="T4" fmla="*/ 21600 w 43200"/>
                  <a:gd name="T5" fmla="*/ 3577 h 25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177" fill="none" extrusionOk="0">
                    <a:moveTo>
                      <a:pt x="42901" y="0"/>
                    </a:moveTo>
                    <a:cubicBezTo>
                      <a:pt x="43100" y="1182"/>
                      <a:pt x="43200" y="2378"/>
                      <a:pt x="43200" y="3577"/>
                    </a:cubicBezTo>
                    <a:cubicBezTo>
                      <a:pt x="43200" y="15506"/>
                      <a:pt x="33529" y="25177"/>
                      <a:pt x="21600" y="25177"/>
                    </a:cubicBezTo>
                    <a:cubicBezTo>
                      <a:pt x="9670" y="25177"/>
                      <a:pt x="0" y="15506"/>
                      <a:pt x="0" y="3577"/>
                    </a:cubicBezTo>
                    <a:cubicBezTo>
                      <a:pt x="-1" y="3074"/>
                      <a:pt x="17" y="2572"/>
                      <a:pt x="52" y="2070"/>
                    </a:cubicBezTo>
                  </a:path>
                  <a:path w="43200" h="25177" stroke="0" extrusionOk="0">
                    <a:moveTo>
                      <a:pt x="42901" y="0"/>
                    </a:moveTo>
                    <a:cubicBezTo>
                      <a:pt x="43100" y="1182"/>
                      <a:pt x="43200" y="2378"/>
                      <a:pt x="43200" y="3577"/>
                    </a:cubicBezTo>
                    <a:cubicBezTo>
                      <a:pt x="43200" y="15506"/>
                      <a:pt x="33529" y="25177"/>
                      <a:pt x="21600" y="25177"/>
                    </a:cubicBezTo>
                    <a:cubicBezTo>
                      <a:pt x="9670" y="25177"/>
                      <a:pt x="0" y="15506"/>
                      <a:pt x="0" y="3577"/>
                    </a:cubicBezTo>
                    <a:cubicBezTo>
                      <a:pt x="-1" y="3074"/>
                      <a:pt x="17" y="2572"/>
                      <a:pt x="52" y="2070"/>
                    </a:cubicBezTo>
                    <a:lnTo>
                      <a:pt x="21600" y="3577"/>
                    </a:ln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8698" name="Line 42"/>
            <p:cNvSpPr>
              <a:spLocks noChangeShapeType="1"/>
            </p:cNvSpPr>
            <p:nvPr/>
          </p:nvSpPr>
          <p:spPr bwMode="auto">
            <a:xfrm flipH="1">
              <a:off x="4143" y="670"/>
              <a:ext cx="864" cy="138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99" name="Line 43"/>
            <p:cNvSpPr>
              <a:spLocks noChangeShapeType="1"/>
            </p:cNvSpPr>
            <p:nvPr/>
          </p:nvSpPr>
          <p:spPr bwMode="auto">
            <a:xfrm>
              <a:off x="4143" y="670"/>
              <a:ext cx="864" cy="138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8724" name="Group 68"/>
          <p:cNvGrpSpPr>
            <a:grpSpLocks/>
          </p:cNvGrpSpPr>
          <p:nvPr/>
        </p:nvGrpSpPr>
        <p:grpSpPr bwMode="auto">
          <a:xfrm>
            <a:off x="6011863" y="2349500"/>
            <a:ext cx="1738312" cy="3478213"/>
            <a:chOff x="4032" y="240"/>
            <a:chExt cx="1095" cy="2191"/>
          </a:xfrm>
        </p:grpSpPr>
        <p:grpSp>
          <p:nvGrpSpPr>
            <p:cNvPr id="198723" name="Group 67"/>
            <p:cNvGrpSpPr>
              <a:grpSpLocks/>
            </p:cNvGrpSpPr>
            <p:nvPr/>
          </p:nvGrpSpPr>
          <p:grpSpPr bwMode="auto">
            <a:xfrm>
              <a:off x="4032" y="289"/>
              <a:ext cx="1095" cy="2142"/>
              <a:chOff x="4032" y="289"/>
              <a:chExt cx="1095" cy="2142"/>
            </a:xfrm>
          </p:grpSpPr>
          <p:graphicFrame>
            <p:nvGraphicFramePr>
              <p:cNvPr id="198712" name="Object 56"/>
              <p:cNvGraphicFramePr>
                <a:graphicFrameLocks noChangeAspect="1"/>
              </p:cNvGraphicFramePr>
              <p:nvPr/>
            </p:nvGraphicFramePr>
            <p:xfrm>
              <a:off x="4055" y="336"/>
              <a:ext cx="1072" cy="20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855" name="BMP 图象" r:id="rId13" imgW="1219370" imgH="2381582" progId="Paint.Picture">
                      <p:embed/>
                    </p:oleObj>
                  </mc:Choice>
                  <mc:Fallback>
                    <p:oleObj name="BMP 图象" r:id="rId13" imgW="1219370" imgH="2381582" progId="Paint.Picture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5" y="336"/>
                            <a:ext cx="1072" cy="20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8713" name="Line 57"/>
              <p:cNvSpPr>
                <a:spLocks noChangeShapeType="1"/>
              </p:cNvSpPr>
              <p:nvPr/>
            </p:nvSpPr>
            <p:spPr bwMode="auto">
              <a:xfrm flipH="1">
                <a:off x="4128" y="1392"/>
                <a:ext cx="461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714" name="Line 58"/>
              <p:cNvSpPr>
                <a:spLocks noChangeShapeType="1"/>
              </p:cNvSpPr>
              <p:nvPr/>
            </p:nvSpPr>
            <p:spPr bwMode="auto">
              <a:xfrm flipV="1">
                <a:off x="4580" y="869"/>
                <a:ext cx="0" cy="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715" name="Line 59"/>
              <p:cNvSpPr>
                <a:spLocks noChangeShapeType="1"/>
              </p:cNvSpPr>
              <p:nvPr/>
            </p:nvSpPr>
            <p:spPr bwMode="auto">
              <a:xfrm>
                <a:off x="4583" y="1405"/>
                <a:ext cx="4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716" name="Line 60"/>
              <p:cNvSpPr>
                <a:spLocks noChangeShapeType="1"/>
              </p:cNvSpPr>
              <p:nvPr/>
            </p:nvSpPr>
            <p:spPr bwMode="auto">
              <a:xfrm flipV="1">
                <a:off x="4580" y="289"/>
                <a:ext cx="0" cy="5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8717" name="Object 61"/>
              <p:cNvGraphicFramePr>
                <a:graphicFrameLocks noChangeAspect="1"/>
              </p:cNvGraphicFramePr>
              <p:nvPr/>
            </p:nvGraphicFramePr>
            <p:xfrm>
              <a:off x="4032" y="163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856" name="Equation" r:id="rId15" imgW="228600" imgH="241200" progId="Equation.3">
                      <p:embed/>
                    </p:oleObj>
                  </mc:Choice>
                  <mc:Fallback>
                    <p:oleObj name="Equation" r:id="rId15" imgW="228600" imgH="24120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63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8719" name="Object 63"/>
              <p:cNvGraphicFramePr>
                <a:graphicFrameLocks noChangeAspect="1"/>
              </p:cNvGraphicFramePr>
              <p:nvPr/>
            </p:nvGraphicFramePr>
            <p:xfrm>
              <a:off x="4896" y="144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857" name="Equation" r:id="rId17" imgW="241091" imgH="317225" progId="Equation.3">
                      <p:embed/>
                    </p:oleObj>
                  </mc:Choice>
                  <mc:Fallback>
                    <p:oleObj name="Equation" r:id="rId17" imgW="241091" imgH="317225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44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8718" name="Object 62"/>
            <p:cNvGraphicFramePr>
              <a:graphicFrameLocks noChangeAspect="1"/>
            </p:cNvGraphicFramePr>
            <p:nvPr/>
          </p:nvGraphicFramePr>
          <p:xfrm>
            <a:off x="4656" y="24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858" name="Equation" r:id="rId19" imgW="215619" imgH="215619" progId="Equation.3">
                    <p:embed/>
                  </p:oleObj>
                </mc:Choice>
                <mc:Fallback>
                  <p:oleObj name="Equation" r:id="rId19" imgW="215619" imgH="215619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40"/>
                          <a:ext cx="13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6078-C05E-4CB3-AB23-95433CD3296D}" type="slidenum">
              <a:rPr lang="en-US" altLang="zh-CN" smtClean="0">
                <a:solidFill>
                  <a:schemeClr val="bg2"/>
                </a:solidFill>
              </a:rPr>
              <a:pPr/>
              <a:t>28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933700" y="442913"/>
            <a:ext cx="2286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cmpd="sng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b="1">
                <a:solidFill>
                  <a:schemeClr val="bg2"/>
                </a:solidFill>
                <a:latin typeface="楷体_GB2312" pitchFamily="49" charset="-122"/>
                <a:ea typeface="黑体" pitchFamily="2" charset="-122"/>
              </a:rPr>
              <a:t>内容小结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685800" y="1331913"/>
            <a:ext cx="3094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空间曲面</a:t>
            </a:r>
          </a:p>
        </p:txBody>
      </p:sp>
      <p:sp>
        <p:nvSpPr>
          <p:cNvPr id="199684" name="Line 4"/>
          <p:cNvSpPr>
            <a:spLocks noChangeShapeType="1"/>
          </p:cNvSpPr>
          <p:nvPr/>
        </p:nvSpPr>
        <p:spPr bwMode="auto">
          <a:xfrm flipV="1">
            <a:off x="3076575" y="1628775"/>
            <a:ext cx="9906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4038600" y="1295400"/>
            <a:ext cx="182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三元方程</a:t>
            </a:r>
          </a:p>
        </p:txBody>
      </p:sp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5889625" y="1408113"/>
          <a:ext cx="23542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79" name="Equation" r:id="rId3" imgW="1384200" imgH="266400" progId="Equation.DSMT4">
                  <p:embed/>
                </p:oleObj>
              </mc:Choice>
              <mc:Fallback>
                <p:oleObj name="Equation" r:id="rId3" imgW="1384200" imgH="26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25" y="1408113"/>
                        <a:ext cx="23542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611188" y="1889125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球面</a:t>
            </a:r>
          </a:p>
        </p:txBody>
      </p:sp>
      <p:graphicFrame>
        <p:nvGraphicFramePr>
          <p:cNvPr id="199688" name="Object 8"/>
          <p:cNvGraphicFramePr>
            <a:graphicFrameLocks noChangeAspect="1"/>
          </p:cNvGraphicFramePr>
          <p:nvPr/>
        </p:nvGraphicFramePr>
        <p:xfrm>
          <a:off x="2339975" y="1971675"/>
          <a:ext cx="58324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80" name="Equation" r:id="rId5" imgW="3251160" imgH="330120" progId="Equation.DSMT4">
                  <p:embed/>
                </p:oleObj>
              </mc:Choice>
              <mc:Fallback>
                <p:oleObj name="Equation" r:id="rId5" imgW="3251160" imgH="3301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971675"/>
                        <a:ext cx="583247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611188" y="2478088"/>
            <a:ext cx="2362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旋转曲面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1187450" y="3068638"/>
            <a:ext cx="2305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如</a:t>
            </a:r>
            <a:r>
              <a:rPr lang="en-US" altLang="zh-CN"/>
              <a:t>, </a:t>
            </a:r>
            <a:r>
              <a:rPr lang="zh-CN" altLang="en-US"/>
              <a:t>曲线</a:t>
            </a:r>
          </a:p>
        </p:txBody>
      </p:sp>
      <p:graphicFrame>
        <p:nvGraphicFramePr>
          <p:cNvPr id="199691" name="Object 11"/>
          <p:cNvGraphicFramePr>
            <a:graphicFrameLocks noChangeAspect="1"/>
          </p:cNvGraphicFramePr>
          <p:nvPr/>
        </p:nvGraphicFramePr>
        <p:xfrm>
          <a:off x="2843213" y="2997200"/>
          <a:ext cx="172561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81" name="Equation" r:id="rId7" imgW="1180800" imgH="672840" progId="Equation.DSMT4">
                  <p:embed/>
                </p:oleObj>
              </mc:Choice>
              <mc:Fallback>
                <p:oleObj name="Equation" r:id="rId7" imgW="1180800" imgH="6728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997200"/>
                        <a:ext cx="172561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4648200" y="3074988"/>
            <a:ext cx="4171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绕 </a:t>
            </a:r>
            <a:r>
              <a:rPr lang="en-US" altLang="zh-CN"/>
              <a:t>z </a:t>
            </a:r>
            <a:r>
              <a:rPr lang="zh-CN" altLang="en-US"/>
              <a:t>轴的旋转曲面</a:t>
            </a:r>
            <a:r>
              <a:rPr lang="en-US" altLang="zh-CN"/>
              <a:t>:</a:t>
            </a:r>
          </a:p>
        </p:txBody>
      </p:sp>
      <p:graphicFrame>
        <p:nvGraphicFramePr>
          <p:cNvPr id="199693" name="Object 13"/>
          <p:cNvGraphicFramePr>
            <a:graphicFrameLocks noChangeAspect="1"/>
          </p:cNvGraphicFramePr>
          <p:nvPr/>
        </p:nvGraphicFramePr>
        <p:xfrm>
          <a:off x="4140200" y="4005263"/>
          <a:ext cx="34559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82" name="Equation" r:id="rId9" imgW="1993680" imgH="393480" progId="Equation.DSMT4">
                  <p:embed/>
                </p:oleObj>
              </mc:Choice>
              <mc:Fallback>
                <p:oleObj name="Equation" r:id="rId9" imgW="199368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005263"/>
                        <a:ext cx="3455988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4" name="Text Box 14"/>
          <p:cNvSpPr txBox="1">
            <a:spLocks noChangeArrowheads="1"/>
          </p:cNvSpPr>
          <p:nvPr/>
        </p:nvSpPr>
        <p:spPr bwMode="auto">
          <a:xfrm>
            <a:off x="755650" y="4570413"/>
            <a:ext cx="175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 </a:t>
            </a:r>
            <a:r>
              <a:rPr lang="zh-CN" altLang="en-US"/>
              <a:t>柱面</a:t>
            </a:r>
          </a:p>
        </p:txBody>
      </p:sp>
      <p:sp>
        <p:nvSpPr>
          <p:cNvPr id="199695" name="Text Box 15"/>
          <p:cNvSpPr txBox="1">
            <a:spLocks noChangeArrowheads="1"/>
          </p:cNvSpPr>
          <p:nvPr/>
        </p:nvSpPr>
        <p:spPr bwMode="auto">
          <a:xfrm>
            <a:off x="1042988" y="5103813"/>
            <a:ext cx="1600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如</a:t>
            </a:r>
            <a:r>
              <a:rPr lang="en-US" altLang="zh-CN"/>
              <a:t>,</a:t>
            </a:r>
            <a:r>
              <a:rPr lang="zh-CN" altLang="en-US"/>
              <a:t>曲面</a:t>
            </a:r>
          </a:p>
        </p:txBody>
      </p:sp>
      <p:graphicFrame>
        <p:nvGraphicFramePr>
          <p:cNvPr id="199696" name="Object 16"/>
          <p:cNvGraphicFramePr>
            <a:graphicFrameLocks noChangeAspect="1"/>
          </p:cNvGraphicFramePr>
          <p:nvPr/>
        </p:nvGraphicFramePr>
        <p:xfrm>
          <a:off x="2484438" y="5154613"/>
          <a:ext cx="2159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83" name="Equation" r:id="rId11" imgW="1155600" imgH="266400" progId="Equation.DSMT4">
                  <p:embed/>
                </p:oleObj>
              </mc:Choice>
              <mc:Fallback>
                <p:oleObj name="Equation" r:id="rId11" imgW="1155600" imgH="266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154613"/>
                        <a:ext cx="2159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7" name="Text Box 17"/>
          <p:cNvSpPr txBox="1">
            <a:spLocks noChangeArrowheads="1"/>
          </p:cNvSpPr>
          <p:nvPr/>
        </p:nvSpPr>
        <p:spPr bwMode="auto">
          <a:xfrm>
            <a:off x="684213" y="5734050"/>
            <a:ext cx="5329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表示母线平行 </a:t>
            </a:r>
            <a:r>
              <a:rPr lang="en-US" altLang="zh-CN"/>
              <a:t>z </a:t>
            </a:r>
            <a:r>
              <a:rPr lang="zh-CN" altLang="en-US"/>
              <a:t>轴的柱面</a:t>
            </a:r>
            <a:r>
              <a:rPr lang="en-US" altLang="zh-CN"/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481-FEA8-491C-B234-0078D8C6E05D}" type="slidenum">
              <a:rPr lang="en-US" altLang="zh-CN" smtClean="0">
                <a:solidFill>
                  <a:schemeClr val="bg2"/>
                </a:solidFill>
              </a:rPr>
              <a:pPr/>
              <a:t>29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utoUpdateAnimBg="0"/>
      <p:bldP spid="199684" grpId="0" animBg="1"/>
      <p:bldP spid="199685" grpId="0" autoUpdateAnimBg="0"/>
      <p:bldP spid="199687" grpId="0" autoUpdateAnimBg="0"/>
      <p:bldP spid="199689" grpId="0" autoUpdateAnimBg="0"/>
      <p:bldP spid="199690" grpId="0" autoUpdateAnimBg="0"/>
      <p:bldP spid="199692" grpId="0" autoUpdateAnimBg="0"/>
      <p:bldP spid="199694" grpId="0" autoUpdateAnimBg="0"/>
      <p:bldP spid="199695" grpId="0" autoUpdateAnimBg="0"/>
      <p:bldP spid="19969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762000" y="1412875"/>
            <a:ext cx="838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说明</a:t>
            </a:r>
            <a:r>
              <a:rPr lang="en-US" altLang="zh-CN">
                <a:latin typeface="楷体_GB2312" pitchFamily="49" charset="-122"/>
              </a:rPr>
              <a:t>: </a:t>
            </a:r>
            <a:r>
              <a:rPr lang="zh-CN" altLang="en-US">
                <a:latin typeface="楷体_GB2312" pitchFamily="49" charset="-122"/>
              </a:rPr>
              <a:t>动点轨迹为线段</a:t>
            </a:r>
            <a:r>
              <a:rPr lang="zh-CN" altLang="en-US"/>
              <a:t> </a:t>
            </a:r>
            <a:r>
              <a:rPr lang="en-US" altLang="zh-CN"/>
              <a:t>AB </a:t>
            </a:r>
            <a:r>
              <a:rPr lang="zh-CN" altLang="en-US">
                <a:latin typeface="楷体_GB2312" pitchFamily="49" charset="-122"/>
              </a:rPr>
              <a:t>的垂直平分面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381000" y="4302125"/>
            <a:ext cx="829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显然在此平面上的点的坐标都满足此方程</a:t>
            </a:r>
            <a:r>
              <a:rPr lang="en-US" altLang="zh-CN">
                <a:latin typeface="宋体" pitchFamily="2" charset="-122"/>
              </a:rPr>
              <a:t>,</a:t>
            </a:r>
            <a:r>
              <a:rPr lang="en-US" altLang="zh-CN" sz="2800">
                <a:latin typeface="楷体_GB2312" pitchFamily="49" charset="-122"/>
              </a:rPr>
              <a:t> </a:t>
            </a: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381000" y="5297488"/>
            <a:ext cx="800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不在此平面上的点的坐标不满足此方程</a:t>
            </a:r>
            <a:r>
              <a:rPr lang="en-US" altLang="zh-CN">
                <a:latin typeface="宋体" pitchFamily="2" charset="-122"/>
              </a:rPr>
              <a:t>.</a:t>
            </a:r>
          </a:p>
        </p:txBody>
      </p:sp>
      <p:graphicFrame>
        <p:nvGraphicFramePr>
          <p:cNvPr id="208910" name="Object 14"/>
          <p:cNvGraphicFramePr>
            <a:graphicFrameLocks noChangeAspect="1"/>
          </p:cNvGraphicFramePr>
          <p:nvPr/>
        </p:nvGraphicFramePr>
        <p:xfrm>
          <a:off x="2987675" y="620713"/>
          <a:ext cx="43211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08" name="Equation" r:id="rId3" imgW="1879560" imgH="266400" progId="Equation.DSMT4">
                  <p:embed/>
                </p:oleObj>
              </mc:Choice>
              <mc:Fallback>
                <p:oleObj name="Equation" r:id="rId3" imgW="1879560" imgH="266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620713"/>
                        <a:ext cx="432117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1" name="Freeform 15"/>
          <p:cNvSpPr>
            <a:spLocks/>
          </p:cNvSpPr>
          <p:nvPr/>
        </p:nvSpPr>
        <p:spPr bwMode="auto">
          <a:xfrm>
            <a:off x="6659563" y="2349500"/>
            <a:ext cx="915987" cy="1728788"/>
          </a:xfrm>
          <a:custGeom>
            <a:avLst/>
            <a:gdLst>
              <a:gd name="T0" fmla="*/ 0 w 336"/>
              <a:gd name="T1" fmla="*/ 0 h 816"/>
              <a:gd name="T2" fmla="*/ 0 w 336"/>
              <a:gd name="T3" fmla="*/ 624 h 816"/>
              <a:gd name="T4" fmla="*/ 336 w 336"/>
              <a:gd name="T5" fmla="*/ 816 h 816"/>
              <a:gd name="T6" fmla="*/ 336 w 336"/>
              <a:gd name="T7" fmla="*/ 192 h 816"/>
              <a:gd name="T8" fmla="*/ 0 w 336"/>
              <a:gd name="T9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816">
                <a:moveTo>
                  <a:pt x="0" y="0"/>
                </a:moveTo>
                <a:lnTo>
                  <a:pt x="0" y="624"/>
                </a:lnTo>
                <a:lnTo>
                  <a:pt x="336" y="816"/>
                </a:lnTo>
                <a:lnTo>
                  <a:pt x="336" y="192"/>
                </a:lnTo>
                <a:lnTo>
                  <a:pt x="0" y="0"/>
                </a:lnTo>
                <a:close/>
              </a:path>
            </a:pathLst>
          </a:cu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19" name="Rectangle 23"/>
          <p:cNvSpPr>
            <a:spLocks noChangeArrowheads="1"/>
          </p:cNvSpPr>
          <p:nvPr/>
        </p:nvSpPr>
        <p:spPr bwMode="auto">
          <a:xfrm>
            <a:off x="755650" y="620713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轨迹方程</a:t>
            </a:r>
          </a:p>
        </p:txBody>
      </p:sp>
      <p:grpSp>
        <p:nvGrpSpPr>
          <p:cNvPr id="208942" name="Group 46"/>
          <p:cNvGrpSpPr>
            <a:grpSpLocks/>
          </p:cNvGrpSpPr>
          <p:nvPr/>
        </p:nvGrpSpPr>
        <p:grpSpPr bwMode="auto">
          <a:xfrm>
            <a:off x="5930900" y="2997200"/>
            <a:ext cx="2241550" cy="884238"/>
            <a:chOff x="3742" y="1882"/>
            <a:chExt cx="1412" cy="557"/>
          </a:xfrm>
        </p:grpSpPr>
        <p:sp>
          <p:nvSpPr>
            <p:cNvPr id="208915" name="Oval 19"/>
            <p:cNvSpPr>
              <a:spLocks noChangeArrowheads="1"/>
            </p:cNvSpPr>
            <p:nvPr/>
          </p:nvSpPr>
          <p:spPr bwMode="auto">
            <a:xfrm>
              <a:off x="3742" y="2115"/>
              <a:ext cx="100" cy="1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16" name="Oval 20"/>
            <p:cNvSpPr>
              <a:spLocks noChangeArrowheads="1"/>
            </p:cNvSpPr>
            <p:nvPr/>
          </p:nvSpPr>
          <p:spPr bwMode="auto">
            <a:xfrm>
              <a:off x="4967" y="1882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8917" name="Object 21"/>
            <p:cNvGraphicFramePr>
              <a:graphicFrameLocks noChangeAspect="1"/>
            </p:cNvGraphicFramePr>
            <p:nvPr/>
          </p:nvGraphicFramePr>
          <p:xfrm>
            <a:off x="3787" y="2206"/>
            <a:ext cx="23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09" name="公式" r:id="rId5" imgW="164880" imgH="164880" progId="Equation.3">
                    <p:embed/>
                  </p:oleObj>
                </mc:Choice>
                <mc:Fallback>
                  <p:oleObj name="公式" r:id="rId5" imgW="164880" imgH="1648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206"/>
                          <a:ext cx="23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918" name="Object 22"/>
            <p:cNvGraphicFramePr>
              <a:graphicFrameLocks noChangeAspect="1"/>
            </p:cNvGraphicFramePr>
            <p:nvPr/>
          </p:nvGraphicFramePr>
          <p:xfrm>
            <a:off x="4966" y="2018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10" name="公式" r:id="rId7" imgW="164880" imgH="164880" progId="Equation.3">
                    <p:embed/>
                  </p:oleObj>
                </mc:Choice>
                <mc:Fallback>
                  <p:oleObj name="公式" r:id="rId7" imgW="164880" imgH="1648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6" y="2018"/>
                          <a:ext cx="188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929" name="Line 33"/>
            <p:cNvSpPr>
              <a:spLocks noChangeShapeType="1"/>
            </p:cNvSpPr>
            <p:nvPr/>
          </p:nvSpPr>
          <p:spPr bwMode="auto">
            <a:xfrm flipV="1">
              <a:off x="3832" y="1933"/>
              <a:ext cx="1180" cy="21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8941" name="Group 45"/>
          <p:cNvGrpSpPr>
            <a:grpSpLocks/>
          </p:cNvGrpSpPr>
          <p:nvPr/>
        </p:nvGrpSpPr>
        <p:grpSpPr bwMode="auto">
          <a:xfrm>
            <a:off x="5940425" y="2997200"/>
            <a:ext cx="2241550" cy="884238"/>
            <a:chOff x="3742" y="1875"/>
            <a:chExt cx="1412" cy="557"/>
          </a:xfrm>
        </p:grpSpPr>
        <p:sp>
          <p:nvSpPr>
            <p:cNvPr id="208925" name="Oval 29"/>
            <p:cNvSpPr>
              <a:spLocks noChangeArrowheads="1"/>
            </p:cNvSpPr>
            <p:nvPr/>
          </p:nvSpPr>
          <p:spPr bwMode="auto">
            <a:xfrm>
              <a:off x="3742" y="2108"/>
              <a:ext cx="100" cy="1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26" name="Oval 30"/>
            <p:cNvSpPr>
              <a:spLocks noChangeArrowheads="1"/>
            </p:cNvSpPr>
            <p:nvPr/>
          </p:nvSpPr>
          <p:spPr bwMode="auto">
            <a:xfrm>
              <a:off x="5012" y="1875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8927" name="Object 31"/>
            <p:cNvGraphicFramePr>
              <a:graphicFrameLocks noChangeAspect="1"/>
            </p:cNvGraphicFramePr>
            <p:nvPr/>
          </p:nvGraphicFramePr>
          <p:xfrm>
            <a:off x="3787" y="2199"/>
            <a:ext cx="23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11" name="公式" r:id="rId9" imgW="164880" imgH="164880" progId="Equation.3">
                    <p:embed/>
                  </p:oleObj>
                </mc:Choice>
                <mc:Fallback>
                  <p:oleObj name="公式" r:id="rId9" imgW="164880" imgH="1648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199"/>
                          <a:ext cx="23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928" name="Object 32"/>
            <p:cNvGraphicFramePr>
              <a:graphicFrameLocks noChangeAspect="1"/>
            </p:cNvGraphicFramePr>
            <p:nvPr/>
          </p:nvGraphicFramePr>
          <p:xfrm>
            <a:off x="4966" y="2011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12" name="公式" r:id="rId10" imgW="164880" imgH="164880" progId="Equation.3">
                    <p:embed/>
                  </p:oleObj>
                </mc:Choice>
                <mc:Fallback>
                  <p:oleObj name="公式" r:id="rId10" imgW="164880" imgH="1648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6" y="2011"/>
                          <a:ext cx="188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930" name="Line 34"/>
            <p:cNvSpPr>
              <a:spLocks noChangeShapeType="1"/>
            </p:cNvSpPr>
            <p:nvPr/>
          </p:nvSpPr>
          <p:spPr bwMode="auto">
            <a:xfrm flipV="1">
              <a:off x="3833" y="2062"/>
              <a:ext cx="499" cy="91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31" name="Line 35"/>
            <p:cNvSpPr>
              <a:spLocks noChangeShapeType="1"/>
            </p:cNvSpPr>
            <p:nvPr/>
          </p:nvSpPr>
          <p:spPr bwMode="auto">
            <a:xfrm flipV="1">
              <a:off x="4740" y="1933"/>
              <a:ext cx="272" cy="46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DF37-AEE8-484F-9441-CFC9A93CCCEE}" type="slidenum">
              <a:rPr lang="en-US" altLang="zh-CN" smtClean="0">
                <a:solidFill>
                  <a:schemeClr val="bg2"/>
                </a:solidFill>
              </a:rPr>
              <a:pPr/>
              <a:t>3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08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4" grpId="0" autoUpdateAnimBg="0"/>
      <p:bldP spid="208905" grpId="0" autoUpdateAnimBg="0"/>
      <p:bldP spid="208906" grpId="0" autoUpdateAnimBg="0"/>
      <p:bldP spid="2089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7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531813"/>
            <a:ext cx="2286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cmpd="sng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200" b="1">
                <a:solidFill>
                  <a:schemeClr val="bg2"/>
                </a:solidFill>
              </a:rPr>
              <a:t>2. </a:t>
            </a:r>
            <a:r>
              <a:rPr lang="zh-CN" altLang="en-US" sz="3200" b="1">
                <a:solidFill>
                  <a:schemeClr val="bg2"/>
                </a:solidFill>
              </a:rPr>
              <a:t>二次曲面</a:t>
            </a:r>
          </a:p>
        </p:txBody>
      </p:sp>
      <p:sp>
        <p:nvSpPr>
          <p:cNvPr id="192519" name="Line 7"/>
          <p:cNvSpPr>
            <a:spLocks noChangeShapeType="1"/>
          </p:cNvSpPr>
          <p:nvPr/>
        </p:nvSpPr>
        <p:spPr bwMode="auto">
          <a:xfrm>
            <a:off x="3005138" y="838200"/>
            <a:ext cx="990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20" name="Text Box 8"/>
          <p:cNvSpPr txBox="1">
            <a:spLocks noChangeArrowheads="1"/>
          </p:cNvSpPr>
          <p:nvPr/>
        </p:nvSpPr>
        <p:spPr bwMode="auto">
          <a:xfrm>
            <a:off x="4114800" y="533400"/>
            <a:ext cx="3625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三元二次方程</a:t>
            </a:r>
          </a:p>
        </p:txBody>
      </p:sp>
      <p:graphicFrame>
        <p:nvGraphicFramePr>
          <p:cNvPr id="192521" name="Object 9"/>
          <p:cNvGraphicFramePr>
            <a:graphicFrameLocks noChangeAspect="1"/>
          </p:cNvGraphicFramePr>
          <p:nvPr/>
        </p:nvGraphicFramePr>
        <p:xfrm>
          <a:off x="1154113" y="2857500"/>
          <a:ext cx="16891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5" name="Equation" r:id="rId4" imgW="1028520" imgH="291960" progId="Equation.DSMT4">
                  <p:embed/>
                </p:oleObj>
              </mc:Choice>
              <mc:Fallback>
                <p:oleObj name="Equation" r:id="rId4" imgW="1028520" imgH="291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857500"/>
                        <a:ext cx="16891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3" name="Text Box 11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11188" y="1330325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椭球面</a:t>
            </a:r>
          </a:p>
        </p:txBody>
      </p:sp>
      <p:graphicFrame>
        <p:nvGraphicFramePr>
          <p:cNvPr id="192524" name="Object 12"/>
          <p:cNvGraphicFramePr>
            <a:graphicFrameLocks noChangeAspect="1"/>
          </p:cNvGraphicFramePr>
          <p:nvPr/>
        </p:nvGraphicFramePr>
        <p:xfrm>
          <a:off x="2916238" y="1125538"/>
          <a:ext cx="270986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6" name="Equation" r:id="rId7" imgW="1587240" imgH="596880" progId="Equation.DSMT4">
                  <p:embed/>
                </p:oleObj>
              </mc:Choice>
              <mc:Fallback>
                <p:oleObj name="Equation" r:id="rId7" imgW="1587240" imgH="5968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125538"/>
                        <a:ext cx="2709862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5" name="Text Box 13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611188" y="2133600"/>
            <a:ext cx="2212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抛物面</a:t>
            </a:r>
            <a:r>
              <a:rPr lang="en-US" altLang="zh-CN"/>
              <a:t>:</a:t>
            </a:r>
          </a:p>
        </p:txBody>
      </p:sp>
      <p:sp>
        <p:nvSpPr>
          <p:cNvPr id="192527" name="Text Box 15"/>
          <p:cNvSpPr txBox="1">
            <a:spLocks noChangeArrowheads="1"/>
          </p:cNvSpPr>
          <p:nvPr/>
        </p:nvSpPr>
        <p:spPr bwMode="auto">
          <a:xfrm>
            <a:off x="3505200" y="2133600"/>
            <a:ext cx="228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椭圆抛物面</a:t>
            </a:r>
          </a:p>
        </p:txBody>
      </p:sp>
      <p:sp>
        <p:nvSpPr>
          <p:cNvPr id="192528" name="Text Box 16"/>
          <p:cNvSpPr txBox="1">
            <a:spLocks noChangeArrowheads="1"/>
          </p:cNvSpPr>
          <p:nvPr/>
        </p:nvSpPr>
        <p:spPr bwMode="auto">
          <a:xfrm>
            <a:off x="6019800" y="2133600"/>
            <a:ext cx="2873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双曲抛物面</a:t>
            </a:r>
          </a:p>
        </p:txBody>
      </p:sp>
      <p:graphicFrame>
        <p:nvGraphicFramePr>
          <p:cNvPr id="192529" name="Object 17"/>
          <p:cNvGraphicFramePr>
            <a:graphicFrameLocks noChangeAspect="1"/>
          </p:cNvGraphicFramePr>
          <p:nvPr/>
        </p:nvGraphicFramePr>
        <p:xfrm>
          <a:off x="3563938" y="2636838"/>
          <a:ext cx="201612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7" name="Equation" r:id="rId10" imgW="1168200" imgH="634680" progId="Equation.DSMT4">
                  <p:embed/>
                </p:oleObj>
              </mc:Choice>
              <mc:Fallback>
                <p:oleObj name="Equation" r:id="rId10" imgW="1168200" imgH="6346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636838"/>
                        <a:ext cx="2016125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0" name="Object 18"/>
          <p:cNvGraphicFramePr>
            <a:graphicFrameLocks noChangeAspect="1"/>
          </p:cNvGraphicFramePr>
          <p:nvPr/>
        </p:nvGraphicFramePr>
        <p:xfrm>
          <a:off x="6156325" y="2636838"/>
          <a:ext cx="236537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8" name="Equation" r:id="rId12" imgW="1333440" imgH="634680" progId="Equation.DSMT4">
                  <p:embed/>
                </p:oleObj>
              </mc:Choice>
              <mc:Fallback>
                <p:oleObj name="Equation" r:id="rId12" imgW="1333440" imgH="634680" progId="Equation.DSMT4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636838"/>
                        <a:ext cx="236537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31" name="Text Box 19">
            <a:hlinkClick r:id="rId14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3733800"/>
            <a:ext cx="205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双曲面</a:t>
            </a:r>
            <a:r>
              <a:rPr lang="en-US" altLang="zh-CN"/>
              <a:t>:</a:t>
            </a:r>
          </a:p>
        </p:txBody>
      </p:sp>
      <p:sp>
        <p:nvSpPr>
          <p:cNvPr id="192533" name="Text Box 21"/>
          <p:cNvSpPr txBox="1">
            <a:spLocks noChangeArrowheads="1"/>
          </p:cNvSpPr>
          <p:nvPr/>
        </p:nvSpPr>
        <p:spPr bwMode="auto">
          <a:xfrm>
            <a:off x="2590800" y="3733800"/>
            <a:ext cx="236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单叶双曲面</a:t>
            </a:r>
          </a:p>
        </p:txBody>
      </p:sp>
      <p:sp>
        <p:nvSpPr>
          <p:cNvPr id="192537" name="Text Box 25"/>
          <p:cNvSpPr txBox="1">
            <a:spLocks noChangeArrowheads="1"/>
          </p:cNvSpPr>
          <p:nvPr/>
        </p:nvSpPr>
        <p:spPr bwMode="auto">
          <a:xfrm>
            <a:off x="5638800" y="3733800"/>
            <a:ext cx="2894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双叶双曲面</a:t>
            </a:r>
          </a:p>
        </p:txBody>
      </p:sp>
      <p:sp>
        <p:nvSpPr>
          <p:cNvPr id="192543" name="Text Box 31">
            <a:hlinkClick r:id="rId15" action="ppaction://hlinksldjump"/>
          </p:cNvPr>
          <p:cNvSpPr txBox="1">
            <a:spLocks noChangeArrowheads="1"/>
          </p:cNvSpPr>
          <p:nvPr/>
        </p:nvSpPr>
        <p:spPr bwMode="auto">
          <a:xfrm>
            <a:off x="611188" y="5529263"/>
            <a:ext cx="2297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椭圆锥面</a:t>
            </a:r>
            <a:r>
              <a:rPr lang="en-US" altLang="zh-CN"/>
              <a:t>: </a:t>
            </a:r>
          </a:p>
        </p:txBody>
      </p:sp>
      <p:graphicFrame>
        <p:nvGraphicFramePr>
          <p:cNvPr id="192544" name="Object 32"/>
          <p:cNvGraphicFramePr>
            <a:graphicFrameLocks noChangeAspect="1"/>
          </p:cNvGraphicFramePr>
          <p:nvPr/>
        </p:nvGraphicFramePr>
        <p:xfrm>
          <a:off x="3492500" y="5229225"/>
          <a:ext cx="2308225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9" name="Equation" r:id="rId16" imgW="1218960" imgH="596880" progId="Equation.DSMT4">
                  <p:embed/>
                </p:oleObj>
              </mc:Choice>
              <mc:Fallback>
                <p:oleObj name="Equation" r:id="rId16" imgW="1218960" imgH="5968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229225"/>
                        <a:ext cx="2308225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52" name="Object 40"/>
          <p:cNvGraphicFramePr>
            <a:graphicFrameLocks noChangeAspect="1"/>
          </p:cNvGraphicFramePr>
          <p:nvPr/>
        </p:nvGraphicFramePr>
        <p:xfrm>
          <a:off x="2339975" y="4292600"/>
          <a:ext cx="259238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50" name="Equation" r:id="rId18" imgW="1574640" imgH="596880" progId="Equation.DSMT4">
                  <p:embed/>
                </p:oleObj>
              </mc:Choice>
              <mc:Fallback>
                <p:oleObj name="Equation" r:id="rId18" imgW="1574640" imgH="59688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92600"/>
                        <a:ext cx="2592388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53" name="Object 41"/>
          <p:cNvGraphicFramePr>
            <a:graphicFrameLocks noChangeAspect="1"/>
          </p:cNvGraphicFramePr>
          <p:nvPr/>
        </p:nvGraphicFramePr>
        <p:xfrm>
          <a:off x="5580063" y="4292600"/>
          <a:ext cx="295275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51" name="Equation" r:id="rId20" imgW="1726920" imgH="596880" progId="Equation.DSMT4">
                  <p:embed/>
                </p:oleObj>
              </mc:Choice>
              <mc:Fallback>
                <p:oleObj name="Equation" r:id="rId20" imgW="1726920" imgH="59688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292600"/>
                        <a:ext cx="295275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481-FEA8-491C-B234-0078D8C6E05D}" type="slidenum">
              <a:rPr lang="en-US" altLang="zh-CN" smtClean="0">
                <a:solidFill>
                  <a:schemeClr val="bg2"/>
                </a:solidFill>
              </a:rPr>
              <a:pPr/>
              <a:t>30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9" grpId="0" animBg="1"/>
      <p:bldP spid="192520" grpId="0" autoUpdateAnimBg="0"/>
      <p:bldP spid="192523" grpId="0" autoUpdateAnimBg="0"/>
      <p:bldP spid="192525" grpId="0" autoUpdateAnimBg="0"/>
      <p:bldP spid="192527" grpId="0" autoUpdateAnimBg="0"/>
      <p:bldP spid="192528" grpId="0" autoUpdateAnimBg="0"/>
      <p:bldP spid="192531" grpId="0" autoUpdateAnimBg="0"/>
      <p:bldP spid="192533" grpId="0" autoUpdateAnimBg="0"/>
      <p:bldP spid="192537" grpId="0" autoUpdateAnimBg="0"/>
      <p:bldP spid="19254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5257800" y="2068513"/>
            <a:ext cx="3352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E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2555875" y="2063750"/>
            <a:ext cx="2681288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FFFE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8968" name="Object 8"/>
          <p:cNvGraphicFramePr>
            <a:graphicFrameLocks noChangeAspect="1"/>
          </p:cNvGraphicFramePr>
          <p:nvPr/>
        </p:nvGraphicFramePr>
        <p:xfrm>
          <a:off x="684213" y="2781300"/>
          <a:ext cx="10731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9" name="Equation" r:id="rId3" imgW="533160" imgH="228600" progId="Equation.DSMT4">
                  <p:embed/>
                </p:oleObj>
              </mc:Choice>
              <mc:Fallback>
                <p:oleObj name="Equation" r:id="rId3" imgW="5331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81300"/>
                        <a:ext cx="10731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9" name="Object 9"/>
          <p:cNvGraphicFramePr>
            <a:graphicFrameLocks noChangeAspect="1"/>
          </p:cNvGraphicFramePr>
          <p:nvPr/>
        </p:nvGraphicFramePr>
        <p:xfrm>
          <a:off x="323850" y="4005263"/>
          <a:ext cx="18002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0" name="Equation" r:id="rId5" imgW="1066680" imgH="317160" progId="Equation.DSMT4">
                  <p:embed/>
                </p:oleObj>
              </mc:Choice>
              <mc:Fallback>
                <p:oleObj name="Equation" r:id="rId5" imgW="1066680" imgH="317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05263"/>
                        <a:ext cx="18002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0" name="Object 10"/>
          <p:cNvGraphicFramePr>
            <a:graphicFrameLocks noChangeAspect="1"/>
          </p:cNvGraphicFramePr>
          <p:nvPr/>
        </p:nvGraphicFramePr>
        <p:xfrm>
          <a:off x="323850" y="5229225"/>
          <a:ext cx="18002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1" name="Equation" r:id="rId7" imgW="863280" imgH="266400" progId="Equation.DSMT4">
                  <p:embed/>
                </p:oleObj>
              </mc:Choice>
              <mc:Fallback>
                <p:oleObj name="Equation" r:id="rId7" imgW="863280" imgH="266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229225"/>
                        <a:ext cx="180022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6" name="Text Box 16"/>
          <p:cNvSpPr txBox="1">
            <a:spLocks noChangeArrowheads="1"/>
          </p:cNvSpPr>
          <p:nvPr/>
        </p:nvSpPr>
        <p:spPr bwMode="auto">
          <a:xfrm>
            <a:off x="2268538" y="5195888"/>
            <a:ext cx="2952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斜率为</a:t>
            </a:r>
            <a:r>
              <a:rPr lang="en-US" altLang="zh-CN"/>
              <a:t>1</a:t>
            </a:r>
            <a:r>
              <a:rPr lang="zh-CN" altLang="en-US"/>
              <a:t>的直线</a:t>
            </a:r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2195513" y="1927225"/>
            <a:ext cx="35290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平面解析几何中</a:t>
            </a:r>
          </a:p>
        </p:txBody>
      </p:sp>
      <p:sp>
        <p:nvSpPr>
          <p:cNvPr id="168967" name="Text Box 7"/>
          <p:cNvSpPr txBox="1">
            <a:spLocks noChangeArrowheads="1"/>
          </p:cNvSpPr>
          <p:nvPr/>
        </p:nvSpPr>
        <p:spPr bwMode="auto">
          <a:xfrm>
            <a:off x="5651500" y="1916113"/>
            <a:ext cx="3470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空间解析几何中</a:t>
            </a:r>
          </a:p>
        </p:txBody>
      </p:sp>
      <p:grpSp>
        <p:nvGrpSpPr>
          <p:cNvPr id="169007" name="Group 47"/>
          <p:cNvGrpSpPr>
            <a:grpSpLocks/>
          </p:cNvGrpSpPr>
          <p:nvPr/>
        </p:nvGrpSpPr>
        <p:grpSpPr bwMode="auto">
          <a:xfrm>
            <a:off x="323850" y="1844675"/>
            <a:ext cx="8418513" cy="4105275"/>
            <a:chOff x="204" y="1162"/>
            <a:chExt cx="5303" cy="2586"/>
          </a:xfrm>
        </p:grpSpPr>
        <p:sp>
          <p:nvSpPr>
            <p:cNvPr id="168980" name="Rectangle 20"/>
            <p:cNvSpPr>
              <a:spLocks noChangeArrowheads="1"/>
            </p:cNvSpPr>
            <p:nvPr/>
          </p:nvSpPr>
          <p:spPr bwMode="auto">
            <a:xfrm>
              <a:off x="204" y="1162"/>
              <a:ext cx="5303" cy="258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81" name="Line 21"/>
            <p:cNvSpPr>
              <a:spLocks noChangeShapeType="1"/>
            </p:cNvSpPr>
            <p:nvPr/>
          </p:nvSpPr>
          <p:spPr bwMode="auto">
            <a:xfrm flipH="1">
              <a:off x="3334" y="1162"/>
              <a:ext cx="0" cy="258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82" name="Line 22"/>
            <p:cNvSpPr>
              <a:spLocks noChangeShapeType="1"/>
            </p:cNvSpPr>
            <p:nvPr/>
          </p:nvSpPr>
          <p:spPr bwMode="auto">
            <a:xfrm>
              <a:off x="1383" y="1162"/>
              <a:ext cx="0" cy="258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83" name="Line 23"/>
            <p:cNvSpPr>
              <a:spLocks noChangeShapeType="1"/>
            </p:cNvSpPr>
            <p:nvPr/>
          </p:nvSpPr>
          <p:spPr bwMode="auto">
            <a:xfrm>
              <a:off x="204" y="1706"/>
              <a:ext cx="5303" cy="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84" name="Line 24"/>
            <p:cNvSpPr>
              <a:spLocks noChangeShapeType="1"/>
            </p:cNvSpPr>
            <p:nvPr/>
          </p:nvSpPr>
          <p:spPr bwMode="auto">
            <a:xfrm>
              <a:off x="204" y="2432"/>
              <a:ext cx="530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85" name="Line 25"/>
            <p:cNvSpPr>
              <a:spLocks noChangeShapeType="1"/>
            </p:cNvSpPr>
            <p:nvPr/>
          </p:nvSpPr>
          <p:spPr bwMode="auto">
            <a:xfrm>
              <a:off x="204" y="3203"/>
              <a:ext cx="5303" cy="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8986" name="Text Box 26"/>
          <p:cNvSpPr txBox="1">
            <a:spLocks noChangeArrowheads="1"/>
          </p:cNvSpPr>
          <p:nvPr/>
        </p:nvSpPr>
        <p:spPr bwMode="auto">
          <a:xfrm>
            <a:off x="468313" y="1927225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方   程</a:t>
            </a:r>
          </a:p>
        </p:txBody>
      </p:sp>
      <p:sp>
        <p:nvSpPr>
          <p:cNvPr id="168988" name="Rectangle 28"/>
          <p:cNvSpPr>
            <a:spLocks noChangeArrowheads="1"/>
          </p:cNvSpPr>
          <p:nvPr/>
        </p:nvSpPr>
        <p:spPr bwMode="auto">
          <a:xfrm>
            <a:off x="2195513" y="2708275"/>
            <a:ext cx="25923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平行于 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轴的直线 </a:t>
            </a:r>
          </a:p>
        </p:txBody>
      </p:sp>
      <p:sp>
        <p:nvSpPr>
          <p:cNvPr id="168989" name="Text Box 29"/>
          <p:cNvSpPr txBox="1">
            <a:spLocks noChangeArrowheads="1"/>
          </p:cNvSpPr>
          <p:nvPr/>
        </p:nvSpPr>
        <p:spPr bwMode="auto">
          <a:xfrm>
            <a:off x="5626100" y="2709863"/>
            <a:ext cx="30495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宋体" pitchFamily="2" charset="-122"/>
              </a:rPr>
              <a:t>平行于 </a:t>
            </a:r>
            <a:r>
              <a:rPr lang="en-US" altLang="zh-CN" i="1"/>
              <a:t>yoz</a:t>
            </a:r>
            <a:r>
              <a:rPr lang="en-US" altLang="zh-CN" i="1">
                <a:latin typeface="宋体" pitchFamily="2" charset="-122"/>
              </a:rPr>
              <a:t> </a:t>
            </a:r>
            <a:r>
              <a:rPr lang="zh-CN" altLang="en-US">
                <a:latin typeface="宋体" pitchFamily="2" charset="-122"/>
              </a:rPr>
              <a:t>面</a:t>
            </a:r>
          </a:p>
          <a:p>
            <a:r>
              <a:rPr lang="zh-CN" altLang="en-US">
                <a:latin typeface="宋体" pitchFamily="2" charset="-122"/>
              </a:rPr>
              <a:t>的平面</a:t>
            </a:r>
            <a:r>
              <a:rPr lang="zh-CN" altLang="en-US" sz="2800" b="0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68990" name="Text Box 30"/>
          <p:cNvSpPr txBox="1">
            <a:spLocks noChangeArrowheads="1"/>
          </p:cNvSpPr>
          <p:nvPr/>
        </p:nvSpPr>
        <p:spPr bwMode="auto">
          <a:xfrm>
            <a:off x="2411413" y="3933825"/>
            <a:ext cx="26304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圆心在</a:t>
            </a:r>
            <a:r>
              <a:rPr lang="en-US" altLang="zh-CN"/>
              <a:t>(0,0)</a:t>
            </a:r>
          </a:p>
          <a:p>
            <a:r>
              <a:rPr lang="zh-CN" altLang="en-US"/>
              <a:t>半径为 </a:t>
            </a:r>
            <a:r>
              <a:rPr lang="en-US" altLang="zh-CN"/>
              <a:t>3 </a:t>
            </a:r>
            <a:r>
              <a:rPr lang="zh-CN" altLang="en-US"/>
              <a:t>的圆</a:t>
            </a:r>
          </a:p>
        </p:txBody>
      </p:sp>
      <p:sp>
        <p:nvSpPr>
          <p:cNvPr id="168992" name="Text Box 32"/>
          <p:cNvSpPr txBox="1">
            <a:spLocks noChangeArrowheads="1"/>
          </p:cNvSpPr>
          <p:nvPr/>
        </p:nvSpPr>
        <p:spPr bwMode="auto">
          <a:xfrm>
            <a:off x="5486400" y="3933825"/>
            <a:ext cx="3016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以 </a:t>
            </a:r>
            <a:r>
              <a:rPr lang="en-US" altLang="zh-CN"/>
              <a:t>z </a:t>
            </a:r>
            <a:r>
              <a:rPr lang="zh-CN" altLang="en-US"/>
              <a:t>轴为中心轴</a:t>
            </a:r>
          </a:p>
          <a:p>
            <a:r>
              <a:rPr lang="zh-CN" altLang="en-US"/>
              <a:t>的圆柱面</a:t>
            </a:r>
          </a:p>
        </p:txBody>
      </p:sp>
      <p:sp>
        <p:nvSpPr>
          <p:cNvPr id="168993" name="Text Box 33"/>
          <p:cNvSpPr txBox="1">
            <a:spLocks noChangeArrowheads="1"/>
          </p:cNvSpPr>
          <p:nvPr/>
        </p:nvSpPr>
        <p:spPr bwMode="auto">
          <a:xfrm>
            <a:off x="5292725" y="5226050"/>
            <a:ext cx="3424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平行于 </a:t>
            </a:r>
            <a:r>
              <a:rPr lang="en-US" altLang="zh-CN"/>
              <a:t>z </a:t>
            </a:r>
            <a:r>
              <a:rPr lang="zh-CN" altLang="en-US"/>
              <a:t>轴的平面</a:t>
            </a:r>
          </a:p>
        </p:txBody>
      </p:sp>
      <p:sp>
        <p:nvSpPr>
          <p:cNvPr id="168996" name="Rectangle 36"/>
          <p:cNvSpPr>
            <a:spLocks noGrp="1" noChangeArrowheads="1"/>
          </p:cNvSpPr>
          <p:nvPr>
            <p:ph type="title"/>
          </p:nvPr>
        </p:nvSpPr>
        <p:spPr>
          <a:xfrm>
            <a:off x="685800" y="531813"/>
            <a:ext cx="2438400" cy="609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b="1">
                <a:solidFill>
                  <a:schemeClr val="bg1"/>
                </a:solidFill>
                <a:ea typeface="黑体" pitchFamily="2" charset="-122"/>
              </a:rPr>
              <a:t>思考题</a:t>
            </a:r>
          </a:p>
        </p:txBody>
      </p:sp>
      <p:sp>
        <p:nvSpPr>
          <p:cNvPr id="168997" name="Rectangle 37"/>
          <p:cNvSpPr>
            <a:spLocks noChangeArrowheads="1"/>
          </p:cNvSpPr>
          <p:nvPr/>
        </p:nvSpPr>
        <p:spPr bwMode="auto">
          <a:xfrm>
            <a:off x="611188" y="1295400"/>
            <a:ext cx="5326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指出下列方程的图形</a:t>
            </a:r>
            <a:r>
              <a:rPr lang="en-US" altLang="zh-CN"/>
              <a:t>: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481-FEA8-491C-B234-0078D8C6E05D}" type="slidenum">
              <a:rPr lang="en-US" altLang="zh-CN" smtClean="0">
                <a:solidFill>
                  <a:schemeClr val="bg2"/>
                </a:solidFill>
              </a:rPr>
              <a:pPr/>
              <a:t>31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6" grpId="0" build="p" autoUpdateAnimBg="0"/>
      <p:bldP spid="168988" grpId="0" build="p" autoUpdateAnimBg="0"/>
      <p:bldP spid="168989" grpId="0" uiExpand="1" build="p" autoUpdateAnimBg="0"/>
      <p:bldP spid="168990" grpId="0" build="p" autoUpdateAnimBg="0"/>
      <p:bldP spid="168992" grpId="0" build="p" autoUpdateAnimBg="0"/>
      <p:bldP spid="16899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481-FEA8-491C-B234-0078D8C6E05D}" type="slidenum">
              <a:rPr lang="en-US" altLang="zh-CN" smtClean="0">
                <a:solidFill>
                  <a:schemeClr val="bg2"/>
                </a:solidFill>
              </a:rPr>
              <a:pPr/>
              <a:t>32</a:t>
            </a:fld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539552" y="12576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9pPr>
          </a:lstStyle>
          <a:p>
            <a:pPr algn="l"/>
            <a:r>
              <a:rPr lang="zh-CN" altLang="en-US" dirty="0" smtClean="0">
                <a:solidFill>
                  <a:schemeClr val="bg2"/>
                </a:solidFill>
              </a:rPr>
              <a:t>其他补充：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539552" y="1268760"/>
            <a:ext cx="7772400" cy="234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bg2"/>
                </a:solidFill>
              </a:rPr>
              <a:t>1.</a:t>
            </a:r>
            <a:r>
              <a:rPr lang="zh-CN" altLang="en-US" dirty="0" smtClean="0">
                <a:solidFill>
                  <a:schemeClr val="bg2"/>
                </a:solidFill>
              </a:rPr>
              <a:t>空间曲线及其方程（自习）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0033CC"/>
                </a:solidFill>
              </a:rPr>
              <a:t>空间曲线就是两个空间曲面的交线。</a:t>
            </a:r>
            <a:endParaRPr lang="en-US" altLang="zh-CN" sz="3600" dirty="0" smtClean="0">
              <a:solidFill>
                <a:srgbClr val="0033CC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3600" dirty="0" smtClean="0">
                <a:solidFill>
                  <a:srgbClr val="0033CC"/>
                </a:solidFill>
              </a:rPr>
              <a:t>P155--156</a:t>
            </a:r>
            <a:endParaRPr lang="zh-CN" altLang="en-US" sz="3600" dirty="0">
              <a:solidFill>
                <a:srgbClr val="0033CC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611560" y="3689146"/>
            <a:ext cx="7772400" cy="262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-52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bg2"/>
                </a:solidFill>
              </a:rPr>
              <a:t>2.</a:t>
            </a:r>
            <a:r>
              <a:rPr lang="zh-CN" altLang="en-US" dirty="0" smtClean="0">
                <a:solidFill>
                  <a:schemeClr val="bg2"/>
                </a:solidFill>
              </a:rPr>
              <a:t>二次曲面的化简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0033CC"/>
                </a:solidFill>
              </a:rPr>
              <a:t>利用正交变换化简二次型为标准形。</a:t>
            </a:r>
            <a:endParaRPr lang="en-US" altLang="zh-CN" sz="3600" dirty="0" smtClean="0">
              <a:solidFill>
                <a:srgbClr val="0033CC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0033CC"/>
                </a:solidFill>
              </a:rPr>
              <a:t>例：</a:t>
            </a:r>
            <a:r>
              <a:rPr lang="en-US" altLang="zh-CN" sz="3600" dirty="0" smtClean="0">
                <a:solidFill>
                  <a:srgbClr val="0033CC"/>
                </a:solidFill>
              </a:rPr>
              <a:t>P162  </a:t>
            </a:r>
            <a:r>
              <a:rPr lang="zh-CN" altLang="en-US" sz="3600" dirty="0" smtClean="0">
                <a:solidFill>
                  <a:srgbClr val="0033CC"/>
                </a:solidFill>
              </a:rPr>
              <a:t>例题</a:t>
            </a:r>
            <a:r>
              <a:rPr lang="en-US" altLang="zh-CN" sz="3600" dirty="0" smtClean="0">
                <a:solidFill>
                  <a:srgbClr val="0033CC"/>
                </a:solidFill>
              </a:rPr>
              <a:t>4.1</a:t>
            </a:r>
            <a:endParaRPr lang="zh-CN" altLang="en-US" sz="36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721085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1124459" y="1043115"/>
            <a:ext cx="273183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黑体" pitchFamily="2" charset="-122"/>
                <a:ea typeface="黑体" pitchFamily="2" charset="-122"/>
              </a:rPr>
              <a:t>本周作业 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115616" y="2244781"/>
            <a:ext cx="26334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ea typeface="楷体_GB2312" pitchFamily="49" charset="-122"/>
              </a:rPr>
              <a:t>P164  </a:t>
            </a:r>
            <a:r>
              <a:rPr lang="zh-CN" altLang="en-US" sz="4000" dirty="0" smtClean="0">
                <a:latin typeface="宋体" pitchFamily="2" charset="-122"/>
              </a:rPr>
              <a:t>习题</a:t>
            </a:r>
            <a:endParaRPr lang="en-US" altLang="zh-CN" sz="4000" dirty="0" smtClean="0">
              <a:latin typeface="宋体" pitchFamily="2" charset="-122"/>
            </a:endParaRPr>
          </a:p>
        </p:txBody>
      </p:sp>
      <p:sp>
        <p:nvSpPr>
          <p:cNvPr id="206868" name="Rectangle 20"/>
          <p:cNvSpPr>
            <a:spLocks noChangeArrowheads="1"/>
          </p:cNvSpPr>
          <p:nvPr/>
        </p:nvSpPr>
        <p:spPr bwMode="auto">
          <a:xfrm>
            <a:off x="1248146" y="3441194"/>
            <a:ext cx="32223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ea typeface="楷体_GB2312" pitchFamily="49" charset="-122"/>
              </a:rPr>
              <a:t>16</a:t>
            </a:r>
            <a:r>
              <a:rPr lang="zh-CN" altLang="en-US" sz="4000" dirty="0" smtClean="0">
                <a:ea typeface="楷体_GB2312" pitchFamily="49" charset="-122"/>
              </a:rPr>
              <a:t>，</a:t>
            </a:r>
            <a:r>
              <a:rPr lang="en-US" altLang="zh-CN" sz="4000" dirty="0" smtClean="0">
                <a:ea typeface="楷体_GB2312" pitchFamily="49" charset="-122"/>
              </a:rPr>
              <a:t>17,  </a:t>
            </a:r>
            <a:r>
              <a:rPr lang="en-US" altLang="zh-CN" sz="4000" dirty="0" smtClean="0">
                <a:ea typeface="楷体_GB2312" pitchFamily="49" charset="-122"/>
              </a:rPr>
              <a:t>21(1)</a:t>
            </a:r>
            <a:endParaRPr lang="en-US" altLang="zh-CN" sz="4000" dirty="0" smtClean="0"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DF37-AEE8-484F-9441-CFC9A93CCCEE}" type="slidenum">
              <a:rPr lang="en-US" altLang="zh-CN" smtClean="0">
                <a:solidFill>
                  <a:schemeClr val="bg2"/>
                </a:solidFill>
              </a:rPr>
              <a:pPr/>
              <a:t>33</a:t>
            </a:fld>
            <a:endParaRPr lang="en-US" alt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57200"/>
            <a:ext cx="1524000" cy="533400"/>
          </a:xfrm>
        </p:spPr>
        <p:txBody>
          <a:bodyPr/>
          <a:lstStyle/>
          <a:p>
            <a:pPr algn="just">
              <a:lnSpc>
                <a:spcPct val="75000"/>
              </a:lnSpc>
            </a:pPr>
            <a:r>
              <a:rPr lang="zh-CN" altLang="en-US" sz="3200" b="1">
                <a:solidFill>
                  <a:schemeClr val="bg2"/>
                </a:solidFill>
              </a:rPr>
              <a:t>定义</a:t>
            </a:r>
            <a:r>
              <a:rPr lang="en-US" altLang="zh-CN" sz="3200" b="1">
                <a:solidFill>
                  <a:schemeClr val="bg2"/>
                </a:solidFill>
              </a:rPr>
              <a:t>1. </a:t>
            </a:r>
          </a:p>
        </p:txBody>
      </p:sp>
      <p:sp>
        <p:nvSpPr>
          <p:cNvPr id="205841" name="Text Box 17"/>
          <p:cNvSpPr txBox="1">
            <a:spLocks noChangeArrowheads="1"/>
          </p:cNvSpPr>
          <p:nvPr/>
        </p:nvSpPr>
        <p:spPr bwMode="auto">
          <a:xfrm>
            <a:off x="539750" y="1049338"/>
            <a:ext cx="8243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如果曲面 </a:t>
            </a:r>
            <a:r>
              <a:rPr lang="en-US" altLang="zh-CN"/>
              <a:t>S </a:t>
            </a:r>
            <a:r>
              <a:rPr lang="zh-CN" altLang="en-US"/>
              <a:t>与方程 </a:t>
            </a:r>
            <a:r>
              <a:rPr lang="en-US" altLang="zh-CN" i="1"/>
              <a:t>F( x, y, z )</a:t>
            </a:r>
            <a:r>
              <a:rPr lang="en-US" altLang="zh-CN"/>
              <a:t> = 0 </a:t>
            </a:r>
            <a:r>
              <a:rPr lang="zh-CN" altLang="en-US"/>
              <a:t>有下述关系</a:t>
            </a:r>
            <a:r>
              <a:rPr lang="en-US" altLang="zh-CN"/>
              <a:t>:</a:t>
            </a:r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611188" y="1628775"/>
            <a:ext cx="7850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(1) </a:t>
            </a:r>
            <a:r>
              <a:rPr lang="zh-CN" altLang="en-US"/>
              <a:t>曲面 </a:t>
            </a:r>
            <a:r>
              <a:rPr lang="en-US" altLang="zh-CN"/>
              <a:t>S </a:t>
            </a:r>
            <a:r>
              <a:rPr lang="zh-CN" altLang="en-US"/>
              <a:t>上的任意点的坐标都满足此方程</a:t>
            </a:r>
            <a:r>
              <a:rPr lang="en-US" altLang="zh-CN"/>
              <a:t>;</a:t>
            </a: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381000" y="2852738"/>
            <a:ext cx="6718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则 </a:t>
            </a:r>
            <a:r>
              <a:rPr lang="en-US" altLang="zh-CN" i="1"/>
              <a:t>F( x, y, z ) = </a:t>
            </a:r>
            <a:r>
              <a:rPr lang="en-US" altLang="zh-CN"/>
              <a:t>0 </a:t>
            </a:r>
            <a:r>
              <a:rPr lang="zh-CN" altLang="en-US">
                <a:latin typeface="楷体_GB2312" pitchFamily="49" charset="-122"/>
              </a:rPr>
              <a:t>叫做曲面</a:t>
            </a:r>
            <a:r>
              <a:rPr lang="zh-CN" altLang="en-US"/>
              <a:t> </a:t>
            </a:r>
            <a:r>
              <a:rPr lang="en-US" altLang="zh-CN"/>
              <a:t>S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的方程</a:t>
            </a:r>
            <a:r>
              <a:rPr lang="en-US" altLang="zh-CN"/>
              <a:t>, </a:t>
            </a: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381000" y="3500438"/>
            <a:ext cx="6921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曲面 </a:t>
            </a:r>
            <a:r>
              <a:rPr lang="en-US" altLang="zh-CN"/>
              <a:t>S </a:t>
            </a:r>
            <a:r>
              <a:rPr lang="zh-CN" altLang="en-US"/>
              <a:t>叫做方程 </a:t>
            </a:r>
            <a:r>
              <a:rPr lang="en-US" altLang="zh-CN" i="1"/>
              <a:t>F( x, y, z )</a:t>
            </a:r>
            <a:r>
              <a:rPr lang="en-US" altLang="zh-CN"/>
              <a:t> = 0 </a:t>
            </a:r>
            <a:r>
              <a:rPr lang="zh-CN" altLang="en-US"/>
              <a:t>的图形</a:t>
            </a:r>
            <a:r>
              <a:rPr lang="en-US" altLang="zh-CN"/>
              <a:t>.</a:t>
            </a:r>
          </a:p>
        </p:txBody>
      </p:sp>
      <p:sp>
        <p:nvSpPr>
          <p:cNvPr id="205847" name="Text Box 23"/>
          <p:cNvSpPr txBox="1">
            <a:spLocks noChangeArrowheads="1"/>
          </p:cNvSpPr>
          <p:nvPr/>
        </p:nvSpPr>
        <p:spPr bwMode="auto">
          <a:xfrm>
            <a:off x="611188" y="2236788"/>
            <a:ext cx="7816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(2) </a:t>
            </a:r>
            <a:r>
              <a:rPr lang="zh-CN" altLang="en-US"/>
              <a:t>不在曲面 </a:t>
            </a:r>
            <a:r>
              <a:rPr lang="en-US" altLang="zh-CN"/>
              <a:t>S </a:t>
            </a:r>
            <a:r>
              <a:rPr lang="zh-CN" altLang="en-US"/>
              <a:t>上的点的坐标不满足此方程</a:t>
            </a:r>
            <a:r>
              <a:rPr lang="en-US" altLang="zh-CN"/>
              <a:t>,</a:t>
            </a:r>
          </a:p>
        </p:txBody>
      </p:sp>
      <p:graphicFrame>
        <p:nvGraphicFramePr>
          <p:cNvPr id="205864" name="Object 40"/>
          <p:cNvGraphicFramePr>
            <a:graphicFrameLocks noChangeAspect="1"/>
          </p:cNvGraphicFramePr>
          <p:nvPr/>
        </p:nvGraphicFramePr>
        <p:xfrm>
          <a:off x="684213" y="4149725"/>
          <a:ext cx="349885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7" name="BMP 图象" r:id="rId3" imgW="1704762" imgH="1228571" progId="Paint.Picture">
                  <p:embed/>
                </p:oleObj>
              </mc:Choice>
              <mc:Fallback>
                <p:oleObj name="BMP 图象" r:id="rId3" imgW="1704762" imgH="1228571" progId="Paint.Picture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49725"/>
                        <a:ext cx="3498850" cy="2089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885" name="Group 61"/>
          <p:cNvGrpSpPr>
            <a:grpSpLocks/>
          </p:cNvGrpSpPr>
          <p:nvPr/>
        </p:nvGrpSpPr>
        <p:grpSpPr bwMode="auto">
          <a:xfrm>
            <a:off x="5148263" y="4221163"/>
            <a:ext cx="3240087" cy="2232025"/>
            <a:chOff x="3243" y="2659"/>
            <a:chExt cx="2041" cy="1406"/>
          </a:xfrm>
        </p:grpSpPr>
        <p:graphicFrame>
          <p:nvGraphicFramePr>
            <p:cNvPr id="205839" name="Object 15"/>
            <p:cNvGraphicFramePr>
              <a:graphicFrameLocks noChangeAspect="1"/>
            </p:cNvGraphicFramePr>
            <p:nvPr/>
          </p:nvGraphicFramePr>
          <p:xfrm>
            <a:off x="4014" y="2704"/>
            <a:ext cx="127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78" name="Equation" r:id="rId5" imgW="1955520" imgH="406080" progId="Equation.3">
                    <p:embed/>
                  </p:oleObj>
                </mc:Choice>
                <mc:Fallback>
                  <p:oleObj name="Equation" r:id="rId5" imgW="1955520" imgH="4060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704"/>
                          <a:ext cx="1270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866" name="Line 42"/>
            <p:cNvSpPr>
              <a:spLocks noChangeShapeType="1"/>
            </p:cNvSpPr>
            <p:nvPr/>
          </p:nvSpPr>
          <p:spPr bwMode="auto">
            <a:xfrm>
              <a:off x="3833" y="3748"/>
              <a:ext cx="99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 flipH="1">
              <a:off x="3470" y="3748"/>
              <a:ext cx="371" cy="31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870" name="Object 46"/>
            <p:cNvGraphicFramePr>
              <a:graphicFrameLocks noChangeAspect="1"/>
            </p:cNvGraphicFramePr>
            <p:nvPr/>
          </p:nvGraphicFramePr>
          <p:xfrm>
            <a:off x="4014" y="3022"/>
            <a:ext cx="32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79" name="Equation" r:id="rId7" imgW="253800" imgH="317160" progId="Equation.3">
                    <p:embed/>
                  </p:oleObj>
                </mc:Choice>
                <mc:Fallback>
                  <p:oleObj name="Equation" r:id="rId7" imgW="253800" imgH="31716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3022"/>
                          <a:ext cx="32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 flipV="1">
              <a:off x="3833" y="2750"/>
              <a:ext cx="0" cy="99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880" name="Group 56"/>
            <p:cNvGrpSpPr>
              <a:grpSpLocks/>
            </p:cNvGrpSpPr>
            <p:nvPr/>
          </p:nvGrpSpPr>
          <p:grpSpPr bwMode="auto">
            <a:xfrm>
              <a:off x="3515" y="2795"/>
              <a:ext cx="1094" cy="998"/>
              <a:chOff x="3515" y="2795"/>
              <a:chExt cx="1094" cy="998"/>
            </a:xfrm>
          </p:grpSpPr>
          <p:sp>
            <p:nvSpPr>
              <p:cNvPr id="205876" name="Freeform 52"/>
              <p:cNvSpPr>
                <a:spLocks/>
              </p:cNvSpPr>
              <p:nvPr/>
            </p:nvSpPr>
            <p:spPr bwMode="auto">
              <a:xfrm rot="-754703">
                <a:off x="3515" y="2976"/>
                <a:ext cx="544" cy="363"/>
              </a:xfrm>
              <a:custGeom>
                <a:avLst/>
                <a:gdLst>
                  <a:gd name="T0" fmla="*/ 544 w 544"/>
                  <a:gd name="T1" fmla="*/ 0 h 363"/>
                  <a:gd name="T2" fmla="*/ 181 w 544"/>
                  <a:gd name="T3" fmla="*/ 137 h 363"/>
                  <a:gd name="T4" fmla="*/ 0 w 544"/>
                  <a:gd name="T5" fmla="*/ 36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4" h="363">
                    <a:moveTo>
                      <a:pt x="544" y="0"/>
                    </a:moveTo>
                    <a:cubicBezTo>
                      <a:pt x="408" y="38"/>
                      <a:pt x="272" y="77"/>
                      <a:pt x="181" y="137"/>
                    </a:cubicBezTo>
                    <a:cubicBezTo>
                      <a:pt x="90" y="197"/>
                      <a:pt x="30" y="318"/>
                      <a:pt x="0" y="363"/>
                    </a:cubicBezTo>
                  </a:path>
                </a:pathLst>
              </a:cu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877" name="Freeform 53"/>
              <p:cNvSpPr>
                <a:spLocks/>
              </p:cNvSpPr>
              <p:nvPr/>
            </p:nvSpPr>
            <p:spPr bwMode="auto">
              <a:xfrm rot="3398736">
                <a:off x="4015" y="2885"/>
                <a:ext cx="544" cy="363"/>
              </a:xfrm>
              <a:custGeom>
                <a:avLst/>
                <a:gdLst>
                  <a:gd name="T0" fmla="*/ 544 w 544"/>
                  <a:gd name="T1" fmla="*/ 0 h 363"/>
                  <a:gd name="T2" fmla="*/ 181 w 544"/>
                  <a:gd name="T3" fmla="*/ 137 h 363"/>
                  <a:gd name="T4" fmla="*/ 0 w 544"/>
                  <a:gd name="T5" fmla="*/ 36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4" h="363">
                    <a:moveTo>
                      <a:pt x="544" y="0"/>
                    </a:moveTo>
                    <a:cubicBezTo>
                      <a:pt x="408" y="38"/>
                      <a:pt x="272" y="77"/>
                      <a:pt x="181" y="137"/>
                    </a:cubicBezTo>
                    <a:cubicBezTo>
                      <a:pt x="90" y="197"/>
                      <a:pt x="30" y="318"/>
                      <a:pt x="0" y="363"/>
                    </a:cubicBezTo>
                  </a:path>
                </a:pathLst>
              </a:cu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878" name="Freeform 54"/>
              <p:cNvSpPr>
                <a:spLocks/>
              </p:cNvSpPr>
              <p:nvPr/>
            </p:nvSpPr>
            <p:spPr bwMode="auto">
              <a:xfrm rot="3301601">
                <a:off x="3606" y="3339"/>
                <a:ext cx="544" cy="363"/>
              </a:xfrm>
              <a:custGeom>
                <a:avLst/>
                <a:gdLst>
                  <a:gd name="T0" fmla="*/ 544 w 544"/>
                  <a:gd name="T1" fmla="*/ 0 h 363"/>
                  <a:gd name="T2" fmla="*/ 181 w 544"/>
                  <a:gd name="T3" fmla="*/ 137 h 363"/>
                  <a:gd name="T4" fmla="*/ 0 w 544"/>
                  <a:gd name="T5" fmla="*/ 36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4" h="363">
                    <a:moveTo>
                      <a:pt x="544" y="0"/>
                    </a:moveTo>
                    <a:cubicBezTo>
                      <a:pt x="408" y="38"/>
                      <a:pt x="272" y="77"/>
                      <a:pt x="181" y="137"/>
                    </a:cubicBezTo>
                    <a:cubicBezTo>
                      <a:pt x="90" y="197"/>
                      <a:pt x="30" y="318"/>
                      <a:pt x="0" y="363"/>
                    </a:cubicBezTo>
                  </a:path>
                </a:pathLst>
              </a:cu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879" name="Freeform 55"/>
              <p:cNvSpPr>
                <a:spLocks/>
              </p:cNvSpPr>
              <p:nvPr/>
            </p:nvSpPr>
            <p:spPr bwMode="auto">
              <a:xfrm rot="-754703">
                <a:off x="4155" y="3253"/>
                <a:ext cx="454" cy="321"/>
              </a:xfrm>
              <a:custGeom>
                <a:avLst/>
                <a:gdLst>
                  <a:gd name="T0" fmla="*/ 544 w 544"/>
                  <a:gd name="T1" fmla="*/ 0 h 363"/>
                  <a:gd name="T2" fmla="*/ 181 w 544"/>
                  <a:gd name="T3" fmla="*/ 137 h 363"/>
                  <a:gd name="T4" fmla="*/ 0 w 544"/>
                  <a:gd name="T5" fmla="*/ 36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4" h="363">
                    <a:moveTo>
                      <a:pt x="544" y="0"/>
                    </a:moveTo>
                    <a:cubicBezTo>
                      <a:pt x="408" y="38"/>
                      <a:pt x="272" y="77"/>
                      <a:pt x="181" y="137"/>
                    </a:cubicBezTo>
                    <a:cubicBezTo>
                      <a:pt x="90" y="197"/>
                      <a:pt x="30" y="318"/>
                      <a:pt x="0" y="363"/>
                    </a:cubicBezTo>
                  </a:path>
                </a:pathLst>
              </a:custGeom>
              <a:noFill/>
              <a:ln w="5715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05881" name="Object 57"/>
            <p:cNvGraphicFramePr>
              <a:graphicFrameLocks noChangeAspect="1"/>
            </p:cNvGraphicFramePr>
            <p:nvPr/>
          </p:nvGraphicFramePr>
          <p:xfrm>
            <a:off x="3243" y="3794"/>
            <a:ext cx="27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80" name="公式" r:id="rId9" imgW="139680" imgH="139680" progId="Equation.3">
                    <p:embed/>
                  </p:oleObj>
                </mc:Choice>
                <mc:Fallback>
                  <p:oleObj name="公式" r:id="rId9" imgW="139680" imgH="13968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3794"/>
                          <a:ext cx="27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82" name="Object 58"/>
            <p:cNvGraphicFramePr>
              <a:graphicFrameLocks noChangeAspect="1"/>
            </p:cNvGraphicFramePr>
            <p:nvPr/>
          </p:nvGraphicFramePr>
          <p:xfrm>
            <a:off x="4604" y="3748"/>
            <a:ext cx="23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81" name="公式" r:id="rId11" imgW="139680" imgH="164880" progId="Equation.3">
                    <p:embed/>
                  </p:oleObj>
                </mc:Choice>
                <mc:Fallback>
                  <p:oleObj name="公式" r:id="rId11" imgW="139680" imgH="16488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3748"/>
                          <a:ext cx="23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83" name="Object 59"/>
            <p:cNvGraphicFramePr>
              <a:graphicFrameLocks noChangeAspect="1"/>
            </p:cNvGraphicFramePr>
            <p:nvPr/>
          </p:nvGraphicFramePr>
          <p:xfrm>
            <a:off x="3565" y="2659"/>
            <a:ext cx="22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82" name="公式" r:id="rId13" imgW="114120" imgH="139680" progId="Equation.3">
                    <p:embed/>
                  </p:oleObj>
                </mc:Choice>
                <mc:Fallback>
                  <p:oleObj name="公式" r:id="rId13" imgW="114120" imgH="13968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5" y="2659"/>
                          <a:ext cx="22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84" name="Object 60"/>
            <p:cNvGraphicFramePr>
              <a:graphicFrameLocks noChangeAspect="1"/>
            </p:cNvGraphicFramePr>
            <p:nvPr/>
          </p:nvGraphicFramePr>
          <p:xfrm>
            <a:off x="3787" y="3748"/>
            <a:ext cx="21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83" name="公式" r:id="rId15" imgW="164880" imgH="177480" progId="Equation.3">
                    <p:embed/>
                  </p:oleObj>
                </mc:Choice>
                <mc:Fallback>
                  <p:oleObj name="公式" r:id="rId15" imgW="164880" imgH="17748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3748"/>
                          <a:ext cx="21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481-FEA8-491C-B234-0078D8C6E05D}" type="slidenum">
              <a:rPr lang="en-US" altLang="zh-CN" smtClean="0">
                <a:solidFill>
                  <a:schemeClr val="bg2"/>
                </a:solidFill>
              </a:rPr>
              <a:pPr/>
              <a:t>4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0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0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0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1" grpId="0" autoUpdateAnimBg="0"/>
      <p:bldP spid="205842" grpId="0" autoUpdateAnimBg="0"/>
      <p:bldP spid="205843" grpId="0" autoUpdateAnimBg="0"/>
      <p:bldP spid="205844" grpId="0" autoUpdateAnimBg="0"/>
      <p:bldP spid="20584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684213" y="692150"/>
            <a:ext cx="5081587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latin typeface="楷体_GB2312" pitchFamily="49" charset="-122"/>
              </a:rPr>
              <a:t>曲面研究的两个基本问题 </a:t>
            </a:r>
            <a:r>
              <a:rPr lang="en-US" altLang="zh-CN">
                <a:latin typeface="楷体_GB2312" pitchFamily="49" charset="-122"/>
              </a:rPr>
              <a:t>:</a:t>
            </a:r>
            <a:endParaRPr lang="en-US" altLang="zh-CN"/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611188" y="1700213"/>
            <a:ext cx="6673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(1)  </a:t>
            </a:r>
            <a:r>
              <a:rPr lang="zh-CN" altLang="en-US"/>
              <a:t>已知一曲面作为点的几何轨迹时</a:t>
            </a:r>
            <a:r>
              <a:rPr lang="en-US" altLang="zh-CN"/>
              <a:t>,</a:t>
            </a: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1331913" y="2565400"/>
            <a:ext cx="2325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求曲面方程</a:t>
            </a:r>
            <a:r>
              <a:rPr lang="en-US" altLang="zh-CN"/>
              <a:t>.</a:t>
            </a:r>
          </a:p>
        </p:txBody>
      </p:sp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684213" y="3284538"/>
            <a:ext cx="8856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/>
              <a:t>(2)  </a:t>
            </a:r>
            <a:r>
              <a:rPr lang="zh-CN" altLang="en-US"/>
              <a:t>已知方程时 </a:t>
            </a:r>
            <a:r>
              <a:rPr lang="en-US" altLang="zh-CN"/>
              <a:t>,  </a:t>
            </a:r>
            <a:r>
              <a:rPr lang="zh-CN" altLang="en-US"/>
              <a:t>研究它所表示的几何形状</a:t>
            </a:r>
          </a:p>
        </p:txBody>
      </p: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1403350" y="4076700"/>
            <a:ext cx="330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( </a:t>
            </a:r>
            <a:r>
              <a:rPr lang="zh-CN" altLang="en-US"/>
              <a:t>必要时需作图 </a:t>
            </a:r>
            <a:r>
              <a:rPr lang="en-US" altLang="zh-CN"/>
              <a:t>).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DF37-AEE8-484F-9441-CFC9A93CCCEE}" type="slidenum">
              <a:rPr lang="en-US" altLang="zh-CN" smtClean="0">
                <a:solidFill>
                  <a:schemeClr val="bg2"/>
                </a:solidFill>
              </a:rPr>
              <a:pPr/>
              <a:t>5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  <p:bldP spid="209925" grpId="0" autoUpdateAnimBg="0"/>
      <p:bldP spid="209926" grpId="0" autoUpdateAnimBg="0"/>
      <p:bldP spid="209927" grpId="0" autoUpdateAnimBg="0"/>
      <p:bldP spid="20992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90" name="Group 2"/>
          <p:cNvGrpSpPr>
            <a:grpSpLocks/>
          </p:cNvGrpSpPr>
          <p:nvPr/>
        </p:nvGrpSpPr>
        <p:grpSpPr bwMode="auto">
          <a:xfrm>
            <a:off x="6948488" y="3094038"/>
            <a:ext cx="1439862" cy="1414462"/>
            <a:chOff x="4656" y="2544"/>
            <a:chExt cx="960" cy="1048"/>
          </a:xfrm>
        </p:grpSpPr>
        <p:grpSp>
          <p:nvGrpSpPr>
            <p:cNvPr id="114691" name="Group 3"/>
            <p:cNvGrpSpPr>
              <a:grpSpLocks/>
            </p:cNvGrpSpPr>
            <p:nvPr/>
          </p:nvGrpSpPr>
          <p:grpSpPr bwMode="auto">
            <a:xfrm>
              <a:off x="4656" y="2544"/>
              <a:ext cx="960" cy="1048"/>
              <a:chOff x="4608" y="2584"/>
              <a:chExt cx="968" cy="1056"/>
            </a:xfrm>
          </p:grpSpPr>
          <p:sp>
            <p:nvSpPr>
              <p:cNvPr id="114692" name="Oval 4"/>
              <p:cNvSpPr>
                <a:spLocks noChangeArrowheads="1"/>
              </p:cNvSpPr>
              <p:nvPr/>
            </p:nvSpPr>
            <p:spPr bwMode="auto">
              <a:xfrm>
                <a:off x="4608" y="2584"/>
                <a:ext cx="960" cy="1056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rgbClr val="4D4D4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693" name="Arc 5"/>
              <p:cNvSpPr>
                <a:spLocks/>
              </p:cNvSpPr>
              <p:nvPr/>
            </p:nvSpPr>
            <p:spPr bwMode="auto">
              <a:xfrm>
                <a:off x="4608" y="3105"/>
                <a:ext cx="968" cy="57"/>
              </a:xfrm>
              <a:custGeom>
                <a:avLst/>
                <a:gdLst>
                  <a:gd name="G0" fmla="+- 21466 0 0"/>
                  <a:gd name="G1" fmla="+- 21600 0 0"/>
                  <a:gd name="G2" fmla="+- 21600 0 0"/>
                  <a:gd name="T0" fmla="*/ 0 w 41885"/>
                  <a:gd name="T1" fmla="*/ 19202 h 21600"/>
                  <a:gd name="T2" fmla="*/ 41885 w 41885"/>
                  <a:gd name="T3" fmla="*/ 14555 h 21600"/>
                  <a:gd name="T4" fmla="*/ 21466 w 4188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885" h="21600" fill="none" extrusionOk="0">
                    <a:moveTo>
                      <a:pt x="-1" y="19201"/>
                    </a:moveTo>
                    <a:cubicBezTo>
                      <a:pt x="1220" y="8268"/>
                      <a:pt x="10464" y="-1"/>
                      <a:pt x="21466" y="0"/>
                    </a:cubicBezTo>
                    <a:cubicBezTo>
                      <a:pt x="30680" y="0"/>
                      <a:pt x="38879" y="5844"/>
                      <a:pt x="41884" y="14555"/>
                    </a:cubicBezTo>
                  </a:path>
                  <a:path w="41885" h="21600" stroke="0" extrusionOk="0">
                    <a:moveTo>
                      <a:pt x="-1" y="19201"/>
                    </a:moveTo>
                    <a:cubicBezTo>
                      <a:pt x="1220" y="8268"/>
                      <a:pt x="10464" y="-1"/>
                      <a:pt x="21466" y="0"/>
                    </a:cubicBezTo>
                    <a:cubicBezTo>
                      <a:pt x="30680" y="0"/>
                      <a:pt x="38879" y="5844"/>
                      <a:pt x="41884" y="14555"/>
                    </a:cubicBezTo>
                    <a:lnTo>
                      <a:pt x="21466" y="21600"/>
                    </a:ln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 w="6350">
                <a:solidFill>
                  <a:srgbClr val="4D4D4D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4694" name="Arc 6"/>
            <p:cNvSpPr>
              <a:spLocks/>
            </p:cNvSpPr>
            <p:nvPr/>
          </p:nvSpPr>
          <p:spPr bwMode="auto">
            <a:xfrm>
              <a:off x="4656" y="3060"/>
              <a:ext cx="952" cy="7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75 h 30589"/>
                <a:gd name="T2" fmla="*/ 41241 w 43200"/>
                <a:gd name="T3" fmla="*/ 30589 h 30589"/>
                <a:gd name="T4" fmla="*/ 21600 w 43200"/>
                <a:gd name="T5" fmla="*/ 21600 h 30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0589" fill="none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</a:path>
                <a:path w="43200" h="30589" stroke="0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695" name="Arc 7"/>
            <p:cNvSpPr>
              <a:spLocks/>
            </p:cNvSpPr>
            <p:nvPr/>
          </p:nvSpPr>
          <p:spPr bwMode="auto">
            <a:xfrm rot="10800000">
              <a:off x="4656" y="3097"/>
              <a:ext cx="952" cy="7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75 h 30589"/>
                <a:gd name="T2" fmla="*/ 41241 w 43200"/>
                <a:gd name="T3" fmla="*/ 30589 h 30589"/>
                <a:gd name="T4" fmla="*/ 21600 w 43200"/>
                <a:gd name="T5" fmla="*/ 21600 h 30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0589" fill="none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</a:path>
                <a:path w="43200" h="30589" stroke="0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377825" y="3065463"/>
            <a:ext cx="3906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故所求方程为</a:t>
            </a:r>
          </a:p>
        </p:txBody>
      </p:sp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95288" y="381000"/>
            <a:ext cx="3657600" cy="685800"/>
          </a:xfrm>
        </p:spPr>
        <p:txBody>
          <a:bodyPr/>
          <a:lstStyle/>
          <a:p>
            <a:pPr algn="just"/>
            <a:r>
              <a:rPr lang="zh-CN" altLang="en-US" sz="3200" b="1">
                <a:solidFill>
                  <a:schemeClr val="bg2"/>
                </a:solidFill>
              </a:rPr>
              <a:t>例</a:t>
            </a:r>
            <a:r>
              <a:rPr lang="en-US" altLang="zh-CN" sz="3200" b="1">
                <a:solidFill>
                  <a:schemeClr val="bg2"/>
                </a:solidFill>
              </a:rPr>
              <a:t>1 </a:t>
            </a:r>
            <a:r>
              <a:rPr lang="zh-CN" altLang="en-US" sz="3200" b="1">
                <a:solidFill>
                  <a:schemeClr val="bg2"/>
                </a:solidFill>
              </a:rPr>
              <a:t>求动点到定点</a:t>
            </a:r>
          </a:p>
        </p:txBody>
      </p:sp>
      <p:graphicFrame>
        <p:nvGraphicFramePr>
          <p:cNvPr id="114700" name="Object 12"/>
          <p:cNvGraphicFramePr>
            <a:graphicFrameLocks noChangeAspect="1"/>
          </p:cNvGraphicFramePr>
          <p:nvPr/>
        </p:nvGraphicFramePr>
        <p:xfrm>
          <a:off x="3924300" y="1700213"/>
          <a:ext cx="18161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64" name="Equation" r:id="rId3" imgW="1054080" imgH="266400" progId="Equation.DSMT4">
                  <p:embed/>
                </p:oleObj>
              </mc:Choice>
              <mc:Fallback>
                <p:oleObj name="Equation" r:id="rId3" imgW="1054080" imgH="26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700213"/>
                        <a:ext cx="18161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7" name="Object 19"/>
          <p:cNvGraphicFramePr>
            <a:graphicFrameLocks noChangeAspect="1"/>
          </p:cNvGraphicFramePr>
          <p:nvPr/>
        </p:nvGraphicFramePr>
        <p:xfrm>
          <a:off x="3779838" y="482600"/>
          <a:ext cx="21605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65" name="Equation" r:id="rId5" imgW="1320480" imgH="304560" progId="Equation.DSMT4">
                  <p:embed/>
                </p:oleObj>
              </mc:Choice>
              <mc:Fallback>
                <p:oleObj name="Equation" r:id="rId5" imgW="1320480" imgH="3045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82600"/>
                        <a:ext cx="21605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381000" y="1036638"/>
            <a:ext cx="3048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轨迹方程</a:t>
            </a:r>
            <a:r>
              <a:rPr lang="en-US" altLang="zh-CN"/>
              <a:t>.  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323850" y="4433888"/>
            <a:ext cx="6264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特别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当</a:t>
            </a:r>
            <a:r>
              <a:rPr lang="en-US" altLang="zh-CN"/>
              <a:t>M</a:t>
            </a:r>
            <a:r>
              <a:rPr lang="en-US" altLang="zh-CN" baseline="-25000"/>
              <a:t>0</a:t>
            </a:r>
            <a:r>
              <a:rPr lang="zh-CN" altLang="en-US">
                <a:latin typeface="楷体_GB2312" pitchFamily="49" charset="-122"/>
              </a:rPr>
              <a:t>在原点时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球面方程为</a:t>
            </a: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395288" y="1601788"/>
            <a:ext cx="4032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解 设轨迹上动点为</a:t>
            </a:r>
          </a:p>
        </p:txBody>
      </p:sp>
      <p:graphicFrame>
        <p:nvGraphicFramePr>
          <p:cNvPr id="114701" name="Object 13"/>
          <p:cNvGraphicFramePr>
            <a:graphicFrameLocks noChangeAspect="1"/>
          </p:cNvGraphicFramePr>
          <p:nvPr/>
        </p:nvGraphicFramePr>
        <p:xfrm>
          <a:off x="7019925" y="1628775"/>
          <a:ext cx="16557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66" name="Equation" r:id="rId7" imgW="1066680" imgH="342720" progId="Equation.DSMT4">
                  <p:embed/>
                </p:oleObj>
              </mc:Choice>
              <mc:Fallback>
                <p:oleObj name="Equation" r:id="rId7" imgW="1066680" imgH="3427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1628775"/>
                        <a:ext cx="16557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381000" y="23495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sp>
        <p:nvSpPr>
          <p:cNvPr id="114713" name="Text Box 25"/>
          <p:cNvSpPr txBox="1">
            <a:spLocks noChangeArrowheads="1"/>
          </p:cNvSpPr>
          <p:nvPr/>
        </p:nvSpPr>
        <p:spPr bwMode="auto">
          <a:xfrm>
            <a:off x="5724525" y="1574800"/>
            <a:ext cx="2105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依题意</a:t>
            </a:r>
          </a:p>
        </p:txBody>
      </p:sp>
      <p:sp>
        <p:nvSpPr>
          <p:cNvPr id="114714" name="Text Box 26"/>
          <p:cNvSpPr txBox="1">
            <a:spLocks noChangeArrowheads="1"/>
          </p:cNvSpPr>
          <p:nvPr/>
        </p:nvSpPr>
        <p:spPr bwMode="auto">
          <a:xfrm>
            <a:off x="5943600" y="471488"/>
            <a:ext cx="2819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距离为 </a:t>
            </a:r>
            <a:r>
              <a:rPr lang="en-US" altLang="zh-CN"/>
              <a:t>R </a:t>
            </a:r>
            <a:r>
              <a:rPr lang="zh-CN" altLang="en-US"/>
              <a:t>的</a:t>
            </a:r>
          </a:p>
        </p:txBody>
      </p:sp>
      <p:graphicFrame>
        <p:nvGraphicFramePr>
          <p:cNvPr id="114729" name="Object 41"/>
          <p:cNvGraphicFramePr>
            <a:graphicFrameLocks noChangeAspect="1"/>
          </p:cNvGraphicFramePr>
          <p:nvPr/>
        </p:nvGraphicFramePr>
        <p:xfrm>
          <a:off x="395288" y="5661025"/>
          <a:ext cx="3673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67" name="Equation" r:id="rId9" imgW="1854000" imgH="393480" progId="Equation.DSMT4">
                  <p:embed/>
                </p:oleObj>
              </mc:Choice>
              <mc:Fallback>
                <p:oleObj name="Equation" r:id="rId9" imgW="1854000" imgH="39348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661025"/>
                        <a:ext cx="36734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30" name="Text Box 42"/>
          <p:cNvSpPr txBox="1">
            <a:spLocks noChangeArrowheads="1"/>
          </p:cNvSpPr>
          <p:nvPr/>
        </p:nvSpPr>
        <p:spPr bwMode="auto">
          <a:xfrm>
            <a:off x="3995738" y="5802313"/>
            <a:ext cx="3105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表示上</a:t>
            </a:r>
            <a:r>
              <a:rPr lang="en-US" altLang="zh-CN"/>
              <a:t>(</a:t>
            </a:r>
            <a:r>
              <a:rPr lang="zh-CN" altLang="en-US"/>
              <a:t>下</a:t>
            </a:r>
            <a:r>
              <a:rPr lang="en-US" altLang="zh-CN"/>
              <a:t>)</a:t>
            </a:r>
            <a:r>
              <a:rPr lang="zh-CN" altLang="en-US"/>
              <a:t>球面 </a:t>
            </a:r>
            <a:r>
              <a:rPr lang="en-US" altLang="zh-CN"/>
              <a:t>.</a:t>
            </a:r>
          </a:p>
        </p:txBody>
      </p:sp>
      <p:graphicFrame>
        <p:nvGraphicFramePr>
          <p:cNvPr id="114731" name="Object 43"/>
          <p:cNvGraphicFramePr>
            <a:graphicFrameLocks noChangeAspect="1"/>
          </p:cNvGraphicFramePr>
          <p:nvPr/>
        </p:nvGraphicFramePr>
        <p:xfrm>
          <a:off x="1116013" y="2276475"/>
          <a:ext cx="59372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68" name="Equation" r:id="rId11" imgW="3466800" imgH="406080" progId="Equation.DSMT4">
                  <p:embed/>
                </p:oleObj>
              </mc:Choice>
              <mc:Fallback>
                <p:oleObj name="Equation" r:id="rId11" imgW="3466800" imgH="40608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76475"/>
                        <a:ext cx="59372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32" name="Object 44"/>
          <p:cNvGraphicFramePr>
            <a:graphicFrameLocks noChangeAspect="1"/>
          </p:cNvGraphicFramePr>
          <p:nvPr/>
        </p:nvGraphicFramePr>
        <p:xfrm>
          <a:off x="539750" y="3644900"/>
          <a:ext cx="60166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69" name="Equation" r:id="rId13" imgW="3365280" imgH="330120" progId="Equation.DSMT4">
                  <p:embed/>
                </p:oleObj>
              </mc:Choice>
              <mc:Fallback>
                <p:oleObj name="Equation" r:id="rId13" imgW="3365280" imgH="33012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44900"/>
                        <a:ext cx="60166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33" name="Object 45"/>
          <p:cNvGraphicFramePr>
            <a:graphicFrameLocks noChangeAspect="1"/>
          </p:cNvGraphicFramePr>
          <p:nvPr/>
        </p:nvGraphicFramePr>
        <p:xfrm>
          <a:off x="1331913" y="5084763"/>
          <a:ext cx="29606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70" name="Equation" r:id="rId15" imgW="1625400" imgH="317160" progId="Equation.DSMT4">
                  <p:embed/>
                </p:oleObj>
              </mc:Choice>
              <mc:Fallback>
                <p:oleObj name="Equation" r:id="rId15" imgW="1625400" imgH="31716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084763"/>
                        <a:ext cx="296068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747" name="Group 59"/>
          <p:cNvGrpSpPr>
            <a:grpSpLocks/>
          </p:cNvGrpSpPr>
          <p:nvPr/>
        </p:nvGrpSpPr>
        <p:grpSpPr bwMode="auto">
          <a:xfrm>
            <a:off x="6488113" y="3011488"/>
            <a:ext cx="1828800" cy="2362200"/>
            <a:chOff x="4176" y="2448"/>
            <a:chExt cx="1152" cy="1488"/>
          </a:xfrm>
        </p:grpSpPr>
        <p:grpSp>
          <p:nvGrpSpPr>
            <p:cNvPr id="114748" name="Group 60"/>
            <p:cNvGrpSpPr>
              <a:grpSpLocks/>
            </p:cNvGrpSpPr>
            <p:nvPr/>
          </p:nvGrpSpPr>
          <p:grpSpPr bwMode="auto">
            <a:xfrm>
              <a:off x="4176" y="2448"/>
              <a:ext cx="1152" cy="1488"/>
              <a:chOff x="4224" y="192"/>
              <a:chExt cx="1152" cy="1488"/>
            </a:xfrm>
          </p:grpSpPr>
          <p:sp>
            <p:nvSpPr>
              <p:cNvPr id="114749" name="Line 61"/>
              <p:cNvSpPr>
                <a:spLocks noChangeShapeType="1"/>
              </p:cNvSpPr>
              <p:nvPr/>
            </p:nvSpPr>
            <p:spPr bwMode="auto">
              <a:xfrm>
                <a:off x="4560" y="1248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50" name="Line 62"/>
              <p:cNvSpPr>
                <a:spLocks noChangeShapeType="1"/>
              </p:cNvSpPr>
              <p:nvPr/>
            </p:nvSpPr>
            <p:spPr bwMode="auto">
              <a:xfrm flipH="1">
                <a:off x="4224" y="1248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51" name="Line 63"/>
              <p:cNvSpPr>
                <a:spLocks noChangeShapeType="1"/>
              </p:cNvSpPr>
              <p:nvPr/>
            </p:nvSpPr>
            <p:spPr bwMode="auto">
              <a:xfrm flipV="1">
                <a:off x="4560" y="192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4752" name="Object 64"/>
              <p:cNvGraphicFramePr>
                <a:graphicFrameLocks noChangeAspect="1"/>
              </p:cNvGraphicFramePr>
              <p:nvPr/>
            </p:nvGraphicFramePr>
            <p:xfrm>
              <a:off x="4320" y="1488"/>
              <a:ext cx="1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971" name="Equation" r:id="rId17" imgW="126720" imgH="139680" progId="Equation.DSMT4">
                      <p:embed/>
                    </p:oleObj>
                  </mc:Choice>
                  <mc:Fallback>
                    <p:oleObj name="Equation" r:id="rId17" imgW="126720" imgH="139680" progId="Equation.DSMT4">
                      <p:embed/>
                      <p:pic>
                        <p:nvPicPr>
                          <p:cNvPr id="0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488"/>
                            <a:ext cx="17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4753" name="Object 65"/>
              <p:cNvGraphicFramePr>
                <a:graphicFrameLocks noChangeAspect="1"/>
              </p:cNvGraphicFramePr>
              <p:nvPr/>
            </p:nvGraphicFramePr>
            <p:xfrm>
              <a:off x="5184" y="1296"/>
              <a:ext cx="19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972" name="公式" r:id="rId19" imgW="139680" imgH="164880" progId="Equation.3">
                      <p:embed/>
                    </p:oleObj>
                  </mc:Choice>
                  <mc:Fallback>
                    <p:oleObj name="公式" r:id="rId19" imgW="139680" imgH="164880" progId="Equation.3">
                      <p:embed/>
                      <p:pic>
                        <p:nvPicPr>
                          <p:cNvPr id="0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1296"/>
                            <a:ext cx="192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4754" name="Object 66"/>
              <p:cNvGraphicFramePr>
                <a:graphicFrameLocks noChangeAspect="1"/>
              </p:cNvGraphicFramePr>
              <p:nvPr/>
            </p:nvGraphicFramePr>
            <p:xfrm>
              <a:off x="4368" y="192"/>
              <a:ext cx="172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973" name="公式" r:id="rId21" imgW="126720" imgH="126720" progId="Equation.3">
                      <p:embed/>
                    </p:oleObj>
                  </mc:Choice>
                  <mc:Fallback>
                    <p:oleObj name="公式" r:id="rId21" imgW="126720" imgH="126720" progId="Equation.3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92"/>
                            <a:ext cx="172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4755" name="Object 67"/>
              <p:cNvGraphicFramePr>
                <a:graphicFrameLocks noChangeAspect="1"/>
              </p:cNvGraphicFramePr>
              <p:nvPr/>
            </p:nvGraphicFramePr>
            <p:xfrm>
              <a:off x="4512" y="1248"/>
              <a:ext cx="1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974" name="公式" r:id="rId23" imgW="126720" imgH="139680" progId="Equation.3">
                      <p:embed/>
                    </p:oleObj>
                  </mc:Choice>
                  <mc:Fallback>
                    <p:oleObj name="公式" r:id="rId23" imgW="126720" imgH="139680" progId="Equation.3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248"/>
                            <a:ext cx="17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4756" name="Group 68"/>
            <p:cNvGrpSpPr>
              <a:grpSpLocks/>
            </p:cNvGrpSpPr>
            <p:nvPr/>
          </p:nvGrpSpPr>
          <p:grpSpPr bwMode="auto">
            <a:xfrm>
              <a:off x="4800" y="2695"/>
              <a:ext cx="439" cy="761"/>
              <a:chOff x="4800" y="2695"/>
              <a:chExt cx="439" cy="761"/>
            </a:xfrm>
          </p:grpSpPr>
          <p:grpSp>
            <p:nvGrpSpPr>
              <p:cNvPr id="114757" name="Group 69"/>
              <p:cNvGrpSpPr>
                <a:grpSpLocks/>
              </p:cNvGrpSpPr>
              <p:nvPr/>
            </p:nvGrpSpPr>
            <p:grpSpPr bwMode="auto">
              <a:xfrm>
                <a:off x="4800" y="2695"/>
                <a:ext cx="439" cy="761"/>
                <a:chOff x="4800" y="2695"/>
                <a:chExt cx="439" cy="761"/>
              </a:xfrm>
            </p:grpSpPr>
            <p:graphicFrame>
              <p:nvGraphicFramePr>
                <p:cNvPr id="114758" name="Object 70"/>
                <p:cNvGraphicFramePr>
                  <a:graphicFrameLocks noChangeAspect="1"/>
                </p:cNvGraphicFramePr>
                <p:nvPr/>
              </p:nvGraphicFramePr>
              <p:xfrm>
                <a:off x="4944" y="3219"/>
                <a:ext cx="295" cy="2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4975" name="公式" r:id="rId25" imgW="203040" imgH="164880" progId="Equation.3">
                        <p:embed/>
                      </p:oleObj>
                    </mc:Choice>
                    <mc:Fallback>
                      <p:oleObj name="公式" r:id="rId25" imgW="203040" imgH="164880" progId="Equation.3">
                        <p:embed/>
                        <p:pic>
                          <p:nvPicPr>
                            <p:cNvPr id="0" name="Object 7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4" y="3219"/>
                              <a:ext cx="295" cy="2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4759" name="Object 71"/>
                <p:cNvGraphicFramePr>
                  <a:graphicFrameLocks noChangeAspect="1"/>
                </p:cNvGraphicFramePr>
                <p:nvPr/>
              </p:nvGraphicFramePr>
              <p:xfrm>
                <a:off x="4800" y="2695"/>
                <a:ext cx="351" cy="3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4976" name="公式" r:id="rId27" imgW="241200" imgH="228600" progId="Equation.3">
                        <p:embed/>
                      </p:oleObj>
                    </mc:Choice>
                    <mc:Fallback>
                      <p:oleObj name="公式" r:id="rId27" imgW="241200" imgH="228600" progId="Equation.3">
                        <p:embed/>
                        <p:pic>
                          <p:nvPicPr>
                            <p:cNvPr id="0" name="Object 7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0" y="2695"/>
                              <a:ext cx="351" cy="3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4760" name="Oval 72"/>
                <p:cNvSpPr>
                  <a:spLocks noChangeArrowheads="1"/>
                </p:cNvSpPr>
                <p:nvPr/>
              </p:nvSpPr>
              <p:spPr bwMode="auto">
                <a:xfrm>
                  <a:off x="5054" y="3182"/>
                  <a:ext cx="34" cy="3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4761" name="Line 73"/>
              <p:cNvSpPr>
                <a:spLocks noChangeShapeType="1"/>
              </p:cNvSpPr>
              <p:nvPr/>
            </p:nvSpPr>
            <p:spPr bwMode="auto">
              <a:xfrm>
                <a:off x="4951" y="3018"/>
                <a:ext cx="137" cy="20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62" name="Oval 74"/>
              <p:cNvSpPr>
                <a:spLocks noChangeArrowheads="1"/>
              </p:cNvSpPr>
              <p:nvPr/>
            </p:nvSpPr>
            <p:spPr bwMode="auto">
              <a:xfrm>
                <a:off x="4932" y="2984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481-FEA8-491C-B234-0078D8C6E05D}" type="slidenum">
              <a:rPr lang="en-US" altLang="zh-CN" smtClean="0">
                <a:solidFill>
                  <a:schemeClr val="bg2"/>
                </a:solidFill>
              </a:rPr>
              <a:pPr/>
              <a:t>6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14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8" grpId="0" autoUpdateAnimBg="0"/>
      <p:bldP spid="114710" grpId="0" build="p" autoUpdateAnimBg="0"/>
      <p:bldP spid="114712" grpId="0" autoUpdateAnimBg="0"/>
      <p:bldP spid="114706" grpId="0" autoUpdateAnimBg="0"/>
      <p:bldP spid="114713" grpId="0" autoUpdateAnimBg="0"/>
      <p:bldP spid="11473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57200"/>
            <a:ext cx="2882900" cy="609600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3200" b="1">
                <a:solidFill>
                  <a:schemeClr val="bg2"/>
                </a:solidFill>
                <a:latin typeface="楷体_GB2312" pitchFamily="49" charset="-122"/>
              </a:rPr>
              <a:t>例</a:t>
            </a:r>
            <a:r>
              <a:rPr lang="en-US" altLang="zh-CN" sz="3200" b="1">
                <a:solidFill>
                  <a:schemeClr val="bg2"/>
                </a:solidFill>
              </a:rPr>
              <a:t>2  </a:t>
            </a:r>
            <a:r>
              <a:rPr lang="zh-CN" altLang="en-US" sz="3200" b="1">
                <a:solidFill>
                  <a:schemeClr val="bg2"/>
                </a:solidFill>
                <a:latin typeface="楷体_GB2312" pitchFamily="49" charset="-122"/>
              </a:rPr>
              <a:t>研究方程</a:t>
            </a:r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3203575" y="476250"/>
          <a:ext cx="48244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8" name="Equation" r:id="rId3" imgW="2438280" imgH="317160" progId="Equation.DSMT4">
                  <p:embed/>
                </p:oleObj>
              </mc:Choice>
              <mc:Fallback>
                <p:oleObj name="Equation" r:id="rId3" imgW="2438280" imgH="317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76250"/>
                        <a:ext cx="482441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250825" y="1662113"/>
            <a:ext cx="337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解 配方得</a:t>
            </a:r>
            <a:endParaRPr lang="zh-CN" altLang="en-US"/>
          </a:p>
        </p:txBody>
      </p:sp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4140200" y="3027363"/>
          <a:ext cx="6477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9" name="Equation" r:id="rId5" imgW="330120" imgH="304560" progId="Equation.DSMT4">
                  <p:embed/>
                </p:oleObj>
              </mc:Choice>
              <mc:Fallback>
                <p:oleObj name="Equation" r:id="rId5" imgW="330120" imgH="304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027363"/>
                        <a:ext cx="6477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4356100" y="2459038"/>
          <a:ext cx="20875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0" name="Equation" r:id="rId7" imgW="1307880" imgH="304560" progId="Equation.DSMT4">
                  <p:embed/>
                </p:oleObj>
              </mc:Choice>
              <mc:Fallback>
                <p:oleObj name="Equation" r:id="rId7" imgW="1307880" imgH="304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459038"/>
                        <a:ext cx="208756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468313" y="2344738"/>
            <a:ext cx="2286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此方程表示</a:t>
            </a:r>
            <a:r>
              <a:rPr lang="en-US" altLang="zh-CN"/>
              <a:t>: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34925" y="3929063"/>
            <a:ext cx="8280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/>
              <a:t>一般地如下形式的三元二次方程 </a:t>
            </a:r>
            <a:r>
              <a:rPr lang="en-US" altLang="zh-CN"/>
              <a:t>( A≠ 0 )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381000" y="5154613"/>
            <a:ext cx="5846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楷体_GB2312" pitchFamily="49" charset="-122"/>
              </a:rPr>
              <a:t>都可通过配方研究它的图形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5651500" y="5154613"/>
            <a:ext cx="34559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其图形可能是</a:t>
            </a:r>
          </a:p>
        </p:txBody>
      </p:sp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381000" y="1066800"/>
            <a:ext cx="342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表示怎样</a:t>
            </a:r>
            <a:r>
              <a:rPr lang="zh-CN" altLang="en-US">
                <a:latin typeface="楷体_GB2312" pitchFamily="49" charset="-122"/>
              </a:rPr>
              <a:t>的曲面</a:t>
            </a:r>
            <a:r>
              <a:rPr lang="en-US" altLang="zh-CN">
                <a:latin typeface="楷体_GB2312" pitchFamily="49" charset="-122"/>
              </a:rPr>
              <a:t>. </a:t>
            </a:r>
          </a:p>
        </p:txBody>
      </p:sp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2843213" y="3027363"/>
            <a:ext cx="1447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半径为</a:t>
            </a:r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4724400" y="3065463"/>
            <a:ext cx="1600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的球面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115729" name="Object 17"/>
          <p:cNvGraphicFramePr>
            <a:graphicFrameLocks noChangeAspect="1"/>
          </p:cNvGraphicFramePr>
          <p:nvPr/>
        </p:nvGraphicFramePr>
        <p:xfrm>
          <a:off x="900113" y="4476750"/>
          <a:ext cx="705643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1" name="Equation" r:id="rId9" imgW="3682800" imgH="317160" progId="Equation.DSMT4">
                  <p:embed/>
                </p:oleObj>
              </mc:Choice>
              <mc:Fallback>
                <p:oleObj name="Equation" r:id="rId9" imgW="3682800" imgH="3171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476750"/>
                        <a:ext cx="7056437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2971800" y="2349500"/>
            <a:ext cx="1509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球心为 </a:t>
            </a:r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395288" y="5805488"/>
            <a:ext cx="46815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一个球面</a:t>
            </a:r>
            <a:r>
              <a:rPr lang="en-US" altLang="zh-CN"/>
              <a:t>, </a:t>
            </a:r>
            <a:r>
              <a:rPr lang="zh-CN" altLang="en-US"/>
              <a:t>或点</a:t>
            </a:r>
            <a:r>
              <a:rPr lang="en-US" altLang="zh-CN"/>
              <a:t>, </a:t>
            </a:r>
            <a:r>
              <a:rPr lang="zh-CN" altLang="en-US"/>
              <a:t>或虚轨迹</a:t>
            </a:r>
            <a:r>
              <a:rPr lang="en-US" altLang="zh-CN"/>
              <a:t>.</a:t>
            </a:r>
          </a:p>
        </p:txBody>
      </p:sp>
      <p:graphicFrame>
        <p:nvGraphicFramePr>
          <p:cNvPr id="115735" name="Object 23"/>
          <p:cNvGraphicFramePr>
            <a:graphicFrameLocks noChangeAspect="1"/>
          </p:cNvGraphicFramePr>
          <p:nvPr/>
        </p:nvGraphicFramePr>
        <p:xfrm>
          <a:off x="3132138" y="1676400"/>
          <a:ext cx="46132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2" name="Equation" r:id="rId11" imgW="2438280" imgH="317160" progId="Equation.DSMT4">
                  <p:embed/>
                </p:oleObj>
              </mc:Choice>
              <mc:Fallback>
                <p:oleObj name="Equation" r:id="rId11" imgW="2438280" imgH="3171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676400"/>
                        <a:ext cx="46132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6078-C05E-4CB3-AB23-95433CD3296D}" type="slidenum">
              <a:rPr lang="en-US" altLang="zh-CN" smtClean="0">
                <a:solidFill>
                  <a:schemeClr val="bg2"/>
                </a:solidFill>
              </a:rPr>
              <a:pPr/>
              <a:t>7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utoUpdateAnimBg="0"/>
      <p:bldP spid="115720" grpId="0" autoUpdateAnimBg="0"/>
      <p:bldP spid="115722" grpId="0" autoUpdateAnimBg="0"/>
      <p:bldP spid="115723" grpId="0" autoUpdateAnimBg="0"/>
      <p:bldP spid="115724" grpId="0" autoUpdateAnimBg="0"/>
      <p:bldP spid="115727" grpId="0" autoUpdateAnimBg="0"/>
      <p:bldP spid="115728" grpId="0" autoUpdateAnimBg="0"/>
      <p:bldP spid="115730" grpId="0" autoUpdateAnimBg="0"/>
      <p:bldP spid="11573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Line 2"/>
          <p:cNvSpPr>
            <a:spLocks noChangeShapeType="1"/>
          </p:cNvSpPr>
          <p:nvPr/>
        </p:nvSpPr>
        <p:spPr bwMode="auto">
          <a:xfrm flipH="1" flipV="1">
            <a:off x="7391400" y="3481388"/>
            <a:ext cx="0" cy="290036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395288" y="1147763"/>
            <a:ext cx="48244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楷体_GB2312" pitchFamily="49" charset="-122"/>
              </a:rPr>
              <a:t>定义</a:t>
            </a:r>
            <a:r>
              <a:rPr lang="en-US" altLang="zh-CN"/>
              <a:t>2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一条平面曲线</a:t>
            </a:r>
          </a:p>
        </p:txBody>
      </p:sp>
      <p:sp>
        <p:nvSpPr>
          <p:cNvPr id="159753" name="Rectangle 9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3581400" cy="685800"/>
          </a:xfrm>
          <a:noFill/>
        </p:spPr>
        <p:txBody>
          <a:bodyPr/>
          <a:lstStyle/>
          <a:p>
            <a:pPr algn="l"/>
            <a:r>
              <a:rPr lang="zh-CN" altLang="en-US" sz="3600" b="1">
                <a:solidFill>
                  <a:schemeClr val="bg2"/>
                </a:solidFill>
                <a:latin typeface="楷体_GB2312" pitchFamily="49" charset="-122"/>
                <a:ea typeface="黑体" pitchFamily="2" charset="-122"/>
              </a:rPr>
              <a:t>二、旋转曲面</a:t>
            </a:r>
            <a:r>
              <a:rPr lang="zh-CN" altLang="en-US" sz="3200" b="1">
                <a:solidFill>
                  <a:schemeClr val="bg2"/>
                </a:solidFill>
              </a:rPr>
              <a:t>   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3924300" y="1125538"/>
            <a:ext cx="5761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绕其平面上一条定直线</a:t>
            </a:r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323850" y="1773238"/>
            <a:ext cx="81359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旋转</a:t>
            </a:r>
            <a:r>
              <a:rPr lang="zh-CN" altLang="en-US">
                <a:latin typeface="楷体_GB2312" pitchFamily="49" charset="-122"/>
              </a:rPr>
              <a:t>一周</a:t>
            </a:r>
            <a:r>
              <a:rPr lang="zh-CN" altLang="en-US"/>
              <a:t>所形成的曲面叫做</a:t>
            </a:r>
            <a:r>
              <a:rPr lang="zh-CN" altLang="en-US">
                <a:solidFill>
                  <a:srgbClr val="0066FF"/>
                </a:solidFill>
              </a:rPr>
              <a:t>旋转曲面</a:t>
            </a:r>
            <a:r>
              <a:rPr lang="en-US" altLang="zh-CN">
                <a:solidFill>
                  <a:srgbClr val="0066FF"/>
                </a:solidFill>
              </a:rPr>
              <a:t>.</a:t>
            </a:r>
            <a:endParaRPr lang="en-US" altLang="zh-CN">
              <a:solidFill>
                <a:srgbClr val="0066FF"/>
              </a:solidFill>
              <a:latin typeface="楷体_GB2312" pitchFamily="49" charset="-122"/>
            </a:endParaRPr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323850" y="2420938"/>
            <a:ext cx="4333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楷体_GB2312" pitchFamily="49" charset="-122"/>
              </a:rPr>
              <a:t>该定直线称为</a:t>
            </a:r>
            <a:r>
              <a:rPr lang="zh-CN" altLang="en-US">
                <a:solidFill>
                  <a:srgbClr val="0066FF"/>
                </a:solidFill>
                <a:latin typeface="楷体_GB2312" pitchFamily="49" charset="-122"/>
              </a:rPr>
              <a:t>旋转</a:t>
            </a:r>
            <a:r>
              <a:rPr lang="zh-CN" altLang="en-US">
                <a:solidFill>
                  <a:srgbClr val="0066FF"/>
                </a:solidFill>
              </a:rPr>
              <a:t>轴 </a:t>
            </a:r>
            <a:r>
              <a:rPr lang="en-US" altLang="zh-CN"/>
              <a:t>.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159768" name="Text Box 24"/>
          <p:cNvSpPr txBox="1">
            <a:spLocks noChangeArrowheads="1"/>
          </p:cNvSpPr>
          <p:nvPr/>
        </p:nvSpPr>
        <p:spPr bwMode="auto">
          <a:xfrm>
            <a:off x="539750" y="3068638"/>
            <a:ext cx="1236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例如 </a:t>
            </a:r>
            <a:r>
              <a:rPr lang="en-US" altLang="zh-CN"/>
              <a:t>:</a:t>
            </a:r>
          </a:p>
        </p:txBody>
      </p:sp>
      <p:graphicFrame>
        <p:nvGraphicFramePr>
          <p:cNvPr id="159769" name="Object 25"/>
          <p:cNvGraphicFramePr>
            <a:graphicFrameLocks noChangeAspect="1"/>
          </p:cNvGraphicFramePr>
          <p:nvPr/>
        </p:nvGraphicFramePr>
        <p:xfrm>
          <a:off x="3400425" y="3486150"/>
          <a:ext cx="14001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53" name="BMP 图象" r:id="rId3" imgW="1400000" imgH="1000000" progId="Paint.Picture">
                  <p:embed/>
                </p:oleObj>
              </mc:Choice>
              <mc:Fallback>
                <p:oleObj name="BMP 图象" r:id="rId3" imgW="1400000" imgH="1000000" progId="Paint.Picture">
                  <p:embed/>
                  <p:pic>
                    <p:nvPicPr>
                      <p:cNvPr id="0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3486150"/>
                        <a:ext cx="14001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70" name="Object 26"/>
          <p:cNvGraphicFramePr>
            <a:graphicFrameLocks noChangeAspect="1"/>
          </p:cNvGraphicFramePr>
          <p:nvPr/>
        </p:nvGraphicFramePr>
        <p:xfrm>
          <a:off x="1971675" y="3409950"/>
          <a:ext cx="10953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54" name="BMP 图象" r:id="rId5" imgW="1095528" imgH="1152381" progId="Paint.Picture">
                  <p:embed/>
                </p:oleObj>
              </mc:Choice>
              <mc:Fallback>
                <p:oleObj name="BMP 图象" r:id="rId5" imgW="1095528" imgH="1152381" progId="Paint.Picture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3409950"/>
                        <a:ext cx="10953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71" name="Object 27"/>
          <p:cNvGraphicFramePr>
            <a:graphicFrameLocks noChangeAspect="1"/>
          </p:cNvGraphicFramePr>
          <p:nvPr/>
        </p:nvGraphicFramePr>
        <p:xfrm>
          <a:off x="3505200" y="4629150"/>
          <a:ext cx="12668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55" name="BMP 图象" r:id="rId7" imgW="1267002" imgH="1724266" progId="Paint.Picture">
                  <p:embed/>
                </p:oleObj>
              </mc:Choice>
              <mc:Fallback>
                <p:oleObj name="BMP 图象" r:id="rId7" imgW="1267002" imgH="1724266" progId="Paint.Picture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629150"/>
                        <a:ext cx="1266825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72" name="Object 28"/>
          <p:cNvGraphicFramePr>
            <a:graphicFrameLocks noChangeAspect="1"/>
          </p:cNvGraphicFramePr>
          <p:nvPr/>
        </p:nvGraphicFramePr>
        <p:xfrm>
          <a:off x="1895475" y="4781550"/>
          <a:ext cx="130492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56" name="BMP 图象" r:id="rId9" imgW="1305107" imgH="1514686" progId="Paint.Picture">
                  <p:embed/>
                </p:oleObj>
              </mc:Choice>
              <mc:Fallback>
                <p:oleObj name="BMP 图象" r:id="rId9" imgW="1305107" imgH="1514686" progId="Paint.Picture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4781550"/>
                        <a:ext cx="130492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73" name="Freeform 29"/>
          <p:cNvSpPr>
            <a:spLocks/>
          </p:cNvSpPr>
          <p:nvPr/>
        </p:nvSpPr>
        <p:spPr bwMode="auto">
          <a:xfrm>
            <a:off x="7797800" y="4019550"/>
            <a:ext cx="508000" cy="1828800"/>
          </a:xfrm>
          <a:custGeom>
            <a:avLst/>
            <a:gdLst>
              <a:gd name="T0" fmla="*/ 128 w 320"/>
              <a:gd name="T1" fmla="*/ 0 h 1152"/>
              <a:gd name="T2" fmla="*/ 32 w 320"/>
              <a:gd name="T3" fmla="*/ 576 h 1152"/>
              <a:gd name="T4" fmla="*/ 320 w 320"/>
              <a:gd name="T5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57150" cmpd="sng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74" name="Freeform 30"/>
          <p:cNvSpPr>
            <a:spLocks/>
          </p:cNvSpPr>
          <p:nvPr/>
        </p:nvSpPr>
        <p:spPr bwMode="auto">
          <a:xfrm flipH="1">
            <a:off x="6477000" y="4019550"/>
            <a:ext cx="508000" cy="1828800"/>
          </a:xfrm>
          <a:custGeom>
            <a:avLst/>
            <a:gdLst>
              <a:gd name="T0" fmla="*/ 128 w 320"/>
              <a:gd name="T1" fmla="*/ 0 h 1152"/>
              <a:gd name="T2" fmla="*/ 32 w 320"/>
              <a:gd name="T3" fmla="*/ 576 h 1152"/>
              <a:gd name="T4" fmla="*/ 320 w 320"/>
              <a:gd name="T5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57150" cmpd="sng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9798" name="Group 54"/>
          <p:cNvGrpSpPr>
            <a:grpSpLocks/>
          </p:cNvGrpSpPr>
          <p:nvPr/>
        </p:nvGrpSpPr>
        <p:grpSpPr bwMode="auto">
          <a:xfrm>
            <a:off x="6478588" y="3870325"/>
            <a:ext cx="1828800" cy="1979613"/>
            <a:chOff x="4081" y="1970"/>
            <a:chExt cx="1152" cy="1247"/>
          </a:xfrm>
        </p:grpSpPr>
        <p:sp>
          <p:nvSpPr>
            <p:cNvPr id="159776" name="Arc 32"/>
            <p:cNvSpPr>
              <a:spLocks/>
            </p:cNvSpPr>
            <p:nvPr/>
          </p:nvSpPr>
          <p:spPr bwMode="auto">
            <a:xfrm>
              <a:off x="4081" y="3072"/>
              <a:ext cx="1152" cy="145"/>
            </a:xfrm>
            <a:custGeom>
              <a:avLst/>
              <a:gdLst>
                <a:gd name="G0" fmla="+- 21593 0 0"/>
                <a:gd name="G1" fmla="+- 21600 0 0"/>
                <a:gd name="G2" fmla="+- 21600 0 0"/>
                <a:gd name="T0" fmla="*/ 0 w 43193"/>
                <a:gd name="T1" fmla="*/ 21060 h 21600"/>
                <a:gd name="T2" fmla="*/ 43193 w 43193"/>
                <a:gd name="T3" fmla="*/ 21600 h 21600"/>
                <a:gd name="T4" fmla="*/ 21593 w 431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5715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83" name="Arc 39"/>
            <p:cNvSpPr>
              <a:spLocks/>
            </p:cNvSpPr>
            <p:nvPr/>
          </p:nvSpPr>
          <p:spPr bwMode="auto">
            <a:xfrm>
              <a:off x="4279" y="1970"/>
              <a:ext cx="761" cy="96"/>
            </a:xfrm>
            <a:custGeom>
              <a:avLst/>
              <a:gdLst>
                <a:gd name="G0" fmla="+- 21593 0 0"/>
                <a:gd name="G1" fmla="+- 21600 0 0"/>
                <a:gd name="G2" fmla="+- 21600 0 0"/>
                <a:gd name="T0" fmla="*/ 0 w 43193"/>
                <a:gd name="T1" fmla="*/ 21060 h 21600"/>
                <a:gd name="T2" fmla="*/ 43193 w 43193"/>
                <a:gd name="T3" fmla="*/ 21600 h 21600"/>
                <a:gd name="T4" fmla="*/ 21593 w 431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80" name="Arc 36"/>
            <p:cNvSpPr>
              <a:spLocks/>
            </p:cNvSpPr>
            <p:nvPr/>
          </p:nvSpPr>
          <p:spPr bwMode="auto">
            <a:xfrm>
              <a:off x="4367" y="2543"/>
              <a:ext cx="577" cy="73"/>
            </a:xfrm>
            <a:custGeom>
              <a:avLst/>
              <a:gdLst>
                <a:gd name="G0" fmla="+- 21593 0 0"/>
                <a:gd name="G1" fmla="+- 21600 0 0"/>
                <a:gd name="G2" fmla="+- 21600 0 0"/>
                <a:gd name="T0" fmla="*/ 0 w 43193"/>
                <a:gd name="T1" fmla="*/ 21060 h 21600"/>
                <a:gd name="T2" fmla="*/ 43193 w 43193"/>
                <a:gd name="T3" fmla="*/ 21600 h 21600"/>
                <a:gd name="T4" fmla="*/ 21593 w 431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5715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800" name="Group 56"/>
          <p:cNvGrpSpPr>
            <a:grpSpLocks/>
          </p:cNvGrpSpPr>
          <p:nvPr/>
        </p:nvGrpSpPr>
        <p:grpSpPr bwMode="auto">
          <a:xfrm>
            <a:off x="6488113" y="3933825"/>
            <a:ext cx="1828800" cy="2062163"/>
            <a:chOff x="4080" y="2061"/>
            <a:chExt cx="1152" cy="1299"/>
          </a:xfrm>
        </p:grpSpPr>
        <p:grpSp>
          <p:nvGrpSpPr>
            <p:cNvPr id="159788" name="Group 44"/>
            <p:cNvGrpSpPr>
              <a:grpSpLocks/>
            </p:cNvGrpSpPr>
            <p:nvPr/>
          </p:nvGrpSpPr>
          <p:grpSpPr bwMode="auto">
            <a:xfrm>
              <a:off x="4080" y="2064"/>
              <a:ext cx="1152" cy="1296"/>
              <a:chOff x="3984" y="2064"/>
              <a:chExt cx="1152" cy="1296"/>
            </a:xfrm>
          </p:grpSpPr>
          <p:sp>
            <p:nvSpPr>
              <p:cNvPr id="159777" name="Arc 33"/>
              <p:cNvSpPr>
                <a:spLocks/>
              </p:cNvSpPr>
              <p:nvPr/>
            </p:nvSpPr>
            <p:spPr bwMode="auto">
              <a:xfrm flipV="1">
                <a:off x="3984" y="3215"/>
                <a:ext cx="1152" cy="145"/>
              </a:xfrm>
              <a:custGeom>
                <a:avLst/>
                <a:gdLst>
                  <a:gd name="G0" fmla="+- 21593 0 0"/>
                  <a:gd name="G1" fmla="+- 21600 0 0"/>
                  <a:gd name="G2" fmla="+- 21600 0 0"/>
                  <a:gd name="T0" fmla="*/ 0 w 43193"/>
                  <a:gd name="T1" fmla="*/ 21060 h 21600"/>
                  <a:gd name="T2" fmla="*/ 43193 w 43193"/>
                  <a:gd name="T3" fmla="*/ 21600 h 21600"/>
                  <a:gd name="T4" fmla="*/ 21593 w 4319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81" name="Arc 37"/>
              <p:cNvSpPr>
                <a:spLocks/>
              </p:cNvSpPr>
              <p:nvPr/>
            </p:nvSpPr>
            <p:spPr bwMode="auto">
              <a:xfrm flipV="1">
                <a:off x="4270" y="2615"/>
                <a:ext cx="577" cy="73"/>
              </a:xfrm>
              <a:custGeom>
                <a:avLst/>
                <a:gdLst>
                  <a:gd name="G0" fmla="+- 21593 0 0"/>
                  <a:gd name="G1" fmla="+- 21600 0 0"/>
                  <a:gd name="G2" fmla="+- 21600 0 0"/>
                  <a:gd name="T0" fmla="*/ 0 w 43193"/>
                  <a:gd name="T1" fmla="*/ 21060 h 21600"/>
                  <a:gd name="T2" fmla="*/ 43193 w 43193"/>
                  <a:gd name="T3" fmla="*/ 21600 h 21600"/>
                  <a:gd name="T4" fmla="*/ 21593 w 4319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784" name="Arc 40"/>
              <p:cNvSpPr>
                <a:spLocks/>
              </p:cNvSpPr>
              <p:nvPr/>
            </p:nvSpPr>
            <p:spPr bwMode="auto">
              <a:xfrm flipV="1">
                <a:off x="4182" y="2064"/>
                <a:ext cx="761" cy="96"/>
              </a:xfrm>
              <a:custGeom>
                <a:avLst/>
                <a:gdLst>
                  <a:gd name="G0" fmla="+- 21593 0 0"/>
                  <a:gd name="G1" fmla="+- 21600 0 0"/>
                  <a:gd name="G2" fmla="+- 21600 0 0"/>
                  <a:gd name="T0" fmla="*/ 0 w 43193"/>
                  <a:gd name="T1" fmla="*/ 21060 h 21600"/>
                  <a:gd name="T2" fmla="*/ 43193 w 43193"/>
                  <a:gd name="T3" fmla="*/ 21600 h 21600"/>
                  <a:gd name="T4" fmla="*/ 21593 w 4319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9799" name="Line 55"/>
            <p:cNvSpPr>
              <a:spLocks noChangeShapeType="1"/>
            </p:cNvSpPr>
            <p:nvPr/>
          </p:nvSpPr>
          <p:spPr bwMode="auto">
            <a:xfrm flipH="1" flipV="1">
              <a:off x="4656" y="2061"/>
              <a:ext cx="0" cy="129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481-FEA8-491C-B234-0078D8C6E05D}" type="slidenum">
              <a:rPr lang="en-US" altLang="zh-CN" smtClean="0">
                <a:solidFill>
                  <a:schemeClr val="bg2"/>
                </a:solidFill>
              </a:rPr>
              <a:pPr/>
              <a:t>8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9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animBg="1"/>
      <p:bldP spid="159752" grpId="0" autoUpdateAnimBg="0"/>
      <p:bldP spid="159754" grpId="0" autoUpdateAnimBg="0"/>
      <p:bldP spid="159755" grpId="0" autoUpdateAnimBg="0"/>
      <p:bldP spid="159757" grpId="0" autoUpdateAnimBg="0"/>
      <p:bldP spid="159768" grpId="0" build="p" autoUpdateAnimBg="0"/>
      <p:bldP spid="159773" grpId="0" animBg="1"/>
      <p:bldP spid="1597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901" name="Object 141"/>
          <p:cNvGraphicFramePr>
            <a:graphicFrameLocks noChangeAspect="1"/>
          </p:cNvGraphicFramePr>
          <p:nvPr/>
        </p:nvGraphicFramePr>
        <p:xfrm>
          <a:off x="395288" y="4221163"/>
          <a:ext cx="4608512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01" name="公式" r:id="rId3" imgW="1587240" imgH="241200" progId="Equation.3">
                  <p:embed/>
                </p:oleObj>
              </mc:Choice>
              <mc:Fallback>
                <p:oleObj name="公式" r:id="rId3" imgW="1587240" imgH="241200" progId="Equation.3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21163"/>
                        <a:ext cx="4608512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897" name="Group 137"/>
          <p:cNvGrpSpPr>
            <a:grpSpLocks/>
          </p:cNvGrpSpPr>
          <p:nvPr/>
        </p:nvGrpSpPr>
        <p:grpSpPr bwMode="auto">
          <a:xfrm>
            <a:off x="6011863" y="2133600"/>
            <a:ext cx="1828800" cy="1979613"/>
            <a:chOff x="3793" y="1341"/>
            <a:chExt cx="1152" cy="1247"/>
          </a:xfrm>
        </p:grpSpPr>
        <p:sp>
          <p:nvSpPr>
            <p:cNvPr id="117867" name="Arc 107"/>
            <p:cNvSpPr>
              <a:spLocks/>
            </p:cNvSpPr>
            <p:nvPr/>
          </p:nvSpPr>
          <p:spPr bwMode="auto">
            <a:xfrm>
              <a:off x="3793" y="2443"/>
              <a:ext cx="1152" cy="145"/>
            </a:xfrm>
            <a:custGeom>
              <a:avLst/>
              <a:gdLst>
                <a:gd name="G0" fmla="+- 21593 0 0"/>
                <a:gd name="G1" fmla="+- 21600 0 0"/>
                <a:gd name="G2" fmla="+- 21600 0 0"/>
                <a:gd name="T0" fmla="*/ 0 w 43193"/>
                <a:gd name="T1" fmla="*/ 21060 h 21600"/>
                <a:gd name="T2" fmla="*/ 43193 w 43193"/>
                <a:gd name="T3" fmla="*/ 21600 h 21600"/>
                <a:gd name="T4" fmla="*/ 21593 w 431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5715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68" name="Arc 108"/>
            <p:cNvSpPr>
              <a:spLocks/>
            </p:cNvSpPr>
            <p:nvPr/>
          </p:nvSpPr>
          <p:spPr bwMode="auto">
            <a:xfrm>
              <a:off x="3991" y="1341"/>
              <a:ext cx="761" cy="96"/>
            </a:xfrm>
            <a:custGeom>
              <a:avLst/>
              <a:gdLst>
                <a:gd name="G0" fmla="+- 21593 0 0"/>
                <a:gd name="G1" fmla="+- 21600 0 0"/>
                <a:gd name="G2" fmla="+- 21600 0 0"/>
                <a:gd name="T0" fmla="*/ 0 w 43193"/>
                <a:gd name="T1" fmla="*/ 21060 h 21600"/>
                <a:gd name="T2" fmla="*/ 43193 w 43193"/>
                <a:gd name="T3" fmla="*/ 21600 h 21600"/>
                <a:gd name="T4" fmla="*/ 21593 w 431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69" name="Arc 109"/>
            <p:cNvSpPr>
              <a:spLocks/>
            </p:cNvSpPr>
            <p:nvPr/>
          </p:nvSpPr>
          <p:spPr bwMode="auto">
            <a:xfrm>
              <a:off x="4079" y="1914"/>
              <a:ext cx="577" cy="73"/>
            </a:xfrm>
            <a:custGeom>
              <a:avLst/>
              <a:gdLst>
                <a:gd name="G0" fmla="+- 21593 0 0"/>
                <a:gd name="G1" fmla="+- 21600 0 0"/>
                <a:gd name="G2" fmla="+- 21600 0 0"/>
                <a:gd name="T0" fmla="*/ 0 w 43193"/>
                <a:gd name="T1" fmla="*/ 21060 h 21600"/>
                <a:gd name="T2" fmla="*/ 43193 w 43193"/>
                <a:gd name="T3" fmla="*/ 21600 h 21600"/>
                <a:gd name="T4" fmla="*/ 21593 w 431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5715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7804" name="Rectangle 44"/>
          <p:cNvSpPr>
            <a:spLocks noGrp="1" noChangeArrowheads="1"/>
          </p:cNvSpPr>
          <p:nvPr>
            <p:ph type="title"/>
          </p:nvPr>
        </p:nvSpPr>
        <p:spPr>
          <a:xfrm>
            <a:off x="323850" y="457200"/>
            <a:ext cx="8994775" cy="685800"/>
          </a:xfrm>
        </p:spPr>
        <p:txBody>
          <a:bodyPr/>
          <a:lstStyle/>
          <a:p>
            <a:pPr algn="l"/>
            <a:r>
              <a:rPr lang="zh-CN" altLang="en-US" sz="3200" b="1">
                <a:solidFill>
                  <a:schemeClr val="bg2"/>
                </a:solidFill>
                <a:latin typeface="楷体_GB2312" pitchFamily="49" charset="-122"/>
              </a:rPr>
              <a:t>建立</a:t>
            </a:r>
            <a:r>
              <a:rPr lang="en-US" altLang="zh-CN" sz="3200" b="1" i="1">
                <a:solidFill>
                  <a:schemeClr val="bg2"/>
                </a:solidFill>
              </a:rPr>
              <a:t>yoz</a:t>
            </a:r>
            <a:r>
              <a:rPr lang="zh-CN" altLang="en-US" sz="3200" b="1">
                <a:solidFill>
                  <a:schemeClr val="bg2"/>
                </a:solidFill>
                <a:latin typeface="楷体_GB2312" pitchFamily="49" charset="-122"/>
              </a:rPr>
              <a:t>面上曲线</a:t>
            </a:r>
            <a:r>
              <a:rPr lang="en-US" altLang="zh-CN" sz="3200" b="1" i="1">
                <a:solidFill>
                  <a:schemeClr val="bg2"/>
                </a:solidFill>
              </a:rPr>
              <a:t>C </a:t>
            </a:r>
            <a:r>
              <a:rPr lang="zh-CN" altLang="en-US" sz="3200" b="1">
                <a:solidFill>
                  <a:schemeClr val="bg2"/>
                </a:solidFill>
              </a:rPr>
              <a:t>绕 </a:t>
            </a:r>
            <a:r>
              <a:rPr lang="en-US" altLang="zh-CN" sz="3200" b="1" i="1">
                <a:solidFill>
                  <a:schemeClr val="bg2"/>
                </a:solidFill>
              </a:rPr>
              <a:t>z </a:t>
            </a:r>
            <a:r>
              <a:rPr lang="zh-CN" altLang="en-US" sz="3200" b="1">
                <a:solidFill>
                  <a:schemeClr val="bg2"/>
                </a:solidFill>
              </a:rPr>
              <a:t>轴旋转所成曲面</a:t>
            </a:r>
            <a:r>
              <a:rPr lang="zh-CN" altLang="zh-CN" sz="3200" b="1">
                <a:solidFill>
                  <a:schemeClr val="bg2"/>
                </a:solidFill>
              </a:rPr>
              <a:t>的</a:t>
            </a:r>
            <a:r>
              <a:rPr lang="zh-CN" altLang="en-US" sz="3200" b="1">
                <a:solidFill>
                  <a:schemeClr val="bg2"/>
                </a:solidFill>
              </a:rPr>
              <a:t>方程</a:t>
            </a:r>
            <a:r>
              <a:rPr lang="en-US" altLang="zh-CN" sz="3200" b="1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117780" name="Text Box 20"/>
          <p:cNvSpPr txBox="1">
            <a:spLocks noChangeArrowheads="1"/>
          </p:cNvSpPr>
          <p:nvPr/>
        </p:nvSpPr>
        <p:spPr bwMode="auto">
          <a:xfrm>
            <a:off x="381000" y="5657850"/>
            <a:ext cx="365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故旋转曲面方程为</a:t>
            </a:r>
          </a:p>
        </p:txBody>
      </p:sp>
      <p:graphicFrame>
        <p:nvGraphicFramePr>
          <p:cNvPr id="117781" name="Object 21"/>
          <p:cNvGraphicFramePr>
            <a:graphicFrameLocks noChangeAspect="1"/>
          </p:cNvGraphicFramePr>
          <p:nvPr/>
        </p:nvGraphicFramePr>
        <p:xfrm>
          <a:off x="4211638" y="1992313"/>
          <a:ext cx="18732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02" name="Equation" r:id="rId5" imgW="1676160" imgH="406080" progId="Equation.3">
                  <p:embed/>
                </p:oleObj>
              </mc:Choice>
              <mc:Fallback>
                <p:oleObj name="Equation" r:id="rId5" imgW="167616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992313"/>
                        <a:ext cx="18732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395288" y="2424113"/>
            <a:ext cx="3398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当绕 </a:t>
            </a:r>
            <a:r>
              <a:rPr lang="en-US" altLang="zh-CN"/>
              <a:t>z </a:t>
            </a:r>
            <a:r>
              <a:rPr lang="zh-CN" altLang="en-US">
                <a:latin typeface="楷体_GB2312" pitchFamily="49" charset="-122"/>
              </a:rPr>
              <a:t>轴旋转时</a:t>
            </a:r>
            <a:r>
              <a:rPr lang="en-US" altLang="zh-CN">
                <a:latin typeface="楷体_GB2312" pitchFamily="49" charset="-122"/>
              </a:rPr>
              <a:t>,</a:t>
            </a:r>
            <a:endParaRPr lang="en-US" altLang="zh-CN"/>
          </a:p>
        </p:txBody>
      </p:sp>
      <p:graphicFrame>
        <p:nvGraphicFramePr>
          <p:cNvPr id="117783" name="Object 23"/>
          <p:cNvGraphicFramePr>
            <a:graphicFrameLocks noChangeAspect="1"/>
          </p:cNvGraphicFramePr>
          <p:nvPr/>
        </p:nvGraphicFramePr>
        <p:xfrm>
          <a:off x="1739900" y="3649663"/>
          <a:ext cx="22558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03" name="Equation" r:id="rId7" imgW="1193760" imgH="304560" progId="Equation.DSMT4">
                  <p:embed/>
                </p:oleObj>
              </mc:Choice>
              <mc:Fallback>
                <p:oleObj name="Equation" r:id="rId7" imgW="1193760" imgH="3045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649663"/>
                        <a:ext cx="22558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4" name="Object 24"/>
          <p:cNvGraphicFramePr>
            <a:graphicFrameLocks noChangeAspect="1"/>
          </p:cNvGraphicFramePr>
          <p:nvPr/>
        </p:nvGraphicFramePr>
        <p:xfrm>
          <a:off x="539750" y="3073400"/>
          <a:ext cx="28082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04" name="Equation" r:id="rId9" imgW="1612800" imgH="304560" progId="Equation.DSMT4">
                  <p:embed/>
                </p:oleObj>
              </mc:Choice>
              <mc:Fallback>
                <p:oleObj name="Equation" r:id="rId9" imgW="1612800" imgH="30456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073400"/>
                        <a:ext cx="28082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762000" y="1844675"/>
            <a:ext cx="3522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在曲面上任取一点</a:t>
            </a: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762000" y="1265238"/>
            <a:ext cx="4114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楷体_GB2312" pitchFamily="49" charset="-122"/>
              </a:rPr>
              <a:t>给定 </a:t>
            </a:r>
            <a:r>
              <a:rPr lang="en-US" altLang="zh-CN" i="1"/>
              <a:t>yoz</a:t>
            </a:r>
            <a:r>
              <a:rPr lang="en-US" altLang="zh-CN"/>
              <a:t> </a:t>
            </a:r>
            <a:r>
              <a:rPr lang="zh-CN" altLang="en-US"/>
              <a:t>面上曲线 </a:t>
            </a:r>
            <a:r>
              <a:rPr lang="en-US" altLang="zh-CN"/>
              <a:t>C: </a:t>
            </a:r>
          </a:p>
        </p:txBody>
      </p:sp>
      <p:grpSp>
        <p:nvGrpSpPr>
          <p:cNvPr id="117874" name="Group 114"/>
          <p:cNvGrpSpPr>
            <a:grpSpLocks/>
          </p:cNvGrpSpPr>
          <p:nvPr/>
        </p:nvGrpSpPr>
        <p:grpSpPr bwMode="auto">
          <a:xfrm>
            <a:off x="6910388" y="2943225"/>
            <a:ext cx="1990725" cy="393700"/>
            <a:chOff x="4266" y="1480"/>
            <a:chExt cx="1254" cy="248"/>
          </a:xfrm>
        </p:grpSpPr>
        <p:sp>
          <p:nvSpPr>
            <p:cNvPr id="117788" name="Line 28"/>
            <p:cNvSpPr>
              <a:spLocks noChangeShapeType="1"/>
            </p:cNvSpPr>
            <p:nvPr/>
          </p:nvSpPr>
          <p:spPr bwMode="auto">
            <a:xfrm flipH="1">
              <a:off x="4266" y="1609"/>
              <a:ext cx="27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7789" name="Object 29"/>
            <p:cNvGraphicFramePr>
              <a:graphicFrameLocks noChangeAspect="1"/>
            </p:cNvGraphicFramePr>
            <p:nvPr/>
          </p:nvGraphicFramePr>
          <p:xfrm>
            <a:off x="4596" y="1480"/>
            <a:ext cx="9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05" name="公式" r:id="rId11" imgW="799920" imgH="215640" progId="Equation.3">
                    <p:embed/>
                  </p:oleObj>
                </mc:Choice>
                <mc:Fallback>
                  <p:oleObj name="公式" r:id="rId11" imgW="799920" imgH="2156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1480"/>
                          <a:ext cx="92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7898" name="Group 138"/>
          <p:cNvGrpSpPr>
            <a:grpSpLocks/>
          </p:cNvGrpSpPr>
          <p:nvPr/>
        </p:nvGrpSpPr>
        <p:grpSpPr bwMode="auto">
          <a:xfrm>
            <a:off x="5724525" y="3141663"/>
            <a:ext cx="1244600" cy="492125"/>
            <a:chOff x="3600" y="1985"/>
            <a:chExt cx="784" cy="310"/>
          </a:xfrm>
        </p:grpSpPr>
        <p:sp>
          <p:nvSpPr>
            <p:cNvPr id="117791" name="Line 31"/>
            <p:cNvSpPr>
              <a:spLocks noChangeShapeType="1"/>
            </p:cNvSpPr>
            <p:nvPr/>
          </p:nvSpPr>
          <p:spPr bwMode="auto">
            <a:xfrm flipH="1">
              <a:off x="4176" y="1985"/>
              <a:ext cx="192" cy="5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7792" name="Object 32"/>
            <p:cNvGraphicFramePr>
              <a:graphicFrameLocks noChangeAspect="1"/>
            </p:cNvGraphicFramePr>
            <p:nvPr/>
          </p:nvGraphicFramePr>
          <p:xfrm>
            <a:off x="3600" y="2056"/>
            <a:ext cx="78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06" name="公式" r:id="rId13" imgW="660240" imgH="203040" progId="Equation.3">
                    <p:embed/>
                  </p:oleObj>
                </mc:Choice>
                <mc:Fallback>
                  <p:oleObj name="公式" r:id="rId13" imgW="660240" imgH="2030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056"/>
                          <a:ext cx="784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7801" name="Object 41"/>
          <p:cNvGraphicFramePr>
            <a:graphicFrameLocks noChangeAspect="1"/>
          </p:cNvGraphicFramePr>
          <p:nvPr/>
        </p:nvGraphicFramePr>
        <p:xfrm>
          <a:off x="1585913" y="4797425"/>
          <a:ext cx="4389437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07" name="Equation" r:id="rId15" imgW="2361960" imgH="406080" progId="Equation.DSMT4">
                  <p:embed/>
                </p:oleObj>
              </mc:Choice>
              <mc:Fallback>
                <p:oleObj name="Equation" r:id="rId15" imgW="2361960" imgH="40608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4797425"/>
                        <a:ext cx="4389437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02" name="Text Box 42"/>
          <p:cNvSpPr txBox="1">
            <a:spLocks noChangeArrowheads="1"/>
          </p:cNvSpPr>
          <p:nvPr/>
        </p:nvSpPr>
        <p:spPr bwMode="auto">
          <a:xfrm>
            <a:off x="395288" y="4941888"/>
            <a:ext cx="1519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aphicFrame>
        <p:nvGraphicFramePr>
          <p:cNvPr id="117803" name="Object 43"/>
          <p:cNvGraphicFramePr>
            <a:graphicFrameLocks noChangeAspect="1"/>
          </p:cNvGraphicFramePr>
          <p:nvPr/>
        </p:nvGraphicFramePr>
        <p:xfrm>
          <a:off x="4140200" y="5589588"/>
          <a:ext cx="367188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08" name="Equation" r:id="rId17" imgW="1993680" imgH="393480" progId="Equation.DSMT4">
                  <p:embed/>
                </p:oleObj>
              </mc:Choice>
              <mc:Fallback>
                <p:oleObj name="Equation" r:id="rId17" imgW="1993680" imgH="39348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589588"/>
                        <a:ext cx="3671888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05" name="Text Box 45"/>
          <p:cNvSpPr txBox="1">
            <a:spLocks noChangeArrowheads="1"/>
          </p:cNvSpPr>
          <p:nvPr/>
        </p:nvSpPr>
        <p:spPr bwMode="auto">
          <a:xfrm>
            <a:off x="395288" y="3649663"/>
            <a:ext cx="1655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此时有</a:t>
            </a:r>
          </a:p>
        </p:txBody>
      </p:sp>
      <p:sp>
        <p:nvSpPr>
          <p:cNvPr id="117806" name="Text Box 46"/>
          <p:cNvSpPr txBox="1">
            <a:spLocks noChangeArrowheads="1"/>
          </p:cNvSpPr>
          <p:nvPr/>
        </p:nvSpPr>
        <p:spPr bwMode="auto">
          <a:xfrm>
            <a:off x="3492500" y="2420938"/>
            <a:ext cx="1981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该点转到</a:t>
            </a:r>
            <a:endParaRPr lang="zh-CN" altLang="en-US"/>
          </a:p>
        </p:txBody>
      </p:sp>
      <p:sp>
        <p:nvSpPr>
          <p:cNvPr id="117807" name="Line 47"/>
          <p:cNvSpPr>
            <a:spLocks noChangeShapeType="1"/>
          </p:cNvSpPr>
          <p:nvPr/>
        </p:nvSpPr>
        <p:spPr bwMode="auto">
          <a:xfrm flipV="1">
            <a:off x="2057400" y="4149725"/>
            <a:ext cx="354013" cy="736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08" name="Line 48"/>
          <p:cNvSpPr>
            <a:spLocks noChangeShapeType="1"/>
          </p:cNvSpPr>
          <p:nvPr/>
        </p:nvSpPr>
        <p:spPr bwMode="auto">
          <a:xfrm flipH="1" flipV="1">
            <a:off x="2987675" y="4149725"/>
            <a:ext cx="1728788" cy="935038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7810" name="Object 50"/>
          <p:cNvGraphicFramePr>
            <a:graphicFrameLocks noChangeAspect="1"/>
          </p:cNvGraphicFramePr>
          <p:nvPr/>
        </p:nvGraphicFramePr>
        <p:xfrm>
          <a:off x="4787900" y="1268413"/>
          <a:ext cx="20161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09" name="Equation" r:id="rId19" imgW="1054080" imgH="266400" progId="Equation.DSMT4">
                  <p:embed/>
                </p:oleObj>
              </mc:Choice>
              <mc:Fallback>
                <p:oleObj name="Equation" r:id="rId19" imgW="1054080" imgH="2664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268413"/>
                        <a:ext cx="20161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65" name="Freeform 105"/>
          <p:cNvSpPr>
            <a:spLocks/>
          </p:cNvSpPr>
          <p:nvPr/>
        </p:nvSpPr>
        <p:spPr bwMode="auto">
          <a:xfrm flipH="1">
            <a:off x="6019800" y="2278063"/>
            <a:ext cx="508000" cy="1828800"/>
          </a:xfrm>
          <a:custGeom>
            <a:avLst/>
            <a:gdLst>
              <a:gd name="T0" fmla="*/ 128 w 320"/>
              <a:gd name="T1" fmla="*/ 0 h 1152"/>
              <a:gd name="T2" fmla="*/ 32 w 320"/>
              <a:gd name="T3" fmla="*/ 576 h 1152"/>
              <a:gd name="T4" fmla="*/ 320 w 320"/>
              <a:gd name="T5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57150" cmpd="sng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7900" name="Group 140"/>
          <p:cNvGrpSpPr>
            <a:grpSpLocks/>
          </p:cNvGrpSpPr>
          <p:nvPr/>
        </p:nvGrpSpPr>
        <p:grpSpPr bwMode="auto">
          <a:xfrm>
            <a:off x="6659563" y="1557338"/>
            <a:ext cx="1689100" cy="3370262"/>
            <a:chOff x="4176" y="997"/>
            <a:chExt cx="1064" cy="2123"/>
          </a:xfrm>
        </p:grpSpPr>
        <p:sp>
          <p:nvSpPr>
            <p:cNvPr id="117864" name="Freeform 104"/>
            <p:cNvSpPr>
              <a:spLocks/>
            </p:cNvSpPr>
            <p:nvPr/>
          </p:nvSpPr>
          <p:spPr bwMode="auto">
            <a:xfrm>
              <a:off x="4624" y="1435"/>
              <a:ext cx="320" cy="1152"/>
            </a:xfrm>
            <a:custGeom>
              <a:avLst/>
              <a:gdLst>
                <a:gd name="T0" fmla="*/ 128 w 320"/>
                <a:gd name="T1" fmla="*/ 0 h 1152"/>
                <a:gd name="T2" fmla="*/ 32 w 320"/>
                <a:gd name="T3" fmla="*/ 576 h 1152"/>
                <a:gd name="T4" fmla="*/ 320 w 320"/>
                <a:gd name="T5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0" h="1152">
                  <a:moveTo>
                    <a:pt x="128" y="0"/>
                  </a:moveTo>
                  <a:cubicBezTo>
                    <a:pt x="64" y="192"/>
                    <a:pt x="0" y="384"/>
                    <a:pt x="32" y="576"/>
                  </a:cubicBezTo>
                  <a:cubicBezTo>
                    <a:pt x="64" y="768"/>
                    <a:pt x="192" y="960"/>
                    <a:pt x="320" y="1152"/>
                  </a:cubicBezTo>
                </a:path>
              </a:pathLst>
            </a:custGeom>
            <a:noFill/>
            <a:ln w="5715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7899" name="Group 139"/>
            <p:cNvGrpSpPr>
              <a:grpSpLocks/>
            </p:cNvGrpSpPr>
            <p:nvPr/>
          </p:nvGrpSpPr>
          <p:grpSpPr bwMode="auto">
            <a:xfrm>
              <a:off x="4176" y="997"/>
              <a:ext cx="1064" cy="2123"/>
              <a:chOff x="4176" y="997"/>
              <a:chExt cx="1064" cy="2123"/>
            </a:xfrm>
          </p:grpSpPr>
          <p:graphicFrame>
            <p:nvGraphicFramePr>
              <p:cNvPr id="117773" name="Object 13"/>
              <p:cNvGraphicFramePr>
                <a:graphicFrameLocks noChangeAspect="1"/>
              </p:cNvGraphicFramePr>
              <p:nvPr/>
            </p:nvGraphicFramePr>
            <p:xfrm>
              <a:off x="4224" y="2490"/>
              <a:ext cx="134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110" name="Equation" r:id="rId21" imgW="215640" imgH="241200" progId="Equation.3">
                      <p:embed/>
                    </p:oleObj>
                  </mc:Choice>
                  <mc:Fallback>
                    <p:oleObj name="Equation" r:id="rId21" imgW="215640" imgH="2412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2490"/>
                            <a:ext cx="134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770" name="Object 10"/>
              <p:cNvGraphicFramePr>
                <a:graphicFrameLocks noChangeAspect="1"/>
              </p:cNvGraphicFramePr>
              <p:nvPr/>
            </p:nvGraphicFramePr>
            <p:xfrm>
              <a:off x="4472" y="1016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111" name="Equation" r:id="rId23" imgW="215640" imgH="215640" progId="Equation.3">
                      <p:embed/>
                    </p:oleObj>
                  </mc:Choice>
                  <mc:Fallback>
                    <p:oleObj name="Equation" r:id="rId23" imgW="215640" imgH="21564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2" y="1016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771" name="Object 11"/>
              <p:cNvGraphicFramePr>
                <a:graphicFrameLocks noChangeAspect="1"/>
              </p:cNvGraphicFramePr>
              <p:nvPr/>
            </p:nvGraphicFramePr>
            <p:xfrm>
              <a:off x="5088" y="264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112" name="Equation" r:id="rId25" imgW="241200" imgH="317160" progId="Equation.3">
                      <p:embed/>
                    </p:oleObj>
                  </mc:Choice>
                  <mc:Fallback>
                    <p:oleObj name="Equation" r:id="rId25" imgW="241200" imgH="31716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264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772" name="Object 12"/>
              <p:cNvGraphicFramePr>
                <a:graphicFrameLocks noChangeAspect="1"/>
              </p:cNvGraphicFramePr>
              <p:nvPr/>
            </p:nvGraphicFramePr>
            <p:xfrm>
              <a:off x="4272" y="296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113" name="Equation" r:id="rId27" imgW="228600" imgH="241200" progId="Equation.3">
                      <p:embed/>
                    </p:oleObj>
                  </mc:Choice>
                  <mc:Fallback>
                    <p:oleObj name="Equation" r:id="rId27" imgW="228600" imgH="2412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96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7892" name="Group 132"/>
              <p:cNvGrpSpPr>
                <a:grpSpLocks/>
              </p:cNvGrpSpPr>
              <p:nvPr/>
            </p:nvGrpSpPr>
            <p:grpSpPr bwMode="auto">
              <a:xfrm>
                <a:off x="4176" y="997"/>
                <a:ext cx="1056" cy="2115"/>
                <a:chOff x="4176" y="997"/>
                <a:chExt cx="1056" cy="2115"/>
              </a:xfrm>
            </p:grpSpPr>
            <p:sp>
              <p:nvSpPr>
                <p:cNvPr id="117775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176" y="2587"/>
                  <a:ext cx="190" cy="525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7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366" y="997"/>
                  <a:ext cx="0" cy="1587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78" name="Line 18"/>
                <p:cNvSpPr>
                  <a:spLocks noChangeShapeType="1"/>
                </p:cNvSpPr>
                <p:nvPr/>
              </p:nvSpPr>
              <p:spPr bwMode="auto">
                <a:xfrm>
                  <a:off x="4368" y="2584"/>
                  <a:ext cx="864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17876" name="Object 116"/>
              <p:cNvGraphicFramePr>
                <a:graphicFrameLocks noChangeAspect="1"/>
              </p:cNvGraphicFramePr>
              <p:nvPr/>
            </p:nvGraphicFramePr>
            <p:xfrm>
              <a:off x="4752" y="1544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114" name="Equation" r:id="rId29" imgW="291960" imgH="317160" progId="Equation.3">
                      <p:embed/>
                    </p:oleObj>
                  </mc:Choice>
                  <mc:Fallback>
                    <p:oleObj name="Equation" r:id="rId29" imgW="291960" imgH="317160" progId="Equation.3">
                      <p:embed/>
                      <p:pic>
                        <p:nvPicPr>
                          <p:cNvPr id="0" name="Object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544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7891" name="Group 131"/>
          <p:cNvGrpSpPr>
            <a:grpSpLocks/>
          </p:cNvGrpSpPr>
          <p:nvPr/>
        </p:nvGrpSpPr>
        <p:grpSpPr bwMode="auto">
          <a:xfrm>
            <a:off x="6056313" y="2276475"/>
            <a:ext cx="1828800" cy="2070100"/>
            <a:chOff x="3792" y="1432"/>
            <a:chExt cx="1152" cy="1304"/>
          </a:xfrm>
        </p:grpSpPr>
        <p:grpSp>
          <p:nvGrpSpPr>
            <p:cNvPr id="117888" name="Group 128"/>
            <p:cNvGrpSpPr>
              <a:grpSpLocks/>
            </p:cNvGrpSpPr>
            <p:nvPr/>
          </p:nvGrpSpPr>
          <p:grpSpPr bwMode="auto">
            <a:xfrm>
              <a:off x="3792" y="1432"/>
              <a:ext cx="1152" cy="1299"/>
              <a:chOff x="3792" y="1432"/>
              <a:chExt cx="1152" cy="1299"/>
            </a:xfrm>
          </p:grpSpPr>
          <p:grpSp>
            <p:nvGrpSpPr>
              <p:cNvPr id="117870" name="Group 110"/>
              <p:cNvGrpSpPr>
                <a:grpSpLocks/>
              </p:cNvGrpSpPr>
              <p:nvPr/>
            </p:nvGrpSpPr>
            <p:grpSpPr bwMode="auto">
              <a:xfrm>
                <a:off x="3792" y="1435"/>
                <a:ext cx="1152" cy="1296"/>
                <a:chOff x="3984" y="2064"/>
                <a:chExt cx="1152" cy="1296"/>
              </a:xfrm>
            </p:grpSpPr>
            <p:sp>
              <p:nvSpPr>
                <p:cNvPr id="117871" name="Arc 111"/>
                <p:cNvSpPr>
                  <a:spLocks/>
                </p:cNvSpPr>
                <p:nvPr/>
              </p:nvSpPr>
              <p:spPr bwMode="auto">
                <a:xfrm flipV="1">
                  <a:off x="3984" y="3215"/>
                  <a:ext cx="1152" cy="145"/>
                </a:xfrm>
                <a:custGeom>
                  <a:avLst/>
                  <a:gdLst>
                    <a:gd name="G0" fmla="+- 21593 0 0"/>
                    <a:gd name="G1" fmla="+- 21600 0 0"/>
                    <a:gd name="G2" fmla="+- 21600 0 0"/>
                    <a:gd name="T0" fmla="*/ 0 w 43193"/>
                    <a:gd name="T1" fmla="*/ 21060 h 21600"/>
                    <a:gd name="T2" fmla="*/ 43193 w 43193"/>
                    <a:gd name="T3" fmla="*/ 21600 h 21600"/>
                    <a:gd name="T4" fmla="*/ 21593 w 4319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872" name="Arc 112"/>
                <p:cNvSpPr>
                  <a:spLocks/>
                </p:cNvSpPr>
                <p:nvPr/>
              </p:nvSpPr>
              <p:spPr bwMode="auto">
                <a:xfrm flipV="1">
                  <a:off x="4270" y="2615"/>
                  <a:ext cx="577" cy="73"/>
                </a:xfrm>
                <a:custGeom>
                  <a:avLst/>
                  <a:gdLst>
                    <a:gd name="G0" fmla="+- 21593 0 0"/>
                    <a:gd name="G1" fmla="+- 21600 0 0"/>
                    <a:gd name="G2" fmla="+- 21600 0 0"/>
                    <a:gd name="T0" fmla="*/ 0 w 43193"/>
                    <a:gd name="T1" fmla="*/ 21060 h 21600"/>
                    <a:gd name="T2" fmla="*/ 43193 w 43193"/>
                    <a:gd name="T3" fmla="*/ 21600 h 21600"/>
                    <a:gd name="T4" fmla="*/ 21593 w 4319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873" name="Arc 113"/>
                <p:cNvSpPr>
                  <a:spLocks/>
                </p:cNvSpPr>
                <p:nvPr/>
              </p:nvSpPr>
              <p:spPr bwMode="auto">
                <a:xfrm flipV="1">
                  <a:off x="4182" y="2064"/>
                  <a:ext cx="761" cy="96"/>
                </a:xfrm>
                <a:custGeom>
                  <a:avLst/>
                  <a:gdLst>
                    <a:gd name="G0" fmla="+- 21593 0 0"/>
                    <a:gd name="G1" fmla="+- 21600 0 0"/>
                    <a:gd name="G2" fmla="+- 21600 0 0"/>
                    <a:gd name="T0" fmla="*/ 0 w 43193"/>
                    <a:gd name="T1" fmla="*/ 21060 h 21600"/>
                    <a:gd name="T2" fmla="*/ 43193 w 43193"/>
                    <a:gd name="T3" fmla="*/ 21600 h 21600"/>
                    <a:gd name="T4" fmla="*/ 21593 w 4319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7878" name="Line 118"/>
              <p:cNvSpPr>
                <a:spLocks noChangeShapeType="1"/>
              </p:cNvSpPr>
              <p:nvPr/>
            </p:nvSpPr>
            <p:spPr bwMode="auto">
              <a:xfrm flipV="1">
                <a:off x="4368" y="1432"/>
                <a:ext cx="0" cy="1152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7889" name="Line 129"/>
            <p:cNvSpPr>
              <a:spLocks noChangeShapeType="1"/>
            </p:cNvSpPr>
            <p:nvPr/>
          </p:nvSpPr>
          <p:spPr bwMode="auto">
            <a:xfrm>
              <a:off x="4368" y="2584"/>
              <a:ext cx="576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90" name="Line 130"/>
            <p:cNvSpPr>
              <a:spLocks noChangeShapeType="1"/>
            </p:cNvSpPr>
            <p:nvPr/>
          </p:nvSpPr>
          <p:spPr bwMode="auto">
            <a:xfrm flipH="1">
              <a:off x="4320" y="2592"/>
              <a:ext cx="48" cy="144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7902" name="Object 142"/>
          <p:cNvGraphicFramePr>
            <a:graphicFrameLocks noChangeAspect="1"/>
          </p:cNvGraphicFramePr>
          <p:nvPr/>
        </p:nvGraphicFramePr>
        <p:xfrm>
          <a:off x="6950075" y="2798763"/>
          <a:ext cx="3587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15" name="公式" r:id="rId31" imgW="203040" imgH="177480" progId="Equation.3">
                  <p:embed/>
                </p:oleObj>
              </mc:Choice>
              <mc:Fallback>
                <p:oleObj name="公式" r:id="rId31" imgW="203040" imgH="177480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075" y="2798763"/>
                        <a:ext cx="3587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903" name="Oval 143"/>
          <p:cNvSpPr>
            <a:spLocks noChangeArrowheads="1"/>
          </p:cNvSpPr>
          <p:nvPr/>
        </p:nvSpPr>
        <p:spPr bwMode="auto">
          <a:xfrm>
            <a:off x="6877050" y="3068638"/>
            <a:ext cx="144463" cy="142875"/>
          </a:xfrm>
          <a:prstGeom prst="ellipse">
            <a:avLst/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904" name="Oval 144"/>
          <p:cNvSpPr>
            <a:spLocks noChangeArrowheads="1"/>
          </p:cNvSpPr>
          <p:nvPr/>
        </p:nvSpPr>
        <p:spPr bwMode="auto">
          <a:xfrm>
            <a:off x="6515100" y="3141663"/>
            <a:ext cx="144463" cy="142875"/>
          </a:xfrm>
          <a:prstGeom prst="ellipse">
            <a:avLst/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905" name="Oval 145"/>
          <p:cNvSpPr>
            <a:spLocks noChangeArrowheads="1"/>
          </p:cNvSpPr>
          <p:nvPr/>
        </p:nvSpPr>
        <p:spPr bwMode="auto">
          <a:xfrm>
            <a:off x="7308850" y="3068638"/>
            <a:ext cx="144463" cy="142875"/>
          </a:xfrm>
          <a:prstGeom prst="ellipse">
            <a:avLst/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D481-FEA8-491C-B234-0078D8C6E05D}" type="slidenum">
              <a:rPr lang="en-US" altLang="zh-CN" smtClean="0">
                <a:solidFill>
                  <a:schemeClr val="bg2"/>
                </a:solidFill>
              </a:rPr>
              <a:pPr/>
              <a:t>9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1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1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1178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1178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0" grpId="0" autoUpdateAnimBg="0"/>
      <p:bldP spid="117782" grpId="0" autoUpdateAnimBg="0"/>
      <p:bldP spid="117785" grpId="0" autoUpdateAnimBg="0"/>
      <p:bldP spid="117786" grpId="0" build="p" autoUpdateAnimBg="0"/>
      <p:bldP spid="117802" grpId="0" autoUpdateAnimBg="0"/>
      <p:bldP spid="117805" grpId="0" autoUpdateAnimBg="0"/>
      <p:bldP spid="117806" grpId="0" autoUpdateAnimBg="0"/>
      <p:bldP spid="117807" grpId="0" animBg="1"/>
      <p:bldP spid="117808" grpId="0" animBg="1"/>
      <p:bldP spid="117865" grpId="0" animBg="1"/>
      <p:bldP spid="117903" grpId="0" animBg="1"/>
      <p:bldP spid="117904" grpId="0" animBg="1"/>
      <p:bldP spid="117905" grpId="0" animBg="1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-5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-52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5729</TotalTime>
  <Words>1177</Words>
  <Application>Microsoft Office PowerPoint</Application>
  <PresentationFormat>全屏显示(4:3)</PresentationFormat>
  <Paragraphs>245</Paragraphs>
  <Slides>33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空演示文稿</vt:lpstr>
      <vt:lpstr>Equation</vt:lpstr>
      <vt:lpstr>公式</vt:lpstr>
      <vt:lpstr>BMP 图象</vt:lpstr>
      <vt:lpstr>第三节   曲面及其方程  第四节   二次曲面</vt:lpstr>
      <vt:lpstr>一、曲面方程的概念</vt:lpstr>
      <vt:lpstr>PowerPoint 演示文稿</vt:lpstr>
      <vt:lpstr>定义1. </vt:lpstr>
      <vt:lpstr>PowerPoint 演示文稿</vt:lpstr>
      <vt:lpstr>例1 求动点到定点</vt:lpstr>
      <vt:lpstr>例2  研究方程</vt:lpstr>
      <vt:lpstr>二、旋转曲面   </vt:lpstr>
      <vt:lpstr>建立yoz面上曲线C 绕 z 轴旋转所成曲面的方程:</vt:lpstr>
      <vt:lpstr>思考：当曲线 C 绕 y 轴旋转时，方程如何？</vt:lpstr>
      <vt:lpstr>例3 试建立顶点在原点, 旋转轴为z 轴, 半顶角</vt:lpstr>
      <vt:lpstr>PowerPoint 演示文稿</vt:lpstr>
      <vt:lpstr>PowerPoint 演示文稿</vt:lpstr>
      <vt:lpstr>三、柱面</vt:lpstr>
      <vt:lpstr>定义3.</vt:lpstr>
      <vt:lpstr>PowerPoint 演示文稿</vt:lpstr>
      <vt:lpstr>PowerPoint 演示文稿</vt:lpstr>
      <vt:lpstr>四、二次曲面</vt:lpstr>
      <vt:lpstr>1. 椭球面</vt:lpstr>
      <vt:lpstr>PowerPoint 演示文稿</vt:lpstr>
      <vt:lpstr>PowerPoint 演示文稿</vt:lpstr>
      <vt:lpstr>PowerPoint 演示文稿</vt:lpstr>
      <vt:lpstr>2. 抛物面</vt:lpstr>
      <vt:lpstr>PowerPoint 演示文稿</vt:lpstr>
      <vt:lpstr>3.  双曲面</vt:lpstr>
      <vt:lpstr>(2) 双叶双曲面</vt:lpstr>
      <vt:lpstr>PowerPoint 演示文稿</vt:lpstr>
      <vt:lpstr>4.  椭圆锥面</vt:lpstr>
      <vt:lpstr>内容小结</vt:lpstr>
      <vt:lpstr>2. 二次曲面</vt:lpstr>
      <vt:lpstr>思考题</vt:lpstr>
      <vt:lpstr>PowerPoint 演示文稿</vt:lpstr>
      <vt:lpstr>PowerPoint 演示文稿</vt:lpstr>
    </vt:vector>
  </TitlesOfParts>
  <Company>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   曲面及其方程  第四节   二次曲面</dc:title>
  <dc:creator>q</dc:creator>
  <cp:lastModifiedBy>krui</cp:lastModifiedBy>
  <cp:revision>183</cp:revision>
  <dcterms:created xsi:type="dcterms:W3CDTF">2000-12-02T01:28:42Z</dcterms:created>
  <dcterms:modified xsi:type="dcterms:W3CDTF">2012-12-16T12:46:33Z</dcterms:modified>
</cp:coreProperties>
</file>