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  <p:sldMasterId id="2147484067" r:id="rId2"/>
    <p:sldMasterId id="2147484079" r:id="rId3"/>
    <p:sldMasterId id="2147484091" r:id="rId4"/>
    <p:sldMasterId id="2147484115" r:id="rId5"/>
  </p:sldMasterIdLst>
  <p:notesMasterIdLst>
    <p:notesMasterId r:id="rId36"/>
  </p:notesMasterIdLst>
  <p:sldIdLst>
    <p:sldId id="628" r:id="rId6"/>
    <p:sldId id="629" r:id="rId7"/>
    <p:sldId id="630" r:id="rId8"/>
    <p:sldId id="631" r:id="rId9"/>
    <p:sldId id="632" r:id="rId10"/>
    <p:sldId id="633" r:id="rId11"/>
    <p:sldId id="635" r:id="rId12"/>
    <p:sldId id="636" r:id="rId13"/>
    <p:sldId id="637" r:id="rId14"/>
    <p:sldId id="638" r:id="rId15"/>
    <p:sldId id="639" r:id="rId16"/>
    <p:sldId id="640" r:id="rId17"/>
    <p:sldId id="642" r:id="rId18"/>
    <p:sldId id="643" r:id="rId19"/>
    <p:sldId id="644" r:id="rId20"/>
    <p:sldId id="647" r:id="rId21"/>
    <p:sldId id="648" r:id="rId22"/>
    <p:sldId id="649" r:id="rId23"/>
    <p:sldId id="650" r:id="rId24"/>
    <p:sldId id="651" r:id="rId25"/>
    <p:sldId id="661" r:id="rId26"/>
    <p:sldId id="662" r:id="rId27"/>
    <p:sldId id="663" r:id="rId28"/>
    <p:sldId id="665" r:id="rId29"/>
    <p:sldId id="668" r:id="rId30"/>
    <p:sldId id="669" r:id="rId31"/>
    <p:sldId id="670" r:id="rId32"/>
    <p:sldId id="675" r:id="rId33"/>
    <p:sldId id="674" r:id="rId34"/>
    <p:sldId id="67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50" autoAdjust="0"/>
    <p:restoredTop sz="94660"/>
  </p:normalViewPr>
  <p:slideViewPr>
    <p:cSldViewPr>
      <p:cViewPr>
        <p:scale>
          <a:sx n="70" d="100"/>
          <a:sy n="70" d="100"/>
        </p:scale>
        <p:origin x="-15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BE5E-77D1-4950-98D7-2325D7C6D6CC}" type="datetimeFigureOut">
              <a:rPr lang="zh-CN" altLang="en-US" smtClean="0"/>
              <a:t>2012/11/28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FA9E-1827-46CF-ABEB-2EAA58F68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3BB49-FF3A-4497-A266-B0F43150F8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4444E-114C-44CE-9725-BCD2C26925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B89F7-7067-478A-8F83-716EDB74AE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0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B25C-AAFD-4FA7-8CF9-B916EA3F6F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51E8-5605-4211-AD78-19387C0C22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2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A297-2611-4922-AC0C-62552F6A38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8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0C07-02DB-4B9C-935D-A96BC99D7E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8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5B7B-B452-450F-9A52-10E144C07B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0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FF83-C10F-45D8-88A8-7D64A1E7B5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7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76DB-6B3F-427B-8950-70C2365EE7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8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BD82-2D59-40B2-B7A6-9DE756C751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6A7F-CB57-4474-81E8-CEC0D44966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6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9343B-9FA5-4090-A60C-63FA2E4605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33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42E87-2516-47EB-80C4-48652EA0F5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11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602F-E45A-4F89-A5AD-4156149FC3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45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37E5B0E-0D3F-42C5-B3F9-F9609F09C4B9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6936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E90-7220-4D9A-A5F4-6B27BEDA0B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2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D7D66-0888-4EF1-ADB1-4ADA64C697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22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B165F-DDCB-4E28-9C4C-EF4AFFDEB2A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8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2D746-B807-4A0D-B011-AE226040FA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8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BBCCE-D491-4B10-8A16-32A27F6C7C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0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5C145-5DC3-44CB-A584-937B3E30C4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054B-6B57-442A-9FD7-623F8CB810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5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E03ED-4DD4-4FD2-AA5D-07198D1B112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9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95E55-0976-415B-81BE-A4CFF4FBD55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60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DAEA-D64D-4FDB-8C6D-E82535B5B8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23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74A7-1986-41A8-B978-9CB9B4163A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995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027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18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64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39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67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88F1B-D46E-4F23-AC05-A712A4C5BE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02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030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99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21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50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308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56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10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5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793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7E31-03FE-4B65-AE6D-1945B85AAB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874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197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578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11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40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60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11417-74F9-4F6F-A05C-BC97444BDC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D13C1-58AC-4CFA-BFBC-5B2EC5B624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8B569-2A03-43F4-98D7-B7E73BCAC4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90E10-E607-442B-8CFE-F40B2F5DA0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C8B3E-008F-46E0-BFDB-07E02B83D5B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29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890D7-BC28-4712-BF23-E49CCD82568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5055A7-A2C5-41CB-9B97-98688B7BF6A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6B275-5B50-479F-A87B-FC50EB25C40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08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BDC428-EA02-4348-B738-52BF46F12F8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404664"/>
            <a:ext cx="7772400" cy="201622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dirty="0" smtClean="0">
                <a:solidFill>
                  <a:srgbClr val="CC0099"/>
                </a:solidFill>
              </a:rPr>
              <a:t>4.5</a:t>
            </a:r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dirty="0" smtClean="0">
                <a:solidFill>
                  <a:srgbClr val="CC0099"/>
                </a:solidFill>
                <a:latin typeface="楷体_GB2312" pitchFamily="49" charset="-122"/>
              </a:rPr>
              <a:t>线性方程组的解的结构</a:t>
            </a:r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/>
            </a:r>
            <a:b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</a:br>
            <a:r>
              <a:rPr kumimoji="1" lang="zh-CN" altLang="en-US" sz="3600" dirty="0" smtClean="0">
                <a:solidFill>
                  <a:srgbClr val="CC0099"/>
                </a:solidFill>
                <a:latin typeface="楷体_GB2312" pitchFamily="49" charset="-122"/>
              </a:rPr>
              <a:t>补充：子空间，基，坐标，过渡矩阵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E5B0E-0D3F-42C5-B3F9-F9609F09C4B9}" type="slidenum">
              <a:rPr lang="en-US" altLang="zh-CN" smtClean="0">
                <a:solidFill>
                  <a:srgbClr val="1C1C1C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59632" y="3789041"/>
            <a:ext cx="701194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本周作业：习题四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P111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14(1)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16(2)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95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36713" y="423863"/>
          <a:ext cx="42481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8" name="Equation" r:id="rId3" imgW="2831760" imgH="1841400" progId="Equation.DSMT4">
                  <p:embed/>
                </p:oleObj>
              </mc:Choice>
              <mc:Fallback>
                <p:oleObj name="Equation" r:id="rId3" imgW="2831760" imgH="18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3863"/>
                        <a:ext cx="424815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4029075" y="3254375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</a:rPr>
              <a:t>−</a:t>
            </a:r>
            <a:r>
              <a:rPr lang="zh-CN" altLang="en-US" sz="2000" b="1" smtClean="0">
                <a:solidFill>
                  <a:srgbClr val="000000"/>
                </a:solidFill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</a:p>
        </p:txBody>
      </p:sp>
      <p:sp>
        <p:nvSpPr>
          <p:cNvPr id="4100" name="AutoShape 9"/>
          <p:cNvSpPr>
            <a:spLocks/>
          </p:cNvSpPr>
          <p:nvPr/>
        </p:nvSpPr>
        <p:spPr bwMode="auto">
          <a:xfrm rot="-5400000">
            <a:off x="4438651" y="2368550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1" name="AutoShape 10"/>
          <p:cNvSpPr>
            <a:spLocks/>
          </p:cNvSpPr>
          <p:nvPr/>
        </p:nvSpPr>
        <p:spPr bwMode="auto">
          <a:xfrm>
            <a:off x="5969000" y="549275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6183313" y="917575"/>
            <a:ext cx="92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</a:t>
            </a:r>
            <a:r>
              <a:rPr lang="zh-CN" altLang="en-US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4103" name="AutoShape 12"/>
          <p:cNvSpPr>
            <a:spLocks/>
          </p:cNvSpPr>
          <p:nvPr/>
        </p:nvSpPr>
        <p:spPr bwMode="auto">
          <a:xfrm>
            <a:off x="5969000" y="1916113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6164263" y="2284413"/>
            <a:ext cx="135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</a:t>
            </a:r>
            <a:r>
              <a:rPr lang="zh-CN" altLang="en-US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000" b="1" smtClean="0">
                <a:solidFill>
                  <a:srgbClr val="000000"/>
                </a:solidFill>
              </a:rPr>
              <a:t>−</a:t>
            </a:r>
            <a:r>
              <a:rPr lang="zh-CN" altLang="en-US" sz="2000" b="1" smtClean="0">
                <a:solidFill>
                  <a:srgbClr val="000000"/>
                </a:solidFill>
              </a:rPr>
              <a:t> </a:t>
            </a:r>
            <a:r>
              <a:rPr lang="en-US" altLang="zh-CN" sz="20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57200" y="3763963"/>
            <a:ext cx="83629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故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−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即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 （满足基础解系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就是齐次线性方程组 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= </a:t>
            </a:r>
            <a:r>
              <a:rPr lang="en-US" altLang="zh-CN" sz="2400" b="1" smtClean="0">
                <a:solidFill>
                  <a:srgbClr val="0000FF"/>
                </a:solidFill>
              </a:rPr>
              <a:t>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的基础解系．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3433763" y="1816100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build="allAtOnce"/>
      <p:bldP spid="90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23938" y="2725738"/>
          <a:ext cx="31226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0" name="Equation" r:id="rId3" imgW="2082600" imgH="1625400" progId="Equation.DSMT4">
                  <p:embed/>
                </p:oleObj>
              </mc:Choice>
              <mc:Fallback>
                <p:oleObj name="Equation" r:id="rId3" imgW="208260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725738"/>
                        <a:ext cx="3122612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4140200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1" name="Equation" r:id="rId5" imgW="2654280" imgH="1612800" progId="Equation.DSMT4">
                  <p:embed/>
                </p:oleObj>
              </mc:Choice>
              <mc:Fallback>
                <p:oleObj name="Equation" r:id="rId5" imgW="265428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线性方程组的通解</a:t>
            </a: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2" name="Equation" r:id="rId7" imgW="2400120" imgH="952200" progId="Equation.DSMT4">
                  <p:embed/>
                </p:oleObj>
              </mc:Choice>
              <mc:Fallback>
                <p:oleObj name="Equation" r:id="rId7" imgW="2400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记作 </a:t>
            </a:r>
            <a:r>
              <a:rPr lang="en-US" altLang="zh-CN" sz="2400" b="1" i="1" smtClean="0">
                <a:solidFill>
                  <a:srgbClr val="FF0000"/>
                </a:solidFill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．（满足基础解系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 animBg="1"/>
      <p:bldP spid="952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96950" y="2162175"/>
          <a:ext cx="2495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58" name="Equation" r:id="rId3" imgW="1663560" imgH="939600" progId="Equation.DSMT4">
                  <p:embed/>
                </p:oleObj>
              </mc:Choice>
              <mc:Fallback>
                <p:oleObj name="Equation" r:id="rId3" imgW="1663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62175"/>
                        <a:ext cx="249555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59" name="Equation" r:id="rId5" imgW="2400120" imgH="952200" progId="Equation.DSMT4">
                  <p:embed/>
                </p:oleObj>
              </mc:Choice>
              <mc:Fallback>
                <p:oleObj name="Equation" r:id="rId5" imgW="2400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027613" y="4362450"/>
            <a:ext cx="3937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此即为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Ax = </a:t>
            </a:r>
            <a:r>
              <a:rPr lang="en-US" altLang="zh-CN" sz="2400" b="1" smtClean="0">
                <a:solidFill>
                  <a:srgbClr val="000000"/>
                </a:solidFill>
              </a:rPr>
              <a:t>0</a:t>
            </a: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的基础解系．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通解为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140200" y="2141538"/>
          <a:ext cx="34639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60" name="Equation" r:id="rId7" imgW="2311200" imgH="952200" progId="Equation.DSMT4">
                  <p:embed/>
                </p:oleObj>
              </mc:Choice>
              <mc:Fallback>
                <p:oleObj name="Equation" r:id="rId7" imgW="23112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41538"/>
                        <a:ext cx="34639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74675" y="3894138"/>
          <a:ext cx="4170363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61" name="Equation" r:id="rId9" imgW="2781000" imgH="1612800" progId="Equation.DSMT4">
                  <p:embed/>
                </p:oleObj>
              </mc:Choice>
              <mc:Fallback>
                <p:oleObj name="Equation" r:id="rId9" imgW="27810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94138"/>
                        <a:ext cx="4170363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268538" y="2133600"/>
            <a:ext cx="43180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700338" y="2133600"/>
            <a:ext cx="792162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578475" y="2133600"/>
            <a:ext cx="7556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327775" y="2133600"/>
            <a:ext cx="13398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362325" y="476250"/>
            <a:ext cx="395288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378450" y="476250"/>
            <a:ext cx="64770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4133850" y="476250"/>
            <a:ext cx="43815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build="p"/>
      <p:bldP spid="96266" grpId="0"/>
      <p:bldP spid="96267" grpId="0"/>
      <p:bldP spid="96268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基础解系的求解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91550" cy="1771650"/>
          </a:xfrm>
          <a:noFill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求齐次线性方程组                                              的基础解系</a:t>
            </a:r>
            <a:r>
              <a:rPr kumimoji="1" lang="zh-CN" altLang="en-US" smtClean="0"/>
              <a:t>．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mtClean="0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630613" y="1168400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2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168400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692275" y="3517900"/>
          <a:ext cx="52863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3" name="Equation" r:id="rId5" imgW="2641320" imgH="698400" progId="Equation.DSMT4">
                  <p:embed/>
                </p:oleObj>
              </mc:Choice>
              <mc:Fallback>
                <p:oleObj name="Equation" r:id="rId5" imgW="2641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17900"/>
                        <a:ext cx="52863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692275" y="5200650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4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00650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5332413" y="5200650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5" name="Equation" r:id="rId9" imgW="1130040" imgH="482400" progId="Equation.DSMT4">
                  <p:embed/>
                </p:oleObj>
              </mc:Choice>
              <mc:Fallback>
                <p:oleObj name="Equation" r:id="rId9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5200650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800600" y="545465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457200" y="455613"/>
            <a:ext cx="829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令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， 得通解表达式</a:t>
            </a:r>
            <a:endParaRPr lang="zh-CN" altLang="en-US" sz="2400" b="1" baseline="30000" smtClean="0">
              <a:solidFill>
                <a:srgbClr val="000000"/>
              </a:solidFill>
            </a:endParaRP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055688" y="1052513"/>
          <a:ext cx="701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44" name="Equation" r:id="rId3" imgW="3301920" imgH="939600" progId="Equation.DSMT4">
                  <p:embed/>
                </p:oleObj>
              </mc:Choice>
              <mc:Fallback>
                <p:oleObj name="Equation" r:id="rId3" imgW="3301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052513"/>
                        <a:ext cx="7010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方程组的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任意一个解都可以表示为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的线性组合．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的四个分量不成比例，所以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所以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是原方程组的基础解系．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方法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FF0000"/>
                </a:solidFill>
              </a:rPr>
              <a:t>先求出基础解系，再写出通解．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692275" y="10525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38" name="Equation" r:id="rId3" imgW="2641320" imgH="698400" progId="Equation.DSMT4">
                  <p:embed/>
                </p:oleObj>
              </mc:Choice>
              <mc:Fallback>
                <p:oleObj name="Equation" r:id="rId3" imgW="2641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92275" y="2587625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39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87625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5332413" y="2587625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0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87625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800600" y="28416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976313" y="3692525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1" name="Equation" r:id="rId9" imgW="1041120" imgH="482400" progId="Equation.DSMT4">
                  <p:embed/>
                </p:oleObj>
              </mc:Choice>
              <mc:Fallback>
                <p:oleObj name="Equation" r:id="rId9" imgW="1041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692525"/>
                        <a:ext cx="208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3933825" y="3692525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2" name="Equation" r:id="rId11" imgW="1218960" imgH="482400" progId="Equation.DSMT4">
                  <p:embed/>
                </p:oleObj>
              </mc:Choice>
              <mc:Fallback>
                <p:oleObj name="Equation" r:id="rId11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692525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3594100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3" name="Equation" r:id="rId13" imgW="1384200" imgH="927000" progId="Equation.DSMT4">
                  <p:embed/>
                </p:oleObj>
              </mc:Choice>
              <mc:Fallback>
                <p:oleObj name="Equation" r:id="rId13" imgW="1384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55613" y="5516563"/>
            <a:ext cx="7937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合起来便得到基础解系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，得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425700" y="3673475"/>
            <a:ext cx="647700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580063" y="3673475"/>
            <a:ext cx="792162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8" grpId="0" animBg="1"/>
      <p:bldP spid="1085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96094" y="1306723"/>
            <a:ext cx="8148637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55613" y="4421981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（零矩阵），证明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≤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455613" y="5312568"/>
            <a:ext cx="81486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5613" y="3020217"/>
            <a:ext cx="8148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0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同解，证明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5613" y="510716"/>
            <a:ext cx="8229600" cy="79600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解结构定理的应用：</a:t>
            </a:r>
          </a:p>
        </p:txBody>
      </p:sp>
    </p:spTree>
    <p:extLst>
      <p:ext uri="{BB962C8B-B14F-4D97-AF65-F5344CB8AC3E}">
        <p14:creationId xmlns:p14="http://schemas.microsoft.com/office/powerpoint/2010/main" val="18633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111620" grpId="0" build="p"/>
      <p:bldP spid="1116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非齐次线性方程组的解的性质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91513" cy="404495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zh-CN" altLang="en-US" baseline="-25000" smtClean="0"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en-US" smtClean="0">
                <a:solidFill>
                  <a:srgbClr val="FF0000"/>
                </a:solidFill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 </a:t>
            </a:r>
            <a:r>
              <a:rPr lang="zh-CN" altLang="en-US" smtClean="0"/>
              <a:t>是对应的齐次线性方程组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（导出组）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/>
              <a:t>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1</a:t>
            </a:r>
            <a:r>
              <a:rPr kumimoji="1" lang="zh-CN" altLang="en-US" smtClean="0"/>
              <a:t> −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− </a:t>
            </a:r>
            <a:r>
              <a:rPr lang="en-US" altLang="zh-CN" i="1" smtClean="0"/>
              <a:t>b</a:t>
            </a:r>
            <a:r>
              <a:rPr lang="en-US" altLang="zh-CN" smtClean="0"/>
              <a:t> = 0 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kumimoji="1" lang="zh-CN" altLang="en-US" smtClean="0"/>
              <a:t>是非齐次线性方程组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/>
              <a:t> </a:t>
            </a:r>
            <a:r>
              <a:rPr lang="zh-CN" altLang="en-US" smtClean="0"/>
              <a:t>的解，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kumimoji="1" lang="zh-CN" altLang="en-US" smtClean="0"/>
              <a:t>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mtClean="0"/>
              <a:t>导出组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 </a:t>
            </a:r>
            <a:r>
              <a:rPr lang="zh-CN" altLang="en-US" smtClean="0">
                <a:latin typeface="Symbol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b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latin typeface="Symbol" pitchFamily="18" charset="2"/>
              </a:rPr>
              <a:t>的解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x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itchFamily="18" charset="2"/>
              </a:rPr>
              <a:t>h </a:t>
            </a:r>
            <a:r>
              <a:rPr lang="en-US" altLang="zh-CN" baseline="-25000" smtClean="0">
                <a:latin typeface="Symbol" pitchFamily="18" charset="2"/>
              </a:rPr>
              <a:t> </a:t>
            </a:r>
            <a:r>
              <a:rPr lang="en-US" altLang="zh-CN" smtClean="0"/>
              <a:t>= 0 + 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kumimoji="1" lang="zh-CN" altLang="en-US" smtClean="0"/>
              <a:t>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55613" y="980728"/>
            <a:ext cx="8148637" cy="38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根据性质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和性质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可知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的解，那么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800" b="1" i="1" dirty="0" smtClean="0">
                <a:solidFill>
                  <a:srgbClr val="0000FF"/>
                </a:solidFill>
                <a:latin typeface="Times New Roman" pitchFamily="18" charset="0"/>
              </a:rPr>
              <a:t>	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</a:rPr>
              <a:t>x =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</a:rPr>
              <a:t>x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</a:rPr>
              <a:t>h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的通解为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c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+…+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i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i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-r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于是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的通解为</a:t>
            </a:r>
          </a:p>
          <a:p>
            <a:pPr algn="ctr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c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+…+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-r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+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h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908050"/>
            <a:ext cx="744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求线性方程组                                              的通解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  <a:endParaRPr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4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767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5613" y="2720975"/>
            <a:ext cx="8148637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容易求出                 是方程组的一个特解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其对应的齐次线性方程组为</a:t>
            </a:r>
          </a:p>
          <a:p>
            <a:pPr eaLnBrk="1" fontAlgn="base" hangingPunct="1">
              <a:lnSpc>
                <a:spcPct val="4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根据前面的结论，导出组的基础解系为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439988" y="2001838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5" name="Equation" r:id="rId5" imgW="583920" imgH="927000" progId="Equation.DSMT4">
                  <p:embed/>
                </p:oleObj>
              </mc:Choice>
              <mc:Fallback>
                <p:oleObj name="Equation" r:id="rId5" imgW="583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001838"/>
                        <a:ext cx="1173162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278313" y="340042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6" name="Equation" r:id="rId7" imgW="1688760" imgH="711000" progId="Equation.DSMT4">
                  <p:embed/>
                </p:oleObj>
              </mc:Choice>
              <mc:Fallback>
                <p:oleObj name="Equation" r:id="rId7" imgW="1688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340042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5795963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7" name="Equation" r:id="rId9" imgW="1384200" imgH="927000" progId="Equation.DSMT4">
                  <p:embed/>
                </p:oleObj>
              </mc:Choice>
              <mc:Fallback>
                <p:oleObj name="Equation" r:id="rId9" imgW="1384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回顾：线性方程组的解的判定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14713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</a:t>
            </a:r>
            <a:r>
              <a:rPr lang="zh-CN" altLang="en-US" smtClean="0">
                <a:solidFill>
                  <a:srgbClr val="0000FF"/>
                </a:solidFill>
              </a:rPr>
              <a:t>非零解</a:t>
            </a:r>
            <a:r>
              <a:rPr lang="zh-CN" altLang="en-US" smtClean="0">
                <a:solidFill>
                  <a:srgbClr val="000000"/>
                </a:solidFill>
              </a:rPr>
              <a:t>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kumimoji="1" lang="zh-CN" altLang="en-US" smtClean="0"/>
              <a:t>．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个未知数的非齐次线性方程组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b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R(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，并且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唯一解</a:t>
            </a:r>
            <a:r>
              <a:rPr lang="zh-CN" altLang="en-US" smtClean="0">
                <a:solidFill>
                  <a:srgbClr val="000000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无限多个解</a:t>
            </a:r>
            <a:r>
              <a:rPr kumimoji="1" lang="zh-CN" altLang="en-US" smtClean="0"/>
              <a:t>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于是，原方程组的通解为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87427"/>
              </p:ext>
            </p:extLst>
          </p:nvPr>
        </p:nvGraphicFramePr>
        <p:xfrm>
          <a:off x="1581150" y="1065213"/>
          <a:ext cx="5959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8" name="Equation" r:id="rId3" imgW="2806560" imgH="927000" progId="Equation.DSMT4">
                  <p:embed/>
                </p:oleObj>
              </mc:Choice>
              <mc:Fallback>
                <p:oleObj name="Equation" r:id="rId3" imgW="28065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065213"/>
                        <a:ext cx="59594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子空间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向量空间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的概念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302716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维向量空间 </a:t>
            </a:r>
            <a:r>
              <a:rPr kumimoji="1" lang="en-US" altLang="zh-CN" i="1" dirty="0" err="1" smtClean="0"/>
              <a:t>R</a:t>
            </a:r>
            <a:r>
              <a:rPr kumimoji="1" lang="en-US" altLang="zh-CN" i="1" baseline="30000" dirty="0" err="1" smtClean="0"/>
              <a:t>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的非空子集合 </a:t>
            </a:r>
            <a:r>
              <a:rPr kumimoji="1" lang="en-US" altLang="zh-CN" i="1" dirty="0" smtClean="0"/>
              <a:t>V</a:t>
            </a:r>
            <a:r>
              <a:rPr kumimoji="1" lang="en-US" altLang="zh-CN" baseline="-25000" dirty="0" smtClean="0"/>
              <a:t> </a:t>
            </a:r>
            <a:r>
              <a:rPr kumimoji="1" lang="zh-CN" altLang="en-US" dirty="0" smtClean="0"/>
              <a:t>中的向量对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/>
              <a:t>加法及数</a:t>
            </a:r>
            <a:r>
              <a:rPr kumimoji="1" lang="zh-CN" altLang="en-US" dirty="0"/>
              <a:t>乘两种</a:t>
            </a:r>
            <a:r>
              <a:rPr kumimoji="1" lang="zh-CN" altLang="en-US" dirty="0" smtClean="0"/>
              <a:t>运算是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封闭的</a:t>
            </a:r>
            <a:r>
              <a:rPr kumimoji="1" lang="zh-CN" altLang="en-US" dirty="0" smtClean="0"/>
              <a:t>，则称 </a:t>
            </a:r>
            <a:r>
              <a:rPr kumimoji="1" lang="en-US" altLang="zh-CN" i="1" dirty="0" smtClean="0"/>
              <a:t>V</a:t>
            </a:r>
            <a:r>
              <a:rPr kumimoji="1" lang="en-US" altLang="zh-CN" baseline="-25000" dirty="0"/>
              <a:t> </a:t>
            </a:r>
            <a:r>
              <a:rPr kumimoji="1" lang="zh-CN" altLang="en-US" dirty="0" smtClean="0"/>
              <a:t>是 </a:t>
            </a:r>
            <a:r>
              <a:rPr kumimoji="1" lang="en-US" altLang="zh-CN" i="1" dirty="0" err="1"/>
              <a:t>R</a:t>
            </a:r>
            <a:r>
              <a:rPr kumimoji="1" lang="en-US" altLang="zh-CN" i="1" baseline="30000" dirty="0" err="1"/>
              <a:t>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子空间</a:t>
            </a:r>
            <a:r>
              <a:rPr kumimoji="1" lang="zh-CN" altLang="en-US" dirty="0" smtClean="0"/>
              <a:t>．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例：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000000"/>
                </a:solidFill>
              </a:rPr>
              <a:t>n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维向量的全体 </a:t>
            </a:r>
            <a:r>
              <a:rPr kumimoji="1" lang="en-US" altLang="zh-CN" i="1" dirty="0" err="1" smtClean="0">
                <a:solidFill>
                  <a:srgbClr val="000000"/>
                </a:solidFill>
              </a:rPr>
              <a:t>R</a:t>
            </a:r>
            <a:r>
              <a:rPr kumimoji="1" lang="en-US" altLang="zh-CN" i="1" baseline="30000" dirty="0" err="1" smtClean="0">
                <a:solidFill>
                  <a:srgbClr val="000000"/>
                </a:solidFill>
              </a:rPr>
              <a:t>n</a:t>
            </a:r>
            <a:endParaRPr kumimoji="1" lang="en-US" altLang="zh-CN" i="1" baseline="300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集合 </a:t>
            </a:r>
            <a:r>
              <a:rPr lang="en-US" altLang="zh-CN" i="1" dirty="0" smtClean="0">
                <a:solidFill>
                  <a:srgbClr val="00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 = { (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T </a:t>
            </a:r>
            <a:r>
              <a:rPr lang="en-US" altLang="zh-CN" dirty="0" smtClean="0">
                <a:solidFill>
                  <a:srgbClr val="000000"/>
                </a:solidFill>
              </a:rPr>
              <a:t>|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0000"/>
                </a:solidFill>
              </a:rPr>
              <a:t>n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∈</a:t>
            </a:r>
            <a:r>
              <a:rPr kumimoji="1" lang="en-US" altLang="zh-CN" i="1" dirty="0" err="1" smtClean="0">
                <a:solidFill>
                  <a:srgbClr val="000000"/>
                </a:solidFill>
              </a:rPr>
              <a:t>R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集合 </a:t>
            </a:r>
            <a:r>
              <a:rPr lang="en-US" altLang="zh-CN" i="1" dirty="0" smtClean="0">
                <a:solidFill>
                  <a:srgbClr val="00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 = { 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0000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0000"/>
                </a:solidFill>
              </a:rPr>
              <a:t>T </a:t>
            </a:r>
            <a:r>
              <a:rPr lang="en-US" altLang="zh-CN" dirty="0" smtClean="0">
                <a:solidFill>
                  <a:srgbClr val="000000"/>
                </a:solidFill>
              </a:rPr>
              <a:t>|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, …, </a:t>
            </a:r>
            <a:r>
              <a:rPr lang="en-US" altLang="zh-CN" i="1" dirty="0" err="1" smtClean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0000"/>
                </a:solidFill>
              </a:rPr>
              <a:t>n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∈</a:t>
            </a:r>
            <a:r>
              <a:rPr kumimoji="1" lang="en-US" altLang="zh-CN" i="1" dirty="0" err="1" smtClean="0">
                <a:solidFill>
                  <a:srgbClr val="000000"/>
                </a:solidFill>
              </a:rPr>
              <a:t>R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解：</a:t>
            </a:r>
            <a:r>
              <a:rPr kumimoji="1" lang="en-US" altLang="zh-CN" i="1" dirty="0" smtClean="0"/>
              <a:t>V</a:t>
            </a:r>
            <a:r>
              <a:rPr kumimoji="1" lang="en-US" altLang="zh-CN" baseline="-25000" dirty="0" smtClean="0"/>
              <a:t>1 </a:t>
            </a:r>
            <a:r>
              <a:rPr kumimoji="1" lang="zh-CN" altLang="en-US" dirty="0" smtClean="0"/>
              <a:t>是 </a:t>
            </a:r>
            <a:r>
              <a:rPr kumimoji="1" lang="en-US" altLang="zh-CN" i="1" dirty="0" err="1" smtClean="0"/>
              <a:t>R</a:t>
            </a:r>
            <a:r>
              <a:rPr kumimoji="1" lang="en-US" altLang="zh-CN" i="1" baseline="30000" dirty="0" err="1" smtClean="0"/>
              <a:t>n</a:t>
            </a:r>
            <a:r>
              <a:rPr kumimoji="1" lang="en-US" altLang="zh-CN" baseline="30000" dirty="0" smtClean="0"/>
              <a:t> </a:t>
            </a:r>
            <a:r>
              <a:rPr kumimoji="1" lang="zh-CN" altLang="en-US" dirty="0" smtClean="0"/>
              <a:t>的子空间，</a:t>
            </a:r>
            <a:r>
              <a:rPr kumimoji="1" lang="en-US" altLang="zh-CN" i="1" dirty="0" smtClean="0"/>
              <a:t>V</a:t>
            </a:r>
            <a:r>
              <a:rPr kumimoji="1" lang="en-US" altLang="zh-CN" baseline="-25000" dirty="0" smtClean="0"/>
              <a:t>2 </a:t>
            </a:r>
            <a:r>
              <a:rPr kumimoji="1" lang="zh-CN" altLang="en-US" dirty="0" smtClean="0"/>
              <a:t>不是 </a:t>
            </a:r>
            <a:r>
              <a:rPr kumimoji="1" lang="en-US" altLang="zh-CN" i="1" dirty="0" err="1" smtClean="0"/>
              <a:t>R</a:t>
            </a:r>
            <a:r>
              <a:rPr kumimoji="1" lang="en-US" altLang="zh-CN" i="1" baseline="30000" dirty="0" err="1" smtClean="0"/>
              <a:t>n</a:t>
            </a:r>
            <a:r>
              <a:rPr kumimoji="1" lang="en-US" altLang="zh-CN" baseline="30000" dirty="0" smtClean="0"/>
              <a:t> </a:t>
            </a:r>
            <a:r>
              <a:rPr kumimoji="1" lang="zh-CN" altLang="en-US" dirty="0" smtClean="0"/>
              <a:t>的子空间．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84FF73-4839-4047-9397-051FBA79149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24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向量空间的基的概念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07413" cy="3231654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设有</a:t>
            </a:r>
            <a:r>
              <a:rPr kumimoji="1" lang="zh-CN" altLang="en-US" dirty="0" smtClean="0">
                <a:solidFill>
                  <a:srgbClr val="0000FF"/>
                </a:solidFill>
              </a:rPr>
              <a:t>向量空间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，如果在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中能选出 </a:t>
            </a:r>
            <a:r>
              <a:rPr kumimoji="1" lang="en-US" altLang="zh-CN" i="1" dirty="0" smtClean="0"/>
              <a:t>r </a:t>
            </a:r>
            <a:r>
              <a:rPr kumimoji="1" lang="zh-CN" altLang="en-US" dirty="0" smtClean="0"/>
              <a:t>个向量</a:t>
            </a:r>
            <a:r>
              <a:rPr kumimoji="1" lang="el-GR" altLang="zh-CN" dirty="0" smtClean="0"/>
              <a:t>α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l-GR" altLang="zh-CN" dirty="0" smtClean="0"/>
              <a:t>α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en-US" altLang="zh-CN" dirty="0" smtClean="0"/>
              <a:t> </a:t>
            </a:r>
            <a:r>
              <a:rPr kumimoji="1" lang="el-GR" altLang="zh-CN" dirty="0" smtClean="0"/>
              <a:t>α</a:t>
            </a:r>
            <a:r>
              <a:rPr kumimoji="1" lang="en-US" altLang="zh-CN" i="1" baseline="-25000" dirty="0" smtClean="0"/>
              <a:t>r</a:t>
            </a:r>
            <a:r>
              <a:rPr kumimoji="1" lang="zh-CN" altLang="en-US" dirty="0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①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…, </a:t>
            </a:r>
            <a:r>
              <a:rPr kumimoji="1" lang="el-GR" altLang="zh-CN" dirty="0"/>
              <a:t>α</a:t>
            </a:r>
            <a:r>
              <a:rPr kumimoji="1" lang="en-US" altLang="zh-CN" i="1" baseline="-25000" dirty="0"/>
              <a:t>r</a:t>
            </a:r>
            <a:r>
              <a:rPr kumimoji="1" lang="zh-CN" altLang="en-US" dirty="0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② 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中任意一个向量都能由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…, </a:t>
            </a:r>
            <a:r>
              <a:rPr kumimoji="1" lang="el-GR" altLang="zh-CN" dirty="0"/>
              <a:t>α</a:t>
            </a:r>
            <a:r>
              <a:rPr kumimoji="1" lang="en-US" altLang="zh-CN" i="1" baseline="-25000" dirty="0"/>
              <a:t>r</a:t>
            </a:r>
            <a:r>
              <a:rPr kumimoji="1" lang="zh-CN" altLang="en-US" dirty="0" smtClean="0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 smtClean="0"/>
              <a:t>那么称向量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…, </a:t>
            </a:r>
            <a:r>
              <a:rPr kumimoji="1" lang="el-GR" altLang="zh-CN" dirty="0"/>
              <a:t>α</a:t>
            </a:r>
            <a:r>
              <a:rPr kumimoji="1" lang="en-US" altLang="zh-CN" i="1" baseline="-25000" dirty="0"/>
              <a:t>r</a:t>
            </a:r>
            <a:r>
              <a:rPr kumimoji="1" lang="zh-CN" altLang="en-US" dirty="0" smtClean="0"/>
              <a:t>是</a:t>
            </a:r>
            <a:r>
              <a:rPr kumimoji="1" lang="zh-CN" altLang="en-US" dirty="0" smtClean="0">
                <a:solidFill>
                  <a:srgbClr val="0000FF"/>
                </a:solidFill>
              </a:rPr>
              <a:t>向量空间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基</a:t>
            </a:r>
            <a:r>
              <a:rPr kumimoji="1" lang="zh-CN" altLang="en-US" dirty="0" smtClean="0"/>
              <a:t>．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i="1" dirty="0" smtClean="0"/>
              <a:t>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称为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向量空间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的维数</a:t>
            </a:r>
            <a:r>
              <a:rPr kumimoji="1" lang="zh-CN" altLang="en-US" dirty="0" smtClean="0"/>
              <a:t>，并称 </a:t>
            </a:r>
            <a:r>
              <a:rPr kumimoji="1" lang="en-US" altLang="zh-CN" i="1" dirty="0" smtClean="0"/>
              <a:t>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维向量空间</a:t>
            </a:r>
            <a:r>
              <a:rPr kumimoji="1" lang="zh-CN" altLang="en-US" i="1" baseline="-25000" dirty="0" smtClean="0"/>
              <a:t> </a:t>
            </a:r>
            <a:r>
              <a:rPr kumimoji="1" lang="zh-CN" altLang="en-US" dirty="0" smtClean="0"/>
              <a:t>．</a:t>
            </a:r>
            <a:r>
              <a:rPr lang="zh-CN" altLang="en-US" dirty="0" smtClean="0"/>
              <a:t> </a:t>
            </a:r>
            <a:endParaRPr kumimoji="1" lang="zh-CN" altLang="en-US" dirty="0" smtClean="0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457200" y="4811713"/>
            <a:ext cx="40386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向量空间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向量空间的基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向量空间的维数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4648200" y="4811713"/>
            <a:ext cx="40386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向量组的最大无关组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向量组的秩</a:t>
            </a:r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4284663" y="5141913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4284663" y="5695950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4284663" y="6251575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84FF73-4839-4047-9397-051FBA79149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26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  <p:bldP spid="134152" grpId="0" animBg="1"/>
      <p:bldP spid="134155" grpId="0" animBg="1"/>
      <p:bldP spid="1341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维向量的全体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fontAlgn="base" hangingPunct="1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 startAt="2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(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的后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列向量是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 startAt="3"/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0 }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齐次线性方程组的基础解系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数等于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E60FF-BEEE-47D0-8010-5369DF02E04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90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AutoNum type="arabicPeriod" startAt="4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所生成的向量空间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•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线性无关，则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是向量空间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的一个基．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•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线性相关，则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	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向量组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等价于	向量组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的最大无关组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从而       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{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故向量组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就是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中向量的个数就是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E60FF-BEEE-47D0-8010-5369DF02E04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如果在向量空间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中取定一个基 </a:t>
            </a:r>
            <a:r>
              <a:rPr kumimoji="1" lang="el-GR" altLang="zh-CN" sz="2400" dirty="0"/>
              <a:t>α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l-GR" altLang="zh-CN" sz="2400" dirty="0"/>
              <a:t>α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 </a:t>
            </a:r>
            <a:r>
              <a:rPr kumimoji="1" lang="en-US" altLang="zh-CN" sz="2400" dirty="0" smtClean="0"/>
              <a:t>…, </a:t>
            </a:r>
            <a:r>
              <a:rPr kumimoji="1" lang="el-GR" altLang="zh-CN" sz="2400" dirty="0"/>
              <a:t>α</a:t>
            </a:r>
            <a:r>
              <a:rPr kumimoji="1" lang="en-US" altLang="zh-CN" sz="2400" i="1" baseline="-25000" dirty="0"/>
              <a:t>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中任意一个向量可唯一表示为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l-GR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l-GR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数组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称为向量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坐标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22888" y="4772025"/>
            <a:ext cx="214312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991225" y="4772025"/>
            <a:ext cx="214313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688138" y="4772025"/>
            <a:ext cx="214312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5613" y="3179763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     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116013" y="2752725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0" name="Equation" r:id="rId3" imgW="1765080" imgH="698400" progId="Equation.DSMT4">
                  <p:embed/>
                </p:oleObj>
              </mc:Choice>
              <mc:Fallback>
                <p:oleObj name="Equation" r:id="rId3" imgW="1765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52725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2254250" y="4303713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1" name="Equation" r:id="rId5" imgW="1422360" imgH="698400" progId="Equation.DSMT4">
                  <p:embed/>
                </p:oleObj>
              </mc:Choice>
              <mc:Fallback>
                <p:oleObj name="Equation" r:id="rId5" imgW="1422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303713"/>
                        <a:ext cx="28432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5091113" y="478790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2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787900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243013" y="4303713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53" name="Equation" r:id="rId9" imgW="507960" imgH="698400" progId="Equation.DSMT4">
                  <p:embed/>
                </p:oleObj>
              </mc:Choice>
              <mc:Fallback>
                <p:oleObj name="Equation" r:id="rId9" imgW="507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303713"/>
                        <a:ext cx="10144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55613" y="47482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那么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425950" y="5564188"/>
            <a:ext cx="374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baseline="-250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baseline="-250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baseline="-250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中的坐标 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708400" y="2817813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4168775" y="2817813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48288" y="5246688"/>
            <a:ext cx="1800225" cy="71437"/>
            <a:chOff x="1791" y="3394"/>
            <a:chExt cx="1633" cy="45"/>
          </a:xfrm>
        </p:grpSpPr>
        <p:sp>
          <p:nvSpPr>
            <p:cNvPr id="1044" name="Line 16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5" name="Line 17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435600" y="5276850"/>
            <a:ext cx="1441450" cy="331788"/>
            <a:chOff x="3424" y="2024"/>
            <a:chExt cx="908" cy="209"/>
          </a:xfrm>
        </p:grpSpPr>
        <p:sp>
          <p:nvSpPr>
            <p:cNvPr id="1041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2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3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E60FF-BEEE-47D0-8010-5369DF02E04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/>
      <p:bldP spid="139275" grpId="0"/>
      <p:bldP spid="139276" grpId="0"/>
      <p:bldP spid="139277" grpId="0" animBg="1"/>
      <p:bldP spid="1392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36563" y="5589588"/>
            <a:ext cx="822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阶单位矩阵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的列向量叫做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维单位坐标向量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阶单位矩阵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的列向量组称为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自然基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309813" y="442913"/>
          <a:ext cx="44942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17" name="Equation" r:id="rId3" imgW="2247840" imgH="1155600" progId="Equation.DSMT4">
                  <p:embed/>
                </p:oleObj>
              </mc:Choice>
              <mc:Fallback>
                <p:oleObj name="Equation" r:id="rId3" imgW="224784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42913"/>
                        <a:ext cx="4494212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179513" y="444500"/>
          <a:ext cx="114141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18" name="Equation" r:id="rId5" imgW="571320" imgH="1168200" progId="Equation.DSMT4">
                  <p:embed/>
                </p:oleObj>
              </mc:Choice>
              <mc:Fallback>
                <p:oleObj name="Equation" r:id="rId5" imgW="5713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44500"/>
                        <a:ext cx="1141412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3019425" y="3133725"/>
          <a:ext cx="30734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19" name="Equation" r:id="rId7" imgW="1536480" imgH="1155600" progId="Equation.DSMT4">
                  <p:embed/>
                </p:oleObj>
              </mc:Choice>
              <mc:Fallback>
                <p:oleObj name="Equation" r:id="rId7" imgW="153648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133725"/>
                        <a:ext cx="30734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132138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41402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H="1">
            <a:off x="49403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5867400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851275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284663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716463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148263" y="3213100"/>
            <a:ext cx="360362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695950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030538" y="4076700"/>
            <a:ext cx="6477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E60FF-BEEE-47D0-8010-5369DF02E04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4" grpId="0" animBg="1"/>
      <p:bldP spid="141325" grpId="0" animBg="1"/>
      <p:bldP spid="141326" grpId="0" animBg="1"/>
      <p:bldP spid="1413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55613" y="1019175"/>
            <a:ext cx="82311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上三角形矩阵                                                的列向量组也是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sz="2400" b="1" i="1" baseline="300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baseline="3000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的一个基，那么 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411413" y="592138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88" name="Equation" r:id="rId3" imgW="1765080" imgH="698400" progId="Equation.DSMT4">
                  <p:embed/>
                </p:oleObj>
              </mc:Choice>
              <mc:Fallback>
                <p:oleObj name="Equation" r:id="rId3" imgW="17650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92138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352550" y="2590800"/>
          <a:ext cx="6435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89" name="Equation" r:id="rId5" imgW="3213000" imgH="698400" progId="Equation.DSMT4">
                  <p:embed/>
                </p:oleObj>
              </mc:Choice>
              <mc:Fallback>
                <p:oleObj name="Equation" r:id="rId5" imgW="3213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590800"/>
                        <a:ext cx="643572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4189413"/>
            <a:ext cx="8229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en-US" sz="2400" b="1" smtClean="0">
                <a:solidFill>
                  <a:srgbClr val="FF0000"/>
                </a:solidFill>
              </a:rPr>
              <a:t>结论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：</a:t>
            </a:r>
            <a:r>
              <a:rPr kumimoji="1" lang="en-US" altLang="en-US" sz="2400" b="1" smtClean="0">
                <a:solidFill>
                  <a:srgbClr val="FF0000"/>
                </a:solidFill>
              </a:rPr>
              <a:t>同一个向量在不同基中的坐标是不同的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．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003800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464175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E60FF-BEEE-47D0-8010-5369DF02E04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7" grpId="0" build="p"/>
      <p:bldP spid="143368" grpId="0" animBg="1"/>
      <p:bldP spid="1433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4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239348"/>
              </p:ext>
            </p:extLst>
          </p:nvPr>
        </p:nvGraphicFramePr>
        <p:xfrm>
          <a:off x="683568" y="476672"/>
          <a:ext cx="606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2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6672"/>
                        <a:ext cx="6067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9657347"/>
              </p:ext>
            </p:extLst>
          </p:nvPr>
        </p:nvGraphicFramePr>
        <p:xfrm>
          <a:off x="539552" y="1124744"/>
          <a:ext cx="5038725" cy="319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3" name="Equation" r:id="rId5" imgW="2260440" imgH="1434960" progId="Equation.DSMT4">
                  <p:embed/>
                </p:oleObj>
              </mc:Choice>
              <mc:Fallback>
                <p:oleObj name="Equation" r:id="rId5" imgW="226044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4"/>
                        <a:ext cx="5038725" cy="319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66521"/>
              </p:ext>
            </p:extLst>
          </p:nvPr>
        </p:nvGraphicFramePr>
        <p:xfrm>
          <a:off x="432221" y="4491038"/>
          <a:ext cx="57959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4" name="Equation" r:id="rId7" imgW="2120760" imgH="215640" progId="Equation.DSMT4">
                  <p:embed/>
                </p:oleObj>
              </mc:Choice>
              <mc:Fallback>
                <p:oleObj name="Equation" r:id="rId7" imgW="2120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21" y="4491038"/>
                        <a:ext cx="57959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28869"/>
              </p:ext>
            </p:extLst>
          </p:nvPr>
        </p:nvGraphicFramePr>
        <p:xfrm>
          <a:off x="1043608" y="5085184"/>
          <a:ext cx="6840760" cy="75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5" name="Equation" r:id="rId9" imgW="2082600" imgH="228600" progId="Equation.DSMT4">
                  <p:embed/>
                </p:oleObj>
              </mc:Choice>
              <mc:Fallback>
                <p:oleObj name="Equation" r:id="rId9" imgW="208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085184"/>
                        <a:ext cx="6840760" cy="75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2133600" cy="476250"/>
          </a:xfrm>
        </p:spPr>
        <p:txBody>
          <a:bodyPr/>
          <a:lstStyle/>
          <a:p>
            <a:fld id="{8B5EF6AC-2CAD-4020-B778-BBFEDF3F06B2}" type="slidenum">
              <a:rPr lang="zh-CN" altLang="en-US" smtClean="0"/>
              <a:pPr/>
              <a:t>28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77286"/>
              </p:ext>
            </p:extLst>
          </p:nvPr>
        </p:nvGraphicFramePr>
        <p:xfrm>
          <a:off x="1022350" y="5970588"/>
          <a:ext cx="6496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6" name="Equation" r:id="rId11" imgW="2425680" imgH="228600" progId="Equation.DSMT4">
                  <p:embed/>
                </p:oleObj>
              </mc:Choice>
              <mc:Fallback>
                <p:oleObj name="Equation" r:id="rId11" imgW="2425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970588"/>
                        <a:ext cx="64960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0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4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8586386"/>
              </p:ext>
            </p:extLst>
          </p:nvPr>
        </p:nvGraphicFramePr>
        <p:xfrm>
          <a:off x="251520" y="404664"/>
          <a:ext cx="6696744" cy="54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9" name="Equation" r:id="rId3" imgW="2514600" imgH="203040" progId="Equation.DSMT4">
                  <p:embed/>
                </p:oleObj>
              </mc:Choice>
              <mc:Fallback>
                <p:oleObj name="Equation" r:id="rId3" imgW="2514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4664"/>
                        <a:ext cx="6696744" cy="54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9856031"/>
              </p:ext>
            </p:extLst>
          </p:nvPr>
        </p:nvGraphicFramePr>
        <p:xfrm>
          <a:off x="539552" y="1052736"/>
          <a:ext cx="7200031" cy="251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0" name="Equation" r:id="rId5" imgW="3454200" imgH="1206360" progId="Equation.DSMT4">
                  <p:embed/>
                </p:oleObj>
              </mc:Choice>
              <mc:Fallback>
                <p:oleObj name="Equation" r:id="rId5" imgW="345420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7200031" cy="251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02893"/>
              </p:ext>
            </p:extLst>
          </p:nvPr>
        </p:nvGraphicFramePr>
        <p:xfrm>
          <a:off x="369341" y="3861048"/>
          <a:ext cx="69389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1" name="Equation" r:id="rId7" imgW="2679480" imgH="228600" progId="Equation.DSMT4">
                  <p:embed/>
                </p:oleObj>
              </mc:Choice>
              <mc:Fallback>
                <p:oleObj name="Equation" r:id="rId7" imgW="267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41" y="3861048"/>
                        <a:ext cx="69389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237312"/>
            <a:ext cx="2133600" cy="476250"/>
          </a:xfrm>
        </p:spPr>
        <p:txBody>
          <a:bodyPr/>
          <a:lstStyle/>
          <a:p>
            <a:fld id="{8B5EF6AC-2CAD-4020-B778-BBFEDF3F06B2}" type="slidenum">
              <a:rPr lang="zh-CN" altLang="en-US" smtClean="0"/>
              <a:pPr/>
              <a:t>29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7318380"/>
              </p:ext>
            </p:extLst>
          </p:nvPr>
        </p:nvGraphicFramePr>
        <p:xfrm>
          <a:off x="1618332" y="4581128"/>
          <a:ext cx="5041900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2" name="Equation" r:id="rId9" imgW="2450880" imgH="952200" progId="Equation.DSMT4">
                  <p:embed/>
                </p:oleObj>
              </mc:Choice>
              <mc:Fallback>
                <p:oleObj name="Equation" r:id="rId9" imgW="2450880" imgH="9522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332" y="4581128"/>
                        <a:ext cx="5041900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8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007251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r>
              <a:rPr kumimoji="1" lang="zh-CN" altLang="en-US" dirty="0" smtClean="0"/>
              <a:t>什么是线性方程组的解的结构？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答：</a:t>
            </a:r>
            <a:r>
              <a:rPr kumimoji="1" lang="zh-CN" altLang="en-US" dirty="0" smtClean="0"/>
              <a:t>所谓线性方程组的解的结构，就是当线性方程组有无限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 smtClean="0"/>
              <a:t>	   多个解时，解与解之间的相互关系．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dirty="0" smtClean="0"/>
              <a:t>当方程组无解或者存在唯一解时，无须讨论解的结构．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dirty="0" smtClean="0"/>
              <a:t>下面的讨论都是假设线性方程组有解．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中取定一个基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，再取一个新基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① 求用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表示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的表示式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（基变换公式）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② 求向量在两个基中的坐标之间的关系式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（坐标变换公式）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55613" y="2878107"/>
            <a:ext cx="8231187" cy="386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求解矩阵方程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AP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也称为基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到基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过渡矩阵</a:t>
            </a:r>
          </a:p>
          <a:p>
            <a:pPr eaLnBrk="1" fontAlgn="base" hangingPunct="1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γ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，且                                                                ，据上</a:t>
            </a:r>
          </a:p>
          <a:p>
            <a:pPr eaLnBrk="1" fontAlgn="base" hangingPunct="1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有关系式                                                       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坐标变换公式</a:t>
            </a:r>
            <a:endParaRPr kumimoji="1"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066039"/>
              </p:ext>
            </p:extLst>
          </p:nvPr>
        </p:nvGraphicFramePr>
        <p:xfrm>
          <a:off x="2741613" y="4005263"/>
          <a:ext cx="4782715" cy="137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68" name="Equation" r:id="rId3" imgW="2463480" imgH="711000" progId="Equation.DSMT4">
                  <p:embed/>
                </p:oleObj>
              </mc:Choice>
              <mc:Fallback>
                <p:oleObj name="Equation" r:id="rId3" imgW="2463480" imgH="7110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4005263"/>
                        <a:ext cx="4782715" cy="1377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24811"/>
              </p:ext>
            </p:extLst>
          </p:nvPr>
        </p:nvGraphicFramePr>
        <p:xfrm>
          <a:off x="2411760" y="5304574"/>
          <a:ext cx="3888432" cy="129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69" name="Equation" r:id="rId5" imgW="2133360" imgH="711000" progId="Equation.DSMT4">
                  <p:embed/>
                </p:oleObj>
              </mc:Choice>
              <mc:Fallback>
                <p:oleObj name="Equation" r:id="rId5" imgW="2133360" imgH="7110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04574"/>
                        <a:ext cx="3888432" cy="1292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E60FF-BEEE-47D0-8010-5369DF02E04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092922" y="2636912"/>
            <a:ext cx="1655542" cy="79208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=A</a:t>
            </a:r>
            <a:r>
              <a:rPr lang="en-US" altLang="zh-CN" sz="2400" b="1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解向量的定义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0845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设有齐次线性方程组 </a:t>
            </a:r>
            <a:r>
              <a:rPr lang="en-US" altLang="zh-CN" i="1" dirty="0" smtClean="0"/>
              <a:t>Ax = 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，如果</a:t>
            </a:r>
          </a:p>
          <a:p>
            <a:pPr marL="457200" indent="-457200"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11</a:t>
            </a:r>
            <a:r>
              <a:rPr lang="zh-CN" altLang="en-US" dirty="0" smtClean="0">
                <a:latin typeface="Symbol" pitchFamily="18" charset="2"/>
              </a:rPr>
              <a:t>，</a:t>
            </a:r>
            <a:r>
              <a:rPr lang="zh-CN" altLang="en-US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21</a:t>
            </a:r>
            <a:r>
              <a:rPr lang="zh-CN" altLang="en-US" dirty="0" smtClean="0">
                <a:latin typeface="Symbol" pitchFamily="18" charset="2"/>
              </a:rPr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1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latin typeface="Symbol" pitchFamily="18" charset="2"/>
              </a:rPr>
              <a:t>为该方程组的解，则</a:t>
            </a: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dirty="0" smtClean="0">
              <a:latin typeface="Symbol" pitchFamily="18" charset="2"/>
            </a:endParaRPr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dirty="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dirty="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dirty="0" smtClean="0"/>
          </a:p>
          <a:p>
            <a:pPr marL="457200" indent="-457200"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/>
              <a:t>称为</a:t>
            </a:r>
            <a:r>
              <a:rPr lang="zh-CN" altLang="en-US" dirty="0" smtClean="0"/>
              <a:t>方程组的</a:t>
            </a:r>
            <a:r>
              <a:rPr lang="zh-CN" altLang="en-US" dirty="0" smtClean="0">
                <a:solidFill>
                  <a:srgbClr val="FF0000"/>
                </a:solidFill>
              </a:rPr>
              <a:t>解向量</a:t>
            </a:r>
            <a:r>
              <a:rPr kumimoji="1" lang="zh-CN" altLang="en-US" dirty="0" smtClean="0"/>
              <a:t>．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635375" y="2989263"/>
          <a:ext cx="1270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6" name="Equation" r:id="rId3" imgW="634680" imgH="939600" progId="Equation.DSMT4">
                  <p:embed/>
                </p:oleObj>
              </mc:Choice>
              <mc:Fallback>
                <p:oleObj name="Equation" r:id="rId3" imgW="634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89263"/>
                        <a:ext cx="12700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齐次线性方程组的解的性质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926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>
                <a:latin typeface="Symbol" pitchFamily="18" charset="2"/>
              </a:rPr>
              <a:t>，</a:t>
            </a:r>
            <a:r>
              <a:rPr lang="zh-CN" altLang="en-US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是齐次线性方程组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/>
              <a:t>		  则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CN" dirty="0" smtClean="0">
                <a:solidFill>
                  <a:srgbClr val="FF0000"/>
                </a:solidFill>
                <a:latin typeface="Symbol" pitchFamily="18" charset="2"/>
              </a:rPr>
              <a:t>+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baseline="-25000" dirty="0" smtClean="0"/>
              <a:t> </a:t>
            </a:r>
            <a:r>
              <a:rPr lang="zh-CN" altLang="en-US" dirty="0" smtClean="0">
                <a:latin typeface="Symbol" pitchFamily="18" charset="2"/>
              </a:rPr>
              <a:t>还</a:t>
            </a:r>
            <a:r>
              <a:rPr lang="zh-CN" altLang="en-US" dirty="0" smtClean="0"/>
              <a:t>是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</a:t>
            </a:r>
            <a:r>
              <a:rPr kumimoji="1" lang="zh-CN" altLang="en-US" dirty="0" smtClean="0"/>
              <a:t>．</a:t>
            </a:r>
            <a:endParaRPr lang="zh-CN" altLang="en-US" dirty="0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 </a:t>
            </a:r>
            <a:r>
              <a:rPr lang="en-US" altLang="zh-CN" dirty="0" smtClean="0">
                <a:latin typeface="Symbol" pitchFamily="18" charset="2"/>
              </a:rPr>
              <a:t>+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 </a:t>
            </a:r>
            <a:r>
              <a:rPr lang="en-US" altLang="zh-CN" dirty="0" smtClean="0">
                <a:latin typeface="Symbol" pitchFamily="18" charset="2"/>
              </a:rPr>
              <a:t>)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= 0 + 0 = 0 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性质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kumimoji="1"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 </a:t>
            </a:r>
            <a:r>
              <a:rPr kumimoji="1" lang="zh-CN" altLang="en-US" dirty="0" smtClean="0"/>
              <a:t>是齐次线性方程组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的解，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/>
              <a:t>		  则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k</a:t>
            </a:r>
            <a:r>
              <a:rPr lang="en-US" altLang="zh-CN" i="1" dirty="0" err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  </a:t>
            </a:r>
            <a:r>
              <a:rPr lang="zh-CN" altLang="en-US" dirty="0" smtClean="0">
                <a:latin typeface="Symbol" pitchFamily="18" charset="2"/>
              </a:rPr>
              <a:t>还</a:t>
            </a:r>
            <a:r>
              <a:rPr kumimoji="1" lang="zh-CN" altLang="en-US" dirty="0" smtClean="0"/>
              <a:t>是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 </a:t>
            </a:r>
            <a:r>
              <a:rPr lang="zh-CN" altLang="en-US" dirty="0" smtClean="0">
                <a:latin typeface="Symbol" pitchFamily="18" charset="2"/>
              </a:rPr>
              <a:t>的解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</a:t>
            </a:r>
            <a:r>
              <a:rPr lang="zh-CN" altLang="en-US" dirty="0" smtClean="0"/>
              <a:t>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 </a:t>
            </a:r>
            <a:r>
              <a:rPr lang="en-US" altLang="zh-CN" i="1" dirty="0" err="1" smtClean="0"/>
              <a:t>k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dirty="0" smtClean="0">
                <a:latin typeface="Symbol" pitchFamily="18" charset="2"/>
              </a:rPr>
              <a:t> </a:t>
            </a:r>
            <a:r>
              <a:rPr lang="en-US" altLang="zh-CN" dirty="0" smtClean="0">
                <a:latin typeface="Symbol" pitchFamily="18" charset="2"/>
              </a:rPr>
              <a:t>)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Symbol" pitchFamily="18" charset="2"/>
              </a:rPr>
              <a:t>x 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0 = 0 </a:t>
            </a:r>
            <a:r>
              <a:rPr kumimoji="1" lang="zh-CN" altLang="en-US" dirty="0" smtClean="0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zh-CN" altLang="en-US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结论：</a:t>
            </a:r>
            <a:r>
              <a:rPr lang="zh-CN" altLang="en-US" dirty="0" smtClean="0"/>
              <a:t>若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...,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baseline="-25000" dirty="0" err="1" smtClean="0"/>
              <a:t>t</a:t>
            </a:r>
            <a:r>
              <a:rPr lang="en-US" altLang="zh-CN" baseline="-25000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是齐次线性方程组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的解， 则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1 </a:t>
            </a:r>
            <a:r>
              <a:rPr kumimoji="1" lang="en-US" altLang="zh-CN" dirty="0" smtClean="0">
                <a:solidFill>
                  <a:srgbClr val="FF0000"/>
                </a:solidFill>
              </a:rPr>
              <a:t>+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FF0000"/>
                </a:solidFill>
              </a:rPr>
              <a:t>2 </a:t>
            </a:r>
            <a:r>
              <a:rPr kumimoji="1" lang="en-US" altLang="zh-CN" dirty="0" smtClean="0">
                <a:solidFill>
                  <a:srgbClr val="FF0000"/>
                </a:solidFill>
              </a:rPr>
              <a:t>+ … + </a:t>
            </a:r>
            <a:r>
              <a:rPr kumimoji="1" lang="en-US" altLang="zh-CN" i="1" dirty="0" err="1" smtClean="0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i="1" dirty="0" err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i="1" baseline="-25000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 dirty="0" smtClean="0"/>
              <a:t> </a:t>
            </a:r>
            <a:r>
              <a:rPr lang="zh-CN" altLang="en-US" dirty="0" smtClean="0">
                <a:latin typeface="Symbol" pitchFamily="18" charset="2"/>
              </a:rPr>
              <a:t>还</a:t>
            </a:r>
            <a:r>
              <a:rPr lang="zh-CN" altLang="en-US" dirty="0" smtClean="0"/>
              <a:t>是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</a:t>
            </a:r>
            <a:r>
              <a:rPr lang="en-US" altLang="zh-CN" dirty="0" smtClean="0">
                <a:latin typeface="楷体_GB2312" pitchFamily="49" charset="-122"/>
              </a:rPr>
              <a:t>.</a:t>
            </a:r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结论：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sz="2400" b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是齐次线性方程组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的解， 则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还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已知齐次方程组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的几个解向量，可以通过这些解向量的线性组合给出更多的解．</a:t>
            </a: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能否通过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有限个解向量的线性组合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的解全部表示出来？</a:t>
            </a: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把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的全体解组成的集合记作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，若求得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的一个极大无关组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lang="en-US" altLang="zh-CN" sz="2400" b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, 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的通解可表示为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 … +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齐次线性方程组的解集的极大无关组称为该齐次线性方程组的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基础解系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（不唯一）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 baseline="-25000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基础解系的概念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2677656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齐次线性方程组 </a:t>
            </a:r>
            <a:r>
              <a:rPr lang="en-US" altLang="zh-CN" i="1" dirty="0" smtClean="0">
                <a:solidFill>
                  <a:srgbClr val="0000FF"/>
                </a:solidFill>
              </a:rPr>
              <a:t>Ax = </a:t>
            </a:r>
            <a:r>
              <a:rPr lang="en-US" altLang="zh-CN" dirty="0" smtClean="0">
                <a:solidFill>
                  <a:srgbClr val="0000FF"/>
                </a:solidFill>
              </a:rPr>
              <a:t>0 </a:t>
            </a:r>
            <a:r>
              <a:rPr kumimoji="1" lang="zh-CN" altLang="en-US" dirty="0" smtClean="0"/>
              <a:t>的一组解向量：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1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2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dirty="0" smtClean="0"/>
              <a:t>..., 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baseline="-25000" dirty="0" err="1"/>
              <a:t>t</a:t>
            </a:r>
            <a:endParaRPr kumimoji="1" lang="en-US" altLang="zh-CN" dirty="0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 smtClean="0"/>
              <a:t>如果满足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①</a:t>
            </a:r>
            <a:r>
              <a:rPr kumimoji="1" lang="zh-CN" altLang="en-US" dirty="0" smtClean="0"/>
              <a:t>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1</a:t>
            </a:r>
            <a:r>
              <a:rPr lang="zh-CN" altLang="en-US" dirty="0" smtClean="0">
                <a:latin typeface="Symbol" pitchFamily="18" charset="2"/>
              </a:rPr>
              <a:t>，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2</a:t>
            </a:r>
            <a:r>
              <a:rPr lang="zh-CN" altLang="en-US" dirty="0" smtClean="0">
                <a:latin typeface="Symbol" pitchFamily="18" charset="2"/>
              </a:rPr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 smtClean="0"/>
              <a:t> </a:t>
            </a:r>
            <a:r>
              <a:rPr kumimoji="1" lang="zh-CN" altLang="en-US" dirty="0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②</a:t>
            </a:r>
            <a:r>
              <a:rPr kumimoji="1" lang="zh-CN" altLang="en-US" dirty="0" smtClean="0"/>
              <a:t>方程组中任意一个解都可以表示</a:t>
            </a:r>
            <a:r>
              <a:rPr kumimoji="1" lang="zh-CN" altLang="en-US" dirty="0"/>
              <a:t>成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1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baseline="-25000" dirty="0" smtClean="0">
                <a:latin typeface="Symbol" pitchFamily="18" charset="2"/>
              </a:rPr>
              <a:t>2</a:t>
            </a:r>
            <a:r>
              <a:rPr lang="en-US" altLang="zh-CN" dirty="0" smtClean="0">
                <a:latin typeface="Symbol" pitchFamily="18" charset="2"/>
              </a:rPr>
              <a:t>, </a:t>
            </a:r>
            <a:r>
              <a:rPr lang="en-US" altLang="zh-CN" dirty="0" smtClean="0"/>
              <a:t>..., </a:t>
            </a:r>
            <a:r>
              <a:rPr lang="en-US" altLang="zh-CN" i="1" dirty="0" err="1" smtClean="0">
                <a:latin typeface="Symbol" pitchFamily="18" charset="2"/>
              </a:rPr>
              <a:t>x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 smtClean="0"/>
              <a:t> </a:t>
            </a:r>
            <a:r>
              <a:rPr kumimoji="1" lang="zh-CN" altLang="en-US" dirty="0" smtClean="0"/>
              <a:t>的线性组合，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dirty="0" smtClean="0"/>
              <a:t>那么称这组解是齐次线性方程组的一个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基础解系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BC19-E3B0-4927-80F9-F4FB8A0D76E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7504" y="4575845"/>
            <a:ext cx="8640960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元齐次线性方程组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Ax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存在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一个基础解系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2400" b="1" i="1" dirty="0" smtClean="0">
                <a:latin typeface="Symbol" pitchFamily="18" charset="2"/>
              </a:rPr>
              <a:t>x</a:t>
            </a:r>
            <a:r>
              <a:rPr lang="en-US" altLang="zh-CN" sz="2400" b="1" baseline="-25000" dirty="0" smtClean="0">
                <a:latin typeface="Symbol" pitchFamily="18" charset="2"/>
              </a:rPr>
              <a:t>1</a:t>
            </a:r>
            <a:r>
              <a:rPr lang="en-US" altLang="zh-CN" sz="2400" b="1" dirty="0">
                <a:latin typeface="Symbol" pitchFamily="18" charset="2"/>
              </a:rPr>
              <a:t>, </a:t>
            </a:r>
            <a:r>
              <a:rPr lang="en-US" altLang="zh-CN" sz="2400" b="1" i="1" dirty="0">
                <a:latin typeface="Symbol" pitchFamily="18" charset="2"/>
              </a:rPr>
              <a:t>x</a:t>
            </a:r>
            <a:r>
              <a:rPr lang="en-US" altLang="zh-CN" sz="2400" b="1" baseline="-25000" dirty="0">
                <a:latin typeface="Symbol" pitchFamily="18" charset="2"/>
              </a:rPr>
              <a:t>2</a:t>
            </a:r>
            <a:r>
              <a:rPr lang="en-US" altLang="zh-CN" sz="2400" b="1" dirty="0">
                <a:latin typeface="Symbol" pitchFamily="18" charset="2"/>
              </a:rPr>
              <a:t>, </a:t>
            </a:r>
            <a:r>
              <a:rPr lang="en-US" altLang="zh-CN" sz="2400" b="1" dirty="0"/>
              <a:t>..., </a:t>
            </a:r>
            <a:r>
              <a:rPr lang="en-US" altLang="zh-CN" sz="2400" b="1" i="1" dirty="0" err="1" smtClean="0">
                <a:latin typeface="Symbol" pitchFamily="18" charset="2"/>
              </a:rPr>
              <a:t>x</a:t>
            </a:r>
            <a:r>
              <a:rPr lang="en-US" altLang="zh-CN" sz="2400" b="1" i="1" baseline="-25000" dirty="0" err="1" smtClean="0"/>
              <a:t>n</a:t>
            </a:r>
            <a:r>
              <a:rPr lang="en-US" altLang="zh-CN" sz="2400" b="1" i="1" baseline="-25000" dirty="0" smtClean="0"/>
              <a:t>-r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084741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500313" y="43640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196975" y="4364038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5613"/>
            <a:ext cx="4038600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i="1" smtClean="0"/>
              <a:t>R</a:t>
            </a:r>
            <a:r>
              <a:rPr kumimoji="1" lang="en-US" altLang="zh-CN" sz="2400" smtClean="0"/>
              <a:t>(</a:t>
            </a:r>
            <a:r>
              <a:rPr kumimoji="1" lang="en-US" altLang="zh-CN" sz="2400" i="1" smtClean="0"/>
              <a:t>A</a:t>
            </a:r>
            <a:r>
              <a:rPr kumimoji="1" lang="en-US" altLang="zh-CN" sz="2400" smtClean="0"/>
              <a:t>) = </a:t>
            </a:r>
            <a:r>
              <a:rPr kumimoji="1" lang="en-US" altLang="zh-CN" sz="2400" i="1" smtClean="0"/>
              <a:t>r </a:t>
            </a:r>
            <a:r>
              <a:rPr kumimoji="1" lang="zh-CN" altLang="en-US" sz="2400" smtClean="0"/>
              <a:t>，为叙述方便，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smtClean="0"/>
              <a:t>不妨设 </a:t>
            </a:r>
            <a:r>
              <a:rPr kumimoji="1" lang="en-US" altLang="zh-CN" sz="2400" i="1" smtClean="0"/>
              <a:t>A </a:t>
            </a:r>
            <a:r>
              <a:rPr kumimoji="1" lang="zh-CN" altLang="en-US" sz="2400" smtClean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smtClean="0"/>
              <a:t>为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55613"/>
            <a:ext cx="4244975" cy="3886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1"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对应的齐次线性方程组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z="2400" smtClean="0"/>
              <a:t>令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r</a:t>
            </a:r>
            <a:r>
              <a:rPr kumimoji="1" lang="en-US" altLang="zh-CN" sz="2400" baseline="-25000" smtClean="0"/>
              <a:t>+1</a:t>
            </a:r>
            <a:r>
              <a:rPr kumimoji="1" lang="en-US" altLang="zh-CN" sz="2400" smtClean="0"/>
              <a:t>, …,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n</a:t>
            </a:r>
            <a:r>
              <a:rPr kumimoji="1" lang="en-US" altLang="zh-CN" sz="2400" smtClean="0"/>
              <a:t> </a:t>
            </a:r>
            <a:r>
              <a:rPr kumimoji="1" lang="zh-CN" altLang="en-US" sz="2400" smtClean="0"/>
              <a:t>作自由变量，则</a:t>
            </a:r>
          </a:p>
        </p:txBody>
      </p:sp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600075" y="1536700"/>
          <a:ext cx="375285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8" name="Equation" r:id="rId3" imgW="2501640" imgH="1854000" progId="Equation.DSMT4">
                  <p:embed/>
                </p:oleObj>
              </mc:Choice>
              <mc:Fallback>
                <p:oleObj name="Equation" r:id="rId3" imgW="250164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36700"/>
                        <a:ext cx="375285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3625" y="1871663"/>
            <a:ext cx="2960688" cy="1079500"/>
            <a:chOff x="639" y="1134"/>
            <a:chExt cx="1865" cy="680"/>
          </a:xfrm>
        </p:grpSpPr>
        <p:sp>
          <p:nvSpPr>
            <p:cNvPr id="2060" name="Line 23"/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1" name="Line 24"/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2" name="Line 25"/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3" name="Line 26"/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4" name="Line 27"/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5" name="Line 28"/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66" name="Line 29"/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93214" name="AutoShape 30"/>
          <p:cNvSpPr>
            <a:spLocks/>
          </p:cNvSpPr>
          <p:nvPr/>
        </p:nvSpPr>
        <p:spPr bwMode="auto">
          <a:xfrm rot="-5400000">
            <a:off x="1630363" y="3859212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216" name="AutoShape 32"/>
          <p:cNvSpPr>
            <a:spLocks/>
          </p:cNvSpPr>
          <p:nvPr/>
        </p:nvSpPr>
        <p:spPr bwMode="auto">
          <a:xfrm rot="-5400000">
            <a:off x="3098800" y="3859213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4975225" y="1536700"/>
          <a:ext cx="37512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9" name="Equation" r:id="rId5" imgW="2501640" imgH="952200" progId="Equation.DSMT4">
                  <p:embed/>
                </p:oleObj>
              </mc:Choice>
              <mc:Fallback>
                <p:oleObj name="Equation" r:id="rId5" imgW="25016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536700"/>
                        <a:ext cx="37512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4975225" y="3789363"/>
          <a:ext cx="2760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0" name="Equation" r:id="rId7" imgW="1841400" imgH="952200" progId="Equation.DSMT4">
                  <p:embed/>
                </p:oleObj>
              </mc:Choice>
              <mc:Fallback>
                <p:oleObj name="Equation" r:id="rId7" imgW="18414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789363"/>
                        <a:ext cx="2760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123723-C3F8-4297-AF4C-10B5332E1D7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9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7" grpId="0"/>
      <p:bldP spid="93215" grpId="0"/>
      <p:bldP spid="93214" grpId="0" animBg="1"/>
      <p:bldP spid="93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025525" y="2897188"/>
          <a:ext cx="31210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2" name="Equation" r:id="rId3" imgW="2082600" imgH="1396800" progId="Equation.DSMT4">
                  <p:embed/>
                </p:oleObj>
              </mc:Choice>
              <mc:Fallback>
                <p:oleObj name="Equation" r:id="rId3" imgW="20826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897188"/>
                        <a:ext cx="31210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149725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3" name="Equation" r:id="rId5" imgW="2654280" imgH="1612800" progId="Equation.DSMT4">
                  <p:embed/>
                </p:oleObj>
              </mc:Choice>
              <mc:Fallback>
                <p:oleObj name="Equation" r:id="rId5" imgW="265428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齐次线性方程组的通解</a:t>
            </a:r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4" name="Equation" r:id="rId7" imgW="2400120" imgH="952200" progId="Equation.DSMT4">
                  <p:embed/>
                </p:oleObj>
              </mc:Choice>
              <mc:Fallback>
                <p:oleObj name="Equation" r:id="rId7" imgW="2400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记作 </a:t>
            </a:r>
            <a:r>
              <a:rPr lang="en-US" altLang="zh-CN" sz="2400" b="1" i="1" smtClean="0">
                <a:solidFill>
                  <a:srgbClr val="FF0000"/>
                </a:solidFill>
              </a:rPr>
              <a:t>x</a:t>
            </a:r>
            <a:r>
              <a:rPr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．（满足基础解系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059E66-D014-4CEE-9AB8-1BE8EF4574A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 animBg="1"/>
      <p:bldP spid="97287" grpId="0"/>
    </p:bldLst>
  </p:timing>
</p:sld>
</file>

<file path=ppt/theme/theme1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1781</Words>
  <Application>Microsoft Office PowerPoint</Application>
  <PresentationFormat>全屏显示(4:3)</PresentationFormat>
  <Paragraphs>216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15_Pixel</vt:lpstr>
      <vt:lpstr>16_Pixel</vt:lpstr>
      <vt:lpstr>17_Blends</vt:lpstr>
      <vt:lpstr>17_Pixel</vt:lpstr>
      <vt:lpstr>18_Pixel</vt:lpstr>
      <vt:lpstr>Equation</vt:lpstr>
      <vt:lpstr>MathType 6.0 Equation</vt:lpstr>
      <vt:lpstr>§4.5  线性方程组的解的结构 补充：子空间，基，坐标，过渡矩阵</vt:lpstr>
      <vt:lpstr>回顾：线性方程组的解的判定</vt:lpstr>
      <vt:lpstr>引言</vt:lpstr>
      <vt:lpstr>解向量的定义</vt:lpstr>
      <vt:lpstr>齐次线性方程组的解的性质</vt:lpstr>
      <vt:lpstr>PowerPoint 演示文稿</vt:lpstr>
      <vt:lpstr>基础解系的概念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基础解系的求解</vt:lpstr>
      <vt:lpstr>PowerPoint 演示文稿</vt:lpstr>
      <vt:lpstr>PowerPoint 演示文稿</vt:lpstr>
      <vt:lpstr>PowerPoint 演示文稿</vt:lpstr>
      <vt:lpstr>非齐次线性方程组的解的性质</vt:lpstr>
      <vt:lpstr>PowerPoint 演示文稿</vt:lpstr>
      <vt:lpstr>PowerPoint 演示文稿</vt:lpstr>
      <vt:lpstr>PowerPoint 演示文稿</vt:lpstr>
      <vt:lpstr>子空间 (向量空间)的概念</vt:lpstr>
      <vt:lpstr>向量空间的基的概念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krui</dc:creator>
  <cp:lastModifiedBy>krui</cp:lastModifiedBy>
  <cp:revision>59</cp:revision>
  <dcterms:created xsi:type="dcterms:W3CDTF">2012-04-21T04:49:10Z</dcterms:created>
  <dcterms:modified xsi:type="dcterms:W3CDTF">2012-11-28T04:05:36Z</dcterms:modified>
</cp:coreProperties>
</file>