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dp" ContentType="image/vnd.ms-photo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3"/>
    <p:sldId id="273" r:id="rId4"/>
    <p:sldId id="274" r:id="rId5"/>
    <p:sldId id="277" r:id="rId6"/>
    <p:sldId id="298" r:id="rId7"/>
    <p:sldId id="299" r:id="rId8"/>
    <p:sldId id="300" r:id="rId9"/>
    <p:sldId id="275" r:id="rId10"/>
    <p:sldId id="259" r:id="rId11"/>
    <p:sldId id="258" r:id="rId12"/>
    <p:sldId id="262" r:id="rId13"/>
    <p:sldId id="263" r:id="rId14"/>
    <p:sldId id="265" r:id="rId15"/>
    <p:sldId id="264" r:id="rId16"/>
    <p:sldId id="260" r:id="rId17"/>
    <p:sldId id="261" r:id="rId18"/>
    <p:sldId id="266" r:id="rId19"/>
    <p:sldId id="269" r:id="rId20"/>
    <p:sldId id="267" r:id="rId21"/>
    <p:sldId id="268" r:id="rId22"/>
    <p:sldId id="270" r:id="rId23"/>
    <p:sldId id="271" r:id="rId24"/>
    <p:sldId id="272" r:id="rId25"/>
    <p:sldId id="276" r:id="rId26"/>
    <p:sldId id="278" r:id="rId27"/>
    <p:sldId id="279" r:id="rId28"/>
    <p:sldId id="257" r:id="rId29"/>
  </p:sldIdLst>
  <p:sldSz cx="9144000" cy="6858000" type="screen4x3"/>
  <p:notesSz cx="6858000" cy="9144000"/>
  <p:embeddedFontLst>
    <p:italic r:id="rId34"/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Cambria Math" panose="02040503050406030204" pitchFamily="18" charset="0"/>
      <p:regular r:id="rId41"/>
    </p:embeddedFont>
    <p:embeddedFont>
      <p:font typeface="Comic Sans MS" panose="030F0702030302020204" pitchFamily="66" charset="0"/>
      <p:regular r:id="rId42"/>
      <p:bold r:id="rId43"/>
      <p:italic r:id="rId44"/>
      <p:boldItalic r:id="rId4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2BF3"/>
    <a:srgbClr val="9966FF"/>
    <a:srgbClr val="FFFFCC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88351" autoAdjust="0"/>
  </p:normalViewPr>
  <p:slideViewPr>
    <p:cSldViewPr snapToGrid="0">
      <p:cViewPr varScale="1">
        <p:scale>
          <a:sx n="95" d="100"/>
          <a:sy n="95" d="100"/>
        </p:scale>
        <p:origin x="292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font" Target="fonts/font12.fntdata"/><Relationship Id="rId44" Type="http://schemas.openxmlformats.org/officeDocument/2006/relationships/font" Target="fonts/font11.fntdata"/><Relationship Id="rId43" Type="http://schemas.openxmlformats.org/officeDocument/2006/relationships/font" Target="fonts/font10.fntdata"/><Relationship Id="rId42" Type="http://schemas.openxmlformats.org/officeDocument/2006/relationships/font" Target="fonts/font9.fntdata"/><Relationship Id="rId41" Type="http://schemas.openxmlformats.org/officeDocument/2006/relationships/font" Target="fonts/font8.fntdata"/><Relationship Id="rId40" Type="http://schemas.openxmlformats.org/officeDocument/2006/relationships/font" Target="fonts/font7.fntdata"/><Relationship Id="rId4" Type="http://schemas.openxmlformats.org/officeDocument/2006/relationships/slide" Target="slides/slide2.xml"/><Relationship Id="rId39" Type="http://schemas.openxmlformats.org/officeDocument/2006/relationships/font" Target="fonts/font6.fntdata"/><Relationship Id="rId38" Type="http://schemas.openxmlformats.org/officeDocument/2006/relationships/font" Target="fonts/font5.fntdata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B0A55-2117-4BBE-82AB-2488A5858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8731A-F242-4562-B169-6CDD489300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29545"/>
            <a:ext cx="9144000" cy="2380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b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4351-DBE8-4587-BB95-411B09846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1C8D-A768-4D71-8CE3-864E3F7A7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6" y="131618"/>
            <a:ext cx="8922125" cy="1263235"/>
          </a:xfrm>
          <a:noFill/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47" y="1563408"/>
            <a:ext cx="8922124" cy="46625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4351-DBE8-4587-BB95-411B09846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1C8D-A768-4D71-8CE3-864E3F7A7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54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4351-DBE8-4587-BB95-411B09846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1C8D-A768-4D71-8CE3-864E3F7A7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600" y="1576188"/>
            <a:ext cx="4385250" cy="4600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76188"/>
            <a:ext cx="4421250" cy="4600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4351-DBE8-4587-BB95-411B09846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1C8D-A768-4D71-8CE3-864E3F7A7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4351-DBE8-4587-BB95-411B09846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1C8D-A768-4D71-8CE3-864E3F7A7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4351-DBE8-4587-BB95-411B09846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1C8D-A768-4D71-8CE3-864E3F7A7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4351-DBE8-4587-BB95-411B09846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1C8D-A768-4D71-8CE3-864E3F7A77D2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3"/>
          <p:cNvSpPr>
            <a:spLocks noGrp="1"/>
          </p:cNvSpPr>
          <p:nvPr>
            <p:ph type="ctrTitle" hasCustomPrompt="1"/>
          </p:nvPr>
        </p:nvSpPr>
        <p:spPr>
          <a:xfrm>
            <a:off x="685800" y="2235200"/>
            <a:ext cx="7772400" cy="2387600"/>
          </a:xfrm>
        </p:spPr>
        <p:txBody>
          <a:bodyPr/>
          <a:lstStyle>
            <a:lvl1pPr algn="ctr">
              <a:defRPr b="0">
                <a:latin typeface="Comic Sans MS" panose="030F0902030302020204" pitchFamily="66" charset="0"/>
              </a:defRPr>
            </a:lvl1pPr>
          </a:lstStyle>
          <a:p>
            <a:r>
              <a:rPr lang="en-US" altLang="zh-CN" sz="6600" dirty="0">
                <a:latin typeface="Comic Sans MS" panose="030F0902030302020204" pitchFamily="66" charset="0"/>
              </a:rPr>
              <a:t>To be continued.</a:t>
            </a:r>
            <a:endParaRPr lang="zh-CN" altLang="en-US" dirty="0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600" y="133200"/>
            <a:ext cx="8920800" cy="12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600" y="1562400"/>
            <a:ext cx="8917132" cy="4632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04351-DBE8-4587-BB95-411B09846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71C8D-A768-4D71-8CE3-864E3F7A77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44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34.png"/><Relationship Id="rId7" Type="http://schemas.openxmlformats.org/officeDocument/2006/relationships/image" Target="../media/image33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31.wmf"/><Relationship Id="rId2" Type="http://schemas.openxmlformats.org/officeDocument/2006/relationships/oleObject" Target="../embeddings/oleObject1.bin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37.png"/><Relationship Id="rId12" Type="http://schemas.openxmlformats.org/officeDocument/2006/relationships/image" Target="../media/image36.wmf"/><Relationship Id="rId11" Type="http://schemas.openxmlformats.org/officeDocument/2006/relationships/oleObject" Target="../embeddings/oleObject5.bin"/><Relationship Id="rId10" Type="http://schemas.openxmlformats.org/officeDocument/2006/relationships/image" Target="../media/image35.wmf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098912"/>
            <a:ext cx="9144000" cy="2387600"/>
          </a:xfrm>
          <a:noFill/>
        </p:spPr>
        <p:txBody>
          <a:bodyPr/>
          <a:lstStyle/>
          <a:p>
            <a:r>
              <a:rPr lang="zh-CN" altLang="en-US" dirty="0"/>
              <a:t>数据通信原理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578587"/>
            <a:ext cx="9144000" cy="2204793"/>
          </a:xfrm>
        </p:spPr>
        <p:txBody>
          <a:bodyPr anchor="t">
            <a:normAutofit/>
          </a:bodyPr>
          <a:lstStyle/>
          <a:p>
            <a:pPr>
              <a:spcBef>
                <a:spcPts val="3600"/>
              </a:spcBef>
            </a:pPr>
            <a:r>
              <a:rPr lang="zh-CN" altLang="en-US" sz="4400" dirty="0"/>
              <a:t>信号传输及处理的线性代数基础</a:t>
            </a:r>
            <a:endParaRPr lang="en-US" altLang="zh-CN" sz="4400" dirty="0"/>
          </a:p>
          <a:p>
            <a:pPr>
              <a:spcBef>
                <a:spcPts val="3600"/>
              </a:spcBef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</a:rPr>
              <a:t>全宇晖</a:t>
            </a:r>
            <a:endParaRPr lang="zh-CN" altLang="en-US" sz="3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</a:rPr>
              <a:t>二零一九年秋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0" y="57666"/>
            <a:ext cx="9144000" cy="345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 dirty="0"/>
              <a:t>Copyright Reserved by Quan Yuhui, South China Univ. of Tech.</a:t>
            </a:r>
            <a:endParaRPr lang="zh-CN" altLang="en-US" sz="16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离散信号的向量表示</a:t>
            </a:r>
            <a:endParaRPr lang="zh-CN" alt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67" y="2318201"/>
            <a:ext cx="4072509" cy="117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06354" y="3963278"/>
            <a:ext cx="3167534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CN" sz="2400" dirty="0"/>
              <a:t>[1,2,3,2,-1,5,3,2,3,-1,0,0]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6666" y="1890899"/>
            <a:ext cx="1816716" cy="1855207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07817" y="1890899"/>
          <a:ext cx="1816715" cy="1855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343"/>
                <a:gridCol w="363343"/>
                <a:gridCol w="363343"/>
                <a:gridCol w="363343"/>
                <a:gridCol w="363343"/>
              </a:tblGrid>
              <a:tr h="3710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148" marR="7148" marT="71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144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148" marR="7148" marT="71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109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148" marR="7148" marT="71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115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148" marR="7148" marT="71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</a:rPr>
                        <a:t>176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148" marR="7148" marT="71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10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148" marR="7148" marT="71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233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148" marR="7148" marT="71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194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148" marR="7148" marT="71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</a:rPr>
                        <a:t>181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148" marR="7148" marT="71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121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148" marR="7148" marT="71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10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148" marR="7148" marT="71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</a:rPr>
                        <a:t>121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148" marR="7148" marT="71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148" marR="7148" marT="71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148" marR="7148" marT="71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148" marR="7148" marT="71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10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148" marR="7148" marT="71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98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148" marR="7148" marT="71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</a:rPr>
                        <a:t>241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148" marR="7148" marT="71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221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148" marR="7148" marT="71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162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148" marR="7148" marT="71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10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148" marR="7148" marT="71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solidFill>
                            <a:schemeClr val="tx1"/>
                          </a:solidFill>
                          <a:effectLst/>
                        </a:rPr>
                        <a:t>219</a:t>
                      </a:r>
                      <a:endParaRPr lang="en-US" altLang="zh-CN" sz="1100" b="0" i="0" u="none" strike="noStrike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148" marR="7148" marT="71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148" marR="7148" marT="71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148" marR="7148" marT="71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203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7148" marR="7148" marT="71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446016" y="3963278"/>
            <a:ext cx="4454746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CN" sz="2400" dirty="0"/>
              <a:t>[3,5,8,13,21,144,233,121,98,219,…]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684020" y="5030480"/>
            <a:ext cx="59740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rgbClr val="0070C0"/>
                </a:solidFill>
              </a:rPr>
              <a:t>向量表示有什么好处？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向量空间 </a:t>
            </a:r>
            <a:r>
              <a:rPr lang="en-US" altLang="zh-CN" dirty="0"/>
              <a:t>(Vector Space)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7747" y="1563408"/>
                <a:ext cx="8922124" cy="466258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zh-CN" altLang="en-US" dirty="0"/>
                  <a:t>粗略说，向量空间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𝕍</m:t>
                    </m:r>
                  </m:oMath>
                </a14:m>
                <a:r>
                  <a:rPr lang="zh-CN" altLang="en-US" dirty="0"/>
                  <a:t>是一个定义了加法和数乘的集合，满足：</a:t>
                </a:r>
                <a:endParaRPr lang="en-US" altLang="zh-CN" dirty="0"/>
              </a:p>
              <a:p>
                <a:r>
                  <a:rPr lang="zh-CN" altLang="en-US" dirty="0"/>
                  <a:t>加法闭合：</a:t>
                </a: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𝕍</m:t>
                    </m:r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𝕍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数乘闭合：</a:t>
                </a: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𝕍</m:t>
                    </m:r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𝕍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可交换性：</a:t>
                </a: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𝕍</m:t>
                    </m:r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可结合性：</a:t>
                </a: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𝕍</m:t>
                    </m:r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存在零元：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加法可逆：</a:t>
                </a: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𝕍</m:t>
                    </m:r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𝕍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 dirty="0">
                            <a:latin typeface="Cambria Math" panose="02040503050406030204" pitchFamily="18" charset="0"/>
                          </a:rPr>
                          <m:t>𝕍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数乘结合：</a:t>
                </a: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𝕍</m:t>
                    </m:r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𝛼𝛽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加法分配：</a:t>
                </a: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𝕍</m:t>
                    </m:r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数乘分配：</a:t>
                </a: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𝕍</m:t>
                    </m:r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存在幺元：</a:t>
                </a: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𝕍</m:t>
                    </m:r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  <a:p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747" y="1563408"/>
                <a:ext cx="8922124" cy="4662580"/>
              </a:xfrm>
              <a:blipFill rotWithShape="1">
                <a:blip r:embed="rId1"/>
                <a:stretch>
                  <a:fillRect l="-1" t="-546" r="5" b="-1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线性子空间 </a:t>
            </a:r>
            <a:r>
              <a:rPr lang="en-US" altLang="zh-CN" dirty="0"/>
              <a:t>(Linear Subspace)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zh-CN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𝕍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  <m:r>
                      <a:rPr lang="zh-CN" alt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3200" dirty="0"/>
                  <a:t>具有与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zh-CN" altLang="en-US" sz="3200" b="1" i="1" dirty="0" smtClean="0">
                        <a:latin typeface="Cambria Math" panose="02040503050406030204" pitchFamily="18" charset="0"/>
                      </a:rPr>
                      <m:t>相同</m:t>
                    </m:r>
                  </m:oMath>
                </a14:m>
                <a:r>
                  <a:rPr lang="zh-CN" altLang="en-US" sz="3200" dirty="0"/>
                  <a:t>的加法和数乘定义的向量空间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971799"/>
            <a:ext cx="2891790" cy="286865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4870748" y="5162272"/>
            <a:ext cx="30997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5120640" y="3086100"/>
            <a:ext cx="0" cy="2644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4564380" y="3467100"/>
            <a:ext cx="2964180" cy="219456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21081" y="6024890"/>
            <a:ext cx="730757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rgbClr val="0070C0"/>
                </a:solidFill>
              </a:rPr>
              <a:t>线性子空间对信号处理和分析有什么意义？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矩阵与子空间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747" y="1563408"/>
            <a:ext cx="8922124" cy="6159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如何理解一个矩阵</a:t>
            </a:r>
            <a:r>
              <a:rPr lang="en-US" altLang="zh-CN" b="1" i="1" dirty="0">
                <a:solidFill>
                  <a:srgbClr val="0070C0"/>
                </a:solidFill>
              </a:rPr>
              <a:t>A</a:t>
            </a:r>
            <a:r>
              <a:rPr lang="zh-CN" altLang="en-US" dirty="0">
                <a:solidFill>
                  <a:srgbClr val="0070C0"/>
                </a:solidFill>
              </a:rPr>
              <a:t>？（三种理解方式）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 txBox="1"/>
              <p:nvPr/>
            </p:nvSpPr>
            <p:spPr>
              <a:xfrm>
                <a:off x="127747" y="2432088"/>
                <a:ext cx="8922124" cy="39610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/>
                  <a:t>1. </a:t>
                </a:r>
                <a:r>
                  <a:rPr lang="zh-CN" altLang="en-US" dirty="0"/>
                  <a:t>线性方程组</a:t>
                </a:r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dirty="0"/>
                  <a:t>[</a:t>
                </a:r>
                <a:r>
                  <a:rPr lang="zh-CN" altLang="en-US" dirty="0"/>
                  <a:t>消元</a:t>
                </a:r>
                <a:r>
                  <a:rPr lang="en-US" altLang="zh-CN" dirty="0"/>
                  <a:t>]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2. </a:t>
                </a:r>
                <a:r>
                  <a:rPr lang="zh-CN" altLang="en-US" dirty="0"/>
                  <a:t>行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列向量的集合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}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3. </a:t>
                </a:r>
                <a:r>
                  <a:rPr lang="zh-CN" altLang="en-US" dirty="0"/>
                  <a:t>线性变换</a:t>
                </a:r>
                <a:endParaRPr lang="en-US" altLang="zh-CN" dirty="0"/>
              </a:p>
              <a:p>
                <a:pPr marL="0" indent="0" algn="ctr">
                  <a:buFont typeface="Arial" panose="020B0604020202090204" pitchFamily="34" charset="0"/>
                  <a:buNone/>
                </a:pPr>
                <a:r>
                  <a:rPr lang="en-US" altLang="zh-CN" dirty="0"/>
                  <a:t>[</a:t>
                </a:r>
                <a:r>
                  <a:rPr lang="zh-CN" altLang="en-US" dirty="0"/>
                  <a:t>像空间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零空间</a:t>
                </a:r>
                <a:r>
                  <a:rPr lang="en-US" altLang="zh-CN" dirty="0"/>
                  <a:t>]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47" y="2432088"/>
                <a:ext cx="8922124" cy="3961092"/>
              </a:xfrm>
              <a:prstGeom prst="rect">
                <a:avLst/>
              </a:prstGeom>
              <a:blipFill rotWithShape="1">
                <a:blip r:embed="rId1"/>
                <a:stretch>
                  <a:fillRect l="-1" t="-1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零空间</a:t>
            </a:r>
            <a:r>
              <a:rPr lang="en-US" altLang="zh-CN" dirty="0"/>
              <a:t>(Null Space)</a:t>
            </a:r>
            <a:r>
              <a:rPr lang="zh-CN" altLang="en-US" dirty="0"/>
              <a:t>和像空间</a:t>
            </a:r>
            <a:r>
              <a:rPr lang="en-US" altLang="zh-CN" dirty="0"/>
              <a:t>(Range)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7747" y="1563408"/>
                <a:ext cx="8922124" cy="466258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𝑛𝑢𝑙𝑙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ran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ge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{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}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747" y="1563408"/>
                <a:ext cx="8922124" cy="4662580"/>
              </a:xfrm>
              <a:blipFill rotWithShape="1">
                <a:blip r:embed="rId1"/>
                <a:stretch>
                  <a:fillRect l="-1" t="-1" r="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27746" y="3925314"/>
            <a:ext cx="892212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rgbClr val="0070C0"/>
                </a:solidFill>
              </a:rPr>
              <a:t>零空间和像空间是向量空间吗？是线性子空间吗？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27746" y="4534914"/>
                <a:ext cx="8922124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0070C0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ran</m:t>
                    </m:r>
                    <m:r>
                      <m:rPr>
                        <m:sty m:val="p"/>
                      </m:rPr>
                      <a:rPr lang="en-US" altLang="zh-CN" sz="28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ge</m:t>
                    </m:r>
                    <m:r>
                      <a:rPr lang="en-US" altLang="zh-CN" sz="28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srgbClr val="0070C0"/>
                    </a:solidFill>
                  </a:rPr>
                  <a:t> </a:t>
                </a:r>
                <a:r>
                  <a:rPr lang="zh-CN" altLang="en-US" sz="2800" dirty="0">
                    <a:solidFill>
                      <a:srgbClr val="0070C0"/>
                    </a:solidFill>
                  </a:rPr>
                  <a:t>有什么联系？</a:t>
                </a:r>
                <a:endParaRPr lang="zh-CN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46" y="4534914"/>
                <a:ext cx="8922124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" t="-72" r="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 bwMode="auto">
          <a:xfrm>
            <a:off x="6465234" y="4268405"/>
            <a:ext cx="2078673" cy="1918427"/>
            <a:chOff x="0" y="0"/>
            <a:chExt cx="4498" cy="3794"/>
          </a:xfrm>
        </p:grpSpPr>
        <p:pic>
          <p:nvPicPr>
            <p:cNvPr id="7" name="Picture 7" descr="内积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499" cy="3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8" name="Object 8"/>
            <p:cNvGraphicFramePr/>
            <p:nvPr/>
          </p:nvGraphicFramePr>
          <p:xfrm>
            <a:off x="1248" y="114"/>
            <a:ext cx="614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" name="" r:id="rId2" imgW="230505" imgH="230505" progId="Equation.DSMT4">
                    <p:embed/>
                  </p:oleObj>
                </mc:Choice>
                <mc:Fallback>
                  <p:oleObj name="" r:id="rId2" imgW="230505" imgH="230505" progId="Equation.DSMT4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14"/>
                          <a:ext cx="614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/>
            <p:nvPr/>
          </p:nvGraphicFramePr>
          <p:xfrm>
            <a:off x="3743" y="2269"/>
            <a:ext cx="567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2" name="" r:id="rId4" imgW="230505" imgH="230505" progId="Equation.DSMT4">
                    <p:embed/>
                  </p:oleObj>
                </mc:Choice>
                <mc:Fallback>
                  <p:oleObj name="" r:id="rId4" imgW="230505" imgH="230505" progId="Equation.DSMT4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3" y="2269"/>
                          <a:ext cx="567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/>
            <p:nvPr/>
          </p:nvGraphicFramePr>
          <p:xfrm>
            <a:off x="1021" y="3062"/>
            <a:ext cx="1661" cy="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" name="" r:id="rId6" imgW="1057275" imgH="454025" progId="Equation.DSMT4">
                    <p:embed/>
                  </p:oleObj>
                </mc:Choice>
                <mc:Fallback>
                  <p:oleObj name="" r:id="rId6" imgW="1057275" imgH="454025" progId="Equation.DSMT4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" y="3062"/>
                          <a:ext cx="1661" cy="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向量的内积和范数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内积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范数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投影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8"/>
                <a:stretch>
                  <a:fillRect l="-1" t="-1" r="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/>
          <p:cNvGraphicFramePr/>
          <p:nvPr/>
        </p:nvGraphicFramePr>
        <p:xfrm>
          <a:off x="2092325" y="1803400"/>
          <a:ext cx="49926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" r:id="rId9" imgW="5029200" imgH="914400" progId="Equation.DSMT4">
                  <p:embed/>
                </p:oleObj>
              </mc:Choice>
              <mc:Fallback>
                <p:oleObj name="" r:id="rId9" imgW="5029200" imgH="9144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1803400"/>
                        <a:ext cx="499268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/>
          <p:nvPr/>
        </p:nvGraphicFramePr>
        <p:xfrm>
          <a:off x="1393621" y="4915514"/>
          <a:ext cx="45656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" r:id="rId11" imgW="4597400" imgH="1016000" progId="Equation.DSMT4">
                  <p:embed/>
                </p:oleObj>
              </mc:Choice>
              <mc:Fallback>
                <p:oleObj name="" r:id="rId11" imgW="4597400" imgH="101600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621" y="4915514"/>
                        <a:ext cx="456565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4"/>
              <p:cNvSpPr txBox="1"/>
              <p:nvPr/>
            </p:nvSpPr>
            <p:spPr bwMode="auto">
              <a:xfrm>
                <a:off x="2092464" y="3069410"/>
                <a:ext cx="4992688" cy="885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2464" y="3069410"/>
                <a:ext cx="4992688" cy="885825"/>
              </a:xfrm>
              <a:prstGeom prst="rect">
                <a:avLst/>
              </a:prstGeom>
              <a:blipFill rotWithShape="1">
                <a:blip r:embed="rId13"/>
                <a:stretch>
                  <a:fillRect l="-3" t="-51" r="9" b="-223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向量的其他范数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94853"/>
                <a:ext cx="8229600" cy="5111750"/>
              </a:xfrm>
            </p:spPr>
            <p:txBody>
              <a:bodyPr>
                <a:normAutofit fontScale="77500" lnSpcReduction="20000"/>
              </a:bodyPr>
              <a:lstStyle/>
              <a:p>
                <a:pPr marL="36195"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范数</a:t>
                </a:r>
                <a:endParaRPr lang="en-US" altLang="zh-CN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=#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36195" lvl="1">
                  <a:spcBef>
                    <a:spcPts val="18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范数</a:t>
                </a:r>
                <a:endParaRPr lang="en-US" altLang="zh-CN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36195"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范数</a:t>
                </a:r>
                <a:endParaRPr lang="en-US" altLang="zh-CN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altLang="zh-CN" dirty="0"/>
              </a:p>
              <a:p>
                <a:pPr marL="36195"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CN" altLang="en-US" dirty="0"/>
                  <a:t>范数</a:t>
                </a:r>
                <a:endParaRPr lang="en-US" altLang="zh-CN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36195"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范数</a:t>
                </a:r>
                <a:endParaRPr lang="en-US" altLang="zh-CN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94853"/>
                <a:ext cx="8229600" cy="5111750"/>
              </a:xfrm>
              <a:blipFill rotWithShape="1">
                <a:blip r:embed="rId1"/>
                <a:stretch>
                  <a:fillRect t="-989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27" y="2362079"/>
            <a:ext cx="967003" cy="317729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94120" y="1697324"/>
            <a:ext cx="20193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rgbClr val="0070C0"/>
                </a:solidFill>
              </a:rPr>
              <a:t>等高线图像？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向量空间的正交基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向量空间的基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sz="3200" dirty="0"/>
                  <a:t>                 基</a:t>
                </a:r>
                <a:r>
                  <a:rPr lang="en-US" altLang="zh-CN" sz="3200" dirty="0"/>
                  <a:t>=</a:t>
                </a:r>
                <a:r>
                  <a:rPr lang="zh-CN" altLang="en-US" sz="3200" dirty="0"/>
                  <a:t>空间中最大线性无关向量组</a:t>
                </a:r>
                <a:endParaRPr lang="en-US" altLang="zh-CN" sz="3200" dirty="0"/>
              </a:p>
              <a:p>
                <a:pPr marL="0" indent="0">
                  <a:buNone/>
                </a:pPr>
                <a:r>
                  <a:rPr lang="zh-CN" altLang="en-US" sz="3200" dirty="0"/>
                  <a:t>                 空间维数</a:t>
                </a:r>
                <a:r>
                  <a:rPr lang="en-US" altLang="zh-CN" sz="3200" dirty="0"/>
                  <a:t>dim(</a:t>
                </a:r>
                <a:r>
                  <a:rPr lang="en-US" altLang="zh-CN" sz="3200" b="1" i="1" dirty="0"/>
                  <a:t>V</a:t>
                </a:r>
                <a:r>
                  <a:rPr lang="en-US" altLang="zh-CN" sz="3200" dirty="0"/>
                  <a:t>)=#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正交</a:t>
                </a:r>
                <a:endParaRPr lang="en-US" altLang="zh-CN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3200" dirty="0"/>
              </a:p>
              <a:p>
                <a:r>
                  <a:rPr lang="en-US" altLang="zh-CN" dirty="0"/>
                  <a:t>(</a:t>
                </a:r>
                <a:r>
                  <a:rPr lang="zh-CN" altLang="en-US" dirty="0"/>
                  <a:t>标准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正交基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28" r="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 Math" panose="02040503050406030204" pitchFamily="18" charset="0"/>
              </a:rPr>
              <a:t>正交基的完美重构特性</a:t>
            </a:r>
            <a:endParaRPr lang="en-US" altLang="zh-CN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回顾本章开头讲的线性模型：</a:t>
                </a:r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 algn="ctr">
                  <a:spcBef>
                    <a:spcPts val="1800"/>
                  </a:spcBef>
                  <a:buNone/>
                </a:pP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pPr marL="0" indent="0" algn="ctr">
                  <a:buNone/>
                </a:pPr>
                <a:endParaRPr lang="en-US" altLang="zh-CN" sz="1200" b="1" dirty="0"/>
              </a:p>
              <a:p>
                <a:pPr marL="0" indent="0">
                  <a:buNone/>
                </a:pPr>
                <a:r>
                  <a:rPr lang="zh-CN" altLang="en-US" b="1" dirty="0">
                    <a:solidFill>
                      <a:srgbClr val="0070C0"/>
                    </a:solidFill>
                  </a:rPr>
                  <a:t>问：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b="1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r>
                  <a:rPr lang="zh-CN" altLang="en-US" dirty="0">
                    <a:solidFill>
                      <a:srgbClr val="0070C0"/>
                    </a:solidFill>
                  </a:rPr>
                  <a:t>如果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rgbClr val="0070C0"/>
                    </a:solidFill>
                  </a:rPr>
                  <a:t>是正交基，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b="1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altLang="zh-CN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 Math" panose="02040503050406030204" pitchFamily="18" charset="0"/>
              </a:rPr>
              <a:t>正交基的完美重构特性</a:t>
            </a:r>
            <a:endParaRPr lang="en-US" altLang="zh-CN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对于正交基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zh-CN" altLang="en-US" dirty="0"/>
                  <a:t>，我们有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，即</a:t>
                </a:r>
                <a:endParaRPr lang="en-US" altLang="zh-CN" dirty="0"/>
              </a:p>
              <a:p>
                <a:pPr marL="0" indent="0" algn="ctr">
                  <a:spcBef>
                    <a:spcPts val="1800"/>
                  </a:spcBef>
                  <a:buNone/>
                </a:pPr>
                <a:r>
                  <a:rPr lang="en-US" altLang="zh-CN" b="1" dirty="0"/>
                  <a:t>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d>
                      <m:dPr>
                        <m:begChr m:val="⟨"/>
                        <m:endChr m:val="⟩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1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1790700" y="3835400"/>
            <a:ext cx="5562600" cy="2390588"/>
            <a:chOff x="1790700" y="3835400"/>
            <a:chExt cx="5562600" cy="23905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矩形 3"/>
                <p:cNvSpPr/>
                <p:nvPr/>
              </p:nvSpPr>
              <p:spPr>
                <a:xfrm>
                  <a:off x="1916313" y="3983598"/>
                  <a:ext cx="5344989" cy="20347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32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3200" b="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1" i="1">
                                            <a:latin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1" i="1">
                                            <a:latin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1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1" i="1">
                                            <a:latin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eqArr>
                          </m:e>
                        </m:d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313" y="3983598"/>
                  <a:ext cx="5344989" cy="2034788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 5"/>
            <p:cNvSpPr/>
            <p:nvPr/>
          </p:nvSpPr>
          <p:spPr>
            <a:xfrm>
              <a:off x="1790700" y="3835400"/>
              <a:ext cx="5562600" cy="239058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线性模型（传输例子）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sz="4400" dirty="0"/>
              </a:p>
              <a:p>
                <a:pPr marL="0" indent="0">
                  <a:buNone/>
                </a:pPr>
                <a:endParaRPr lang="en-US" altLang="zh-CN" sz="4800" dirty="0"/>
              </a:p>
              <a:p>
                <a:pPr marL="514350" indent="-514350">
                  <a:buAutoNum type="arabicPeriod"/>
                </a:pPr>
                <a:r>
                  <a:rPr lang="zh-CN" altLang="en-US" sz="3200" dirty="0">
                    <a:solidFill>
                      <a:srgbClr val="0070C0"/>
                    </a:solidFill>
                  </a:rPr>
                  <a:t>假设要发送方要传输消息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3200" dirty="0">
                    <a:solidFill>
                      <a:srgbClr val="0070C0"/>
                    </a:solidFill>
                  </a:rPr>
                  <a:t>，该模型意味着什么？</a:t>
                </a:r>
                <a:endParaRPr lang="en-US" altLang="zh-CN" sz="3200" dirty="0">
                  <a:solidFill>
                    <a:srgbClr val="0070C0"/>
                  </a:solidFill>
                </a:endParaRPr>
              </a:p>
              <a:p>
                <a:pPr marL="514350" indent="-514350">
                  <a:buAutoNum type="arabicPeriod"/>
                </a:pPr>
                <a:r>
                  <a:rPr lang="zh-CN" altLang="en-US" sz="3200" dirty="0">
                    <a:solidFill>
                      <a:srgbClr val="0070C0"/>
                    </a:solidFill>
                  </a:rPr>
                  <a:t>接收方</a:t>
                </a:r>
                <a:r>
                  <a:rPr lang="en-US" altLang="zh-CN" sz="3200" dirty="0">
                    <a:solidFill>
                      <a:srgbClr val="0070C0"/>
                    </a:solidFill>
                  </a:rPr>
                  <a:t>(</a:t>
                </a:r>
                <a:r>
                  <a:rPr lang="zh-CN" altLang="en-US" sz="3200" dirty="0">
                    <a:solidFill>
                      <a:srgbClr val="0070C0"/>
                    </a:solidFill>
                  </a:rPr>
                  <a:t>采集方</a:t>
                </a:r>
                <a:r>
                  <a:rPr lang="en-US" altLang="zh-CN" sz="3200" dirty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3200" dirty="0">
                    <a:solidFill>
                      <a:srgbClr val="0070C0"/>
                    </a:solidFill>
                  </a:rPr>
                  <a:t>拿到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3200" dirty="0">
                    <a:solidFill>
                      <a:srgbClr val="0070C0"/>
                    </a:solidFill>
                  </a:rPr>
                  <a:t>，然后要做什么？</a:t>
                </a:r>
                <a:endParaRPr lang="en-US" altLang="zh-CN" sz="3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2673350" y="2108200"/>
            <a:ext cx="0" cy="8128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184650" y="2108200"/>
            <a:ext cx="0" cy="8128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84950" y="2108200"/>
            <a:ext cx="0" cy="8128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03451" y="2949545"/>
            <a:ext cx="93867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6"/>
                </a:solidFill>
              </a:rPr>
              <a:t>码字</a:t>
            </a:r>
            <a:r>
              <a:rPr lang="en-US" altLang="zh-CN" sz="2000" dirty="0">
                <a:solidFill>
                  <a:schemeClr val="accent6"/>
                </a:solidFill>
              </a:rPr>
              <a:t>1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86625" y="2949545"/>
            <a:ext cx="118222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6"/>
                </a:solidFill>
              </a:rPr>
              <a:t>码字</a:t>
            </a:r>
            <a:r>
              <a:rPr lang="en-US" altLang="zh-CN" sz="2000" dirty="0">
                <a:solidFill>
                  <a:schemeClr val="accent6"/>
                </a:solidFill>
              </a:rPr>
              <a:t>2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24553" y="2949545"/>
            <a:ext cx="13080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6"/>
                </a:solidFill>
              </a:rPr>
              <a:t>码字</a:t>
            </a:r>
            <a:r>
              <a:rPr lang="en-US" altLang="zh-CN" sz="2000" dirty="0">
                <a:solidFill>
                  <a:schemeClr val="accent6"/>
                </a:solidFill>
              </a:rPr>
              <a:t>3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194050" y="2108200"/>
            <a:ext cx="0" cy="1320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673351" y="3376962"/>
            <a:ext cx="106567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2"/>
                </a:solidFill>
              </a:rPr>
              <a:t>载波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accent2"/>
                </a:solidFill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</a:rPr>
              <a:t>连续</a:t>
            </a:r>
            <a:r>
              <a:rPr lang="en-US" altLang="zh-CN" sz="2000" dirty="0">
                <a:solidFill>
                  <a:schemeClr val="accent2"/>
                </a:solidFill>
              </a:rPr>
              <a:t>)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68850" y="2120590"/>
            <a:ext cx="0" cy="1320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259728" y="3389352"/>
            <a:ext cx="10044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2"/>
                </a:solidFill>
              </a:rPr>
              <a:t>载波</a:t>
            </a:r>
            <a:r>
              <a:rPr lang="en-US" altLang="zh-CN" sz="2000" dirty="0">
                <a:solidFill>
                  <a:schemeClr val="accent2"/>
                </a:solidFill>
              </a:rPr>
              <a:t>2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accent2"/>
                </a:solidFill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</a:rPr>
              <a:t>连续</a:t>
            </a:r>
            <a:r>
              <a:rPr lang="en-US" altLang="zh-CN" sz="2000" dirty="0">
                <a:solidFill>
                  <a:schemeClr val="accent2"/>
                </a:solidFill>
              </a:rPr>
              <a:t>)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181850" y="2089090"/>
            <a:ext cx="0" cy="1320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635749" y="3357852"/>
            <a:ext cx="110489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2"/>
                </a:solidFill>
              </a:rPr>
              <a:t>载波</a:t>
            </a:r>
            <a:r>
              <a:rPr lang="en-US" altLang="zh-CN" sz="2000" dirty="0">
                <a:solidFill>
                  <a:schemeClr val="accent2"/>
                </a:solidFill>
              </a:rPr>
              <a:t>N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accent2"/>
                </a:solidFill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</a:rPr>
              <a:t>连续</a:t>
            </a:r>
            <a:r>
              <a:rPr lang="en-US" altLang="zh-CN" sz="2000" dirty="0">
                <a:solidFill>
                  <a:schemeClr val="accent2"/>
                </a:solidFill>
              </a:rPr>
              <a:t>)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719727" y="2152090"/>
            <a:ext cx="0" cy="13208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96387" y="3421472"/>
            <a:ext cx="144667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7030A0"/>
                </a:solidFill>
              </a:rPr>
              <a:t>发送信号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algn="ctr"/>
            <a:r>
              <a:rPr lang="en-US" altLang="zh-CN" sz="2000" b="1" dirty="0">
                <a:solidFill>
                  <a:srgbClr val="7030A0"/>
                </a:solidFill>
              </a:rPr>
              <a:t>(</a:t>
            </a:r>
            <a:r>
              <a:rPr lang="zh-CN" altLang="en-US" sz="2000" b="1" dirty="0">
                <a:solidFill>
                  <a:srgbClr val="7030A0"/>
                </a:solidFill>
              </a:rPr>
              <a:t>连续</a:t>
            </a:r>
            <a:r>
              <a:rPr lang="en-US" altLang="zh-CN" sz="2000" b="1" dirty="0">
                <a:solidFill>
                  <a:srgbClr val="7030A0"/>
                </a:solidFill>
              </a:rPr>
              <a:t>)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586625" y="4761817"/>
            <a:ext cx="34174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dirty="0"/>
              <a:t>离散码 </a:t>
            </a:r>
            <a:r>
              <a:rPr lang="en-US" altLang="zh-CN" sz="2800" dirty="0">
                <a:sym typeface="Wingdings" panose="05000000000000000000" pitchFamily="2" charset="2"/>
              </a:rPr>
              <a:t> </a:t>
            </a:r>
            <a:r>
              <a:rPr lang="zh-CN" altLang="en-US" sz="2800" dirty="0">
                <a:sym typeface="Wingdings" panose="05000000000000000000" pitchFamily="2" charset="2"/>
              </a:rPr>
              <a:t>连续波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3586625" y="5797444"/>
                <a:ext cx="5081125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2800" dirty="0">
                    <a:sym typeface="Wingdings" panose="05000000000000000000" pitchFamily="2" charset="2"/>
                  </a:rPr>
                  <a:t>连续波</a:t>
                </a:r>
                <a:r>
                  <a:rPr lang="zh-CN" altLang="en-US" sz="2800" dirty="0"/>
                  <a:t> </a:t>
                </a:r>
                <a:r>
                  <a:rPr lang="en-US" altLang="zh-CN" sz="2800" dirty="0">
                    <a:sym typeface="Wingdings" panose="05000000000000000000" pitchFamily="2" charset="2"/>
                  </a:rPr>
                  <a:t> </a:t>
                </a:r>
                <a:r>
                  <a:rPr lang="zh-CN" altLang="en-US" sz="2800" dirty="0"/>
                  <a:t>离散码</a:t>
                </a:r>
                <a:r>
                  <a:rPr lang="zh-CN" altLang="en-US" sz="2800" dirty="0">
                    <a:sym typeface="Wingdings" panose="05000000000000000000" pitchFamily="2" charset="2"/>
                  </a:rPr>
                  <a:t>：求解出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625" y="5797444"/>
                <a:ext cx="5081125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3" t="-101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9" grpId="0"/>
      <p:bldP spid="21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altLang="zh-CN" b="1" dirty="0"/>
              </a:p>
              <a:p>
                <a:pPr marL="0" indent="0" algn="ctr">
                  <a:buNone/>
                </a:pP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r>
                  <a:rPr lang="zh-CN" altLang="en-US" dirty="0">
                    <a:solidFill>
                      <a:srgbClr val="0070C0"/>
                    </a:solidFill>
                  </a:rPr>
                  <a:t>问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</a:rPr>
                  <a:t>=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？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</a:rPr>
                  <a:t>=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？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altLang="zh-CN" b="1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 Math" panose="02040503050406030204" pitchFamily="18" charset="0"/>
              </a:rPr>
              <a:t>正交基的矩阵表示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547591" y="4137530"/>
                <a:ext cx="338663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dirty="0"/>
                  <a:t>，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91" y="4137530"/>
                <a:ext cx="3386633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3" t="-86" r="8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032225" y="3447342"/>
                <a:ext cx="2186432" cy="19651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3200" b="1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225" y="3447342"/>
                <a:ext cx="2186432" cy="1965153"/>
              </a:xfrm>
              <a:prstGeom prst="rect">
                <a:avLst/>
              </a:prstGeom>
              <a:blipFill rotWithShape="1">
                <a:blip r:embed="rId3"/>
                <a:stretch>
                  <a:fillRect l="-22" t="-29" r="28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393925" y="5526854"/>
                <a:ext cx="1992660" cy="584775"/>
              </a:xfrm>
              <a:prstGeom prst="rect">
                <a:avLst/>
              </a:prstGeom>
              <a:ln w="19050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3200" b="1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dirty="0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CN" sz="3200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32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zh-CN" altLang="en-US" sz="3200" b="1" i="1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925" y="5526854"/>
                <a:ext cx="1992660" cy="584775"/>
              </a:xfrm>
              <a:prstGeom prst="rect">
                <a:avLst/>
              </a:prstGeom>
              <a:blipFill rotWithShape="1">
                <a:blip r:embed="rId4"/>
                <a:stretch>
                  <a:fillRect l="-502" t="-1706" r="-452" b="-1562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 Math" panose="02040503050406030204" pitchFamily="18" charset="0"/>
              </a:rPr>
              <a:t>正交基的矩阵表示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7747" y="1563408"/>
                <a:ext cx="8922124" cy="466258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altLang="zh-CN" sz="32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𝑼𝒇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altLang="zh-CN" sz="32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zh-CN" altLang="en-US" sz="3200" dirty="0">
                    <a:solidFill>
                      <a:srgbClr val="0070C0"/>
                    </a:solidFill>
                  </a:rPr>
                  <a:t>问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altLang="zh-CN" sz="3200" dirty="0">
                    <a:solidFill>
                      <a:srgbClr val="0070C0"/>
                    </a:solidFill>
                  </a:rPr>
                  <a:t>=</a:t>
                </a:r>
                <a:r>
                  <a:rPr lang="zh-CN" altLang="en-US" sz="3200" dirty="0">
                    <a:solidFill>
                      <a:srgbClr val="0070C0"/>
                    </a:solidFill>
                  </a:rPr>
                  <a:t>？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sz="3200" dirty="0">
                    <a:solidFill>
                      <a:srgbClr val="0070C0"/>
                    </a:solidFill>
                  </a:rPr>
                  <a:t>=</a:t>
                </a:r>
                <a:r>
                  <a:rPr lang="zh-CN" altLang="en-US" sz="3200" dirty="0">
                    <a:solidFill>
                      <a:srgbClr val="0070C0"/>
                    </a:solidFill>
                  </a:rPr>
                  <a:t>？</a:t>
                </a:r>
                <a:endParaRPr lang="en-US" altLang="zh-CN" sz="32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zh-CN" altLang="en-US" sz="32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747" y="1563408"/>
                <a:ext cx="8922124" cy="4662580"/>
              </a:xfrm>
              <a:blipFill rotWithShape="1">
                <a:blip r:embed="rId1"/>
                <a:stretch>
                  <a:fillRect l="-1" t="-804" r="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86134" y="4256585"/>
                <a:ext cx="3930563" cy="21379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4" y="4256585"/>
                <a:ext cx="3930563" cy="2137958"/>
              </a:xfrm>
              <a:prstGeom prst="rect">
                <a:avLst/>
              </a:prstGeom>
              <a:blipFill rotWithShape="1">
                <a:blip r:embed="rId2"/>
                <a:stretch>
                  <a:fillRect l="-2" t="-8" r="16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630389" y="4743779"/>
                <a:ext cx="15548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389" y="4743779"/>
                <a:ext cx="155484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9" t="-63" r="22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630388" y="5435554"/>
                <a:ext cx="15548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388" y="5435554"/>
                <a:ext cx="1554849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39" t="-113" r="22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大括号 6"/>
          <p:cNvSpPr/>
          <p:nvPr/>
        </p:nvSpPr>
        <p:spPr>
          <a:xfrm>
            <a:off x="4129803" y="5005389"/>
            <a:ext cx="279400" cy="7493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10800000">
            <a:off x="6292912" y="4947864"/>
            <a:ext cx="279400" cy="7493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6803788" y="5060904"/>
                <a:ext cx="22124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800" dirty="0"/>
                  <a:t>是正交矩阵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788" y="5060904"/>
                <a:ext cx="2212465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8" t="-113" r="24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 Math" panose="02040503050406030204" pitchFamily="18" charset="0"/>
              </a:rPr>
              <a:t>正交基的矩阵表示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7747" y="1563408"/>
                <a:ext cx="8922124" cy="46625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800" dirty="0"/>
                  <a:t>=</a:t>
                </a:r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zh-CN" altLang="en-US" sz="2800" b="1" i="1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747" y="1563408"/>
                <a:ext cx="8922124" cy="4662580"/>
              </a:xfrm>
              <a:blipFill rotWithShape="1">
                <a:blip r:embed="rId1"/>
                <a:stretch>
                  <a:fillRect l="-1" t="-464" r="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27617" y="352536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746" y="1460500"/>
            <a:ext cx="8698754" cy="1676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99848" y="3647840"/>
                <a:ext cx="42117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800" dirty="0"/>
                  <a:t>}</a:t>
                </a:r>
                <a:r>
                  <a:rPr lang="zh-CN" altLang="en-US" sz="2800" dirty="0"/>
                  <a:t>是正交基 </a:t>
                </a:r>
                <a:r>
                  <a:rPr lang="en-US" altLang="zh-CN" sz="2800" dirty="0"/>
                  <a:t>--&gt; </a:t>
                </a:r>
                <a:r>
                  <a:rPr lang="zh-CN" altLang="en-US" sz="2800" dirty="0"/>
                  <a:t>？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48" y="3647840"/>
                <a:ext cx="421173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1" t="-76" r="-326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99848" y="4390574"/>
                <a:ext cx="45708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800" dirty="0"/>
                  <a:t>}</a:t>
                </a:r>
                <a:r>
                  <a:rPr lang="zh-CN" altLang="en-US" sz="2800" dirty="0"/>
                  <a:t>是非正交基 </a:t>
                </a:r>
                <a:r>
                  <a:rPr lang="en-US" altLang="zh-CN" sz="2800" dirty="0"/>
                  <a:t>--&gt; </a:t>
                </a:r>
                <a:r>
                  <a:rPr lang="zh-CN" altLang="en-US" sz="2800" dirty="0"/>
                  <a:t>？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48" y="4390574"/>
                <a:ext cx="4570803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0" t="-35" r="-225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24762" y="5175404"/>
                <a:ext cx="38526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800" dirty="0"/>
                  <a:t>}</a:t>
                </a:r>
                <a:r>
                  <a:rPr lang="zh-CN" altLang="en-US" sz="2800" dirty="0"/>
                  <a:t>不是基 </a:t>
                </a:r>
                <a:r>
                  <a:rPr lang="en-US" altLang="zh-CN" sz="2800" dirty="0"/>
                  <a:t>--&gt; </a:t>
                </a:r>
                <a:r>
                  <a:rPr lang="zh-CN" altLang="en-US" sz="2800" dirty="0"/>
                  <a:t>？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2" y="5175404"/>
                <a:ext cx="3852658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16" t="-29" r="-443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787821" y="3633088"/>
                <a:ext cx="16077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821" y="3633088"/>
                <a:ext cx="1607748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35" t="-48" r="30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4787821" y="4351060"/>
                <a:ext cx="1771254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821" y="4351060"/>
                <a:ext cx="1771254" cy="532966"/>
              </a:xfrm>
              <a:prstGeom prst="rect">
                <a:avLst/>
              </a:prstGeom>
              <a:blipFill rotWithShape="1">
                <a:blip r:embed="rId6"/>
                <a:stretch>
                  <a:fillRect l="-31" t="-8" r="9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765499" y="4913794"/>
                <a:ext cx="2476500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range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: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99" y="4913794"/>
                <a:ext cx="2476500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19" t="-31" r="19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4765499" y="5556154"/>
                <a:ext cx="2476500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range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: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99" y="5556154"/>
                <a:ext cx="2476500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19" t="-103" r="19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029616" y="4915208"/>
                <a:ext cx="1584501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800" dirty="0"/>
                  <a:t>有解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616" y="4915208"/>
                <a:ext cx="1584501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10" t="-59" r="22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7029616" y="5556183"/>
                <a:ext cx="1584501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800" dirty="0"/>
                  <a:t>无解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616" y="5556183"/>
                <a:ext cx="1584501" cy="523220"/>
              </a:xfrm>
              <a:prstGeom prst="rect">
                <a:avLst/>
              </a:prstGeom>
              <a:blipFill rotWithShape="1">
                <a:blip r:embed="rId10"/>
                <a:stretch>
                  <a:fillRect l="-10" t="-109" r="22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大括号 14"/>
          <p:cNvSpPr/>
          <p:nvPr/>
        </p:nvSpPr>
        <p:spPr>
          <a:xfrm>
            <a:off x="4378502" y="5031418"/>
            <a:ext cx="386997" cy="90214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紧框架：正交基的泛化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sz="3200" dirty="0"/>
                  <a:t>完美重构特性使原信号重构变得简单：</a:t>
                </a:r>
                <a:endParaRPr lang="en-US" altLang="zh-CN" sz="3200" dirty="0"/>
              </a:p>
              <a:p>
                <a:pPr marL="0" indent="0">
                  <a:buNone/>
                </a:pPr>
                <a:r>
                  <a:rPr lang="zh-CN" altLang="en-US" sz="3200" b="1" dirty="0"/>
                  <a:t>          传输：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sz="3200" b="1" dirty="0"/>
                  <a:t> 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altLang="zh-CN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3200" b="1" dirty="0"/>
                  <a:t>          处理：</a:t>
                </a:r>
                <a:r>
                  <a:rPr lang="en-US" altLang="zh-CN" sz="32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zh-CN" sz="3200" b="1" dirty="0"/>
                  <a:t> 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altLang="zh-CN" sz="3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zh-CN" altLang="en-US" sz="3200" dirty="0">
                    <a:solidFill>
                      <a:srgbClr val="0070C0"/>
                    </a:solidFill>
                  </a:rPr>
                  <a:t>问：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3200" dirty="0">
                    <a:solidFill>
                      <a:srgbClr val="0070C0"/>
                    </a:solidFill>
                  </a:rPr>
                  <a:t>必须是正交矩阵（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dirty="0">
                    <a:solidFill>
                      <a:srgbClr val="0070C0"/>
                    </a:solidFill>
                  </a:rPr>
                  <a:t>）吗？</a:t>
                </a:r>
                <a:endParaRPr lang="en-US" altLang="zh-CN" sz="32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altLang="zh-CN" sz="800" dirty="0"/>
              </a:p>
              <a:p>
                <a:pPr marL="0" indent="0">
                  <a:buNone/>
                </a:pPr>
                <a:r>
                  <a:rPr lang="zh-CN" altLang="en-US" sz="3200" dirty="0"/>
                  <a:t>条件放宽：</a:t>
                </a:r>
                <a:endParaRPr lang="en-US" altLang="zh-CN" sz="3200" dirty="0"/>
              </a:p>
              <a:p>
                <a:pPr marL="0" indent="0" algn="ctr">
                  <a:buNone/>
                </a:pPr>
                <a:r>
                  <a:rPr lang="zh-CN" altLang="en-US" sz="3200" b="1" dirty="0"/>
                  <a:t>传输：</a:t>
                </a:r>
                <a:r>
                  <a:rPr lang="en-US" altLang="zh-CN" sz="32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32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zh-CN" altLang="en-US" sz="3200" b="1" dirty="0"/>
                  <a:t>处理：</a:t>
                </a:r>
                <a:r>
                  <a:rPr lang="en-US" altLang="zh-CN" sz="32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𝑽𝑽</m:t>
                        </m:r>
                      </m:e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3200" b="1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zh-CN" altLang="en-US" sz="3200" dirty="0">
                    <a:solidFill>
                      <a:srgbClr val="0070C0"/>
                    </a:solidFill>
                  </a:rPr>
                  <a:t>问：意味着什么？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  <a:p>
                <a:endParaRPr lang="en-US" altLang="zh-CN" b="1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28" r="5" b="-21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紧框架（</a:t>
            </a:r>
            <a:r>
              <a:rPr lang="en-US" altLang="zh-CN" dirty="0"/>
              <a:t>Tight Frame</a:t>
            </a:r>
            <a:r>
              <a:rPr lang="zh-CN" altLang="en-US" dirty="0"/>
              <a:t>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402980" y="2634521"/>
                <a:ext cx="1933732" cy="79447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CN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980" y="2634521"/>
                <a:ext cx="1933732" cy="794479"/>
              </a:xfrm>
              <a:prstGeom prst="rect">
                <a:avLst/>
              </a:prstGeom>
              <a:blipFill rotWithShape="1">
                <a:blip r:embed="rId1"/>
                <a:stretch>
                  <a:fillRect l="-493" t="-1267" r="-484" b="-119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430913" y="2634521"/>
                <a:ext cx="814135" cy="1494267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913" y="2634521"/>
                <a:ext cx="814135" cy="1494267"/>
              </a:xfrm>
              <a:prstGeom prst="rect">
                <a:avLst/>
              </a:prstGeom>
              <a:blipFill rotWithShape="1">
                <a:blip r:embed="rId2"/>
                <a:stretch>
                  <a:fillRect l="-1218" t="-674" r="-1114" b="-636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523391" y="2808618"/>
                <a:ext cx="142179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4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4400" b="1" i="1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4400" dirty="0"/>
                  <a:t> </a:t>
                </a:r>
                <a:endParaRPr lang="zh-CN" altLang="en-US" sz="44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391" y="2808618"/>
                <a:ext cx="1421799" cy="769441"/>
              </a:xfrm>
              <a:prstGeom prst="rect">
                <a:avLst/>
              </a:prstGeom>
              <a:blipFill rotWithShape="1">
                <a:blip r:embed="rId3"/>
                <a:stretch>
                  <a:fillRect l="-3" t="-2" r="-12232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10228" y="1601204"/>
                <a:ext cx="279275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3600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3600" dirty="0"/>
                  <a:t>不再是方阵</a:t>
                </a:r>
                <a:endParaRPr lang="zh-CN" altLang="en-US" sz="36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28" y="1601204"/>
                <a:ext cx="2792752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22" t="-57" r="-636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3402980" y="4573977"/>
            <a:ext cx="1933732" cy="794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Cambria Math" panose="02040503050406030204" pitchFamily="18" charset="0"/>
              </a:rPr>
              <a:t>𝑽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5430913" y="4573977"/>
                <a:ext cx="814135" cy="1494267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CN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913" y="4573977"/>
                <a:ext cx="814135" cy="1494267"/>
              </a:xfrm>
              <a:prstGeom prst="rect">
                <a:avLst/>
              </a:prstGeom>
              <a:blipFill rotWithShape="1">
                <a:blip r:embed="rId5"/>
                <a:stretch>
                  <a:fillRect l="-1218" t="-642" r="-1114" b="-625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6523391" y="4748074"/>
                <a:ext cx="142179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4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4400" b="1" i="1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4400" dirty="0"/>
                  <a:t> </a:t>
                </a:r>
                <a:endParaRPr lang="zh-CN" altLang="en-US" sz="44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391" y="4748074"/>
                <a:ext cx="1421799" cy="769441"/>
              </a:xfrm>
              <a:prstGeom prst="rect">
                <a:avLst/>
              </a:prstGeom>
              <a:blipFill rotWithShape="1">
                <a:blip r:embed="rId3"/>
                <a:stretch>
                  <a:fillRect l="-3" t="-23" r="-12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连续信号的线性代数基础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从离散到连续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3200" dirty="0"/>
                  <a:t>向量</a:t>
                </a:r>
                <a:r>
                  <a:rPr lang="en-US" altLang="zh-CN" sz="3200" dirty="0">
                    <a:sym typeface="Wingdings" panose="05000000000000000000" pitchFamily="2" charset="2"/>
                  </a:rPr>
                  <a:t></a:t>
                </a:r>
                <a:r>
                  <a:rPr lang="zh-CN" altLang="en-US" sz="3200" dirty="0">
                    <a:sym typeface="Wingdings" panose="05000000000000000000" pitchFamily="2" charset="2"/>
                  </a:rPr>
                  <a:t>函数</a:t>
                </a:r>
                <a:endParaRPr lang="en-US" altLang="zh-CN" sz="32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⟨"/>
                        <m:endChr m:val="⟩"/>
                        <m:ctrlP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sz="32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3200" dirty="0">
                    <a:sym typeface="Wingdings" panose="05000000000000000000" pitchFamily="2" charset="2"/>
                  </a:rPr>
                  <a:t>变换</a:t>
                </a:r>
                <a:r>
                  <a:rPr lang="en-US" altLang="zh-CN" sz="3200" dirty="0">
                    <a:sym typeface="Wingdings" panose="05000000000000000000" pitchFamily="2" charset="2"/>
                  </a:rPr>
                  <a:t>(</a:t>
                </a:r>
                <a:r>
                  <a:rPr lang="zh-CN" altLang="en-US" sz="3200" dirty="0">
                    <a:sym typeface="Wingdings" panose="05000000000000000000" pitchFamily="2" charset="2"/>
                  </a:rPr>
                  <a:t>基</a:t>
                </a:r>
                <a:r>
                  <a:rPr lang="en-US" altLang="zh-CN" sz="3200" dirty="0">
                    <a:sym typeface="Wingdings" panose="05000000000000000000" pitchFamily="2" charset="2"/>
                  </a:rPr>
                  <a:t>)</a:t>
                </a:r>
                <a:r>
                  <a:rPr lang="zh-CN" altLang="en-US" sz="3200" dirty="0">
                    <a:sym typeface="Wingdings" panose="05000000000000000000" pitchFamily="2" charset="2"/>
                  </a:rPr>
                  <a:t>的变化：无穷维</a:t>
                </a:r>
                <a:endParaRPr lang="en-US" altLang="zh-CN" sz="3200" dirty="0">
                  <a:sym typeface="Wingdings" panose="05000000000000000000" pitchFamily="2" charset="2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800" b="1">
                <a:latin typeface="Brush Script MT" panose="03060802040406070304" pitchFamily="66" charset="-122"/>
              </a:rPr>
              <a:t>End</a:t>
            </a:r>
            <a:endParaRPr lang="zh-CN" altLang="en-US" sz="6000" b="1" dirty="0">
              <a:latin typeface="Brush Script MT" panose="03060802040406070304" pitchFamily="66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线性模型（处理例子）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127747" y="1563408"/>
                <a:ext cx="8922124" cy="504059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9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3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9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3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3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9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9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3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3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9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39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3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9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39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altLang="zh-CN" sz="3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9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9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zh-CN" sz="390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sz="4400" dirty="0"/>
              </a:p>
              <a:p>
                <a:pPr marL="0" indent="0">
                  <a:buNone/>
                </a:pPr>
                <a:endParaRPr lang="en-US" altLang="zh-CN" sz="4800" dirty="0"/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zh-CN" altLang="en-US" sz="3200" dirty="0">
                    <a:solidFill>
                      <a:srgbClr val="0070C0"/>
                    </a:solidFill>
                  </a:rPr>
                  <a:t>通常，信号在原域难以刻画其特性，而在变换域会出现明显的统计特性，如系数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>
                    <a:solidFill>
                      <a:srgbClr val="0070C0"/>
                    </a:solidFill>
                  </a:rPr>
                  <a:t>稀疏。</a:t>
                </a:r>
                <a:r>
                  <a:rPr lang="en-US" altLang="zh-CN" sz="3200" dirty="0">
                    <a:solidFill>
                      <a:srgbClr val="0070C0"/>
                    </a:solidFill>
                  </a:rPr>
                  <a:t>Then</a:t>
                </a:r>
                <a:r>
                  <a:rPr lang="zh-CN" altLang="en-US" sz="3200" dirty="0">
                    <a:solidFill>
                      <a:srgbClr val="0070C0"/>
                    </a:solidFill>
                  </a:rPr>
                  <a:t>？</a:t>
                </a:r>
                <a:endParaRPr lang="en-US" altLang="zh-CN" sz="3200" dirty="0">
                  <a:solidFill>
                    <a:srgbClr val="0070C0"/>
                  </a:solidFill>
                </a:endParaRPr>
              </a:p>
              <a:p>
                <a:pPr marL="514350" indent="-514350">
                  <a:buAutoNum type="arabicPeriod"/>
                </a:pPr>
                <a:r>
                  <a:rPr lang="zh-CN" altLang="en-US" sz="3200" dirty="0">
                    <a:solidFill>
                      <a:schemeClr val="tx1"/>
                    </a:solidFill>
                  </a:rPr>
                  <a:t>根据</a:t>
                </a:r>
                <a14:m>
                  <m:oMath xmlns:m="http://schemas.openxmlformats.org/officeDocument/2006/math">
                    <m:r>
                      <a:rPr lang="zh-CN" altLang="en-US" sz="3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sz="3200" dirty="0">
                    <a:solidFill>
                      <a:schemeClr val="tx1"/>
                    </a:solidFill>
                  </a:rPr>
                  <a:t>信号求解出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3200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3200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rabicPeriod"/>
                </a:pPr>
                <a:r>
                  <a:rPr lang="zh-CN" altLang="en-US" sz="3200" dirty="0">
                    <a:solidFill>
                      <a:schemeClr val="tx1"/>
                    </a:solidFill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>
                    <a:solidFill>
                      <a:schemeClr val="tx1"/>
                    </a:solidFill>
                  </a:rPr>
                  <a:t>进行处理，如稀疏化</a:t>
                </a:r>
                <a:r>
                  <a:rPr lang="zh-CN" altLang="en-US" sz="3200" dirty="0"/>
                  <a:t>；</a:t>
                </a:r>
                <a:endParaRPr lang="en-US" altLang="zh-CN" sz="3200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rabicPeriod"/>
                </a:pPr>
                <a:r>
                  <a:rPr lang="zh-CN" altLang="en-US" sz="3200" dirty="0">
                    <a:solidFill>
                      <a:schemeClr val="tx1"/>
                    </a:solidFill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>
                    <a:solidFill>
                      <a:schemeClr val="tx1"/>
                    </a:solidFill>
                  </a:rPr>
                  <a:t>进行逆变换，得到处理后的信号</a:t>
                </a:r>
                <a:r>
                  <a:rPr lang="zh-CN" altLang="en-US" sz="3200" dirty="0"/>
                  <a:t>。</a:t>
                </a:r>
                <a:endParaRPr lang="en-US" altLang="zh-C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747" y="1563408"/>
                <a:ext cx="8922124" cy="5040592"/>
              </a:xfrm>
              <a:blipFill rotWithShape="1">
                <a:blip r:embed="rId1"/>
                <a:stretch>
                  <a:fillRect l="-1" t="-1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2673350" y="2108200"/>
            <a:ext cx="0" cy="8128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184650" y="2108200"/>
            <a:ext cx="0" cy="8128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84950" y="2108200"/>
            <a:ext cx="0" cy="8128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03451" y="2949545"/>
            <a:ext cx="93867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6"/>
                </a:solidFill>
              </a:rPr>
              <a:t>系数</a:t>
            </a:r>
            <a:r>
              <a:rPr lang="en-US" altLang="zh-CN" sz="2000" dirty="0">
                <a:solidFill>
                  <a:schemeClr val="accent6"/>
                </a:solidFill>
              </a:rPr>
              <a:t>1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86625" y="2949545"/>
            <a:ext cx="118222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6"/>
                </a:solidFill>
              </a:rPr>
              <a:t>系数</a:t>
            </a:r>
            <a:r>
              <a:rPr lang="en-US" altLang="zh-CN" sz="2000" dirty="0">
                <a:solidFill>
                  <a:schemeClr val="accent6"/>
                </a:solidFill>
              </a:rPr>
              <a:t>2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24553" y="2949545"/>
            <a:ext cx="13080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6"/>
                </a:solidFill>
              </a:rPr>
              <a:t>系数</a:t>
            </a:r>
            <a:r>
              <a:rPr lang="en-US" altLang="zh-CN" sz="2000" dirty="0">
                <a:solidFill>
                  <a:schemeClr val="accent6"/>
                </a:solidFill>
              </a:rPr>
              <a:t>3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194050" y="2108200"/>
            <a:ext cx="0" cy="141716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142128" y="3525361"/>
            <a:ext cx="4039722" cy="4001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/>
                </a:solidFill>
              </a:rPr>
              <a:t>变换域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68850" y="2120590"/>
            <a:ext cx="0" cy="140477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181850" y="2089090"/>
            <a:ext cx="0" cy="143627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719727" y="2152090"/>
            <a:ext cx="0" cy="13208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46150" y="3575360"/>
            <a:ext cx="156209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7030A0"/>
                </a:solidFill>
              </a:rPr>
              <a:t>信号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70C0"/>
                    </a:solidFill>
                  </a:rPr>
                  <a:t>注意在信号传输和信号处理中模型处理对象原域和变换域的差异！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传输：处理对象是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zh-CN" altLang="en-US" b="1" dirty="0">
                    <a:solidFill>
                      <a:schemeClr val="accent2"/>
                    </a:solidFill>
                  </a:rPr>
                  <a:t>原域</a:t>
                </a:r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定义。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处理：处理对象是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zh-CN" altLang="en-US" b="1" dirty="0">
                    <a:solidFill>
                      <a:schemeClr val="accent2"/>
                    </a:solidFill>
                  </a:rPr>
                  <a:t>变换域</a:t>
                </a:r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定义。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 Math" panose="02040503050406030204" pitchFamily="18" charset="0"/>
              </a:rPr>
              <a:t>正交基的矩阵表示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7747" y="1563408"/>
                <a:ext cx="8922124" cy="466258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altLang="zh-CN" sz="32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𝑼𝒇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altLang="zh-CN" sz="32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zh-CN" altLang="en-US" sz="3200" dirty="0">
                    <a:solidFill>
                      <a:srgbClr val="0070C0"/>
                    </a:solidFill>
                  </a:rPr>
                  <a:t>问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altLang="zh-CN" sz="3200" dirty="0">
                    <a:solidFill>
                      <a:srgbClr val="0070C0"/>
                    </a:solidFill>
                  </a:rPr>
                  <a:t>=</a:t>
                </a:r>
                <a:r>
                  <a:rPr lang="zh-CN" altLang="en-US" sz="3200" dirty="0">
                    <a:solidFill>
                      <a:srgbClr val="0070C0"/>
                    </a:solidFill>
                  </a:rPr>
                  <a:t>？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sz="3200" dirty="0">
                    <a:solidFill>
                      <a:srgbClr val="0070C0"/>
                    </a:solidFill>
                  </a:rPr>
                  <a:t>=</a:t>
                </a:r>
                <a:r>
                  <a:rPr lang="zh-CN" altLang="en-US" sz="3200" dirty="0">
                    <a:solidFill>
                      <a:srgbClr val="0070C0"/>
                    </a:solidFill>
                  </a:rPr>
                  <a:t>？</a:t>
                </a:r>
                <a:endParaRPr lang="en-US" altLang="zh-CN" sz="32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zh-CN" altLang="en-US" sz="32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747" y="1563408"/>
                <a:ext cx="8922124" cy="4662580"/>
              </a:xfrm>
              <a:blipFill rotWithShape="1">
                <a:blip r:embed="rId1"/>
                <a:stretch>
                  <a:fillRect l="-1" t="-804" r="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86134" y="4256585"/>
                <a:ext cx="3930563" cy="21379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4" y="4256585"/>
                <a:ext cx="3930563" cy="2137958"/>
              </a:xfrm>
              <a:prstGeom prst="rect">
                <a:avLst/>
              </a:prstGeom>
              <a:blipFill rotWithShape="1">
                <a:blip r:embed="rId2"/>
                <a:stretch>
                  <a:fillRect l="-2" t="-8" r="16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630389" y="4743779"/>
                <a:ext cx="15548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389" y="4743779"/>
                <a:ext cx="155484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9" t="-63" r="22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630388" y="5435554"/>
                <a:ext cx="15548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388" y="5435554"/>
                <a:ext cx="1554849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39" t="-113" r="22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大括号 6"/>
          <p:cNvSpPr/>
          <p:nvPr/>
        </p:nvSpPr>
        <p:spPr>
          <a:xfrm>
            <a:off x="4129803" y="5005389"/>
            <a:ext cx="279400" cy="7493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10800000">
            <a:off x="6292912" y="4947864"/>
            <a:ext cx="279400" cy="7493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6803788" y="5060904"/>
                <a:ext cx="22124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800" dirty="0"/>
                  <a:t>是正交矩阵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788" y="5060904"/>
                <a:ext cx="2212465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8" t="-113" r="24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bldLvl="0" animBg="1"/>
      <p:bldP spid="8" grpId="0" bldLvl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 Math" panose="02040503050406030204" pitchFamily="18" charset="0"/>
              </a:rPr>
              <a:t>正交基的矩阵表示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7747" y="1563408"/>
                <a:ext cx="8922124" cy="46625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800" dirty="0"/>
                  <a:t>=</a:t>
                </a:r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zh-CN" altLang="en-US" sz="2800" b="1" i="1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747" y="1563408"/>
                <a:ext cx="8922124" cy="4662580"/>
              </a:xfrm>
              <a:blipFill rotWithShape="1">
                <a:blip r:embed="rId1"/>
                <a:stretch>
                  <a:fillRect l="-1" t="-464" r="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27617" y="352536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746" y="1460500"/>
            <a:ext cx="8698754" cy="1676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99848" y="3647840"/>
                <a:ext cx="42117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800" dirty="0"/>
                  <a:t>}</a:t>
                </a:r>
                <a:r>
                  <a:rPr lang="zh-CN" altLang="en-US" sz="2800" dirty="0"/>
                  <a:t>是正交基 </a:t>
                </a:r>
                <a:r>
                  <a:rPr lang="en-US" altLang="zh-CN" sz="2800" dirty="0"/>
                  <a:t>--&gt; </a:t>
                </a:r>
                <a:r>
                  <a:rPr lang="zh-CN" altLang="en-US" sz="2800" dirty="0"/>
                  <a:t>？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48" y="3647840"/>
                <a:ext cx="421173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1" t="-76" r="-326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99848" y="4390574"/>
                <a:ext cx="45708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800" dirty="0"/>
                  <a:t>}</a:t>
                </a:r>
                <a:r>
                  <a:rPr lang="zh-CN" altLang="en-US" sz="2800" dirty="0"/>
                  <a:t>是非正交基 </a:t>
                </a:r>
                <a:r>
                  <a:rPr lang="en-US" altLang="zh-CN" sz="2800" dirty="0"/>
                  <a:t>--&gt; </a:t>
                </a:r>
                <a:r>
                  <a:rPr lang="zh-CN" altLang="en-US" sz="2800" dirty="0"/>
                  <a:t>？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48" y="4390574"/>
                <a:ext cx="4570803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0" t="-35" r="-225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24762" y="5175404"/>
                <a:ext cx="38526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800" dirty="0"/>
                  <a:t>}</a:t>
                </a:r>
                <a:r>
                  <a:rPr lang="zh-CN" altLang="en-US" sz="2800" dirty="0"/>
                  <a:t>不是基 </a:t>
                </a:r>
                <a:r>
                  <a:rPr lang="en-US" altLang="zh-CN" sz="2800" dirty="0"/>
                  <a:t>--&gt; </a:t>
                </a:r>
                <a:r>
                  <a:rPr lang="zh-CN" altLang="en-US" sz="2800" dirty="0"/>
                  <a:t>？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2" y="5175404"/>
                <a:ext cx="3852658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16" t="-29" r="-443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787821" y="3633088"/>
                <a:ext cx="16077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821" y="3633088"/>
                <a:ext cx="1607748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35" t="-48" r="30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4787821" y="4351060"/>
                <a:ext cx="1771254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821" y="4351060"/>
                <a:ext cx="1771254" cy="532966"/>
              </a:xfrm>
              <a:prstGeom prst="rect">
                <a:avLst/>
              </a:prstGeom>
              <a:blipFill rotWithShape="1">
                <a:blip r:embed="rId6"/>
                <a:stretch>
                  <a:fillRect l="-31" t="-8" r="9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765499" y="4913794"/>
                <a:ext cx="2476500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range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: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99" y="4913794"/>
                <a:ext cx="2476500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19" t="-31" r="19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4765499" y="5556154"/>
                <a:ext cx="2476500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range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: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99" y="5556154"/>
                <a:ext cx="2476500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19" t="-103" r="19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029616" y="4915208"/>
                <a:ext cx="1584501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800" dirty="0"/>
                  <a:t>有解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616" y="4915208"/>
                <a:ext cx="1584501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10" t="-59" r="22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7029616" y="5556183"/>
                <a:ext cx="1584501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800" dirty="0"/>
                  <a:t>无解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616" y="5556183"/>
                <a:ext cx="1584501" cy="523220"/>
              </a:xfrm>
              <a:prstGeom prst="rect">
                <a:avLst/>
              </a:prstGeom>
              <a:blipFill rotWithShape="1">
                <a:blip r:embed="rId10"/>
                <a:stretch>
                  <a:fillRect l="-10" t="-109" r="22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大括号 14"/>
          <p:cNvSpPr/>
          <p:nvPr/>
        </p:nvSpPr>
        <p:spPr>
          <a:xfrm>
            <a:off x="4378502" y="5031418"/>
            <a:ext cx="386997" cy="90214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紧框架：正交基的泛化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sz="3200" dirty="0"/>
                  <a:t>完美重构特性使原信号重构变得简单：</a:t>
                </a:r>
                <a:endParaRPr lang="en-US" altLang="zh-CN" sz="3200" dirty="0"/>
              </a:p>
              <a:p>
                <a:pPr marL="0" indent="0">
                  <a:buNone/>
                </a:pPr>
                <a:r>
                  <a:rPr lang="zh-CN" altLang="en-US" sz="3200" b="1" dirty="0"/>
                  <a:t>          传输：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sz="3200" b="1" dirty="0"/>
                  <a:t> 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altLang="zh-CN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3200" b="1" dirty="0"/>
                  <a:t>          处理：</a:t>
                </a:r>
                <a:r>
                  <a:rPr lang="en-US" altLang="zh-CN" sz="32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zh-CN" sz="3200" b="1" dirty="0"/>
                  <a:t> 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altLang="zh-CN" sz="3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zh-CN" altLang="en-US" sz="3200" dirty="0">
                    <a:solidFill>
                      <a:srgbClr val="0070C0"/>
                    </a:solidFill>
                  </a:rPr>
                  <a:t>问：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3200" dirty="0">
                    <a:solidFill>
                      <a:srgbClr val="0070C0"/>
                    </a:solidFill>
                  </a:rPr>
                  <a:t>必须是正交矩阵（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dirty="0">
                    <a:solidFill>
                      <a:srgbClr val="0070C0"/>
                    </a:solidFill>
                  </a:rPr>
                  <a:t>）吗？</a:t>
                </a:r>
                <a:endParaRPr lang="en-US" altLang="zh-CN" sz="32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altLang="zh-CN" sz="800" dirty="0"/>
              </a:p>
              <a:p>
                <a:pPr marL="0" indent="0">
                  <a:buNone/>
                </a:pPr>
                <a:r>
                  <a:rPr lang="zh-CN" altLang="en-US" sz="3200" dirty="0"/>
                  <a:t>条件放宽：</a:t>
                </a:r>
                <a:endParaRPr lang="en-US" altLang="zh-CN" sz="3200" dirty="0"/>
              </a:p>
              <a:p>
                <a:pPr marL="0" indent="0" algn="ctr">
                  <a:buNone/>
                </a:pPr>
                <a:r>
                  <a:rPr lang="zh-CN" altLang="en-US" sz="3200" b="1" dirty="0"/>
                  <a:t>传输：</a:t>
                </a:r>
                <a:r>
                  <a:rPr lang="en-US" altLang="zh-CN" sz="32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32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zh-CN" altLang="en-US" sz="3200" b="1" dirty="0"/>
                  <a:t>处理：</a:t>
                </a:r>
                <a:r>
                  <a:rPr lang="en-US" altLang="zh-CN" sz="32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𝑽𝑽</m:t>
                        </m:r>
                      </m:e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3200" b="1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zh-CN" altLang="en-US" sz="3200" dirty="0">
                    <a:solidFill>
                      <a:srgbClr val="0070C0"/>
                    </a:solidFill>
                  </a:rPr>
                  <a:t>问：意味着什么？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  <a:p>
                <a:endParaRPr lang="en-US" altLang="zh-CN" b="1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28" r="5" b="-21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核心和基础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特性（在什么空间）</a:t>
                </a:r>
                <a:endParaRPr lang="en-US" altLang="zh-CN" dirty="0"/>
              </a:p>
              <a:p>
                <a:pPr>
                  <a:lnSpc>
                    <a:spcPct val="200000"/>
                  </a:lnSpc>
                </a:pP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的定义（用什么变换） </a:t>
                </a:r>
                <a:endParaRPr lang="en-US" altLang="zh-CN" dirty="0"/>
              </a:p>
              <a:p>
                <a:pPr>
                  <a:lnSpc>
                    <a:spcPct val="200000"/>
                  </a:lnSpc>
                </a:pP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的求解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数字信号的线性代数基础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28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4010</Words>
  <Application>WPS 表格</Application>
  <PresentationFormat>全屏显示(4:3)</PresentationFormat>
  <Paragraphs>374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27</vt:i4>
      </vt:variant>
    </vt:vector>
  </HeadingPairs>
  <TitlesOfParts>
    <vt:vector size="48" baseType="lpstr">
      <vt:lpstr>Arial</vt:lpstr>
      <vt:lpstr>方正书宋_GBK</vt:lpstr>
      <vt:lpstr>Wingdings</vt:lpstr>
      <vt:lpstr>Comic Sans MS</vt:lpstr>
      <vt:lpstr>Cambria Math</vt:lpstr>
      <vt:lpstr>宋体</vt:lpstr>
      <vt:lpstr>汉仪书宋二KW</vt:lpstr>
      <vt:lpstr>Brush Script MT</vt:lpstr>
      <vt:lpstr>Calibri</vt:lpstr>
      <vt:lpstr>Arial Rounded MT Bold</vt:lpstr>
      <vt:lpstr>Calibri Light</vt:lpstr>
      <vt:lpstr>Helvetica Neue</vt:lpstr>
      <vt:lpstr>微软雅黑</vt:lpstr>
      <vt:lpstr>Arial Unicode MS</vt:lpstr>
      <vt:lpstr>宋体</vt:lpstr>
      <vt:lpstr>Office 主题</vt:lpstr>
      <vt:lpstr>Equation.DSMT4</vt:lpstr>
      <vt:lpstr>Equation.DSMT4</vt:lpstr>
      <vt:lpstr>Equation.DSMT4</vt:lpstr>
      <vt:lpstr>Equation.DSMT4</vt:lpstr>
      <vt:lpstr>Equation.DSMT4</vt:lpstr>
      <vt:lpstr>数据通信原理</vt:lpstr>
      <vt:lpstr>线性模型（传输例子）</vt:lpstr>
      <vt:lpstr>线性模型（处理例子）</vt:lpstr>
      <vt:lpstr>线性模型</vt:lpstr>
      <vt:lpstr>正交基的矩阵表示</vt:lpstr>
      <vt:lpstr>正交基的矩阵表示</vt:lpstr>
      <vt:lpstr>紧框架：正交基的泛化</vt:lpstr>
      <vt:lpstr>核心和基础</vt:lpstr>
      <vt:lpstr>数字信号的线性代数基础</vt:lpstr>
      <vt:lpstr>离散信号的向量表示</vt:lpstr>
      <vt:lpstr>向量空间 (Vector Space)</vt:lpstr>
      <vt:lpstr>线性子空间 (Linear Subspace)</vt:lpstr>
      <vt:lpstr>矩阵与子空间</vt:lpstr>
      <vt:lpstr>零空间(Null Space)和像空间(Range)</vt:lpstr>
      <vt:lpstr>向量的内积和范数</vt:lpstr>
      <vt:lpstr>向量的其他范数</vt:lpstr>
      <vt:lpstr>向量空间的正交基</vt:lpstr>
      <vt:lpstr>正交基的完美重构特性</vt:lpstr>
      <vt:lpstr>正交基的完美重构特性</vt:lpstr>
      <vt:lpstr>正交基的矩阵表示</vt:lpstr>
      <vt:lpstr>正交基的矩阵表示</vt:lpstr>
      <vt:lpstr>正交基的矩阵表示</vt:lpstr>
      <vt:lpstr>紧框架：正交基的泛化</vt:lpstr>
      <vt:lpstr>紧框架（Tight Frame）</vt:lpstr>
      <vt:lpstr>连续信号的线性代数基础</vt:lpstr>
      <vt:lpstr>从离散到连续</vt:lpstr>
      <vt:lpstr>End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视觉大数据分析</dc:title>
  <dc:creator>Quan Yuhui</dc:creator>
  <cp:lastModifiedBy>waterking</cp:lastModifiedBy>
  <cp:revision>325</cp:revision>
  <cp:lastPrinted>2020-01-09T02:52:25Z</cp:lastPrinted>
  <dcterms:created xsi:type="dcterms:W3CDTF">2020-01-09T02:52:25Z</dcterms:created>
  <dcterms:modified xsi:type="dcterms:W3CDTF">2020-01-09T02:52:25Z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2052-1.6.1.2429</vt:lpwstr>
  </property>
</Properties>
</file>