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97" r:id="rId10"/>
    <p:sldId id="263" r:id="rId11"/>
    <p:sldId id="264" r:id="rId12"/>
    <p:sldId id="265" r:id="rId13"/>
    <p:sldId id="266" r:id="rId14"/>
    <p:sldId id="298" r:id="rId15"/>
    <p:sldId id="273" r:id="rId16"/>
    <p:sldId id="274" r:id="rId17"/>
    <p:sldId id="275" r:id="rId18"/>
    <p:sldId id="276" r:id="rId19"/>
    <p:sldId id="323" r:id="rId20"/>
    <p:sldId id="324" r:id="rId21"/>
    <p:sldId id="325" r:id="rId22"/>
    <p:sldId id="326" r:id="rId23"/>
    <p:sldId id="327" r:id="rId24"/>
    <p:sldId id="328" r:id="rId25"/>
    <p:sldId id="299" r:id="rId26"/>
    <p:sldId id="300" r:id="rId27"/>
    <p:sldId id="306" r:id="rId28"/>
    <p:sldId id="307" r:id="rId29"/>
    <p:sldId id="308" r:id="rId30"/>
    <p:sldId id="279" r:id="rId31"/>
    <p:sldId id="329" r:id="rId32"/>
    <p:sldId id="280" r:id="rId33"/>
    <p:sldId id="281" r:id="rId34"/>
    <p:sldId id="330" r:id="rId35"/>
    <p:sldId id="282" r:id="rId36"/>
    <p:sldId id="283" r:id="rId37"/>
    <p:sldId id="284" r:id="rId38"/>
    <p:sldId id="309" r:id="rId39"/>
    <p:sldId id="268" r:id="rId40"/>
    <p:sldId id="269" r:id="rId41"/>
    <p:sldId id="270" r:id="rId42"/>
    <p:sldId id="319" r:id="rId43"/>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666699"/>
    <a:srgbClr val="929292"/>
    <a:srgbClr val="CAAAF4"/>
    <a:srgbClr val="ED9FFF"/>
    <a:srgbClr val="FFFFF3"/>
    <a:srgbClr val="E579FF"/>
    <a:srgbClr val="FF25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2" d="100"/>
          <a:sy n="72" d="100"/>
        </p:scale>
        <p:origin x="1242" y="60"/>
      </p:cViewPr>
      <p:guideLst>
        <p:guide orient="horz" pos="217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11.vml.rels><?xml version="1.0" encoding="UTF-8" standalone="yes"?>
<Relationships xmlns="http://schemas.openxmlformats.org/package/2006/relationships"><Relationship Id="rId5" Type="http://schemas.openxmlformats.org/officeDocument/2006/relationships/image" Target="../media/image81.wmf"/><Relationship Id="rId4" Type="http://schemas.openxmlformats.org/officeDocument/2006/relationships/image" Target="../media/image80.wmf"/><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image" Target="../media/image87.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image" Target="../media/image89.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image" Target="../media/image9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3.emf"/></Relationships>
</file>

<file path=ppt/drawings/_rels/vmlDrawing18.vml.rels><?xml version="1.0" encoding="UTF-8" standalone="yes"?>
<Relationships xmlns="http://schemas.openxmlformats.org/package/2006/relationships"><Relationship Id="rId6" Type="http://schemas.openxmlformats.org/officeDocument/2006/relationships/image" Target="../media/image99.emf"/><Relationship Id="rId5" Type="http://schemas.openxmlformats.org/officeDocument/2006/relationships/image" Target="../media/image98.emf"/><Relationship Id="rId4" Type="http://schemas.openxmlformats.org/officeDocument/2006/relationships/image" Target="../media/image97.emf"/><Relationship Id="rId3" Type="http://schemas.openxmlformats.org/officeDocument/2006/relationships/image" Target="../media/image96.emf"/><Relationship Id="rId2" Type="http://schemas.openxmlformats.org/officeDocument/2006/relationships/image" Target="../media/image95.wmf"/><Relationship Id="rId1" Type="http://schemas.openxmlformats.org/officeDocument/2006/relationships/image" Target="../media/image9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11.emf"/><Relationship Id="rId4" Type="http://schemas.openxmlformats.org/officeDocument/2006/relationships/image" Target="../media/image10.emf"/><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2.wmf"/><Relationship Id="rId1" Type="http://schemas.openxmlformats.org/officeDocument/2006/relationships/image" Target="../media/image10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image" Target="../media/image107.png"/></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png"/><Relationship Id="rId1" Type="http://schemas.openxmlformats.org/officeDocument/2006/relationships/image" Target="../media/image107.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28.vml.rels><?xml version="1.0" encoding="UTF-8" standalone="yes"?>
<Relationships xmlns="http://schemas.openxmlformats.org/package/2006/relationships"><Relationship Id="rId4" Type="http://schemas.openxmlformats.org/officeDocument/2006/relationships/image" Target="../media/image122.wmf"/><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23.emf"/><Relationship Id="rId8" Type="http://schemas.openxmlformats.org/officeDocument/2006/relationships/image" Target="../media/image22.emf"/><Relationship Id="rId7" Type="http://schemas.openxmlformats.org/officeDocument/2006/relationships/image" Target="../media/image21.emf"/><Relationship Id="rId6" Type="http://schemas.openxmlformats.org/officeDocument/2006/relationships/image" Target="../media/image20.emf"/><Relationship Id="rId5" Type="http://schemas.openxmlformats.org/officeDocument/2006/relationships/image" Target="../media/image18.emf"/><Relationship Id="rId4" Type="http://schemas.openxmlformats.org/officeDocument/2006/relationships/image" Target="../media/image17.emf"/><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34.emf"/><Relationship Id="rId8" Type="http://schemas.openxmlformats.org/officeDocument/2006/relationships/image" Target="../media/image33.emf"/><Relationship Id="rId7" Type="http://schemas.openxmlformats.org/officeDocument/2006/relationships/image" Target="../media/image32.emf"/><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 Id="rId3" Type="http://schemas.openxmlformats.org/officeDocument/2006/relationships/image" Target="../media/image27.emf"/><Relationship Id="rId2" Type="http://schemas.openxmlformats.org/officeDocument/2006/relationships/image" Target="../media/image25.emf"/><Relationship Id="rId10" Type="http://schemas.openxmlformats.org/officeDocument/2006/relationships/image" Target="../media/image35.emf"/><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44.emf"/><Relationship Id="rId8" Type="http://schemas.openxmlformats.org/officeDocument/2006/relationships/image" Target="../media/image43.emf"/><Relationship Id="rId7" Type="http://schemas.openxmlformats.org/officeDocument/2006/relationships/image" Target="../media/image42.emf"/><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 Id="rId3" Type="http://schemas.openxmlformats.org/officeDocument/2006/relationships/image" Target="../media/image38.emf"/><Relationship Id="rId2" Type="http://schemas.openxmlformats.org/officeDocument/2006/relationships/image" Target="../media/image37.emf"/><Relationship Id="rId12" Type="http://schemas.openxmlformats.org/officeDocument/2006/relationships/image" Target="../media/image47.emf"/><Relationship Id="rId11" Type="http://schemas.openxmlformats.org/officeDocument/2006/relationships/image" Target="../media/image46.emf"/><Relationship Id="rId10" Type="http://schemas.openxmlformats.org/officeDocument/2006/relationships/image" Target="../media/image45.emf"/><Relationship Id="rId1" Type="http://schemas.openxmlformats.org/officeDocument/2006/relationships/image" Target="../media/image36.e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56.wmf"/><Relationship Id="rId8" Type="http://schemas.openxmlformats.org/officeDocument/2006/relationships/image" Target="../media/image55.wmf"/><Relationship Id="rId7" Type="http://schemas.openxmlformats.org/officeDocument/2006/relationships/image" Target="../media/image54.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0" Type="http://schemas.openxmlformats.org/officeDocument/2006/relationships/image" Target="../media/image57.wmf"/><Relationship Id="rId1" Type="http://schemas.openxmlformats.org/officeDocument/2006/relationships/image" Target="../media/image4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8.w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68.emf"/><Relationship Id="rId8" Type="http://schemas.openxmlformats.org/officeDocument/2006/relationships/image" Target="../media/image67.emf"/><Relationship Id="rId7" Type="http://schemas.openxmlformats.org/officeDocument/2006/relationships/image" Target="../media/image66.emf"/><Relationship Id="rId6" Type="http://schemas.openxmlformats.org/officeDocument/2006/relationships/image" Target="../media/image65.emf"/><Relationship Id="rId5" Type="http://schemas.openxmlformats.org/officeDocument/2006/relationships/image" Target="../media/image64.emf"/><Relationship Id="rId4" Type="http://schemas.openxmlformats.org/officeDocument/2006/relationships/image" Target="../media/image63.emf"/><Relationship Id="rId3" Type="http://schemas.openxmlformats.org/officeDocument/2006/relationships/image" Target="../media/image62.emf"/><Relationship Id="rId2" Type="http://schemas.openxmlformats.org/officeDocument/2006/relationships/image" Target="../media/image61.emf"/><Relationship Id="rId13" Type="http://schemas.openxmlformats.org/officeDocument/2006/relationships/image" Target="../media/image72.emf"/><Relationship Id="rId12" Type="http://schemas.openxmlformats.org/officeDocument/2006/relationships/image" Target="../media/image71.emf"/><Relationship Id="rId11" Type="http://schemas.openxmlformats.org/officeDocument/2006/relationships/image" Target="../media/image70.emf"/><Relationship Id="rId10" Type="http://schemas.openxmlformats.org/officeDocument/2006/relationships/image" Target="../media/image69.emf"/><Relationship Id="rId1" Type="http://schemas.openxmlformats.org/officeDocument/2006/relationships/image" Target="../media/image6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image" Target="../media/image7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F1BBA4F-D20E-4358-A887-F648D5C30F95}"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hasCustomPrompt="1"/>
          </p:nvPr>
        </p:nvSpPr>
        <p:spPr/>
        <p:txBody>
          <a:bodyPr vert="eaVert"/>
          <a:lstStyle/>
          <a:p>
            <a:pPr lvl="0"/>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F1BBA4F-D20E-4358-A887-F648D5C30F95}"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hasCustomPrompt="1"/>
          </p:nvPr>
        </p:nvSpPr>
        <p:spPr>
          <a:xfrm>
            <a:off x="457200" y="274638"/>
            <a:ext cx="6019800" cy="5851525"/>
          </a:xfrm>
        </p:spPr>
        <p:txBody>
          <a:bodyPr vert="eaVert"/>
          <a:lstStyle/>
          <a:p>
            <a:pPr lvl="0"/>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F1BBA4F-D20E-4358-A887-F648D5C30F95}"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457200" y="274638"/>
            <a:ext cx="8229600" cy="5851525"/>
          </a:xfrm>
        </p:spPr>
        <p:txBody>
          <a:bodyPr/>
          <a:lstStyle/>
          <a:p>
            <a:pPr lvl="0"/>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F1BBA4F-D20E-4358-A887-F648D5C30F95}"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hasCustomPrompt="1"/>
          </p:nvPr>
        </p:nvSpPr>
        <p:spPr/>
        <p:txBody>
          <a:bodyPr/>
          <a:lstStyle/>
          <a:p>
            <a:pPr lvl="0"/>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F1BBA4F-D20E-4358-A887-F648D5C30F95}"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编辑母版文本样式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F1BBA4F-D20E-4358-A887-F648D5C30F95}"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hasCustomPrompt="1"/>
          </p:nvPr>
        </p:nvSpPr>
        <p:spPr>
          <a:xfrm>
            <a:off x="457200" y="1600200"/>
            <a:ext cx="4038600" cy="4525963"/>
          </a:xfrm>
        </p:spPr>
        <p:txBody>
          <a:bodyPr/>
          <a:lstStyle/>
          <a:p>
            <a:pPr lvl="0"/>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hasCustomPrompt="1"/>
          </p:nvPr>
        </p:nvSpPr>
        <p:spPr>
          <a:xfrm>
            <a:off x="4648200" y="1600200"/>
            <a:ext cx="4038600" cy="4525963"/>
          </a:xfrm>
        </p:spPr>
        <p:txBody>
          <a:bodyPr/>
          <a:lstStyle/>
          <a:p>
            <a:pPr lvl="0"/>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F1BBA4F-D20E-4358-A887-F648D5C30F95}"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endParaRPr lang="zh-CN" altLang="en-US" noProof="1"/>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编辑母版文本样式</a:t>
            </a:r>
            <a:endParaRPr lang="zh-CN" altLang="en-US" noProof="1"/>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F1BBA4F-D20E-4358-A887-F648D5C30F95}"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F1BBA4F-D20E-4358-A887-F648D5C30F95}"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F1BBA4F-D20E-4358-A887-F648D5C30F95}"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endParaRPr lang="zh-CN" altLang="en-US" noProof="1"/>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F1BBA4F-D20E-4358-A887-F648D5C30F95}"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F1BBA4F-D20E-4358-A887-F648D5C30F95}"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CFF"/>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Tx/>
              <a:buNone/>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Tx/>
              <a:buNone/>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3F1BBA4F-D20E-4358-A887-F648D5C30F95}"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vmlDrawing" Target="../drawings/vmlDrawing7.vml"/><Relationship Id="rId6" Type="http://schemas.openxmlformats.org/officeDocument/2006/relationships/slideLayout" Target="../slideLayouts/slideLayout2.xml"/><Relationship Id="rId5" Type="http://schemas.openxmlformats.org/officeDocument/2006/relationships/audio" Target="../media/audio3.wav"/><Relationship Id="rId4" Type="http://schemas.openxmlformats.org/officeDocument/2006/relationships/image" Target="../media/image56.wmf"/><Relationship Id="rId3" Type="http://schemas.openxmlformats.org/officeDocument/2006/relationships/oleObject" Target="../embeddings/oleObject53.bin"/><Relationship Id="rId2" Type="http://schemas.openxmlformats.org/officeDocument/2006/relationships/image" Target="../media/image58.wmf"/><Relationship Id="rId1" Type="http://schemas.openxmlformats.org/officeDocument/2006/relationships/oleObject" Target="../embeddings/oleObject52.bin"/></Relationships>
</file>

<file path=ppt/slides/_rels/slide11.xml.rels><?xml version="1.0" encoding="UTF-8" standalone="yes"?>
<Relationships xmlns="http://schemas.openxmlformats.org/package/2006/relationships"><Relationship Id="rId9" Type="http://schemas.openxmlformats.org/officeDocument/2006/relationships/image" Target="../media/image63.emf"/><Relationship Id="rId8" Type="http://schemas.openxmlformats.org/officeDocument/2006/relationships/oleObject" Target="../embeddings/oleObject57.bin"/><Relationship Id="rId7" Type="http://schemas.openxmlformats.org/officeDocument/2006/relationships/image" Target="../media/image62.emf"/><Relationship Id="rId6" Type="http://schemas.openxmlformats.org/officeDocument/2006/relationships/oleObject" Target="../embeddings/oleObject56.bin"/><Relationship Id="rId5" Type="http://schemas.openxmlformats.org/officeDocument/2006/relationships/image" Target="../media/image61.emf"/><Relationship Id="rId4" Type="http://schemas.openxmlformats.org/officeDocument/2006/relationships/oleObject" Target="../embeddings/oleObject55.bin"/><Relationship Id="rId3" Type="http://schemas.openxmlformats.org/officeDocument/2006/relationships/image" Target="../media/image60.emf"/><Relationship Id="rId29" Type="http://schemas.openxmlformats.org/officeDocument/2006/relationships/vmlDrawing" Target="../drawings/vmlDrawing8.vml"/><Relationship Id="rId28" Type="http://schemas.openxmlformats.org/officeDocument/2006/relationships/slideLayout" Target="../slideLayouts/slideLayout2.xml"/><Relationship Id="rId27" Type="http://schemas.openxmlformats.org/officeDocument/2006/relationships/image" Target="../media/image72.emf"/><Relationship Id="rId26" Type="http://schemas.openxmlformats.org/officeDocument/2006/relationships/oleObject" Target="../embeddings/oleObject66.bin"/><Relationship Id="rId25" Type="http://schemas.openxmlformats.org/officeDocument/2006/relationships/image" Target="../media/image71.emf"/><Relationship Id="rId24" Type="http://schemas.openxmlformats.org/officeDocument/2006/relationships/oleObject" Target="../embeddings/oleObject65.bin"/><Relationship Id="rId23" Type="http://schemas.openxmlformats.org/officeDocument/2006/relationships/image" Target="../media/image70.emf"/><Relationship Id="rId22" Type="http://schemas.openxmlformats.org/officeDocument/2006/relationships/oleObject" Target="../embeddings/oleObject64.bin"/><Relationship Id="rId21" Type="http://schemas.openxmlformats.org/officeDocument/2006/relationships/image" Target="../media/image69.emf"/><Relationship Id="rId20" Type="http://schemas.openxmlformats.org/officeDocument/2006/relationships/oleObject" Target="../embeddings/oleObject63.bin"/><Relationship Id="rId2" Type="http://schemas.openxmlformats.org/officeDocument/2006/relationships/oleObject" Target="../embeddings/oleObject54.bin"/><Relationship Id="rId19" Type="http://schemas.openxmlformats.org/officeDocument/2006/relationships/image" Target="../media/image68.emf"/><Relationship Id="rId18" Type="http://schemas.openxmlformats.org/officeDocument/2006/relationships/oleObject" Target="../embeddings/oleObject62.bin"/><Relationship Id="rId17" Type="http://schemas.openxmlformats.org/officeDocument/2006/relationships/image" Target="../media/image67.emf"/><Relationship Id="rId16" Type="http://schemas.openxmlformats.org/officeDocument/2006/relationships/oleObject" Target="../embeddings/oleObject61.bin"/><Relationship Id="rId15" Type="http://schemas.openxmlformats.org/officeDocument/2006/relationships/image" Target="../media/image66.emf"/><Relationship Id="rId14" Type="http://schemas.openxmlformats.org/officeDocument/2006/relationships/oleObject" Target="../embeddings/oleObject60.bin"/><Relationship Id="rId13" Type="http://schemas.openxmlformats.org/officeDocument/2006/relationships/image" Target="../media/image65.emf"/><Relationship Id="rId12" Type="http://schemas.openxmlformats.org/officeDocument/2006/relationships/oleObject" Target="../embeddings/oleObject59.bin"/><Relationship Id="rId11" Type="http://schemas.openxmlformats.org/officeDocument/2006/relationships/image" Target="../media/image64.emf"/><Relationship Id="rId10" Type="http://schemas.openxmlformats.org/officeDocument/2006/relationships/oleObject" Target="../embeddings/oleObject58.bin"/><Relationship Id="rId1" Type="http://schemas.openxmlformats.org/officeDocument/2006/relationships/image" Target="../media/image59.emf"/></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2.xml"/><Relationship Id="rId6" Type="http://schemas.openxmlformats.org/officeDocument/2006/relationships/image" Target="../media/image75.emf"/><Relationship Id="rId5" Type="http://schemas.openxmlformats.org/officeDocument/2006/relationships/oleObject" Target="../embeddings/oleObject69.bin"/><Relationship Id="rId4" Type="http://schemas.openxmlformats.org/officeDocument/2006/relationships/image" Target="../media/image74.emf"/><Relationship Id="rId3" Type="http://schemas.openxmlformats.org/officeDocument/2006/relationships/oleObject" Target="../embeddings/oleObject68.bin"/><Relationship Id="rId2" Type="http://schemas.openxmlformats.org/officeDocument/2006/relationships/image" Target="../media/image73.emf"/><Relationship Id="rId1" Type="http://schemas.openxmlformats.org/officeDocument/2006/relationships/oleObject" Target="../embeddings/oleObject6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audio" Target="../media/audio4.wav"/><Relationship Id="rId3" Type="http://schemas.openxmlformats.org/officeDocument/2006/relationships/audio" Target="../media/audio2.wav"/><Relationship Id="rId2" Type="http://schemas.openxmlformats.org/officeDocument/2006/relationships/image" Target="../media/image76.wmf"/><Relationship Id="rId1" Type="http://schemas.openxmlformats.org/officeDocument/2006/relationships/oleObject" Target="../embeddings/oleObject70.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75.bin"/><Relationship Id="rId8" Type="http://schemas.openxmlformats.org/officeDocument/2006/relationships/image" Target="../media/image80.wmf"/><Relationship Id="rId7" Type="http://schemas.openxmlformats.org/officeDocument/2006/relationships/oleObject" Target="../embeddings/oleObject74.bin"/><Relationship Id="rId6" Type="http://schemas.openxmlformats.org/officeDocument/2006/relationships/image" Target="../media/image79.wmf"/><Relationship Id="rId5" Type="http://schemas.openxmlformats.org/officeDocument/2006/relationships/oleObject" Target="../embeddings/oleObject73.bin"/><Relationship Id="rId4" Type="http://schemas.openxmlformats.org/officeDocument/2006/relationships/image" Target="../media/image78.wmf"/><Relationship Id="rId3" Type="http://schemas.openxmlformats.org/officeDocument/2006/relationships/oleObject" Target="../embeddings/oleObject72.bin"/><Relationship Id="rId2" Type="http://schemas.openxmlformats.org/officeDocument/2006/relationships/image" Target="../media/image77.wmf"/><Relationship Id="rId15" Type="http://schemas.openxmlformats.org/officeDocument/2006/relationships/vmlDrawing" Target="../drawings/vmlDrawing11.vml"/><Relationship Id="rId14" Type="http://schemas.openxmlformats.org/officeDocument/2006/relationships/slideLayout" Target="../slideLayouts/slideLayout2.xml"/><Relationship Id="rId13" Type="http://schemas.openxmlformats.org/officeDocument/2006/relationships/audio" Target="../media/audio5.wav"/><Relationship Id="rId12" Type="http://schemas.openxmlformats.org/officeDocument/2006/relationships/audio" Target="../media/audio3.wav"/><Relationship Id="rId11" Type="http://schemas.openxmlformats.org/officeDocument/2006/relationships/audio" Target="../media/audio2.wav"/><Relationship Id="rId10" Type="http://schemas.openxmlformats.org/officeDocument/2006/relationships/image" Target="../media/image81.wmf"/><Relationship Id="rId1" Type="http://schemas.openxmlformats.org/officeDocument/2006/relationships/oleObject" Target="../embeddings/oleObject71.bin"/></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2.xml"/><Relationship Id="rId6" Type="http://schemas.openxmlformats.org/officeDocument/2006/relationships/audio" Target="../media/audio4.wav"/><Relationship Id="rId5" Type="http://schemas.openxmlformats.org/officeDocument/2006/relationships/audio" Target="../media/audio2.wav"/><Relationship Id="rId4" Type="http://schemas.openxmlformats.org/officeDocument/2006/relationships/image" Target="../media/image83.wmf"/><Relationship Id="rId3" Type="http://schemas.openxmlformats.org/officeDocument/2006/relationships/oleObject" Target="../embeddings/oleObject77.bin"/><Relationship Id="rId2" Type="http://schemas.openxmlformats.org/officeDocument/2006/relationships/image" Target="../media/image82.wmf"/><Relationship Id="rId1" Type="http://schemas.openxmlformats.org/officeDocument/2006/relationships/oleObject" Target="../embeddings/oleObject76.bin"/></Relationships>
</file>

<file path=ppt/slides/_rels/slide17.xml.rels><?xml version="1.0" encoding="UTF-8" standalone="yes"?>
<Relationships xmlns="http://schemas.openxmlformats.org/package/2006/relationships"><Relationship Id="rId9" Type="http://schemas.openxmlformats.org/officeDocument/2006/relationships/vmlDrawing" Target="../drawings/vmlDrawing13.vml"/><Relationship Id="rId8" Type="http://schemas.openxmlformats.org/officeDocument/2006/relationships/slideLayout" Target="../slideLayouts/slideLayout2.xml"/><Relationship Id="rId7" Type="http://schemas.openxmlformats.org/officeDocument/2006/relationships/audio" Target="../media/audio2.wav"/><Relationship Id="rId6" Type="http://schemas.openxmlformats.org/officeDocument/2006/relationships/image" Target="../media/image86.wmf"/><Relationship Id="rId5" Type="http://schemas.openxmlformats.org/officeDocument/2006/relationships/oleObject" Target="../embeddings/oleObject80.bin"/><Relationship Id="rId4" Type="http://schemas.openxmlformats.org/officeDocument/2006/relationships/image" Target="../media/image85.wmf"/><Relationship Id="rId3" Type="http://schemas.openxmlformats.org/officeDocument/2006/relationships/oleObject" Target="../embeddings/oleObject79.bin"/><Relationship Id="rId2" Type="http://schemas.openxmlformats.org/officeDocument/2006/relationships/image" Target="../media/image84.wmf"/><Relationship Id="rId1" Type="http://schemas.openxmlformats.org/officeDocument/2006/relationships/oleObject" Target="../embeddings/oleObject78.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7.xml"/><Relationship Id="rId4" Type="http://schemas.openxmlformats.org/officeDocument/2006/relationships/image" Target="../media/image88.emf"/><Relationship Id="rId3" Type="http://schemas.openxmlformats.org/officeDocument/2006/relationships/oleObject" Target="../embeddings/oleObject82.bin"/><Relationship Id="rId2" Type="http://schemas.openxmlformats.org/officeDocument/2006/relationships/image" Target="../media/image87.emf"/><Relationship Id="rId1" Type="http://schemas.openxmlformats.org/officeDocument/2006/relationships/oleObject" Target="../embeddings/oleObject81.bin"/></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7.xml"/><Relationship Id="rId4" Type="http://schemas.openxmlformats.org/officeDocument/2006/relationships/image" Target="../media/image90.emf"/><Relationship Id="rId3" Type="http://schemas.openxmlformats.org/officeDocument/2006/relationships/oleObject" Target="../embeddings/oleObject84.bin"/><Relationship Id="rId2" Type="http://schemas.openxmlformats.org/officeDocument/2006/relationships/image" Target="../media/image89.emf"/><Relationship Id="rId1" Type="http://schemas.openxmlformats.org/officeDocument/2006/relationships/oleObject" Target="../embeddings/oleObject83.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file:///G:\&#25968;&#23383;&#30005;&#36335;&#65288;2011&#27611;&#27861;&#23591;&#20108;&#65289;\&#31532;&#20108;&#31456;%20%20&#36923;&#36753;&#20195;&#25968;&#22522;&#30784;.ppt" TargetMode="Externa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92.emf"/><Relationship Id="rId3" Type="http://schemas.openxmlformats.org/officeDocument/2006/relationships/oleObject" Target="../embeddings/oleObject86.bin"/><Relationship Id="rId2" Type="http://schemas.openxmlformats.org/officeDocument/2006/relationships/image" Target="../media/image91.emf"/><Relationship Id="rId1" Type="http://schemas.openxmlformats.org/officeDocument/2006/relationships/oleObject" Target="../embeddings/oleObject85.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93.emf"/><Relationship Id="rId1" Type="http://schemas.openxmlformats.org/officeDocument/2006/relationships/oleObject" Target="../embeddings/oleObject87.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92.bin"/><Relationship Id="rId8" Type="http://schemas.openxmlformats.org/officeDocument/2006/relationships/image" Target="../media/image97.emf"/><Relationship Id="rId7" Type="http://schemas.openxmlformats.org/officeDocument/2006/relationships/oleObject" Target="../embeddings/oleObject91.bin"/><Relationship Id="rId6" Type="http://schemas.openxmlformats.org/officeDocument/2006/relationships/image" Target="../media/image96.emf"/><Relationship Id="rId5" Type="http://schemas.openxmlformats.org/officeDocument/2006/relationships/oleObject" Target="../embeddings/oleObject90.bin"/><Relationship Id="rId4" Type="http://schemas.openxmlformats.org/officeDocument/2006/relationships/image" Target="../media/image95.wmf"/><Relationship Id="rId3" Type="http://schemas.openxmlformats.org/officeDocument/2006/relationships/oleObject" Target="../embeddings/oleObject89.bin"/><Relationship Id="rId2" Type="http://schemas.openxmlformats.org/officeDocument/2006/relationships/image" Target="../media/image94.wmf"/><Relationship Id="rId14" Type="http://schemas.openxmlformats.org/officeDocument/2006/relationships/vmlDrawing" Target="../drawings/vmlDrawing18.vml"/><Relationship Id="rId13" Type="http://schemas.openxmlformats.org/officeDocument/2006/relationships/slideLayout" Target="../slideLayouts/slideLayout2.xml"/><Relationship Id="rId12" Type="http://schemas.openxmlformats.org/officeDocument/2006/relationships/image" Target="../media/image99.emf"/><Relationship Id="rId11" Type="http://schemas.openxmlformats.org/officeDocument/2006/relationships/oleObject" Target="../embeddings/oleObject93.bin"/><Relationship Id="rId10" Type="http://schemas.openxmlformats.org/officeDocument/2006/relationships/image" Target="../media/image98.emf"/><Relationship Id="rId1" Type="http://schemas.openxmlformats.org/officeDocument/2006/relationships/oleObject" Target="../embeddings/oleObject88.bin"/></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4.xml"/><Relationship Id="rId4" Type="http://schemas.openxmlformats.org/officeDocument/2006/relationships/image" Target="../media/image101.wmf"/><Relationship Id="rId3" Type="http://schemas.openxmlformats.org/officeDocument/2006/relationships/oleObject" Target="../embeddings/oleObject95.bin"/><Relationship Id="rId2" Type="http://schemas.openxmlformats.org/officeDocument/2006/relationships/image" Target="../media/image100.wmf"/><Relationship Id="rId1" Type="http://schemas.openxmlformats.org/officeDocument/2006/relationships/oleObject" Target="../embeddings/oleObject94.bin"/></Relationships>
</file>

<file path=ppt/slides/_rels/slide24.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2.xml"/><Relationship Id="rId6" Type="http://schemas.openxmlformats.org/officeDocument/2006/relationships/audio" Target="../media/audio2.wav"/><Relationship Id="rId5" Type="http://schemas.openxmlformats.org/officeDocument/2006/relationships/audio" Target="../media/audio5.wav"/><Relationship Id="rId4" Type="http://schemas.openxmlformats.org/officeDocument/2006/relationships/image" Target="../media/image104.png"/><Relationship Id="rId3" Type="http://schemas.openxmlformats.org/officeDocument/2006/relationships/image" Target="../media/image103.png"/><Relationship Id="rId2" Type="http://schemas.openxmlformats.org/officeDocument/2006/relationships/image" Target="../media/image102.wmf"/><Relationship Id="rId1" Type="http://schemas.openxmlformats.org/officeDocument/2006/relationships/oleObject" Target="../embeddings/oleObject96.bin"/></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21.vml"/><Relationship Id="rId7"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oleObject" Target="../embeddings/oleObject99.bin"/><Relationship Id="rId4" Type="http://schemas.openxmlformats.org/officeDocument/2006/relationships/image" Target="../media/image102.wmf"/><Relationship Id="rId3" Type="http://schemas.openxmlformats.org/officeDocument/2006/relationships/oleObject" Target="../embeddings/oleObject98.bin"/><Relationship Id="rId2" Type="http://schemas.openxmlformats.org/officeDocument/2006/relationships/image" Target="../media/image105.wmf"/><Relationship Id="rId1" Type="http://schemas.openxmlformats.org/officeDocument/2006/relationships/oleObject" Target="../embeddings/oleObject97.bin"/></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2.xml"/><Relationship Id="rId4" Type="http://schemas.openxmlformats.org/officeDocument/2006/relationships/image" Target="../media/image108.png"/><Relationship Id="rId3" Type="http://schemas.openxmlformats.org/officeDocument/2006/relationships/oleObject" Target="../embeddings/oleObject101.bin"/><Relationship Id="rId2" Type="http://schemas.openxmlformats.org/officeDocument/2006/relationships/image" Target="../media/image107.png"/><Relationship Id="rId1" Type="http://schemas.openxmlformats.org/officeDocument/2006/relationships/oleObject" Target="../embeddings/oleObject100.bin"/></Relationships>
</file>

<file path=ppt/slides/_rels/slide27.xml.rels><?xml version="1.0" encoding="UTF-8" standalone="yes"?>
<Relationships xmlns="http://schemas.openxmlformats.org/package/2006/relationships"><Relationship Id="rId8" Type="http://schemas.openxmlformats.org/officeDocument/2006/relationships/vmlDrawing" Target="../drawings/vmlDrawing23.vml"/><Relationship Id="rId7" Type="http://schemas.openxmlformats.org/officeDocument/2006/relationships/slideLayout" Target="../slideLayouts/slideLayout2.xml"/><Relationship Id="rId6" Type="http://schemas.openxmlformats.org/officeDocument/2006/relationships/image" Target="../media/image109.wmf"/><Relationship Id="rId5" Type="http://schemas.openxmlformats.org/officeDocument/2006/relationships/oleObject" Target="../embeddings/oleObject104.bin"/><Relationship Id="rId4" Type="http://schemas.openxmlformats.org/officeDocument/2006/relationships/image" Target="../media/image108.png"/><Relationship Id="rId3" Type="http://schemas.openxmlformats.org/officeDocument/2006/relationships/oleObject" Target="../embeddings/oleObject103.bin"/><Relationship Id="rId2" Type="http://schemas.openxmlformats.org/officeDocument/2006/relationships/image" Target="../media/image107.png"/><Relationship Id="rId1" Type="http://schemas.openxmlformats.org/officeDocument/2006/relationships/oleObject" Target="../embeddings/oleObject102.bin"/></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24.vml"/><Relationship Id="rId4" Type="http://schemas.openxmlformats.org/officeDocument/2006/relationships/slideLayout" Target="../slideLayouts/slideLayout2.xml"/><Relationship Id="rId3" Type="http://schemas.openxmlformats.org/officeDocument/2006/relationships/image" Target="../media/image109.wmf"/><Relationship Id="rId2" Type="http://schemas.openxmlformats.org/officeDocument/2006/relationships/oleObject" Target="../embeddings/oleObject105.bin"/><Relationship Id="rId1" Type="http://schemas.openxmlformats.org/officeDocument/2006/relationships/image" Target="../media/image11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1.png"/></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2" Type="http://schemas.openxmlformats.org/officeDocument/2006/relationships/vmlDrawing" Target="../drawings/vmlDrawing1.vml"/><Relationship Id="rId11" Type="http://schemas.openxmlformats.org/officeDocument/2006/relationships/slideLayout" Target="../slideLayouts/slideLayout2.xml"/><Relationship Id="rId10" Type="http://schemas.openxmlformats.org/officeDocument/2006/relationships/image" Target="../media/image5.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audio" Target="../media/audio5.wav"/><Relationship Id="rId7" Type="http://schemas.openxmlformats.org/officeDocument/2006/relationships/audio" Target="../media/audio2.wav"/><Relationship Id="rId6" Type="http://schemas.openxmlformats.org/officeDocument/2006/relationships/image" Target="../media/image114.wmf"/><Relationship Id="rId5" Type="http://schemas.openxmlformats.org/officeDocument/2006/relationships/oleObject" Target="../embeddings/oleObject108.bin"/><Relationship Id="rId4" Type="http://schemas.openxmlformats.org/officeDocument/2006/relationships/image" Target="../media/image113.wmf"/><Relationship Id="rId3" Type="http://schemas.openxmlformats.org/officeDocument/2006/relationships/oleObject" Target="../embeddings/oleObject107.bin"/><Relationship Id="rId2" Type="http://schemas.openxmlformats.org/officeDocument/2006/relationships/image" Target="../media/image112.wmf"/><Relationship Id="rId10" Type="http://schemas.openxmlformats.org/officeDocument/2006/relationships/vmlDrawing" Target="../drawings/vmlDrawing25.vml"/><Relationship Id="rId1" Type="http://schemas.openxmlformats.org/officeDocument/2006/relationships/oleObject" Target="../embeddings/oleObject106.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2.xml"/><Relationship Id="rId4" Type="http://schemas.openxmlformats.org/officeDocument/2006/relationships/image" Target="../media/image117.wmf"/><Relationship Id="rId3" Type="http://schemas.openxmlformats.org/officeDocument/2006/relationships/oleObject" Target="../embeddings/oleObject109.bin"/><Relationship Id="rId2" Type="http://schemas.openxmlformats.org/officeDocument/2006/relationships/image" Target="../media/image116.png"/><Relationship Id="rId1" Type="http://schemas.openxmlformats.org/officeDocument/2006/relationships/image" Target="../media/image115.png"/></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27.vml"/><Relationship Id="rId4" Type="http://schemas.openxmlformats.org/officeDocument/2006/relationships/slideLayout" Target="../slideLayouts/slideLayout2.xml"/><Relationship Id="rId3" Type="http://schemas.openxmlformats.org/officeDocument/2006/relationships/image" Target="../media/image118.wmf"/><Relationship Id="rId2" Type="http://schemas.openxmlformats.org/officeDocument/2006/relationships/oleObject" Target="../embeddings/oleObject110.bin"/><Relationship Id="rId1" Type="http://schemas.openxmlformats.org/officeDocument/2006/relationships/image" Target="../media/image116.png"/></Relationships>
</file>

<file path=ppt/slides/_rels/slide33.xml.rels><?xml version="1.0" encoding="UTF-8" standalone="yes"?>
<Relationships xmlns="http://schemas.openxmlformats.org/package/2006/relationships"><Relationship Id="rId9" Type="http://schemas.openxmlformats.org/officeDocument/2006/relationships/audio" Target="../media/audio2.wav"/><Relationship Id="rId8" Type="http://schemas.openxmlformats.org/officeDocument/2006/relationships/image" Target="../media/image122.wmf"/><Relationship Id="rId7" Type="http://schemas.openxmlformats.org/officeDocument/2006/relationships/oleObject" Target="../embeddings/oleObject114.bin"/><Relationship Id="rId6" Type="http://schemas.openxmlformats.org/officeDocument/2006/relationships/image" Target="../media/image121.wmf"/><Relationship Id="rId5" Type="http://schemas.openxmlformats.org/officeDocument/2006/relationships/oleObject" Target="../embeddings/oleObject113.bin"/><Relationship Id="rId4" Type="http://schemas.openxmlformats.org/officeDocument/2006/relationships/image" Target="../media/image120.wmf"/><Relationship Id="rId3" Type="http://schemas.openxmlformats.org/officeDocument/2006/relationships/oleObject" Target="../embeddings/oleObject112.bin"/><Relationship Id="rId2" Type="http://schemas.openxmlformats.org/officeDocument/2006/relationships/image" Target="../media/image119.wmf"/><Relationship Id="rId11" Type="http://schemas.openxmlformats.org/officeDocument/2006/relationships/vmlDrawing" Target="../drawings/vmlDrawing28.vml"/><Relationship Id="rId10" Type="http://schemas.openxmlformats.org/officeDocument/2006/relationships/slideLayout" Target="../slideLayouts/slideLayout7.xml"/><Relationship Id="rId1" Type="http://schemas.openxmlformats.org/officeDocument/2006/relationships/oleObject" Target="../embeddings/oleObject111.bin"/></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3.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5.png"/><Relationship Id="rId1" Type="http://schemas.openxmlformats.org/officeDocument/2006/relationships/image" Target="../media/image1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6.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7.png"/></Relationships>
</file>

<file path=ppt/slides/_rels/slide4.xml.rels><?xml version="1.0" encoding="UTF-8" standalone="yes"?>
<Relationships xmlns="http://schemas.openxmlformats.org/package/2006/relationships"><Relationship Id="rId9" Type="http://schemas.openxmlformats.org/officeDocument/2006/relationships/image" Target="../media/image10.emf"/><Relationship Id="rId8" Type="http://schemas.openxmlformats.org/officeDocument/2006/relationships/oleObject" Target="../embeddings/oleObject9.bin"/><Relationship Id="rId7" Type="http://schemas.openxmlformats.org/officeDocument/2006/relationships/image" Target="../media/image9.emf"/><Relationship Id="rId6" Type="http://schemas.openxmlformats.org/officeDocument/2006/relationships/oleObject" Target="../embeddings/oleObject8.bin"/><Relationship Id="rId5" Type="http://schemas.openxmlformats.org/officeDocument/2006/relationships/image" Target="../media/image8.emf"/><Relationship Id="rId4" Type="http://schemas.openxmlformats.org/officeDocument/2006/relationships/oleObject" Target="../embeddings/oleObject7.bin"/><Relationship Id="rId3" Type="http://schemas.openxmlformats.org/officeDocument/2006/relationships/image" Target="../media/image7.wmf"/><Relationship Id="rId2" Type="http://schemas.openxmlformats.org/officeDocument/2006/relationships/oleObject" Target="../embeddings/oleObject6.bin"/><Relationship Id="rId14" Type="http://schemas.openxmlformats.org/officeDocument/2006/relationships/vmlDrawing" Target="../drawings/vmlDrawing2.vml"/><Relationship Id="rId13" Type="http://schemas.openxmlformats.org/officeDocument/2006/relationships/slideLayout" Target="../slideLayouts/slideLayout2.xml"/><Relationship Id="rId12" Type="http://schemas.openxmlformats.org/officeDocument/2006/relationships/image" Target="../media/image12.emf"/><Relationship Id="rId11" Type="http://schemas.openxmlformats.org/officeDocument/2006/relationships/image" Target="../media/image11.emf"/><Relationship Id="rId10" Type="http://schemas.openxmlformats.org/officeDocument/2006/relationships/oleObject" Target="../embeddings/oleObject10.bin"/><Relationship Id="rId1" Type="http://schemas.openxmlformats.org/officeDocument/2006/relationships/image" Target="../media/image6.emf"/></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8.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0.png"/><Relationship Id="rId1" Type="http://schemas.openxmlformats.org/officeDocument/2006/relationships/image" Target="../media/image129.jpeg"/></Relationships>
</file>

<file path=ppt/slides/_rels/slide5.xml.rels><?xml version="1.0" encoding="UTF-8" standalone="yes"?>
<Relationships xmlns="http://schemas.openxmlformats.org/package/2006/relationships"><Relationship Id="rId9" Type="http://schemas.openxmlformats.org/officeDocument/2006/relationships/image" Target="../media/image17.emf"/><Relationship Id="rId8" Type="http://schemas.openxmlformats.org/officeDocument/2006/relationships/oleObject" Target="../embeddings/oleObject14.bin"/><Relationship Id="rId7" Type="http://schemas.openxmlformats.org/officeDocument/2006/relationships/image" Target="../media/image16.emf"/><Relationship Id="rId6" Type="http://schemas.openxmlformats.org/officeDocument/2006/relationships/oleObject" Target="../embeddings/oleObject13.bin"/><Relationship Id="rId5" Type="http://schemas.openxmlformats.org/officeDocument/2006/relationships/image" Target="../media/image15.emf"/><Relationship Id="rId4" Type="http://schemas.openxmlformats.org/officeDocument/2006/relationships/oleObject" Target="../embeddings/oleObject12.bin"/><Relationship Id="rId3" Type="http://schemas.openxmlformats.org/officeDocument/2006/relationships/image" Target="../media/image14.emf"/><Relationship Id="rId22" Type="http://schemas.openxmlformats.org/officeDocument/2006/relationships/vmlDrawing" Target="../drawings/vmlDrawing3.vml"/><Relationship Id="rId21" Type="http://schemas.openxmlformats.org/officeDocument/2006/relationships/slideLayout" Target="../slideLayouts/slideLayout2.xml"/><Relationship Id="rId20" Type="http://schemas.openxmlformats.org/officeDocument/2006/relationships/image" Target="../media/image23.emf"/><Relationship Id="rId2" Type="http://schemas.openxmlformats.org/officeDocument/2006/relationships/oleObject" Target="../embeddings/oleObject11.bin"/><Relationship Id="rId19" Type="http://schemas.openxmlformats.org/officeDocument/2006/relationships/oleObject" Target="../embeddings/oleObject19.bin"/><Relationship Id="rId18" Type="http://schemas.openxmlformats.org/officeDocument/2006/relationships/image" Target="../media/image22.emf"/><Relationship Id="rId17" Type="http://schemas.openxmlformats.org/officeDocument/2006/relationships/oleObject" Target="../embeddings/oleObject18.bin"/><Relationship Id="rId16" Type="http://schemas.openxmlformats.org/officeDocument/2006/relationships/image" Target="../media/image21.emf"/><Relationship Id="rId15" Type="http://schemas.openxmlformats.org/officeDocument/2006/relationships/oleObject" Target="../embeddings/oleObject17.bin"/><Relationship Id="rId14" Type="http://schemas.openxmlformats.org/officeDocument/2006/relationships/image" Target="../media/image20.emf"/><Relationship Id="rId13" Type="http://schemas.openxmlformats.org/officeDocument/2006/relationships/oleObject" Target="../embeddings/oleObject16.bin"/><Relationship Id="rId12" Type="http://schemas.openxmlformats.org/officeDocument/2006/relationships/image" Target="../media/image19.emf"/><Relationship Id="rId11" Type="http://schemas.openxmlformats.org/officeDocument/2006/relationships/image" Target="../media/image18.emf"/><Relationship Id="rId10" Type="http://schemas.openxmlformats.org/officeDocument/2006/relationships/oleObject" Target="../embeddings/oleObject15.bin"/><Relationship Id="rId1" Type="http://schemas.openxmlformats.org/officeDocument/2006/relationships/image" Target="../media/image13.emf"/></Relationships>
</file>

<file path=ppt/slides/_rels/slide6.xml.rels><?xml version="1.0" encoding="UTF-8" standalone="yes"?>
<Relationships xmlns="http://schemas.openxmlformats.org/package/2006/relationships"><Relationship Id="rId9" Type="http://schemas.openxmlformats.org/officeDocument/2006/relationships/image" Target="../media/image28.emf"/><Relationship Id="rId8" Type="http://schemas.openxmlformats.org/officeDocument/2006/relationships/oleObject" Target="../embeddings/oleObject23.bin"/><Relationship Id="rId7" Type="http://schemas.openxmlformats.org/officeDocument/2006/relationships/image" Target="../media/image27.emf"/><Relationship Id="rId6" Type="http://schemas.openxmlformats.org/officeDocument/2006/relationships/oleObject" Target="../embeddings/oleObject22.bin"/><Relationship Id="rId5" Type="http://schemas.openxmlformats.org/officeDocument/2006/relationships/image" Target="../media/image26.emf"/><Relationship Id="rId4" Type="http://schemas.openxmlformats.org/officeDocument/2006/relationships/image" Target="../media/image25.emf"/><Relationship Id="rId3" Type="http://schemas.openxmlformats.org/officeDocument/2006/relationships/oleObject" Target="../embeddings/oleObject21.bin"/><Relationship Id="rId24" Type="http://schemas.openxmlformats.org/officeDocument/2006/relationships/vmlDrawing" Target="../drawings/vmlDrawing4.vml"/><Relationship Id="rId23" Type="http://schemas.openxmlformats.org/officeDocument/2006/relationships/slideLayout" Target="../slideLayouts/slideLayout2.xml"/><Relationship Id="rId22" Type="http://schemas.openxmlformats.org/officeDocument/2006/relationships/image" Target="../media/image35.emf"/><Relationship Id="rId21" Type="http://schemas.openxmlformats.org/officeDocument/2006/relationships/oleObject" Target="../embeddings/oleObject29.bin"/><Relationship Id="rId20" Type="http://schemas.openxmlformats.org/officeDocument/2006/relationships/image" Target="../media/image34.emf"/><Relationship Id="rId2" Type="http://schemas.openxmlformats.org/officeDocument/2006/relationships/image" Target="../media/image24.emf"/><Relationship Id="rId19" Type="http://schemas.openxmlformats.org/officeDocument/2006/relationships/oleObject" Target="../embeddings/oleObject28.bin"/><Relationship Id="rId18" Type="http://schemas.openxmlformats.org/officeDocument/2006/relationships/image" Target="../media/image33.emf"/><Relationship Id="rId17" Type="http://schemas.openxmlformats.org/officeDocument/2006/relationships/oleObject" Target="../embeddings/oleObject27.bin"/><Relationship Id="rId16" Type="http://schemas.openxmlformats.org/officeDocument/2006/relationships/image" Target="../media/image32.emf"/><Relationship Id="rId15" Type="http://schemas.openxmlformats.org/officeDocument/2006/relationships/oleObject" Target="../embeddings/oleObject26.bin"/><Relationship Id="rId14" Type="http://schemas.openxmlformats.org/officeDocument/2006/relationships/image" Target="../media/image31.emf"/><Relationship Id="rId13" Type="http://schemas.openxmlformats.org/officeDocument/2006/relationships/image" Target="../media/image30.emf"/><Relationship Id="rId12" Type="http://schemas.openxmlformats.org/officeDocument/2006/relationships/oleObject" Target="../embeddings/oleObject25.bin"/><Relationship Id="rId11" Type="http://schemas.openxmlformats.org/officeDocument/2006/relationships/image" Target="../media/image29.emf"/><Relationship Id="rId10" Type="http://schemas.openxmlformats.org/officeDocument/2006/relationships/oleObject" Target="../embeddings/oleObject24.bin"/><Relationship Id="rId1" Type="http://schemas.openxmlformats.org/officeDocument/2006/relationships/oleObject" Target="../embeddings/oleObject20.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39.emf"/><Relationship Id="rId7" Type="http://schemas.openxmlformats.org/officeDocument/2006/relationships/oleObject" Target="../embeddings/oleObject33.bin"/><Relationship Id="rId6" Type="http://schemas.openxmlformats.org/officeDocument/2006/relationships/image" Target="../media/image38.emf"/><Relationship Id="rId5" Type="http://schemas.openxmlformats.org/officeDocument/2006/relationships/oleObject" Target="../embeddings/oleObject32.bin"/><Relationship Id="rId4" Type="http://schemas.openxmlformats.org/officeDocument/2006/relationships/image" Target="../media/image37.emf"/><Relationship Id="rId3" Type="http://schemas.openxmlformats.org/officeDocument/2006/relationships/oleObject" Target="../embeddings/oleObject31.bin"/><Relationship Id="rId26" Type="http://schemas.openxmlformats.org/officeDocument/2006/relationships/vmlDrawing" Target="../drawings/vmlDrawing5.vml"/><Relationship Id="rId25" Type="http://schemas.openxmlformats.org/officeDocument/2006/relationships/slideLayout" Target="../slideLayouts/slideLayout2.xml"/><Relationship Id="rId24" Type="http://schemas.openxmlformats.org/officeDocument/2006/relationships/image" Target="../media/image47.emf"/><Relationship Id="rId23" Type="http://schemas.openxmlformats.org/officeDocument/2006/relationships/oleObject" Target="../embeddings/oleObject41.bin"/><Relationship Id="rId22" Type="http://schemas.openxmlformats.org/officeDocument/2006/relationships/image" Target="../media/image46.emf"/><Relationship Id="rId21" Type="http://schemas.openxmlformats.org/officeDocument/2006/relationships/oleObject" Target="../embeddings/oleObject40.bin"/><Relationship Id="rId20" Type="http://schemas.openxmlformats.org/officeDocument/2006/relationships/image" Target="../media/image45.emf"/><Relationship Id="rId2" Type="http://schemas.openxmlformats.org/officeDocument/2006/relationships/image" Target="../media/image36.emf"/><Relationship Id="rId19" Type="http://schemas.openxmlformats.org/officeDocument/2006/relationships/oleObject" Target="../embeddings/oleObject39.bin"/><Relationship Id="rId18" Type="http://schemas.openxmlformats.org/officeDocument/2006/relationships/image" Target="../media/image44.emf"/><Relationship Id="rId17" Type="http://schemas.openxmlformats.org/officeDocument/2006/relationships/oleObject" Target="../embeddings/oleObject38.bin"/><Relationship Id="rId16" Type="http://schemas.openxmlformats.org/officeDocument/2006/relationships/image" Target="../media/image43.emf"/><Relationship Id="rId15" Type="http://schemas.openxmlformats.org/officeDocument/2006/relationships/oleObject" Target="../embeddings/oleObject37.bin"/><Relationship Id="rId14" Type="http://schemas.openxmlformats.org/officeDocument/2006/relationships/image" Target="../media/image42.emf"/><Relationship Id="rId13" Type="http://schemas.openxmlformats.org/officeDocument/2006/relationships/oleObject" Target="../embeddings/oleObject36.bin"/><Relationship Id="rId12" Type="http://schemas.openxmlformats.org/officeDocument/2006/relationships/image" Target="../media/image41.emf"/><Relationship Id="rId11" Type="http://schemas.openxmlformats.org/officeDocument/2006/relationships/oleObject" Target="../embeddings/oleObject35.bin"/><Relationship Id="rId10" Type="http://schemas.openxmlformats.org/officeDocument/2006/relationships/image" Target="../media/image40.emf"/><Relationship Id="rId1" Type="http://schemas.openxmlformats.org/officeDocument/2006/relationships/oleObject" Target="../embeddings/oleObject30.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46.bin"/><Relationship Id="rId8" Type="http://schemas.openxmlformats.org/officeDocument/2006/relationships/image" Target="../media/image51.wmf"/><Relationship Id="rId7" Type="http://schemas.openxmlformats.org/officeDocument/2006/relationships/oleObject" Target="../embeddings/oleObject45.bin"/><Relationship Id="rId6" Type="http://schemas.openxmlformats.org/officeDocument/2006/relationships/image" Target="../media/image50.wmf"/><Relationship Id="rId5" Type="http://schemas.openxmlformats.org/officeDocument/2006/relationships/oleObject" Target="../embeddings/oleObject44.bin"/><Relationship Id="rId4" Type="http://schemas.openxmlformats.org/officeDocument/2006/relationships/image" Target="../media/image49.wmf"/><Relationship Id="rId3" Type="http://schemas.openxmlformats.org/officeDocument/2006/relationships/oleObject" Target="../embeddings/oleObject43.bin"/><Relationship Id="rId24" Type="http://schemas.openxmlformats.org/officeDocument/2006/relationships/vmlDrawing" Target="../drawings/vmlDrawing6.vml"/><Relationship Id="rId23" Type="http://schemas.openxmlformats.org/officeDocument/2006/relationships/slideLayout" Target="../slideLayouts/slideLayout2.xml"/><Relationship Id="rId22" Type="http://schemas.openxmlformats.org/officeDocument/2006/relationships/audio" Target="../media/audio2.wav"/><Relationship Id="rId21" Type="http://schemas.openxmlformats.org/officeDocument/2006/relationships/audio" Target="../media/audio1.wav"/><Relationship Id="rId20" Type="http://schemas.openxmlformats.org/officeDocument/2006/relationships/image" Target="../media/image57.wmf"/><Relationship Id="rId2" Type="http://schemas.openxmlformats.org/officeDocument/2006/relationships/image" Target="../media/image48.wmf"/><Relationship Id="rId19" Type="http://schemas.openxmlformats.org/officeDocument/2006/relationships/oleObject" Target="../embeddings/oleObject51.bin"/><Relationship Id="rId18" Type="http://schemas.openxmlformats.org/officeDocument/2006/relationships/image" Target="../media/image56.wmf"/><Relationship Id="rId17" Type="http://schemas.openxmlformats.org/officeDocument/2006/relationships/oleObject" Target="../embeddings/oleObject50.bin"/><Relationship Id="rId16" Type="http://schemas.openxmlformats.org/officeDocument/2006/relationships/image" Target="../media/image55.wmf"/><Relationship Id="rId15" Type="http://schemas.openxmlformats.org/officeDocument/2006/relationships/oleObject" Target="../embeddings/oleObject49.bin"/><Relationship Id="rId14" Type="http://schemas.openxmlformats.org/officeDocument/2006/relationships/image" Target="../media/image54.wmf"/><Relationship Id="rId13" Type="http://schemas.openxmlformats.org/officeDocument/2006/relationships/oleObject" Target="../embeddings/oleObject48.bin"/><Relationship Id="rId12" Type="http://schemas.openxmlformats.org/officeDocument/2006/relationships/image" Target="../media/image53.wmf"/><Relationship Id="rId11" Type="http://schemas.openxmlformats.org/officeDocument/2006/relationships/oleObject" Target="../embeddings/oleObject47.bin"/><Relationship Id="rId10" Type="http://schemas.openxmlformats.org/officeDocument/2006/relationships/image" Target="../media/image52.wmf"/><Relationship Id="rId1" Type="http://schemas.openxmlformats.org/officeDocument/2006/relationships/oleObject" Target="../embeddings/oleObject4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Text Box 4"/>
          <p:cNvSpPr txBox="1"/>
          <p:nvPr/>
        </p:nvSpPr>
        <p:spPr>
          <a:xfrm>
            <a:off x="1547813" y="765175"/>
            <a:ext cx="5903912" cy="76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4400" dirty="0">
                <a:solidFill>
                  <a:srgbClr val="CC0000"/>
                </a:solidFill>
                <a:latin typeface="隶书" panose="02010509060101010101" pitchFamily="49" charset="-122"/>
                <a:ea typeface="隶书" panose="02010509060101010101" pitchFamily="49" charset="-122"/>
              </a:rPr>
              <a:t>第三章  组合逻辑电路</a:t>
            </a:r>
            <a:endParaRPr lang="zh-CN" altLang="en-US" sz="4400" dirty="0">
              <a:solidFill>
                <a:srgbClr val="CC0000"/>
              </a:solidFill>
              <a:latin typeface="隶书" panose="02010509060101010101" pitchFamily="49" charset="-122"/>
              <a:ea typeface="隶书" panose="02010509060101010101" pitchFamily="49" charset="-122"/>
            </a:endParaRPr>
          </a:p>
        </p:txBody>
      </p:sp>
      <p:sp>
        <p:nvSpPr>
          <p:cNvPr id="2051" name="Rectangle 5"/>
          <p:cNvSpPr/>
          <p:nvPr/>
        </p:nvSpPr>
        <p:spPr>
          <a:xfrm>
            <a:off x="1403350" y="2133600"/>
            <a:ext cx="6480175" cy="3382963"/>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609600" lvl="0" indent="-609600" eaLnBrk="1" hangingPunct="1">
              <a:buNone/>
            </a:pPr>
            <a:r>
              <a:rPr lang="en-US" altLang="zh-CN" b="1" dirty="0">
                <a:latin typeface="隶书" panose="02010509060101010101" pitchFamily="49" charset="-122"/>
                <a:ea typeface="隶书" panose="02010509060101010101" pitchFamily="49" charset="-122"/>
              </a:rPr>
              <a:t>3.1 </a:t>
            </a:r>
            <a:r>
              <a:rPr lang="zh-CN" altLang="en-US" b="1" dirty="0">
                <a:ea typeface="隶书" panose="02010509060101010101" pitchFamily="49" charset="-122"/>
              </a:rPr>
              <a:t>逻辑门电路</a:t>
            </a:r>
            <a:endParaRPr lang="zh-CN" altLang="en-US" b="1" dirty="0">
              <a:ea typeface="隶书" panose="02010509060101010101" pitchFamily="49" charset="-122"/>
            </a:endParaRPr>
          </a:p>
          <a:p>
            <a:pPr marL="609600" lvl="0" indent="-609600" eaLnBrk="1" hangingPunct="1">
              <a:buNone/>
            </a:pPr>
            <a:r>
              <a:rPr lang="en-US" altLang="zh-CN" b="1" dirty="0">
                <a:latin typeface="隶书" panose="02010509060101010101" pitchFamily="49" charset="-122"/>
                <a:ea typeface="隶书" panose="02010509060101010101" pitchFamily="49" charset="-122"/>
              </a:rPr>
              <a:t>3.2 </a:t>
            </a:r>
            <a:r>
              <a:rPr lang="zh-CN" altLang="en-US" b="1" dirty="0">
                <a:latin typeface="隶书" panose="02010509060101010101" pitchFamily="49" charset="-122"/>
                <a:ea typeface="隶书" panose="02010509060101010101" pitchFamily="49" charset="-122"/>
              </a:rPr>
              <a:t>逻辑函数的实现</a:t>
            </a:r>
            <a:endParaRPr lang="zh-CN" altLang="en-US" b="1" dirty="0">
              <a:latin typeface="隶书" panose="02010509060101010101" pitchFamily="49" charset="-122"/>
              <a:ea typeface="隶书" panose="02010509060101010101" pitchFamily="49" charset="-122"/>
            </a:endParaRPr>
          </a:p>
          <a:p>
            <a:pPr marL="609600" lvl="0" indent="-609600" eaLnBrk="1" hangingPunct="1">
              <a:buNone/>
            </a:pPr>
            <a:r>
              <a:rPr lang="en-US" altLang="zh-CN" b="1" dirty="0">
                <a:latin typeface="隶书" panose="02010509060101010101" pitchFamily="49" charset="-122"/>
                <a:ea typeface="隶书" panose="02010509060101010101" pitchFamily="49" charset="-122"/>
              </a:rPr>
              <a:t>3.3 </a:t>
            </a:r>
            <a:r>
              <a:rPr lang="zh-CN" altLang="en-US" b="1" dirty="0">
                <a:latin typeface="隶书" panose="02010509060101010101" pitchFamily="49" charset="-122"/>
                <a:ea typeface="隶书" panose="02010509060101010101" pitchFamily="49" charset="-122"/>
              </a:rPr>
              <a:t>组合逻辑电路的分析</a:t>
            </a:r>
            <a:endParaRPr lang="zh-CN" altLang="en-US" b="1" dirty="0">
              <a:latin typeface="隶书" panose="02010509060101010101" pitchFamily="49" charset="-122"/>
              <a:ea typeface="隶书" panose="02010509060101010101" pitchFamily="49" charset="-122"/>
            </a:endParaRPr>
          </a:p>
          <a:p>
            <a:pPr marL="609600" lvl="0" indent="-609600" eaLnBrk="1" hangingPunct="1">
              <a:buNone/>
            </a:pPr>
            <a:r>
              <a:rPr lang="en-US" altLang="zh-CN" b="1" dirty="0">
                <a:latin typeface="隶书" panose="02010509060101010101" pitchFamily="49" charset="-122"/>
                <a:ea typeface="隶书" panose="02010509060101010101" pitchFamily="49" charset="-122"/>
              </a:rPr>
              <a:t>3.4 </a:t>
            </a:r>
            <a:r>
              <a:rPr lang="zh-CN" altLang="en-US" b="1" dirty="0">
                <a:latin typeface="隶书" panose="02010509060101010101" pitchFamily="49" charset="-122"/>
                <a:ea typeface="隶书" panose="02010509060101010101" pitchFamily="49" charset="-122"/>
              </a:rPr>
              <a:t>组合逻辑电路的设计</a:t>
            </a:r>
            <a:endParaRPr lang="zh-CN" altLang="en-US" b="1" dirty="0">
              <a:latin typeface="隶书" panose="02010509060101010101" pitchFamily="49" charset="-122"/>
              <a:ea typeface="隶书" panose="02010509060101010101" pitchFamily="49" charset="-122"/>
            </a:endParaRPr>
          </a:p>
          <a:p>
            <a:pPr marL="609600" lvl="0" indent="-609600" eaLnBrk="1" hangingPunct="1">
              <a:buNone/>
            </a:pPr>
            <a:r>
              <a:rPr lang="en-US" altLang="zh-CN" b="1" dirty="0">
                <a:latin typeface="隶书" panose="02010509060101010101" pitchFamily="49" charset="-122"/>
                <a:ea typeface="隶书" panose="02010509060101010101" pitchFamily="49" charset="-122"/>
              </a:rPr>
              <a:t>3.5 </a:t>
            </a:r>
            <a:r>
              <a:rPr lang="zh-CN" altLang="en-US" b="1" dirty="0">
                <a:latin typeface="隶书" panose="02010509060101010101" pitchFamily="49" charset="-122"/>
                <a:ea typeface="隶书" panose="02010509060101010101" pitchFamily="49" charset="-122"/>
              </a:rPr>
              <a:t>组合逻辑电路的竞争与冒险</a:t>
            </a:r>
            <a:endParaRPr lang="zh-CN" altLang="en-US" b="1" dirty="0">
              <a:latin typeface="隶书" panose="02010509060101010101" pitchFamily="49" charset="-122"/>
              <a:ea typeface="隶书" panose="02010509060101010101" pitchFamily="49" charset="-122"/>
            </a:endParaRPr>
          </a:p>
          <a:p>
            <a:pPr marL="609600" lvl="0" indent="-609600" eaLnBrk="1" hangingPunct="1">
              <a:buNone/>
            </a:pPr>
            <a:endParaRPr lang="en-US" altLang="zh-CN" b="1" dirty="0">
              <a:latin typeface="隶书" panose="02010509060101010101" pitchFamily="49" charset="-122"/>
              <a:ea typeface="隶书"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44" name="Object 4"/>
          <p:cNvGraphicFramePr>
            <a:graphicFrameLocks noChangeAspect="1"/>
          </p:cNvGraphicFramePr>
          <p:nvPr/>
        </p:nvGraphicFramePr>
        <p:xfrm>
          <a:off x="2286000" y="1524000"/>
          <a:ext cx="3440113" cy="5105400"/>
        </p:xfrm>
        <a:graphic>
          <a:graphicData uri="http://schemas.openxmlformats.org/presentationml/2006/ole">
            <mc:AlternateContent xmlns:mc="http://schemas.openxmlformats.org/markup-compatibility/2006">
              <mc:Choice xmlns:v="urn:schemas-microsoft-com:vml" Requires="v">
                <p:oleObj spid="_x0000_s3122" name="" r:id="rId1" imgW="1038225" imgH="2000250" progId="Word.Document.8">
                  <p:embed/>
                </p:oleObj>
              </mc:Choice>
              <mc:Fallback>
                <p:oleObj name="" r:id="rId1" imgW="1038225" imgH="2000250" progId="Word.Document.8">
                  <p:embed/>
                  <p:pic>
                    <p:nvPicPr>
                      <p:cNvPr id="0" name="图片 3121"/>
                      <p:cNvPicPr/>
                      <p:nvPr/>
                    </p:nvPicPr>
                    <p:blipFill>
                      <a:blip r:embed="rId2"/>
                      <a:srcRect t="-1393" b="8067"/>
                      <a:stretch>
                        <a:fillRect/>
                      </a:stretch>
                    </p:blipFill>
                    <p:spPr>
                      <a:xfrm>
                        <a:off x="2286000" y="1524000"/>
                        <a:ext cx="3440113" cy="5105400"/>
                      </a:xfrm>
                      <a:prstGeom prst="rect">
                        <a:avLst/>
                      </a:prstGeom>
                      <a:solidFill>
                        <a:srgbClr val="D9FFEC"/>
                      </a:solidFill>
                      <a:ln w="38100">
                        <a:noFill/>
                        <a:miter/>
                      </a:ln>
                    </p:spPr>
                  </p:pic>
                </p:oleObj>
              </mc:Fallback>
            </mc:AlternateContent>
          </a:graphicData>
        </a:graphic>
      </p:graphicFrame>
      <p:sp>
        <p:nvSpPr>
          <p:cNvPr id="10245" name="Text Box 5"/>
          <p:cNvSpPr txBox="1"/>
          <p:nvPr/>
        </p:nvSpPr>
        <p:spPr>
          <a:xfrm>
            <a:off x="76200" y="152400"/>
            <a:ext cx="1905000" cy="1076325"/>
          </a:xfrm>
          <a:prstGeom prst="rect">
            <a:avLst/>
          </a:prstGeom>
          <a:noFill/>
          <a:ln w="9525" cap="flat" cmpd="sng">
            <a:solidFill>
              <a:srgbClr val="CC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latin typeface="Times New Roman" panose="02020603050405020304" pitchFamily="18" charset="0"/>
                <a:ea typeface="隶书" panose="02010509060101010101" pitchFamily="49" charset="-122"/>
              </a:rPr>
              <a:t>最简与或表达式</a:t>
            </a:r>
            <a:endParaRPr lang="zh-CN" altLang="en-US" sz="6000" b="1" dirty="0">
              <a:latin typeface="Times New Roman" panose="02020603050405020304" pitchFamily="18" charset="0"/>
              <a:ea typeface="隶书" panose="02010509060101010101" pitchFamily="49" charset="-122"/>
            </a:endParaRPr>
          </a:p>
        </p:txBody>
      </p:sp>
      <p:sp>
        <p:nvSpPr>
          <p:cNvPr id="10246" name="AutoShape 6"/>
          <p:cNvSpPr/>
          <p:nvPr/>
        </p:nvSpPr>
        <p:spPr>
          <a:xfrm>
            <a:off x="838200" y="1295400"/>
            <a:ext cx="228600" cy="1447800"/>
          </a:xfrm>
          <a:prstGeom prst="downArrow">
            <a:avLst>
              <a:gd name="adj1" fmla="val 50000"/>
              <a:gd name="adj2" fmla="val 158274"/>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0247" name="Oval 7"/>
          <p:cNvSpPr/>
          <p:nvPr/>
        </p:nvSpPr>
        <p:spPr>
          <a:xfrm>
            <a:off x="1203325" y="1752600"/>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3  </a:t>
            </a:r>
            <a:endParaRPr lang="en-US" altLang="zh-CN" sz="2400" dirty="0">
              <a:latin typeface="Times New Roman" panose="02020603050405020304" pitchFamily="18" charset="0"/>
            </a:endParaRPr>
          </a:p>
        </p:txBody>
      </p:sp>
      <p:sp>
        <p:nvSpPr>
          <p:cNvPr id="10248" name="Text Box 8"/>
          <p:cNvSpPr txBox="1"/>
          <p:nvPr/>
        </p:nvSpPr>
        <p:spPr>
          <a:xfrm>
            <a:off x="228600" y="2819400"/>
            <a:ext cx="1524000" cy="588963"/>
          </a:xfrm>
          <a:prstGeom prst="rect">
            <a:avLst/>
          </a:prstGeom>
          <a:noFill/>
          <a:ln w="9525" cap="flat" cmpd="sng">
            <a:solidFill>
              <a:srgbClr val="CC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latin typeface="Times New Roman" panose="02020603050405020304" pitchFamily="18" charset="0"/>
                <a:ea typeface="隶书" panose="02010509060101010101" pitchFamily="49" charset="-122"/>
              </a:rPr>
              <a:t>真值表</a:t>
            </a:r>
            <a:endParaRPr lang="zh-CN" altLang="en-US" sz="2400" b="1" dirty="0">
              <a:latin typeface="Times New Roman" panose="02020603050405020304" pitchFamily="18" charset="0"/>
              <a:ea typeface="幼圆" panose="02010509060101010101" pitchFamily="49" charset="-122"/>
            </a:endParaRPr>
          </a:p>
        </p:txBody>
      </p:sp>
      <p:graphicFrame>
        <p:nvGraphicFramePr>
          <p:cNvPr id="10249" name="Object 9"/>
          <p:cNvGraphicFramePr>
            <a:graphicFrameLocks noChangeAspect="1"/>
          </p:cNvGraphicFramePr>
          <p:nvPr/>
        </p:nvGraphicFramePr>
        <p:xfrm>
          <a:off x="2895600" y="298450"/>
          <a:ext cx="2587625" cy="463550"/>
        </p:xfrm>
        <a:graphic>
          <a:graphicData uri="http://schemas.openxmlformats.org/presentationml/2006/ole">
            <mc:AlternateContent xmlns:mc="http://schemas.openxmlformats.org/markup-compatibility/2006">
              <mc:Choice xmlns:v="urn:schemas-microsoft-com:vml" Requires="v">
                <p:oleObj spid="_x0000_s3128" name="" r:id="rId3" imgW="1193165" imgH="177800" progId="Equation.3">
                  <p:embed/>
                </p:oleObj>
              </mc:Choice>
              <mc:Fallback>
                <p:oleObj name="" r:id="rId3" imgW="1193165" imgH="177800" progId="Equation.3">
                  <p:embed/>
                  <p:pic>
                    <p:nvPicPr>
                      <p:cNvPr id="0" name="图片 3127"/>
                      <p:cNvPicPr/>
                      <p:nvPr/>
                    </p:nvPicPr>
                    <p:blipFill>
                      <a:blip r:embed="rId4"/>
                      <a:stretch>
                        <a:fillRect/>
                      </a:stretch>
                    </p:blipFill>
                    <p:spPr>
                      <a:xfrm>
                        <a:off x="2895600" y="298450"/>
                        <a:ext cx="2587625" cy="463550"/>
                      </a:xfrm>
                      <a:prstGeom prst="rect">
                        <a:avLst/>
                      </a:prstGeom>
                      <a:solidFill>
                        <a:schemeClr val="accent1"/>
                      </a:solidFill>
                      <a:ln w="38100">
                        <a:noFill/>
                        <a:miter/>
                      </a:ln>
                    </p:spPr>
                  </p:pic>
                </p:oleObj>
              </mc:Fallback>
            </mc:AlternateContent>
          </a:graphicData>
        </a:graphic>
      </p:graphicFrame>
      <p:sp>
        <p:nvSpPr>
          <p:cNvPr id="10250" name="AutoShape 10"/>
          <p:cNvSpPr/>
          <p:nvPr/>
        </p:nvSpPr>
        <p:spPr>
          <a:xfrm>
            <a:off x="3886200" y="838200"/>
            <a:ext cx="304800" cy="609600"/>
          </a:xfrm>
          <a:prstGeom prst="downArrow">
            <a:avLst>
              <a:gd name="adj1" fmla="val 50000"/>
              <a:gd name="adj2" fmla="val 50000"/>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0251" name="Oval 11"/>
          <p:cNvSpPr/>
          <p:nvPr/>
        </p:nvSpPr>
        <p:spPr>
          <a:xfrm>
            <a:off x="4251325" y="844550"/>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3  </a:t>
            </a:r>
            <a:endParaRPr lang="en-US" altLang="zh-CN" sz="2400" dirty="0">
              <a:latin typeface="Times New Roman" panose="02020603050405020304" pitchFamily="18" charset="0"/>
            </a:endParaRPr>
          </a:p>
        </p:txBody>
      </p:sp>
      <p:sp>
        <p:nvSpPr>
          <p:cNvPr id="10252" name="AutoShape 12"/>
          <p:cNvSpPr/>
          <p:nvPr/>
        </p:nvSpPr>
        <p:spPr>
          <a:xfrm>
            <a:off x="838200" y="3435350"/>
            <a:ext cx="228600" cy="908050"/>
          </a:xfrm>
          <a:prstGeom prst="downArrow">
            <a:avLst>
              <a:gd name="adj1" fmla="val 50000"/>
              <a:gd name="adj2" fmla="val 99268"/>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0253" name="Oval 13"/>
          <p:cNvSpPr/>
          <p:nvPr/>
        </p:nvSpPr>
        <p:spPr>
          <a:xfrm>
            <a:off x="1203325" y="3587750"/>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4  </a:t>
            </a:r>
            <a:endParaRPr lang="en-US" altLang="zh-CN" sz="2400" dirty="0">
              <a:latin typeface="Times New Roman" panose="02020603050405020304" pitchFamily="18" charset="0"/>
            </a:endParaRPr>
          </a:p>
        </p:txBody>
      </p:sp>
      <p:sp>
        <p:nvSpPr>
          <p:cNvPr id="10254" name="Text Box 14"/>
          <p:cNvSpPr txBox="1"/>
          <p:nvPr/>
        </p:nvSpPr>
        <p:spPr>
          <a:xfrm>
            <a:off x="76200" y="4419600"/>
            <a:ext cx="1905000" cy="1076325"/>
          </a:xfrm>
          <a:prstGeom prst="rect">
            <a:avLst/>
          </a:prstGeom>
          <a:noFill/>
          <a:ln w="9525" cap="flat" cmpd="sng">
            <a:solidFill>
              <a:srgbClr val="CC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latin typeface="Times New Roman" panose="02020603050405020304" pitchFamily="18" charset="0"/>
                <a:ea typeface="隶书" panose="02010509060101010101" pitchFamily="49" charset="-122"/>
              </a:rPr>
              <a:t>电路的逻辑功能</a:t>
            </a:r>
            <a:endParaRPr lang="zh-CN" altLang="en-US" sz="6000" b="1" dirty="0">
              <a:latin typeface="Times New Roman" panose="02020603050405020304" pitchFamily="18" charset="0"/>
              <a:ea typeface="隶书" panose="02010509060101010101" pitchFamily="49" charset="-122"/>
            </a:endParaRPr>
          </a:p>
        </p:txBody>
      </p:sp>
      <p:sp>
        <p:nvSpPr>
          <p:cNvPr id="10255" name="Text Box 15"/>
          <p:cNvSpPr txBox="1"/>
          <p:nvPr/>
        </p:nvSpPr>
        <p:spPr>
          <a:xfrm>
            <a:off x="6781800" y="1412875"/>
            <a:ext cx="2057400" cy="4838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当输入</a:t>
            </a:r>
            <a:r>
              <a:rPr lang="en-US" altLang="zh-CN" sz="2400" dirty="0">
                <a:latin typeface="Times New Roman" panose="02020603050405020304" pitchFamily="18" charset="0"/>
              </a:rPr>
              <a:t>A</a:t>
            </a:r>
            <a:r>
              <a:rPr lang="zh-CN" altLang="en-US" sz="2400" dirty="0">
                <a:latin typeface="Times New Roman" panose="02020603050405020304" pitchFamily="18" charset="0"/>
              </a:rPr>
              <a:t>、</a:t>
            </a:r>
            <a:r>
              <a:rPr lang="en-US" altLang="zh-CN" sz="2400" dirty="0">
                <a:latin typeface="Times New Roman" panose="02020603050405020304" pitchFamily="18" charset="0"/>
              </a:rPr>
              <a:t>B</a:t>
            </a:r>
            <a:r>
              <a:rPr lang="zh-CN" altLang="en-US" sz="2400" dirty="0">
                <a:latin typeface="Times New Roman" panose="02020603050405020304" pitchFamily="18" charset="0"/>
              </a:rPr>
              <a:t>、</a:t>
            </a:r>
            <a:r>
              <a:rPr lang="en-US" altLang="zh-CN" sz="2400" dirty="0">
                <a:latin typeface="Times New Roman" panose="02020603050405020304" pitchFamily="18" charset="0"/>
              </a:rPr>
              <a:t>C</a:t>
            </a:r>
            <a:r>
              <a:rPr lang="zh-CN" altLang="en-US" sz="2400" dirty="0">
                <a:latin typeface="Times New Roman" panose="02020603050405020304" pitchFamily="18" charset="0"/>
              </a:rPr>
              <a:t>中有</a:t>
            </a:r>
            <a:r>
              <a:rPr lang="en-US" altLang="zh-CN" sz="2400" dirty="0">
                <a:latin typeface="宋体" panose="02010600030101010101" pitchFamily="2" charset="-122"/>
              </a:rPr>
              <a:t>2</a:t>
            </a:r>
            <a:r>
              <a:rPr lang="zh-CN" altLang="en-US" sz="2400" dirty="0">
                <a:latin typeface="宋体" panose="02010600030101010101" pitchFamily="2" charset="-122"/>
              </a:rPr>
              <a:t>个或</a:t>
            </a:r>
            <a:r>
              <a:rPr lang="en-US" altLang="zh-CN" sz="2400" dirty="0">
                <a:latin typeface="宋体" panose="02010600030101010101" pitchFamily="2" charset="-122"/>
              </a:rPr>
              <a:t>3</a:t>
            </a:r>
            <a:r>
              <a:rPr lang="zh-CN" altLang="en-US" sz="2400" dirty="0">
                <a:latin typeface="宋体" panose="02010600030101010101" pitchFamily="2" charset="-122"/>
              </a:rPr>
              <a:t>个为</a:t>
            </a:r>
            <a:r>
              <a:rPr lang="en-US" altLang="zh-CN" sz="2400" dirty="0">
                <a:latin typeface="宋体" panose="02010600030101010101" pitchFamily="2" charset="-122"/>
              </a:rPr>
              <a:t>1</a:t>
            </a:r>
            <a:r>
              <a:rPr lang="zh-CN" altLang="en-US" sz="2400" dirty="0">
                <a:latin typeface="宋体" panose="02010600030101010101" pitchFamily="2" charset="-122"/>
              </a:rPr>
              <a:t>时，输出</a:t>
            </a:r>
            <a:r>
              <a:rPr lang="en-US" altLang="zh-CN" sz="2400" dirty="0">
                <a:latin typeface="Times New Roman" panose="02020603050405020304" pitchFamily="18" charset="0"/>
              </a:rPr>
              <a:t>Y</a:t>
            </a:r>
            <a:r>
              <a:rPr lang="zh-CN" altLang="en-US" sz="2400" dirty="0">
                <a:latin typeface="宋体" panose="02010600030101010101" pitchFamily="2" charset="-122"/>
              </a:rPr>
              <a:t>为</a:t>
            </a:r>
            <a:r>
              <a:rPr lang="en-US" altLang="zh-CN" sz="2400" dirty="0">
                <a:latin typeface="宋体" panose="02010600030101010101" pitchFamily="2" charset="-122"/>
              </a:rPr>
              <a:t>1</a:t>
            </a:r>
            <a:r>
              <a:rPr lang="zh-CN" altLang="en-US" sz="2400" dirty="0">
                <a:latin typeface="宋体" panose="02010600030101010101" pitchFamily="2" charset="-122"/>
              </a:rPr>
              <a:t>，否则输出</a:t>
            </a:r>
            <a:r>
              <a:rPr lang="en-US" altLang="zh-CN" sz="2400" dirty="0">
                <a:latin typeface="Times New Roman" panose="02020603050405020304" pitchFamily="18" charset="0"/>
              </a:rPr>
              <a:t>Y</a:t>
            </a:r>
            <a:r>
              <a:rPr lang="zh-CN" altLang="en-US" sz="2400" dirty="0">
                <a:latin typeface="宋体" panose="02010600030101010101" pitchFamily="2" charset="-122"/>
              </a:rPr>
              <a:t>为</a:t>
            </a:r>
            <a:r>
              <a:rPr lang="en-US" altLang="zh-CN" sz="2400" dirty="0">
                <a:latin typeface="宋体" panose="02010600030101010101" pitchFamily="2" charset="-122"/>
              </a:rPr>
              <a:t>0</a:t>
            </a:r>
            <a:r>
              <a:rPr lang="zh-CN" altLang="en-US" sz="2400" dirty="0">
                <a:latin typeface="宋体" panose="02010600030101010101" pitchFamily="2" charset="-122"/>
              </a:rPr>
              <a:t>。所以这个电路实际上是一种</a:t>
            </a:r>
            <a:r>
              <a:rPr lang="en-US" altLang="zh-CN" sz="2400" dirty="0">
                <a:latin typeface="宋体" panose="02010600030101010101" pitchFamily="2" charset="-122"/>
              </a:rPr>
              <a:t>3</a:t>
            </a:r>
            <a:r>
              <a:rPr lang="zh-CN" altLang="en-US" sz="2400" dirty="0">
                <a:latin typeface="Times New Roman" panose="02020603050405020304" pitchFamily="18" charset="0"/>
              </a:rPr>
              <a:t>人表决用的组合电路：只要有</a:t>
            </a:r>
            <a:r>
              <a:rPr lang="en-US" altLang="zh-CN" sz="2400" dirty="0">
                <a:latin typeface="Times New Roman" panose="02020603050405020304" pitchFamily="18" charset="0"/>
              </a:rPr>
              <a:t>2</a:t>
            </a:r>
            <a:r>
              <a:rPr lang="zh-CN" altLang="en-US" sz="2400" dirty="0">
                <a:latin typeface="Times New Roman" panose="02020603050405020304" pitchFamily="18" charset="0"/>
              </a:rPr>
              <a:t>票或</a:t>
            </a:r>
            <a:r>
              <a:rPr lang="en-US" altLang="zh-CN" sz="2400" dirty="0">
                <a:latin typeface="Times New Roman" panose="02020603050405020304" pitchFamily="18" charset="0"/>
              </a:rPr>
              <a:t>3</a:t>
            </a:r>
            <a:r>
              <a:rPr lang="zh-CN" altLang="en-US" sz="2400" dirty="0">
                <a:latin typeface="Times New Roman" panose="02020603050405020304" pitchFamily="18" charset="0"/>
              </a:rPr>
              <a:t>票同意，表决就通过。</a:t>
            </a:r>
            <a:endParaRPr lang="zh-CN" altLang="en-US" sz="2400" dirty="0">
              <a:solidFill>
                <a:schemeClr val="bg1"/>
              </a:solidFill>
              <a:latin typeface="Times New Roman" panose="02020603050405020304" pitchFamily="18" charset="0"/>
            </a:endParaRPr>
          </a:p>
        </p:txBody>
      </p:sp>
      <p:sp>
        <p:nvSpPr>
          <p:cNvPr id="10256" name="AutoShape 16"/>
          <p:cNvSpPr/>
          <p:nvPr/>
        </p:nvSpPr>
        <p:spPr>
          <a:xfrm rot="-5400000">
            <a:off x="7121525" y="4046538"/>
            <a:ext cx="228600" cy="908050"/>
          </a:xfrm>
          <a:prstGeom prst="downArrow">
            <a:avLst>
              <a:gd name="adj1" fmla="val 50000"/>
              <a:gd name="adj2" fmla="val 99268"/>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0257" name="Oval 17"/>
          <p:cNvSpPr/>
          <p:nvPr/>
        </p:nvSpPr>
        <p:spPr>
          <a:xfrm>
            <a:off x="6003925" y="3435350"/>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4  </a:t>
            </a:r>
            <a:endParaRPr lang="en-US" altLang="zh-CN"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wipe(up)">
                                      <p:cBhvr>
                                        <p:cTn id="7" dur="500"/>
                                        <p:tgtEl>
                                          <p:spTgt spid="1024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246"/>
                                        </p:tgtEl>
                                        <p:attrNameLst>
                                          <p:attrName>style.visibility</p:attrName>
                                        </p:attrNameLst>
                                      </p:cBhvr>
                                      <p:to>
                                        <p:strVal val="visible"/>
                                      </p:to>
                                    </p:set>
                                    <p:animEffect transition="in" filter="wipe(up)">
                                      <p:cBhvr>
                                        <p:cTn id="11" dur="500"/>
                                        <p:tgtEl>
                                          <p:spTgt spid="10246"/>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02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248"/>
                                        </p:tgtEl>
                                        <p:attrNameLst>
                                          <p:attrName>style.visibility</p:attrName>
                                        </p:attrNameLst>
                                      </p:cBhvr>
                                      <p:to>
                                        <p:strVal val="visible"/>
                                      </p:to>
                                    </p:set>
                                    <p:animEffect transition="in" filter="wipe(up)">
                                      <p:cBhvr>
                                        <p:cTn id="19" dur="500"/>
                                        <p:tgtEl>
                                          <p:spTgt spid="1024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nodeType="clickEffect">
                                  <p:stCondLst>
                                    <p:cond delay="0"/>
                                  </p:stCondLst>
                                  <p:childTnLst>
                                    <p:set>
                                      <p:cBhvr>
                                        <p:cTn id="23" dur="1" fill="hold">
                                          <p:stCondLst>
                                            <p:cond delay="0"/>
                                          </p:stCondLst>
                                        </p:cTn>
                                        <p:tgtEl>
                                          <p:spTgt spid="10249"/>
                                        </p:tgtEl>
                                        <p:attrNameLst>
                                          <p:attrName>style.visibility</p:attrName>
                                        </p:attrNameLst>
                                      </p:cBhvr>
                                      <p:to>
                                        <p:strVal val="visible"/>
                                      </p:to>
                                    </p:set>
                                    <p:animEffect transition="in" filter="barn(outVertical)">
                                      <p:cBhvr>
                                        <p:cTn id="24" dur="500"/>
                                        <p:tgtEl>
                                          <p:spTgt spid="10249"/>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10250"/>
                                        </p:tgtEl>
                                        <p:attrNameLst>
                                          <p:attrName>style.visibility</p:attrName>
                                        </p:attrNameLst>
                                      </p:cBhvr>
                                      <p:to>
                                        <p:strVal val="visible"/>
                                      </p:to>
                                    </p:set>
                                    <p:animEffect transition="in" filter="wipe(up)">
                                      <p:cBhvr>
                                        <p:cTn id="28" dur="500"/>
                                        <p:tgtEl>
                                          <p:spTgt spid="10250"/>
                                        </p:tgtEl>
                                      </p:cBhvr>
                                    </p:animEffect>
                                  </p:childTnLst>
                                </p:cTn>
                              </p:par>
                            </p:childTnLst>
                          </p:cTn>
                        </p:par>
                        <p:par>
                          <p:cTn id="29" fill="hold">
                            <p:stCondLst>
                              <p:cond delay="1000"/>
                            </p:stCondLst>
                            <p:childTnLst>
                              <p:par>
                                <p:cTn id="30" presetID="1" presetClass="entr" presetSubtype="0" fill="hold" grpId="0" nodeType="afterEffect">
                                  <p:stCondLst>
                                    <p:cond delay="0"/>
                                  </p:stCondLst>
                                  <p:childTnLst>
                                    <p:set>
                                      <p:cBhvr>
                                        <p:cTn id="31" dur="1" fill="hold">
                                          <p:stCondLst>
                                            <p:cond delay="499"/>
                                          </p:stCondLst>
                                        </p:cTn>
                                        <p:tgtEl>
                                          <p:spTgt spid="1025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0244"/>
                                        </p:tgtEl>
                                        <p:attrNameLst>
                                          <p:attrName>style.visibility</p:attrName>
                                        </p:attrNameLst>
                                      </p:cBhvr>
                                      <p:to>
                                        <p:strVal val="visible"/>
                                      </p:to>
                                    </p:set>
                                    <p:animEffect transition="in" filter="dissolve">
                                      <p:cBhvr>
                                        <p:cTn id="36" dur="500"/>
                                        <p:tgtEl>
                                          <p:spTgt spid="1024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0252"/>
                                        </p:tgtEl>
                                        <p:attrNameLst>
                                          <p:attrName>style.visibility</p:attrName>
                                        </p:attrNameLst>
                                      </p:cBhvr>
                                      <p:to>
                                        <p:strVal val="visible"/>
                                      </p:to>
                                    </p:set>
                                    <p:animEffect transition="in" filter="wipe(up)">
                                      <p:cBhvr>
                                        <p:cTn id="41" dur="500"/>
                                        <p:tgtEl>
                                          <p:spTgt spid="10252"/>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10253"/>
                                        </p:tgtEl>
                                        <p:attrNameLst>
                                          <p:attrName>style.visibility</p:attrName>
                                        </p:attrNameLst>
                                      </p:cBhvr>
                                      <p:to>
                                        <p:strVal val="visible"/>
                                      </p:to>
                                    </p:set>
                                  </p:childTnLst>
                                </p:cTn>
                              </p:par>
                            </p:childTnLst>
                          </p:cTn>
                        </p:par>
                        <p:par>
                          <p:cTn id="45" fill="hold">
                            <p:stCondLst>
                              <p:cond delay="1000"/>
                            </p:stCondLst>
                            <p:childTnLst>
                              <p:par>
                                <p:cTn id="46" presetID="22" presetClass="entr" presetSubtype="1" fill="hold" grpId="0" nodeType="afterEffect">
                                  <p:stCondLst>
                                    <p:cond delay="0"/>
                                  </p:stCondLst>
                                  <p:childTnLst>
                                    <p:set>
                                      <p:cBhvr>
                                        <p:cTn id="47" dur="1" fill="hold">
                                          <p:stCondLst>
                                            <p:cond delay="0"/>
                                          </p:stCondLst>
                                        </p:cTn>
                                        <p:tgtEl>
                                          <p:spTgt spid="10254"/>
                                        </p:tgtEl>
                                        <p:attrNameLst>
                                          <p:attrName>style.visibility</p:attrName>
                                        </p:attrNameLst>
                                      </p:cBhvr>
                                      <p:to>
                                        <p:strVal val="visible"/>
                                      </p:to>
                                    </p:set>
                                    <p:animEffect transition="in" filter="wipe(up)">
                                      <p:cBhvr>
                                        <p:cTn id="48" dur="500"/>
                                        <p:tgtEl>
                                          <p:spTgt spid="1025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0256"/>
                                        </p:tgtEl>
                                        <p:attrNameLst>
                                          <p:attrName>style.visibility</p:attrName>
                                        </p:attrNameLst>
                                      </p:cBhvr>
                                      <p:to>
                                        <p:strVal val="visible"/>
                                      </p:to>
                                    </p:set>
                                    <p:animEffect transition="in" filter="wipe(up)">
                                      <p:cBhvr>
                                        <p:cTn id="53" dur="500"/>
                                        <p:tgtEl>
                                          <p:spTgt spid="10256"/>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499"/>
                                          </p:stCondLst>
                                        </p:cTn>
                                        <p:tgtEl>
                                          <p:spTgt spid="1025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3" fill="hold" grpId="0" nodeType="clickEffect">
                                  <p:stCondLst>
                                    <p:cond delay="0"/>
                                  </p:stCondLst>
                                  <p:iterate type="lt">
                                    <p:tmPct val="100000"/>
                                  </p:iterate>
                                  <p:childTnLst>
                                    <p:set>
                                      <p:cBhvr>
                                        <p:cTn id="60" dur="1" fill="hold">
                                          <p:stCondLst>
                                            <p:cond delay="0"/>
                                          </p:stCondLst>
                                        </p:cTn>
                                        <p:tgtEl>
                                          <p:spTgt spid="10255">
                                            <p:txEl>
                                              <p:charRg st="0" end="79"/>
                                            </p:txEl>
                                          </p:spTgt>
                                        </p:tgtEl>
                                        <p:attrNameLst>
                                          <p:attrName>style.visibility</p:attrName>
                                        </p:attrNameLst>
                                      </p:cBhvr>
                                      <p:to>
                                        <p:strVal val="visible"/>
                                      </p:to>
                                    </p:set>
                                    <p:anim calcmode="lin" valueType="num">
                                      <p:cBhvr additive="base">
                                        <p:cTn id="61" dur="75" fill="hold"/>
                                        <p:tgtEl>
                                          <p:spTgt spid="10255">
                                            <p:txEl>
                                              <p:charRg st="0" end="79"/>
                                            </p:txEl>
                                          </p:spTgt>
                                        </p:tgtEl>
                                        <p:attrNameLst>
                                          <p:attrName>ppt_x</p:attrName>
                                        </p:attrNameLst>
                                      </p:cBhvr>
                                      <p:tavLst>
                                        <p:tav tm="0">
                                          <p:val>
                                            <p:strVal val="1+#ppt_w/2"/>
                                          </p:val>
                                        </p:tav>
                                        <p:tav tm="100000">
                                          <p:val>
                                            <p:strVal val="#ppt_x"/>
                                          </p:val>
                                        </p:tav>
                                      </p:tavLst>
                                    </p:anim>
                                    <p:anim calcmode="lin" valueType="num">
                                      <p:cBhvr additive="base">
                                        <p:cTn id="62" dur="75" fill="hold"/>
                                        <p:tgtEl>
                                          <p:spTgt spid="10255">
                                            <p:txEl>
                                              <p:charRg st="0" end="79"/>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5"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nimBg="1"/>
      <p:bldP spid="10247" grpId="0" animBg="1"/>
      <p:bldP spid="10248" grpId="0" animBg="1"/>
      <p:bldP spid="10251" grpId="0" animBg="1"/>
      <p:bldP spid="10253" grpId="0" animBg="1"/>
      <p:bldP spid="10254" grpId="0" animBg="1"/>
      <p:bldP spid="10255" grpId="0" build="p"/>
      <p:bldP spid="1025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4"/>
          <p:cNvSpPr/>
          <p:nvPr/>
        </p:nvSpPr>
        <p:spPr>
          <a:xfrm>
            <a:off x="539750" y="477838"/>
            <a:ext cx="6584950" cy="457200"/>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00CC"/>
                </a:solidFill>
                <a:latin typeface="黑体" panose="02010609060101010101" pitchFamily="49" charset="-122"/>
                <a:ea typeface="黑体" panose="02010609060101010101" pitchFamily="49" charset="-122"/>
              </a:rPr>
              <a:t>分析图示电路的逻辑功能，指出该电路的用途。</a:t>
            </a:r>
            <a:endParaRPr lang="zh-CN" altLang="en-US" sz="2400" dirty="0">
              <a:solidFill>
                <a:srgbClr val="0000CC"/>
              </a:solidFill>
              <a:latin typeface="黑体" panose="02010609060101010101" pitchFamily="49" charset="-122"/>
              <a:ea typeface="黑体" panose="02010609060101010101" pitchFamily="49" charset="-122"/>
            </a:endParaRPr>
          </a:p>
        </p:txBody>
      </p:sp>
      <p:pic>
        <p:nvPicPr>
          <p:cNvPr id="11269" name="Picture 5"/>
          <p:cNvPicPr>
            <a:picLocks noChangeAspect="1"/>
          </p:cNvPicPr>
          <p:nvPr/>
        </p:nvPicPr>
        <p:blipFill>
          <a:blip r:embed="rId1">
            <a:clrChange>
              <a:clrFrom>
                <a:srgbClr val="000000"/>
              </a:clrFrom>
              <a:clrTo>
                <a:srgbClr val="808080"/>
              </a:clrTo>
            </a:clrChange>
            <a:clrChange>
              <a:clrFrom>
                <a:srgbClr val="000080"/>
              </a:clrFrom>
              <a:clrTo>
                <a:srgbClr val="00FF00"/>
              </a:clrTo>
            </a:clrChange>
            <a:clrChange>
              <a:clrFrom>
                <a:srgbClr val="0000FF"/>
              </a:clrFrom>
              <a:clrTo>
                <a:srgbClr val="000000"/>
              </a:clrTo>
            </a:clrChange>
            <a:clrChange>
              <a:clrFrom>
                <a:srgbClr val="800000"/>
              </a:clrFrom>
              <a:clrTo>
                <a:srgbClr val="FFFF00"/>
              </a:clrTo>
            </a:clrChange>
            <a:clrChange>
              <a:clrFrom>
                <a:srgbClr val="FFFFB0"/>
              </a:clrFrom>
              <a:clrTo>
                <a:srgbClr val="FFFFFF"/>
              </a:clrTo>
            </a:clrChange>
            <a:clrChange>
              <a:clrFrom>
                <a:srgbClr val="FFFFE8"/>
              </a:clrFrom>
              <a:clrTo>
                <a:srgbClr val="FFFFFF"/>
              </a:clrTo>
            </a:clrChange>
          </a:blip>
          <a:stretch>
            <a:fillRect/>
          </a:stretch>
        </p:blipFill>
        <p:spPr>
          <a:xfrm>
            <a:off x="3859213" y="1089025"/>
            <a:ext cx="5078412" cy="4583113"/>
          </a:xfrm>
          <a:prstGeom prst="rect">
            <a:avLst/>
          </a:prstGeom>
          <a:noFill/>
          <a:ln w="25400" cap="flat" cmpd="sng">
            <a:solidFill>
              <a:srgbClr val="990099"/>
            </a:solidFill>
            <a:prstDash val="solid"/>
            <a:miter/>
            <a:headEnd type="none" w="med" len="med"/>
            <a:tailEnd type="none" w="med" len="med"/>
          </a:ln>
        </p:spPr>
      </p:pic>
      <p:graphicFrame>
        <p:nvGraphicFramePr>
          <p:cNvPr id="11270" name="Object 6"/>
          <p:cNvGraphicFramePr>
            <a:graphicFrameLocks noChangeAspect="1"/>
          </p:cNvGraphicFramePr>
          <p:nvPr/>
        </p:nvGraphicFramePr>
        <p:xfrm>
          <a:off x="5308600" y="3541713"/>
          <a:ext cx="514350" cy="247650"/>
        </p:xfrm>
        <a:graphic>
          <a:graphicData uri="http://schemas.openxmlformats.org/presentationml/2006/ole">
            <mc:AlternateContent xmlns:mc="http://schemas.openxmlformats.org/markup-compatibility/2006">
              <mc:Choice xmlns:v="urn:schemas-microsoft-com:vml" Requires="v">
                <p:oleObj spid="_x0000_s3079" name="" r:id="rId2" imgW="203835" imgH="73660" progId="Equation.3">
                  <p:embed/>
                </p:oleObj>
              </mc:Choice>
              <mc:Fallback>
                <p:oleObj name="" r:id="rId2" imgW="203835" imgH="73660" progId="Equation.3">
                  <p:embed/>
                  <p:pic>
                    <p:nvPicPr>
                      <p:cNvPr id="0" name="图片 3078"/>
                      <p:cNvPicPr/>
                      <p:nvPr/>
                    </p:nvPicPr>
                    <p:blipFill>
                      <a:blip r:embed="rId3">
                        <a:clrChange>
                          <a:clrFrom>
                            <a:srgbClr val="000000"/>
                          </a:clrFrom>
                          <a:clrTo>
                            <a:srgbClr val="FF3300"/>
                          </a:clrTo>
                        </a:clrChange>
                      </a:blip>
                      <a:stretch>
                        <a:fillRect/>
                      </a:stretch>
                    </p:blipFill>
                    <p:spPr>
                      <a:xfrm>
                        <a:off x="5308600" y="3541713"/>
                        <a:ext cx="514350" cy="247650"/>
                      </a:xfrm>
                      <a:prstGeom prst="rect">
                        <a:avLst/>
                      </a:prstGeom>
                      <a:noFill/>
                      <a:ln w="38100">
                        <a:noFill/>
                        <a:miter/>
                      </a:ln>
                    </p:spPr>
                  </p:pic>
                </p:oleObj>
              </mc:Fallback>
            </mc:AlternateContent>
          </a:graphicData>
        </a:graphic>
      </p:graphicFrame>
      <p:graphicFrame>
        <p:nvGraphicFramePr>
          <p:cNvPr id="11271" name="Object 7"/>
          <p:cNvGraphicFramePr>
            <a:graphicFrameLocks noChangeAspect="1"/>
          </p:cNvGraphicFramePr>
          <p:nvPr/>
        </p:nvGraphicFramePr>
        <p:xfrm>
          <a:off x="5857875" y="3541713"/>
          <a:ext cx="419100" cy="266700"/>
        </p:xfrm>
        <a:graphic>
          <a:graphicData uri="http://schemas.openxmlformats.org/presentationml/2006/ole">
            <mc:AlternateContent xmlns:mc="http://schemas.openxmlformats.org/markup-compatibility/2006">
              <mc:Choice xmlns:v="urn:schemas-microsoft-com:vml" Requires="v">
                <p:oleObj spid="_x0000_s3084" name="" r:id="rId4" imgW="154940" imgH="89535" progId="Equation.3">
                  <p:embed/>
                </p:oleObj>
              </mc:Choice>
              <mc:Fallback>
                <p:oleObj name="" r:id="rId4" imgW="154940" imgH="89535" progId="Equation.3">
                  <p:embed/>
                  <p:pic>
                    <p:nvPicPr>
                      <p:cNvPr id="0" name="图片 3083"/>
                      <p:cNvPicPr/>
                      <p:nvPr/>
                    </p:nvPicPr>
                    <p:blipFill>
                      <a:blip r:embed="rId5">
                        <a:clrChange>
                          <a:clrFrom>
                            <a:srgbClr val="000000"/>
                          </a:clrFrom>
                          <a:clrTo>
                            <a:srgbClr val="FF3300"/>
                          </a:clrTo>
                        </a:clrChange>
                      </a:blip>
                      <a:stretch>
                        <a:fillRect/>
                      </a:stretch>
                    </p:blipFill>
                    <p:spPr>
                      <a:xfrm>
                        <a:off x="5857875" y="3541713"/>
                        <a:ext cx="419100" cy="266700"/>
                      </a:xfrm>
                      <a:prstGeom prst="rect">
                        <a:avLst/>
                      </a:prstGeom>
                      <a:noFill/>
                      <a:ln w="38100">
                        <a:noFill/>
                        <a:miter/>
                      </a:ln>
                    </p:spPr>
                  </p:pic>
                </p:oleObj>
              </mc:Fallback>
            </mc:AlternateContent>
          </a:graphicData>
        </a:graphic>
      </p:graphicFrame>
      <p:graphicFrame>
        <p:nvGraphicFramePr>
          <p:cNvPr id="11272" name="Object 8"/>
          <p:cNvGraphicFramePr>
            <a:graphicFrameLocks noChangeAspect="1"/>
          </p:cNvGraphicFramePr>
          <p:nvPr/>
        </p:nvGraphicFramePr>
        <p:xfrm>
          <a:off x="6318250" y="3509963"/>
          <a:ext cx="571500" cy="323850"/>
        </p:xfrm>
        <a:graphic>
          <a:graphicData uri="http://schemas.openxmlformats.org/presentationml/2006/ole">
            <mc:AlternateContent xmlns:mc="http://schemas.openxmlformats.org/markup-compatibility/2006">
              <mc:Choice xmlns:v="urn:schemas-microsoft-com:vml" Requires="v">
                <p:oleObj spid="_x0000_s3078" name="" r:id="rId6" imgW="236855" imgH="114300" progId="Equation.3">
                  <p:embed/>
                </p:oleObj>
              </mc:Choice>
              <mc:Fallback>
                <p:oleObj name="" r:id="rId6" imgW="236855" imgH="114300" progId="Equation.3">
                  <p:embed/>
                  <p:pic>
                    <p:nvPicPr>
                      <p:cNvPr id="0" name="图片 3077"/>
                      <p:cNvPicPr/>
                      <p:nvPr/>
                    </p:nvPicPr>
                    <p:blipFill>
                      <a:blip r:embed="rId7">
                        <a:clrChange>
                          <a:clrFrom>
                            <a:srgbClr val="000000"/>
                          </a:clrFrom>
                          <a:clrTo>
                            <a:srgbClr val="FF3300"/>
                          </a:clrTo>
                        </a:clrChange>
                      </a:blip>
                      <a:stretch>
                        <a:fillRect/>
                      </a:stretch>
                    </p:blipFill>
                    <p:spPr>
                      <a:xfrm>
                        <a:off x="6318250" y="3509963"/>
                        <a:ext cx="571500" cy="323850"/>
                      </a:xfrm>
                      <a:prstGeom prst="rect">
                        <a:avLst/>
                      </a:prstGeom>
                      <a:noFill/>
                      <a:ln w="38100">
                        <a:noFill/>
                        <a:miter/>
                      </a:ln>
                    </p:spPr>
                  </p:pic>
                </p:oleObj>
              </mc:Fallback>
            </mc:AlternateContent>
          </a:graphicData>
        </a:graphic>
      </p:graphicFrame>
      <p:graphicFrame>
        <p:nvGraphicFramePr>
          <p:cNvPr id="11273" name="Object 9"/>
          <p:cNvGraphicFramePr>
            <a:graphicFrameLocks noChangeAspect="1"/>
          </p:cNvGraphicFramePr>
          <p:nvPr/>
        </p:nvGraphicFramePr>
        <p:xfrm>
          <a:off x="6845300" y="3519488"/>
          <a:ext cx="571500" cy="323850"/>
        </p:xfrm>
        <a:graphic>
          <a:graphicData uri="http://schemas.openxmlformats.org/presentationml/2006/ole">
            <mc:AlternateContent xmlns:mc="http://schemas.openxmlformats.org/markup-compatibility/2006">
              <mc:Choice xmlns:v="urn:schemas-microsoft-com:vml" Requires="v">
                <p:oleObj spid="_x0000_s3090" name="" r:id="rId8" imgW="236855" imgH="114300" progId="Equation.3">
                  <p:embed/>
                </p:oleObj>
              </mc:Choice>
              <mc:Fallback>
                <p:oleObj name="" r:id="rId8" imgW="236855" imgH="114300" progId="Equation.3">
                  <p:embed/>
                  <p:pic>
                    <p:nvPicPr>
                      <p:cNvPr id="0" name="图片 3089"/>
                      <p:cNvPicPr/>
                      <p:nvPr/>
                    </p:nvPicPr>
                    <p:blipFill>
                      <a:blip r:embed="rId9">
                        <a:clrChange>
                          <a:clrFrom>
                            <a:srgbClr val="000000"/>
                          </a:clrFrom>
                          <a:clrTo>
                            <a:srgbClr val="FF3300"/>
                          </a:clrTo>
                        </a:clrChange>
                      </a:blip>
                      <a:stretch>
                        <a:fillRect/>
                      </a:stretch>
                    </p:blipFill>
                    <p:spPr>
                      <a:xfrm>
                        <a:off x="6845300" y="3519488"/>
                        <a:ext cx="571500" cy="323850"/>
                      </a:xfrm>
                      <a:prstGeom prst="rect">
                        <a:avLst/>
                      </a:prstGeom>
                      <a:noFill/>
                      <a:ln w="38100">
                        <a:noFill/>
                        <a:miter/>
                      </a:ln>
                    </p:spPr>
                  </p:pic>
                </p:oleObj>
              </mc:Fallback>
            </mc:AlternateContent>
          </a:graphicData>
        </a:graphic>
      </p:graphicFrame>
      <p:graphicFrame>
        <p:nvGraphicFramePr>
          <p:cNvPr id="11274" name="Object 10"/>
          <p:cNvGraphicFramePr>
            <a:graphicFrameLocks noChangeAspect="1"/>
          </p:cNvGraphicFramePr>
          <p:nvPr/>
        </p:nvGraphicFramePr>
        <p:xfrm>
          <a:off x="7394575" y="3519488"/>
          <a:ext cx="533400" cy="323850"/>
        </p:xfrm>
        <a:graphic>
          <a:graphicData uri="http://schemas.openxmlformats.org/presentationml/2006/ole">
            <mc:AlternateContent xmlns:mc="http://schemas.openxmlformats.org/markup-compatibility/2006">
              <mc:Choice xmlns:v="urn:schemas-microsoft-com:vml" Requires="v">
                <p:oleObj spid="_x0000_s3091" name="" r:id="rId10" imgW="212090" imgH="114300" progId="Equation.3">
                  <p:embed/>
                </p:oleObj>
              </mc:Choice>
              <mc:Fallback>
                <p:oleObj name="" r:id="rId10" imgW="212090" imgH="114300" progId="Equation.3">
                  <p:embed/>
                  <p:pic>
                    <p:nvPicPr>
                      <p:cNvPr id="0" name="图片 3090"/>
                      <p:cNvPicPr/>
                      <p:nvPr/>
                    </p:nvPicPr>
                    <p:blipFill>
                      <a:blip r:embed="rId11">
                        <a:clrChange>
                          <a:clrFrom>
                            <a:srgbClr val="000000"/>
                          </a:clrFrom>
                          <a:clrTo>
                            <a:srgbClr val="FF3300"/>
                          </a:clrTo>
                        </a:clrChange>
                      </a:blip>
                      <a:stretch>
                        <a:fillRect/>
                      </a:stretch>
                    </p:blipFill>
                    <p:spPr>
                      <a:xfrm>
                        <a:off x="7394575" y="3519488"/>
                        <a:ext cx="533400" cy="323850"/>
                      </a:xfrm>
                      <a:prstGeom prst="rect">
                        <a:avLst/>
                      </a:prstGeom>
                      <a:noFill/>
                      <a:ln w="38100">
                        <a:noFill/>
                        <a:miter/>
                      </a:ln>
                    </p:spPr>
                  </p:pic>
                </p:oleObj>
              </mc:Fallback>
            </mc:AlternateContent>
          </a:graphicData>
        </a:graphic>
      </p:graphicFrame>
      <p:graphicFrame>
        <p:nvGraphicFramePr>
          <p:cNvPr id="11275" name="Object 11"/>
          <p:cNvGraphicFramePr>
            <a:graphicFrameLocks noChangeAspect="1"/>
          </p:cNvGraphicFramePr>
          <p:nvPr/>
        </p:nvGraphicFramePr>
        <p:xfrm>
          <a:off x="7947025" y="3519488"/>
          <a:ext cx="400050" cy="304800"/>
        </p:xfrm>
        <a:graphic>
          <a:graphicData uri="http://schemas.openxmlformats.org/presentationml/2006/ole">
            <mc:AlternateContent xmlns:mc="http://schemas.openxmlformats.org/markup-compatibility/2006">
              <mc:Choice xmlns:v="urn:schemas-microsoft-com:vml" Requires="v">
                <p:oleObj spid="_x0000_s3086" name="" r:id="rId12" imgW="146685" imgH="97790" progId="Equation.3">
                  <p:embed/>
                </p:oleObj>
              </mc:Choice>
              <mc:Fallback>
                <p:oleObj name="" r:id="rId12" imgW="146685" imgH="97790" progId="Equation.3">
                  <p:embed/>
                  <p:pic>
                    <p:nvPicPr>
                      <p:cNvPr id="0" name="图片 3085"/>
                      <p:cNvPicPr/>
                      <p:nvPr/>
                    </p:nvPicPr>
                    <p:blipFill>
                      <a:blip r:embed="rId13">
                        <a:clrChange>
                          <a:clrFrom>
                            <a:srgbClr val="000000"/>
                          </a:clrFrom>
                          <a:clrTo>
                            <a:srgbClr val="FF3300"/>
                          </a:clrTo>
                        </a:clrChange>
                      </a:blip>
                      <a:stretch>
                        <a:fillRect/>
                      </a:stretch>
                    </p:blipFill>
                    <p:spPr>
                      <a:xfrm>
                        <a:off x="7947025" y="3519488"/>
                        <a:ext cx="400050" cy="304800"/>
                      </a:xfrm>
                      <a:prstGeom prst="rect">
                        <a:avLst/>
                      </a:prstGeom>
                      <a:noFill/>
                      <a:ln w="38100">
                        <a:noFill/>
                        <a:miter/>
                      </a:ln>
                    </p:spPr>
                  </p:pic>
                </p:oleObj>
              </mc:Fallback>
            </mc:AlternateContent>
          </a:graphicData>
        </a:graphic>
      </p:graphicFrame>
      <p:graphicFrame>
        <p:nvGraphicFramePr>
          <p:cNvPr id="11276" name="Object 12"/>
          <p:cNvGraphicFramePr>
            <a:graphicFrameLocks noChangeAspect="1"/>
          </p:cNvGraphicFramePr>
          <p:nvPr/>
        </p:nvGraphicFramePr>
        <p:xfrm>
          <a:off x="8347075" y="3541713"/>
          <a:ext cx="419100" cy="323850"/>
        </p:xfrm>
        <a:graphic>
          <a:graphicData uri="http://schemas.openxmlformats.org/presentationml/2006/ole">
            <mc:AlternateContent xmlns:mc="http://schemas.openxmlformats.org/markup-compatibility/2006">
              <mc:Choice xmlns:v="urn:schemas-microsoft-com:vml" Requires="v">
                <p:oleObj spid="_x0000_s3080" name="" r:id="rId14" imgW="154940" imgH="114300" progId="Equation.3">
                  <p:embed/>
                </p:oleObj>
              </mc:Choice>
              <mc:Fallback>
                <p:oleObj name="" r:id="rId14" imgW="154940" imgH="114300" progId="Equation.3">
                  <p:embed/>
                  <p:pic>
                    <p:nvPicPr>
                      <p:cNvPr id="0" name="图片 3079"/>
                      <p:cNvPicPr/>
                      <p:nvPr/>
                    </p:nvPicPr>
                    <p:blipFill>
                      <a:blip r:embed="rId15">
                        <a:clrChange>
                          <a:clrFrom>
                            <a:srgbClr val="000000"/>
                          </a:clrFrom>
                          <a:clrTo>
                            <a:srgbClr val="FF3300"/>
                          </a:clrTo>
                        </a:clrChange>
                      </a:blip>
                      <a:stretch>
                        <a:fillRect/>
                      </a:stretch>
                    </p:blipFill>
                    <p:spPr>
                      <a:xfrm>
                        <a:off x="8347075" y="3541713"/>
                        <a:ext cx="419100" cy="323850"/>
                      </a:xfrm>
                      <a:prstGeom prst="rect">
                        <a:avLst/>
                      </a:prstGeom>
                      <a:noFill/>
                      <a:ln w="38100">
                        <a:noFill/>
                        <a:miter/>
                      </a:ln>
                    </p:spPr>
                  </p:pic>
                </p:oleObj>
              </mc:Fallback>
            </mc:AlternateContent>
          </a:graphicData>
        </a:graphic>
      </p:graphicFrame>
      <p:sp>
        <p:nvSpPr>
          <p:cNvPr id="11277" name="Text Box 13"/>
          <p:cNvSpPr txBox="1"/>
          <p:nvPr/>
        </p:nvSpPr>
        <p:spPr>
          <a:xfrm>
            <a:off x="539750" y="954088"/>
            <a:ext cx="3319463" cy="1187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ea typeface="幼圆" panose="02010509060101010101" pitchFamily="49" charset="-122"/>
              </a:rPr>
              <a:t>解：</a:t>
            </a:r>
            <a:r>
              <a:rPr lang="zh-CN" altLang="en-US" sz="2400" dirty="0">
                <a:latin typeface="幼圆" panose="02010509060101010101" pitchFamily="49" charset="-122"/>
                <a:ea typeface="幼圆" panose="02010509060101010101" pitchFamily="49" charset="-122"/>
              </a:rPr>
              <a:t>◇</a:t>
            </a:r>
            <a:r>
              <a:rPr lang="zh-CN" altLang="en-US" sz="2400" dirty="0">
                <a:ea typeface="幼圆" panose="02010509060101010101" pitchFamily="49" charset="-122"/>
              </a:rPr>
              <a:t>根据给定逻辑图写出输出和输入之间的逻辑函数式。</a:t>
            </a:r>
            <a:endParaRPr lang="zh-CN" altLang="en-US" sz="2400" dirty="0">
              <a:ea typeface="幼圆" panose="02010509060101010101" pitchFamily="49" charset="-122"/>
            </a:endParaRPr>
          </a:p>
        </p:txBody>
      </p:sp>
      <p:graphicFrame>
        <p:nvGraphicFramePr>
          <p:cNvPr id="11278" name="Object 14"/>
          <p:cNvGraphicFramePr>
            <a:graphicFrameLocks noChangeAspect="1"/>
          </p:cNvGraphicFramePr>
          <p:nvPr/>
        </p:nvGraphicFramePr>
        <p:xfrm>
          <a:off x="584200" y="2141538"/>
          <a:ext cx="1854200" cy="533400"/>
        </p:xfrm>
        <a:graphic>
          <a:graphicData uri="http://schemas.openxmlformats.org/presentationml/2006/ole">
            <mc:AlternateContent xmlns:mc="http://schemas.openxmlformats.org/markup-compatibility/2006">
              <mc:Choice xmlns:v="urn:schemas-microsoft-com:vml" Requires="v">
                <p:oleObj spid="_x0000_s3077" name="" r:id="rId16" imgW="628650" imgH="146685" progId="Equation.3">
                  <p:embed/>
                </p:oleObj>
              </mc:Choice>
              <mc:Fallback>
                <p:oleObj name="" r:id="rId16" imgW="628650" imgH="146685" progId="Equation.3">
                  <p:embed/>
                  <p:pic>
                    <p:nvPicPr>
                      <p:cNvPr id="0" name="图片 3076"/>
                      <p:cNvPicPr/>
                      <p:nvPr/>
                    </p:nvPicPr>
                    <p:blipFill>
                      <a:blip r:embed="rId17">
                        <a:clrChange>
                          <a:clrFrom>
                            <a:srgbClr val="000000"/>
                          </a:clrFrom>
                          <a:clrTo>
                            <a:srgbClr val="0000CC"/>
                          </a:clrTo>
                        </a:clrChange>
                      </a:blip>
                      <a:stretch>
                        <a:fillRect/>
                      </a:stretch>
                    </p:blipFill>
                    <p:spPr>
                      <a:xfrm>
                        <a:off x="584200" y="2141538"/>
                        <a:ext cx="1854200" cy="533400"/>
                      </a:xfrm>
                      <a:prstGeom prst="rect">
                        <a:avLst/>
                      </a:prstGeom>
                      <a:noFill/>
                      <a:ln w="38100">
                        <a:noFill/>
                        <a:miter/>
                      </a:ln>
                    </p:spPr>
                  </p:pic>
                </p:oleObj>
              </mc:Fallback>
            </mc:AlternateContent>
          </a:graphicData>
        </a:graphic>
      </p:graphicFrame>
      <p:graphicFrame>
        <p:nvGraphicFramePr>
          <p:cNvPr id="11279" name="Object 15"/>
          <p:cNvGraphicFramePr>
            <a:graphicFrameLocks noChangeAspect="1"/>
          </p:cNvGraphicFramePr>
          <p:nvPr/>
        </p:nvGraphicFramePr>
        <p:xfrm>
          <a:off x="895350" y="2754313"/>
          <a:ext cx="1651000" cy="355600"/>
        </p:xfrm>
        <a:graphic>
          <a:graphicData uri="http://schemas.openxmlformats.org/presentationml/2006/ole">
            <mc:AlternateContent xmlns:mc="http://schemas.openxmlformats.org/markup-compatibility/2006">
              <mc:Choice xmlns:v="urn:schemas-microsoft-com:vml" Requires="v">
                <p:oleObj spid="_x0000_s3088" name="" r:id="rId18" imgW="563245" imgH="89535" progId="Equation.3">
                  <p:embed/>
                </p:oleObj>
              </mc:Choice>
              <mc:Fallback>
                <p:oleObj name="" r:id="rId18" imgW="563245" imgH="89535" progId="Equation.3">
                  <p:embed/>
                  <p:pic>
                    <p:nvPicPr>
                      <p:cNvPr id="0" name="图片 3087"/>
                      <p:cNvPicPr/>
                      <p:nvPr/>
                    </p:nvPicPr>
                    <p:blipFill>
                      <a:blip r:embed="rId19">
                        <a:clrChange>
                          <a:clrFrom>
                            <a:srgbClr val="000000"/>
                          </a:clrFrom>
                          <a:clrTo>
                            <a:srgbClr val="0000CC"/>
                          </a:clrTo>
                        </a:clrChange>
                      </a:blip>
                      <a:stretch>
                        <a:fillRect/>
                      </a:stretch>
                    </p:blipFill>
                    <p:spPr>
                      <a:xfrm>
                        <a:off x="895350" y="2754313"/>
                        <a:ext cx="1651000" cy="355600"/>
                      </a:xfrm>
                      <a:prstGeom prst="rect">
                        <a:avLst/>
                      </a:prstGeom>
                      <a:noFill/>
                      <a:ln w="38100">
                        <a:noFill/>
                        <a:miter/>
                      </a:ln>
                    </p:spPr>
                  </p:pic>
                </p:oleObj>
              </mc:Fallback>
            </mc:AlternateContent>
          </a:graphicData>
        </a:graphic>
      </p:graphicFrame>
      <p:graphicFrame>
        <p:nvGraphicFramePr>
          <p:cNvPr id="11280" name="Object 16"/>
          <p:cNvGraphicFramePr>
            <a:graphicFrameLocks noChangeAspect="1"/>
          </p:cNvGraphicFramePr>
          <p:nvPr/>
        </p:nvGraphicFramePr>
        <p:xfrm>
          <a:off x="622300" y="3159125"/>
          <a:ext cx="2870200" cy="584200"/>
        </p:xfrm>
        <a:graphic>
          <a:graphicData uri="http://schemas.openxmlformats.org/presentationml/2006/ole">
            <mc:AlternateContent xmlns:mc="http://schemas.openxmlformats.org/markup-compatibility/2006">
              <mc:Choice xmlns:v="urn:schemas-microsoft-com:vml" Requires="v">
                <p:oleObj spid="_x0000_s3081" name="" r:id="rId20" imgW="1003935" imgH="171450" progId="Equation.3">
                  <p:embed/>
                </p:oleObj>
              </mc:Choice>
              <mc:Fallback>
                <p:oleObj name="" r:id="rId20" imgW="1003935" imgH="171450" progId="Equation.3">
                  <p:embed/>
                  <p:pic>
                    <p:nvPicPr>
                      <p:cNvPr id="0" name="图片 3080"/>
                      <p:cNvPicPr/>
                      <p:nvPr/>
                    </p:nvPicPr>
                    <p:blipFill>
                      <a:blip r:embed="rId21">
                        <a:clrChange>
                          <a:clrFrom>
                            <a:srgbClr val="000000"/>
                          </a:clrFrom>
                          <a:clrTo>
                            <a:srgbClr val="0000CC"/>
                          </a:clrTo>
                        </a:clrChange>
                      </a:blip>
                      <a:stretch>
                        <a:fillRect/>
                      </a:stretch>
                    </p:blipFill>
                    <p:spPr>
                      <a:xfrm>
                        <a:off x="622300" y="3159125"/>
                        <a:ext cx="2870200" cy="584200"/>
                      </a:xfrm>
                      <a:prstGeom prst="rect">
                        <a:avLst/>
                      </a:prstGeom>
                      <a:noFill/>
                      <a:ln w="38100">
                        <a:noFill/>
                        <a:miter/>
                      </a:ln>
                    </p:spPr>
                  </p:pic>
                </p:oleObj>
              </mc:Fallback>
            </mc:AlternateContent>
          </a:graphicData>
        </a:graphic>
      </p:graphicFrame>
      <p:graphicFrame>
        <p:nvGraphicFramePr>
          <p:cNvPr id="11281" name="Object 17"/>
          <p:cNvGraphicFramePr>
            <a:graphicFrameLocks noChangeAspect="1"/>
          </p:cNvGraphicFramePr>
          <p:nvPr/>
        </p:nvGraphicFramePr>
        <p:xfrm>
          <a:off x="896938" y="3743325"/>
          <a:ext cx="2819400" cy="431800"/>
        </p:xfrm>
        <a:graphic>
          <a:graphicData uri="http://schemas.openxmlformats.org/presentationml/2006/ole">
            <mc:AlternateContent xmlns:mc="http://schemas.openxmlformats.org/markup-compatibility/2006">
              <mc:Choice xmlns:v="urn:schemas-microsoft-com:vml" Requires="v">
                <p:oleObj spid="_x0000_s3082" name="" r:id="rId22" imgW="988060" imgH="114300" progId="Equation.3">
                  <p:embed/>
                </p:oleObj>
              </mc:Choice>
              <mc:Fallback>
                <p:oleObj name="" r:id="rId22" imgW="988060" imgH="114300" progId="Equation.3">
                  <p:embed/>
                  <p:pic>
                    <p:nvPicPr>
                      <p:cNvPr id="0" name="图片 3081"/>
                      <p:cNvPicPr/>
                      <p:nvPr/>
                    </p:nvPicPr>
                    <p:blipFill>
                      <a:blip r:embed="rId23">
                        <a:clrChange>
                          <a:clrFrom>
                            <a:srgbClr val="000000"/>
                          </a:clrFrom>
                          <a:clrTo>
                            <a:srgbClr val="0000CC"/>
                          </a:clrTo>
                        </a:clrChange>
                      </a:blip>
                      <a:stretch>
                        <a:fillRect/>
                      </a:stretch>
                    </p:blipFill>
                    <p:spPr>
                      <a:xfrm>
                        <a:off x="896938" y="3743325"/>
                        <a:ext cx="2819400" cy="431800"/>
                      </a:xfrm>
                      <a:prstGeom prst="rect">
                        <a:avLst/>
                      </a:prstGeom>
                      <a:noFill/>
                      <a:ln w="38100">
                        <a:noFill/>
                        <a:miter/>
                      </a:ln>
                    </p:spPr>
                  </p:pic>
                </p:oleObj>
              </mc:Fallback>
            </mc:AlternateContent>
          </a:graphicData>
        </a:graphic>
      </p:graphicFrame>
      <p:graphicFrame>
        <p:nvGraphicFramePr>
          <p:cNvPr id="11282" name="Object 18"/>
          <p:cNvGraphicFramePr>
            <a:graphicFrameLocks noChangeAspect="1"/>
          </p:cNvGraphicFramePr>
          <p:nvPr/>
        </p:nvGraphicFramePr>
        <p:xfrm>
          <a:off x="566738" y="4194175"/>
          <a:ext cx="1828800" cy="609600"/>
        </p:xfrm>
        <a:graphic>
          <a:graphicData uri="http://schemas.openxmlformats.org/presentationml/2006/ole">
            <mc:AlternateContent xmlns:mc="http://schemas.openxmlformats.org/markup-compatibility/2006">
              <mc:Choice xmlns:v="urn:schemas-microsoft-com:vml" Requires="v">
                <p:oleObj spid="_x0000_s3089" name="" r:id="rId24" imgW="620395" imgH="179705" progId="Equation.3">
                  <p:embed/>
                </p:oleObj>
              </mc:Choice>
              <mc:Fallback>
                <p:oleObj name="" r:id="rId24" imgW="620395" imgH="179705" progId="Equation.3">
                  <p:embed/>
                  <p:pic>
                    <p:nvPicPr>
                      <p:cNvPr id="0" name="图片 3088"/>
                      <p:cNvPicPr/>
                      <p:nvPr/>
                    </p:nvPicPr>
                    <p:blipFill>
                      <a:blip r:embed="rId25">
                        <a:clrChange>
                          <a:clrFrom>
                            <a:srgbClr val="000000"/>
                          </a:clrFrom>
                          <a:clrTo>
                            <a:srgbClr val="0000CC"/>
                          </a:clrTo>
                        </a:clrChange>
                      </a:blip>
                      <a:stretch>
                        <a:fillRect/>
                      </a:stretch>
                    </p:blipFill>
                    <p:spPr>
                      <a:xfrm>
                        <a:off x="566738" y="4194175"/>
                        <a:ext cx="1828800" cy="609600"/>
                      </a:xfrm>
                      <a:prstGeom prst="rect">
                        <a:avLst/>
                      </a:prstGeom>
                      <a:noFill/>
                      <a:ln w="38100">
                        <a:noFill/>
                        <a:miter/>
                      </a:ln>
                    </p:spPr>
                  </p:pic>
                </p:oleObj>
              </mc:Fallback>
            </mc:AlternateContent>
          </a:graphicData>
        </a:graphic>
      </p:graphicFrame>
      <p:graphicFrame>
        <p:nvGraphicFramePr>
          <p:cNvPr id="11283" name="Object 19"/>
          <p:cNvGraphicFramePr>
            <a:graphicFrameLocks noChangeAspect="1"/>
          </p:cNvGraphicFramePr>
          <p:nvPr/>
        </p:nvGraphicFramePr>
        <p:xfrm>
          <a:off x="927100" y="4797425"/>
          <a:ext cx="1397000" cy="431800"/>
        </p:xfrm>
        <a:graphic>
          <a:graphicData uri="http://schemas.openxmlformats.org/presentationml/2006/ole">
            <mc:AlternateContent xmlns:mc="http://schemas.openxmlformats.org/markup-compatibility/2006">
              <mc:Choice xmlns:v="urn:schemas-microsoft-com:vml" Requires="v">
                <p:oleObj spid="_x0000_s3083" name="" r:id="rId26" imgW="465455" imgH="114300" progId="Equation.3">
                  <p:embed/>
                </p:oleObj>
              </mc:Choice>
              <mc:Fallback>
                <p:oleObj name="" r:id="rId26" imgW="465455" imgH="114300" progId="Equation.3">
                  <p:embed/>
                  <p:pic>
                    <p:nvPicPr>
                      <p:cNvPr id="0" name="图片 3082"/>
                      <p:cNvPicPr/>
                      <p:nvPr/>
                    </p:nvPicPr>
                    <p:blipFill>
                      <a:blip r:embed="rId27">
                        <a:clrChange>
                          <a:clrFrom>
                            <a:srgbClr val="000000"/>
                          </a:clrFrom>
                          <a:clrTo>
                            <a:srgbClr val="0000CC"/>
                          </a:clrTo>
                        </a:clrChange>
                      </a:blip>
                      <a:stretch>
                        <a:fillRect/>
                      </a:stretch>
                    </p:blipFill>
                    <p:spPr>
                      <a:xfrm>
                        <a:off x="927100" y="4797425"/>
                        <a:ext cx="1397000" cy="431800"/>
                      </a:xfrm>
                      <a:prstGeom prst="rect">
                        <a:avLst/>
                      </a:prstGeom>
                      <a:noFill/>
                      <a:ln w="38100">
                        <a:noFill/>
                        <a:miter/>
                      </a:ln>
                    </p:spPr>
                  </p:pic>
                </p:oleObj>
              </mc:Fallback>
            </mc:AlternateContent>
          </a:graphicData>
        </a:graphic>
      </p:graphicFrame>
      <p:sp>
        <p:nvSpPr>
          <p:cNvPr id="11284" name="Text Box 20"/>
          <p:cNvSpPr txBox="1"/>
          <p:nvPr/>
        </p:nvSpPr>
        <p:spPr>
          <a:xfrm>
            <a:off x="611188" y="5351463"/>
            <a:ext cx="3248025"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latin typeface="幼圆" panose="02010509060101010101" pitchFamily="49" charset="-122"/>
                <a:ea typeface="幼圆" panose="02010509060101010101" pitchFamily="49" charset="-122"/>
              </a:rPr>
              <a:t>◇</a:t>
            </a:r>
            <a:r>
              <a:rPr lang="zh-CN" altLang="en-US" sz="2400" dirty="0">
                <a:latin typeface="幼圆" panose="02010509060101010101" pitchFamily="49" charset="-122"/>
                <a:ea typeface="幼圆" panose="02010509060101010101" pitchFamily="49" charset="-122"/>
              </a:rPr>
              <a:t>根据逻辑函数式列出真值表</a:t>
            </a:r>
            <a:endParaRPr lang="zh-CN" altLang="en-US" sz="2400"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diamond(in)">
                                      <p:cBhvr>
                                        <p:cTn id="7" dur="3000"/>
                                        <p:tgtEl>
                                          <p:spTgt spid="11269"/>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11277"/>
                                        </p:tgtEl>
                                        <p:attrNameLst>
                                          <p:attrName>style.visibility</p:attrName>
                                        </p:attrNameLst>
                                      </p:cBhvr>
                                      <p:to>
                                        <p:strVal val="visible"/>
                                      </p:to>
                                    </p:set>
                                    <p:anim calcmode="lin" valueType="num">
                                      <p:cBhvr>
                                        <p:cTn id="12" dur="3000" fill="hold"/>
                                        <p:tgtEl>
                                          <p:spTgt spid="11277"/>
                                        </p:tgtEl>
                                        <p:attrNameLst>
                                          <p:attrName>ppt_x</p:attrName>
                                        </p:attrNameLst>
                                      </p:cBhvr>
                                      <p:tavLst>
                                        <p:tav tm="0">
                                          <p:val>
                                            <p:strVal val="#ppt_x-.2"/>
                                          </p:val>
                                        </p:tav>
                                        <p:tav tm="100000">
                                          <p:val>
                                            <p:strVal val="#ppt_x"/>
                                          </p:val>
                                        </p:tav>
                                      </p:tavLst>
                                    </p:anim>
                                    <p:anim calcmode="lin" valueType="num">
                                      <p:cBhvr>
                                        <p:cTn id="13" dur="3000" fill="hold"/>
                                        <p:tgtEl>
                                          <p:spTgt spid="11277"/>
                                        </p:tgtEl>
                                        <p:attrNameLst>
                                          <p:attrName>ppt_y</p:attrName>
                                        </p:attrNameLst>
                                      </p:cBhvr>
                                      <p:tavLst>
                                        <p:tav tm="0">
                                          <p:val>
                                            <p:strVal val="#ppt_y"/>
                                          </p:val>
                                        </p:tav>
                                        <p:tav tm="100000">
                                          <p:val>
                                            <p:strVal val="#ppt_y"/>
                                          </p:val>
                                        </p:tav>
                                      </p:tavLst>
                                    </p:anim>
                                    <p:animEffect transition="in" filter="wipe(right)" prLst="gradientSize: 0.1">
                                      <p:cBhvr>
                                        <p:cTn id="14" dur="3000"/>
                                        <p:tgtEl>
                                          <p:spTgt spid="11277"/>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11270"/>
                                        </p:tgtEl>
                                        <p:attrNameLst>
                                          <p:attrName>style.visibility</p:attrName>
                                        </p:attrNameLst>
                                      </p:cBhvr>
                                      <p:to>
                                        <p:strVal val="visible"/>
                                      </p:to>
                                    </p:set>
                                    <p:animEffect transition="in" filter="fade">
                                      <p:cBhvr>
                                        <p:cTn id="19" dur="5000"/>
                                        <p:tgtEl>
                                          <p:spTgt spid="11270"/>
                                        </p:tgtEl>
                                      </p:cBhvr>
                                    </p:animEffect>
                                    <p:anim calcmode="lin" valueType="num">
                                      <p:cBhvr>
                                        <p:cTn id="20" dur="5000" fill="hold"/>
                                        <p:tgtEl>
                                          <p:spTgt spid="11270"/>
                                        </p:tgtEl>
                                        <p:attrNameLst>
                                          <p:attrName>ppt_x</p:attrName>
                                        </p:attrNameLst>
                                      </p:cBhvr>
                                      <p:tavLst>
                                        <p:tav tm="0">
                                          <p:val>
                                            <p:strVal val="#ppt_x"/>
                                          </p:val>
                                        </p:tav>
                                        <p:tav tm="100000">
                                          <p:val>
                                            <p:strVal val="#ppt_x"/>
                                          </p:val>
                                        </p:tav>
                                      </p:tavLst>
                                    </p:anim>
                                    <p:anim calcmode="lin" valueType="num">
                                      <p:cBhvr>
                                        <p:cTn id="21" dur="5000" fill="hold"/>
                                        <p:tgtEl>
                                          <p:spTgt spid="1127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11271"/>
                                        </p:tgtEl>
                                        <p:attrNameLst>
                                          <p:attrName>style.visibility</p:attrName>
                                        </p:attrNameLst>
                                      </p:cBhvr>
                                      <p:to>
                                        <p:strVal val="visible"/>
                                      </p:to>
                                    </p:set>
                                    <p:animEffect transition="in" filter="fade">
                                      <p:cBhvr>
                                        <p:cTn id="26" dur="5000"/>
                                        <p:tgtEl>
                                          <p:spTgt spid="11271"/>
                                        </p:tgtEl>
                                      </p:cBhvr>
                                    </p:animEffect>
                                    <p:anim calcmode="lin" valueType="num">
                                      <p:cBhvr>
                                        <p:cTn id="27" dur="5000" fill="hold"/>
                                        <p:tgtEl>
                                          <p:spTgt spid="11271"/>
                                        </p:tgtEl>
                                        <p:attrNameLst>
                                          <p:attrName>ppt_x</p:attrName>
                                        </p:attrNameLst>
                                      </p:cBhvr>
                                      <p:tavLst>
                                        <p:tav tm="0">
                                          <p:val>
                                            <p:strVal val="#ppt_x"/>
                                          </p:val>
                                        </p:tav>
                                        <p:tav tm="100000">
                                          <p:val>
                                            <p:strVal val="#ppt_x"/>
                                          </p:val>
                                        </p:tav>
                                      </p:tavLst>
                                    </p:anim>
                                    <p:anim calcmode="lin" valueType="num">
                                      <p:cBhvr>
                                        <p:cTn id="28" dur="5000" fill="hold"/>
                                        <p:tgtEl>
                                          <p:spTgt spid="1127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11272"/>
                                        </p:tgtEl>
                                        <p:attrNameLst>
                                          <p:attrName>style.visibility</p:attrName>
                                        </p:attrNameLst>
                                      </p:cBhvr>
                                      <p:to>
                                        <p:strVal val="visible"/>
                                      </p:to>
                                    </p:set>
                                    <p:animEffect transition="in" filter="fade">
                                      <p:cBhvr>
                                        <p:cTn id="33" dur="5000"/>
                                        <p:tgtEl>
                                          <p:spTgt spid="11272"/>
                                        </p:tgtEl>
                                      </p:cBhvr>
                                    </p:animEffect>
                                    <p:anim calcmode="lin" valueType="num">
                                      <p:cBhvr>
                                        <p:cTn id="34" dur="5000" fill="hold"/>
                                        <p:tgtEl>
                                          <p:spTgt spid="11272"/>
                                        </p:tgtEl>
                                        <p:attrNameLst>
                                          <p:attrName>ppt_x</p:attrName>
                                        </p:attrNameLst>
                                      </p:cBhvr>
                                      <p:tavLst>
                                        <p:tav tm="0">
                                          <p:val>
                                            <p:strVal val="#ppt_x"/>
                                          </p:val>
                                        </p:tav>
                                        <p:tav tm="100000">
                                          <p:val>
                                            <p:strVal val="#ppt_x"/>
                                          </p:val>
                                        </p:tav>
                                      </p:tavLst>
                                    </p:anim>
                                    <p:anim calcmode="lin" valueType="num">
                                      <p:cBhvr>
                                        <p:cTn id="35" dur="5000" fill="hold"/>
                                        <p:tgtEl>
                                          <p:spTgt spid="1127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nodeType="clickEffect">
                                  <p:stCondLst>
                                    <p:cond delay="0"/>
                                  </p:stCondLst>
                                  <p:childTnLst>
                                    <p:set>
                                      <p:cBhvr>
                                        <p:cTn id="39" dur="1" fill="hold">
                                          <p:stCondLst>
                                            <p:cond delay="0"/>
                                          </p:stCondLst>
                                        </p:cTn>
                                        <p:tgtEl>
                                          <p:spTgt spid="11273"/>
                                        </p:tgtEl>
                                        <p:attrNameLst>
                                          <p:attrName>style.visibility</p:attrName>
                                        </p:attrNameLst>
                                      </p:cBhvr>
                                      <p:to>
                                        <p:strVal val="visible"/>
                                      </p:to>
                                    </p:set>
                                    <p:animEffect transition="in" filter="fade">
                                      <p:cBhvr>
                                        <p:cTn id="40" dur="5000"/>
                                        <p:tgtEl>
                                          <p:spTgt spid="11273"/>
                                        </p:tgtEl>
                                      </p:cBhvr>
                                    </p:animEffect>
                                    <p:anim calcmode="lin" valueType="num">
                                      <p:cBhvr>
                                        <p:cTn id="41" dur="5000" fill="hold"/>
                                        <p:tgtEl>
                                          <p:spTgt spid="11273"/>
                                        </p:tgtEl>
                                        <p:attrNameLst>
                                          <p:attrName>ppt_x</p:attrName>
                                        </p:attrNameLst>
                                      </p:cBhvr>
                                      <p:tavLst>
                                        <p:tav tm="0">
                                          <p:val>
                                            <p:strVal val="#ppt_x"/>
                                          </p:val>
                                        </p:tav>
                                        <p:tav tm="100000">
                                          <p:val>
                                            <p:strVal val="#ppt_x"/>
                                          </p:val>
                                        </p:tav>
                                      </p:tavLst>
                                    </p:anim>
                                    <p:anim calcmode="lin" valueType="num">
                                      <p:cBhvr>
                                        <p:cTn id="42" dur="5000" fill="hold"/>
                                        <p:tgtEl>
                                          <p:spTgt spid="11273"/>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nodeType="clickEffect">
                                  <p:stCondLst>
                                    <p:cond delay="0"/>
                                  </p:stCondLst>
                                  <p:childTnLst>
                                    <p:set>
                                      <p:cBhvr>
                                        <p:cTn id="46" dur="1" fill="hold">
                                          <p:stCondLst>
                                            <p:cond delay="0"/>
                                          </p:stCondLst>
                                        </p:cTn>
                                        <p:tgtEl>
                                          <p:spTgt spid="11274"/>
                                        </p:tgtEl>
                                        <p:attrNameLst>
                                          <p:attrName>style.visibility</p:attrName>
                                        </p:attrNameLst>
                                      </p:cBhvr>
                                      <p:to>
                                        <p:strVal val="visible"/>
                                      </p:to>
                                    </p:set>
                                    <p:animEffect transition="in" filter="fade">
                                      <p:cBhvr>
                                        <p:cTn id="47" dur="5000"/>
                                        <p:tgtEl>
                                          <p:spTgt spid="11274"/>
                                        </p:tgtEl>
                                      </p:cBhvr>
                                    </p:animEffect>
                                    <p:anim calcmode="lin" valueType="num">
                                      <p:cBhvr>
                                        <p:cTn id="48" dur="5000" fill="hold"/>
                                        <p:tgtEl>
                                          <p:spTgt spid="11274"/>
                                        </p:tgtEl>
                                        <p:attrNameLst>
                                          <p:attrName>ppt_x</p:attrName>
                                        </p:attrNameLst>
                                      </p:cBhvr>
                                      <p:tavLst>
                                        <p:tav tm="0">
                                          <p:val>
                                            <p:strVal val="#ppt_x"/>
                                          </p:val>
                                        </p:tav>
                                        <p:tav tm="100000">
                                          <p:val>
                                            <p:strVal val="#ppt_x"/>
                                          </p:val>
                                        </p:tav>
                                      </p:tavLst>
                                    </p:anim>
                                    <p:anim calcmode="lin" valueType="num">
                                      <p:cBhvr>
                                        <p:cTn id="49" dur="5000" fill="hold"/>
                                        <p:tgtEl>
                                          <p:spTgt spid="1127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7" presetClass="entr" presetSubtype="0" fill="hold" nodeType="clickEffect">
                                  <p:stCondLst>
                                    <p:cond delay="0"/>
                                  </p:stCondLst>
                                  <p:childTnLst>
                                    <p:set>
                                      <p:cBhvr>
                                        <p:cTn id="53" dur="1" fill="hold">
                                          <p:stCondLst>
                                            <p:cond delay="0"/>
                                          </p:stCondLst>
                                        </p:cTn>
                                        <p:tgtEl>
                                          <p:spTgt spid="11275"/>
                                        </p:tgtEl>
                                        <p:attrNameLst>
                                          <p:attrName>style.visibility</p:attrName>
                                        </p:attrNameLst>
                                      </p:cBhvr>
                                      <p:to>
                                        <p:strVal val="visible"/>
                                      </p:to>
                                    </p:set>
                                    <p:animEffect transition="in" filter="fade">
                                      <p:cBhvr>
                                        <p:cTn id="54" dur="5000"/>
                                        <p:tgtEl>
                                          <p:spTgt spid="11275"/>
                                        </p:tgtEl>
                                      </p:cBhvr>
                                    </p:animEffect>
                                    <p:anim calcmode="lin" valueType="num">
                                      <p:cBhvr>
                                        <p:cTn id="55" dur="5000" fill="hold"/>
                                        <p:tgtEl>
                                          <p:spTgt spid="11275"/>
                                        </p:tgtEl>
                                        <p:attrNameLst>
                                          <p:attrName>ppt_x</p:attrName>
                                        </p:attrNameLst>
                                      </p:cBhvr>
                                      <p:tavLst>
                                        <p:tav tm="0">
                                          <p:val>
                                            <p:strVal val="#ppt_x"/>
                                          </p:val>
                                        </p:tav>
                                        <p:tav tm="100000">
                                          <p:val>
                                            <p:strVal val="#ppt_x"/>
                                          </p:val>
                                        </p:tav>
                                      </p:tavLst>
                                    </p:anim>
                                    <p:anim calcmode="lin" valueType="num">
                                      <p:cBhvr>
                                        <p:cTn id="56" dur="5000" fill="hold"/>
                                        <p:tgtEl>
                                          <p:spTgt spid="11275"/>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nodeType="clickEffect">
                                  <p:stCondLst>
                                    <p:cond delay="0"/>
                                  </p:stCondLst>
                                  <p:childTnLst>
                                    <p:set>
                                      <p:cBhvr>
                                        <p:cTn id="60" dur="1" fill="hold">
                                          <p:stCondLst>
                                            <p:cond delay="0"/>
                                          </p:stCondLst>
                                        </p:cTn>
                                        <p:tgtEl>
                                          <p:spTgt spid="11276"/>
                                        </p:tgtEl>
                                        <p:attrNameLst>
                                          <p:attrName>style.visibility</p:attrName>
                                        </p:attrNameLst>
                                      </p:cBhvr>
                                      <p:to>
                                        <p:strVal val="visible"/>
                                      </p:to>
                                    </p:set>
                                    <p:animEffect transition="in" filter="fade">
                                      <p:cBhvr>
                                        <p:cTn id="61" dur="5000"/>
                                        <p:tgtEl>
                                          <p:spTgt spid="11276"/>
                                        </p:tgtEl>
                                      </p:cBhvr>
                                    </p:animEffect>
                                    <p:anim calcmode="lin" valueType="num">
                                      <p:cBhvr>
                                        <p:cTn id="62" dur="5000" fill="hold"/>
                                        <p:tgtEl>
                                          <p:spTgt spid="11276"/>
                                        </p:tgtEl>
                                        <p:attrNameLst>
                                          <p:attrName>ppt_x</p:attrName>
                                        </p:attrNameLst>
                                      </p:cBhvr>
                                      <p:tavLst>
                                        <p:tav tm="0">
                                          <p:val>
                                            <p:strVal val="#ppt_x"/>
                                          </p:val>
                                        </p:tav>
                                        <p:tav tm="100000">
                                          <p:val>
                                            <p:strVal val="#ppt_x"/>
                                          </p:val>
                                        </p:tav>
                                      </p:tavLst>
                                    </p:anim>
                                    <p:anim calcmode="lin" valueType="num">
                                      <p:cBhvr>
                                        <p:cTn id="63" dur="5000" fill="hold"/>
                                        <p:tgtEl>
                                          <p:spTgt spid="11276"/>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6" fill="hold" nodeType="clickEffect">
                                  <p:stCondLst>
                                    <p:cond delay="0"/>
                                  </p:stCondLst>
                                  <p:childTnLst>
                                    <p:set>
                                      <p:cBhvr>
                                        <p:cTn id="67" dur="1" fill="hold">
                                          <p:stCondLst>
                                            <p:cond delay="0"/>
                                          </p:stCondLst>
                                        </p:cTn>
                                        <p:tgtEl>
                                          <p:spTgt spid="11278"/>
                                        </p:tgtEl>
                                        <p:attrNameLst>
                                          <p:attrName>style.visibility</p:attrName>
                                        </p:attrNameLst>
                                      </p:cBhvr>
                                      <p:to>
                                        <p:strVal val="visible"/>
                                      </p:to>
                                    </p:set>
                                    <p:anim calcmode="lin" valueType="num">
                                      <p:cBhvr additive="base">
                                        <p:cTn id="68" dur="3000" fill="hold"/>
                                        <p:tgtEl>
                                          <p:spTgt spid="11278"/>
                                        </p:tgtEl>
                                        <p:attrNameLst>
                                          <p:attrName>ppt_x</p:attrName>
                                        </p:attrNameLst>
                                      </p:cBhvr>
                                      <p:tavLst>
                                        <p:tav tm="0">
                                          <p:val>
                                            <p:strVal val="1+#ppt_w/2"/>
                                          </p:val>
                                        </p:tav>
                                        <p:tav tm="100000">
                                          <p:val>
                                            <p:strVal val="#ppt_x"/>
                                          </p:val>
                                        </p:tav>
                                      </p:tavLst>
                                    </p:anim>
                                    <p:anim calcmode="lin" valueType="num">
                                      <p:cBhvr additive="base">
                                        <p:cTn id="69" dur="3000" fill="hold"/>
                                        <p:tgtEl>
                                          <p:spTgt spid="11278"/>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nodeType="clickEffect">
                                  <p:stCondLst>
                                    <p:cond delay="0"/>
                                  </p:stCondLst>
                                  <p:childTnLst>
                                    <p:set>
                                      <p:cBhvr>
                                        <p:cTn id="73" dur="1" fill="hold">
                                          <p:stCondLst>
                                            <p:cond delay="0"/>
                                          </p:stCondLst>
                                        </p:cTn>
                                        <p:tgtEl>
                                          <p:spTgt spid="11279"/>
                                        </p:tgtEl>
                                        <p:attrNameLst>
                                          <p:attrName>style.visibility</p:attrName>
                                        </p:attrNameLst>
                                      </p:cBhvr>
                                      <p:to>
                                        <p:strVal val="visible"/>
                                      </p:to>
                                    </p:set>
                                    <p:animEffect transition="in" filter="fade">
                                      <p:cBhvr>
                                        <p:cTn id="74" dur="3000"/>
                                        <p:tgtEl>
                                          <p:spTgt spid="11279"/>
                                        </p:tgtEl>
                                      </p:cBhvr>
                                    </p:animEffect>
                                    <p:anim calcmode="lin" valueType="num">
                                      <p:cBhvr>
                                        <p:cTn id="75" dur="3000" fill="hold"/>
                                        <p:tgtEl>
                                          <p:spTgt spid="11279"/>
                                        </p:tgtEl>
                                        <p:attrNameLst>
                                          <p:attrName>ppt_x</p:attrName>
                                        </p:attrNameLst>
                                      </p:cBhvr>
                                      <p:tavLst>
                                        <p:tav tm="0">
                                          <p:val>
                                            <p:strVal val="#ppt_x"/>
                                          </p:val>
                                        </p:tav>
                                        <p:tav tm="100000">
                                          <p:val>
                                            <p:strVal val="#ppt_x"/>
                                          </p:val>
                                        </p:tav>
                                      </p:tavLst>
                                    </p:anim>
                                    <p:anim calcmode="lin" valueType="num">
                                      <p:cBhvr>
                                        <p:cTn id="76" dur="3000" fill="hold"/>
                                        <p:tgtEl>
                                          <p:spTgt spid="11279"/>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6" fill="hold" nodeType="clickEffect">
                                  <p:stCondLst>
                                    <p:cond delay="0"/>
                                  </p:stCondLst>
                                  <p:childTnLst>
                                    <p:set>
                                      <p:cBhvr>
                                        <p:cTn id="80" dur="1" fill="hold">
                                          <p:stCondLst>
                                            <p:cond delay="0"/>
                                          </p:stCondLst>
                                        </p:cTn>
                                        <p:tgtEl>
                                          <p:spTgt spid="11280"/>
                                        </p:tgtEl>
                                        <p:attrNameLst>
                                          <p:attrName>style.visibility</p:attrName>
                                        </p:attrNameLst>
                                      </p:cBhvr>
                                      <p:to>
                                        <p:strVal val="visible"/>
                                      </p:to>
                                    </p:set>
                                    <p:anim calcmode="lin" valueType="num">
                                      <p:cBhvr additive="base">
                                        <p:cTn id="81" dur="3000" fill="hold"/>
                                        <p:tgtEl>
                                          <p:spTgt spid="11280"/>
                                        </p:tgtEl>
                                        <p:attrNameLst>
                                          <p:attrName>ppt_x</p:attrName>
                                        </p:attrNameLst>
                                      </p:cBhvr>
                                      <p:tavLst>
                                        <p:tav tm="0">
                                          <p:val>
                                            <p:strVal val="1+#ppt_w/2"/>
                                          </p:val>
                                        </p:tav>
                                        <p:tav tm="100000">
                                          <p:val>
                                            <p:strVal val="#ppt_x"/>
                                          </p:val>
                                        </p:tav>
                                      </p:tavLst>
                                    </p:anim>
                                    <p:anim calcmode="lin" valueType="num">
                                      <p:cBhvr additive="base">
                                        <p:cTn id="82" dur="3000" fill="hold"/>
                                        <p:tgtEl>
                                          <p:spTgt spid="11280"/>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7" presetClass="entr" presetSubtype="0" fill="hold" nodeType="clickEffect">
                                  <p:stCondLst>
                                    <p:cond delay="0"/>
                                  </p:stCondLst>
                                  <p:childTnLst>
                                    <p:set>
                                      <p:cBhvr>
                                        <p:cTn id="86" dur="1" fill="hold">
                                          <p:stCondLst>
                                            <p:cond delay="0"/>
                                          </p:stCondLst>
                                        </p:cTn>
                                        <p:tgtEl>
                                          <p:spTgt spid="11281"/>
                                        </p:tgtEl>
                                        <p:attrNameLst>
                                          <p:attrName>style.visibility</p:attrName>
                                        </p:attrNameLst>
                                      </p:cBhvr>
                                      <p:to>
                                        <p:strVal val="visible"/>
                                      </p:to>
                                    </p:set>
                                    <p:animEffect transition="in" filter="fade">
                                      <p:cBhvr>
                                        <p:cTn id="87" dur="3000"/>
                                        <p:tgtEl>
                                          <p:spTgt spid="11281"/>
                                        </p:tgtEl>
                                      </p:cBhvr>
                                    </p:animEffect>
                                    <p:anim calcmode="lin" valueType="num">
                                      <p:cBhvr>
                                        <p:cTn id="88" dur="3000" fill="hold"/>
                                        <p:tgtEl>
                                          <p:spTgt spid="11281"/>
                                        </p:tgtEl>
                                        <p:attrNameLst>
                                          <p:attrName>ppt_x</p:attrName>
                                        </p:attrNameLst>
                                      </p:cBhvr>
                                      <p:tavLst>
                                        <p:tav tm="0">
                                          <p:val>
                                            <p:strVal val="#ppt_x"/>
                                          </p:val>
                                        </p:tav>
                                        <p:tav tm="100000">
                                          <p:val>
                                            <p:strVal val="#ppt_x"/>
                                          </p:val>
                                        </p:tav>
                                      </p:tavLst>
                                    </p:anim>
                                    <p:anim calcmode="lin" valueType="num">
                                      <p:cBhvr>
                                        <p:cTn id="89" dur="3000" fill="hold"/>
                                        <p:tgtEl>
                                          <p:spTgt spid="11281"/>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2" fill="hold" nodeType="clickEffect">
                                  <p:stCondLst>
                                    <p:cond delay="0"/>
                                  </p:stCondLst>
                                  <p:childTnLst>
                                    <p:set>
                                      <p:cBhvr>
                                        <p:cTn id="93" dur="1" fill="hold">
                                          <p:stCondLst>
                                            <p:cond delay="0"/>
                                          </p:stCondLst>
                                        </p:cTn>
                                        <p:tgtEl>
                                          <p:spTgt spid="11282"/>
                                        </p:tgtEl>
                                        <p:attrNameLst>
                                          <p:attrName>style.visibility</p:attrName>
                                        </p:attrNameLst>
                                      </p:cBhvr>
                                      <p:to>
                                        <p:strVal val="visible"/>
                                      </p:to>
                                    </p:set>
                                    <p:anim calcmode="lin" valueType="num">
                                      <p:cBhvr additive="base">
                                        <p:cTn id="94" dur="3000" fill="hold"/>
                                        <p:tgtEl>
                                          <p:spTgt spid="11282"/>
                                        </p:tgtEl>
                                        <p:attrNameLst>
                                          <p:attrName>ppt_x</p:attrName>
                                        </p:attrNameLst>
                                      </p:cBhvr>
                                      <p:tavLst>
                                        <p:tav tm="0">
                                          <p:val>
                                            <p:strVal val="1+#ppt_w/2"/>
                                          </p:val>
                                        </p:tav>
                                        <p:tav tm="100000">
                                          <p:val>
                                            <p:strVal val="#ppt_x"/>
                                          </p:val>
                                        </p:tav>
                                      </p:tavLst>
                                    </p:anim>
                                    <p:anim calcmode="lin" valueType="num">
                                      <p:cBhvr additive="base">
                                        <p:cTn id="95" dur="3000" fill="hold"/>
                                        <p:tgtEl>
                                          <p:spTgt spid="11282"/>
                                        </p:tgtEl>
                                        <p:attrNameLst>
                                          <p:attrName>ppt_y</p:attrName>
                                        </p:attrNameLst>
                                      </p:cBhvr>
                                      <p:tavLst>
                                        <p:tav tm="0">
                                          <p:val>
                                            <p:strVal val="#ppt_y"/>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7" presetClass="entr" presetSubtype="0" fill="hold" nodeType="clickEffect">
                                  <p:stCondLst>
                                    <p:cond delay="0"/>
                                  </p:stCondLst>
                                  <p:childTnLst>
                                    <p:set>
                                      <p:cBhvr>
                                        <p:cTn id="99" dur="1" fill="hold">
                                          <p:stCondLst>
                                            <p:cond delay="0"/>
                                          </p:stCondLst>
                                        </p:cTn>
                                        <p:tgtEl>
                                          <p:spTgt spid="11283"/>
                                        </p:tgtEl>
                                        <p:attrNameLst>
                                          <p:attrName>style.visibility</p:attrName>
                                        </p:attrNameLst>
                                      </p:cBhvr>
                                      <p:to>
                                        <p:strVal val="visible"/>
                                      </p:to>
                                    </p:set>
                                    <p:animEffect transition="in" filter="fade">
                                      <p:cBhvr>
                                        <p:cTn id="100" dur="3000"/>
                                        <p:tgtEl>
                                          <p:spTgt spid="11283"/>
                                        </p:tgtEl>
                                      </p:cBhvr>
                                    </p:animEffect>
                                    <p:anim calcmode="lin" valueType="num">
                                      <p:cBhvr>
                                        <p:cTn id="101" dur="3000" fill="hold"/>
                                        <p:tgtEl>
                                          <p:spTgt spid="11283"/>
                                        </p:tgtEl>
                                        <p:attrNameLst>
                                          <p:attrName>ppt_x</p:attrName>
                                        </p:attrNameLst>
                                      </p:cBhvr>
                                      <p:tavLst>
                                        <p:tav tm="0">
                                          <p:val>
                                            <p:strVal val="#ppt_x"/>
                                          </p:val>
                                        </p:tav>
                                        <p:tav tm="100000">
                                          <p:val>
                                            <p:strVal val="#ppt_x"/>
                                          </p:val>
                                        </p:tav>
                                      </p:tavLst>
                                    </p:anim>
                                    <p:anim calcmode="lin" valueType="num">
                                      <p:cBhvr>
                                        <p:cTn id="102" dur="3000" fill="hold"/>
                                        <p:tgtEl>
                                          <p:spTgt spid="11283"/>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7" presetClass="entr" presetSubtype="0" fill="hold" grpId="0" nodeType="clickEffect">
                                  <p:stCondLst>
                                    <p:cond delay="0"/>
                                  </p:stCondLst>
                                  <p:iterate type="lt">
                                    <p:tmPct val="250000"/>
                                  </p:iterate>
                                  <p:childTnLst>
                                    <p:set>
                                      <p:cBhvr>
                                        <p:cTn id="106" dur="1" fill="hold">
                                          <p:stCondLst>
                                            <p:cond delay="0"/>
                                          </p:stCondLst>
                                        </p:cTn>
                                        <p:tgtEl>
                                          <p:spTgt spid="11284"/>
                                        </p:tgtEl>
                                        <p:attrNameLst>
                                          <p:attrName>style.visibility</p:attrName>
                                        </p:attrNameLst>
                                      </p:cBhvr>
                                      <p:to>
                                        <p:strVal val="visible"/>
                                      </p:to>
                                    </p:set>
                                    <p:anim calcmode="discrete" valueType="clr">
                                      <p:cBhvr override="childStyle">
                                        <p:cTn id="107" dur="80"/>
                                        <p:tgtEl>
                                          <p:spTgt spid="11284"/>
                                        </p:tgtEl>
                                        <p:attrNameLst>
                                          <p:attrName>style.color</p:attrName>
                                        </p:attrNameLst>
                                      </p:cBhvr>
                                      <p:tavLst>
                                        <p:tav tm="0">
                                          <p:val>
                                            <p:clrVal>
                                              <a:schemeClr val="accent2"/>
                                            </p:clrVal>
                                          </p:val>
                                        </p:tav>
                                        <p:tav tm="50000">
                                          <p:val>
                                            <p:clrVal>
                                              <a:schemeClr val="hlink"/>
                                            </p:clrVal>
                                          </p:val>
                                        </p:tav>
                                      </p:tavLst>
                                    </p:anim>
                                    <p:anim calcmode="discrete" valueType="clr">
                                      <p:cBhvr>
                                        <p:cTn id="108" dur="80"/>
                                        <p:tgtEl>
                                          <p:spTgt spid="11284"/>
                                        </p:tgtEl>
                                        <p:attrNameLst>
                                          <p:attrName>fillcolor</p:attrName>
                                        </p:attrNameLst>
                                      </p:cBhvr>
                                      <p:tavLst>
                                        <p:tav tm="0">
                                          <p:val>
                                            <p:clrVal>
                                              <a:schemeClr val="accent2"/>
                                            </p:clrVal>
                                          </p:val>
                                        </p:tav>
                                        <p:tav tm="50000">
                                          <p:val>
                                            <p:clrVal>
                                              <a:schemeClr val="hlink"/>
                                            </p:clrVal>
                                          </p:val>
                                        </p:tav>
                                      </p:tavLst>
                                    </p:anim>
                                    <p:set>
                                      <p:cBhvr>
                                        <p:cTn id="109" dur="80"/>
                                        <p:tgtEl>
                                          <p:spTgt spid="1128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p:bldP spid="1128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292" name="Group 4"/>
          <p:cNvGraphicFramePr>
            <a:graphicFrameLocks noGrp="1"/>
          </p:cNvGraphicFramePr>
          <p:nvPr/>
        </p:nvGraphicFramePr>
        <p:xfrm>
          <a:off x="3900488" y="887413"/>
          <a:ext cx="4713288" cy="5486400"/>
        </p:xfrm>
        <a:graphic>
          <a:graphicData uri="http://schemas.openxmlformats.org/drawingml/2006/table">
            <a:tbl>
              <a:tblPr/>
              <a:tblGrid>
                <a:gridCol w="673100"/>
                <a:gridCol w="673100"/>
                <a:gridCol w="674687"/>
                <a:gridCol w="671513"/>
                <a:gridCol w="674687"/>
                <a:gridCol w="673100"/>
                <a:gridCol w="673100"/>
              </a:tblGrid>
              <a:tr h="203200">
                <a:tc gridSpan="4">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FF3300"/>
                          </a:solidFill>
                          <a:effectLst/>
                          <a:latin typeface="Arial" panose="020B0604020202020204" pitchFamily="34" charset="0"/>
                          <a:ea typeface="幼圆" panose="02010509060101010101" pitchFamily="49" charset="-122"/>
                        </a:rPr>
                        <a:t> </a:t>
                      </a:r>
                      <a:r>
                        <a:rPr kumimoji="0" lang="zh-CN" altLang="en-US" sz="1400" b="0" i="0" u="none" strike="noStrike" cap="none" normalizeH="0" baseline="0">
                          <a:ln>
                            <a:noFill/>
                          </a:ln>
                          <a:solidFill>
                            <a:srgbClr val="FF3300"/>
                          </a:solidFill>
                          <a:effectLst/>
                          <a:latin typeface="Arial" panose="020B0604020202020204" pitchFamily="34" charset="0"/>
                          <a:ea typeface="幼圆" panose="02010509060101010101" pitchFamily="49" charset="-122"/>
                        </a:rPr>
                        <a:t>输            入</a:t>
                      </a:r>
                      <a:endParaRPr kumimoji="0" lang="zh-CN" altLang="en-US" sz="1400" b="0" i="0" u="none" strike="noStrike" cap="none" normalizeH="0" baseline="0">
                        <a:ln>
                          <a:noFill/>
                        </a:ln>
                        <a:solidFill>
                          <a:srgbClr val="FF3300"/>
                        </a:solidFill>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400" b="0" i="0" u="none" strike="noStrike" cap="none" normalizeH="0" baseline="0">
                          <a:ln>
                            <a:noFill/>
                          </a:ln>
                          <a:solidFill>
                            <a:srgbClr val="FF3300"/>
                          </a:solidFill>
                          <a:effectLst/>
                          <a:latin typeface="Arial" panose="020B0604020202020204" pitchFamily="34" charset="0"/>
                          <a:ea typeface="幼圆" panose="02010509060101010101" pitchFamily="49" charset="-122"/>
                        </a:rPr>
                        <a:t>输            出</a:t>
                      </a:r>
                      <a:endParaRPr kumimoji="0" lang="zh-CN" altLang="en-US" sz="1400" b="0" i="0" u="none" strike="noStrike" cap="none" normalizeH="0" baseline="0">
                        <a:ln>
                          <a:noFill/>
                        </a:ln>
                        <a:solidFill>
                          <a:srgbClr val="FF33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203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D</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C</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B</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A</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Y</a:t>
                      </a:r>
                      <a:r>
                        <a:rPr kumimoji="0" lang="en-US" altLang="zh-CN" sz="1400" b="0" i="0" u="none" strike="noStrike" cap="none" normalizeH="0" baseline="-25000">
                          <a:ln>
                            <a:noFill/>
                          </a:ln>
                          <a:solidFill>
                            <a:srgbClr val="000000"/>
                          </a:solidFill>
                          <a:effectLst/>
                          <a:latin typeface="Arial" panose="020B0604020202020204" pitchFamily="34" charset="0"/>
                          <a:ea typeface="幼圆" panose="02010509060101010101" pitchFamily="49" charset="-122"/>
                        </a:rPr>
                        <a:t>2</a:t>
                      </a:r>
                      <a:endParaRPr kumimoji="0" lang="en-US" altLang="zh-CN" sz="1400" b="0" i="0" u="none" strike="noStrike" cap="none" normalizeH="0" baseline="-2500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Y</a:t>
                      </a:r>
                      <a:r>
                        <a:rPr kumimoji="0" lang="en-US" altLang="zh-CN" sz="1400" b="0" i="0" u="none" strike="noStrike" cap="none" normalizeH="0" baseline="-25000">
                          <a:ln>
                            <a:noFill/>
                          </a:ln>
                          <a:solidFill>
                            <a:srgbClr val="000000"/>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2500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Y</a:t>
                      </a:r>
                      <a:r>
                        <a:rPr kumimoji="0" lang="en-US" altLang="zh-CN" sz="1400" b="0" i="0" u="none" strike="noStrike" cap="none" normalizeH="0" baseline="-2500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2500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CC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CC"/>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1</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rPr>
                        <a:t>0</a:t>
                      </a:r>
                      <a:endParaRPr kumimoji="0" lang="en-US" altLang="zh-CN" sz="1400" b="0" i="0" u="none" strike="noStrike" cap="none" normalizeH="0" baseline="0">
                        <a:ln>
                          <a:noFill/>
                        </a:ln>
                        <a:solidFill>
                          <a:srgbClr val="000000"/>
                        </a:solidFill>
                        <a:effectLst/>
                        <a:latin typeface="Arial" panose="020B0604020202020204" pitchFamily="34"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441" name="Object 153"/>
          <p:cNvGraphicFramePr>
            <a:graphicFrameLocks noChangeAspect="1"/>
          </p:cNvGraphicFramePr>
          <p:nvPr/>
        </p:nvGraphicFramePr>
        <p:xfrm>
          <a:off x="557213" y="887413"/>
          <a:ext cx="1981200" cy="431800"/>
        </p:xfrm>
        <a:graphic>
          <a:graphicData uri="http://schemas.openxmlformats.org/presentationml/2006/ole">
            <mc:AlternateContent xmlns:mc="http://schemas.openxmlformats.org/markup-compatibility/2006">
              <mc:Choice xmlns:v="urn:schemas-microsoft-com:vml" Requires="v">
                <p:oleObj spid="_x0000_s3087" name="" r:id="rId1" imgW="677545" imgH="114300" progId="Equation.3">
                  <p:embed/>
                </p:oleObj>
              </mc:Choice>
              <mc:Fallback>
                <p:oleObj name="" r:id="rId1" imgW="677545" imgH="114300" progId="Equation.3">
                  <p:embed/>
                  <p:pic>
                    <p:nvPicPr>
                      <p:cNvPr id="0" name="图片 3086"/>
                      <p:cNvPicPr/>
                      <p:nvPr/>
                    </p:nvPicPr>
                    <p:blipFill>
                      <a:blip r:embed="rId2">
                        <a:clrChange>
                          <a:clrFrom>
                            <a:srgbClr val="000000"/>
                          </a:clrFrom>
                          <a:clrTo>
                            <a:srgbClr val="0000CC"/>
                          </a:clrTo>
                        </a:clrChange>
                      </a:blip>
                      <a:stretch>
                        <a:fillRect/>
                      </a:stretch>
                    </p:blipFill>
                    <p:spPr>
                      <a:xfrm>
                        <a:off x="557213" y="887413"/>
                        <a:ext cx="1981200" cy="431800"/>
                      </a:xfrm>
                      <a:prstGeom prst="rect">
                        <a:avLst/>
                      </a:prstGeom>
                      <a:noFill/>
                      <a:ln w="38100">
                        <a:noFill/>
                        <a:miter/>
                      </a:ln>
                    </p:spPr>
                  </p:pic>
                </p:oleObj>
              </mc:Fallback>
            </mc:AlternateContent>
          </a:graphicData>
        </a:graphic>
      </p:graphicFrame>
      <p:graphicFrame>
        <p:nvGraphicFramePr>
          <p:cNvPr id="12442" name="Object 154"/>
          <p:cNvGraphicFramePr>
            <a:graphicFrameLocks noChangeAspect="1"/>
          </p:cNvGraphicFramePr>
          <p:nvPr/>
        </p:nvGraphicFramePr>
        <p:xfrm>
          <a:off x="557213" y="1319213"/>
          <a:ext cx="3124200" cy="482600"/>
        </p:xfrm>
        <a:graphic>
          <a:graphicData uri="http://schemas.openxmlformats.org/presentationml/2006/ole">
            <mc:AlternateContent xmlns:mc="http://schemas.openxmlformats.org/markup-compatibility/2006">
              <mc:Choice xmlns:v="urn:schemas-microsoft-com:vml" Requires="v">
                <p:oleObj spid="_x0000_s3085" name="" r:id="rId3" imgW="1102360" imgH="130810" progId="Equation.3">
                  <p:embed/>
                </p:oleObj>
              </mc:Choice>
              <mc:Fallback>
                <p:oleObj name="" r:id="rId3" imgW="1102360" imgH="130810" progId="Equation.3">
                  <p:embed/>
                  <p:pic>
                    <p:nvPicPr>
                      <p:cNvPr id="0" name="图片 3084"/>
                      <p:cNvPicPr/>
                      <p:nvPr/>
                    </p:nvPicPr>
                    <p:blipFill>
                      <a:blip r:embed="rId4">
                        <a:clrChange>
                          <a:clrFrom>
                            <a:srgbClr val="000000"/>
                          </a:clrFrom>
                          <a:clrTo>
                            <a:srgbClr val="0000CC"/>
                          </a:clrTo>
                        </a:clrChange>
                      </a:blip>
                      <a:stretch>
                        <a:fillRect/>
                      </a:stretch>
                    </p:blipFill>
                    <p:spPr>
                      <a:xfrm>
                        <a:off x="557213" y="1319213"/>
                        <a:ext cx="3124200" cy="482600"/>
                      </a:xfrm>
                      <a:prstGeom prst="rect">
                        <a:avLst/>
                      </a:prstGeom>
                      <a:noFill/>
                      <a:ln w="38100">
                        <a:noFill/>
                        <a:miter/>
                      </a:ln>
                    </p:spPr>
                  </p:pic>
                </p:oleObj>
              </mc:Fallback>
            </mc:AlternateContent>
          </a:graphicData>
        </a:graphic>
      </p:graphicFrame>
      <p:graphicFrame>
        <p:nvGraphicFramePr>
          <p:cNvPr id="12443" name="Object 155"/>
          <p:cNvGraphicFramePr>
            <a:graphicFrameLocks noChangeAspect="1"/>
          </p:cNvGraphicFramePr>
          <p:nvPr/>
        </p:nvGraphicFramePr>
        <p:xfrm>
          <a:off x="557213" y="1889125"/>
          <a:ext cx="1701800" cy="508000"/>
        </p:xfrm>
        <a:graphic>
          <a:graphicData uri="http://schemas.openxmlformats.org/presentationml/2006/ole">
            <mc:AlternateContent xmlns:mc="http://schemas.openxmlformats.org/markup-compatibility/2006">
              <mc:Choice xmlns:v="urn:schemas-microsoft-com:vml" Requires="v">
                <p:oleObj spid="_x0000_s3092" name="" r:id="rId5" imgW="571500" imgH="139065" progId="Equation.3">
                  <p:embed/>
                </p:oleObj>
              </mc:Choice>
              <mc:Fallback>
                <p:oleObj name="" r:id="rId5" imgW="571500" imgH="139065" progId="Equation.3">
                  <p:embed/>
                  <p:pic>
                    <p:nvPicPr>
                      <p:cNvPr id="0" name="图片 3091"/>
                      <p:cNvPicPr/>
                      <p:nvPr/>
                    </p:nvPicPr>
                    <p:blipFill>
                      <a:blip r:embed="rId6">
                        <a:clrChange>
                          <a:clrFrom>
                            <a:srgbClr val="000000"/>
                          </a:clrFrom>
                          <a:clrTo>
                            <a:srgbClr val="0000CC"/>
                          </a:clrTo>
                        </a:clrChange>
                      </a:blip>
                      <a:stretch>
                        <a:fillRect/>
                      </a:stretch>
                    </p:blipFill>
                    <p:spPr>
                      <a:xfrm>
                        <a:off x="557213" y="1889125"/>
                        <a:ext cx="1701800" cy="508000"/>
                      </a:xfrm>
                      <a:prstGeom prst="rect">
                        <a:avLst/>
                      </a:prstGeom>
                      <a:noFill/>
                      <a:ln w="38100">
                        <a:noFill/>
                        <a:miter/>
                      </a:ln>
                    </p:spPr>
                  </p:pic>
                </p:oleObj>
              </mc:Fallback>
            </mc:AlternateContent>
          </a:graphicData>
        </a:graphic>
      </p:graphicFrame>
      <p:sp>
        <p:nvSpPr>
          <p:cNvPr id="12444" name="Text Box 156"/>
          <p:cNvSpPr txBox="1"/>
          <p:nvPr/>
        </p:nvSpPr>
        <p:spPr>
          <a:xfrm>
            <a:off x="989013" y="2339975"/>
            <a:ext cx="3124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0000"/>
                </a:solidFill>
                <a:latin typeface="幼圆" panose="02010509060101010101" pitchFamily="49" charset="-122"/>
                <a:ea typeface="幼圆" panose="02010509060101010101" pitchFamily="49" charset="-122"/>
              </a:rPr>
              <a:t>◇</a:t>
            </a:r>
            <a:r>
              <a:rPr lang="zh-CN" altLang="en-US" sz="2400" dirty="0">
                <a:solidFill>
                  <a:srgbClr val="FF0000"/>
                </a:solidFill>
                <a:latin typeface="幼圆" panose="02010509060101010101" pitchFamily="49" charset="-122"/>
                <a:ea typeface="幼圆" panose="02010509060101010101" pitchFamily="49" charset="-122"/>
              </a:rPr>
              <a:t>功能描述</a:t>
            </a:r>
            <a:endParaRPr lang="zh-CN" altLang="en-US" sz="2400" dirty="0">
              <a:solidFill>
                <a:srgbClr val="FF0000"/>
              </a:solidFill>
              <a:latin typeface="幼圆" panose="02010509060101010101" pitchFamily="49" charset="-122"/>
              <a:ea typeface="幼圆" panose="02010509060101010101" pitchFamily="49" charset="-122"/>
            </a:endParaRPr>
          </a:p>
        </p:txBody>
      </p:sp>
      <p:sp>
        <p:nvSpPr>
          <p:cNvPr id="12445" name="Text Box 157"/>
          <p:cNvSpPr txBox="1"/>
          <p:nvPr/>
        </p:nvSpPr>
        <p:spPr>
          <a:xfrm>
            <a:off x="466725" y="2879725"/>
            <a:ext cx="3343275" cy="2647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幼圆" panose="02010509060101010101" pitchFamily="49" charset="-122"/>
              </a:rPr>
              <a:t>       </a:t>
            </a:r>
            <a:r>
              <a:rPr lang="zh-CN" altLang="en-US" sz="2400" dirty="0">
                <a:ea typeface="幼圆" panose="02010509060101010101" pitchFamily="49" charset="-122"/>
              </a:rPr>
              <a:t>该电路当</a:t>
            </a:r>
            <a:r>
              <a:rPr lang="en-US" altLang="zh-CN" sz="2400" dirty="0">
                <a:ea typeface="幼圆" panose="02010509060101010101" pitchFamily="49" charset="-122"/>
              </a:rPr>
              <a:t>DCBA</a:t>
            </a:r>
            <a:r>
              <a:rPr lang="zh-CN" altLang="en-US" sz="2400" dirty="0">
                <a:ea typeface="幼圆" panose="02010509060101010101" pitchFamily="49" charset="-122"/>
              </a:rPr>
              <a:t>表示的输入二进制数小于或等于</a:t>
            </a:r>
            <a:r>
              <a:rPr lang="en-US" altLang="zh-CN" sz="2400" dirty="0">
                <a:ea typeface="幼圆" panose="02010509060101010101" pitchFamily="49" charset="-122"/>
              </a:rPr>
              <a:t>5</a:t>
            </a:r>
            <a:r>
              <a:rPr lang="zh-CN" altLang="en-US" sz="2400" dirty="0">
                <a:ea typeface="幼圆" panose="02010509060101010101" pitchFamily="49" charset="-122"/>
              </a:rPr>
              <a:t>时</a:t>
            </a:r>
            <a:r>
              <a:rPr lang="en-US" altLang="zh-CN" sz="2400" dirty="0">
                <a:ea typeface="幼圆" panose="02010509060101010101" pitchFamily="49" charset="-122"/>
              </a:rPr>
              <a:t>Y</a:t>
            </a:r>
            <a:r>
              <a:rPr lang="en-US" altLang="zh-CN" sz="2400" baseline="-25000" dirty="0">
                <a:ea typeface="幼圆" panose="02010509060101010101" pitchFamily="49" charset="-122"/>
              </a:rPr>
              <a:t>0</a:t>
            </a:r>
            <a:r>
              <a:rPr lang="zh-CN" altLang="en-US" sz="2400" dirty="0">
                <a:ea typeface="幼圆" panose="02010509060101010101" pitchFamily="49" charset="-122"/>
              </a:rPr>
              <a:t>为</a:t>
            </a:r>
            <a:r>
              <a:rPr lang="en-US" altLang="zh-CN" sz="2400" dirty="0">
                <a:ea typeface="幼圆" panose="02010509060101010101" pitchFamily="49" charset="-122"/>
              </a:rPr>
              <a:t>1</a:t>
            </a:r>
            <a:r>
              <a:rPr lang="zh-CN" altLang="en-US" sz="2400" dirty="0">
                <a:ea typeface="幼圆" panose="02010509060101010101" pitchFamily="49" charset="-122"/>
              </a:rPr>
              <a:t>，当输入二进制数在</a:t>
            </a:r>
            <a:r>
              <a:rPr lang="en-US" altLang="zh-CN" sz="2400" dirty="0">
                <a:ea typeface="幼圆" panose="02010509060101010101" pitchFamily="49" charset="-122"/>
              </a:rPr>
              <a:t>6</a:t>
            </a:r>
            <a:r>
              <a:rPr lang="zh-CN" altLang="en-US" sz="2400" dirty="0">
                <a:ea typeface="幼圆" panose="02010509060101010101" pitchFamily="49" charset="-122"/>
              </a:rPr>
              <a:t>和</a:t>
            </a:r>
            <a:r>
              <a:rPr lang="en-US" altLang="zh-CN" sz="2400" dirty="0">
                <a:ea typeface="幼圆" panose="02010509060101010101" pitchFamily="49" charset="-122"/>
              </a:rPr>
              <a:t>10</a:t>
            </a:r>
            <a:r>
              <a:rPr lang="zh-CN" altLang="en-US" sz="2400" dirty="0">
                <a:ea typeface="幼圆" panose="02010509060101010101" pitchFamily="49" charset="-122"/>
              </a:rPr>
              <a:t>之间时</a:t>
            </a:r>
            <a:r>
              <a:rPr lang="en-US" altLang="zh-CN" sz="2400" dirty="0">
                <a:ea typeface="幼圆" panose="02010509060101010101" pitchFamily="49" charset="-122"/>
              </a:rPr>
              <a:t>Y</a:t>
            </a:r>
            <a:r>
              <a:rPr lang="en-US" altLang="zh-CN" sz="2400" baseline="-25000" dirty="0">
                <a:ea typeface="幼圆" panose="02010509060101010101" pitchFamily="49" charset="-122"/>
              </a:rPr>
              <a:t>1</a:t>
            </a:r>
            <a:r>
              <a:rPr lang="zh-CN" altLang="en-US" sz="2400" dirty="0">
                <a:ea typeface="幼圆" panose="02010509060101010101" pitchFamily="49" charset="-122"/>
              </a:rPr>
              <a:t>等于</a:t>
            </a:r>
            <a:r>
              <a:rPr lang="en-US" altLang="zh-CN" sz="2400" dirty="0">
                <a:ea typeface="幼圆" panose="02010509060101010101" pitchFamily="49" charset="-122"/>
              </a:rPr>
              <a:t>1</a:t>
            </a:r>
            <a:r>
              <a:rPr lang="zh-CN" altLang="en-US" sz="2400" dirty="0">
                <a:ea typeface="幼圆" panose="02010509060101010101" pitchFamily="49" charset="-122"/>
              </a:rPr>
              <a:t>，当输入二进制数大于或等于</a:t>
            </a:r>
            <a:r>
              <a:rPr lang="en-US" altLang="zh-CN" sz="2400" dirty="0">
                <a:ea typeface="幼圆" panose="02010509060101010101" pitchFamily="49" charset="-122"/>
              </a:rPr>
              <a:t>11</a:t>
            </a:r>
            <a:r>
              <a:rPr lang="zh-CN" altLang="en-US" sz="2400" dirty="0">
                <a:ea typeface="幼圆" panose="02010509060101010101" pitchFamily="49" charset="-122"/>
              </a:rPr>
              <a:t>时</a:t>
            </a:r>
            <a:r>
              <a:rPr lang="en-US" altLang="zh-CN" sz="2400" dirty="0">
                <a:ea typeface="幼圆" panose="02010509060101010101" pitchFamily="49" charset="-122"/>
              </a:rPr>
              <a:t>Y</a:t>
            </a:r>
            <a:r>
              <a:rPr lang="en-US" altLang="zh-CN" sz="2400" baseline="-25000" dirty="0">
                <a:ea typeface="幼圆" panose="02010509060101010101" pitchFamily="49" charset="-122"/>
              </a:rPr>
              <a:t>2</a:t>
            </a:r>
            <a:r>
              <a:rPr lang="zh-CN" altLang="en-US" sz="2400" dirty="0">
                <a:ea typeface="幼圆" panose="02010509060101010101" pitchFamily="49" charset="-122"/>
              </a:rPr>
              <a:t>等于</a:t>
            </a:r>
            <a:r>
              <a:rPr lang="en-US" altLang="zh-CN" sz="2400" dirty="0">
                <a:ea typeface="幼圆" panose="02010509060101010101" pitchFamily="49" charset="-122"/>
              </a:rPr>
              <a:t>1</a:t>
            </a:r>
            <a:r>
              <a:rPr lang="zh-CN" altLang="en-US" sz="2400" dirty="0">
                <a:ea typeface="幼圆" panose="02010509060101010101" pitchFamily="49" charset="-122"/>
              </a:rPr>
              <a:t>。</a:t>
            </a:r>
            <a:endParaRPr lang="zh-CN" altLang="en-US" sz="2400" dirty="0">
              <a:ea typeface="幼圆" panose="02010509060101010101" pitchFamily="49" charset="-122"/>
            </a:endParaRPr>
          </a:p>
        </p:txBody>
      </p:sp>
      <p:sp>
        <p:nvSpPr>
          <p:cNvPr id="12446" name="Text Box 158"/>
          <p:cNvSpPr txBox="1"/>
          <p:nvPr/>
        </p:nvSpPr>
        <p:spPr>
          <a:xfrm>
            <a:off x="466725" y="5580063"/>
            <a:ext cx="3433763"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幼圆" panose="02010509060101010101" pitchFamily="49" charset="-122"/>
              </a:rPr>
              <a:t>       </a:t>
            </a:r>
            <a:r>
              <a:rPr lang="zh-CN" altLang="en-US" sz="2400" dirty="0">
                <a:solidFill>
                  <a:srgbClr val="FF0000"/>
                </a:solidFill>
                <a:ea typeface="幼圆" panose="02010509060101010101" pitchFamily="49" charset="-122"/>
              </a:rPr>
              <a:t>该逻辑电路是输入</a:t>
            </a:r>
            <a:r>
              <a:rPr lang="en-US" altLang="zh-CN" sz="2400" dirty="0">
                <a:solidFill>
                  <a:srgbClr val="FF0000"/>
                </a:solidFill>
                <a:ea typeface="幼圆" panose="02010509060101010101" pitchFamily="49" charset="-122"/>
              </a:rPr>
              <a:t>4</a:t>
            </a:r>
            <a:r>
              <a:rPr lang="zh-CN" altLang="en-US" sz="2400" dirty="0">
                <a:solidFill>
                  <a:srgbClr val="FF0000"/>
                </a:solidFill>
                <a:ea typeface="幼圆" panose="02010509060101010101" pitchFamily="49" charset="-122"/>
              </a:rPr>
              <a:t>位二进制数判别电路。</a:t>
            </a:r>
            <a:endParaRPr lang="zh-CN" altLang="en-US" sz="2400" dirty="0">
              <a:solidFill>
                <a:srgbClr val="FF0000"/>
              </a:solidFill>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441"/>
                                        </p:tgtEl>
                                        <p:attrNameLst>
                                          <p:attrName>style.visibility</p:attrName>
                                        </p:attrNameLst>
                                      </p:cBhvr>
                                      <p:to>
                                        <p:strVal val="visible"/>
                                      </p:to>
                                    </p:set>
                                    <p:animEffect transition="in" filter="fade">
                                      <p:cBhvr>
                                        <p:cTn id="7" dur="1000"/>
                                        <p:tgtEl>
                                          <p:spTgt spid="12441"/>
                                        </p:tgtEl>
                                      </p:cBhvr>
                                    </p:animEffect>
                                    <p:anim calcmode="lin" valueType="num">
                                      <p:cBhvr>
                                        <p:cTn id="8" dur="1000" fill="hold"/>
                                        <p:tgtEl>
                                          <p:spTgt spid="12441"/>
                                        </p:tgtEl>
                                        <p:attrNameLst>
                                          <p:attrName>ppt_x</p:attrName>
                                        </p:attrNameLst>
                                      </p:cBhvr>
                                      <p:tavLst>
                                        <p:tav tm="0">
                                          <p:val>
                                            <p:strVal val="#ppt_x"/>
                                          </p:val>
                                        </p:tav>
                                        <p:tav tm="100000">
                                          <p:val>
                                            <p:strVal val="#ppt_x"/>
                                          </p:val>
                                        </p:tav>
                                      </p:tavLst>
                                    </p:anim>
                                    <p:anim calcmode="lin" valueType="num">
                                      <p:cBhvr>
                                        <p:cTn id="9" dur="1000" fill="hold"/>
                                        <p:tgtEl>
                                          <p:spTgt spid="124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442"/>
                                        </p:tgtEl>
                                        <p:attrNameLst>
                                          <p:attrName>style.visibility</p:attrName>
                                        </p:attrNameLst>
                                      </p:cBhvr>
                                      <p:to>
                                        <p:strVal val="visible"/>
                                      </p:to>
                                    </p:set>
                                    <p:animEffect transition="in" filter="fade">
                                      <p:cBhvr>
                                        <p:cTn id="14" dur="1000"/>
                                        <p:tgtEl>
                                          <p:spTgt spid="12442"/>
                                        </p:tgtEl>
                                      </p:cBhvr>
                                    </p:animEffect>
                                    <p:anim calcmode="lin" valueType="num">
                                      <p:cBhvr>
                                        <p:cTn id="15" dur="1000" fill="hold"/>
                                        <p:tgtEl>
                                          <p:spTgt spid="12442"/>
                                        </p:tgtEl>
                                        <p:attrNameLst>
                                          <p:attrName>ppt_x</p:attrName>
                                        </p:attrNameLst>
                                      </p:cBhvr>
                                      <p:tavLst>
                                        <p:tav tm="0">
                                          <p:val>
                                            <p:strVal val="#ppt_x"/>
                                          </p:val>
                                        </p:tav>
                                        <p:tav tm="100000">
                                          <p:val>
                                            <p:strVal val="#ppt_x"/>
                                          </p:val>
                                        </p:tav>
                                      </p:tavLst>
                                    </p:anim>
                                    <p:anim calcmode="lin" valueType="num">
                                      <p:cBhvr>
                                        <p:cTn id="16" dur="1000" fill="hold"/>
                                        <p:tgtEl>
                                          <p:spTgt spid="1244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443"/>
                                        </p:tgtEl>
                                        <p:attrNameLst>
                                          <p:attrName>style.visibility</p:attrName>
                                        </p:attrNameLst>
                                      </p:cBhvr>
                                      <p:to>
                                        <p:strVal val="visible"/>
                                      </p:to>
                                    </p:set>
                                    <p:animEffect transition="in" filter="fade">
                                      <p:cBhvr>
                                        <p:cTn id="21" dur="1000"/>
                                        <p:tgtEl>
                                          <p:spTgt spid="12443"/>
                                        </p:tgtEl>
                                      </p:cBhvr>
                                    </p:animEffect>
                                    <p:anim calcmode="lin" valueType="num">
                                      <p:cBhvr>
                                        <p:cTn id="22" dur="1000" fill="hold"/>
                                        <p:tgtEl>
                                          <p:spTgt spid="12443"/>
                                        </p:tgtEl>
                                        <p:attrNameLst>
                                          <p:attrName>ppt_x</p:attrName>
                                        </p:attrNameLst>
                                      </p:cBhvr>
                                      <p:tavLst>
                                        <p:tav tm="0">
                                          <p:val>
                                            <p:strVal val="#ppt_x"/>
                                          </p:val>
                                        </p:tav>
                                        <p:tav tm="100000">
                                          <p:val>
                                            <p:strVal val="#ppt_x"/>
                                          </p:val>
                                        </p:tav>
                                      </p:tavLst>
                                    </p:anim>
                                    <p:anim calcmode="lin" valueType="num">
                                      <p:cBhvr>
                                        <p:cTn id="23" dur="1000" fill="hold"/>
                                        <p:tgtEl>
                                          <p:spTgt spid="1244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2292"/>
                                        </p:tgtEl>
                                        <p:attrNameLst>
                                          <p:attrName>style.visibility</p:attrName>
                                        </p:attrNameLst>
                                      </p:cBhvr>
                                      <p:to>
                                        <p:strVal val="visible"/>
                                      </p:to>
                                    </p:set>
                                    <p:animEffect transition="in" filter="wipe(up)">
                                      <p:cBhvr>
                                        <p:cTn id="28" dur="5000"/>
                                        <p:tgtEl>
                                          <p:spTgt spid="12292"/>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nodeType="clickEffect">
                                  <p:stCondLst>
                                    <p:cond delay="0"/>
                                  </p:stCondLst>
                                  <p:childTnLst>
                                    <p:set>
                                      <p:cBhvr>
                                        <p:cTn id="32" dur="1" fill="hold">
                                          <p:stCondLst>
                                            <p:cond delay="0"/>
                                          </p:stCondLst>
                                        </p:cTn>
                                        <p:tgtEl>
                                          <p:spTgt spid="12444">
                                            <p:txEl>
                                              <p:charRg st="0" end="6"/>
                                            </p:txEl>
                                          </p:spTgt>
                                        </p:tgtEl>
                                        <p:attrNameLst>
                                          <p:attrName>style.visibility</p:attrName>
                                        </p:attrNameLst>
                                      </p:cBhvr>
                                      <p:to>
                                        <p:strVal val="visible"/>
                                      </p:to>
                                    </p:set>
                                    <p:anim calcmode="lin" valueType="num">
                                      <p:cBhvr>
                                        <p:cTn id="33" dur="1000" fill="hold"/>
                                        <p:tgtEl>
                                          <p:spTgt spid="12444">
                                            <p:txEl>
                                              <p:charRg st="0" end="6"/>
                                            </p:txEl>
                                          </p:spTgt>
                                        </p:tgtEl>
                                        <p:attrNameLst>
                                          <p:attrName>ppt_x</p:attrName>
                                        </p:attrNameLst>
                                      </p:cBhvr>
                                      <p:tavLst>
                                        <p:tav tm="0">
                                          <p:val>
                                            <p:strVal val="#ppt_x-.2"/>
                                          </p:val>
                                        </p:tav>
                                        <p:tav tm="100000">
                                          <p:val>
                                            <p:strVal val="#ppt_x"/>
                                          </p:val>
                                        </p:tav>
                                      </p:tavLst>
                                    </p:anim>
                                    <p:anim calcmode="lin" valueType="num">
                                      <p:cBhvr>
                                        <p:cTn id="34" dur="1000" fill="hold"/>
                                        <p:tgtEl>
                                          <p:spTgt spid="12444">
                                            <p:txEl>
                                              <p:charRg st="0" end="6"/>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2444">
                                            <p:txEl>
                                              <p:charRg st="0"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7" presetClass="entr" presetSubtype="0" fill="hold" nodeType="clickEffect">
                                  <p:stCondLst>
                                    <p:cond delay="0"/>
                                  </p:stCondLst>
                                  <p:iterate type="lt">
                                    <p:tmPct val="250000"/>
                                  </p:iterate>
                                  <p:childTnLst>
                                    <p:set>
                                      <p:cBhvr>
                                        <p:cTn id="39" dur="1" fill="hold">
                                          <p:stCondLst>
                                            <p:cond delay="0"/>
                                          </p:stCondLst>
                                        </p:cTn>
                                        <p:tgtEl>
                                          <p:spTgt spid="12445">
                                            <p:txEl>
                                              <p:charRg st="0" end="79"/>
                                            </p:txEl>
                                          </p:spTgt>
                                        </p:tgtEl>
                                        <p:attrNameLst>
                                          <p:attrName>style.visibility</p:attrName>
                                        </p:attrNameLst>
                                      </p:cBhvr>
                                      <p:to>
                                        <p:strVal val="visible"/>
                                      </p:to>
                                    </p:set>
                                    <p:anim calcmode="discrete" valueType="clr">
                                      <p:cBhvr override="childStyle">
                                        <p:cTn id="40" dur="80"/>
                                        <p:tgtEl>
                                          <p:spTgt spid="12445">
                                            <p:txEl>
                                              <p:charRg st="0" end="7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12445">
                                            <p:txEl>
                                              <p:charRg st="0" end="79"/>
                                            </p:txEl>
                                          </p:spTgt>
                                        </p:tgtEl>
                                        <p:attrNameLst>
                                          <p:attrName>fillcolor</p:attrName>
                                        </p:attrNameLst>
                                      </p:cBhvr>
                                      <p:tavLst>
                                        <p:tav tm="0">
                                          <p:val>
                                            <p:clrVal>
                                              <a:schemeClr val="accent2"/>
                                            </p:clrVal>
                                          </p:val>
                                        </p:tav>
                                        <p:tav tm="50000">
                                          <p:val>
                                            <p:clrVal>
                                              <a:schemeClr val="hlink"/>
                                            </p:clrVal>
                                          </p:val>
                                        </p:tav>
                                      </p:tavLst>
                                    </p:anim>
                                    <p:set>
                                      <p:cBhvr>
                                        <p:cTn id="42" dur="80"/>
                                        <p:tgtEl>
                                          <p:spTgt spid="12445">
                                            <p:txEl>
                                              <p:charRg st="0" end="79"/>
                                            </p:txEl>
                                          </p:spTgt>
                                        </p:tgtEl>
                                        <p:attrNameLst>
                                          <p:attrName>fill.type</p:attrName>
                                        </p:attrNameLst>
                                      </p:cBhvr>
                                      <p:to>
                                        <p:strVal val="solid"/>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2446"/>
                                        </p:tgtEl>
                                        <p:attrNameLst>
                                          <p:attrName>style.visibility</p:attrName>
                                        </p:attrNameLst>
                                      </p:cBhvr>
                                      <p:to>
                                        <p:strVal val="visible"/>
                                      </p:to>
                                    </p:set>
                                    <p:animEffect transition="in" filter="fade">
                                      <p:cBhvr>
                                        <p:cTn id="47" dur="3000"/>
                                        <p:tgtEl>
                                          <p:spTgt spid="12446"/>
                                        </p:tgtEl>
                                      </p:cBhvr>
                                    </p:animEffect>
                                    <p:anim calcmode="lin" valueType="num">
                                      <p:cBhvr>
                                        <p:cTn id="48" dur="3000" fill="hold"/>
                                        <p:tgtEl>
                                          <p:spTgt spid="12446"/>
                                        </p:tgtEl>
                                        <p:attrNameLst>
                                          <p:attrName>ppt_x</p:attrName>
                                        </p:attrNameLst>
                                      </p:cBhvr>
                                      <p:tavLst>
                                        <p:tav tm="0">
                                          <p:val>
                                            <p:strVal val="#ppt_x"/>
                                          </p:val>
                                        </p:tav>
                                        <p:tav tm="100000">
                                          <p:val>
                                            <p:strVal val="#ppt_x"/>
                                          </p:val>
                                        </p:tav>
                                      </p:tavLst>
                                    </p:anim>
                                    <p:anim calcmode="lin" valueType="num">
                                      <p:cBhvr>
                                        <p:cTn id="49" dur="3000" fill="hold"/>
                                        <p:tgtEl>
                                          <p:spTgt spid="124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4"/>
          <p:cNvSpPr/>
          <p:nvPr/>
        </p:nvSpPr>
        <p:spPr>
          <a:xfrm>
            <a:off x="900113" y="476250"/>
            <a:ext cx="7335837" cy="685800"/>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4400" b="1" dirty="0">
                <a:solidFill>
                  <a:schemeClr val="tx2"/>
                </a:solidFill>
              </a:rPr>
              <a:t>§3.4  </a:t>
            </a:r>
            <a:r>
              <a:rPr lang="zh-CN" altLang="en-US" sz="4400" b="1" dirty="0">
                <a:solidFill>
                  <a:schemeClr val="tx2"/>
                </a:solidFill>
              </a:rPr>
              <a:t>组合逻辑电路的设计</a:t>
            </a:r>
            <a:endParaRPr lang="zh-CN" altLang="en-US" sz="4400" b="1" dirty="0">
              <a:solidFill>
                <a:schemeClr val="tx2"/>
              </a:solidFill>
            </a:endParaRPr>
          </a:p>
        </p:txBody>
      </p:sp>
      <p:sp>
        <p:nvSpPr>
          <p:cNvPr id="2" name="Text Box 5"/>
          <p:cNvSpPr txBox="1">
            <a:spLocks noChangeArrowheads="1"/>
          </p:cNvSpPr>
          <p:nvPr/>
        </p:nvSpPr>
        <p:spPr bwMode="auto">
          <a:xfrm>
            <a:off x="468313" y="1485900"/>
            <a:ext cx="8256588"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800000"/>
                </a:solidFill>
                <a:effectLst/>
                <a:uLnTx/>
                <a:uFillTx/>
                <a:latin typeface="Arial" panose="020B0604020202020204" pitchFamily="34" charset="0"/>
                <a:ea typeface="宋体" panose="02010600030101010101" pitchFamily="2" charset="-122"/>
                <a:cs typeface="+mn-cs"/>
              </a:rPr>
              <a:t>组合逻辑电路设计的一般步骤：</a:t>
            </a:r>
            <a:endParaRPr kumimoji="0" lang="zh-CN" altLang="en-US" sz="2800" b="1" i="0" u="none" strike="noStrike" kern="1200" cap="none" spc="0" normalizeH="0" baseline="0" noProof="0" dirty="0">
              <a:ln>
                <a:noFill/>
              </a:ln>
              <a:solidFill>
                <a:srgbClr val="8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、根据电路功能描述，利用穷举法，填写真值表；</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、根据真值表，得到逻辑表达式或卡诺图；</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、将逻辑函数表达式化简得到最简与或表达式；</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716280" marR="0" lvl="0" indent="-71628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4</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、根据最简逻辑表达式，通过逻辑变换得到目标逻辑电路图；</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1" name="Text Box 5"/>
          <p:cNvSpPr txBox="1"/>
          <p:nvPr/>
        </p:nvSpPr>
        <p:spPr>
          <a:xfrm>
            <a:off x="457200" y="5035550"/>
            <a:ext cx="1447800" cy="588963"/>
          </a:xfrm>
          <a:prstGeom prst="rect">
            <a:avLst/>
          </a:prstGeom>
          <a:noFill/>
          <a:ln w="9525" cap="flat" cmpd="sng">
            <a:solidFill>
              <a:srgbClr val="CC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latin typeface="Times New Roman" panose="02020603050405020304" pitchFamily="18" charset="0"/>
                <a:ea typeface="隶书" panose="02010509060101010101" pitchFamily="49" charset="-122"/>
              </a:rPr>
              <a:t>真值表</a:t>
            </a:r>
            <a:endParaRPr lang="zh-CN" altLang="en-US" sz="6000" b="1" dirty="0">
              <a:latin typeface="Times New Roman" panose="02020603050405020304" pitchFamily="18" charset="0"/>
              <a:ea typeface="隶书" panose="02010509060101010101" pitchFamily="49" charset="-122"/>
            </a:endParaRPr>
          </a:p>
        </p:txBody>
      </p:sp>
      <p:sp>
        <p:nvSpPr>
          <p:cNvPr id="19462" name="Text Box 6"/>
          <p:cNvSpPr txBox="1"/>
          <p:nvPr/>
        </p:nvSpPr>
        <p:spPr>
          <a:xfrm>
            <a:off x="381000" y="920750"/>
            <a:ext cx="1581150" cy="1076325"/>
          </a:xfrm>
          <a:prstGeom prst="rect">
            <a:avLst/>
          </a:prstGeom>
          <a:noFill/>
          <a:ln w="9525" cap="flat" cmpd="sng">
            <a:solidFill>
              <a:srgbClr val="CC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latin typeface="Times New Roman" panose="02020603050405020304" pitchFamily="18" charset="0"/>
                <a:ea typeface="隶书" panose="02010509060101010101" pitchFamily="49" charset="-122"/>
              </a:rPr>
              <a:t>电路功能描述</a:t>
            </a:r>
            <a:endParaRPr lang="zh-CN" altLang="en-US" sz="5400" b="1" dirty="0">
              <a:latin typeface="Times New Roman" panose="02020603050405020304" pitchFamily="18" charset="0"/>
              <a:ea typeface="隶书" panose="02010509060101010101" pitchFamily="49" charset="-122"/>
            </a:endParaRPr>
          </a:p>
        </p:txBody>
      </p:sp>
      <p:sp>
        <p:nvSpPr>
          <p:cNvPr id="19463" name="AutoShape 7"/>
          <p:cNvSpPr/>
          <p:nvPr/>
        </p:nvSpPr>
        <p:spPr>
          <a:xfrm>
            <a:off x="914400" y="2063750"/>
            <a:ext cx="304800" cy="2971800"/>
          </a:xfrm>
          <a:prstGeom prst="downArrow">
            <a:avLst>
              <a:gd name="adj1" fmla="val 50000"/>
              <a:gd name="adj2" fmla="val 243750"/>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9464" name="Text Box 8"/>
          <p:cNvSpPr txBox="1">
            <a:spLocks noChangeArrowheads="1"/>
          </p:cNvSpPr>
          <p:nvPr/>
        </p:nvSpPr>
        <p:spPr bwMode="auto">
          <a:xfrm>
            <a:off x="2209800" y="692150"/>
            <a:ext cx="6553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spcBef>
                <a:spcPct val="50000"/>
              </a:spcBef>
              <a:buClrTx/>
              <a:buSzTx/>
              <a:buFontTx/>
              <a:defRPr/>
            </a:pPr>
            <a:r>
              <a:rPr kumimoji="1" lang="zh-CN" altLang="en-US" sz="2400" b="1" kern="1200" cap="none" spc="0" normalizeH="0" baseline="0" noProof="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cs typeface="+mn-cs"/>
                <a:sym typeface="+mn-ea"/>
              </a:rPr>
              <a:t>例</a:t>
            </a:r>
            <a:r>
              <a:rPr kumimoji="1" lang="zh-CN" altLang="en-US" sz="2400" kern="1200" cap="none" spc="0" normalizeH="0" baseline="0" noProof="0">
                <a:solidFill>
                  <a:srgbClr val="FF0000"/>
                </a:solidFill>
                <a:latin typeface="Times New Roman" panose="02020603050405020304" pitchFamily="18" charset="0"/>
                <a:ea typeface="黑体" panose="02010609060101010101" pitchFamily="49" charset="-122"/>
                <a:cs typeface="+mn-cs"/>
                <a:sym typeface="+mn-ea"/>
              </a:rPr>
              <a:t>：</a:t>
            </a:r>
            <a:r>
              <a:rPr kumimoji="1" lang="zh-CN" altLang="en-US" sz="2400" kern="1200" cap="none" spc="0" normalizeH="0" baseline="0" noProof="0">
                <a:latin typeface="Times New Roman" panose="02020603050405020304" pitchFamily="18" charset="0"/>
                <a:ea typeface="宋体" panose="02010600030101010101" pitchFamily="2" charset="-122"/>
                <a:cs typeface="+mn-cs"/>
                <a:sym typeface="+mn-ea"/>
              </a:rPr>
              <a:t>设计一个楼上、楼下开关的控制逻辑电路来控制楼梯上的路灯，使之在上楼前，用楼下开关打开电灯，上楼后，用楼上开关关灭电灯；或者在下楼前，用楼上开关打开电灯，下楼后，用楼下开关关灭电灯。</a:t>
            </a:r>
            <a:endParaRPr kumimoji="1" lang="zh-CN" altLang="en-US" sz="2400" kern="1200" cap="none" spc="0" normalizeH="0" baseline="0" noProof="0">
              <a:latin typeface="Times New Roman" panose="02020603050405020304" pitchFamily="18" charset="0"/>
              <a:ea typeface="宋体" panose="02010600030101010101" pitchFamily="2" charset="-122"/>
              <a:cs typeface="+mn-cs"/>
              <a:sym typeface="+mn-ea"/>
            </a:endParaRPr>
          </a:p>
        </p:txBody>
      </p:sp>
      <p:sp>
        <p:nvSpPr>
          <p:cNvPr id="19465" name="Text Box 9"/>
          <p:cNvSpPr txBox="1"/>
          <p:nvPr/>
        </p:nvSpPr>
        <p:spPr>
          <a:xfrm>
            <a:off x="2209800" y="3086100"/>
            <a:ext cx="6400800" cy="1187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latin typeface="Times New Roman" panose="02020603050405020304" pitchFamily="18" charset="0"/>
              </a:rPr>
              <a:t>设楼上开关为</a:t>
            </a:r>
            <a:r>
              <a:rPr lang="en-US" altLang="zh-CN" sz="2400" dirty="0">
                <a:latin typeface="Times New Roman" panose="02020603050405020304" pitchFamily="18" charset="0"/>
              </a:rPr>
              <a:t>A</a:t>
            </a:r>
            <a:r>
              <a:rPr lang="zh-CN" altLang="en-US" sz="2400" dirty="0">
                <a:latin typeface="Times New Roman" panose="02020603050405020304" pitchFamily="18" charset="0"/>
              </a:rPr>
              <a:t>，楼下开关为</a:t>
            </a:r>
            <a:r>
              <a:rPr lang="en-US" altLang="zh-CN" sz="2400" dirty="0">
                <a:latin typeface="Times New Roman" panose="02020603050405020304" pitchFamily="18" charset="0"/>
              </a:rPr>
              <a:t>B</a:t>
            </a:r>
            <a:r>
              <a:rPr lang="zh-CN" altLang="en-US" sz="2400" dirty="0">
                <a:latin typeface="Times New Roman" panose="02020603050405020304" pitchFamily="18" charset="0"/>
              </a:rPr>
              <a:t>，灯泡为</a:t>
            </a:r>
            <a:r>
              <a:rPr lang="en-US" altLang="zh-CN" sz="2400" dirty="0">
                <a:latin typeface="Times New Roman" panose="02020603050405020304" pitchFamily="18" charset="0"/>
              </a:rPr>
              <a:t>Y</a:t>
            </a:r>
            <a:r>
              <a:rPr lang="zh-CN" altLang="en-US" sz="2400" dirty="0">
                <a:latin typeface="Times New Roman" panose="02020603050405020304" pitchFamily="18" charset="0"/>
              </a:rPr>
              <a:t>。并设</a:t>
            </a:r>
            <a:r>
              <a:rPr lang="en-US" altLang="zh-CN" sz="2400" dirty="0">
                <a:latin typeface="Times New Roman" panose="02020603050405020304" pitchFamily="18" charset="0"/>
              </a:rPr>
              <a:t>A</a:t>
            </a:r>
            <a:r>
              <a:rPr lang="zh-CN" altLang="en-US" sz="2400" dirty="0">
                <a:latin typeface="Times New Roman" panose="02020603050405020304" pitchFamily="18" charset="0"/>
              </a:rPr>
              <a:t>、</a:t>
            </a:r>
            <a:r>
              <a:rPr lang="en-US" altLang="zh-CN" sz="2400" dirty="0">
                <a:latin typeface="Times New Roman" panose="02020603050405020304" pitchFamily="18" charset="0"/>
              </a:rPr>
              <a:t>B</a:t>
            </a:r>
            <a:r>
              <a:rPr lang="zh-CN" altLang="en-US" sz="2400" dirty="0">
                <a:latin typeface="Times New Roman" panose="02020603050405020304" pitchFamily="18" charset="0"/>
              </a:rPr>
              <a:t>闭合时为</a:t>
            </a:r>
            <a:r>
              <a:rPr lang="en-US" altLang="zh-CN" sz="2400" dirty="0">
                <a:latin typeface="Times New Roman" panose="02020603050405020304" pitchFamily="18" charset="0"/>
              </a:rPr>
              <a:t>1</a:t>
            </a:r>
            <a:r>
              <a:rPr lang="zh-CN" altLang="en-US" sz="2400" dirty="0">
                <a:latin typeface="Times New Roman" panose="02020603050405020304" pitchFamily="18" charset="0"/>
              </a:rPr>
              <a:t>，断开时为</a:t>
            </a:r>
            <a:r>
              <a:rPr lang="en-US" altLang="zh-CN" sz="2400" dirty="0">
                <a:latin typeface="Times New Roman" panose="02020603050405020304" pitchFamily="18" charset="0"/>
              </a:rPr>
              <a:t>0</a:t>
            </a:r>
            <a:r>
              <a:rPr lang="zh-CN" altLang="en-US" sz="2400" dirty="0">
                <a:latin typeface="Times New Roman" panose="02020603050405020304" pitchFamily="18" charset="0"/>
              </a:rPr>
              <a:t>；灯亮时</a:t>
            </a:r>
            <a:r>
              <a:rPr lang="en-US" altLang="zh-CN" sz="2400" i="1" dirty="0">
                <a:latin typeface="Times New Roman" panose="02020603050405020304" pitchFamily="18" charset="0"/>
              </a:rPr>
              <a:t>Y</a:t>
            </a:r>
            <a:r>
              <a:rPr lang="zh-CN" altLang="en-US" sz="2400" dirty="0">
                <a:latin typeface="Times New Roman" panose="02020603050405020304" pitchFamily="18" charset="0"/>
              </a:rPr>
              <a:t>为</a:t>
            </a:r>
            <a:r>
              <a:rPr lang="en-US" altLang="zh-CN" sz="2400" dirty="0">
                <a:latin typeface="Times New Roman" panose="02020603050405020304" pitchFamily="18" charset="0"/>
              </a:rPr>
              <a:t>1</a:t>
            </a:r>
            <a:r>
              <a:rPr lang="zh-CN" altLang="en-US" sz="2400" dirty="0">
                <a:latin typeface="Times New Roman" panose="02020603050405020304" pitchFamily="18" charset="0"/>
              </a:rPr>
              <a:t>，灯灭时</a:t>
            </a:r>
            <a:r>
              <a:rPr lang="en-US" altLang="zh-CN" sz="2400" dirty="0">
                <a:latin typeface="Times New Roman" panose="02020603050405020304" pitchFamily="18" charset="0"/>
              </a:rPr>
              <a:t>Y</a:t>
            </a:r>
            <a:r>
              <a:rPr lang="zh-CN" altLang="en-US" sz="2400" dirty="0">
                <a:latin typeface="Times New Roman" panose="02020603050405020304" pitchFamily="18" charset="0"/>
              </a:rPr>
              <a:t>为</a:t>
            </a:r>
            <a:r>
              <a:rPr lang="en-US" altLang="zh-CN" sz="2400" dirty="0">
                <a:latin typeface="Times New Roman" panose="02020603050405020304" pitchFamily="18" charset="0"/>
              </a:rPr>
              <a:t>0</a:t>
            </a:r>
            <a:r>
              <a:rPr lang="zh-CN" altLang="en-US" sz="2400" dirty="0">
                <a:latin typeface="Times New Roman" panose="02020603050405020304" pitchFamily="18" charset="0"/>
              </a:rPr>
              <a:t>。根据逻辑要求列出真值表。</a:t>
            </a:r>
            <a:endParaRPr lang="zh-CN" altLang="en-US" sz="2400" dirty="0">
              <a:latin typeface="Times New Roman" panose="02020603050405020304" pitchFamily="18" charset="0"/>
            </a:endParaRPr>
          </a:p>
        </p:txBody>
      </p:sp>
      <p:graphicFrame>
        <p:nvGraphicFramePr>
          <p:cNvPr id="19466" name="Object 10"/>
          <p:cNvGraphicFramePr>
            <a:graphicFrameLocks noChangeAspect="1"/>
          </p:cNvGraphicFramePr>
          <p:nvPr/>
        </p:nvGraphicFramePr>
        <p:xfrm>
          <a:off x="3124200" y="4267200"/>
          <a:ext cx="3752850" cy="2101850"/>
        </p:xfrm>
        <a:graphic>
          <a:graphicData uri="http://schemas.openxmlformats.org/presentationml/2006/ole">
            <mc:AlternateContent xmlns:mc="http://schemas.openxmlformats.org/markup-compatibility/2006">
              <mc:Choice xmlns:v="urn:schemas-microsoft-com:vml" Requires="v">
                <p:oleObj spid="_x0000_s3107" name="" r:id="rId1" imgW="1485900" imgH="1085850" progId="Word.Picture.8">
                  <p:embed/>
                </p:oleObj>
              </mc:Choice>
              <mc:Fallback>
                <p:oleObj name="" r:id="rId1" imgW="1485900" imgH="1085850" progId="Word.Picture.8">
                  <p:embed/>
                  <p:pic>
                    <p:nvPicPr>
                      <p:cNvPr id="0" name="图片 3106"/>
                      <p:cNvPicPr/>
                      <p:nvPr/>
                    </p:nvPicPr>
                    <p:blipFill>
                      <a:blip r:embed="rId2"/>
                      <a:stretch>
                        <a:fillRect/>
                      </a:stretch>
                    </p:blipFill>
                    <p:spPr>
                      <a:xfrm>
                        <a:off x="3124200" y="4267200"/>
                        <a:ext cx="3752850" cy="2101850"/>
                      </a:xfrm>
                      <a:prstGeom prst="rect">
                        <a:avLst/>
                      </a:prstGeom>
                      <a:solidFill>
                        <a:srgbClr val="F8F8F8"/>
                      </a:solidFill>
                      <a:ln w="38100">
                        <a:noFill/>
                        <a:miter/>
                      </a:ln>
                    </p:spPr>
                  </p:pic>
                </p:oleObj>
              </mc:Fallback>
            </mc:AlternateContent>
          </a:graphicData>
        </a:graphic>
      </p:graphicFrame>
      <p:sp>
        <p:nvSpPr>
          <p:cNvPr id="19467" name="AutoShape 11"/>
          <p:cNvSpPr/>
          <p:nvPr/>
        </p:nvSpPr>
        <p:spPr>
          <a:xfrm>
            <a:off x="4572000" y="2597150"/>
            <a:ext cx="228600" cy="533400"/>
          </a:xfrm>
          <a:prstGeom prst="downArrow">
            <a:avLst>
              <a:gd name="adj1" fmla="val 50000"/>
              <a:gd name="adj2" fmla="val 58311"/>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19468" name="Oval 12"/>
          <p:cNvSpPr/>
          <p:nvPr/>
        </p:nvSpPr>
        <p:spPr>
          <a:xfrm>
            <a:off x="1279525" y="3060700"/>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1  </a:t>
            </a:r>
            <a:endParaRPr lang="en-US" altLang="zh-CN" sz="2400" dirty="0">
              <a:latin typeface="Times New Roman" panose="02020603050405020304" pitchFamily="18" charset="0"/>
            </a:endParaRPr>
          </a:p>
        </p:txBody>
      </p:sp>
      <p:sp>
        <p:nvSpPr>
          <p:cNvPr id="19469" name="Text Box 13"/>
          <p:cNvSpPr txBox="1"/>
          <p:nvPr/>
        </p:nvSpPr>
        <p:spPr>
          <a:xfrm>
            <a:off x="533400" y="2825750"/>
            <a:ext cx="365125" cy="1143000"/>
          </a:xfrm>
          <a:prstGeom prst="rect">
            <a:avLst/>
          </a:prstGeom>
          <a:noFill/>
          <a:ln w="9525">
            <a:noFill/>
          </a:ln>
        </p:spPr>
        <p:txBody>
          <a:bodyPr vert="eaVert" lIns="0" r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solidFill>
                  <a:srgbClr val="CC0066"/>
                </a:solidFill>
                <a:latin typeface="Times New Roman" panose="02020603050405020304" pitchFamily="18" charset="0"/>
              </a:rPr>
              <a:t>穷举法</a:t>
            </a:r>
            <a:endParaRPr lang="zh-CN" altLang="en-US" sz="2400" dirty="0">
              <a:solidFill>
                <a:schemeClr val="bg1"/>
              </a:solidFill>
              <a:latin typeface="Times New Roman" panose="02020603050405020304" pitchFamily="18" charset="0"/>
            </a:endParaRPr>
          </a:p>
        </p:txBody>
      </p:sp>
      <p:sp>
        <p:nvSpPr>
          <p:cNvPr id="19470" name="Oval 14"/>
          <p:cNvSpPr/>
          <p:nvPr/>
        </p:nvSpPr>
        <p:spPr>
          <a:xfrm>
            <a:off x="4937125" y="2597150"/>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1  </a:t>
            </a:r>
            <a:endParaRPr lang="en-US" altLang="zh-CN" sz="2400" dirty="0">
              <a:latin typeface="Times New Roman" panose="02020603050405020304" pitchFamily="18" charset="0"/>
            </a:endParaRPr>
          </a:p>
        </p:txBody>
      </p:sp>
      <p:sp>
        <p:nvSpPr>
          <p:cNvPr id="19471" name="Text Box 15"/>
          <p:cNvSpPr txBox="1"/>
          <p:nvPr/>
        </p:nvSpPr>
        <p:spPr>
          <a:xfrm>
            <a:off x="250825" y="254000"/>
            <a:ext cx="8497888"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800000"/>
                </a:solidFill>
              </a:rPr>
              <a:t>一、单输出组合逻辑电路的设计：</a:t>
            </a:r>
            <a:endParaRPr lang="zh-CN" altLang="en-US" sz="2800" b="1" dirty="0">
              <a:solidFill>
                <a:srgbClr val="8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71"/>
                                        </p:tgtEl>
                                        <p:attrNameLst>
                                          <p:attrName>style.visibility</p:attrName>
                                        </p:attrNameLst>
                                      </p:cBhvr>
                                      <p:to>
                                        <p:strVal val="visible"/>
                                      </p:to>
                                    </p:set>
                                    <p:animEffect transition="in" filter="blinds(horizontal)">
                                      <p:cBhvr>
                                        <p:cTn id="7" dur="500"/>
                                        <p:tgtEl>
                                          <p:spTgt spid="194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wipe(left)">
                                      <p:cBhvr>
                                        <p:cTn id="12" dur="500"/>
                                        <p:tgtEl>
                                          <p:spTgt spid="194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64">
                                            <p:txEl>
                                              <p:charRg st="0" end="93"/>
                                            </p:txEl>
                                          </p:spTgt>
                                        </p:tgtEl>
                                        <p:attrNameLst>
                                          <p:attrName>style.visibility</p:attrName>
                                        </p:attrNameLst>
                                      </p:cBhvr>
                                      <p:to>
                                        <p:strVal val="visible"/>
                                      </p:to>
                                    </p:set>
                                    <p:animEffect transition="in" filter="wipe(left)">
                                      <p:cBhvr>
                                        <p:cTn id="17" dur="500"/>
                                        <p:tgtEl>
                                          <p:spTgt spid="19464">
                                            <p:txEl>
                                              <p:charRg st="0" end="9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9463"/>
                                        </p:tgtEl>
                                        <p:attrNameLst>
                                          <p:attrName>style.visibility</p:attrName>
                                        </p:attrNameLst>
                                      </p:cBhvr>
                                      <p:to>
                                        <p:strVal val="visible"/>
                                      </p:to>
                                    </p:set>
                                    <p:animEffect transition="in" filter="box(out)">
                                      <p:cBhvr>
                                        <p:cTn id="22" dur="500"/>
                                        <p:tgtEl>
                                          <p:spTgt spid="19463"/>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19468"/>
                                        </p:tgtEl>
                                        <p:attrNameLst>
                                          <p:attrName>style.visibility</p:attrName>
                                        </p:attrNameLst>
                                      </p:cBhvr>
                                      <p:to>
                                        <p:strVal val="visible"/>
                                      </p:to>
                                    </p:set>
                                  </p:childTnLst>
                                </p:cTn>
                              </p:par>
                            </p:childTnLst>
                          </p:cTn>
                        </p:par>
                        <p:par>
                          <p:cTn id="26" fill="hold">
                            <p:stCondLst>
                              <p:cond delay="1000"/>
                            </p:stCondLst>
                            <p:childTnLst>
                              <p:par>
                                <p:cTn id="27" presetID="3" presetClass="entr" presetSubtype="10" fill="hold" grpId="0" nodeType="afterEffect">
                                  <p:stCondLst>
                                    <p:cond delay="0"/>
                                  </p:stCondLst>
                                  <p:childTnLst>
                                    <p:set>
                                      <p:cBhvr>
                                        <p:cTn id="28" dur="1" fill="hold">
                                          <p:stCondLst>
                                            <p:cond delay="0"/>
                                          </p:stCondLst>
                                        </p:cTn>
                                        <p:tgtEl>
                                          <p:spTgt spid="19469"/>
                                        </p:tgtEl>
                                        <p:attrNameLst>
                                          <p:attrName>style.visibility</p:attrName>
                                        </p:attrNameLst>
                                      </p:cBhvr>
                                      <p:to>
                                        <p:strVal val="visible"/>
                                      </p:to>
                                    </p:set>
                                    <p:animEffect transition="in" filter="blinds(horizontal)">
                                      <p:cBhvr>
                                        <p:cTn id="29" dur="500"/>
                                        <p:tgtEl>
                                          <p:spTgt spid="1946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461"/>
                                        </p:tgtEl>
                                        <p:attrNameLst>
                                          <p:attrName>style.visibility</p:attrName>
                                        </p:attrNameLst>
                                      </p:cBhvr>
                                      <p:to>
                                        <p:strVal val="visible"/>
                                      </p:to>
                                    </p:set>
                                    <p:animEffect transition="in" filter="wipe(left)">
                                      <p:cBhvr>
                                        <p:cTn id="34" dur="500"/>
                                        <p:tgtEl>
                                          <p:spTgt spid="1946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9467"/>
                                        </p:tgtEl>
                                        <p:attrNameLst>
                                          <p:attrName>style.visibility</p:attrName>
                                        </p:attrNameLst>
                                      </p:cBhvr>
                                      <p:to>
                                        <p:strVal val="visible"/>
                                      </p:to>
                                    </p:set>
                                    <p:animEffect transition="in" filter="wipe(up)">
                                      <p:cBhvr>
                                        <p:cTn id="39" dur="500"/>
                                        <p:tgtEl>
                                          <p:spTgt spid="19467"/>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194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9465">
                                            <p:txEl>
                                              <p:charRg st="0" end="64"/>
                                            </p:txEl>
                                          </p:spTgt>
                                        </p:tgtEl>
                                        <p:attrNameLst>
                                          <p:attrName>style.visibility</p:attrName>
                                        </p:attrNameLst>
                                      </p:cBhvr>
                                      <p:to>
                                        <p:strVal val="visible"/>
                                      </p:to>
                                    </p:set>
                                    <p:anim calcmode="lin" valueType="num">
                                      <p:cBhvr additive="base">
                                        <p:cTn id="47" dur="500" fill="hold"/>
                                        <p:tgtEl>
                                          <p:spTgt spid="19465">
                                            <p:txEl>
                                              <p:charRg st="0" end="64"/>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9465">
                                            <p:txEl>
                                              <p:charRg st="0" end="6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4" name="CARBRAKE.WAV"/>
                                        </p:tgtEl>
                                      </p:cMediaNode>
                                    </p:audio>
                                  </p:sub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19466"/>
                                        </p:tgtEl>
                                        <p:attrNameLst>
                                          <p:attrName>style.visibility</p:attrName>
                                        </p:attrNameLst>
                                      </p:cBhvr>
                                      <p:to>
                                        <p:strVal val="visible"/>
                                      </p:to>
                                    </p:set>
                                    <p:animEffect transition="in" filter="dissolve">
                                      <p:cBhvr>
                                        <p:cTn id="53" dur="500"/>
                                        <p:tgtEl>
                                          <p:spTgt spid="19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nimBg="1"/>
      <p:bldP spid="19462" grpId="0" animBg="1"/>
      <p:bldP spid="19464" grpId="0" build="p"/>
      <p:bldP spid="19465" grpId="0" build="p"/>
      <p:bldP spid="19468" grpId="0" animBg="1"/>
      <p:bldP spid="19469" grpId="0"/>
      <p:bldP spid="19470" grpId="0" animBg="1"/>
      <p:bldP spid="1947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4" name="AutoShape 4"/>
          <p:cNvSpPr/>
          <p:nvPr/>
        </p:nvSpPr>
        <p:spPr>
          <a:xfrm>
            <a:off x="1431925" y="152400"/>
            <a:ext cx="244475" cy="592138"/>
          </a:xfrm>
          <a:prstGeom prst="downArrow">
            <a:avLst>
              <a:gd name="adj1" fmla="val 50000"/>
              <a:gd name="adj2" fmla="val 60529"/>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0485" name="Oval 5"/>
          <p:cNvSpPr/>
          <p:nvPr/>
        </p:nvSpPr>
        <p:spPr>
          <a:xfrm>
            <a:off x="1736725" y="158750"/>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2  </a:t>
            </a:r>
            <a:endParaRPr lang="en-US" altLang="zh-CN" sz="2400" dirty="0">
              <a:latin typeface="Times New Roman" panose="02020603050405020304" pitchFamily="18" charset="0"/>
            </a:endParaRPr>
          </a:p>
        </p:txBody>
      </p:sp>
      <p:sp>
        <p:nvSpPr>
          <p:cNvPr id="20486" name="Text Box 6"/>
          <p:cNvSpPr txBox="1"/>
          <p:nvPr/>
        </p:nvSpPr>
        <p:spPr>
          <a:xfrm>
            <a:off x="381000" y="762000"/>
            <a:ext cx="2362200" cy="1076325"/>
          </a:xfrm>
          <a:prstGeom prst="rect">
            <a:avLst/>
          </a:prstGeom>
          <a:noFill/>
          <a:ln w="9525" cap="flat" cmpd="sng">
            <a:solidFill>
              <a:srgbClr val="CC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latin typeface="Times New Roman" panose="02020603050405020304" pitchFamily="18" charset="0"/>
                <a:ea typeface="隶书" panose="02010509060101010101" pitchFamily="49" charset="-122"/>
              </a:rPr>
              <a:t>逻辑表达式或卡诺图</a:t>
            </a:r>
            <a:endParaRPr lang="zh-CN" altLang="en-US" sz="6000" b="1" dirty="0">
              <a:latin typeface="Times New Roman" panose="02020603050405020304" pitchFamily="18" charset="0"/>
              <a:ea typeface="隶书" panose="02010509060101010101" pitchFamily="49" charset="-122"/>
            </a:endParaRPr>
          </a:p>
        </p:txBody>
      </p:sp>
      <p:sp>
        <p:nvSpPr>
          <p:cNvPr id="20487" name="AutoShape 7"/>
          <p:cNvSpPr/>
          <p:nvPr/>
        </p:nvSpPr>
        <p:spPr>
          <a:xfrm>
            <a:off x="1447800" y="1870075"/>
            <a:ext cx="228600" cy="644525"/>
          </a:xfrm>
          <a:prstGeom prst="downArrow">
            <a:avLst>
              <a:gd name="adj1" fmla="val 50000"/>
              <a:gd name="adj2" fmla="val 70460"/>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0488" name="Text Box 8"/>
          <p:cNvSpPr txBox="1"/>
          <p:nvPr/>
        </p:nvSpPr>
        <p:spPr>
          <a:xfrm>
            <a:off x="609600" y="2590800"/>
            <a:ext cx="1905000" cy="1076325"/>
          </a:xfrm>
          <a:prstGeom prst="rect">
            <a:avLst/>
          </a:prstGeom>
          <a:noFill/>
          <a:ln w="9525" cap="flat" cmpd="sng">
            <a:solidFill>
              <a:srgbClr val="CC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latin typeface="Times New Roman" panose="02020603050405020304" pitchFamily="18" charset="0"/>
                <a:ea typeface="隶书" panose="02010509060101010101" pitchFamily="49" charset="-122"/>
              </a:rPr>
              <a:t>最简与或表达式</a:t>
            </a:r>
            <a:endParaRPr lang="zh-CN" altLang="en-US" sz="6000" b="1" dirty="0">
              <a:latin typeface="Times New Roman" panose="02020603050405020304" pitchFamily="18" charset="0"/>
              <a:ea typeface="隶书" panose="02010509060101010101" pitchFamily="49" charset="-122"/>
            </a:endParaRPr>
          </a:p>
        </p:txBody>
      </p:sp>
      <p:sp>
        <p:nvSpPr>
          <p:cNvPr id="20489" name="Text Box 9"/>
          <p:cNvSpPr txBox="1"/>
          <p:nvPr/>
        </p:nvSpPr>
        <p:spPr>
          <a:xfrm>
            <a:off x="930275" y="1828800"/>
            <a:ext cx="365125" cy="914400"/>
          </a:xfrm>
          <a:prstGeom prst="rect">
            <a:avLst/>
          </a:prstGeom>
          <a:noFill/>
          <a:ln w="9525">
            <a:noFill/>
          </a:ln>
        </p:spPr>
        <p:txBody>
          <a:bodyPr vert="eaVert" lIns="0" r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solidFill>
                  <a:srgbClr val="CC0066"/>
                </a:solidFill>
                <a:latin typeface="Times New Roman" panose="02020603050405020304" pitchFamily="18" charset="0"/>
              </a:rPr>
              <a:t>化简</a:t>
            </a:r>
            <a:endParaRPr lang="zh-CN" altLang="en-US" sz="2400" dirty="0">
              <a:latin typeface="Times New Roman" panose="02020603050405020304" pitchFamily="18" charset="0"/>
            </a:endParaRPr>
          </a:p>
        </p:txBody>
      </p:sp>
      <p:sp>
        <p:nvSpPr>
          <p:cNvPr id="20490" name="Oval 10"/>
          <p:cNvSpPr/>
          <p:nvPr/>
        </p:nvSpPr>
        <p:spPr>
          <a:xfrm>
            <a:off x="1752600" y="1905000"/>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3  </a:t>
            </a:r>
            <a:endParaRPr lang="en-US" altLang="zh-CN" sz="2400" dirty="0">
              <a:latin typeface="Times New Roman" panose="02020603050405020304" pitchFamily="18" charset="0"/>
            </a:endParaRPr>
          </a:p>
        </p:txBody>
      </p:sp>
      <p:sp>
        <p:nvSpPr>
          <p:cNvPr id="20491" name="AutoShape 11"/>
          <p:cNvSpPr/>
          <p:nvPr/>
        </p:nvSpPr>
        <p:spPr>
          <a:xfrm>
            <a:off x="4800600" y="152400"/>
            <a:ext cx="228600" cy="533400"/>
          </a:xfrm>
          <a:prstGeom prst="downArrow">
            <a:avLst>
              <a:gd name="adj1" fmla="val 50000"/>
              <a:gd name="adj2" fmla="val 58311"/>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0492" name="Oval 12"/>
          <p:cNvSpPr/>
          <p:nvPr/>
        </p:nvSpPr>
        <p:spPr>
          <a:xfrm>
            <a:off x="5105400" y="152400"/>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2  </a:t>
            </a:r>
            <a:endParaRPr lang="en-US" altLang="zh-CN" sz="2400" dirty="0">
              <a:latin typeface="Times New Roman" panose="02020603050405020304" pitchFamily="18" charset="0"/>
            </a:endParaRPr>
          </a:p>
        </p:txBody>
      </p:sp>
      <p:graphicFrame>
        <p:nvGraphicFramePr>
          <p:cNvPr id="20493" name="Object 13"/>
          <p:cNvGraphicFramePr>
            <a:graphicFrameLocks noChangeAspect="1"/>
          </p:cNvGraphicFramePr>
          <p:nvPr/>
        </p:nvGraphicFramePr>
        <p:xfrm>
          <a:off x="3733800" y="762000"/>
          <a:ext cx="2438400" cy="530225"/>
        </p:xfrm>
        <a:graphic>
          <a:graphicData uri="http://schemas.openxmlformats.org/presentationml/2006/ole">
            <mc:AlternateContent xmlns:mc="http://schemas.openxmlformats.org/markup-compatibility/2006">
              <mc:Choice xmlns:v="urn:schemas-microsoft-com:vml" Requires="v">
                <p:oleObj spid="_x0000_s3111" name="" r:id="rId1" imgW="876300" imgH="190500" progId="Equation.3">
                  <p:embed/>
                </p:oleObj>
              </mc:Choice>
              <mc:Fallback>
                <p:oleObj name="" r:id="rId1" imgW="876300" imgH="190500" progId="Equation.3">
                  <p:embed/>
                  <p:pic>
                    <p:nvPicPr>
                      <p:cNvPr id="0" name="图片 3110"/>
                      <p:cNvPicPr/>
                      <p:nvPr/>
                    </p:nvPicPr>
                    <p:blipFill>
                      <a:blip r:embed="rId2"/>
                      <a:stretch>
                        <a:fillRect/>
                      </a:stretch>
                    </p:blipFill>
                    <p:spPr>
                      <a:xfrm>
                        <a:off x="3733800" y="762000"/>
                        <a:ext cx="2438400" cy="530225"/>
                      </a:xfrm>
                      <a:prstGeom prst="rect">
                        <a:avLst/>
                      </a:prstGeom>
                      <a:solidFill>
                        <a:schemeClr val="accent1"/>
                      </a:solidFill>
                      <a:ln w="38100">
                        <a:noFill/>
                        <a:miter/>
                      </a:ln>
                    </p:spPr>
                  </p:pic>
                </p:oleObj>
              </mc:Fallback>
            </mc:AlternateContent>
          </a:graphicData>
        </a:graphic>
      </p:graphicFrame>
      <p:sp>
        <p:nvSpPr>
          <p:cNvPr id="20494" name="Text Box 14"/>
          <p:cNvSpPr txBox="1"/>
          <p:nvPr/>
        </p:nvSpPr>
        <p:spPr>
          <a:xfrm>
            <a:off x="6553200" y="609600"/>
            <a:ext cx="19050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solidFill>
                  <a:srgbClr val="CC0066"/>
                </a:solidFill>
                <a:latin typeface="Times New Roman" panose="02020603050405020304" pitchFamily="18" charset="0"/>
              </a:rPr>
              <a:t>已为最简与或表达式</a:t>
            </a:r>
            <a:endParaRPr lang="zh-CN" altLang="en-US" sz="2400" dirty="0">
              <a:latin typeface="Times New Roman" panose="02020603050405020304" pitchFamily="18" charset="0"/>
            </a:endParaRPr>
          </a:p>
        </p:txBody>
      </p:sp>
      <p:sp>
        <p:nvSpPr>
          <p:cNvPr id="20495" name="AutoShape 15"/>
          <p:cNvSpPr/>
          <p:nvPr/>
        </p:nvSpPr>
        <p:spPr>
          <a:xfrm>
            <a:off x="1447800" y="3675063"/>
            <a:ext cx="244475" cy="592137"/>
          </a:xfrm>
          <a:prstGeom prst="downArrow">
            <a:avLst>
              <a:gd name="adj1" fmla="val 50000"/>
              <a:gd name="adj2" fmla="val 60529"/>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0496" name="Oval 16"/>
          <p:cNvSpPr/>
          <p:nvPr/>
        </p:nvSpPr>
        <p:spPr>
          <a:xfrm>
            <a:off x="1752600" y="3681413"/>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4  </a:t>
            </a:r>
            <a:endParaRPr lang="en-US" altLang="zh-CN" sz="2400" dirty="0">
              <a:latin typeface="Times New Roman" panose="02020603050405020304" pitchFamily="18" charset="0"/>
            </a:endParaRPr>
          </a:p>
        </p:txBody>
      </p:sp>
      <p:sp>
        <p:nvSpPr>
          <p:cNvPr id="20497" name="Text Box 17"/>
          <p:cNvSpPr txBox="1"/>
          <p:nvPr/>
        </p:nvSpPr>
        <p:spPr>
          <a:xfrm>
            <a:off x="609600" y="4267200"/>
            <a:ext cx="1905000" cy="588963"/>
          </a:xfrm>
          <a:prstGeom prst="rect">
            <a:avLst/>
          </a:prstGeom>
          <a:noFill/>
          <a:ln w="9525" cap="flat" cmpd="sng">
            <a:solidFill>
              <a:srgbClr val="CC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latin typeface="Times New Roman" panose="02020603050405020304" pitchFamily="18" charset="0"/>
                <a:ea typeface="隶书" panose="02010509060101010101" pitchFamily="49" charset="-122"/>
              </a:rPr>
              <a:t>逻辑变换</a:t>
            </a:r>
            <a:endParaRPr lang="zh-CN" altLang="en-US" sz="6000" b="1" dirty="0">
              <a:latin typeface="Times New Roman" panose="02020603050405020304" pitchFamily="18" charset="0"/>
              <a:ea typeface="隶书" panose="02010509060101010101" pitchFamily="49" charset="-122"/>
            </a:endParaRPr>
          </a:p>
        </p:txBody>
      </p:sp>
      <p:sp>
        <p:nvSpPr>
          <p:cNvPr id="20498" name="AutoShape 18"/>
          <p:cNvSpPr/>
          <p:nvPr/>
        </p:nvSpPr>
        <p:spPr>
          <a:xfrm>
            <a:off x="1371600" y="4911725"/>
            <a:ext cx="244475" cy="592138"/>
          </a:xfrm>
          <a:prstGeom prst="downArrow">
            <a:avLst>
              <a:gd name="adj1" fmla="val 50000"/>
              <a:gd name="adj2" fmla="val 60529"/>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0499" name="Oval 19"/>
          <p:cNvSpPr/>
          <p:nvPr/>
        </p:nvSpPr>
        <p:spPr>
          <a:xfrm>
            <a:off x="1676400" y="4900613"/>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5  </a:t>
            </a:r>
            <a:endParaRPr lang="en-US" altLang="zh-CN" sz="2400" dirty="0">
              <a:latin typeface="Times New Roman" panose="02020603050405020304" pitchFamily="18" charset="0"/>
            </a:endParaRPr>
          </a:p>
        </p:txBody>
      </p:sp>
      <p:sp>
        <p:nvSpPr>
          <p:cNvPr id="20500" name="Text Box 20"/>
          <p:cNvSpPr txBox="1"/>
          <p:nvPr/>
        </p:nvSpPr>
        <p:spPr>
          <a:xfrm>
            <a:off x="246063" y="5562600"/>
            <a:ext cx="2438400" cy="588963"/>
          </a:xfrm>
          <a:prstGeom prst="rect">
            <a:avLst/>
          </a:prstGeom>
          <a:noFill/>
          <a:ln w="9525" cap="flat" cmpd="sng">
            <a:solidFill>
              <a:srgbClr val="CC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latin typeface="Times New Roman" panose="02020603050405020304" pitchFamily="18" charset="0"/>
                <a:ea typeface="隶书" panose="02010509060101010101" pitchFamily="49" charset="-122"/>
              </a:rPr>
              <a:t>逻辑电路图</a:t>
            </a:r>
            <a:endParaRPr lang="zh-CN" altLang="en-US" sz="6000" b="1" dirty="0">
              <a:latin typeface="Times New Roman" panose="02020603050405020304" pitchFamily="18" charset="0"/>
              <a:ea typeface="隶书" panose="02010509060101010101" pitchFamily="49" charset="-122"/>
            </a:endParaRPr>
          </a:p>
        </p:txBody>
      </p:sp>
      <p:graphicFrame>
        <p:nvGraphicFramePr>
          <p:cNvPr id="20501" name="Object 21"/>
          <p:cNvGraphicFramePr>
            <a:graphicFrameLocks noChangeAspect="1"/>
          </p:cNvGraphicFramePr>
          <p:nvPr/>
        </p:nvGraphicFramePr>
        <p:xfrm>
          <a:off x="3429000" y="2286000"/>
          <a:ext cx="4953000" cy="2057400"/>
        </p:xfrm>
        <a:graphic>
          <a:graphicData uri="http://schemas.openxmlformats.org/presentationml/2006/ole">
            <mc:AlternateContent xmlns:mc="http://schemas.openxmlformats.org/markup-compatibility/2006">
              <mc:Choice xmlns:v="urn:schemas-microsoft-com:vml" Requires="v">
                <p:oleObj spid="_x0000_s3113" name="" r:id="rId3" imgW="2238375" imgH="800100" progId="Word.Picture.8">
                  <p:embed/>
                </p:oleObj>
              </mc:Choice>
              <mc:Fallback>
                <p:oleObj name="" r:id="rId3" imgW="2238375" imgH="800100" progId="Word.Picture.8">
                  <p:embed/>
                  <p:pic>
                    <p:nvPicPr>
                      <p:cNvPr id="0" name="图片 3112"/>
                      <p:cNvPicPr/>
                      <p:nvPr/>
                    </p:nvPicPr>
                    <p:blipFill>
                      <a:blip r:embed="rId4"/>
                      <a:srcRect t="-3999" b="-3999"/>
                      <a:stretch>
                        <a:fillRect/>
                      </a:stretch>
                    </p:blipFill>
                    <p:spPr>
                      <a:xfrm>
                        <a:off x="3429000" y="2286000"/>
                        <a:ext cx="4953000" cy="2057400"/>
                      </a:xfrm>
                      <a:prstGeom prst="rect">
                        <a:avLst/>
                      </a:prstGeom>
                      <a:solidFill>
                        <a:srgbClr val="F8F8F8"/>
                      </a:solidFill>
                      <a:ln w="38100">
                        <a:noFill/>
                        <a:miter/>
                      </a:ln>
                    </p:spPr>
                  </p:pic>
                </p:oleObj>
              </mc:Fallback>
            </mc:AlternateContent>
          </a:graphicData>
        </a:graphic>
      </p:graphicFrame>
      <p:graphicFrame>
        <p:nvGraphicFramePr>
          <p:cNvPr id="20502" name="Object 22"/>
          <p:cNvGraphicFramePr>
            <a:graphicFrameLocks noChangeAspect="1"/>
          </p:cNvGraphicFramePr>
          <p:nvPr/>
        </p:nvGraphicFramePr>
        <p:xfrm>
          <a:off x="3505200" y="5116513"/>
          <a:ext cx="4343400" cy="1512887"/>
        </p:xfrm>
        <a:graphic>
          <a:graphicData uri="http://schemas.openxmlformats.org/presentationml/2006/ole">
            <mc:AlternateContent xmlns:mc="http://schemas.openxmlformats.org/markup-compatibility/2006">
              <mc:Choice xmlns:v="urn:schemas-microsoft-com:vml" Requires="v">
                <p:oleObj spid="_x0000_s3110" name="" r:id="rId5" imgW="1695450" imgH="590550" progId="Word.Picture.8">
                  <p:embed/>
                </p:oleObj>
              </mc:Choice>
              <mc:Fallback>
                <p:oleObj name="" r:id="rId5" imgW="1695450" imgH="590550" progId="Word.Picture.8">
                  <p:embed/>
                  <p:pic>
                    <p:nvPicPr>
                      <p:cNvPr id="0" name="图片 3109"/>
                      <p:cNvPicPr/>
                      <p:nvPr/>
                    </p:nvPicPr>
                    <p:blipFill>
                      <a:blip r:embed="rId6"/>
                      <a:stretch>
                        <a:fillRect/>
                      </a:stretch>
                    </p:blipFill>
                    <p:spPr>
                      <a:xfrm>
                        <a:off x="3505200" y="5116513"/>
                        <a:ext cx="4343400" cy="1512887"/>
                      </a:xfrm>
                      <a:prstGeom prst="rect">
                        <a:avLst/>
                      </a:prstGeom>
                      <a:solidFill>
                        <a:srgbClr val="F8F8F8"/>
                      </a:solidFill>
                      <a:ln w="38100">
                        <a:noFill/>
                        <a:miter/>
                      </a:ln>
                    </p:spPr>
                  </p:pic>
                </p:oleObj>
              </mc:Fallback>
            </mc:AlternateContent>
          </a:graphicData>
        </a:graphic>
      </p:graphicFrame>
      <p:sp>
        <p:nvSpPr>
          <p:cNvPr id="20503" name="AutoShape 23"/>
          <p:cNvSpPr/>
          <p:nvPr/>
        </p:nvSpPr>
        <p:spPr>
          <a:xfrm>
            <a:off x="4800600" y="1330325"/>
            <a:ext cx="228600" cy="955675"/>
          </a:xfrm>
          <a:prstGeom prst="downArrow">
            <a:avLst>
              <a:gd name="adj1" fmla="val 50000"/>
              <a:gd name="adj2" fmla="val 104475"/>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0504" name="Text Box 24"/>
          <p:cNvSpPr txBox="1"/>
          <p:nvPr/>
        </p:nvSpPr>
        <p:spPr>
          <a:xfrm>
            <a:off x="3581400" y="1447800"/>
            <a:ext cx="12192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solidFill>
                  <a:srgbClr val="CC0066"/>
                </a:solidFill>
                <a:latin typeface="Times New Roman" panose="02020603050405020304" pitchFamily="18" charset="0"/>
              </a:rPr>
              <a:t>用与非门实现</a:t>
            </a:r>
            <a:endParaRPr lang="zh-CN" altLang="en-US" sz="2400" dirty="0">
              <a:latin typeface="Times New Roman" panose="02020603050405020304" pitchFamily="18" charset="0"/>
            </a:endParaRPr>
          </a:p>
        </p:txBody>
      </p:sp>
      <p:graphicFrame>
        <p:nvGraphicFramePr>
          <p:cNvPr id="20505" name="Object 25"/>
          <p:cNvGraphicFramePr>
            <a:graphicFrameLocks noChangeAspect="1"/>
          </p:cNvGraphicFramePr>
          <p:nvPr/>
        </p:nvGraphicFramePr>
        <p:xfrm>
          <a:off x="5257800" y="1517650"/>
          <a:ext cx="2257425" cy="703263"/>
        </p:xfrm>
        <a:graphic>
          <a:graphicData uri="http://schemas.openxmlformats.org/presentationml/2006/ole">
            <mc:AlternateContent xmlns:mc="http://schemas.openxmlformats.org/markup-compatibility/2006">
              <mc:Choice xmlns:v="urn:schemas-microsoft-com:vml" Requires="v">
                <p:oleObj spid="_x0000_s3109" name="" r:id="rId7" imgW="812165" imgH="254000" progId="Equation.3">
                  <p:embed/>
                </p:oleObj>
              </mc:Choice>
              <mc:Fallback>
                <p:oleObj name="" r:id="rId7" imgW="812165" imgH="254000" progId="Equation.3">
                  <p:embed/>
                  <p:pic>
                    <p:nvPicPr>
                      <p:cNvPr id="0" name="图片 3108"/>
                      <p:cNvPicPr/>
                      <p:nvPr/>
                    </p:nvPicPr>
                    <p:blipFill>
                      <a:blip r:embed="rId8"/>
                      <a:stretch>
                        <a:fillRect/>
                      </a:stretch>
                    </p:blipFill>
                    <p:spPr>
                      <a:xfrm>
                        <a:off x="5257800" y="1517650"/>
                        <a:ext cx="2257425" cy="703263"/>
                      </a:xfrm>
                      <a:prstGeom prst="rect">
                        <a:avLst/>
                      </a:prstGeom>
                      <a:solidFill>
                        <a:schemeClr val="accent1"/>
                      </a:solidFill>
                      <a:ln w="38100">
                        <a:noFill/>
                        <a:miter/>
                      </a:ln>
                    </p:spPr>
                  </p:pic>
                </p:oleObj>
              </mc:Fallback>
            </mc:AlternateContent>
          </a:graphicData>
        </a:graphic>
      </p:graphicFrame>
      <p:sp>
        <p:nvSpPr>
          <p:cNvPr id="20506" name="AutoShape 26"/>
          <p:cNvSpPr/>
          <p:nvPr/>
        </p:nvSpPr>
        <p:spPr>
          <a:xfrm>
            <a:off x="4800600" y="4267200"/>
            <a:ext cx="228600" cy="838200"/>
          </a:xfrm>
          <a:prstGeom prst="downArrow">
            <a:avLst>
              <a:gd name="adj1" fmla="val 50000"/>
              <a:gd name="adj2" fmla="val 91632"/>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graphicFrame>
        <p:nvGraphicFramePr>
          <p:cNvPr id="20507" name="Object 27"/>
          <p:cNvGraphicFramePr>
            <a:graphicFrameLocks noChangeAspect="1"/>
          </p:cNvGraphicFramePr>
          <p:nvPr/>
        </p:nvGraphicFramePr>
        <p:xfrm>
          <a:off x="5299075" y="4462463"/>
          <a:ext cx="1868488" cy="490537"/>
        </p:xfrm>
        <a:graphic>
          <a:graphicData uri="http://schemas.openxmlformats.org/presentationml/2006/ole">
            <mc:AlternateContent xmlns:mc="http://schemas.openxmlformats.org/markup-compatibility/2006">
              <mc:Choice xmlns:v="urn:schemas-microsoft-com:vml" Requires="v">
                <p:oleObj spid="_x0000_s3108" name="" r:id="rId9" imgW="672465" imgH="177800" progId="Equation.3">
                  <p:embed/>
                </p:oleObj>
              </mc:Choice>
              <mc:Fallback>
                <p:oleObj name="" r:id="rId9" imgW="672465" imgH="177800" progId="Equation.3">
                  <p:embed/>
                  <p:pic>
                    <p:nvPicPr>
                      <p:cNvPr id="0" name="图片 3107"/>
                      <p:cNvPicPr/>
                      <p:nvPr/>
                    </p:nvPicPr>
                    <p:blipFill>
                      <a:blip r:embed="rId10"/>
                      <a:stretch>
                        <a:fillRect/>
                      </a:stretch>
                    </p:blipFill>
                    <p:spPr>
                      <a:xfrm>
                        <a:off x="5299075" y="4462463"/>
                        <a:ext cx="1868488" cy="490537"/>
                      </a:xfrm>
                      <a:prstGeom prst="rect">
                        <a:avLst/>
                      </a:prstGeom>
                      <a:solidFill>
                        <a:schemeClr val="accent1"/>
                      </a:solidFill>
                      <a:ln w="38100">
                        <a:noFill/>
                        <a:miter/>
                      </a:ln>
                    </p:spPr>
                  </p:pic>
                </p:oleObj>
              </mc:Fallback>
            </mc:AlternateContent>
          </a:graphicData>
        </a:graphic>
      </p:graphicFrame>
      <p:sp>
        <p:nvSpPr>
          <p:cNvPr id="20508" name="Text Box 28"/>
          <p:cNvSpPr txBox="1"/>
          <p:nvPr/>
        </p:nvSpPr>
        <p:spPr>
          <a:xfrm>
            <a:off x="3581400" y="4206875"/>
            <a:ext cx="12192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solidFill>
                  <a:srgbClr val="CC0066"/>
                </a:solidFill>
                <a:latin typeface="Times New Roman" panose="02020603050405020304" pitchFamily="18" charset="0"/>
              </a:rPr>
              <a:t>用异或门实现</a:t>
            </a:r>
            <a:endParaRPr lang="zh-CN"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wipe(up)">
                                      <p:cBhvr>
                                        <p:cTn id="7" dur="500"/>
                                        <p:tgtEl>
                                          <p:spTgt spid="2048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04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0486"/>
                                        </p:tgtEl>
                                        <p:attrNameLst>
                                          <p:attrName>style.visibility</p:attrName>
                                        </p:attrNameLst>
                                      </p:cBhvr>
                                      <p:to>
                                        <p:strVal val="visible"/>
                                      </p:to>
                                    </p:set>
                                    <p:animEffect transition="in" filter="wipe(up)">
                                      <p:cBhvr>
                                        <p:cTn id="15" dur="500"/>
                                        <p:tgtEl>
                                          <p:spTgt spid="2048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0491"/>
                                        </p:tgtEl>
                                        <p:attrNameLst>
                                          <p:attrName>style.visibility</p:attrName>
                                        </p:attrNameLst>
                                      </p:cBhvr>
                                      <p:to>
                                        <p:strVal val="visible"/>
                                      </p:to>
                                    </p:set>
                                    <p:animEffect transition="in" filter="wipe(up)">
                                      <p:cBhvr>
                                        <p:cTn id="20" dur="500"/>
                                        <p:tgtEl>
                                          <p:spTgt spid="20491"/>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2049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20493"/>
                                        </p:tgtEl>
                                        <p:attrNameLst>
                                          <p:attrName>style.visibility</p:attrName>
                                        </p:attrNameLst>
                                      </p:cBhvr>
                                      <p:to>
                                        <p:strVal val="visible"/>
                                      </p:to>
                                    </p:set>
                                    <p:animEffect transition="in" filter="box(out)">
                                      <p:cBhvr>
                                        <p:cTn id="28" dur="500"/>
                                        <p:tgtEl>
                                          <p:spTgt spid="20493"/>
                                        </p:tgtEl>
                                      </p:cBhvr>
                                    </p:animEffect>
                                  </p:childTnLst>
                                  <p:subTnLst>
                                    <p:audio>
                                      <p:cMediaNode>
                                        <p:cTn display="0" masterRel="sameClick">
                                          <p:stCondLst>
                                            <p:cond evt="begin" delay="0">
                                              <p:tn val="26"/>
                                            </p:cond>
                                          </p:stCondLst>
                                          <p:endCondLst>
                                            <p:cond evt="onStopAudio" delay="0">
                                              <p:tgtEl>
                                                <p:sldTgt/>
                                              </p:tgtEl>
                                            </p:cond>
                                          </p:endCondLst>
                                        </p:cTn>
                                        <p:tgtEl>
                                          <p:sndTgt r:embed="rId11" name="CAMERA.WAV"/>
                                        </p:tgtEl>
                                      </p:cMediaNode>
                                    </p:audio>
                                  </p:sub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0487"/>
                                        </p:tgtEl>
                                        <p:attrNameLst>
                                          <p:attrName>style.visibility</p:attrName>
                                        </p:attrNameLst>
                                      </p:cBhvr>
                                      <p:to>
                                        <p:strVal val="visible"/>
                                      </p:to>
                                    </p:set>
                                    <p:animEffect transition="in" filter="wipe(up)">
                                      <p:cBhvr>
                                        <p:cTn id="33" dur="500"/>
                                        <p:tgtEl>
                                          <p:spTgt spid="20487"/>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20489">
                                            <p:txEl>
                                              <p:charRg st="0" end="3"/>
                                            </p:txEl>
                                          </p:spTgt>
                                        </p:tgtEl>
                                        <p:attrNameLst>
                                          <p:attrName>style.visibility</p:attrName>
                                        </p:attrNameLst>
                                      </p:cBhvr>
                                      <p:to>
                                        <p:strVal val="visible"/>
                                      </p:to>
                                    </p:set>
                                    <p:animEffect transition="in" filter="dissolve">
                                      <p:cBhvr>
                                        <p:cTn id="37" dur="500"/>
                                        <p:tgtEl>
                                          <p:spTgt spid="20489">
                                            <p:txEl>
                                              <p:charRg st="0" end="3"/>
                                            </p:txEl>
                                          </p:spTgt>
                                        </p:tgtEl>
                                      </p:cBhvr>
                                    </p:animEffec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499"/>
                                          </p:stCondLst>
                                        </p:cTn>
                                        <p:tgtEl>
                                          <p:spTgt spid="2049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0488"/>
                                        </p:tgtEl>
                                        <p:attrNameLst>
                                          <p:attrName>style.visibility</p:attrName>
                                        </p:attrNameLst>
                                      </p:cBhvr>
                                      <p:to>
                                        <p:strVal val="visible"/>
                                      </p:to>
                                    </p:set>
                                    <p:animEffect transition="in" filter="wipe(up)">
                                      <p:cBhvr>
                                        <p:cTn id="45" dur="500"/>
                                        <p:tgtEl>
                                          <p:spTgt spid="20488"/>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3" fill="hold" grpId="0" nodeType="clickEffect">
                                  <p:stCondLst>
                                    <p:cond delay="0"/>
                                  </p:stCondLst>
                                  <p:iterate type="lt">
                                    <p:tmPct val="100000"/>
                                  </p:iterate>
                                  <p:childTnLst>
                                    <p:set>
                                      <p:cBhvr>
                                        <p:cTn id="49" dur="1" fill="hold">
                                          <p:stCondLst>
                                            <p:cond delay="0"/>
                                          </p:stCondLst>
                                        </p:cTn>
                                        <p:tgtEl>
                                          <p:spTgt spid="20494">
                                            <p:txEl>
                                              <p:charRg st="0" end="10"/>
                                            </p:txEl>
                                          </p:spTgt>
                                        </p:tgtEl>
                                        <p:attrNameLst>
                                          <p:attrName>style.visibility</p:attrName>
                                        </p:attrNameLst>
                                      </p:cBhvr>
                                      <p:to>
                                        <p:strVal val="visible"/>
                                      </p:to>
                                    </p:set>
                                    <p:anim calcmode="lin" valueType="num">
                                      <p:cBhvr additive="base">
                                        <p:cTn id="50" dur="75" fill="hold"/>
                                        <p:tgtEl>
                                          <p:spTgt spid="20494">
                                            <p:txEl>
                                              <p:charRg st="0" end="10"/>
                                            </p:txEl>
                                          </p:spTgt>
                                        </p:tgtEl>
                                        <p:attrNameLst>
                                          <p:attrName>ppt_x</p:attrName>
                                        </p:attrNameLst>
                                      </p:cBhvr>
                                      <p:tavLst>
                                        <p:tav tm="0">
                                          <p:val>
                                            <p:strVal val="1+#ppt_w/2"/>
                                          </p:val>
                                        </p:tav>
                                        <p:tav tm="100000">
                                          <p:val>
                                            <p:strVal val="#ppt_x"/>
                                          </p:val>
                                        </p:tav>
                                      </p:tavLst>
                                    </p:anim>
                                    <p:anim calcmode="lin" valueType="num">
                                      <p:cBhvr additive="base">
                                        <p:cTn id="51" dur="75" fill="hold"/>
                                        <p:tgtEl>
                                          <p:spTgt spid="20494">
                                            <p:txEl>
                                              <p:charRg st="0" end="1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48"/>
                                            </p:cond>
                                          </p:stCondLst>
                                          <p:endCondLst>
                                            <p:cond evt="onStopAudio" delay="0">
                                              <p:tgtEl>
                                                <p:sldTgt/>
                                              </p:tgtEl>
                                            </p:cond>
                                          </p:endCondLst>
                                        </p:cTn>
                                        <p:tgtEl>
                                          <p:sndTgt r:embed="rId12" name="LASER.WAV"/>
                                        </p:tgtEl>
                                      </p:cMediaNode>
                                    </p:audio>
                                  </p:sub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20495"/>
                                        </p:tgtEl>
                                        <p:attrNameLst>
                                          <p:attrName>style.visibility</p:attrName>
                                        </p:attrNameLst>
                                      </p:cBhvr>
                                      <p:to>
                                        <p:strVal val="visible"/>
                                      </p:to>
                                    </p:set>
                                    <p:animEffect transition="in" filter="wipe(up)">
                                      <p:cBhvr>
                                        <p:cTn id="56" dur="500"/>
                                        <p:tgtEl>
                                          <p:spTgt spid="20495"/>
                                        </p:tgtEl>
                                      </p:cBhvr>
                                    </p:animEffec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499"/>
                                          </p:stCondLst>
                                        </p:cTn>
                                        <p:tgtEl>
                                          <p:spTgt spid="2049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20497"/>
                                        </p:tgtEl>
                                        <p:attrNameLst>
                                          <p:attrName>style.visibility</p:attrName>
                                        </p:attrNameLst>
                                      </p:cBhvr>
                                      <p:to>
                                        <p:strVal val="visible"/>
                                      </p:to>
                                    </p:set>
                                    <p:animEffect transition="in" filter="wipe(up)">
                                      <p:cBhvr>
                                        <p:cTn id="64" dur="500"/>
                                        <p:tgtEl>
                                          <p:spTgt spid="2049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20503"/>
                                        </p:tgtEl>
                                        <p:attrNameLst>
                                          <p:attrName>style.visibility</p:attrName>
                                        </p:attrNameLst>
                                      </p:cBhvr>
                                      <p:to>
                                        <p:strVal val="visible"/>
                                      </p:to>
                                    </p:set>
                                    <p:animEffect transition="in" filter="wipe(up)">
                                      <p:cBhvr>
                                        <p:cTn id="69" dur="500"/>
                                        <p:tgtEl>
                                          <p:spTgt spid="2050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iterate type="lt">
                                    <p:tmPct val="100000"/>
                                  </p:iterate>
                                  <p:childTnLst>
                                    <p:set>
                                      <p:cBhvr>
                                        <p:cTn id="73" dur="1" fill="hold">
                                          <p:stCondLst>
                                            <p:cond delay="0"/>
                                          </p:stCondLst>
                                        </p:cTn>
                                        <p:tgtEl>
                                          <p:spTgt spid="20504">
                                            <p:txEl>
                                              <p:charRg st="0" end="7"/>
                                            </p:txEl>
                                          </p:spTgt>
                                        </p:tgtEl>
                                        <p:attrNameLst>
                                          <p:attrName>style.visibility</p:attrName>
                                        </p:attrNameLst>
                                      </p:cBhvr>
                                      <p:to>
                                        <p:strVal val="visible"/>
                                      </p:to>
                                    </p:set>
                                    <p:animEffect transition="in" filter="wipe(up)">
                                      <p:cBhvr>
                                        <p:cTn id="74" dur="75"/>
                                        <p:tgtEl>
                                          <p:spTgt spid="20504">
                                            <p:txEl>
                                              <p:charRg st="0" end="7"/>
                                            </p:txEl>
                                          </p:spTgt>
                                        </p:tgtEl>
                                      </p:cBhvr>
                                    </p:animEffect>
                                  </p:childTnLst>
                                  <p:subTnLst>
                                    <p:audio>
                                      <p:cMediaNode>
                                        <p:cTn display="0" masterRel="sameClick">
                                          <p:stCondLst>
                                            <p:cond evt="begin" delay="0">
                                              <p:tn val="72"/>
                                            </p:cond>
                                          </p:stCondLst>
                                          <p:endCondLst>
                                            <p:cond evt="onStopAudio" delay="0">
                                              <p:tgtEl>
                                                <p:sldTgt/>
                                              </p:tgtEl>
                                            </p:cond>
                                          </p:endCondLst>
                                        </p:cTn>
                                        <p:tgtEl>
                                          <p:sndTgt r:embed="rId13" name="TYPE.WAV"/>
                                        </p:tgtEl>
                                      </p:cMediaNode>
                                    </p:audio>
                                  </p:subTnLst>
                                </p:cTn>
                              </p:par>
                            </p:childTnLst>
                          </p:cTn>
                        </p:par>
                      </p:childTnLst>
                    </p:cTn>
                  </p:par>
                  <p:par>
                    <p:cTn id="75" fill="hold">
                      <p:stCondLst>
                        <p:cond delay="indefinite"/>
                      </p:stCondLst>
                      <p:childTnLst>
                        <p:par>
                          <p:cTn id="76" fill="hold">
                            <p:stCondLst>
                              <p:cond delay="0"/>
                            </p:stCondLst>
                            <p:childTnLst>
                              <p:par>
                                <p:cTn id="77" presetID="4" presetClass="entr" presetSubtype="32" fill="hold" nodeType="clickEffect">
                                  <p:stCondLst>
                                    <p:cond delay="0"/>
                                  </p:stCondLst>
                                  <p:childTnLst>
                                    <p:set>
                                      <p:cBhvr>
                                        <p:cTn id="78" dur="1" fill="hold">
                                          <p:stCondLst>
                                            <p:cond delay="0"/>
                                          </p:stCondLst>
                                        </p:cTn>
                                        <p:tgtEl>
                                          <p:spTgt spid="20505"/>
                                        </p:tgtEl>
                                        <p:attrNameLst>
                                          <p:attrName>style.visibility</p:attrName>
                                        </p:attrNameLst>
                                      </p:cBhvr>
                                      <p:to>
                                        <p:strVal val="visible"/>
                                      </p:to>
                                    </p:set>
                                    <p:animEffect transition="in" filter="box(out)">
                                      <p:cBhvr>
                                        <p:cTn id="79" dur="500"/>
                                        <p:tgtEl>
                                          <p:spTgt spid="20505"/>
                                        </p:tgtEl>
                                      </p:cBhvr>
                                    </p:animEffect>
                                  </p:childTnLst>
                                  <p:subTnLst>
                                    <p:audio>
                                      <p:cMediaNode>
                                        <p:cTn display="0" masterRel="sameClick">
                                          <p:stCondLst>
                                            <p:cond evt="begin" delay="0">
                                              <p:tn val="77"/>
                                            </p:cond>
                                          </p:stCondLst>
                                          <p:endCondLst>
                                            <p:cond evt="onStopAudio" delay="0">
                                              <p:tgtEl>
                                                <p:sldTgt/>
                                              </p:tgtEl>
                                            </p:cond>
                                          </p:endCondLst>
                                        </p:cTn>
                                        <p:tgtEl>
                                          <p:sndTgt r:embed="rId11" name="CAMERA.WAV"/>
                                        </p:tgtEl>
                                      </p:cMediaNode>
                                    </p:audio>
                                  </p:sub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20498"/>
                                        </p:tgtEl>
                                        <p:attrNameLst>
                                          <p:attrName>style.visibility</p:attrName>
                                        </p:attrNameLst>
                                      </p:cBhvr>
                                      <p:to>
                                        <p:strVal val="visible"/>
                                      </p:to>
                                    </p:set>
                                    <p:animEffect transition="in" filter="wipe(up)">
                                      <p:cBhvr>
                                        <p:cTn id="84" dur="500"/>
                                        <p:tgtEl>
                                          <p:spTgt spid="20498"/>
                                        </p:tgtEl>
                                      </p:cBhvr>
                                    </p:animEffect>
                                  </p:childTnLst>
                                </p:cTn>
                              </p:par>
                            </p:childTnLst>
                          </p:cTn>
                        </p:par>
                        <p:par>
                          <p:cTn id="85" fill="hold">
                            <p:stCondLst>
                              <p:cond delay="500"/>
                            </p:stCondLst>
                            <p:childTnLst>
                              <p:par>
                                <p:cTn id="86" presetID="1" presetClass="entr" presetSubtype="0" fill="hold" grpId="0" nodeType="afterEffect">
                                  <p:stCondLst>
                                    <p:cond delay="0"/>
                                  </p:stCondLst>
                                  <p:childTnLst>
                                    <p:set>
                                      <p:cBhvr>
                                        <p:cTn id="87" dur="1" fill="hold">
                                          <p:stCondLst>
                                            <p:cond delay="499"/>
                                          </p:stCondLst>
                                        </p:cTn>
                                        <p:tgtEl>
                                          <p:spTgt spid="2049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20500"/>
                                        </p:tgtEl>
                                        <p:attrNameLst>
                                          <p:attrName>style.visibility</p:attrName>
                                        </p:attrNameLst>
                                      </p:cBhvr>
                                      <p:to>
                                        <p:strVal val="visible"/>
                                      </p:to>
                                    </p:set>
                                    <p:animEffect transition="in" filter="wipe(up)">
                                      <p:cBhvr>
                                        <p:cTn id="92" dur="500"/>
                                        <p:tgtEl>
                                          <p:spTgt spid="20500"/>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nodeType="clickEffect">
                                  <p:stCondLst>
                                    <p:cond delay="0"/>
                                  </p:stCondLst>
                                  <p:childTnLst>
                                    <p:set>
                                      <p:cBhvr>
                                        <p:cTn id="96" dur="1" fill="hold">
                                          <p:stCondLst>
                                            <p:cond delay="0"/>
                                          </p:stCondLst>
                                        </p:cTn>
                                        <p:tgtEl>
                                          <p:spTgt spid="20501"/>
                                        </p:tgtEl>
                                        <p:attrNameLst>
                                          <p:attrName>style.visibility</p:attrName>
                                        </p:attrNameLst>
                                      </p:cBhvr>
                                      <p:to>
                                        <p:strVal val="visible"/>
                                      </p:to>
                                    </p:set>
                                    <p:animEffect transition="in" filter="dissolve">
                                      <p:cBhvr>
                                        <p:cTn id="97" dur="500"/>
                                        <p:tgtEl>
                                          <p:spTgt spid="2050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20506"/>
                                        </p:tgtEl>
                                        <p:attrNameLst>
                                          <p:attrName>style.visibility</p:attrName>
                                        </p:attrNameLst>
                                      </p:cBhvr>
                                      <p:to>
                                        <p:strVal val="visible"/>
                                      </p:to>
                                    </p:set>
                                    <p:animEffect transition="in" filter="wipe(up)">
                                      <p:cBhvr>
                                        <p:cTn id="102" dur="500"/>
                                        <p:tgtEl>
                                          <p:spTgt spid="2050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iterate type="lt">
                                    <p:tmPct val="100000"/>
                                  </p:iterate>
                                  <p:childTnLst>
                                    <p:set>
                                      <p:cBhvr>
                                        <p:cTn id="106" dur="1" fill="hold">
                                          <p:stCondLst>
                                            <p:cond delay="0"/>
                                          </p:stCondLst>
                                        </p:cTn>
                                        <p:tgtEl>
                                          <p:spTgt spid="20508">
                                            <p:txEl>
                                              <p:charRg st="0" end="7"/>
                                            </p:txEl>
                                          </p:spTgt>
                                        </p:tgtEl>
                                        <p:attrNameLst>
                                          <p:attrName>style.visibility</p:attrName>
                                        </p:attrNameLst>
                                      </p:cBhvr>
                                      <p:to>
                                        <p:strVal val="visible"/>
                                      </p:to>
                                    </p:set>
                                    <p:animEffect transition="in" filter="wipe(up)">
                                      <p:cBhvr>
                                        <p:cTn id="107" dur="75"/>
                                        <p:tgtEl>
                                          <p:spTgt spid="20508">
                                            <p:txEl>
                                              <p:charRg st="0" end="7"/>
                                            </p:txEl>
                                          </p:spTgt>
                                        </p:tgtEl>
                                      </p:cBhvr>
                                    </p:animEffect>
                                  </p:childTnLst>
                                  <p:subTnLst>
                                    <p:audio>
                                      <p:cMediaNode>
                                        <p:cTn display="0" masterRel="sameClick">
                                          <p:stCondLst>
                                            <p:cond evt="begin" delay="0">
                                              <p:tn val="105"/>
                                            </p:cond>
                                          </p:stCondLst>
                                          <p:endCondLst>
                                            <p:cond evt="onStopAudio" delay="0">
                                              <p:tgtEl>
                                                <p:sldTgt/>
                                              </p:tgtEl>
                                            </p:cond>
                                          </p:endCondLst>
                                        </p:cTn>
                                        <p:tgtEl>
                                          <p:sndTgt r:embed="rId13" name="TYPE.WAV"/>
                                        </p:tgtEl>
                                      </p:cMediaNode>
                                    </p:audio>
                                  </p:sub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nodeType="clickEffect">
                                  <p:stCondLst>
                                    <p:cond delay="0"/>
                                  </p:stCondLst>
                                  <p:childTnLst>
                                    <p:set>
                                      <p:cBhvr>
                                        <p:cTn id="111" dur="1" fill="hold">
                                          <p:stCondLst>
                                            <p:cond delay="0"/>
                                          </p:stCondLst>
                                        </p:cTn>
                                        <p:tgtEl>
                                          <p:spTgt spid="20507"/>
                                        </p:tgtEl>
                                        <p:attrNameLst>
                                          <p:attrName>style.visibility</p:attrName>
                                        </p:attrNameLst>
                                      </p:cBhvr>
                                      <p:to>
                                        <p:strVal val="visible"/>
                                      </p:to>
                                    </p:set>
                                    <p:animEffect transition="in" filter="box(out)">
                                      <p:cBhvr>
                                        <p:cTn id="112" dur="500"/>
                                        <p:tgtEl>
                                          <p:spTgt spid="20507"/>
                                        </p:tgtEl>
                                      </p:cBhvr>
                                    </p:animEffect>
                                  </p:childTnLst>
                                  <p:subTnLst>
                                    <p:audio>
                                      <p:cMediaNode>
                                        <p:cTn display="0" masterRel="sameClick">
                                          <p:stCondLst>
                                            <p:cond evt="begin" delay="0">
                                              <p:tn val="110"/>
                                            </p:cond>
                                          </p:stCondLst>
                                          <p:endCondLst>
                                            <p:cond evt="onStopAudio" delay="0">
                                              <p:tgtEl>
                                                <p:sldTgt/>
                                              </p:tgtEl>
                                            </p:cond>
                                          </p:endCondLst>
                                        </p:cTn>
                                        <p:tgtEl>
                                          <p:sndTgt r:embed="rId11" name="CAMERA.WAV"/>
                                        </p:tgtEl>
                                      </p:cMediaNode>
                                    </p:audio>
                                  </p:subTnLst>
                                </p:cTn>
                              </p:par>
                            </p:childTnLst>
                          </p:cTn>
                        </p:par>
                      </p:childTnLst>
                    </p:cTn>
                  </p:par>
                  <p:par>
                    <p:cTn id="113" fill="hold">
                      <p:stCondLst>
                        <p:cond delay="indefinite"/>
                      </p:stCondLst>
                      <p:childTnLst>
                        <p:par>
                          <p:cTn id="114" fill="hold">
                            <p:stCondLst>
                              <p:cond delay="0"/>
                            </p:stCondLst>
                            <p:childTnLst>
                              <p:par>
                                <p:cTn id="115" presetID="9" presetClass="entr" presetSubtype="0" fill="hold" nodeType="clickEffect">
                                  <p:stCondLst>
                                    <p:cond delay="0"/>
                                  </p:stCondLst>
                                  <p:childTnLst>
                                    <p:set>
                                      <p:cBhvr>
                                        <p:cTn id="116" dur="1" fill="hold">
                                          <p:stCondLst>
                                            <p:cond delay="0"/>
                                          </p:stCondLst>
                                        </p:cTn>
                                        <p:tgtEl>
                                          <p:spTgt spid="20502"/>
                                        </p:tgtEl>
                                        <p:attrNameLst>
                                          <p:attrName>style.visibility</p:attrName>
                                        </p:attrNameLst>
                                      </p:cBhvr>
                                      <p:to>
                                        <p:strVal val="visible"/>
                                      </p:to>
                                    </p:set>
                                    <p:animEffect transition="in" filter="dissolve">
                                      <p:cBhvr>
                                        <p:cTn id="117" dur="500"/>
                                        <p:tgtEl>
                                          <p:spTgt spid="20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nimBg="1"/>
      <p:bldP spid="20486" grpId="0" animBg="1"/>
      <p:bldP spid="20488" grpId="0" animBg="1"/>
      <p:bldP spid="20489" grpId="0" advAuto="1000" build="p"/>
      <p:bldP spid="20490" grpId="0" animBg="1"/>
      <p:bldP spid="20492" grpId="0" animBg="1"/>
      <p:bldP spid="20494" grpId="0" build="p"/>
      <p:bldP spid="20496" grpId="0" animBg="1"/>
      <p:bldP spid="20497" grpId="0" animBg="1"/>
      <p:bldP spid="20499" grpId="0" animBg="1"/>
      <p:bldP spid="20500" grpId="0" animBg="1"/>
      <p:bldP spid="20504" grpId="0" build="p"/>
      <p:bldP spid="2050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8" name="Text Box 4"/>
          <p:cNvSpPr txBox="1"/>
          <p:nvPr/>
        </p:nvSpPr>
        <p:spPr>
          <a:xfrm>
            <a:off x="228600" y="4114800"/>
            <a:ext cx="1447800" cy="588963"/>
          </a:xfrm>
          <a:prstGeom prst="rect">
            <a:avLst/>
          </a:prstGeom>
          <a:noFill/>
          <a:ln w="9525" cap="flat" cmpd="sng">
            <a:solidFill>
              <a:srgbClr val="CC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latin typeface="Times New Roman" panose="02020603050405020304" pitchFamily="18" charset="0"/>
                <a:ea typeface="隶书" panose="02010509060101010101" pitchFamily="49" charset="-122"/>
              </a:rPr>
              <a:t>真值表</a:t>
            </a:r>
            <a:endParaRPr lang="zh-CN" altLang="en-US" sz="6000" b="1" dirty="0">
              <a:latin typeface="Times New Roman" panose="02020603050405020304" pitchFamily="18" charset="0"/>
              <a:ea typeface="隶书" panose="02010509060101010101" pitchFamily="49" charset="-122"/>
            </a:endParaRPr>
          </a:p>
        </p:txBody>
      </p:sp>
      <p:sp>
        <p:nvSpPr>
          <p:cNvPr id="21509" name="Text Box 5"/>
          <p:cNvSpPr txBox="1"/>
          <p:nvPr/>
        </p:nvSpPr>
        <p:spPr>
          <a:xfrm>
            <a:off x="152400" y="325438"/>
            <a:ext cx="1581150" cy="1076325"/>
          </a:xfrm>
          <a:prstGeom prst="rect">
            <a:avLst/>
          </a:prstGeom>
          <a:noFill/>
          <a:ln w="9525" cap="flat" cmpd="sng">
            <a:solidFill>
              <a:srgbClr val="CC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latin typeface="Times New Roman" panose="02020603050405020304" pitchFamily="18" charset="0"/>
                <a:ea typeface="隶书" panose="02010509060101010101" pitchFamily="49" charset="-122"/>
              </a:rPr>
              <a:t>电路功能描述</a:t>
            </a:r>
            <a:endParaRPr lang="zh-CN" altLang="en-US" sz="5400" b="1" dirty="0">
              <a:latin typeface="Times New Roman" panose="02020603050405020304" pitchFamily="18" charset="0"/>
              <a:ea typeface="隶书" panose="02010509060101010101" pitchFamily="49" charset="-122"/>
            </a:endParaRPr>
          </a:p>
        </p:txBody>
      </p:sp>
      <p:sp>
        <p:nvSpPr>
          <p:cNvPr id="21510" name="AutoShape 6"/>
          <p:cNvSpPr/>
          <p:nvPr/>
        </p:nvSpPr>
        <p:spPr>
          <a:xfrm>
            <a:off x="685800" y="1468438"/>
            <a:ext cx="304800" cy="2646362"/>
          </a:xfrm>
          <a:prstGeom prst="downArrow">
            <a:avLst>
              <a:gd name="adj1" fmla="val 50000"/>
              <a:gd name="adj2" fmla="val 216976"/>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1511" name="Text Box 7"/>
          <p:cNvSpPr txBox="1">
            <a:spLocks noChangeArrowheads="1"/>
          </p:cNvSpPr>
          <p:nvPr/>
        </p:nvSpPr>
        <p:spPr bwMode="auto">
          <a:xfrm>
            <a:off x="1828800" y="0"/>
            <a:ext cx="708660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spcBef>
                <a:spcPct val="50000"/>
              </a:spcBef>
              <a:buClrTx/>
              <a:buSzTx/>
              <a:buFontTx/>
              <a:defRPr/>
            </a:pPr>
            <a:r>
              <a:rPr kumimoji="1" lang="zh-CN" altLang="en-US" sz="2400" b="1" kern="1200" cap="none" spc="0" normalizeH="0" baseline="0" noProof="0">
                <a:solidFill>
                  <a:srgbClr val="FF0000"/>
                </a:solidFill>
                <a:effectLst>
                  <a:outerShdw blurRad="38100" dist="38100" dir="2700000" algn="tl">
                    <a:srgbClr val="000000"/>
                  </a:outerShdw>
                </a:effectLst>
                <a:latin typeface="黑体" panose="02010609060101010101" pitchFamily="49" charset="-122"/>
                <a:ea typeface="黑体" panose="02010609060101010101" pitchFamily="49" charset="-122"/>
                <a:cs typeface="+mn-cs"/>
                <a:sym typeface="+mn-ea"/>
              </a:rPr>
              <a:t>例</a:t>
            </a:r>
            <a:r>
              <a:rPr kumimoji="1" lang="zh-CN" altLang="en-US" sz="2400" kern="1200" cap="none" spc="0" normalizeH="0" baseline="0" noProof="0">
                <a:solidFill>
                  <a:srgbClr val="CC0066"/>
                </a:solidFill>
                <a:latin typeface="Times New Roman" panose="02020603050405020304" pitchFamily="18" charset="0"/>
                <a:ea typeface="黑体" panose="02010609060101010101" pitchFamily="49" charset="-122"/>
                <a:cs typeface="+mn-cs"/>
                <a:sym typeface="+mn-ea"/>
              </a:rPr>
              <a:t>：</a:t>
            </a:r>
            <a:r>
              <a:rPr kumimoji="1" lang="zh-CN" altLang="en-US" sz="2400" kern="1200" cap="none" spc="0" normalizeH="0" baseline="0" noProof="0">
                <a:latin typeface="Times New Roman" panose="02020603050405020304" pitchFamily="18" charset="0"/>
                <a:ea typeface="宋体" panose="02010600030101010101" pitchFamily="2" charset="-122"/>
                <a:cs typeface="+mn-cs"/>
                <a:sym typeface="+mn-ea"/>
              </a:rPr>
              <a:t>用与非门设计一个举重裁判表决电路。设举重比赛有</a:t>
            </a:r>
            <a:r>
              <a:rPr kumimoji="1" lang="en-US" altLang="zh-CN" sz="2400" kern="1200" cap="none" spc="0" normalizeH="0" baseline="0" noProof="0">
                <a:latin typeface="Times New Roman" panose="02020603050405020304" pitchFamily="18" charset="0"/>
                <a:ea typeface="宋体" panose="02010600030101010101" pitchFamily="2" charset="-122"/>
                <a:cs typeface="+mn-cs"/>
                <a:sym typeface="+mn-ea"/>
              </a:rPr>
              <a:t>3</a:t>
            </a:r>
            <a:r>
              <a:rPr kumimoji="1" lang="zh-CN" altLang="en-US" sz="2400" kern="1200" cap="none" spc="0" normalizeH="0" baseline="0" noProof="0">
                <a:latin typeface="Times New Roman" panose="02020603050405020304" pitchFamily="18" charset="0"/>
                <a:ea typeface="宋体" panose="02010600030101010101" pitchFamily="2" charset="-122"/>
                <a:cs typeface="+mn-cs"/>
                <a:sym typeface="+mn-ea"/>
              </a:rPr>
              <a:t>个裁判，一个主裁判和两个副裁判。杠铃完全举上的裁决由每一个裁判按一下自己面前的按钮来确定。只有当两个或两个以上裁判判明成功，并且其中有一个为主裁判时，表明成功的灯才亮。</a:t>
            </a:r>
            <a:endParaRPr kumimoji="1" lang="zh-CN" altLang="en-US" sz="2400" kern="1200" cap="none" spc="0" normalizeH="0" baseline="0" noProof="0">
              <a:latin typeface="Times New Roman" panose="02020603050405020304" pitchFamily="18" charset="0"/>
              <a:ea typeface="宋体" panose="02010600030101010101" pitchFamily="2" charset="-122"/>
              <a:cs typeface="+mn-cs"/>
              <a:sym typeface="+mn-ea"/>
            </a:endParaRPr>
          </a:p>
        </p:txBody>
      </p:sp>
      <p:sp>
        <p:nvSpPr>
          <p:cNvPr id="21512" name="Text Box 8"/>
          <p:cNvSpPr txBox="1"/>
          <p:nvPr/>
        </p:nvSpPr>
        <p:spPr>
          <a:xfrm>
            <a:off x="1676400" y="2362200"/>
            <a:ext cx="71628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latin typeface="Times New Roman" panose="02020603050405020304" pitchFamily="18" charset="0"/>
              </a:rPr>
              <a:t>　　设主裁判为变量</a:t>
            </a:r>
            <a:r>
              <a:rPr lang="en-US" altLang="zh-CN" sz="2400" dirty="0">
                <a:latin typeface="Times New Roman" panose="02020603050405020304" pitchFamily="18" charset="0"/>
              </a:rPr>
              <a:t>A</a:t>
            </a:r>
            <a:r>
              <a:rPr lang="zh-CN" altLang="en-US" sz="2400" dirty="0">
                <a:latin typeface="Times New Roman" panose="02020603050405020304" pitchFamily="18" charset="0"/>
              </a:rPr>
              <a:t>，副裁判分别为</a:t>
            </a:r>
            <a:r>
              <a:rPr lang="en-US" altLang="zh-CN" sz="2400" dirty="0">
                <a:latin typeface="Times New Roman" panose="02020603050405020304" pitchFamily="18" charset="0"/>
              </a:rPr>
              <a:t>B</a:t>
            </a:r>
            <a:r>
              <a:rPr lang="zh-CN" altLang="en-US" sz="2400" dirty="0">
                <a:latin typeface="Times New Roman" panose="02020603050405020304" pitchFamily="18" charset="0"/>
              </a:rPr>
              <a:t>和</a:t>
            </a:r>
            <a:r>
              <a:rPr lang="en-US" altLang="zh-CN" sz="2400" dirty="0">
                <a:latin typeface="Times New Roman" panose="02020603050405020304" pitchFamily="18" charset="0"/>
              </a:rPr>
              <a:t>C</a:t>
            </a:r>
            <a:r>
              <a:rPr lang="zh-CN" altLang="en-US" sz="2400" dirty="0">
                <a:latin typeface="Times New Roman" panose="02020603050405020304" pitchFamily="18" charset="0"/>
              </a:rPr>
              <a:t>；表示成功与否的灯为</a:t>
            </a:r>
            <a:r>
              <a:rPr lang="en-US" altLang="zh-CN" sz="2400" dirty="0">
                <a:latin typeface="Times New Roman" panose="02020603050405020304" pitchFamily="18" charset="0"/>
              </a:rPr>
              <a:t>Y</a:t>
            </a:r>
            <a:r>
              <a:rPr lang="zh-CN" altLang="en-US" sz="2400" dirty="0">
                <a:latin typeface="Times New Roman" panose="02020603050405020304" pitchFamily="18" charset="0"/>
              </a:rPr>
              <a:t>，根据逻辑要求列出真值表。</a:t>
            </a:r>
            <a:endParaRPr lang="zh-CN" altLang="en-US" sz="2400" dirty="0">
              <a:latin typeface="Times New Roman" panose="02020603050405020304" pitchFamily="18" charset="0"/>
            </a:endParaRPr>
          </a:p>
        </p:txBody>
      </p:sp>
      <p:sp>
        <p:nvSpPr>
          <p:cNvPr id="21513" name="AutoShape 9"/>
          <p:cNvSpPr/>
          <p:nvPr/>
        </p:nvSpPr>
        <p:spPr>
          <a:xfrm>
            <a:off x="4953000" y="1905000"/>
            <a:ext cx="228600" cy="533400"/>
          </a:xfrm>
          <a:prstGeom prst="downArrow">
            <a:avLst>
              <a:gd name="adj1" fmla="val 50000"/>
              <a:gd name="adj2" fmla="val 58311"/>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1514" name="Oval 10"/>
          <p:cNvSpPr/>
          <p:nvPr/>
        </p:nvSpPr>
        <p:spPr>
          <a:xfrm>
            <a:off x="1050925" y="2597150"/>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1  </a:t>
            </a:r>
            <a:endParaRPr lang="en-US" altLang="zh-CN" sz="2400" dirty="0">
              <a:latin typeface="Times New Roman" panose="02020603050405020304" pitchFamily="18" charset="0"/>
            </a:endParaRPr>
          </a:p>
        </p:txBody>
      </p:sp>
      <p:sp>
        <p:nvSpPr>
          <p:cNvPr id="21515" name="Text Box 11"/>
          <p:cNvSpPr txBox="1"/>
          <p:nvPr/>
        </p:nvSpPr>
        <p:spPr>
          <a:xfrm>
            <a:off x="304800" y="2362200"/>
            <a:ext cx="365125" cy="1143000"/>
          </a:xfrm>
          <a:prstGeom prst="rect">
            <a:avLst/>
          </a:prstGeom>
          <a:noFill/>
          <a:ln w="9525">
            <a:noFill/>
          </a:ln>
        </p:spPr>
        <p:txBody>
          <a:bodyPr vert="eaVert" lIns="0" r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solidFill>
                  <a:srgbClr val="CC0066"/>
                </a:solidFill>
                <a:latin typeface="Times New Roman" panose="02020603050405020304" pitchFamily="18" charset="0"/>
              </a:rPr>
              <a:t>穷举法</a:t>
            </a:r>
            <a:endParaRPr lang="zh-CN" altLang="en-US" sz="2400" dirty="0">
              <a:solidFill>
                <a:schemeClr val="bg1"/>
              </a:solidFill>
              <a:latin typeface="Times New Roman" panose="02020603050405020304" pitchFamily="18" charset="0"/>
            </a:endParaRPr>
          </a:p>
        </p:txBody>
      </p:sp>
      <p:sp>
        <p:nvSpPr>
          <p:cNvPr id="21516" name="Oval 12"/>
          <p:cNvSpPr/>
          <p:nvPr/>
        </p:nvSpPr>
        <p:spPr>
          <a:xfrm>
            <a:off x="5318125" y="1911350"/>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1  </a:t>
            </a:r>
            <a:endParaRPr lang="en-US" altLang="zh-CN" sz="2400" dirty="0">
              <a:latin typeface="Times New Roman" panose="02020603050405020304" pitchFamily="18" charset="0"/>
            </a:endParaRPr>
          </a:p>
        </p:txBody>
      </p:sp>
      <p:graphicFrame>
        <p:nvGraphicFramePr>
          <p:cNvPr id="21517" name="Object 13"/>
          <p:cNvGraphicFramePr>
            <a:graphicFrameLocks noChangeAspect="1"/>
          </p:cNvGraphicFramePr>
          <p:nvPr/>
        </p:nvGraphicFramePr>
        <p:xfrm>
          <a:off x="1905000" y="3124200"/>
          <a:ext cx="6934200" cy="2590800"/>
        </p:xfrm>
        <a:graphic>
          <a:graphicData uri="http://schemas.openxmlformats.org/presentationml/2006/ole">
            <mc:AlternateContent xmlns:mc="http://schemas.openxmlformats.org/markup-compatibility/2006">
              <mc:Choice xmlns:v="urn:schemas-microsoft-com:vml" Requires="v">
                <p:oleObj spid="_x0000_s3112" name="" r:id="rId1" imgW="3086100" imgH="1085850" progId="Word.Picture.8">
                  <p:embed/>
                </p:oleObj>
              </mc:Choice>
              <mc:Fallback>
                <p:oleObj name="" r:id="rId1" imgW="3086100" imgH="1085850" progId="Word.Picture.8">
                  <p:embed/>
                  <p:pic>
                    <p:nvPicPr>
                      <p:cNvPr id="0" name="图片 3111"/>
                      <p:cNvPicPr/>
                      <p:nvPr/>
                    </p:nvPicPr>
                    <p:blipFill>
                      <a:blip r:embed="rId2"/>
                      <a:stretch>
                        <a:fillRect/>
                      </a:stretch>
                    </p:blipFill>
                    <p:spPr>
                      <a:xfrm>
                        <a:off x="1905000" y="3124200"/>
                        <a:ext cx="6934200" cy="2590800"/>
                      </a:xfrm>
                      <a:prstGeom prst="rect">
                        <a:avLst/>
                      </a:prstGeom>
                      <a:noFill/>
                      <a:ln w="38100">
                        <a:noFill/>
                        <a:miter/>
                      </a:ln>
                    </p:spPr>
                  </p:pic>
                </p:oleObj>
              </mc:Fallback>
            </mc:AlternateContent>
          </a:graphicData>
        </a:graphic>
      </p:graphicFrame>
      <p:sp>
        <p:nvSpPr>
          <p:cNvPr id="21518" name="AutoShape 14"/>
          <p:cNvSpPr/>
          <p:nvPr/>
        </p:nvSpPr>
        <p:spPr>
          <a:xfrm>
            <a:off x="5029200" y="5715000"/>
            <a:ext cx="228600" cy="404813"/>
          </a:xfrm>
          <a:prstGeom prst="downArrow">
            <a:avLst>
              <a:gd name="adj1" fmla="val 50000"/>
              <a:gd name="adj2" fmla="val 44254"/>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1519" name="Oval 15"/>
          <p:cNvSpPr/>
          <p:nvPr/>
        </p:nvSpPr>
        <p:spPr>
          <a:xfrm>
            <a:off x="5486400" y="5621338"/>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2  </a:t>
            </a:r>
            <a:endParaRPr lang="en-US" altLang="zh-CN" sz="2400" dirty="0">
              <a:latin typeface="Times New Roman" panose="02020603050405020304" pitchFamily="18" charset="0"/>
            </a:endParaRPr>
          </a:p>
        </p:txBody>
      </p:sp>
      <p:graphicFrame>
        <p:nvGraphicFramePr>
          <p:cNvPr id="21520" name="Object 16"/>
          <p:cNvGraphicFramePr>
            <a:graphicFrameLocks noChangeAspect="1"/>
          </p:cNvGraphicFramePr>
          <p:nvPr/>
        </p:nvGraphicFramePr>
        <p:xfrm>
          <a:off x="2552700" y="6172200"/>
          <a:ext cx="6416675" cy="620713"/>
        </p:xfrm>
        <a:graphic>
          <a:graphicData uri="http://schemas.openxmlformats.org/presentationml/2006/ole">
            <mc:AlternateContent xmlns:mc="http://schemas.openxmlformats.org/markup-compatibility/2006">
              <mc:Choice xmlns:v="urn:schemas-microsoft-com:vml" Requires="v">
                <p:oleObj spid="_x0000_s3114" name="" r:id="rId3" imgW="2514600" imgH="241300" progId="Equation.3">
                  <p:embed/>
                </p:oleObj>
              </mc:Choice>
              <mc:Fallback>
                <p:oleObj name="" r:id="rId3" imgW="2514600" imgH="241300" progId="Equation.3">
                  <p:embed/>
                  <p:pic>
                    <p:nvPicPr>
                      <p:cNvPr id="0" name="图片 3113"/>
                      <p:cNvPicPr/>
                      <p:nvPr/>
                    </p:nvPicPr>
                    <p:blipFill>
                      <a:blip r:embed="rId4"/>
                      <a:stretch>
                        <a:fillRect/>
                      </a:stretch>
                    </p:blipFill>
                    <p:spPr>
                      <a:xfrm>
                        <a:off x="2552700" y="6172200"/>
                        <a:ext cx="6416675" cy="620713"/>
                      </a:xfrm>
                      <a:prstGeom prst="rect">
                        <a:avLst/>
                      </a:prstGeom>
                      <a:solidFill>
                        <a:schemeClr val="accent1"/>
                      </a:solidFill>
                      <a:ln w="38100">
                        <a:noFill/>
                        <a:miter/>
                      </a:ln>
                    </p:spPr>
                  </p:pic>
                </p:oleObj>
              </mc:Fallback>
            </mc:AlternateContent>
          </a:graphicData>
        </a:graphic>
      </p:graphicFrame>
      <p:sp>
        <p:nvSpPr>
          <p:cNvPr id="21521" name="AutoShape 17"/>
          <p:cNvSpPr/>
          <p:nvPr/>
        </p:nvSpPr>
        <p:spPr>
          <a:xfrm>
            <a:off x="685800" y="4783138"/>
            <a:ext cx="304800" cy="1312862"/>
          </a:xfrm>
          <a:prstGeom prst="downArrow">
            <a:avLst>
              <a:gd name="adj1" fmla="val 50000"/>
              <a:gd name="adj2" fmla="val 107642"/>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1522" name="Oval 18"/>
          <p:cNvSpPr/>
          <p:nvPr/>
        </p:nvSpPr>
        <p:spPr>
          <a:xfrm>
            <a:off x="990600" y="5187950"/>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2  </a:t>
            </a:r>
            <a:endParaRPr lang="en-US" altLang="zh-CN" sz="2400" dirty="0">
              <a:latin typeface="Times New Roman" panose="02020603050405020304" pitchFamily="18" charset="0"/>
            </a:endParaRPr>
          </a:p>
        </p:txBody>
      </p:sp>
      <p:sp>
        <p:nvSpPr>
          <p:cNvPr id="21523" name="Text Box 19"/>
          <p:cNvSpPr txBox="1"/>
          <p:nvPr/>
        </p:nvSpPr>
        <p:spPr>
          <a:xfrm>
            <a:off x="76200" y="6116638"/>
            <a:ext cx="2362200" cy="588962"/>
          </a:xfrm>
          <a:prstGeom prst="rect">
            <a:avLst/>
          </a:prstGeom>
          <a:noFill/>
          <a:ln w="9525" cap="flat" cmpd="sng">
            <a:solidFill>
              <a:srgbClr val="CC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latin typeface="Times New Roman" panose="02020603050405020304" pitchFamily="18" charset="0"/>
                <a:ea typeface="隶书" panose="02010509060101010101" pitchFamily="49" charset="-122"/>
              </a:rPr>
              <a:t>逻辑表达式</a:t>
            </a:r>
            <a:endParaRPr lang="zh-CN" altLang="en-US" sz="6000" b="1" dirty="0">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wipe(left)">
                                      <p:cBhvr>
                                        <p:cTn id="7" dur="500"/>
                                        <p:tgtEl>
                                          <p:spTgt spid="215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11"/>
                                        </p:tgtEl>
                                        <p:attrNameLst>
                                          <p:attrName>style.visibility</p:attrName>
                                        </p:attrNameLst>
                                      </p:cBhvr>
                                      <p:to>
                                        <p:strVal val="visible"/>
                                      </p:to>
                                    </p:set>
                                    <p:animEffect transition="in" filter="wipe(left)">
                                      <p:cBhvr>
                                        <p:cTn id="12" dur="500"/>
                                        <p:tgtEl>
                                          <p:spTgt spid="215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11">
                                            <p:txEl>
                                              <p:charRg st="0" end="111"/>
                                            </p:txEl>
                                          </p:spTgt>
                                        </p:tgtEl>
                                        <p:attrNameLst>
                                          <p:attrName>style.visibility</p:attrName>
                                        </p:attrNameLst>
                                      </p:cBhvr>
                                      <p:to>
                                        <p:strVal val="visible"/>
                                      </p:to>
                                    </p:set>
                                    <p:animEffect transition="in" filter="wipe(left)">
                                      <p:cBhvr>
                                        <p:cTn id="17" dur="500"/>
                                        <p:tgtEl>
                                          <p:spTgt spid="21511">
                                            <p:txEl>
                                              <p:charRg st="0" end="1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21510"/>
                                        </p:tgtEl>
                                        <p:attrNameLst>
                                          <p:attrName>style.visibility</p:attrName>
                                        </p:attrNameLst>
                                      </p:cBhvr>
                                      <p:to>
                                        <p:strVal val="visible"/>
                                      </p:to>
                                    </p:set>
                                    <p:animEffect transition="in" filter="box(out)">
                                      <p:cBhvr>
                                        <p:cTn id="22" dur="500"/>
                                        <p:tgtEl>
                                          <p:spTgt spid="21510"/>
                                        </p:tgtEl>
                                      </p:cBhvr>
                                    </p:animEffect>
                                  </p:childTnLst>
                                  <p:subTnLst>
                                    <p:audio>
                                      <p:cMediaNode>
                                        <p:cTn display="0" masterRel="sameClick">
                                          <p:stCondLst>
                                            <p:cond evt="begin" delay="0">
                                              <p:tn val="20"/>
                                            </p:cond>
                                          </p:stCondLst>
                                          <p:endCondLst>
                                            <p:cond evt="onStopAudio" delay="0">
                                              <p:tgtEl>
                                                <p:sldTgt/>
                                              </p:tgtEl>
                                            </p:cond>
                                          </p:endCondLst>
                                        </p:cTn>
                                        <p:tgtEl>
                                          <p:sndTgt r:embed="rId5" name="CAMERA.WAV"/>
                                        </p:tgtEl>
                                      </p:cMediaNode>
                                    </p:audio>
                                  </p:sub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21514"/>
                                        </p:tgtEl>
                                        <p:attrNameLst>
                                          <p:attrName>style.visibility</p:attrName>
                                        </p:attrNameLst>
                                      </p:cBhvr>
                                      <p:to>
                                        <p:strVal val="visible"/>
                                      </p:to>
                                    </p:set>
                                  </p:childTnLst>
                                </p:cTn>
                              </p:par>
                            </p:childTnLst>
                          </p:cTn>
                        </p:par>
                        <p:par>
                          <p:cTn id="26" fill="hold">
                            <p:stCondLst>
                              <p:cond delay="1000"/>
                            </p:stCondLst>
                            <p:childTnLst>
                              <p:par>
                                <p:cTn id="27" presetID="3" presetClass="entr" presetSubtype="10" fill="hold" grpId="0" nodeType="afterEffect">
                                  <p:stCondLst>
                                    <p:cond delay="0"/>
                                  </p:stCondLst>
                                  <p:childTnLst>
                                    <p:set>
                                      <p:cBhvr>
                                        <p:cTn id="28" dur="1" fill="hold">
                                          <p:stCondLst>
                                            <p:cond delay="0"/>
                                          </p:stCondLst>
                                        </p:cTn>
                                        <p:tgtEl>
                                          <p:spTgt spid="21515"/>
                                        </p:tgtEl>
                                        <p:attrNameLst>
                                          <p:attrName>style.visibility</p:attrName>
                                        </p:attrNameLst>
                                      </p:cBhvr>
                                      <p:to>
                                        <p:strVal val="visible"/>
                                      </p:to>
                                    </p:set>
                                    <p:animEffect transition="in" filter="blinds(horizontal)">
                                      <p:cBhvr>
                                        <p:cTn id="29" dur="500"/>
                                        <p:tgtEl>
                                          <p:spTgt spid="215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1513"/>
                                        </p:tgtEl>
                                        <p:attrNameLst>
                                          <p:attrName>style.visibility</p:attrName>
                                        </p:attrNameLst>
                                      </p:cBhvr>
                                      <p:to>
                                        <p:strVal val="visible"/>
                                      </p:to>
                                    </p:set>
                                    <p:animEffect transition="in" filter="wipe(up)">
                                      <p:cBhvr>
                                        <p:cTn id="34" dur="500"/>
                                        <p:tgtEl>
                                          <p:spTgt spid="21513"/>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215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508"/>
                                        </p:tgtEl>
                                        <p:attrNameLst>
                                          <p:attrName>style.visibility</p:attrName>
                                        </p:attrNameLst>
                                      </p:cBhvr>
                                      <p:to>
                                        <p:strVal val="visible"/>
                                      </p:to>
                                    </p:set>
                                    <p:animEffect transition="in" filter="wipe(left)">
                                      <p:cBhvr>
                                        <p:cTn id="42" dur="500"/>
                                        <p:tgtEl>
                                          <p:spTgt spid="21508"/>
                                        </p:tgtEl>
                                      </p:cBhvr>
                                    </p:animEffect>
                                  </p:childTnLst>
                                </p:cTn>
                              </p:par>
                            </p:childTnLst>
                          </p:cTn>
                        </p:par>
                        <p:par>
                          <p:cTn id="43" fill="hold">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21522"/>
                                        </p:tgtEl>
                                        <p:attrNameLst>
                                          <p:attrName>style.visibility</p:attrName>
                                        </p:attrNameLst>
                                      </p:cBhvr>
                                      <p:to>
                                        <p:strVal val="visible"/>
                                      </p:to>
                                    </p:set>
                                  </p:childTnLst>
                                </p:cTn>
                              </p:par>
                            </p:childTnLst>
                          </p:cTn>
                        </p:par>
                        <p:par>
                          <p:cTn id="46" fill="hold">
                            <p:stCondLst>
                              <p:cond delay="1000"/>
                            </p:stCondLst>
                            <p:childTnLst>
                              <p:par>
                                <p:cTn id="47" presetID="22" presetClass="entr" presetSubtype="1" fill="hold" nodeType="afterEffect">
                                  <p:stCondLst>
                                    <p:cond delay="0"/>
                                  </p:stCondLst>
                                  <p:childTnLst>
                                    <p:set>
                                      <p:cBhvr>
                                        <p:cTn id="48" dur="1" fill="hold">
                                          <p:stCondLst>
                                            <p:cond delay="0"/>
                                          </p:stCondLst>
                                        </p:cTn>
                                        <p:tgtEl>
                                          <p:spTgt spid="21521"/>
                                        </p:tgtEl>
                                        <p:attrNameLst>
                                          <p:attrName>style.visibility</p:attrName>
                                        </p:attrNameLst>
                                      </p:cBhvr>
                                      <p:to>
                                        <p:strVal val="visible"/>
                                      </p:to>
                                    </p:set>
                                    <p:animEffect transition="in" filter="wipe(up)">
                                      <p:cBhvr>
                                        <p:cTn id="49" dur="500"/>
                                        <p:tgtEl>
                                          <p:spTgt spid="21521"/>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21512">
                                            <p:txEl>
                                              <p:charRg st="0" end="45"/>
                                            </p:txEl>
                                          </p:spTgt>
                                        </p:tgtEl>
                                        <p:attrNameLst>
                                          <p:attrName>style.visibility</p:attrName>
                                        </p:attrNameLst>
                                      </p:cBhvr>
                                      <p:to>
                                        <p:strVal val="visible"/>
                                      </p:to>
                                    </p:set>
                                    <p:anim calcmode="lin" valueType="num">
                                      <p:cBhvr additive="base">
                                        <p:cTn id="54" dur="500" fill="hold"/>
                                        <p:tgtEl>
                                          <p:spTgt spid="21512">
                                            <p:txEl>
                                              <p:charRg st="0" end="45"/>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21512">
                                            <p:txEl>
                                              <p:charRg st="0" end="4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6" name="CARBRAKE.WAV"/>
                                        </p:tgtEl>
                                      </p:cMediaNode>
                                    </p:audio>
                                  </p:sub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21517"/>
                                        </p:tgtEl>
                                        <p:attrNameLst>
                                          <p:attrName>style.visibility</p:attrName>
                                        </p:attrNameLst>
                                      </p:cBhvr>
                                      <p:to>
                                        <p:strVal val="visible"/>
                                      </p:to>
                                    </p:set>
                                    <p:animEffect transition="in" filter="dissolve">
                                      <p:cBhvr>
                                        <p:cTn id="60" dur="500"/>
                                        <p:tgtEl>
                                          <p:spTgt spid="2151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21518"/>
                                        </p:tgtEl>
                                        <p:attrNameLst>
                                          <p:attrName>style.visibility</p:attrName>
                                        </p:attrNameLst>
                                      </p:cBhvr>
                                      <p:to>
                                        <p:strVal val="visible"/>
                                      </p:to>
                                    </p:set>
                                    <p:animEffect transition="in" filter="wipe(up)">
                                      <p:cBhvr>
                                        <p:cTn id="65" dur="500"/>
                                        <p:tgtEl>
                                          <p:spTgt spid="21518"/>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499"/>
                                          </p:stCondLst>
                                        </p:cTn>
                                        <p:tgtEl>
                                          <p:spTgt spid="2151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21523"/>
                                        </p:tgtEl>
                                        <p:attrNameLst>
                                          <p:attrName>style.visibility</p:attrName>
                                        </p:attrNameLst>
                                      </p:cBhvr>
                                      <p:to>
                                        <p:strVal val="visible"/>
                                      </p:to>
                                    </p:set>
                                    <p:animEffect transition="in" filter="wipe(up)">
                                      <p:cBhvr>
                                        <p:cTn id="73" dur="500"/>
                                        <p:tgtEl>
                                          <p:spTgt spid="21523"/>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32" fill="hold" nodeType="clickEffect">
                                  <p:stCondLst>
                                    <p:cond delay="0"/>
                                  </p:stCondLst>
                                  <p:childTnLst>
                                    <p:set>
                                      <p:cBhvr>
                                        <p:cTn id="77" dur="1" fill="hold">
                                          <p:stCondLst>
                                            <p:cond delay="0"/>
                                          </p:stCondLst>
                                        </p:cTn>
                                        <p:tgtEl>
                                          <p:spTgt spid="21520"/>
                                        </p:tgtEl>
                                        <p:attrNameLst>
                                          <p:attrName>style.visibility</p:attrName>
                                        </p:attrNameLst>
                                      </p:cBhvr>
                                      <p:to>
                                        <p:strVal val="visible"/>
                                      </p:to>
                                    </p:set>
                                    <p:animEffect transition="in" filter="box(out)">
                                      <p:cBhvr>
                                        <p:cTn id="78" dur="500"/>
                                        <p:tgtEl>
                                          <p:spTgt spid="21520"/>
                                        </p:tgtEl>
                                      </p:cBhvr>
                                    </p:animEffect>
                                  </p:childTnLst>
                                  <p:subTnLst>
                                    <p:audio>
                                      <p:cMediaNode>
                                        <p:cTn display="0" masterRel="sameClick">
                                          <p:stCondLst>
                                            <p:cond evt="begin" delay="0">
                                              <p:tn val="76"/>
                                            </p:cond>
                                          </p:stCondLst>
                                          <p:endCondLst>
                                            <p:cond evt="onStopAudio" delay="0">
                                              <p:tgtEl>
                                                <p:sldTgt/>
                                              </p:tgtEl>
                                            </p:cond>
                                          </p:endCondLst>
                                        </p:cTn>
                                        <p:tgtEl>
                                          <p:sndTgt r:embed="rId5"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P spid="21509" grpId="0" animBg="1"/>
      <p:bldP spid="21511" grpId="0" build="p"/>
      <p:bldP spid="21512" grpId="0" build="p"/>
      <p:bldP spid="21514" grpId="0" animBg="1"/>
      <p:bldP spid="21515" grpId="0"/>
      <p:bldP spid="21516" grpId="0" animBg="1"/>
      <p:bldP spid="21519" grpId="0" animBg="1"/>
      <p:bldP spid="21522" grpId="0" animBg="1"/>
      <p:bldP spid="215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532" name="Object 4"/>
          <p:cNvGraphicFramePr>
            <a:graphicFrameLocks noChangeAspect="1"/>
          </p:cNvGraphicFramePr>
          <p:nvPr/>
        </p:nvGraphicFramePr>
        <p:xfrm>
          <a:off x="3505200" y="533400"/>
          <a:ext cx="4267200" cy="1995488"/>
        </p:xfrm>
        <a:graphic>
          <a:graphicData uri="http://schemas.openxmlformats.org/presentationml/2006/ole">
            <mc:AlternateContent xmlns:mc="http://schemas.openxmlformats.org/markup-compatibility/2006">
              <mc:Choice xmlns:v="urn:schemas-microsoft-com:vml" Requires="v">
                <p:oleObj spid="_x0000_s3116" name="" r:id="rId1" imgW="1485900" imgH="695325" progId="Word.Picture.8">
                  <p:embed/>
                </p:oleObj>
              </mc:Choice>
              <mc:Fallback>
                <p:oleObj name="" r:id="rId1" imgW="1485900" imgH="695325" progId="Word.Picture.8">
                  <p:embed/>
                  <p:pic>
                    <p:nvPicPr>
                      <p:cNvPr id="0" name="图片 3115"/>
                      <p:cNvPicPr/>
                      <p:nvPr/>
                    </p:nvPicPr>
                    <p:blipFill>
                      <a:blip r:embed="rId2"/>
                      <a:stretch>
                        <a:fillRect/>
                      </a:stretch>
                    </p:blipFill>
                    <p:spPr>
                      <a:xfrm>
                        <a:off x="3505200" y="533400"/>
                        <a:ext cx="4267200" cy="1995488"/>
                      </a:xfrm>
                      <a:prstGeom prst="rect">
                        <a:avLst/>
                      </a:prstGeom>
                      <a:noFill/>
                      <a:ln w="38100">
                        <a:noFill/>
                        <a:miter/>
                      </a:ln>
                    </p:spPr>
                  </p:pic>
                </p:oleObj>
              </mc:Fallback>
            </mc:AlternateContent>
          </a:graphicData>
        </a:graphic>
      </p:graphicFrame>
      <p:graphicFrame>
        <p:nvGraphicFramePr>
          <p:cNvPr id="22533" name="Object 5"/>
          <p:cNvGraphicFramePr>
            <a:graphicFrameLocks noChangeAspect="1"/>
          </p:cNvGraphicFramePr>
          <p:nvPr/>
        </p:nvGraphicFramePr>
        <p:xfrm>
          <a:off x="3386138" y="4243388"/>
          <a:ext cx="5300662" cy="2516187"/>
        </p:xfrm>
        <a:graphic>
          <a:graphicData uri="http://schemas.openxmlformats.org/presentationml/2006/ole">
            <mc:AlternateContent xmlns:mc="http://schemas.openxmlformats.org/markup-compatibility/2006">
              <mc:Choice xmlns:v="urn:schemas-microsoft-com:vml" Requires="v">
                <p:oleObj spid="_x0000_s3115" name="" r:id="rId3" imgW="2066925" imgH="981075" progId="Word.Picture.8">
                  <p:embed/>
                </p:oleObj>
              </mc:Choice>
              <mc:Fallback>
                <p:oleObj name="" r:id="rId3" imgW="2066925" imgH="981075" progId="Word.Picture.8">
                  <p:embed/>
                  <p:pic>
                    <p:nvPicPr>
                      <p:cNvPr id="0" name="图片 3114"/>
                      <p:cNvPicPr/>
                      <p:nvPr/>
                    </p:nvPicPr>
                    <p:blipFill>
                      <a:blip r:embed="rId4"/>
                      <a:stretch>
                        <a:fillRect/>
                      </a:stretch>
                    </p:blipFill>
                    <p:spPr>
                      <a:xfrm>
                        <a:off x="3386138" y="4243388"/>
                        <a:ext cx="5300662" cy="2516187"/>
                      </a:xfrm>
                      <a:prstGeom prst="rect">
                        <a:avLst/>
                      </a:prstGeom>
                      <a:solidFill>
                        <a:srgbClr val="F8F8F8"/>
                      </a:solidFill>
                      <a:ln w="38100">
                        <a:noFill/>
                        <a:miter/>
                      </a:ln>
                    </p:spPr>
                  </p:pic>
                </p:oleObj>
              </mc:Fallback>
            </mc:AlternateContent>
          </a:graphicData>
        </a:graphic>
      </p:graphicFrame>
      <p:sp>
        <p:nvSpPr>
          <p:cNvPr id="22534" name="AutoShape 6"/>
          <p:cNvSpPr/>
          <p:nvPr/>
        </p:nvSpPr>
        <p:spPr>
          <a:xfrm>
            <a:off x="1066800" y="173038"/>
            <a:ext cx="244475" cy="592137"/>
          </a:xfrm>
          <a:prstGeom prst="downArrow">
            <a:avLst>
              <a:gd name="adj1" fmla="val 50000"/>
              <a:gd name="adj2" fmla="val 60529"/>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2535" name="Oval 7"/>
          <p:cNvSpPr/>
          <p:nvPr/>
        </p:nvSpPr>
        <p:spPr>
          <a:xfrm>
            <a:off x="1371600" y="179388"/>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3  </a:t>
            </a:r>
            <a:endParaRPr lang="en-US" altLang="zh-CN" sz="2400" dirty="0">
              <a:latin typeface="Times New Roman" panose="02020603050405020304" pitchFamily="18" charset="0"/>
            </a:endParaRPr>
          </a:p>
        </p:txBody>
      </p:sp>
      <p:sp>
        <p:nvSpPr>
          <p:cNvPr id="22536" name="Text Box 8"/>
          <p:cNvSpPr txBox="1"/>
          <p:nvPr/>
        </p:nvSpPr>
        <p:spPr>
          <a:xfrm>
            <a:off x="381000" y="782638"/>
            <a:ext cx="1600200" cy="588962"/>
          </a:xfrm>
          <a:prstGeom prst="rect">
            <a:avLst/>
          </a:prstGeom>
          <a:noFill/>
          <a:ln w="9525" cap="flat" cmpd="sng">
            <a:solidFill>
              <a:srgbClr val="CC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latin typeface="Times New Roman" panose="02020603050405020304" pitchFamily="18" charset="0"/>
                <a:ea typeface="隶书" panose="02010509060101010101" pitchFamily="49" charset="-122"/>
              </a:rPr>
              <a:t>卡诺图</a:t>
            </a:r>
            <a:endParaRPr lang="zh-CN" altLang="en-US" sz="6000" b="1" dirty="0">
              <a:latin typeface="Times New Roman" panose="02020603050405020304" pitchFamily="18" charset="0"/>
              <a:ea typeface="隶书" panose="02010509060101010101" pitchFamily="49" charset="-122"/>
            </a:endParaRPr>
          </a:p>
        </p:txBody>
      </p:sp>
      <p:sp>
        <p:nvSpPr>
          <p:cNvPr id="22537" name="AutoShape 9"/>
          <p:cNvSpPr/>
          <p:nvPr/>
        </p:nvSpPr>
        <p:spPr>
          <a:xfrm>
            <a:off x="1066800" y="1412875"/>
            <a:ext cx="228600" cy="644525"/>
          </a:xfrm>
          <a:prstGeom prst="downArrow">
            <a:avLst>
              <a:gd name="adj1" fmla="val 50000"/>
              <a:gd name="adj2" fmla="val 70460"/>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2538" name="Text Box 10"/>
          <p:cNvSpPr txBox="1"/>
          <p:nvPr/>
        </p:nvSpPr>
        <p:spPr>
          <a:xfrm>
            <a:off x="228600" y="2133600"/>
            <a:ext cx="1905000" cy="1076325"/>
          </a:xfrm>
          <a:prstGeom prst="rect">
            <a:avLst/>
          </a:prstGeom>
          <a:noFill/>
          <a:ln w="9525" cap="flat" cmpd="sng">
            <a:solidFill>
              <a:srgbClr val="CC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latin typeface="Times New Roman" panose="02020603050405020304" pitchFamily="18" charset="0"/>
                <a:ea typeface="隶书" panose="02010509060101010101" pitchFamily="49" charset="-122"/>
              </a:rPr>
              <a:t>最简与或表达式</a:t>
            </a:r>
            <a:endParaRPr lang="zh-CN" altLang="en-US" sz="6000" b="1" dirty="0">
              <a:latin typeface="Times New Roman" panose="02020603050405020304" pitchFamily="18" charset="0"/>
              <a:ea typeface="隶书" panose="02010509060101010101" pitchFamily="49" charset="-122"/>
            </a:endParaRPr>
          </a:p>
        </p:txBody>
      </p:sp>
      <p:sp>
        <p:nvSpPr>
          <p:cNvPr id="22539" name="Text Box 11"/>
          <p:cNvSpPr txBox="1"/>
          <p:nvPr/>
        </p:nvSpPr>
        <p:spPr>
          <a:xfrm>
            <a:off x="549275" y="1371600"/>
            <a:ext cx="365125" cy="914400"/>
          </a:xfrm>
          <a:prstGeom prst="rect">
            <a:avLst/>
          </a:prstGeom>
          <a:noFill/>
          <a:ln w="9525">
            <a:noFill/>
          </a:ln>
        </p:spPr>
        <p:txBody>
          <a:bodyPr vert="eaVert" lIns="0" r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solidFill>
                  <a:srgbClr val="CC0066"/>
                </a:solidFill>
                <a:latin typeface="Times New Roman" panose="02020603050405020304" pitchFamily="18" charset="0"/>
              </a:rPr>
              <a:t>化简</a:t>
            </a:r>
            <a:endParaRPr lang="zh-CN" altLang="en-US" sz="2400" dirty="0">
              <a:latin typeface="Times New Roman" panose="02020603050405020304" pitchFamily="18" charset="0"/>
            </a:endParaRPr>
          </a:p>
        </p:txBody>
      </p:sp>
      <p:sp>
        <p:nvSpPr>
          <p:cNvPr id="22540" name="Oval 12"/>
          <p:cNvSpPr/>
          <p:nvPr/>
        </p:nvSpPr>
        <p:spPr>
          <a:xfrm>
            <a:off x="1371600" y="1447800"/>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4  </a:t>
            </a:r>
            <a:endParaRPr lang="en-US" altLang="zh-CN" sz="2400" dirty="0">
              <a:latin typeface="Times New Roman" panose="02020603050405020304" pitchFamily="18" charset="0"/>
            </a:endParaRPr>
          </a:p>
        </p:txBody>
      </p:sp>
      <p:sp>
        <p:nvSpPr>
          <p:cNvPr id="22541" name="AutoShape 13"/>
          <p:cNvSpPr/>
          <p:nvPr/>
        </p:nvSpPr>
        <p:spPr>
          <a:xfrm>
            <a:off x="1066800" y="3276600"/>
            <a:ext cx="244475" cy="592138"/>
          </a:xfrm>
          <a:prstGeom prst="downArrow">
            <a:avLst>
              <a:gd name="adj1" fmla="val 50000"/>
              <a:gd name="adj2" fmla="val 60529"/>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2542" name="Oval 14"/>
          <p:cNvSpPr/>
          <p:nvPr/>
        </p:nvSpPr>
        <p:spPr>
          <a:xfrm>
            <a:off x="1371600" y="3276600"/>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5  </a:t>
            </a:r>
            <a:endParaRPr lang="en-US" altLang="zh-CN" sz="2400" dirty="0">
              <a:latin typeface="Times New Roman" panose="02020603050405020304" pitchFamily="18" charset="0"/>
            </a:endParaRPr>
          </a:p>
        </p:txBody>
      </p:sp>
      <p:sp>
        <p:nvSpPr>
          <p:cNvPr id="22543" name="Text Box 15"/>
          <p:cNvSpPr txBox="1"/>
          <p:nvPr/>
        </p:nvSpPr>
        <p:spPr>
          <a:xfrm>
            <a:off x="228600" y="3938588"/>
            <a:ext cx="1905000" cy="588962"/>
          </a:xfrm>
          <a:prstGeom prst="rect">
            <a:avLst/>
          </a:prstGeom>
          <a:noFill/>
          <a:ln w="9525" cap="flat" cmpd="sng">
            <a:solidFill>
              <a:srgbClr val="CC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latin typeface="Times New Roman" panose="02020603050405020304" pitchFamily="18" charset="0"/>
                <a:ea typeface="隶书" panose="02010509060101010101" pitchFamily="49" charset="-122"/>
              </a:rPr>
              <a:t>逻辑变换</a:t>
            </a:r>
            <a:endParaRPr lang="zh-CN" altLang="en-US" sz="6000" b="1" dirty="0">
              <a:latin typeface="Times New Roman" panose="02020603050405020304" pitchFamily="18" charset="0"/>
              <a:ea typeface="隶书" panose="02010509060101010101" pitchFamily="49" charset="-122"/>
            </a:endParaRPr>
          </a:p>
        </p:txBody>
      </p:sp>
      <p:sp>
        <p:nvSpPr>
          <p:cNvPr id="22544" name="AutoShape 16"/>
          <p:cNvSpPr/>
          <p:nvPr/>
        </p:nvSpPr>
        <p:spPr>
          <a:xfrm>
            <a:off x="990600" y="4583113"/>
            <a:ext cx="244475" cy="592137"/>
          </a:xfrm>
          <a:prstGeom prst="downArrow">
            <a:avLst>
              <a:gd name="adj1" fmla="val 50000"/>
              <a:gd name="adj2" fmla="val 60529"/>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2545" name="Oval 17"/>
          <p:cNvSpPr/>
          <p:nvPr/>
        </p:nvSpPr>
        <p:spPr>
          <a:xfrm>
            <a:off x="1295400" y="4654550"/>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6  </a:t>
            </a:r>
            <a:endParaRPr lang="en-US" altLang="zh-CN" sz="2400" dirty="0">
              <a:latin typeface="Times New Roman" panose="02020603050405020304" pitchFamily="18" charset="0"/>
            </a:endParaRPr>
          </a:p>
        </p:txBody>
      </p:sp>
      <p:sp>
        <p:nvSpPr>
          <p:cNvPr id="22546" name="Text Box 18"/>
          <p:cNvSpPr txBox="1"/>
          <p:nvPr/>
        </p:nvSpPr>
        <p:spPr>
          <a:xfrm>
            <a:off x="246063" y="5233988"/>
            <a:ext cx="1752600" cy="1076325"/>
          </a:xfrm>
          <a:prstGeom prst="rect">
            <a:avLst/>
          </a:prstGeom>
          <a:noFill/>
          <a:ln w="9525" cap="flat" cmpd="sng">
            <a:solidFill>
              <a:srgbClr val="CC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latin typeface="Times New Roman" panose="02020603050405020304" pitchFamily="18" charset="0"/>
                <a:ea typeface="隶书" panose="02010509060101010101" pitchFamily="49" charset="-122"/>
              </a:rPr>
              <a:t>逻辑电路图</a:t>
            </a:r>
            <a:endParaRPr lang="zh-CN" altLang="en-US" sz="6000" b="1" dirty="0">
              <a:latin typeface="Times New Roman" panose="02020603050405020304" pitchFamily="18" charset="0"/>
              <a:ea typeface="隶书" panose="02010509060101010101" pitchFamily="49" charset="-122"/>
            </a:endParaRPr>
          </a:p>
        </p:txBody>
      </p:sp>
      <p:sp>
        <p:nvSpPr>
          <p:cNvPr id="22547" name="AutoShape 19"/>
          <p:cNvSpPr/>
          <p:nvPr/>
        </p:nvSpPr>
        <p:spPr>
          <a:xfrm>
            <a:off x="5029200" y="93663"/>
            <a:ext cx="244475" cy="592137"/>
          </a:xfrm>
          <a:prstGeom prst="downArrow">
            <a:avLst>
              <a:gd name="adj1" fmla="val 50000"/>
              <a:gd name="adj2" fmla="val 60529"/>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2548" name="Oval 20"/>
          <p:cNvSpPr/>
          <p:nvPr/>
        </p:nvSpPr>
        <p:spPr>
          <a:xfrm>
            <a:off x="5334000" y="100013"/>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3  </a:t>
            </a:r>
            <a:endParaRPr lang="en-US" altLang="zh-CN" sz="2400" dirty="0">
              <a:latin typeface="Times New Roman" panose="02020603050405020304" pitchFamily="18" charset="0"/>
            </a:endParaRPr>
          </a:p>
        </p:txBody>
      </p:sp>
      <p:sp>
        <p:nvSpPr>
          <p:cNvPr id="22549" name="AutoShape 21"/>
          <p:cNvSpPr/>
          <p:nvPr/>
        </p:nvSpPr>
        <p:spPr>
          <a:xfrm>
            <a:off x="5241925" y="2362200"/>
            <a:ext cx="228600" cy="644525"/>
          </a:xfrm>
          <a:prstGeom prst="downArrow">
            <a:avLst>
              <a:gd name="adj1" fmla="val 50000"/>
              <a:gd name="adj2" fmla="val 70460"/>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2550" name="Text Box 22"/>
          <p:cNvSpPr txBox="1"/>
          <p:nvPr/>
        </p:nvSpPr>
        <p:spPr>
          <a:xfrm>
            <a:off x="4724400" y="2286000"/>
            <a:ext cx="365125" cy="914400"/>
          </a:xfrm>
          <a:prstGeom prst="rect">
            <a:avLst/>
          </a:prstGeom>
          <a:noFill/>
          <a:ln w="9525">
            <a:noFill/>
          </a:ln>
        </p:spPr>
        <p:txBody>
          <a:bodyPr vert="eaVert" lIns="0" r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solidFill>
                  <a:srgbClr val="CC0066"/>
                </a:solidFill>
                <a:latin typeface="Times New Roman" panose="02020603050405020304" pitchFamily="18" charset="0"/>
              </a:rPr>
              <a:t>化简</a:t>
            </a:r>
            <a:endParaRPr lang="zh-CN" altLang="en-US" sz="2400" dirty="0">
              <a:latin typeface="Times New Roman" panose="02020603050405020304" pitchFamily="18" charset="0"/>
            </a:endParaRPr>
          </a:p>
        </p:txBody>
      </p:sp>
      <p:sp>
        <p:nvSpPr>
          <p:cNvPr id="22551" name="Oval 23"/>
          <p:cNvSpPr/>
          <p:nvPr/>
        </p:nvSpPr>
        <p:spPr>
          <a:xfrm>
            <a:off x="5546725" y="2397125"/>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4  </a:t>
            </a:r>
            <a:endParaRPr lang="en-US" altLang="zh-CN" sz="2400" dirty="0">
              <a:latin typeface="Times New Roman" panose="02020603050405020304" pitchFamily="18" charset="0"/>
            </a:endParaRPr>
          </a:p>
        </p:txBody>
      </p:sp>
      <p:sp>
        <p:nvSpPr>
          <p:cNvPr id="22552" name="Text Box 24"/>
          <p:cNvSpPr txBox="1"/>
          <p:nvPr/>
        </p:nvSpPr>
        <p:spPr>
          <a:xfrm>
            <a:off x="6172200" y="13716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CC0066"/>
                </a:solidFill>
                <a:latin typeface="Times New Roman" panose="02020603050405020304" pitchFamily="18" charset="0"/>
              </a:rPr>
              <a:t>1</a:t>
            </a:r>
            <a:endParaRPr lang="en-US" altLang="zh-CN" sz="2400" dirty="0">
              <a:solidFill>
                <a:srgbClr val="CC0066"/>
              </a:solidFill>
              <a:latin typeface="Times New Roman" panose="02020603050405020304" pitchFamily="18" charset="0"/>
            </a:endParaRPr>
          </a:p>
        </p:txBody>
      </p:sp>
      <p:sp>
        <p:nvSpPr>
          <p:cNvPr id="22553" name="Text Box 25"/>
          <p:cNvSpPr txBox="1"/>
          <p:nvPr/>
        </p:nvSpPr>
        <p:spPr>
          <a:xfrm>
            <a:off x="6172200" y="17526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CC0066"/>
                </a:solidFill>
                <a:latin typeface="Times New Roman" panose="02020603050405020304" pitchFamily="18" charset="0"/>
              </a:rPr>
              <a:t>1</a:t>
            </a:r>
            <a:endParaRPr lang="en-US" altLang="zh-CN" sz="2400" dirty="0">
              <a:solidFill>
                <a:srgbClr val="CC0066"/>
              </a:solidFill>
              <a:latin typeface="Times New Roman" panose="02020603050405020304" pitchFamily="18" charset="0"/>
            </a:endParaRPr>
          </a:p>
        </p:txBody>
      </p:sp>
      <p:sp>
        <p:nvSpPr>
          <p:cNvPr id="22554" name="Text Box 26"/>
          <p:cNvSpPr txBox="1"/>
          <p:nvPr/>
        </p:nvSpPr>
        <p:spPr>
          <a:xfrm>
            <a:off x="6858000" y="1752600"/>
            <a:ext cx="381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CC0066"/>
                </a:solidFill>
                <a:latin typeface="Times New Roman" panose="02020603050405020304" pitchFamily="18" charset="0"/>
              </a:rPr>
              <a:t>1</a:t>
            </a:r>
            <a:endParaRPr lang="en-US" altLang="zh-CN" sz="2400" dirty="0">
              <a:solidFill>
                <a:srgbClr val="CC0066"/>
              </a:solidFill>
              <a:latin typeface="Times New Roman" panose="02020603050405020304" pitchFamily="18" charset="0"/>
            </a:endParaRPr>
          </a:p>
        </p:txBody>
      </p:sp>
      <p:sp>
        <p:nvSpPr>
          <p:cNvPr id="22555" name="Oval 27"/>
          <p:cNvSpPr/>
          <p:nvPr/>
        </p:nvSpPr>
        <p:spPr>
          <a:xfrm>
            <a:off x="6072188" y="1295400"/>
            <a:ext cx="533400" cy="990600"/>
          </a:xfrm>
          <a:prstGeom prst="ellipse">
            <a:avLst/>
          </a:prstGeom>
          <a:no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2556" name="Oval 28"/>
          <p:cNvSpPr/>
          <p:nvPr/>
        </p:nvSpPr>
        <p:spPr>
          <a:xfrm>
            <a:off x="6096000" y="1828800"/>
            <a:ext cx="1219200" cy="381000"/>
          </a:xfrm>
          <a:prstGeom prst="ellipse">
            <a:avLst/>
          </a:prstGeom>
          <a:noFill/>
          <a:ln w="38100"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2557" name="Text Box 29"/>
          <p:cNvSpPr txBox="1"/>
          <p:nvPr/>
        </p:nvSpPr>
        <p:spPr>
          <a:xfrm>
            <a:off x="3124200" y="3048000"/>
            <a:ext cx="838200" cy="579438"/>
          </a:xfrm>
          <a:prstGeom prst="rect">
            <a:avLst/>
          </a:prstGeom>
          <a:solidFill>
            <a:schemeClr val="accent1"/>
          </a:solid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b="1" dirty="0">
                <a:latin typeface="Times New Roman" panose="02020603050405020304" pitchFamily="18" charset="0"/>
              </a:rPr>
              <a:t>Y=</a:t>
            </a:r>
            <a:endParaRPr lang="en-US" altLang="zh-CN" b="1" dirty="0">
              <a:latin typeface="Times New Roman" panose="02020603050405020304" pitchFamily="18" charset="0"/>
            </a:endParaRPr>
          </a:p>
        </p:txBody>
      </p:sp>
      <p:sp>
        <p:nvSpPr>
          <p:cNvPr id="22558" name="Text Box 30"/>
          <p:cNvSpPr txBox="1"/>
          <p:nvPr/>
        </p:nvSpPr>
        <p:spPr>
          <a:xfrm>
            <a:off x="3962400" y="3048000"/>
            <a:ext cx="838200" cy="579438"/>
          </a:xfrm>
          <a:prstGeom prst="rect">
            <a:avLst/>
          </a:prstGeom>
          <a:solidFill>
            <a:schemeClr val="accent1"/>
          </a:solid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b="1" dirty="0">
                <a:solidFill>
                  <a:srgbClr val="C00000"/>
                </a:solidFill>
                <a:latin typeface="Times New Roman" panose="02020603050405020304" pitchFamily="18" charset="0"/>
              </a:rPr>
              <a:t>AB</a:t>
            </a:r>
            <a:endParaRPr lang="en-US" altLang="zh-CN" b="1" dirty="0">
              <a:solidFill>
                <a:srgbClr val="C00000"/>
              </a:solidFill>
              <a:latin typeface="Times New Roman" panose="02020603050405020304" pitchFamily="18" charset="0"/>
            </a:endParaRPr>
          </a:p>
        </p:txBody>
      </p:sp>
      <p:sp>
        <p:nvSpPr>
          <p:cNvPr id="22559" name="Text Box 31"/>
          <p:cNvSpPr txBox="1"/>
          <p:nvPr/>
        </p:nvSpPr>
        <p:spPr>
          <a:xfrm>
            <a:off x="4800600" y="3048000"/>
            <a:ext cx="1066800" cy="579438"/>
          </a:xfrm>
          <a:prstGeom prst="rect">
            <a:avLst/>
          </a:prstGeom>
          <a:solidFill>
            <a:schemeClr val="accent1"/>
          </a:solid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b="1" dirty="0">
                <a:solidFill>
                  <a:schemeClr val="accent2"/>
                </a:solidFill>
                <a:latin typeface="Times New Roman" panose="02020603050405020304" pitchFamily="18" charset="0"/>
              </a:rPr>
              <a:t>+AC</a:t>
            </a:r>
            <a:endParaRPr lang="en-US" altLang="zh-CN" sz="2400" dirty="0">
              <a:latin typeface="Times New Roman" panose="02020603050405020304" pitchFamily="18" charset="0"/>
            </a:endParaRPr>
          </a:p>
        </p:txBody>
      </p:sp>
      <p:sp>
        <p:nvSpPr>
          <p:cNvPr id="22560" name="AutoShape 32"/>
          <p:cNvSpPr/>
          <p:nvPr/>
        </p:nvSpPr>
        <p:spPr>
          <a:xfrm rot="-5400000">
            <a:off x="6227763" y="2951163"/>
            <a:ext cx="228600" cy="879475"/>
          </a:xfrm>
          <a:prstGeom prst="downArrow">
            <a:avLst>
              <a:gd name="adj1" fmla="val 50000"/>
              <a:gd name="adj2" fmla="val 96144"/>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2561" name="Oval 33"/>
          <p:cNvSpPr/>
          <p:nvPr/>
        </p:nvSpPr>
        <p:spPr>
          <a:xfrm>
            <a:off x="6156325" y="2743200"/>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5  </a:t>
            </a:r>
            <a:endParaRPr lang="en-US" altLang="zh-CN" sz="2400" dirty="0">
              <a:latin typeface="Times New Roman" panose="02020603050405020304" pitchFamily="18" charset="0"/>
            </a:endParaRPr>
          </a:p>
        </p:txBody>
      </p:sp>
      <p:graphicFrame>
        <p:nvGraphicFramePr>
          <p:cNvPr id="22562" name="Object 34"/>
          <p:cNvGraphicFramePr>
            <a:graphicFrameLocks noChangeAspect="1"/>
          </p:cNvGraphicFramePr>
          <p:nvPr/>
        </p:nvGraphicFramePr>
        <p:xfrm>
          <a:off x="6858000" y="2971800"/>
          <a:ext cx="2057400" cy="647700"/>
        </p:xfrm>
        <a:graphic>
          <a:graphicData uri="http://schemas.openxmlformats.org/presentationml/2006/ole">
            <mc:AlternateContent xmlns:mc="http://schemas.openxmlformats.org/markup-compatibility/2006">
              <mc:Choice xmlns:v="urn:schemas-microsoft-com:vml" Requires="v">
                <p:oleObj spid="_x0000_s3123" name="" r:id="rId5" imgW="799465" imgH="254000" progId="Equation.3">
                  <p:embed/>
                </p:oleObj>
              </mc:Choice>
              <mc:Fallback>
                <p:oleObj name="" r:id="rId5" imgW="799465" imgH="254000" progId="Equation.3">
                  <p:embed/>
                  <p:pic>
                    <p:nvPicPr>
                      <p:cNvPr id="0" name="图片 3122"/>
                      <p:cNvPicPr/>
                      <p:nvPr/>
                    </p:nvPicPr>
                    <p:blipFill>
                      <a:blip r:embed="rId6"/>
                      <a:stretch>
                        <a:fillRect/>
                      </a:stretch>
                    </p:blipFill>
                    <p:spPr>
                      <a:xfrm>
                        <a:off x="6858000" y="2971800"/>
                        <a:ext cx="2057400" cy="647700"/>
                      </a:xfrm>
                      <a:prstGeom prst="rect">
                        <a:avLst/>
                      </a:prstGeom>
                      <a:solidFill>
                        <a:schemeClr val="accent1"/>
                      </a:solidFill>
                      <a:ln w="38100">
                        <a:noFill/>
                        <a:miter/>
                      </a:ln>
                    </p:spPr>
                  </p:pic>
                </p:oleObj>
              </mc:Fallback>
            </mc:AlternateContent>
          </a:graphicData>
        </a:graphic>
      </p:graphicFrame>
      <p:sp>
        <p:nvSpPr>
          <p:cNvPr id="22563" name="AutoShape 35"/>
          <p:cNvSpPr/>
          <p:nvPr/>
        </p:nvSpPr>
        <p:spPr>
          <a:xfrm>
            <a:off x="7451725" y="3644900"/>
            <a:ext cx="244475" cy="592138"/>
          </a:xfrm>
          <a:prstGeom prst="downArrow">
            <a:avLst>
              <a:gd name="adj1" fmla="val 50000"/>
              <a:gd name="adj2" fmla="val 60529"/>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2564" name="Oval 36"/>
          <p:cNvSpPr/>
          <p:nvPr/>
        </p:nvSpPr>
        <p:spPr>
          <a:xfrm>
            <a:off x="7756525" y="3663950"/>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6  </a:t>
            </a:r>
            <a:endParaRPr lang="en-US" altLang="zh-CN"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wipe(up)">
                                      <p:cBhvr>
                                        <p:cTn id="7" dur="500"/>
                                        <p:tgtEl>
                                          <p:spTgt spid="2253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2536"/>
                                        </p:tgtEl>
                                        <p:attrNameLst>
                                          <p:attrName>style.visibility</p:attrName>
                                        </p:attrNameLst>
                                      </p:cBhvr>
                                      <p:to>
                                        <p:strVal val="visible"/>
                                      </p:to>
                                    </p:set>
                                    <p:animEffect transition="in" filter="wipe(up)">
                                      <p:cBhvr>
                                        <p:cTn id="15" dur="500"/>
                                        <p:tgtEl>
                                          <p:spTgt spid="2253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2547"/>
                                        </p:tgtEl>
                                        <p:attrNameLst>
                                          <p:attrName>style.visibility</p:attrName>
                                        </p:attrNameLst>
                                      </p:cBhvr>
                                      <p:to>
                                        <p:strVal val="visible"/>
                                      </p:to>
                                    </p:set>
                                    <p:animEffect transition="in" filter="wipe(up)">
                                      <p:cBhvr>
                                        <p:cTn id="20" dur="500"/>
                                        <p:tgtEl>
                                          <p:spTgt spid="22547"/>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2254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2532"/>
                                        </p:tgtEl>
                                        <p:attrNameLst>
                                          <p:attrName>style.visibility</p:attrName>
                                        </p:attrNameLst>
                                      </p:cBhvr>
                                      <p:to>
                                        <p:strVal val="visible"/>
                                      </p:to>
                                    </p:set>
                                    <p:animEffect transition="in" filter="dissolve">
                                      <p:cBhvr>
                                        <p:cTn id="28" dur="500"/>
                                        <p:tgtEl>
                                          <p:spTgt spid="22532"/>
                                        </p:tgtEl>
                                      </p:cBhvr>
                                    </p:animEffect>
                                  </p:childTnLst>
                                </p:cTn>
                              </p:par>
                            </p:childTnLst>
                          </p:cTn>
                        </p:par>
                        <p:par>
                          <p:cTn id="29" fill="hold">
                            <p:stCondLst>
                              <p:cond delay="500"/>
                            </p:stCondLst>
                            <p:childTnLst>
                              <p:par>
                                <p:cTn id="30" presetID="15" presetClass="entr" presetSubtype="0" fill="hold" grpId="0" nodeType="afterEffect">
                                  <p:stCondLst>
                                    <p:cond delay="0"/>
                                  </p:stCondLst>
                                  <p:childTnLst>
                                    <p:set>
                                      <p:cBhvr>
                                        <p:cTn id="31" dur="1" fill="hold">
                                          <p:stCondLst>
                                            <p:cond delay="0"/>
                                          </p:stCondLst>
                                        </p:cTn>
                                        <p:tgtEl>
                                          <p:spTgt spid="22554"/>
                                        </p:tgtEl>
                                        <p:attrNameLst>
                                          <p:attrName>style.visibility</p:attrName>
                                        </p:attrNameLst>
                                      </p:cBhvr>
                                      <p:to>
                                        <p:strVal val="visible"/>
                                      </p:to>
                                    </p:set>
                                    <p:anim calcmode="lin" valueType="num">
                                      <p:cBhvr>
                                        <p:cTn id="32" dur="1000" fill="hold"/>
                                        <p:tgtEl>
                                          <p:spTgt spid="22554"/>
                                        </p:tgtEl>
                                        <p:attrNameLst>
                                          <p:attrName>ppt_w</p:attrName>
                                        </p:attrNameLst>
                                      </p:cBhvr>
                                      <p:tavLst>
                                        <p:tav tm="0">
                                          <p:val>
                                            <p:fltVal val="0.000000"/>
                                          </p:val>
                                        </p:tav>
                                        <p:tav tm="100000">
                                          <p:val>
                                            <p:strVal val="#ppt_w"/>
                                          </p:val>
                                        </p:tav>
                                      </p:tavLst>
                                    </p:anim>
                                    <p:anim calcmode="lin" valueType="num">
                                      <p:cBhvr>
                                        <p:cTn id="33" dur="1000" fill="hold"/>
                                        <p:tgtEl>
                                          <p:spTgt spid="22554"/>
                                        </p:tgtEl>
                                        <p:attrNameLst>
                                          <p:attrName>ppt_h</p:attrName>
                                        </p:attrNameLst>
                                      </p:cBhvr>
                                      <p:tavLst>
                                        <p:tav tm="0">
                                          <p:val>
                                            <p:fltVal val="0.000000"/>
                                          </p:val>
                                        </p:tav>
                                        <p:tav tm="100000">
                                          <p:val>
                                            <p:strVal val="#ppt_h"/>
                                          </p:val>
                                        </p:tav>
                                      </p:tavLst>
                                    </p:anim>
                                    <p:anim calcmode="lin" valueType="num">
                                      <p:cBhvr>
                                        <p:cTn id="34" dur="1000" fill="hold"/>
                                        <p:tgtEl>
                                          <p:spTgt spid="22554"/>
                                        </p:tgtEl>
                                        <p:attrNameLst>
                                          <p:attrName>ppt_x</p:attrName>
                                        </p:attrNameLst>
                                      </p:cBhvr>
                                      <p:tavLst>
                                        <p:tav tm="0" fmla="#ppt_x+(cos(-2*pi*(1-$))*-#ppt_x-sin(-2*pi*(1-$))*(1-#ppt_y))*(1-$)">
                                          <p:val>
                                            <p:fltVal val="0.000000"/>
                                          </p:val>
                                        </p:tav>
                                        <p:tav tm="100000">
                                          <p:val>
                                            <p:fltVal val="1.000000"/>
                                          </p:val>
                                        </p:tav>
                                      </p:tavLst>
                                    </p:anim>
                                    <p:anim calcmode="lin" valueType="num">
                                      <p:cBhvr>
                                        <p:cTn id="35" dur="1000" fill="hold"/>
                                        <p:tgtEl>
                                          <p:spTgt spid="22554"/>
                                        </p:tgtEl>
                                        <p:attrNameLst>
                                          <p:attrName>ppt_y</p:attrName>
                                        </p:attrNameLst>
                                      </p:cBhvr>
                                      <p:tavLst>
                                        <p:tav tm="0" fmla="#ppt_y+(sin(-2*pi*(1-$))*-#ppt_x+cos(-2*pi*(1-$))*(1-#ppt_y))*(1-$)">
                                          <p:val>
                                            <p:fltVal val="0.000000"/>
                                          </p:val>
                                        </p:tav>
                                        <p:tav tm="100000">
                                          <p:val>
                                            <p:fltVal val="1.000000"/>
                                          </p:val>
                                        </p:tav>
                                      </p:tavLst>
                                    </p:anim>
                                  </p:childTnLst>
                                </p:cTn>
                              </p:par>
                            </p:childTnLst>
                          </p:cTn>
                        </p:par>
                        <p:par>
                          <p:cTn id="36" fill="hold">
                            <p:stCondLst>
                              <p:cond delay="1500"/>
                            </p:stCondLst>
                            <p:childTnLst>
                              <p:par>
                                <p:cTn id="37" presetID="15" presetClass="entr" presetSubtype="0" fill="hold" grpId="0" nodeType="afterEffect">
                                  <p:stCondLst>
                                    <p:cond delay="0"/>
                                  </p:stCondLst>
                                  <p:childTnLst>
                                    <p:set>
                                      <p:cBhvr>
                                        <p:cTn id="38" dur="1" fill="hold">
                                          <p:stCondLst>
                                            <p:cond delay="0"/>
                                          </p:stCondLst>
                                        </p:cTn>
                                        <p:tgtEl>
                                          <p:spTgt spid="22552"/>
                                        </p:tgtEl>
                                        <p:attrNameLst>
                                          <p:attrName>style.visibility</p:attrName>
                                        </p:attrNameLst>
                                      </p:cBhvr>
                                      <p:to>
                                        <p:strVal val="visible"/>
                                      </p:to>
                                    </p:set>
                                    <p:anim calcmode="lin" valueType="num">
                                      <p:cBhvr>
                                        <p:cTn id="39" dur="1000" fill="hold"/>
                                        <p:tgtEl>
                                          <p:spTgt spid="22552"/>
                                        </p:tgtEl>
                                        <p:attrNameLst>
                                          <p:attrName>ppt_w</p:attrName>
                                        </p:attrNameLst>
                                      </p:cBhvr>
                                      <p:tavLst>
                                        <p:tav tm="0">
                                          <p:val>
                                            <p:fltVal val="0.000000"/>
                                          </p:val>
                                        </p:tav>
                                        <p:tav tm="100000">
                                          <p:val>
                                            <p:strVal val="#ppt_w"/>
                                          </p:val>
                                        </p:tav>
                                      </p:tavLst>
                                    </p:anim>
                                    <p:anim calcmode="lin" valueType="num">
                                      <p:cBhvr>
                                        <p:cTn id="40" dur="1000" fill="hold"/>
                                        <p:tgtEl>
                                          <p:spTgt spid="22552"/>
                                        </p:tgtEl>
                                        <p:attrNameLst>
                                          <p:attrName>ppt_h</p:attrName>
                                        </p:attrNameLst>
                                      </p:cBhvr>
                                      <p:tavLst>
                                        <p:tav tm="0">
                                          <p:val>
                                            <p:fltVal val="0.000000"/>
                                          </p:val>
                                        </p:tav>
                                        <p:tav tm="100000">
                                          <p:val>
                                            <p:strVal val="#ppt_h"/>
                                          </p:val>
                                        </p:tav>
                                      </p:tavLst>
                                    </p:anim>
                                    <p:anim calcmode="lin" valueType="num">
                                      <p:cBhvr>
                                        <p:cTn id="41" dur="1000" fill="hold"/>
                                        <p:tgtEl>
                                          <p:spTgt spid="22552"/>
                                        </p:tgtEl>
                                        <p:attrNameLst>
                                          <p:attrName>ppt_x</p:attrName>
                                        </p:attrNameLst>
                                      </p:cBhvr>
                                      <p:tavLst>
                                        <p:tav tm="0" fmla="#ppt_x+(cos(-2*pi*(1-$))*-#ppt_x-sin(-2*pi*(1-$))*(1-#ppt_y))*(1-$)">
                                          <p:val>
                                            <p:fltVal val="0.000000"/>
                                          </p:val>
                                        </p:tav>
                                        <p:tav tm="100000">
                                          <p:val>
                                            <p:fltVal val="1.000000"/>
                                          </p:val>
                                        </p:tav>
                                      </p:tavLst>
                                    </p:anim>
                                    <p:anim calcmode="lin" valueType="num">
                                      <p:cBhvr>
                                        <p:cTn id="42" dur="1000" fill="hold"/>
                                        <p:tgtEl>
                                          <p:spTgt spid="22552"/>
                                        </p:tgtEl>
                                        <p:attrNameLst>
                                          <p:attrName>ppt_y</p:attrName>
                                        </p:attrNameLst>
                                      </p:cBhvr>
                                      <p:tavLst>
                                        <p:tav tm="0" fmla="#ppt_y+(sin(-2*pi*(1-$))*-#ppt_x+cos(-2*pi*(1-$))*(1-#ppt_y))*(1-$)">
                                          <p:val>
                                            <p:fltVal val="0.000000"/>
                                          </p:val>
                                        </p:tav>
                                        <p:tav tm="100000">
                                          <p:val>
                                            <p:fltVal val="1.000000"/>
                                          </p:val>
                                        </p:tav>
                                      </p:tavLst>
                                    </p:anim>
                                  </p:childTnLst>
                                </p:cTn>
                              </p:par>
                            </p:childTnLst>
                          </p:cTn>
                        </p:par>
                        <p:par>
                          <p:cTn id="43" fill="hold">
                            <p:stCondLst>
                              <p:cond delay="2500"/>
                            </p:stCondLst>
                            <p:childTnLst>
                              <p:par>
                                <p:cTn id="44" presetID="15" presetClass="entr" presetSubtype="0" fill="hold" grpId="0" nodeType="afterEffect">
                                  <p:stCondLst>
                                    <p:cond delay="0"/>
                                  </p:stCondLst>
                                  <p:childTnLst>
                                    <p:set>
                                      <p:cBhvr>
                                        <p:cTn id="45" dur="1" fill="hold">
                                          <p:stCondLst>
                                            <p:cond delay="0"/>
                                          </p:stCondLst>
                                        </p:cTn>
                                        <p:tgtEl>
                                          <p:spTgt spid="22553"/>
                                        </p:tgtEl>
                                        <p:attrNameLst>
                                          <p:attrName>style.visibility</p:attrName>
                                        </p:attrNameLst>
                                      </p:cBhvr>
                                      <p:to>
                                        <p:strVal val="visible"/>
                                      </p:to>
                                    </p:set>
                                    <p:anim calcmode="lin" valueType="num">
                                      <p:cBhvr>
                                        <p:cTn id="46" dur="1000" fill="hold"/>
                                        <p:tgtEl>
                                          <p:spTgt spid="22553"/>
                                        </p:tgtEl>
                                        <p:attrNameLst>
                                          <p:attrName>ppt_w</p:attrName>
                                        </p:attrNameLst>
                                      </p:cBhvr>
                                      <p:tavLst>
                                        <p:tav tm="0">
                                          <p:val>
                                            <p:fltVal val="0.000000"/>
                                          </p:val>
                                        </p:tav>
                                        <p:tav tm="100000">
                                          <p:val>
                                            <p:strVal val="#ppt_w"/>
                                          </p:val>
                                        </p:tav>
                                      </p:tavLst>
                                    </p:anim>
                                    <p:anim calcmode="lin" valueType="num">
                                      <p:cBhvr>
                                        <p:cTn id="47" dur="1000" fill="hold"/>
                                        <p:tgtEl>
                                          <p:spTgt spid="22553"/>
                                        </p:tgtEl>
                                        <p:attrNameLst>
                                          <p:attrName>ppt_h</p:attrName>
                                        </p:attrNameLst>
                                      </p:cBhvr>
                                      <p:tavLst>
                                        <p:tav tm="0">
                                          <p:val>
                                            <p:fltVal val="0.000000"/>
                                          </p:val>
                                        </p:tav>
                                        <p:tav tm="100000">
                                          <p:val>
                                            <p:strVal val="#ppt_h"/>
                                          </p:val>
                                        </p:tav>
                                      </p:tavLst>
                                    </p:anim>
                                    <p:anim calcmode="lin" valueType="num">
                                      <p:cBhvr>
                                        <p:cTn id="48" dur="1000" fill="hold"/>
                                        <p:tgtEl>
                                          <p:spTgt spid="22553"/>
                                        </p:tgtEl>
                                        <p:attrNameLst>
                                          <p:attrName>ppt_x</p:attrName>
                                        </p:attrNameLst>
                                      </p:cBhvr>
                                      <p:tavLst>
                                        <p:tav tm="0" fmla="#ppt_x+(cos(-2*pi*(1-$))*-#ppt_x-sin(-2*pi*(1-$))*(1-#ppt_y))*(1-$)">
                                          <p:val>
                                            <p:fltVal val="0.000000"/>
                                          </p:val>
                                        </p:tav>
                                        <p:tav tm="100000">
                                          <p:val>
                                            <p:fltVal val="1.000000"/>
                                          </p:val>
                                        </p:tav>
                                      </p:tavLst>
                                    </p:anim>
                                    <p:anim calcmode="lin" valueType="num">
                                      <p:cBhvr>
                                        <p:cTn id="49" dur="1000" fill="hold"/>
                                        <p:tgtEl>
                                          <p:spTgt spid="2255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22537"/>
                                        </p:tgtEl>
                                        <p:attrNameLst>
                                          <p:attrName>style.visibility</p:attrName>
                                        </p:attrNameLst>
                                      </p:cBhvr>
                                      <p:to>
                                        <p:strVal val="visible"/>
                                      </p:to>
                                    </p:set>
                                    <p:animEffect transition="in" filter="wipe(up)">
                                      <p:cBhvr>
                                        <p:cTn id="54" dur="500"/>
                                        <p:tgtEl>
                                          <p:spTgt spid="22537"/>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22539">
                                            <p:txEl>
                                              <p:charRg st="0" end="3"/>
                                            </p:txEl>
                                          </p:spTgt>
                                        </p:tgtEl>
                                        <p:attrNameLst>
                                          <p:attrName>style.visibility</p:attrName>
                                        </p:attrNameLst>
                                      </p:cBhvr>
                                      <p:to>
                                        <p:strVal val="visible"/>
                                      </p:to>
                                    </p:set>
                                    <p:animEffect transition="in" filter="dissolve">
                                      <p:cBhvr>
                                        <p:cTn id="58" dur="500"/>
                                        <p:tgtEl>
                                          <p:spTgt spid="22539">
                                            <p:txEl>
                                              <p:charRg st="0" end="3"/>
                                            </p:txEl>
                                          </p:spTgt>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499"/>
                                          </p:stCondLst>
                                        </p:cTn>
                                        <p:tgtEl>
                                          <p:spTgt spid="225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2538"/>
                                        </p:tgtEl>
                                        <p:attrNameLst>
                                          <p:attrName>style.visibility</p:attrName>
                                        </p:attrNameLst>
                                      </p:cBhvr>
                                      <p:to>
                                        <p:strVal val="visible"/>
                                      </p:to>
                                    </p:set>
                                    <p:animEffect transition="in" filter="wipe(up)">
                                      <p:cBhvr>
                                        <p:cTn id="66" dur="500"/>
                                        <p:tgtEl>
                                          <p:spTgt spid="2253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22549"/>
                                        </p:tgtEl>
                                        <p:attrNameLst>
                                          <p:attrName>style.visibility</p:attrName>
                                        </p:attrNameLst>
                                      </p:cBhvr>
                                      <p:to>
                                        <p:strVal val="visible"/>
                                      </p:to>
                                    </p:set>
                                    <p:animEffect transition="in" filter="wipe(up)">
                                      <p:cBhvr>
                                        <p:cTn id="71" dur="500"/>
                                        <p:tgtEl>
                                          <p:spTgt spid="22549"/>
                                        </p:tgtEl>
                                      </p:cBhvr>
                                    </p:animEffect>
                                  </p:childTnLst>
                                </p:cTn>
                              </p:par>
                            </p:childTnLst>
                          </p:cTn>
                        </p:par>
                        <p:par>
                          <p:cTn id="72" fill="hold">
                            <p:stCondLst>
                              <p:cond delay="500"/>
                            </p:stCondLst>
                            <p:childTnLst>
                              <p:par>
                                <p:cTn id="73" presetID="9" presetClass="entr" presetSubtype="0" fill="hold" grpId="0" nodeType="afterEffect">
                                  <p:stCondLst>
                                    <p:cond delay="0"/>
                                  </p:stCondLst>
                                  <p:childTnLst>
                                    <p:set>
                                      <p:cBhvr>
                                        <p:cTn id="74" dur="1" fill="hold">
                                          <p:stCondLst>
                                            <p:cond delay="0"/>
                                          </p:stCondLst>
                                        </p:cTn>
                                        <p:tgtEl>
                                          <p:spTgt spid="22550">
                                            <p:txEl>
                                              <p:charRg st="0" end="3"/>
                                            </p:txEl>
                                          </p:spTgt>
                                        </p:tgtEl>
                                        <p:attrNameLst>
                                          <p:attrName>style.visibility</p:attrName>
                                        </p:attrNameLst>
                                      </p:cBhvr>
                                      <p:to>
                                        <p:strVal val="visible"/>
                                      </p:to>
                                    </p:set>
                                    <p:animEffect transition="in" filter="dissolve">
                                      <p:cBhvr>
                                        <p:cTn id="75" dur="500"/>
                                        <p:tgtEl>
                                          <p:spTgt spid="22550">
                                            <p:txEl>
                                              <p:charRg st="0" end="3"/>
                                            </p:txEl>
                                          </p:spTgt>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499"/>
                                          </p:stCondLst>
                                        </p:cTn>
                                        <p:tgtEl>
                                          <p:spTgt spid="2255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2557"/>
                                        </p:tgtEl>
                                        <p:attrNameLst>
                                          <p:attrName>style.visibility</p:attrName>
                                        </p:attrNameLst>
                                      </p:cBhvr>
                                      <p:to>
                                        <p:strVal val="visible"/>
                                      </p:to>
                                    </p:set>
                                    <p:animEffect transition="in" filter="blinds(horizontal)">
                                      <p:cBhvr>
                                        <p:cTn id="83" dur="500"/>
                                        <p:tgtEl>
                                          <p:spTgt spid="22557"/>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42" fill="hold" nodeType="clickEffect">
                                  <p:stCondLst>
                                    <p:cond delay="0"/>
                                  </p:stCondLst>
                                  <p:childTnLst>
                                    <p:set>
                                      <p:cBhvr>
                                        <p:cTn id="87" dur="1" fill="hold">
                                          <p:stCondLst>
                                            <p:cond delay="0"/>
                                          </p:stCondLst>
                                        </p:cTn>
                                        <p:tgtEl>
                                          <p:spTgt spid="22555"/>
                                        </p:tgtEl>
                                        <p:attrNameLst>
                                          <p:attrName>style.visibility</p:attrName>
                                        </p:attrNameLst>
                                      </p:cBhvr>
                                      <p:to>
                                        <p:strVal val="visible"/>
                                      </p:to>
                                    </p:set>
                                    <p:animEffect transition="in" filter="barn(outHorizontal)">
                                      <p:cBhvr>
                                        <p:cTn id="88" dur="500"/>
                                        <p:tgtEl>
                                          <p:spTgt spid="22555"/>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5" fill="hold" grpId="0" nodeType="clickEffect">
                                  <p:stCondLst>
                                    <p:cond delay="0"/>
                                  </p:stCondLst>
                                  <p:childTnLst>
                                    <p:set>
                                      <p:cBhvr>
                                        <p:cTn id="92" dur="1" fill="hold">
                                          <p:stCondLst>
                                            <p:cond delay="0"/>
                                          </p:stCondLst>
                                        </p:cTn>
                                        <p:tgtEl>
                                          <p:spTgt spid="22558"/>
                                        </p:tgtEl>
                                        <p:attrNameLst>
                                          <p:attrName>style.visibility</p:attrName>
                                        </p:attrNameLst>
                                      </p:cBhvr>
                                      <p:to>
                                        <p:strVal val="visible"/>
                                      </p:to>
                                    </p:set>
                                    <p:animEffect transition="in" filter="blinds(vertical)">
                                      <p:cBhvr>
                                        <p:cTn id="93" dur="500"/>
                                        <p:tgtEl>
                                          <p:spTgt spid="22558"/>
                                        </p:tgtEl>
                                      </p:cBhvr>
                                    </p:animEffect>
                                  </p:childTnLst>
                                </p:cTn>
                              </p:par>
                            </p:childTnLst>
                          </p:cTn>
                        </p:par>
                      </p:childTnLst>
                    </p:cTn>
                  </p:par>
                  <p:par>
                    <p:cTn id="94" fill="hold">
                      <p:stCondLst>
                        <p:cond delay="indefinite"/>
                      </p:stCondLst>
                      <p:childTnLst>
                        <p:par>
                          <p:cTn id="95" fill="hold">
                            <p:stCondLst>
                              <p:cond delay="0"/>
                            </p:stCondLst>
                            <p:childTnLst>
                              <p:par>
                                <p:cTn id="96" presetID="5" presetClass="entr" presetSubtype="10" fill="hold" nodeType="clickEffect">
                                  <p:stCondLst>
                                    <p:cond delay="0"/>
                                  </p:stCondLst>
                                  <p:childTnLst>
                                    <p:set>
                                      <p:cBhvr>
                                        <p:cTn id="97" dur="1" fill="hold">
                                          <p:stCondLst>
                                            <p:cond delay="0"/>
                                          </p:stCondLst>
                                        </p:cTn>
                                        <p:tgtEl>
                                          <p:spTgt spid="22556"/>
                                        </p:tgtEl>
                                        <p:attrNameLst>
                                          <p:attrName>style.visibility</p:attrName>
                                        </p:attrNameLst>
                                      </p:cBhvr>
                                      <p:to>
                                        <p:strVal val="visible"/>
                                      </p:to>
                                    </p:set>
                                    <p:animEffect transition="in" filter="checkerboard(across)">
                                      <p:cBhvr>
                                        <p:cTn id="98" dur="500"/>
                                        <p:tgtEl>
                                          <p:spTgt spid="22556"/>
                                        </p:tgtEl>
                                      </p:cBhvr>
                                    </p:animEffect>
                                  </p:childTnLst>
                                </p:cTn>
                              </p:par>
                            </p:childTnLst>
                          </p:cTn>
                        </p:par>
                      </p:childTnLst>
                    </p:cTn>
                  </p:par>
                  <p:par>
                    <p:cTn id="99" fill="hold">
                      <p:stCondLst>
                        <p:cond delay="indefinite"/>
                      </p:stCondLst>
                      <p:childTnLst>
                        <p:par>
                          <p:cTn id="100" fill="hold">
                            <p:stCondLst>
                              <p:cond delay="0"/>
                            </p:stCondLst>
                            <p:childTnLst>
                              <p:par>
                                <p:cTn id="101" presetID="5" presetClass="entr" presetSubtype="5" fill="hold" grpId="0" nodeType="clickEffect">
                                  <p:stCondLst>
                                    <p:cond delay="0"/>
                                  </p:stCondLst>
                                  <p:childTnLst>
                                    <p:set>
                                      <p:cBhvr>
                                        <p:cTn id="102" dur="1" fill="hold">
                                          <p:stCondLst>
                                            <p:cond delay="0"/>
                                          </p:stCondLst>
                                        </p:cTn>
                                        <p:tgtEl>
                                          <p:spTgt spid="22559"/>
                                        </p:tgtEl>
                                        <p:attrNameLst>
                                          <p:attrName>style.visibility</p:attrName>
                                        </p:attrNameLst>
                                      </p:cBhvr>
                                      <p:to>
                                        <p:strVal val="visible"/>
                                      </p:to>
                                    </p:set>
                                    <p:animEffect transition="in" filter="checkerboard(down)">
                                      <p:cBhvr>
                                        <p:cTn id="103" dur="500"/>
                                        <p:tgtEl>
                                          <p:spTgt spid="2255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22541"/>
                                        </p:tgtEl>
                                        <p:attrNameLst>
                                          <p:attrName>style.visibility</p:attrName>
                                        </p:attrNameLst>
                                      </p:cBhvr>
                                      <p:to>
                                        <p:strVal val="visible"/>
                                      </p:to>
                                    </p:set>
                                    <p:animEffect transition="in" filter="wipe(up)">
                                      <p:cBhvr>
                                        <p:cTn id="108" dur="500"/>
                                        <p:tgtEl>
                                          <p:spTgt spid="22541"/>
                                        </p:tgtEl>
                                      </p:cBhvr>
                                    </p:animEffect>
                                  </p:childTnLst>
                                </p:cTn>
                              </p:par>
                            </p:childTnLst>
                          </p:cTn>
                        </p:par>
                        <p:par>
                          <p:cTn id="109" fill="hold">
                            <p:stCondLst>
                              <p:cond delay="500"/>
                            </p:stCondLst>
                            <p:childTnLst>
                              <p:par>
                                <p:cTn id="110" presetID="1" presetClass="entr" presetSubtype="0" fill="hold" grpId="0" nodeType="afterEffect">
                                  <p:stCondLst>
                                    <p:cond delay="0"/>
                                  </p:stCondLst>
                                  <p:childTnLst>
                                    <p:set>
                                      <p:cBhvr>
                                        <p:cTn id="111" dur="1" fill="hold">
                                          <p:stCondLst>
                                            <p:cond delay="499"/>
                                          </p:stCondLst>
                                        </p:cTn>
                                        <p:tgtEl>
                                          <p:spTgt spid="22542"/>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22543"/>
                                        </p:tgtEl>
                                        <p:attrNameLst>
                                          <p:attrName>style.visibility</p:attrName>
                                        </p:attrNameLst>
                                      </p:cBhvr>
                                      <p:to>
                                        <p:strVal val="visible"/>
                                      </p:to>
                                    </p:set>
                                    <p:animEffect transition="in" filter="wipe(up)">
                                      <p:cBhvr>
                                        <p:cTn id="116" dur="500"/>
                                        <p:tgtEl>
                                          <p:spTgt spid="2254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nodeType="clickEffect">
                                  <p:stCondLst>
                                    <p:cond delay="0"/>
                                  </p:stCondLst>
                                  <p:childTnLst>
                                    <p:set>
                                      <p:cBhvr>
                                        <p:cTn id="120" dur="1" fill="hold">
                                          <p:stCondLst>
                                            <p:cond delay="0"/>
                                          </p:stCondLst>
                                        </p:cTn>
                                        <p:tgtEl>
                                          <p:spTgt spid="22560"/>
                                        </p:tgtEl>
                                        <p:attrNameLst>
                                          <p:attrName>style.visibility</p:attrName>
                                        </p:attrNameLst>
                                      </p:cBhvr>
                                      <p:to>
                                        <p:strVal val="visible"/>
                                      </p:to>
                                    </p:set>
                                    <p:animEffect transition="in" filter="wipe(up)">
                                      <p:cBhvr>
                                        <p:cTn id="121" dur="500"/>
                                        <p:tgtEl>
                                          <p:spTgt spid="22560"/>
                                        </p:tgtEl>
                                      </p:cBhvr>
                                    </p:animEffect>
                                  </p:childTnLst>
                                </p:cTn>
                              </p:par>
                            </p:childTnLst>
                          </p:cTn>
                        </p:par>
                        <p:par>
                          <p:cTn id="122" fill="hold">
                            <p:stCondLst>
                              <p:cond delay="500"/>
                            </p:stCondLst>
                            <p:childTnLst>
                              <p:par>
                                <p:cTn id="123" presetID="1" presetClass="entr" presetSubtype="0" fill="hold" grpId="0" nodeType="afterEffect">
                                  <p:stCondLst>
                                    <p:cond delay="0"/>
                                  </p:stCondLst>
                                  <p:childTnLst>
                                    <p:set>
                                      <p:cBhvr>
                                        <p:cTn id="124" dur="1" fill="hold">
                                          <p:stCondLst>
                                            <p:cond delay="499"/>
                                          </p:stCondLst>
                                        </p:cTn>
                                        <p:tgtEl>
                                          <p:spTgt spid="2256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4" presetClass="entr" presetSubtype="16" fill="hold" nodeType="clickEffect">
                                  <p:stCondLst>
                                    <p:cond delay="0"/>
                                  </p:stCondLst>
                                  <p:childTnLst>
                                    <p:set>
                                      <p:cBhvr>
                                        <p:cTn id="128" dur="1" fill="hold">
                                          <p:stCondLst>
                                            <p:cond delay="0"/>
                                          </p:stCondLst>
                                        </p:cTn>
                                        <p:tgtEl>
                                          <p:spTgt spid="22562"/>
                                        </p:tgtEl>
                                        <p:attrNameLst>
                                          <p:attrName>style.visibility</p:attrName>
                                        </p:attrNameLst>
                                      </p:cBhvr>
                                      <p:to>
                                        <p:strVal val="visible"/>
                                      </p:to>
                                    </p:set>
                                    <p:animEffect transition="in" filter="box(in)">
                                      <p:cBhvr>
                                        <p:cTn id="129" dur="500"/>
                                        <p:tgtEl>
                                          <p:spTgt spid="22562"/>
                                        </p:tgtEl>
                                      </p:cBhvr>
                                    </p:animEffect>
                                  </p:childTnLst>
                                  <p:subTnLst>
                                    <p:audio>
                                      <p:cMediaNode>
                                        <p:cTn display="0" masterRel="sameClick">
                                          <p:stCondLst>
                                            <p:cond evt="begin" delay="0">
                                              <p:tn val="127"/>
                                            </p:cond>
                                          </p:stCondLst>
                                          <p:endCondLst>
                                            <p:cond evt="onStopAudio" delay="0">
                                              <p:tgtEl>
                                                <p:sldTgt/>
                                              </p:tgtEl>
                                            </p:cond>
                                          </p:endCondLst>
                                        </p:cTn>
                                        <p:tgtEl>
                                          <p:sndTgt r:embed="rId7" name="CAMERA.WAV"/>
                                        </p:tgtEl>
                                      </p:cMediaNode>
                                    </p:audio>
                                  </p:sub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nodeType="clickEffect">
                                  <p:stCondLst>
                                    <p:cond delay="0"/>
                                  </p:stCondLst>
                                  <p:childTnLst>
                                    <p:set>
                                      <p:cBhvr>
                                        <p:cTn id="133" dur="1" fill="hold">
                                          <p:stCondLst>
                                            <p:cond delay="0"/>
                                          </p:stCondLst>
                                        </p:cTn>
                                        <p:tgtEl>
                                          <p:spTgt spid="22544"/>
                                        </p:tgtEl>
                                        <p:attrNameLst>
                                          <p:attrName>style.visibility</p:attrName>
                                        </p:attrNameLst>
                                      </p:cBhvr>
                                      <p:to>
                                        <p:strVal val="visible"/>
                                      </p:to>
                                    </p:set>
                                    <p:animEffect transition="in" filter="wipe(up)">
                                      <p:cBhvr>
                                        <p:cTn id="134" dur="500"/>
                                        <p:tgtEl>
                                          <p:spTgt spid="22544"/>
                                        </p:tgtEl>
                                      </p:cBhvr>
                                    </p:animEffect>
                                  </p:childTnLst>
                                </p:cTn>
                              </p:par>
                            </p:childTnLst>
                          </p:cTn>
                        </p:par>
                        <p:par>
                          <p:cTn id="135" fill="hold">
                            <p:stCondLst>
                              <p:cond delay="500"/>
                            </p:stCondLst>
                            <p:childTnLst>
                              <p:par>
                                <p:cTn id="136" presetID="1" presetClass="entr" presetSubtype="0" fill="hold" grpId="0" nodeType="afterEffect">
                                  <p:stCondLst>
                                    <p:cond delay="0"/>
                                  </p:stCondLst>
                                  <p:childTnLst>
                                    <p:set>
                                      <p:cBhvr>
                                        <p:cTn id="137" dur="1" fill="hold">
                                          <p:stCondLst>
                                            <p:cond delay="499"/>
                                          </p:stCondLst>
                                        </p:cTn>
                                        <p:tgtEl>
                                          <p:spTgt spid="22545"/>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22546"/>
                                        </p:tgtEl>
                                        <p:attrNameLst>
                                          <p:attrName>style.visibility</p:attrName>
                                        </p:attrNameLst>
                                      </p:cBhvr>
                                      <p:to>
                                        <p:strVal val="visible"/>
                                      </p:to>
                                    </p:set>
                                    <p:animEffect transition="in" filter="wipe(up)">
                                      <p:cBhvr>
                                        <p:cTn id="142" dur="500"/>
                                        <p:tgtEl>
                                          <p:spTgt spid="22546"/>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nodeType="clickEffect">
                                  <p:stCondLst>
                                    <p:cond delay="0"/>
                                  </p:stCondLst>
                                  <p:childTnLst>
                                    <p:set>
                                      <p:cBhvr>
                                        <p:cTn id="146" dur="1" fill="hold">
                                          <p:stCondLst>
                                            <p:cond delay="0"/>
                                          </p:stCondLst>
                                        </p:cTn>
                                        <p:tgtEl>
                                          <p:spTgt spid="22563"/>
                                        </p:tgtEl>
                                        <p:attrNameLst>
                                          <p:attrName>style.visibility</p:attrName>
                                        </p:attrNameLst>
                                      </p:cBhvr>
                                      <p:to>
                                        <p:strVal val="visible"/>
                                      </p:to>
                                    </p:set>
                                    <p:animEffect transition="in" filter="wipe(up)">
                                      <p:cBhvr>
                                        <p:cTn id="147" dur="500"/>
                                        <p:tgtEl>
                                          <p:spTgt spid="22563"/>
                                        </p:tgtEl>
                                      </p:cBhvr>
                                    </p:animEffect>
                                  </p:childTnLst>
                                </p:cTn>
                              </p:par>
                            </p:childTnLst>
                          </p:cTn>
                        </p:par>
                        <p:par>
                          <p:cTn id="148" fill="hold">
                            <p:stCondLst>
                              <p:cond delay="500"/>
                            </p:stCondLst>
                            <p:childTnLst>
                              <p:par>
                                <p:cTn id="149" presetID="1" presetClass="entr" presetSubtype="0" fill="hold" grpId="0" nodeType="afterEffect">
                                  <p:stCondLst>
                                    <p:cond delay="0"/>
                                  </p:stCondLst>
                                  <p:childTnLst>
                                    <p:set>
                                      <p:cBhvr>
                                        <p:cTn id="150" dur="1" fill="hold">
                                          <p:stCondLst>
                                            <p:cond delay="499"/>
                                          </p:stCondLst>
                                        </p:cTn>
                                        <p:tgtEl>
                                          <p:spTgt spid="22564"/>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22533"/>
                                        </p:tgtEl>
                                        <p:attrNameLst>
                                          <p:attrName>style.visibility</p:attrName>
                                        </p:attrNameLst>
                                      </p:cBhvr>
                                      <p:to>
                                        <p:strVal val="visible"/>
                                      </p:to>
                                    </p:set>
                                    <p:animEffect transition="in" filter="dissolve">
                                      <p:cBhvr>
                                        <p:cTn id="155"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nimBg="1"/>
      <p:bldP spid="22536" grpId="0" animBg="1"/>
      <p:bldP spid="22538" grpId="0" animBg="1"/>
      <p:bldP spid="22539" grpId="0" advAuto="1000" build="p"/>
      <p:bldP spid="22540" grpId="0" animBg="1"/>
      <p:bldP spid="22542" grpId="0" animBg="1"/>
      <p:bldP spid="22543" grpId="0" animBg="1"/>
      <p:bldP spid="22545" grpId="0" animBg="1"/>
      <p:bldP spid="22546" grpId="0" animBg="1"/>
      <p:bldP spid="22548" grpId="0" animBg="1"/>
      <p:bldP spid="22550" grpId="0" advAuto="1000" build="p"/>
      <p:bldP spid="22551" grpId="0" animBg="1"/>
      <p:bldP spid="22552" grpId="0"/>
      <p:bldP spid="22553" grpId="0"/>
      <p:bldP spid="22554" grpId="0"/>
      <p:bldP spid="22557" grpId="0" animBg="1"/>
      <p:bldP spid="22558" grpId="0" animBg="1"/>
      <p:bldP spid="22559" grpId="0" animBg="1"/>
      <p:bldP spid="22561" grpId="0" animBg="1"/>
      <p:bldP spid="2256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ext Box 2"/>
          <p:cNvSpPr txBox="1"/>
          <p:nvPr/>
        </p:nvSpPr>
        <p:spPr>
          <a:xfrm>
            <a:off x="250825" y="333375"/>
            <a:ext cx="8208963" cy="1223963"/>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30000"/>
              </a:lnSpc>
              <a:spcBef>
                <a:spcPct val="50000"/>
              </a:spcBef>
              <a:buNone/>
            </a:pPr>
            <a:r>
              <a:rPr lang="zh-CN" altLang="en-US" sz="2400" b="1" dirty="0">
                <a:solidFill>
                  <a:srgbClr val="0000FF"/>
                </a:solidFill>
                <a:latin typeface="宋体-方正超大字符集" pitchFamily="65" charset="-122"/>
                <a:ea typeface="宋体-方正超大字符集" pitchFamily="65" charset="-122"/>
              </a:rPr>
              <a:t>例</a:t>
            </a:r>
            <a:r>
              <a:rPr lang="zh-CN" altLang="en-US" sz="2400" b="1" dirty="0">
                <a:solidFill>
                  <a:srgbClr val="0000FF"/>
                </a:solidFill>
                <a:latin typeface="Times New Roman" panose="02020603050405020304" pitchFamily="18" charset="0"/>
                <a:ea typeface="宋体-方正超大字符集" pitchFamily="65" charset="-122"/>
              </a:rPr>
              <a:t>  </a:t>
            </a:r>
            <a:r>
              <a:rPr lang="zh-CN" altLang="en-US" sz="2400" b="1" dirty="0">
                <a:latin typeface="宋体-方正超大字符集" pitchFamily="65" charset="-122"/>
                <a:ea typeface="宋体-方正超大字符集" pitchFamily="65" charset="-122"/>
              </a:rPr>
              <a:t>用</a:t>
            </a:r>
            <a:r>
              <a:rPr lang="zh-CN" altLang="en-US" sz="2400" b="1" dirty="0">
                <a:latin typeface="黑体" panose="02010609060101010101" pitchFamily="49" charset="-122"/>
                <a:ea typeface="黑体" panose="02010609060101010101" pitchFamily="49" charset="-122"/>
              </a:rPr>
              <a:t>与非</a:t>
            </a:r>
            <a:r>
              <a:rPr lang="zh-CN" altLang="en-US" sz="2400" b="1" dirty="0">
                <a:latin typeface="宋体-方正超大字符集" pitchFamily="65" charset="-122"/>
                <a:ea typeface="宋体-方正超大字符集" pitchFamily="65" charset="-122"/>
              </a:rPr>
              <a:t>门实现函数</a:t>
            </a:r>
            <a:endParaRPr lang="zh-CN" altLang="en-US" sz="2400" b="1" dirty="0">
              <a:latin typeface="宋体-方正超大字符集" pitchFamily="65" charset="-122"/>
              <a:ea typeface="宋体-方正超大字符集" pitchFamily="65" charset="-122"/>
            </a:endParaRPr>
          </a:p>
          <a:p>
            <a:pPr marL="0" lvl="0" indent="0" algn="just" eaLnBrk="1" hangingPunct="1">
              <a:lnSpc>
                <a:spcPct val="130000"/>
              </a:lnSpc>
              <a:spcBef>
                <a:spcPct val="50000"/>
              </a:spcBef>
              <a:buNone/>
            </a:pPr>
            <a:r>
              <a:rPr lang="zh-CN" altLang="en-US" sz="2400" b="1" i="1" dirty="0">
                <a:latin typeface="Times New Roman" panose="02020603050405020304" pitchFamily="18" charset="0"/>
                <a:ea typeface="黑体" panose="02010609060101010101" pitchFamily="49" charset="-122"/>
              </a:rPr>
              <a:t>             </a:t>
            </a:r>
            <a:r>
              <a:rPr lang="en-US" altLang="zh-CN" sz="2400" b="1" i="1" dirty="0">
                <a:latin typeface="Times New Roman" panose="02020603050405020304" pitchFamily="18" charset="0"/>
                <a:ea typeface="黑体" panose="02010609060101010101" pitchFamily="49" charset="-122"/>
              </a:rPr>
              <a:t>F</a:t>
            </a:r>
            <a:r>
              <a:rPr lang="en-US" altLang="zh-CN" sz="2400" b="1" dirty="0">
                <a:latin typeface="Times New Roman" panose="02020603050405020304" pitchFamily="18" charset="0"/>
                <a:ea typeface="黑体" panose="02010609060101010101" pitchFamily="49" charset="-122"/>
              </a:rPr>
              <a:t>(</a:t>
            </a:r>
            <a:r>
              <a:rPr lang="en-US" altLang="zh-CN" sz="2400" b="1" i="1" dirty="0">
                <a:latin typeface="Times New Roman" panose="02020603050405020304" pitchFamily="18" charset="0"/>
                <a:ea typeface="黑体" panose="02010609060101010101" pitchFamily="49" charset="-122"/>
              </a:rPr>
              <a:t>A</a:t>
            </a:r>
            <a:r>
              <a:rPr lang="en-US" altLang="zh-CN" sz="2400" b="1" dirty="0">
                <a:latin typeface="Times New Roman" panose="02020603050405020304" pitchFamily="18" charset="0"/>
                <a:ea typeface="黑体" panose="02010609060101010101" pitchFamily="49" charset="-122"/>
              </a:rPr>
              <a:t>,</a:t>
            </a:r>
            <a:r>
              <a:rPr lang="en-US" altLang="zh-CN" sz="2400" b="1" i="1" dirty="0">
                <a:latin typeface="Times New Roman" panose="02020603050405020304" pitchFamily="18" charset="0"/>
                <a:ea typeface="黑体" panose="02010609060101010101" pitchFamily="49" charset="-122"/>
              </a:rPr>
              <a:t>B</a:t>
            </a:r>
            <a:r>
              <a:rPr lang="en-US" altLang="zh-CN" sz="2400" b="1" dirty="0">
                <a:latin typeface="Times New Roman" panose="02020603050405020304" pitchFamily="18" charset="0"/>
                <a:ea typeface="黑体" panose="02010609060101010101" pitchFamily="49" charset="-122"/>
              </a:rPr>
              <a:t>,</a:t>
            </a:r>
            <a:r>
              <a:rPr lang="en-US" altLang="zh-CN" sz="2400" b="1" i="1" dirty="0">
                <a:latin typeface="Times New Roman" panose="02020603050405020304" pitchFamily="18" charset="0"/>
                <a:ea typeface="黑体" panose="02010609060101010101" pitchFamily="49" charset="-122"/>
              </a:rPr>
              <a:t>C</a:t>
            </a:r>
            <a:r>
              <a:rPr lang="en-US" altLang="zh-CN" sz="2400" b="1" dirty="0">
                <a:latin typeface="Times New Roman" panose="02020603050405020304" pitchFamily="18" charset="0"/>
                <a:ea typeface="黑体" panose="02010609060101010101" pitchFamily="49" charset="-122"/>
              </a:rPr>
              <a:t>,</a:t>
            </a:r>
            <a:r>
              <a:rPr lang="en-US" altLang="zh-CN" sz="2400" b="1" i="1" dirty="0">
                <a:latin typeface="Times New Roman" panose="02020603050405020304" pitchFamily="18" charset="0"/>
                <a:ea typeface="黑体" panose="02010609060101010101" pitchFamily="49" charset="-122"/>
              </a:rPr>
              <a:t>D</a:t>
            </a:r>
            <a:r>
              <a:rPr lang="en-US" altLang="zh-CN" sz="2400" b="1" dirty="0">
                <a:latin typeface="Times New Roman" panose="02020603050405020304" pitchFamily="18" charset="0"/>
                <a:ea typeface="黑体" panose="02010609060101010101" pitchFamily="49" charset="-122"/>
              </a:rPr>
              <a:t>)=∑</a:t>
            </a:r>
            <a:r>
              <a:rPr lang="en-US" altLang="zh-CN" sz="2400" b="1" i="1" dirty="0">
                <a:latin typeface="Times New Roman" panose="02020603050405020304" pitchFamily="18" charset="0"/>
                <a:ea typeface="黑体" panose="02010609060101010101" pitchFamily="49" charset="-122"/>
              </a:rPr>
              <a:t>m</a:t>
            </a:r>
            <a:r>
              <a:rPr lang="en-US" altLang="zh-CN" sz="2400" b="1" dirty="0">
                <a:latin typeface="Times New Roman" panose="02020603050405020304" pitchFamily="18" charset="0"/>
                <a:ea typeface="黑体" panose="02010609060101010101" pitchFamily="49" charset="-122"/>
              </a:rPr>
              <a:t>(4,5,6,7,8,9,10,11,12,13,14)</a:t>
            </a:r>
            <a:endParaRPr lang="en-US" altLang="zh-CN" sz="2400" b="1" dirty="0">
              <a:latin typeface="Times New Roman" panose="02020603050405020304" pitchFamily="18" charset="0"/>
              <a:ea typeface="黑体" panose="02010609060101010101" pitchFamily="49" charset="-122"/>
            </a:endParaRPr>
          </a:p>
        </p:txBody>
      </p:sp>
      <p:sp>
        <p:nvSpPr>
          <p:cNvPr id="74755" name="Text Box 3"/>
          <p:cNvSpPr txBox="1"/>
          <p:nvPr/>
        </p:nvSpPr>
        <p:spPr>
          <a:xfrm>
            <a:off x="180975" y="1484313"/>
            <a:ext cx="6911975" cy="573087"/>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30000"/>
              </a:lnSpc>
              <a:spcBef>
                <a:spcPct val="50000"/>
              </a:spcBef>
              <a:buNone/>
            </a:pPr>
            <a:r>
              <a:rPr lang="en-US" altLang="zh-CN" sz="2400" b="1" dirty="0">
                <a:latin typeface="Times New Roman" panose="02020603050405020304" pitchFamily="18" charset="0"/>
                <a:ea typeface="宋体-方正超大字符集" pitchFamily="65" charset="-122"/>
              </a:rPr>
              <a:t> </a:t>
            </a:r>
            <a:r>
              <a:rPr lang="zh-CN" altLang="en-US" sz="2400" b="1" dirty="0">
                <a:latin typeface="Times New Roman" panose="02020603050405020304" pitchFamily="18" charset="0"/>
                <a:ea typeface="宋体-方正超大字符集" pitchFamily="65" charset="-122"/>
              </a:rPr>
              <a:t>解 </a:t>
            </a:r>
            <a:r>
              <a:rPr lang="en-US" altLang="zh-CN" sz="2400" b="1" dirty="0">
                <a:latin typeface="Times New Roman" panose="02020603050405020304" pitchFamily="18" charset="0"/>
                <a:ea typeface="宋体-方正超大字符集" pitchFamily="65" charset="-122"/>
              </a:rPr>
              <a:t>:  (</a:t>
            </a:r>
            <a:r>
              <a:rPr lang="en-US" altLang="zh-CN" sz="2400" b="1" dirty="0">
                <a:latin typeface="Times New Roman" panose="02020603050405020304" pitchFamily="18" charset="0"/>
                <a:ea typeface="宋体-方正超大字符集" pitchFamily="65" charset="-122"/>
                <a:sym typeface="Wingdings" panose="05000000000000000000" pitchFamily="2" charset="2"/>
              </a:rPr>
              <a:t>1)</a:t>
            </a:r>
            <a:r>
              <a:rPr lang="en-US" altLang="zh-CN" sz="2400" b="1" dirty="0">
                <a:latin typeface="Times New Roman" panose="02020603050405020304" pitchFamily="18" charset="0"/>
                <a:ea typeface="宋体-方正超大字符集" pitchFamily="65" charset="-122"/>
              </a:rPr>
              <a:t> </a:t>
            </a:r>
            <a:r>
              <a:rPr lang="zh-CN" altLang="en-US" sz="2400" b="1" dirty="0">
                <a:latin typeface="Times New Roman" panose="02020603050405020304" pitchFamily="18" charset="0"/>
                <a:ea typeface="宋体-方正超大字符集" pitchFamily="65" charset="-122"/>
              </a:rPr>
              <a:t>作出卡诺图，化简求得最简与－或表达式。</a:t>
            </a:r>
            <a:endParaRPr lang="zh-CN" altLang="en-US" sz="2400" b="1" dirty="0">
              <a:latin typeface="Times New Roman" panose="02020603050405020304" pitchFamily="18" charset="0"/>
              <a:ea typeface="宋体-方正超大字符集" pitchFamily="65" charset="-122"/>
            </a:endParaRPr>
          </a:p>
        </p:txBody>
      </p:sp>
      <p:sp>
        <p:nvSpPr>
          <p:cNvPr id="32772" name="Rectangle 4"/>
          <p:cNvSpPr/>
          <p:nvPr/>
        </p:nvSpPr>
        <p:spPr>
          <a:xfrm>
            <a:off x="4295775" y="2230438"/>
            <a:ext cx="3013075" cy="2927350"/>
          </a:xfrm>
          <a:prstGeom prst="rect">
            <a:avLst/>
          </a:prstGeom>
          <a:noFill/>
          <a:ln w="19050">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grpSp>
        <p:nvGrpSpPr>
          <p:cNvPr id="74757" name="Group 5"/>
          <p:cNvGrpSpPr/>
          <p:nvPr/>
        </p:nvGrpSpPr>
        <p:grpSpPr>
          <a:xfrm>
            <a:off x="4538663" y="2349500"/>
            <a:ext cx="2286000" cy="2165350"/>
            <a:chOff x="528" y="2668"/>
            <a:chExt cx="1440" cy="1364"/>
          </a:xfrm>
        </p:grpSpPr>
        <p:sp>
          <p:nvSpPr>
            <p:cNvPr id="32785" name="Rectangle 6"/>
            <p:cNvSpPr/>
            <p:nvPr/>
          </p:nvSpPr>
          <p:spPr>
            <a:xfrm>
              <a:off x="816" y="2880"/>
              <a:ext cx="1152" cy="1152"/>
            </a:xfrm>
            <a:prstGeom prst="rect">
              <a:avLst/>
            </a:prstGeom>
            <a:noFill/>
            <a:ln w="19050"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2786" name="Line 7"/>
            <p:cNvSpPr/>
            <p:nvPr/>
          </p:nvSpPr>
          <p:spPr>
            <a:xfrm>
              <a:off x="816" y="3168"/>
              <a:ext cx="1152" cy="0"/>
            </a:xfrm>
            <a:prstGeom prst="line">
              <a:avLst/>
            </a:prstGeom>
            <a:ln w="19050" cap="flat" cmpd="sng">
              <a:solidFill>
                <a:schemeClr val="tx1"/>
              </a:solidFill>
              <a:prstDash val="solid"/>
              <a:headEnd type="none" w="med" len="med"/>
              <a:tailEnd type="none" w="med" len="med"/>
            </a:ln>
          </p:spPr>
        </p:sp>
        <p:sp>
          <p:nvSpPr>
            <p:cNvPr id="32787" name="Line 8"/>
            <p:cNvSpPr/>
            <p:nvPr/>
          </p:nvSpPr>
          <p:spPr>
            <a:xfrm>
              <a:off x="1392" y="2880"/>
              <a:ext cx="0" cy="1152"/>
            </a:xfrm>
            <a:prstGeom prst="line">
              <a:avLst/>
            </a:prstGeom>
            <a:ln w="19050" cap="flat" cmpd="sng">
              <a:solidFill>
                <a:schemeClr val="tx1"/>
              </a:solidFill>
              <a:prstDash val="solid"/>
              <a:headEnd type="none" w="med" len="med"/>
              <a:tailEnd type="none" w="med" len="med"/>
            </a:ln>
          </p:spPr>
        </p:sp>
        <p:sp>
          <p:nvSpPr>
            <p:cNvPr id="32788" name="Line 9"/>
            <p:cNvSpPr/>
            <p:nvPr/>
          </p:nvSpPr>
          <p:spPr>
            <a:xfrm>
              <a:off x="1104" y="2880"/>
              <a:ext cx="0" cy="1152"/>
            </a:xfrm>
            <a:prstGeom prst="line">
              <a:avLst/>
            </a:prstGeom>
            <a:ln w="19050" cap="flat" cmpd="sng">
              <a:solidFill>
                <a:schemeClr val="tx1"/>
              </a:solidFill>
              <a:prstDash val="solid"/>
              <a:headEnd type="none" w="med" len="med"/>
              <a:tailEnd type="none" w="med" len="med"/>
            </a:ln>
          </p:spPr>
        </p:sp>
        <p:sp>
          <p:nvSpPr>
            <p:cNvPr id="32789" name="Line 10"/>
            <p:cNvSpPr/>
            <p:nvPr/>
          </p:nvSpPr>
          <p:spPr>
            <a:xfrm>
              <a:off x="1680" y="2880"/>
              <a:ext cx="0" cy="1152"/>
            </a:xfrm>
            <a:prstGeom prst="line">
              <a:avLst/>
            </a:prstGeom>
            <a:ln w="19050" cap="flat" cmpd="sng">
              <a:solidFill>
                <a:schemeClr val="tx1"/>
              </a:solidFill>
              <a:prstDash val="solid"/>
              <a:headEnd type="none" w="med" len="med"/>
              <a:tailEnd type="none" w="med" len="med"/>
            </a:ln>
          </p:spPr>
        </p:sp>
        <p:sp>
          <p:nvSpPr>
            <p:cNvPr id="32790" name="Line 11"/>
            <p:cNvSpPr/>
            <p:nvPr/>
          </p:nvSpPr>
          <p:spPr>
            <a:xfrm flipH="1" flipV="1">
              <a:off x="528" y="2713"/>
              <a:ext cx="288" cy="167"/>
            </a:xfrm>
            <a:prstGeom prst="line">
              <a:avLst/>
            </a:prstGeom>
            <a:ln w="19050" cap="flat" cmpd="sng">
              <a:solidFill>
                <a:schemeClr val="tx1"/>
              </a:solidFill>
              <a:prstDash val="solid"/>
              <a:headEnd type="none" w="med" len="med"/>
              <a:tailEnd type="none" w="med" len="med"/>
            </a:ln>
          </p:spPr>
        </p:sp>
        <p:sp>
          <p:nvSpPr>
            <p:cNvPr id="32791" name="Text Box 12"/>
            <p:cNvSpPr txBox="1"/>
            <p:nvPr/>
          </p:nvSpPr>
          <p:spPr>
            <a:xfrm>
              <a:off x="912" y="2976"/>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0</a:t>
              </a:r>
              <a:endParaRPr lang="en-US" altLang="zh-CN" sz="1600" b="1" dirty="0">
                <a:latin typeface="Times New Roman" panose="02020603050405020304" pitchFamily="18" charset="0"/>
                <a:ea typeface="宋体-方正超大字符集" pitchFamily="65" charset="-122"/>
              </a:endParaRPr>
            </a:p>
          </p:txBody>
        </p:sp>
        <p:sp>
          <p:nvSpPr>
            <p:cNvPr id="32792" name="Text Box 13"/>
            <p:cNvSpPr txBox="1"/>
            <p:nvPr/>
          </p:nvSpPr>
          <p:spPr>
            <a:xfrm>
              <a:off x="1200" y="2976"/>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0</a:t>
              </a:r>
              <a:endParaRPr lang="en-US" altLang="zh-CN" sz="1600" b="1" dirty="0">
                <a:latin typeface="Times New Roman" panose="02020603050405020304" pitchFamily="18" charset="0"/>
                <a:ea typeface="宋体-方正超大字符集" pitchFamily="65" charset="-122"/>
              </a:endParaRPr>
            </a:p>
          </p:txBody>
        </p:sp>
        <p:sp>
          <p:nvSpPr>
            <p:cNvPr id="32793" name="Text Box 14"/>
            <p:cNvSpPr txBox="1"/>
            <p:nvPr/>
          </p:nvSpPr>
          <p:spPr>
            <a:xfrm>
              <a:off x="1488" y="2976"/>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0</a:t>
              </a:r>
              <a:endParaRPr lang="en-US" altLang="zh-CN" sz="1600" b="1" dirty="0">
                <a:latin typeface="Times New Roman" panose="02020603050405020304" pitchFamily="18" charset="0"/>
                <a:ea typeface="宋体-方正超大字符集" pitchFamily="65" charset="-122"/>
              </a:endParaRPr>
            </a:p>
          </p:txBody>
        </p:sp>
        <p:sp>
          <p:nvSpPr>
            <p:cNvPr id="32794" name="Text Box 15"/>
            <p:cNvSpPr txBox="1"/>
            <p:nvPr/>
          </p:nvSpPr>
          <p:spPr>
            <a:xfrm>
              <a:off x="1776" y="2976"/>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0</a:t>
              </a:r>
              <a:endParaRPr lang="en-US" altLang="zh-CN" sz="1600" b="1" dirty="0">
                <a:latin typeface="Times New Roman" panose="02020603050405020304" pitchFamily="18" charset="0"/>
                <a:ea typeface="宋体-方正超大字符集" pitchFamily="65" charset="-122"/>
              </a:endParaRPr>
            </a:p>
          </p:txBody>
        </p:sp>
        <p:sp>
          <p:nvSpPr>
            <p:cNvPr id="32795" name="Text Box 16"/>
            <p:cNvSpPr txBox="1"/>
            <p:nvPr/>
          </p:nvSpPr>
          <p:spPr>
            <a:xfrm>
              <a:off x="912" y="3239"/>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1</a:t>
              </a:r>
              <a:endParaRPr lang="en-US" altLang="zh-CN" sz="1600" b="1" dirty="0">
                <a:latin typeface="Times New Roman" panose="02020603050405020304" pitchFamily="18" charset="0"/>
                <a:ea typeface="宋体-方正超大字符集" pitchFamily="65" charset="-122"/>
              </a:endParaRPr>
            </a:p>
          </p:txBody>
        </p:sp>
        <p:sp>
          <p:nvSpPr>
            <p:cNvPr id="32796" name="Text Box 17"/>
            <p:cNvSpPr txBox="1"/>
            <p:nvPr/>
          </p:nvSpPr>
          <p:spPr>
            <a:xfrm>
              <a:off x="1200" y="3239"/>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1</a:t>
              </a:r>
              <a:endParaRPr lang="en-US" altLang="zh-CN" sz="1600" b="1" dirty="0">
                <a:latin typeface="Times New Roman" panose="02020603050405020304" pitchFamily="18" charset="0"/>
                <a:ea typeface="宋体-方正超大字符集" pitchFamily="65" charset="-122"/>
              </a:endParaRPr>
            </a:p>
          </p:txBody>
        </p:sp>
        <p:sp>
          <p:nvSpPr>
            <p:cNvPr id="32797" name="Text Box 18"/>
            <p:cNvSpPr txBox="1"/>
            <p:nvPr/>
          </p:nvSpPr>
          <p:spPr>
            <a:xfrm>
              <a:off x="1488" y="3239"/>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1</a:t>
              </a:r>
              <a:endParaRPr lang="en-US" altLang="zh-CN" sz="1600" b="1" dirty="0">
                <a:latin typeface="Times New Roman" panose="02020603050405020304" pitchFamily="18" charset="0"/>
                <a:ea typeface="宋体-方正超大字符集" pitchFamily="65" charset="-122"/>
              </a:endParaRPr>
            </a:p>
          </p:txBody>
        </p:sp>
        <p:sp>
          <p:nvSpPr>
            <p:cNvPr id="32798" name="Text Box 19"/>
            <p:cNvSpPr txBox="1"/>
            <p:nvPr/>
          </p:nvSpPr>
          <p:spPr>
            <a:xfrm>
              <a:off x="1776" y="3239"/>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1</a:t>
              </a:r>
              <a:endParaRPr lang="en-US" altLang="zh-CN" sz="1600" b="1" dirty="0">
                <a:latin typeface="Times New Roman" panose="02020603050405020304" pitchFamily="18" charset="0"/>
                <a:ea typeface="宋体-方正超大字符集" pitchFamily="65" charset="-122"/>
              </a:endParaRPr>
            </a:p>
          </p:txBody>
        </p:sp>
        <p:sp>
          <p:nvSpPr>
            <p:cNvPr id="32799" name="Text Box 20"/>
            <p:cNvSpPr txBox="1"/>
            <p:nvPr/>
          </p:nvSpPr>
          <p:spPr>
            <a:xfrm>
              <a:off x="885" y="2736"/>
              <a:ext cx="144"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00</a:t>
              </a:r>
              <a:endParaRPr lang="en-US" altLang="zh-CN" sz="1600" b="1" dirty="0">
                <a:latin typeface="Times New Roman" panose="02020603050405020304" pitchFamily="18" charset="0"/>
                <a:ea typeface="宋体-方正超大字符集" pitchFamily="65" charset="-122"/>
              </a:endParaRPr>
            </a:p>
          </p:txBody>
        </p:sp>
        <p:sp>
          <p:nvSpPr>
            <p:cNvPr id="32800" name="Text Box 21"/>
            <p:cNvSpPr txBox="1"/>
            <p:nvPr/>
          </p:nvSpPr>
          <p:spPr>
            <a:xfrm>
              <a:off x="1179" y="2736"/>
              <a:ext cx="144"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01</a:t>
              </a:r>
              <a:endParaRPr lang="en-US" altLang="zh-CN" sz="1600" b="1" dirty="0">
                <a:latin typeface="Times New Roman" panose="02020603050405020304" pitchFamily="18" charset="0"/>
                <a:ea typeface="宋体-方正超大字符集" pitchFamily="65" charset="-122"/>
              </a:endParaRPr>
            </a:p>
          </p:txBody>
        </p:sp>
        <p:sp>
          <p:nvSpPr>
            <p:cNvPr id="32801" name="Text Box 22"/>
            <p:cNvSpPr txBox="1"/>
            <p:nvPr/>
          </p:nvSpPr>
          <p:spPr>
            <a:xfrm>
              <a:off x="1467" y="2736"/>
              <a:ext cx="144"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11</a:t>
              </a:r>
              <a:endParaRPr lang="en-US" altLang="zh-CN" sz="1600" b="1" dirty="0">
                <a:latin typeface="Times New Roman" panose="02020603050405020304" pitchFamily="18" charset="0"/>
                <a:ea typeface="宋体-方正超大字符集" pitchFamily="65" charset="-122"/>
              </a:endParaRPr>
            </a:p>
          </p:txBody>
        </p:sp>
        <p:sp>
          <p:nvSpPr>
            <p:cNvPr id="32802" name="Text Box 23"/>
            <p:cNvSpPr txBox="1"/>
            <p:nvPr/>
          </p:nvSpPr>
          <p:spPr>
            <a:xfrm>
              <a:off x="1755" y="2736"/>
              <a:ext cx="144"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10</a:t>
              </a:r>
              <a:endParaRPr lang="en-US" altLang="zh-CN" sz="1600" b="1" dirty="0">
                <a:latin typeface="Times New Roman" panose="02020603050405020304" pitchFamily="18" charset="0"/>
                <a:ea typeface="宋体-方正超大字符集" pitchFamily="65" charset="-122"/>
              </a:endParaRPr>
            </a:p>
          </p:txBody>
        </p:sp>
        <p:sp>
          <p:nvSpPr>
            <p:cNvPr id="32803" name="Text Box 24"/>
            <p:cNvSpPr txBox="1"/>
            <p:nvPr/>
          </p:nvSpPr>
          <p:spPr>
            <a:xfrm>
              <a:off x="624" y="2976"/>
              <a:ext cx="178"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00</a:t>
              </a:r>
              <a:endParaRPr lang="en-US" altLang="zh-CN" sz="1600" b="1" dirty="0">
                <a:latin typeface="Times New Roman" panose="02020603050405020304" pitchFamily="18" charset="0"/>
                <a:ea typeface="宋体-方正超大字符集" pitchFamily="65" charset="-122"/>
              </a:endParaRPr>
            </a:p>
          </p:txBody>
        </p:sp>
        <p:sp>
          <p:nvSpPr>
            <p:cNvPr id="32804" name="Text Box 25"/>
            <p:cNvSpPr txBox="1"/>
            <p:nvPr/>
          </p:nvSpPr>
          <p:spPr>
            <a:xfrm>
              <a:off x="624" y="3239"/>
              <a:ext cx="178"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01</a:t>
              </a:r>
              <a:endParaRPr lang="en-US" altLang="zh-CN" sz="1600" b="1" dirty="0">
                <a:latin typeface="Times New Roman" panose="02020603050405020304" pitchFamily="18" charset="0"/>
                <a:ea typeface="宋体-方正超大字符集" pitchFamily="65" charset="-122"/>
              </a:endParaRPr>
            </a:p>
          </p:txBody>
        </p:sp>
        <p:sp>
          <p:nvSpPr>
            <p:cNvPr id="32805" name="Text Box 26"/>
            <p:cNvSpPr txBox="1"/>
            <p:nvPr/>
          </p:nvSpPr>
          <p:spPr>
            <a:xfrm>
              <a:off x="528" y="2805"/>
              <a:ext cx="192"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i="1" dirty="0">
                  <a:latin typeface="Times New Roman" panose="02020603050405020304" pitchFamily="18" charset="0"/>
                  <a:ea typeface="宋体-方正超大字符集" pitchFamily="65" charset="-122"/>
                </a:rPr>
                <a:t>AB</a:t>
              </a:r>
              <a:endParaRPr lang="en-US" altLang="zh-CN" sz="1600" b="1" i="1" dirty="0">
                <a:latin typeface="Times New Roman" panose="02020603050405020304" pitchFamily="18" charset="0"/>
                <a:ea typeface="宋体-方正超大字符集" pitchFamily="65" charset="-122"/>
              </a:endParaRPr>
            </a:p>
          </p:txBody>
        </p:sp>
        <p:sp>
          <p:nvSpPr>
            <p:cNvPr id="32806" name="Text Box 27"/>
            <p:cNvSpPr txBox="1"/>
            <p:nvPr/>
          </p:nvSpPr>
          <p:spPr>
            <a:xfrm>
              <a:off x="610" y="2668"/>
              <a:ext cx="219"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i="1" dirty="0">
                  <a:latin typeface="Times New Roman" panose="02020603050405020304" pitchFamily="18" charset="0"/>
                  <a:ea typeface="宋体-方正超大字符集" pitchFamily="65" charset="-122"/>
                </a:rPr>
                <a:t>CD</a:t>
              </a:r>
              <a:endParaRPr lang="en-US" altLang="zh-CN" sz="1600" b="1" i="1" dirty="0">
                <a:latin typeface="Times New Roman" panose="02020603050405020304" pitchFamily="18" charset="0"/>
                <a:ea typeface="宋体-方正超大字符集" pitchFamily="65" charset="-122"/>
              </a:endParaRPr>
            </a:p>
          </p:txBody>
        </p:sp>
        <p:sp>
          <p:nvSpPr>
            <p:cNvPr id="32807" name="Line 28"/>
            <p:cNvSpPr/>
            <p:nvPr/>
          </p:nvSpPr>
          <p:spPr>
            <a:xfrm>
              <a:off x="816" y="3456"/>
              <a:ext cx="1152" cy="0"/>
            </a:xfrm>
            <a:prstGeom prst="line">
              <a:avLst/>
            </a:prstGeom>
            <a:ln w="19050" cap="flat" cmpd="sng">
              <a:solidFill>
                <a:schemeClr val="tx1"/>
              </a:solidFill>
              <a:prstDash val="solid"/>
              <a:headEnd type="none" w="med" len="med"/>
              <a:tailEnd type="none" w="med" len="med"/>
            </a:ln>
          </p:spPr>
        </p:sp>
        <p:sp>
          <p:nvSpPr>
            <p:cNvPr id="32808" name="Line 29"/>
            <p:cNvSpPr/>
            <p:nvPr/>
          </p:nvSpPr>
          <p:spPr>
            <a:xfrm>
              <a:off x="816" y="3744"/>
              <a:ext cx="1152" cy="0"/>
            </a:xfrm>
            <a:prstGeom prst="line">
              <a:avLst/>
            </a:prstGeom>
            <a:ln w="19050" cap="flat" cmpd="sng">
              <a:solidFill>
                <a:schemeClr val="tx1"/>
              </a:solidFill>
              <a:prstDash val="solid"/>
              <a:headEnd type="none" w="med" len="med"/>
              <a:tailEnd type="none" w="med" len="med"/>
            </a:ln>
          </p:spPr>
        </p:sp>
        <p:sp>
          <p:nvSpPr>
            <p:cNvPr id="32809" name="Line 30"/>
            <p:cNvSpPr/>
            <p:nvPr/>
          </p:nvSpPr>
          <p:spPr>
            <a:xfrm>
              <a:off x="816" y="3744"/>
              <a:ext cx="1152" cy="0"/>
            </a:xfrm>
            <a:prstGeom prst="line">
              <a:avLst/>
            </a:prstGeom>
            <a:ln w="19050" cap="flat" cmpd="sng">
              <a:solidFill>
                <a:schemeClr val="tx1"/>
              </a:solidFill>
              <a:prstDash val="solid"/>
              <a:headEnd type="none" w="med" len="med"/>
              <a:tailEnd type="none" w="med" len="med"/>
            </a:ln>
          </p:spPr>
        </p:sp>
        <p:sp>
          <p:nvSpPr>
            <p:cNvPr id="32810" name="Text Box 31"/>
            <p:cNvSpPr txBox="1"/>
            <p:nvPr/>
          </p:nvSpPr>
          <p:spPr>
            <a:xfrm>
              <a:off x="912" y="3552"/>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1</a:t>
              </a:r>
              <a:endParaRPr lang="en-US" altLang="zh-CN" sz="1600" b="1" dirty="0">
                <a:latin typeface="Times New Roman" panose="02020603050405020304" pitchFamily="18" charset="0"/>
                <a:ea typeface="宋体-方正超大字符集" pitchFamily="65" charset="-122"/>
              </a:endParaRPr>
            </a:p>
          </p:txBody>
        </p:sp>
        <p:sp>
          <p:nvSpPr>
            <p:cNvPr id="32811" name="Text Box 32"/>
            <p:cNvSpPr txBox="1"/>
            <p:nvPr/>
          </p:nvSpPr>
          <p:spPr>
            <a:xfrm>
              <a:off x="1200" y="3552"/>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1</a:t>
              </a:r>
              <a:endParaRPr lang="en-US" altLang="zh-CN" sz="1600" b="1" dirty="0">
                <a:latin typeface="Times New Roman" panose="02020603050405020304" pitchFamily="18" charset="0"/>
                <a:ea typeface="宋体-方正超大字符集" pitchFamily="65" charset="-122"/>
              </a:endParaRPr>
            </a:p>
          </p:txBody>
        </p:sp>
        <p:sp>
          <p:nvSpPr>
            <p:cNvPr id="32812" name="Text Box 33"/>
            <p:cNvSpPr txBox="1"/>
            <p:nvPr/>
          </p:nvSpPr>
          <p:spPr>
            <a:xfrm>
              <a:off x="1488" y="3552"/>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0</a:t>
              </a:r>
              <a:endParaRPr lang="en-US" altLang="zh-CN" sz="1600" b="1" dirty="0">
                <a:latin typeface="Times New Roman" panose="02020603050405020304" pitchFamily="18" charset="0"/>
                <a:ea typeface="宋体-方正超大字符集" pitchFamily="65" charset="-122"/>
              </a:endParaRPr>
            </a:p>
          </p:txBody>
        </p:sp>
        <p:sp>
          <p:nvSpPr>
            <p:cNvPr id="32813" name="Text Box 34"/>
            <p:cNvSpPr txBox="1"/>
            <p:nvPr/>
          </p:nvSpPr>
          <p:spPr>
            <a:xfrm>
              <a:off x="1776" y="3552"/>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1</a:t>
              </a:r>
              <a:endParaRPr lang="en-US" altLang="zh-CN" sz="1600" b="1" dirty="0">
                <a:latin typeface="Times New Roman" panose="02020603050405020304" pitchFamily="18" charset="0"/>
                <a:ea typeface="宋体-方正超大字符集" pitchFamily="65" charset="-122"/>
              </a:endParaRPr>
            </a:p>
          </p:txBody>
        </p:sp>
        <p:sp>
          <p:nvSpPr>
            <p:cNvPr id="32814" name="Text Box 35"/>
            <p:cNvSpPr txBox="1"/>
            <p:nvPr/>
          </p:nvSpPr>
          <p:spPr>
            <a:xfrm>
              <a:off x="912" y="3815"/>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1</a:t>
              </a:r>
              <a:endParaRPr lang="en-US" altLang="zh-CN" sz="1600" b="1" dirty="0">
                <a:latin typeface="Times New Roman" panose="02020603050405020304" pitchFamily="18" charset="0"/>
                <a:ea typeface="宋体-方正超大字符集" pitchFamily="65" charset="-122"/>
              </a:endParaRPr>
            </a:p>
          </p:txBody>
        </p:sp>
        <p:sp>
          <p:nvSpPr>
            <p:cNvPr id="32815" name="Text Box 36"/>
            <p:cNvSpPr txBox="1"/>
            <p:nvPr/>
          </p:nvSpPr>
          <p:spPr>
            <a:xfrm>
              <a:off x="1200" y="3815"/>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1</a:t>
              </a:r>
              <a:endParaRPr lang="en-US" altLang="zh-CN" sz="1600" b="1" dirty="0">
                <a:latin typeface="Times New Roman" panose="02020603050405020304" pitchFamily="18" charset="0"/>
                <a:ea typeface="宋体-方正超大字符集" pitchFamily="65" charset="-122"/>
              </a:endParaRPr>
            </a:p>
          </p:txBody>
        </p:sp>
        <p:sp>
          <p:nvSpPr>
            <p:cNvPr id="32816" name="Text Box 37"/>
            <p:cNvSpPr txBox="1"/>
            <p:nvPr/>
          </p:nvSpPr>
          <p:spPr>
            <a:xfrm>
              <a:off x="1488" y="3815"/>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1</a:t>
              </a:r>
              <a:endParaRPr lang="en-US" altLang="zh-CN" sz="1600" b="1" dirty="0">
                <a:latin typeface="Times New Roman" panose="02020603050405020304" pitchFamily="18" charset="0"/>
                <a:ea typeface="宋体-方正超大字符集" pitchFamily="65" charset="-122"/>
              </a:endParaRPr>
            </a:p>
          </p:txBody>
        </p:sp>
        <p:sp>
          <p:nvSpPr>
            <p:cNvPr id="32817" name="Text Box 38"/>
            <p:cNvSpPr txBox="1"/>
            <p:nvPr/>
          </p:nvSpPr>
          <p:spPr>
            <a:xfrm>
              <a:off x="1776" y="3815"/>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1</a:t>
              </a:r>
              <a:endParaRPr lang="en-US" altLang="zh-CN" sz="1600" b="1" dirty="0">
                <a:latin typeface="Times New Roman" panose="02020603050405020304" pitchFamily="18" charset="0"/>
                <a:ea typeface="宋体-方正超大字符集" pitchFamily="65" charset="-122"/>
              </a:endParaRPr>
            </a:p>
          </p:txBody>
        </p:sp>
        <p:sp>
          <p:nvSpPr>
            <p:cNvPr id="32818" name="Text Box 39"/>
            <p:cNvSpPr txBox="1"/>
            <p:nvPr/>
          </p:nvSpPr>
          <p:spPr>
            <a:xfrm>
              <a:off x="624" y="3529"/>
              <a:ext cx="178"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11</a:t>
              </a:r>
              <a:endParaRPr lang="en-US" altLang="zh-CN" sz="1600" b="1" dirty="0">
                <a:latin typeface="Times New Roman" panose="02020603050405020304" pitchFamily="18" charset="0"/>
                <a:ea typeface="宋体-方正超大字符集" pitchFamily="65" charset="-122"/>
              </a:endParaRPr>
            </a:p>
          </p:txBody>
        </p:sp>
        <p:sp>
          <p:nvSpPr>
            <p:cNvPr id="32819" name="Text Box 40"/>
            <p:cNvSpPr txBox="1"/>
            <p:nvPr/>
          </p:nvSpPr>
          <p:spPr>
            <a:xfrm>
              <a:off x="624" y="3792"/>
              <a:ext cx="178"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10</a:t>
              </a:r>
              <a:endParaRPr lang="en-US" altLang="zh-CN" sz="1600" b="1" dirty="0">
                <a:latin typeface="Times New Roman" panose="02020603050405020304" pitchFamily="18" charset="0"/>
                <a:ea typeface="宋体-方正超大字符集" pitchFamily="65" charset="-122"/>
              </a:endParaRPr>
            </a:p>
          </p:txBody>
        </p:sp>
      </p:grpSp>
      <p:sp>
        <p:nvSpPr>
          <p:cNvPr id="74793" name="AutoShape 41"/>
          <p:cNvSpPr/>
          <p:nvPr/>
        </p:nvSpPr>
        <p:spPr>
          <a:xfrm>
            <a:off x="5003800" y="3241675"/>
            <a:ext cx="795338" cy="763588"/>
          </a:xfrm>
          <a:prstGeom prst="roundRect">
            <a:avLst>
              <a:gd name="adj" fmla="val 16667"/>
            </a:avLst>
          </a:prstGeom>
          <a:noFill/>
          <a:ln w="25400" cap="flat" cmpd="sng">
            <a:solidFill>
              <a:srgbClr val="00FF00"/>
            </a:solidFill>
            <a:prstDash val="solid"/>
            <a:headEnd type="none" w="med" len="med"/>
            <a:tailEnd type="none" w="med" len="med"/>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130000"/>
              </a:lnSpc>
              <a:spcBef>
                <a:spcPct val="50000"/>
              </a:spcBef>
              <a:buNone/>
            </a:pPr>
            <a:endParaRPr lang="zh-CN" altLang="zh-CN" sz="2400" b="1" dirty="0">
              <a:latin typeface="Times New Roman" panose="02020603050405020304" pitchFamily="18" charset="0"/>
              <a:ea typeface="宋体-方正超大字符集" pitchFamily="65" charset="-122"/>
            </a:endParaRPr>
          </a:p>
        </p:txBody>
      </p:sp>
      <p:sp>
        <p:nvSpPr>
          <p:cNvPr id="74794" name="AutoShape 42"/>
          <p:cNvSpPr/>
          <p:nvPr/>
        </p:nvSpPr>
        <p:spPr>
          <a:xfrm>
            <a:off x="5075238" y="3213100"/>
            <a:ext cx="1728787" cy="360363"/>
          </a:xfrm>
          <a:prstGeom prst="roundRect">
            <a:avLst>
              <a:gd name="adj" fmla="val 16667"/>
            </a:avLst>
          </a:prstGeom>
          <a:noFill/>
          <a:ln w="25400" cap="flat" cmpd="sng">
            <a:solidFill>
              <a:schemeClr val="tx2"/>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74795" name="Oval 43"/>
          <p:cNvSpPr/>
          <p:nvPr/>
        </p:nvSpPr>
        <p:spPr>
          <a:xfrm>
            <a:off x="4975225" y="4124325"/>
            <a:ext cx="1973263" cy="304800"/>
          </a:xfrm>
          <a:prstGeom prst="ellipse">
            <a:avLst/>
          </a:prstGeom>
          <a:noFill/>
          <a:ln w="19050" cap="flat" cmpd="sng">
            <a:solidFill>
              <a:srgbClr val="003366"/>
            </a:solidFill>
            <a:prstDash val="sysDot"/>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2777" name="Line 44"/>
          <p:cNvSpPr/>
          <p:nvPr/>
        </p:nvSpPr>
        <p:spPr>
          <a:xfrm flipV="1">
            <a:off x="6977063" y="2927350"/>
            <a:ext cx="0" cy="1371600"/>
          </a:xfrm>
          <a:prstGeom prst="line">
            <a:avLst/>
          </a:prstGeom>
          <a:ln w="19050" cap="flat" cmpd="sng">
            <a:solidFill>
              <a:schemeClr val="accent1"/>
            </a:solidFill>
            <a:prstDash val="solid"/>
            <a:headEnd type="none" w="med" len="med"/>
            <a:tailEnd type="none" w="med" len="med"/>
          </a:ln>
        </p:spPr>
      </p:sp>
      <p:graphicFrame>
        <p:nvGraphicFramePr>
          <p:cNvPr id="74797" name="Object 45"/>
          <p:cNvGraphicFramePr>
            <a:graphicFrameLocks noChangeAspect="1"/>
          </p:cNvGraphicFramePr>
          <p:nvPr/>
        </p:nvGraphicFramePr>
        <p:xfrm>
          <a:off x="555625" y="4251325"/>
          <a:ext cx="3224213" cy="330200"/>
        </p:xfrm>
        <a:graphic>
          <a:graphicData uri="http://schemas.openxmlformats.org/presentationml/2006/ole">
            <mc:AlternateContent xmlns:mc="http://schemas.openxmlformats.org/markup-compatibility/2006">
              <mc:Choice xmlns:v="urn:schemas-microsoft-com:vml" Requires="v">
                <p:oleObj spid="_x0000_s3192" name="" r:id="rId1" imgW="2318385" imgH="196215" progId="Equation.DSMT4">
                  <p:embed/>
                </p:oleObj>
              </mc:Choice>
              <mc:Fallback>
                <p:oleObj name="" r:id="rId1" imgW="2318385" imgH="196215" progId="Equation.DSMT4">
                  <p:embed/>
                  <p:pic>
                    <p:nvPicPr>
                      <p:cNvPr id="0" name="图片 3191"/>
                      <p:cNvPicPr/>
                      <p:nvPr/>
                    </p:nvPicPr>
                    <p:blipFill>
                      <a:blip r:embed="rId2">
                        <a:clrChange>
                          <a:clrFrom>
                            <a:srgbClr val="000000"/>
                          </a:clrFrom>
                          <a:clrTo>
                            <a:srgbClr val="000000"/>
                          </a:clrTo>
                        </a:clrChange>
                      </a:blip>
                      <a:stretch>
                        <a:fillRect/>
                      </a:stretch>
                    </p:blipFill>
                    <p:spPr>
                      <a:xfrm>
                        <a:off x="555625" y="4251325"/>
                        <a:ext cx="3224213" cy="330200"/>
                      </a:xfrm>
                      <a:prstGeom prst="rect">
                        <a:avLst/>
                      </a:prstGeom>
                      <a:noFill/>
                      <a:ln w="38100">
                        <a:noFill/>
                        <a:miter/>
                      </a:ln>
                    </p:spPr>
                  </p:pic>
                </p:oleObj>
              </mc:Fallback>
            </mc:AlternateContent>
          </a:graphicData>
        </a:graphic>
      </p:graphicFrame>
      <p:sp>
        <p:nvSpPr>
          <p:cNvPr id="74798" name="Text Box 46"/>
          <p:cNvSpPr txBox="1"/>
          <p:nvPr/>
        </p:nvSpPr>
        <p:spPr>
          <a:xfrm>
            <a:off x="542925" y="3116263"/>
            <a:ext cx="2012950" cy="45720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50000"/>
              </a:spcBef>
              <a:buNone/>
            </a:pPr>
            <a:r>
              <a:rPr lang="zh-CN" altLang="en-US" sz="2400" b="1" dirty="0">
                <a:latin typeface="Times New Roman" panose="02020603050405020304" pitchFamily="18" charset="0"/>
                <a:ea typeface="宋体-方正超大字符集" pitchFamily="65" charset="-122"/>
              </a:rPr>
              <a:t>化简结果为：</a:t>
            </a:r>
            <a:endParaRPr lang="zh-CN" altLang="en-US" sz="2400" b="1" dirty="0">
              <a:latin typeface="Times New Roman" panose="02020603050405020304" pitchFamily="18" charset="0"/>
              <a:ea typeface="宋体-方正超大字符集" pitchFamily="65" charset="-122"/>
            </a:endParaRPr>
          </a:p>
        </p:txBody>
      </p:sp>
      <p:graphicFrame>
        <p:nvGraphicFramePr>
          <p:cNvPr id="74799" name="Object 47"/>
          <p:cNvGraphicFramePr>
            <a:graphicFrameLocks noChangeAspect="1"/>
          </p:cNvGraphicFramePr>
          <p:nvPr/>
        </p:nvGraphicFramePr>
        <p:xfrm>
          <a:off x="3586163" y="5300663"/>
          <a:ext cx="2857500" cy="393700"/>
        </p:xfrm>
        <a:graphic>
          <a:graphicData uri="http://schemas.openxmlformats.org/presentationml/2006/ole">
            <mc:AlternateContent xmlns:mc="http://schemas.openxmlformats.org/markup-compatibility/2006">
              <mc:Choice xmlns:v="urn:schemas-microsoft-com:vml" Requires="v">
                <p:oleObj spid="_x0000_s3193" name="" r:id="rId3" imgW="2049145" imgH="236855" progId="Equation.DSMT4">
                  <p:embed/>
                </p:oleObj>
              </mc:Choice>
              <mc:Fallback>
                <p:oleObj name="" r:id="rId3" imgW="2049145" imgH="236855" progId="Equation.DSMT4">
                  <p:embed/>
                  <p:pic>
                    <p:nvPicPr>
                      <p:cNvPr id="0" name="图片 3192"/>
                      <p:cNvPicPr/>
                      <p:nvPr/>
                    </p:nvPicPr>
                    <p:blipFill>
                      <a:blip r:embed="rId4">
                        <a:clrChange>
                          <a:clrFrom>
                            <a:srgbClr val="000000"/>
                          </a:clrFrom>
                          <a:clrTo>
                            <a:srgbClr val="000000"/>
                          </a:clrTo>
                        </a:clrChange>
                      </a:blip>
                      <a:stretch>
                        <a:fillRect/>
                      </a:stretch>
                    </p:blipFill>
                    <p:spPr>
                      <a:xfrm>
                        <a:off x="3586163" y="5300663"/>
                        <a:ext cx="2857500" cy="393700"/>
                      </a:xfrm>
                      <a:prstGeom prst="rect">
                        <a:avLst/>
                      </a:prstGeom>
                      <a:noFill/>
                      <a:ln w="38100">
                        <a:noFill/>
                        <a:miter/>
                      </a:ln>
                    </p:spPr>
                  </p:pic>
                </p:oleObj>
              </mc:Fallback>
            </mc:AlternateContent>
          </a:graphicData>
        </a:graphic>
      </p:graphicFrame>
      <p:sp>
        <p:nvSpPr>
          <p:cNvPr id="74800" name="Text Box 48"/>
          <p:cNvSpPr txBox="1"/>
          <p:nvPr/>
        </p:nvSpPr>
        <p:spPr>
          <a:xfrm>
            <a:off x="250825" y="5203825"/>
            <a:ext cx="3240088" cy="45720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50000"/>
              </a:spcBef>
              <a:buNone/>
            </a:pPr>
            <a:r>
              <a:rPr lang="zh-CN" altLang="en-US" sz="2400" b="1" dirty="0">
                <a:latin typeface="Times New Roman" panose="02020603050405020304" pitchFamily="18" charset="0"/>
                <a:ea typeface="宋体-方正超大字符集" pitchFamily="65" charset="-122"/>
              </a:rPr>
              <a:t>变换为</a:t>
            </a:r>
            <a:r>
              <a:rPr lang="zh-CN" altLang="en-US" sz="2400" b="1" dirty="0">
                <a:solidFill>
                  <a:srgbClr val="0000FF"/>
                </a:solidFill>
                <a:latin typeface="Times New Roman" panose="02020603050405020304" pitchFamily="18" charset="0"/>
                <a:ea typeface="黑体" panose="02010609060101010101" pitchFamily="49" charset="-122"/>
              </a:rPr>
              <a:t>与非－与非</a:t>
            </a:r>
            <a:r>
              <a:rPr lang="zh-CN" altLang="en-US" sz="2400" b="1" dirty="0">
                <a:latin typeface="Times New Roman" panose="02020603050405020304" pitchFamily="18" charset="0"/>
                <a:ea typeface="宋体-方正超大字符集" pitchFamily="65" charset="-122"/>
              </a:rPr>
              <a:t>式：</a:t>
            </a:r>
            <a:endParaRPr lang="zh-CN" altLang="en-US" sz="2400" b="1" dirty="0">
              <a:latin typeface="Times New Roman" panose="02020603050405020304" pitchFamily="18" charset="0"/>
              <a:ea typeface="宋体-方正超大字符集" pitchFamily="65" charset="-122"/>
            </a:endParaRPr>
          </a:p>
        </p:txBody>
      </p:sp>
      <p:grpSp>
        <p:nvGrpSpPr>
          <p:cNvPr id="74801" name="Group 49"/>
          <p:cNvGrpSpPr/>
          <p:nvPr/>
        </p:nvGrpSpPr>
        <p:grpSpPr>
          <a:xfrm>
            <a:off x="5148263" y="3716338"/>
            <a:ext cx="1438275" cy="720725"/>
            <a:chOff x="3243" y="2341"/>
            <a:chExt cx="906" cy="454"/>
          </a:xfrm>
        </p:grpSpPr>
        <p:sp>
          <p:nvSpPr>
            <p:cNvPr id="32783" name="AutoShape 50"/>
            <p:cNvSpPr/>
            <p:nvPr/>
          </p:nvSpPr>
          <p:spPr>
            <a:xfrm>
              <a:off x="4059" y="2341"/>
              <a:ext cx="90" cy="454"/>
            </a:xfrm>
            <a:prstGeom prst="leftBracket">
              <a:avLst>
                <a:gd name="adj" fmla="val 42037"/>
              </a:avLst>
            </a:prstGeom>
            <a:noFill/>
            <a:ln w="25400" cap="flat" cmpd="sng">
              <a:solidFill>
                <a:srgbClr val="00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2784" name="AutoShape 51"/>
            <p:cNvSpPr/>
            <p:nvPr/>
          </p:nvSpPr>
          <p:spPr>
            <a:xfrm>
              <a:off x="3243" y="2341"/>
              <a:ext cx="136" cy="454"/>
            </a:xfrm>
            <a:prstGeom prst="rightBracket">
              <a:avLst>
                <a:gd name="adj" fmla="val 27818"/>
              </a:avLst>
            </a:prstGeom>
            <a:noFill/>
            <a:ln w="25400" cap="flat" cmpd="sng">
              <a:solidFill>
                <a:srgbClr val="33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wipe(left)">
                                      <p:cBhvr>
                                        <p:cTn id="7" dur="500"/>
                                        <p:tgtEl>
                                          <p:spTgt spid="747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4757"/>
                                        </p:tgtEl>
                                        <p:attrNameLst>
                                          <p:attrName>style.visibility</p:attrName>
                                        </p:attrNameLst>
                                      </p:cBhvr>
                                      <p:to>
                                        <p:strVal val="visible"/>
                                      </p:to>
                                    </p:set>
                                    <p:anim calcmode="lin" valueType="num">
                                      <p:cBhvr additive="base">
                                        <p:cTn id="12" dur="500" fill="hold"/>
                                        <p:tgtEl>
                                          <p:spTgt spid="74757"/>
                                        </p:tgtEl>
                                        <p:attrNameLst>
                                          <p:attrName>ppt_x</p:attrName>
                                        </p:attrNameLst>
                                      </p:cBhvr>
                                      <p:tavLst>
                                        <p:tav tm="0">
                                          <p:val>
                                            <p:strVal val="#ppt_x"/>
                                          </p:val>
                                        </p:tav>
                                        <p:tav tm="100000">
                                          <p:val>
                                            <p:strVal val="#ppt_x"/>
                                          </p:val>
                                        </p:tav>
                                      </p:tavLst>
                                    </p:anim>
                                    <p:anim calcmode="lin" valueType="num">
                                      <p:cBhvr additive="base">
                                        <p:cTn id="13" dur="500" fill="hold"/>
                                        <p:tgtEl>
                                          <p:spTgt spid="7475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4794"/>
                                        </p:tgtEl>
                                        <p:attrNameLst>
                                          <p:attrName>style.visibility</p:attrName>
                                        </p:attrNameLst>
                                      </p:cBhvr>
                                      <p:to>
                                        <p:strVal val="visible"/>
                                      </p:to>
                                    </p:set>
                                    <p:anim calcmode="lin" valueType="num">
                                      <p:cBhvr additive="base">
                                        <p:cTn id="18" dur="500" fill="hold"/>
                                        <p:tgtEl>
                                          <p:spTgt spid="74794"/>
                                        </p:tgtEl>
                                        <p:attrNameLst>
                                          <p:attrName>ppt_x</p:attrName>
                                        </p:attrNameLst>
                                      </p:cBhvr>
                                      <p:tavLst>
                                        <p:tav tm="0">
                                          <p:val>
                                            <p:strVal val="#ppt_x"/>
                                          </p:val>
                                        </p:tav>
                                        <p:tav tm="100000">
                                          <p:val>
                                            <p:strVal val="#ppt_x"/>
                                          </p:val>
                                        </p:tav>
                                      </p:tavLst>
                                    </p:anim>
                                    <p:anim calcmode="lin" valueType="num">
                                      <p:cBhvr additive="base">
                                        <p:cTn id="19" dur="500" fill="hold"/>
                                        <p:tgtEl>
                                          <p:spTgt spid="7479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4795"/>
                                        </p:tgtEl>
                                        <p:attrNameLst>
                                          <p:attrName>style.visibility</p:attrName>
                                        </p:attrNameLst>
                                      </p:cBhvr>
                                      <p:to>
                                        <p:strVal val="visible"/>
                                      </p:to>
                                    </p:set>
                                    <p:anim calcmode="lin" valueType="num">
                                      <p:cBhvr additive="base">
                                        <p:cTn id="24" dur="500" fill="hold"/>
                                        <p:tgtEl>
                                          <p:spTgt spid="74795"/>
                                        </p:tgtEl>
                                        <p:attrNameLst>
                                          <p:attrName>ppt_x</p:attrName>
                                        </p:attrNameLst>
                                      </p:cBhvr>
                                      <p:tavLst>
                                        <p:tav tm="0">
                                          <p:val>
                                            <p:strVal val="#ppt_x"/>
                                          </p:val>
                                        </p:tav>
                                        <p:tav tm="100000">
                                          <p:val>
                                            <p:strVal val="#ppt_x"/>
                                          </p:val>
                                        </p:tav>
                                      </p:tavLst>
                                    </p:anim>
                                    <p:anim calcmode="lin" valueType="num">
                                      <p:cBhvr additive="base">
                                        <p:cTn id="25" dur="500" fill="hold"/>
                                        <p:tgtEl>
                                          <p:spTgt spid="7479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4793"/>
                                        </p:tgtEl>
                                        <p:attrNameLst>
                                          <p:attrName>style.visibility</p:attrName>
                                        </p:attrNameLst>
                                      </p:cBhvr>
                                      <p:to>
                                        <p:strVal val="visible"/>
                                      </p:to>
                                    </p:set>
                                    <p:anim calcmode="lin" valueType="num">
                                      <p:cBhvr additive="base">
                                        <p:cTn id="30" dur="500" fill="hold"/>
                                        <p:tgtEl>
                                          <p:spTgt spid="74793"/>
                                        </p:tgtEl>
                                        <p:attrNameLst>
                                          <p:attrName>ppt_x</p:attrName>
                                        </p:attrNameLst>
                                      </p:cBhvr>
                                      <p:tavLst>
                                        <p:tav tm="0">
                                          <p:val>
                                            <p:strVal val="#ppt_x"/>
                                          </p:val>
                                        </p:tav>
                                        <p:tav tm="100000">
                                          <p:val>
                                            <p:strVal val="#ppt_x"/>
                                          </p:val>
                                        </p:tav>
                                      </p:tavLst>
                                    </p:anim>
                                    <p:anim calcmode="lin" valueType="num">
                                      <p:cBhvr additive="base">
                                        <p:cTn id="31" dur="500" fill="hold"/>
                                        <p:tgtEl>
                                          <p:spTgt spid="7479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4801"/>
                                        </p:tgtEl>
                                        <p:attrNameLst>
                                          <p:attrName>style.visibility</p:attrName>
                                        </p:attrNameLst>
                                      </p:cBhvr>
                                      <p:to>
                                        <p:strVal val="visible"/>
                                      </p:to>
                                    </p:set>
                                    <p:anim calcmode="lin" valueType="num">
                                      <p:cBhvr additive="base">
                                        <p:cTn id="36" dur="500" fill="hold"/>
                                        <p:tgtEl>
                                          <p:spTgt spid="74801"/>
                                        </p:tgtEl>
                                        <p:attrNameLst>
                                          <p:attrName>ppt_x</p:attrName>
                                        </p:attrNameLst>
                                      </p:cBhvr>
                                      <p:tavLst>
                                        <p:tav tm="0">
                                          <p:val>
                                            <p:strVal val="#ppt_x"/>
                                          </p:val>
                                        </p:tav>
                                        <p:tav tm="100000">
                                          <p:val>
                                            <p:strVal val="#ppt_x"/>
                                          </p:val>
                                        </p:tav>
                                      </p:tavLst>
                                    </p:anim>
                                    <p:anim calcmode="lin" valueType="num">
                                      <p:cBhvr additive="base">
                                        <p:cTn id="37" dur="500" fill="hold"/>
                                        <p:tgtEl>
                                          <p:spTgt spid="7480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74798"/>
                                        </p:tgtEl>
                                        <p:attrNameLst>
                                          <p:attrName>style.visibility</p:attrName>
                                        </p:attrNameLst>
                                      </p:cBhvr>
                                      <p:to>
                                        <p:strVal val="visible"/>
                                      </p:to>
                                    </p:set>
                                    <p:anim calcmode="lin" valueType="num">
                                      <p:cBhvr additive="base">
                                        <p:cTn id="42" dur="500" fill="hold"/>
                                        <p:tgtEl>
                                          <p:spTgt spid="74798"/>
                                        </p:tgtEl>
                                        <p:attrNameLst>
                                          <p:attrName>ppt_x</p:attrName>
                                        </p:attrNameLst>
                                      </p:cBhvr>
                                      <p:tavLst>
                                        <p:tav tm="0">
                                          <p:val>
                                            <p:strVal val="#ppt_x"/>
                                          </p:val>
                                        </p:tav>
                                        <p:tav tm="100000">
                                          <p:val>
                                            <p:strVal val="#ppt_x"/>
                                          </p:val>
                                        </p:tav>
                                      </p:tavLst>
                                    </p:anim>
                                    <p:anim calcmode="lin" valueType="num">
                                      <p:cBhvr additive="base">
                                        <p:cTn id="43" dur="500" fill="hold"/>
                                        <p:tgtEl>
                                          <p:spTgt spid="74798"/>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74797"/>
                                        </p:tgtEl>
                                        <p:attrNameLst>
                                          <p:attrName>style.visibility</p:attrName>
                                        </p:attrNameLst>
                                      </p:cBhvr>
                                      <p:to>
                                        <p:strVal val="visible"/>
                                      </p:to>
                                    </p:set>
                                    <p:anim calcmode="lin" valueType="num">
                                      <p:cBhvr additive="base">
                                        <p:cTn id="48" dur="500" fill="hold"/>
                                        <p:tgtEl>
                                          <p:spTgt spid="74797"/>
                                        </p:tgtEl>
                                        <p:attrNameLst>
                                          <p:attrName>ppt_x</p:attrName>
                                        </p:attrNameLst>
                                      </p:cBhvr>
                                      <p:tavLst>
                                        <p:tav tm="0">
                                          <p:val>
                                            <p:strVal val="#ppt_x"/>
                                          </p:val>
                                        </p:tav>
                                        <p:tav tm="100000">
                                          <p:val>
                                            <p:strVal val="#ppt_x"/>
                                          </p:val>
                                        </p:tav>
                                      </p:tavLst>
                                    </p:anim>
                                    <p:anim calcmode="lin" valueType="num">
                                      <p:cBhvr additive="base">
                                        <p:cTn id="49" dur="500" fill="hold"/>
                                        <p:tgtEl>
                                          <p:spTgt spid="7479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74800"/>
                                        </p:tgtEl>
                                        <p:attrNameLst>
                                          <p:attrName>style.visibility</p:attrName>
                                        </p:attrNameLst>
                                      </p:cBhvr>
                                      <p:to>
                                        <p:strVal val="visible"/>
                                      </p:to>
                                    </p:set>
                                    <p:anim calcmode="lin" valueType="num">
                                      <p:cBhvr additive="base">
                                        <p:cTn id="54" dur="500" fill="hold"/>
                                        <p:tgtEl>
                                          <p:spTgt spid="74800"/>
                                        </p:tgtEl>
                                        <p:attrNameLst>
                                          <p:attrName>ppt_x</p:attrName>
                                        </p:attrNameLst>
                                      </p:cBhvr>
                                      <p:tavLst>
                                        <p:tav tm="0">
                                          <p:val>
                                            <p:strVal val="#ppt_x"/>
                                          </p:val>
                                        </p:tav>
                                        <p:tav tm="100000">
                                          <p:val>
                                            <p:strVal val="#ppt_x"/>
                                          </p:val>
                                        </p:tav>
                                      </p:tavLst>
                                    </p:anim>
                                    <p:anim calcmode="lin" valueType="num">
                                      <p:cBhvr additive="base">
                                        <p:cTn id="55" dur="500" fill="hold"/>
                                        <p:tgtEl>
                                          <p:spTgt spid="74800"/>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74799"/>
                                        </p:tgtEl>
                                        <p:attrNameLst>
                                          <p:attrName>style.visibility</p:attrName>
                                        </p:attrNameLst>
                                      </p:cBhvr>
                                      <p:to>
                                        <p:strVal val="visible"/>
                                      </p:to>
                                    </p:set>
                                    <p:anim calcmode="lin" valueType="num">
                                      <p:cBhvr additive="base">
                                        <p:cTn id="60" dur="500" fill="hold"/>
                                        <p:tgtEl>
                                          <p:spTgt spid="74799"/>
                                        </p:tgtEl>
                                        <p:attrNameLst>
                                          <p:attrName>ppt_x</p:attrName>
                                        </p:attrNameLst>
                                      </p:cBhvr>
                                      <p:tavLst>
                                        <p:tav tm="0">
                                          <p:val>
                                            <p:strVal val="#ppt_x"/>
                                          </p:val>
                                        </p:tav>
                                        <p:tav tm="100000">
                                          <p:val>
                                            <p:strVal val="#ppt_x"/>
                                          </p:val>
                                        </p:tav>
                                      </p:tavLst>
                                    </p:anim>
                                    <p:anim calcmode="lin" valueType="num">
                                      <p:cBhvr additive="base">
                                        <p:cTn id="61" dur="500" fill="hold"/>
                                        <p:tgtEl>
                                          <p:spTgt spid="747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P spid="74793" grpId="0" animBg="1"/>
      <p:bldP spid="74798" grpId="0"/>
      <p:bldP spid="7480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5778" name="Object 2"/>
          <p:cNvGraphicFramePr>
            <a:graphicFrameLocks noChangeAspect="1"/>
          </p:cNvGraphicFramePr>
          <p:nvPr/>
        </p:nvGraphicFramePr>
        <p:xfrm>
          <a:off x="611188" y="3284538"/>
          <a:ext cx="3465512" cy="1855787"/>
        </p:xfrm>
        <a:graphic>
          <a:graphicData uri="http://schemas.openxmlformats.org/presentationml/2006/ole">
            <mc:AlternateContent xmlns:mc="http://schemas.openxmlformats.org/markup-compatibility/2006">
              <mc:Choice xmlns:v="urn:schemas-microsoft-com:vml" Requires="v">
                <p:oleObj spid="_x0000_s3194" name="" r:id="rId1" imgW="2498090" imgH="1314450" progId="Equation.3">
                  <p:embed/>
                </p:oleObj>
              </mc:Choice>
              <mc:Fallback>
                <p:oleObj name="" r:id="rId1" imgW="2498090" imgH="1314450" progId="Equation.3">
                  <p:embed/>
                  <p:pic>
                    <p:nvPicPr>
                      <p:cNvPr id="0" name="图片 3193"/>
                      <p:cNvPicPr/>
                      <p:nvPr/>
                    </p:nvPicPr>
                    <p:blipFill>
                      <a:blip r:embed="rId2">
                        <a:clrChange>
                          <a:clrFrom>
                            <a:srgbClr val="000000"/>
                          </a:clrFrom>
                          <a:clrTo>
                            <a:srgbClr val="000000"/>
                          </a:clrTo>
                        </a:clrChange>
                      </a:blip>
                      <a:stretch>
                        <a:fillRect/>
                      </a:stretch>
                    </p:blipFill>
                    <p:spPr>
                      <a:xfrm>
                        <a:off x="611188" y="3284538"/>
                        <a:ext cx="3465512" cy="1855787"/>
                      </a:xfrm>
                      <a:prstGeom prst="rect">
                        <a:avLst/>
                      </a:prstGeom>
                      <a:noFill/>
                      <a:ln w="38100">
                        <a:noFill/>
                        <a:miter/>
                      </a:ln>
                    </p:spPr>
                  </p:pic>
                </p:oleObj>
              </mc:Fallback>
            </mc:AlternateContent>
          </a:graphicData>
        </a:graphic>
      </p:graphicFrame>
      <p:sp>
        <p:nvSpPr>
          <p:cNvPr id="75779" name="Text Box 3"/>
          <p:cNvSpPr txBox="1"/>
          <p:nvPr/>
        </p:nvSpPr>
        <p:spPr>
          <a:xfrm>
            <a:off x="252413" y="1989138"/>
            <a:ext cx="4248150" cy="1052512"/>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450850" lvl="0" indent="-450850" algn="just" eaLnBrk="1" hangingPunct="1">
              <a:lnSpc>
                <a:spcPct val="130000"/>
              </a:lnSpc>
              <a:spcBef>
                <a:spcPct val="50000"/>
              </a:spcBef>
              <a:buNone/>
            </a:pPr>
            <a:r>
              <a:rPr lang="en-US" altLang="zh-CN" sz="2400" b="1" dirty="0">
                <a:latin typeface="Times New Roman" panose="02020603050405020304" pitchFamily="18" charset="0"/>
                <a:ea typeface="宋体-方正超大字符集" pitchFamily="65" charset="-122"/>
              </a:rPr>
              <a:t>(3) </a:t>
            </a:r>
            <a:r>
              <a:rPr lang="zh-CN" altLang="en-US" sz="2400" b="1" dirty="0">
                <a:latin typeface="Times New Roman" panose="02020603050405020304" pitchFamily="18" charset="0"/>
                <a:ea typeface="宋体-方正超大字符集" pitchFamily="65" charset="-122"/>
              </a:rPr>
              <a:t>若不允许使用非门，则对结果进一步变换。</a:t>
            </a:r>
            <a:endParaRPr lang="zh-CN" altLang="en-US" sz="2400" b="1" dirty="0">
              <a:latin typeface="Times New Roman" panose="02020603050405020304" pitchFamily="18" charset="0"/>
              <a:ea typeface="宋体-方正超大字符集" pitchFamily="65" charset="-122"/>
            </a:endParaRPr>
          </a:p>
        </p:txBody>
      </p:sp>
      <p:sp>
        <p:nvSpPr>
          <p:cNvPr id="75780" name="Text Box 4"/>
          <p:cNvSpPr txBox="1"/>
          <p:nvPr/>
        </p:nvSpPr>
        <p:spPr>
          <a:xfrm>
            <a:off x="250825" y="476250"/>
            <a:ext cx="3400425" cy="5730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30000"/>
              </a:lnSpc>
              <a:spcBef>
                <a:spcPct val="50000"/>
              </a:spcBef>
              <a:buNone/>
            </a:pPr>
            <a:r>
              <a:rPr lang="en-US" altLang="zh-CN" sz="2400" b="1" dirty="0">
                <a:latin typeface="Times New Roman" panose="02020603050405020304" pitchFamily="18" charset="0"/>
                <a:ea typeface="宋体-方正超大字符集" pitchFamily="65" charset="-122"/>
              </a:rPr>
              <a:t>(2) </a:t>
            </a:r>
            <a:r>
              <a:rPr lang="zh-CN" altLang="en-US" sz="2400" b="1" dirty="0">
                <a:latin typeface="Times New Roman" panose="02020603050405020304" pitchFamily="18" charset="0"/>
                <a:ea typeface="宋体-方正超大字符集" pitchFamily="65" charset="-122"/>
              </a:rPr>
              <a:t>画出逻辑图</a:t>
            </a:r>
            <a:endParaRPr lang="zh-CN" altLang="en-US" sz="2400" b="1" dirty="0">
              <a:latin typeface="Times New Roman" panose="02020603050405020304" pitchFamily="18" charset="0"/>
              <a:ea typeface="宋体-方正超大字符集" pitchFamily="65" charset="-122"/>
            </a:endParaRPr>
          </a:p>
        </p:txBody>
      </p:sp>
      <p:sp>
        <p:nvSpPr>
          <p:cNvPr id="75781" name="Text Box 5"/>
          <p:cNvSpPr txBox="1"/>
          <p:nvPr/>
        </p:nvSpPr>
        <p:spPr>
          <a:xfrm>
            <a:off x="5953125" y="4797425"/>
            <a:ext cx="2119313" cy="366713"/>
          </a:xfrm>
          <a:prstGeom prst="rect">
            <a:avLst/>
          </a:prstGeom>
          <a:noFill/>
          <a:ln w="19050">
            <a:noFill/>
          </a:ln>
        </p:spPr>
        <p:txBody>
          <a:bodyPr wrap="none" lIns="0" r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sz="1800" dirty="0">
                <a:latin typeface="Times New Roman" panose="02020603050405020304" pitchFamily="18" charset="0"/>
                <a:ea typeface="黑体" panose="02010609060101010101" pitchFamily="49" charset="-122"/>
              </a:rPr>
              <a:t>图</a:t>
            </a:r>
            <a:r>
              <a:rPr lang="en-US" altLang="zh-CN" sz="1800" b="1" dirty="0">
                <a:latin typeface="Times New Roman" panose="02020603050405020304" pitchFamily="18" charset="0"/>
                <a:ea typeface="黑体" panose="02010609060101010101" pitchFamily="49" charset="-122"/>
              </a:rPr>
              <a:t>4</a:t>
            </a:r>
            <a:r>
              <a:rPr lang="en-US" altLang="zh-CN" sz="1800" b="1" dirty="0">
                <a:latin typeface="宋体" panose="02010600030101010101" pitchFamily="2" charset="-122"/>
              </a:rPr>
              <a:t>-</a:t>
            </a:r>
            <a:r>
              <a:rPr lang="en-US" altLang="zh-CN" sz="1800" b="1" dirty="0">
                <a:latin typeface="Times New Roman" panose="02020603050405020304" pitchFamily="18" charset="0"/>
                <a:ea typeface="黑体" panose="02010609060101010101" pitchFamily="49" charset="-122"/>
              </a:rPr>
              <a:t>2</a:t>
            </a:r>
            <a:r>
              <a:rPr lang="en-US" altLang="zh-CN" sz="1800" b="1" dirty="0">
                <a:latin typeface="宋体" panose="02010600030101010101" pitchFamily="2" charset="-122"/>
              </a:rPr>
              <a:t>-</a:t>
            </a:r>
            <a:r>
              <a:rPr lang="en-US" altLang="zh-CN" sz="1800" b="1" dirty="0">
                <a:latin typeface="Times New Roman" panose="02020603050405020304" pitchFamily="18" charset="0"/>
                <a:ea typeface="黑体" panose="02010609060101010101" pitchFamily="49" charset="-122"/>
              </a:rPr>
              <a:t>8</a:t>
            </a:r>
            <a:r>
              <a:rPr lang="en-US" altLang="zh-CN" sz="1800" dirty="0">
                <a:latin typeface="Times New Roman" panose="02020603050405020304" pitchFamily="18" charset="0"/>
                <a:ea typeface="黑体" panose="02010609060101010101" pitchFamily="49" charset="-122"/>
              </a:rPr>
              <a:t> </a:t>
            </a:r>
            <a:r>
              <a:rPr lang="zh-CN" altLang="en-US" sz="1800" dirty="0">
                <a:latin typeface="Times New Roman" panose="02020603050405020304" pitchFamily="18" charset="0"/>
                <a:ea typeface="黑体" panose="02010609060101010101" pitchFamily="49" charset="-122"/>
              </a:rPr>
              <a:t>例</a:t>
            </a:r>
            <a:r>
              <a:rPr lang="en-US" altLang="zh-CN" sz="1800" b="1" dirty="0">
                <a:latin typeface="Times New Roman" panose="02020603050405020304" pitchFamily="18" charset="0"/>
                <a:ea typeface="黑体" panose="02010609060101010101" pitchFamily="49" charset="-122"/>
              </a:rPr>
              <a:t>4</a:t>
            </a:r>
            <a:r>
              <a:rPr lang="en-US" altLang="zh-CN" sz="1800" b="1" dirty="0">
                <a:latin typeface="宋体" panose="02010600030101010101" pitchFamily="2" charset="-122"/>
              </a:rPr>
              <a:t>-</a:t>
            </a:r>
            <a:r>
              <a:rPr lang="en-US" altLang="zh-CN" sz="1800" b="1" dirty="0">
                <a:latin typeface="Times New Roman" panose="02020603050405020304" pitchFamily="18" charset="0"/>
                <a:ea typeface="黑体" panose="02010609060101010101" pitchFamily="49" charset="-122"/>
              </a:rPr>
              <a:t>5</a:t>
            </a:r>
            <a:r>
              <a:rPr lang="zh-CN" altLang="en-US" sz="1800" dirty="0">
                <a:latin typeface="Times New Roman" panose="02020603050405020304" pitchFamily="18" charset="0"/>
                <a:ea typeface="黑体" panose="02010609060101010101" pitchFamily="49" charset="-122"/>
              </a:rPr>
              <a:t>逻辑图</a:t>
            </a:r>
            <a:endParaRPr lang="zh-CN" altLang="en-US" sz="1800" dirty="0">
              <a:latin typeface="Times New Roman" panose="02020603050405020304" pitchFamily="18" charset="0"/>
              <a:ea typeface="黑体" panose="02010609060101010101" pitchFamily="49" charset="-122"/>
            </a:endParaRPr>
          </a:p>
        </p:txBody>
      </p:sp>
      <p:grpSp>
        <p:nvGrpSpPr>
          <p:cNvPr id="75782" name="Group 6"/>
          <p:cNvGrpSpPr/>
          <p:nvPr/>
        </p:nvGrpSpPr>
        <p:grpSpPr>
          <a:xfrm>
            <a:off x="5580063" y="260350"/>
            <a:ext cx="2698750" cy="1893888"/>
            <a:chOff x="3844" y="448"/>
            <a:chExt cx="1700" cy="1193"/>
          </a:xfrm>
        </p:grpSpPr>
        <p:sp>
          <p:nvSpPr>
            <p:cNvPr id="33850" name="Rectangle 7"/>
            <p:cNvSpPr/>
            <p:nvPr/>
          </p:nvSpPr>
          <p:spPr>
            <a:xfrm>
              <a:off x="4632" y="772"/>
              <a:ext cx="192" cy="240"/>
            </a:xfrm>
            <a:prstGeom prst="rect">
              <a:avLst/>
            </a:prstGeom>
            <a:noFill/>
            <a:ln w="19050" cap="flat" cmpd="sng">
              <a:solidFill>
                <a:schemeClr val="tx1"/>
              </a:solidFill>
              <a:prstDash val="solid"/>
              <a:miter/>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851" name="Oval 8"/>
            <p:cNvSpPr/>
            <p:nvPr/>
          </p:nvSpPr>
          <p:spPr>
            <a:xfrm>
              <a:off x="4831" y="868"/>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852" name="Text Box 9"/>
            <p:cNvSpPr txBox="1"/>
            <p:nvPr/>
          </p:nvSpPr>
          <p:spPr>
            <a:xfrm>
              <a:off x="4687" y="792"/>
              <a:ext cx="96" cy="104"/>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200" b="1" dirty="0">
                  <a:latin typeface="Times New Roman" panose="02020603050405020304" pitchFamily="18" charset="0"/>
                  <a:ea typeface="宋体-方正超大字符集" pitchFamily="65" charset="-122"/>
                </a:rPr>
                <a:t>&amp;</a:t>
              </a:r>
              <a:endParaRPr lang="en-US" altLang="zh-CN" sz="1200" b="1" dirty="0">
                <a:latin typeface="Times New Roman" panose="02020603050405020304" pitchFamily="18" charset="0"/>
                <a:ea typeface="宋体-方正超大字符集" pitchFamily="65" charset="-122"/>
              </a:endParaRPr>
            </a:p>
          </p:txBody>
        </p:sp>
        <p:sp>
          <p:nvSpPr>
            <p:cNvPr id="33853" name="Rectangle 10"/>
            <p:cNvSpPr/>
            <p:nvPr/>
          </p:nvSpPr>
          <p:spPr>
            <a:xfrm>
              <a:off x="4632" y="1069"/>
              <a:ext cx="192" cy="240"/>
            </a:xfrm>
            <a:prstGeom prst="rect">
              <a:avLst/>
            </a:prstGeom>
            <a:noFill/>
            <a:ln w="19050" cap="flat" cmpd="sng">
              <a:solidFill>
                <a:schemeClr val="tx1"/>
              </a:solidFill>
              <a:prstDash val="solid"/>
              <a:miter/>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854" name="Oval 11"/>
            <p:cNvSpPr/>
            <p:nvPr/>
          </p:nvSpPr>
          <p:spPr>
            <a:xfrm>
              <a:off x="4831" y="1165"/>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855" name="Text Box 12"/>
            <p:cNvSpPr txBox="1"/>
            <p:nvPr/>
          </p:nvSpPr>
          <p:spPr>
            <a:xfrm>
              <a:off x="4687" y="1089"/>
              <a:ext cx="96" cy="104"/>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200" b="1" dirty="0">
                  <a:latin typeface="Times New Roman" panose="02020603050405020304" pitchFamily="18" charset="0"/>
                  <a:ea typeface="宋体-方正超大字符集" pitchFamily="65" charset="-122"/>
                </a:rPr>
                <a:t>&amp;</a:t>
              </a:r>
              <a:endParaRPr lang="en-US" altLang="zh-CN" sz="1200" b="1" dirty="0">
                <a:latin typeface="Times New Roman" panose="02020603050405020304" pitchFamily="18" charset="0"/>
                <a:ea typeface="宋体-方正超大字符集" pitchFamily="65" charset="-122"/>
              </a:endParaRPr>
            </a:p>
          </p:txBody>
        </p:sp>
        <p:sp>
          <p:nvSpPr>
            <p:cNvPr id="33856" name="Rectangle 13"/>
            <p:cNvSpPr/>
            <p:nvPr/>
          </p:nvSpPr>
          <p:spPr>
            <a:xfrm>
              <a:off x="4632" y="1369"/>
              <a:ext cx="192" cy="240"/>
            </a:xfrm>
            <a:prstGeom prst="rect">
              <a:avLst/>
            </a:prstGeom>
            <a:noFill/>
            <a:ln w="19050" cap="flat" cmpd="sng">
              <a:solidFill>
                <a:schemeClr val="tx1"/>
              </a:solidFill>
              <a:prstDash val="solid"/>
              <a:miter/>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857" name="Oval 14"/>
            <p:cNvSpPr/>
            <p:nvPr/>
          </p:nvSpPr>
          <p:spPr>
            <a:xfrm>
              <a:off x="4831" y="1465"/>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858" name="Text Box 15"/>
            <p:cNvSpPr txBox="1"/>
            <p:nvPr/>
          </p:nvSpPr>
          <p:spPr>
            <a:xfrm>
              <a:off x="4687" y="1389"/>
              <a:ext cx="96" cy="104"/>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200" b="1" dirty="0">
                  <a:latin typeface="Times New Roman" panose="02020603050405020304" pitchFamily="18" charset="0"/>
                  <a:ea typeface="宋体-方正超大字符集" pitchFamily="65" charset="-122"/>
                </a:rPr>
                <a:t>&amp;</a:t>
              </a:r>
              <a:endParaRPr lang="en-US" altLang="zh-CN" sz="1200" b="1" dirty="0">
                <a:latin typeface="Times New Roman" panose="02020603050405020304" pitchFamily="18" charset="0"/>
                <a:ea typeface="宋体-方正超大字符集" pitchFamily="65" charset="-122"/>
              </a:endParaRPr>
            </a:p>
          </p:txBody>
        </p:sp>
        <p:sp>
          <p:nvSpPr>
            <p:cNvPr id="33859" name="Line 16"/>
            <p:cNvSpPr/>
            <p:nvPr/>
          </p:nvSpPr>
          <p:spPr>
            <a:xfrm flipH="1">
              <a:off x="3963" y="964"/>
              <a:ext cx="669" cy="0"/>
            </a:xfrm>
            <a:prstGeom prst="line">
              <a:avLst/>
            </a:prstGeom>
            <a:ln w="19050" cap="flat" cmpd="sng">
              <a:solidFill>
                <a:schemeClr val="tx1"/>
              </a:solidFill>
              <a:prstDash val="solid"/>
              <a:headEnd type="none" w="med" len="med"/>
              <a:tailEnd type="none" w="med" len="med"/>
            </a:ln>
          </p:spPr>
        </p:sp>
        <p:sp>
          <p:nvSpPr>
            <p:cNvPr id="33860" name="Line 17"/>
            <p:cNvSpPr/>
            <p:nvPr/>
          </p:nvSpPr>
          <p:spPr>
            <a:xfrm flipH="1">
              <a:off x="4488" y="1117"/>
              <a:ext cx="144" cy="0"/>
            </a:xfrm>
            <a:prstGeom prst="line">
              <a:avLst/>
            </a:prstGeom>
            <a:ln w="19050" cap="flat" cmpd="sng">
              <a:solidFill>
                <a:schemeClr val="tx1"/>
              </a:solidFill>
              <a:prstDash val="solid"/>
              <a:headEnd type="none" w="med" len="med"/>
              <a:tailEnd type="none" w="med" len="med"/>
            </a:ln>
          </p:spPr>
        </p:sp>
        <p:sp>
          <p:nvSpPr>
            <p:cNvPr id="33861" name="Line 18"/>
            <p:cNvSpPr/>
            <p:nvPr/>
          </p:nvSpPr>
          <p:spPr>
            <a:xfrm flipH="1">
              <a:off x="3958" y="1261"/>
              <a:ext cx="366" cy="0"/>
            </a:xfrm>
            <a:prstGeom prst="line">
              <a:avLst/>
            </a:prstGeom>
            <a:ln w="19050" cap="flat" cmpd="sng">
              <a:solidFill>
                <a:schemeClr val="tx1"/>
              </a:solidFill>
              <a:prstDash val="solid"/>
              <a:headEnd type="none" w="med" len="med"/>
              <a:tailEnd type="none" w="med" len="med"/>
            </a:ln>
          </p:spPr>
        </p:sp>
        <p:sp>
          <p:nvSpPr>
            <p:cNvPr id="33862" name="Line 19"/>
            <p:cNvSpPr/>
            <p:nvPr/>
          </p:nvSpPr>
          <p:spPr>
            <a:xfrm flipH="1">
              <a:off x="4153" y="1417"/>
              <a:ext cx="480" cy="0"/>
            </a:xfrm>
            <a:prstGeom prst="line">
              <a:avLst/>
            </a:prstGeom>
            <a:ln w="19050" cap="flat" cmpd="sng">
              <a:solidFill>
                <a:schemeClr val="tx1"/>
              </a:solidFill>
              <a:prstDash val="solid"/>
              <a:headEnd type="none" w="med" len="med"/>
              <a:tailEnd type="none" w="med" len="med"/>
            </a:ln>
          </p:spPr>
        </p:sp>
        <p:sp>
          <p:nvSpPr>
            <p:cNvPr id="33863" name="Line 20"/>
            <p:cNvSpPr/>
            <p:nvPr/>
          </p:nvSpPr>
          <p:spPr>
            <a:xfrm flipH="1">
              <a:off x="3967" y="1561"/>
              <a:ext cx="354" cy="0"/>
            </a:xfrm>
            <a:prstGeom prst="line">
              <a:avLst/>
            </a:prstGeom>
            <a:ln w="19050" cap="flat" cmpd="sng">
              <a:solidFill>
                <a:schemeClr val="tx1"/>
              </a:solidFill>
              <a:prstDash val="solid"/>
              <a:headEnd type="none" w="med" len="med"/>
              <a:tailEnd type="none" w="med" len="med"/>
            </a:ln>
          </p:spPr>
        </p:sp>
        <p:sp>
          <p:nvSpPr>
            <p:cNvPr id="33864" name="Line 21"/>
            <p:cNvSpPr/>
            <p:nvPr/>
          </p:nvSpPr>
          <p:spPr>
            <a:xfrm flipV="1">
              <a:off x="4150" y="526"/>
              <a:ext cx="0" cy="894"/>
            </a:xfrm>
            <a:prstGeom prst="line">
              <a:avLst/>
            </a:prstGeom>
            <a:ln w="19050" cap="flat" cmpd="sng">
              <a:solidFill>
                <a:schemeClr val="tx1"/>
              </a:solidFill>
              <a:prstDash val="solid"/>
              <a:headEnd type="none" w="med" len="med"/>
              <a:tailEnd type="none" w="med" len="med"/>
            </a:ln>
          </p:spPr>
        </p:sp>
        <p:sp>
          <p:nvSpPr>
            <p:cNvPr id="33865" name="Line 22"/>
            <p:cNvSpPr/>
            <p:nvPr/>
          </p:nvSpPr>
          <p:spPr>
            <a:xfrm>
              <a:off x="4488" y="964"/>
              <a:ext cx="0" cy="156"/>
            </a:xfrm>
            <a:prstGeom prst="line">
              <a:avLst/>
            </a:prstGeom>
            <a:ln w="19050" cap="flat" cmpd="sng">
              <a:solidFill>
                <a:schemeClr val="tx1"/>
              </a:solidFill>
              <a:prstDash val="solid"/>
              <a:headEnd type="none" w="med" len="med"/>
              <a:tailEnd type="none" w="med" len="med"/>
            </a:ln>
          </p:spPr>
        </p:sp>
        <p:sp>
          <p:nvSpPr>
            <p:cNvPr id="33866" name="Rectangle 23"/>
            <p:cNvSpPr/>
            <p:nvPr/>
          </p:nvSpPr>
          <p:spPr>
            <a:xfrm>
              <a:off x="5160" y="946"/>
              <a:ext cx="192" cy="240"/>
            </a:xfrm>
            <a:prstGeom prst="rect">
              <a:avLst/>
            </a:prstGeom>
            <a:noFill/>
            <a:ln w="19050" cap="flat" cmpd="sng">
              <a:solidFill>
                <a:schemeClr val="tx1"/>
              </a:solidFill>
              <a:prstDash val="solid"/>
              <a:miter/>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867" name="Oval 24"/>
            <p:cNvSpPr/>
            <p:nvPr/>
          </p:nvSpPr>
          <p:spPr>
            <a:xfrm>
              <a:off x="5359" y="1042"/>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868" name="Text Box 25"/>
            <p:cNvSpPr txBox="1"/>
            <p:nvPr/>
          </p:nvSpPr>
          <p:spPr>
            <a:xfrm>
              <a:off x="5215" y="966"/>
              <a:ext cx="96" cy="104"/>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200" b="1" dirty="0">
                  <a:latin typeface="Times New Roman" panose="02020603050405020304" pitchFamily="18" charset="0"/>
                  <a:ea typeface="宋体-方正超大字符集" pitchFamily="65" charset="-122"/>
                </a:rPr>
                <a:t>&amp;</a:t>
              </a:r>
              <a:endParaRPr lang="en-US" altLang="zh-CN" sz="1200" b="1" dirty="0">
                <a:latin typeface="Times New Roman" panose="02020603050405020304" pitchFamily="18" charset="0"/>
                <a:ea typeface="宋体-方正超大字符集" pitchFamily="65" charset="-122"/>
              </a:endParaRPr>
            </a:p>
          </p:txBody>
        </p:sp>
        <p:sp>
          <p:nvSpPr>
            <p:cNvPr id="33869" name="Line 26"/>
            <p:cNvSpPr/>
            <p:nvPr/>
          </p:nvSpPr>
          <p:spPr>
            <a:xfrm flipH="1">
              <a:off x="4879" y="889"/>
              <a:ext cx="138" cy="0"/>
            </a:xfrm>
            <a:prstGeom prst="line">
              <a:avLst/>
            </a:prstGeom>
            <a:ln w="19050" cap="flat" cmpd="sng">
              <a:solidFill>
                <a:schemeClr val="tx1"/>
              </a:solidFill>
              <a:prstDash val="solid"/>
              <a:headEnd type="none" w="med" len="med"/>
              <a:tailEnd type="none" w="med" len="med"/>
            </a:ln>
          </p:spPr>
        </p:sp>
        <p:sp>
          <p:nvSpPr>
            <p:cNvPr id="33870" name="Line 27"/>
            <p:cNvSpPr/>
            <p:nvPr/>
          </p:nvSpPr>
          <p:spPr>
            <a:xfrm flipH="1">
              <a:off x="4879" y="1186"/>
              <a:ext cx="134" cy="0"/>
            </a:xfrm>
            <a:prstGeom prst="line">
              <a:avLst/>
            </a:prstGeom>
            <a:ln w="19050" cap="flat" cmpd="sng">
              <a:solidFill>
                <a:schemeClr val="tx1"/>
              </a:solidFill>
              <a:prstDash val="solid"/>
              <a:headEnd type="none" w="med" len="med"/>
              <a:tailEnd type="none" w="med" len="med"/>
            </a:ln>
          </p:spPr>
        </p:sp>
        <p:sp>
          <p:nvSpPr>
            <p:cNvPr id="33871" name="Line 28"/>
            <p:cNvSpPr/>
            <p:nvPr/>
          </p:nvSpPr>
          <p:spPr>
            <a:xfrm flipH="1">
              <a:off x="4879" y="1486"/>
              <a:ext cx="213" cy="0"/>
            </a:xfrm>
            <a:prstGeom prst="line">
              <a:avLst/>
            </a:prstGeom>
            <a:ln w="19050" cap="flat" cmpd="sng">
              <a:solidFill>
                <a:schemeClr val="tx1"/>
              </a:solidFill>
              <a:prstDash val="solid"/>
              <a:headEnd type="none" w="med" len="med"/>
              <a:tailEnd type="none" w="med" len="med"/>
            </a:ln>
          </p:spPr>
        </p:sp>
        <p:sp>
          <p:nvSpPr>
            <p:cNvPr id="33872" name="Line 29"/>
            <p:cNvSpPr/>
            <p:nvPr/>
          </p:nvSpPr>
          <p:spPr>
            <a:xfrm flipV="1">
              <a:off x="5088" y="1159"/>
              <a:ext cx="0" cy="329"/>
            </a:xfrm>
            <a:prstGeom prst="line">
              <a:avLst/>
            </a:prstGeom>
            <a:ln w="19050" cap="flat" cmpd="sng">
              <a:solidFill>
                <a:schemeClr val="tx1"/>
              </a:solidFill>
              <a:prstDash val="solid"/>
              <a:headEnd type="none" w="med" len="med"/>
              <a:tailEnd type="none" w="med" len="med"/>
            </a:ln>
          </p:spPr>
        </p:sp>
        <p:sp>
          <p:nvSpPr>
            <p:cNvPr id="33873" name="Line 30"/>
            <p:cNvSpPr/>
            <p:nvPr/>
          </p:nvSpPr>
          <p:spPr>
            <a:xfrm flipH="1">
              <a:off x="5085" y="1156"/>
              <a:ext cx="75" cy="0"/>
            </a:xfrm>
            <a:prstGeom prst="line">
              <a:avLst/>
            </a:prstGeom>
            <a:ln w="19050" cap="flat" cmpd="sng">
              <a:solidFill>
                <a:schemeClr val="tx1"/>
              </a:solidFill>
              <a:prstDash val="solid"/>
              <a:headEnd type="none" w="med" len="med"/>
              <a:tailEnd type="none" w="med" len="med"/>
            </a:ln>
          </p:spPr>
        </p:sp>
        <p:sp>
          <p:nvSpPr>
            <p:cNvPr id="33874" name="Line 31"/>
            <p:cNvSpPr/>
            <p:nvPr/>
          </p:nvSpPr>
          <p:spPr>
            <a:xfrm flipH="1">
              <a:off x="5016" y="1030"/>
              <a:ext cx="144" cy="0"/>
            </a:xfrm>
            <a:prstGeom prst="line">
              <a:avLst/>
            </a:prstGeom>
            <a:ln w="19050" cap="flat" cmpd="sng">
              <a:solidFill>
                <a:schemeClr val="tx1"/>
              </a:solidFill>
              <a:prstDash val="solid"/>
              <a:headEnd type="none" w="med" len="med"/>
              <a:tailEnd type="none" w="med" len="med"/>
            </a:ln>
          </p:spPr>
        </p:sp>
        <p:sp>
          <p:nvSpPr>
            <p:cNvPr id="33875" name="Line 32"/>
            <p:cNvSpPr/>
            <p:nvPr/>
          </p:nvSpPr>
          <p:spPr>
            <a:xfrm flipV="1">
              <a:off x="5016" y="890"/>
              <a:ext cx="0" cy="140"/>
            </a:xfrm>
            <a:prstGeom prst="line">
              <a:avLst/>
            </a:prstGeom>
            <a:ln w="19050" cap="flat" cmpd="sng">
              <a:solidFill>
                <a:schemeClr val="tx1"/>
              </a:solidFill>
              <a:prstDash val="solid"/>
              <a:headEnd type="none" w="med" len="med"/>
              <a:tailEnd type="none" w="med" len="med"/>
            </a:ln>
          </p:spPr>
        </p:sp>
        <p:sp>
          <p:nvSpPr>
            <p:cNvPr id="33876" name="Line 33"/>
            <p:cNvSpPr/>
            <p:nvPr/>
          </p:nvSpPr>
          <p:spPr>
            <a:xfrm flipH="1">
              <a:off x="5400" y="1066"/>
              <a:ext cx="144" cy="0"/>
            </a:xfrm>
            <a:prstGeom prst="line">
              <a:avLst/>
            </a:prstGeom>
            <a:ln w="19050" cap="flat" cmpd="sng">
              <a:solidFill>
                <a:schemeClr val="tx1"/>
              </a:solidFill>
              <a:prstDash val="solid"/>
              <a:headEnd type="none" w="med" len="med"/>
              <a:tailEnd type="none" w="med" len="med"/>
            </a:ln>
          </p:spPr>
        </p:sp>
        <p:sp>
          <p:nvSpPr>
            <p:cNvPr id="33877" name="Text Box 34"/>
            <p:cNvSpPr txBox="1"/>
            <p:nvPr/>
          </p:nvSpPr>
          <p:spPr>
            <a:xfrm>
              <a:off x="3844" y="892"/>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i="1" dirty="0">
                  <a:latin typeface="Times New Roman" panose="02020603050405020304" pitchFamily="18" charset="0"/>
                  <a:ea typeface="宋体-方正超大字符集" pitchFamily="65" charset="-122"/>
                </a:rPr>
                <a:t>B</a:t>
              </a:r>
              <a:endParaRPr lang="en-US" altLang="zh-CN" sz="1600" b="1" i="1" dirty="0">
                <a:latin typeface="Times New Roman" panose="02020603050405020304" pitchFamily="18" charset="0"/>
                <a:ea typeface="宋体-方正超大字符集" pitchFamily="65" charset="-122"/>
              </a:endParaRPr>
            </a:p>
          </p:txBody>
        </p:sp>
        <p:sp>
          <p:nvSpPr>
            <p:cNvPr id="33878" name="Text Box 35"/>
            <p:cNvSpPr txBox="1"/>
            <p:nvPr/>
          </p:nvSpPr>
          <p:spPr>
            <a:xfrm>
              <a:off x="3844" y="1189"/>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i="1" dirty="0">
                  <a:latin typeface="Times New Roman" panose="02020603050405020304" pitchFamily="18" charset="0"/>
                  <a:ea typeface="宋体-方正超大字符集" pitchFamily="65" charset="-122"/>
                </a:rPr>
                <a:t>C</a:t>
              </a:r>
              <a:endParaRPr lang="en-US" altLang="zh-CN" sz="1600" b="1" i="1" dirty="0">
                <a:latin typeface="Times New Roman" panose="02020603050405020304" pitchFamily="18" charset="0"/>
                <a:ea typeface="宋体-方正超大字符集" pitchFamily="65" charset="-122"/>
              </a:endParaRPr>
            </a:p>
          </p:txBody>
        </p:sp>
        <p:sp>
          <p:nvSpPr>
            <p:cNvPr id="33879" name="Rectangle 36"/>
            <p:cNvSpPr/>
            <p:nvPr/>
          </p:nvSpPr>
          <p:spPr>
            <a:xfrm>
              <a:off x="4632" y="477"/>
              <a:ext cx="192" cy="240"/>
            </a:xfrm>
            <a:prstGeom prst="rect">
              <a:avLst/>
            </a:prstGeom>
            <a:noFill/>
            <a:ln w="19050" cap="flat" cmpd="sng">
              <a:solidFill>
                <a:schemeClr val="tx1"/>
              </a:solidFill>
              <a:prstDash val="solid"/>
              <a:miter/>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880" name="Oval 37"/>
            <p:cNvSpPr/>
            <p:nvPr/>
          </p:nvSpPr>
          <p:spPr>
            <a:xfrm>
              <a:off x="4831" y="573"/>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881" name="Text Box 38"/>
            <p:cNvSpPr txBox="1"/>
            <p:nvPr/>
          </p:nvSpPr>
          <p:spPr>
            <a:xfrm>
              <a:off x="4687" y="497"/>
              <a:ext cx="96" cy="104"/>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200" b="1" dirty="0">
                  <a:latin typeface="Times New Roman" panose="02020603050405020304" pitchFamily="18" charset="0"/>
                  <a:ea typeface="宋体-方正超大字符集" pitchFamily="65" charset="-122"/>
                </a:rPr>
                <a:t>&amp;</a:t>
              </a:r>
              <a:endParaRPr lang="en-US" altLang="zh-CN" sz="1200" b="1" dirty="0">
                <a:latin typeface="Times New Roman" panose="02020603050405020304" pitchFamily="18" charset="0"/>
                <a:ea typeface="宋体-方正超大字符集" pitchFamily="65" charset="-122"/>
              </a:endParaRPr>
            </a:p>
          </p:txBody>
        </p:sp>
        <p:sp>
          <p:nvSpPr>
            <p:cNvPr id="33882" name="Line 39"/>
            <p:cNvSpPr/>
            <p:nvPr/>
          </p:nvSpPr>
          <p:spPr>
            <a:xfrm flipH="1">
              <a:off x="3958" y="525"/>
              <a:ext cx="676" cy="0"/>
            </a:xfrm>
            <a:prstGeom prst="line">
              <a:avLst/>
            </a:prstGeom>
            <a:ln w="19050" cap="flat" cmpd="sng">
              <a:solidFill>
                <a:schemeClr val="tx1"/>
              </a:solidFill>
              <a:prstDash val="solid"/>
              <a:headEnd type="none" w="med" len="med"/>
              <a:tailEnd type="none" w="med" len="med"/>
            </a:ln>
          </p:spPr>
        </p:sp>
        <p:sp>
          <p:nvSpPr>
            <p:cNvPr id="33883" name="Line 40"/>
            <p:cNvSpPr/>
            <p:nvPr/>
          </p:nvSpPr>
          <p:spPr>
            <a:xfrm flipH="1">
              <a:off x="4507" y="654"/>
              <a:ext cx="123" cy="0"/>
            </a:xfrm>
            <a:prstGeom prst="line">
              <a:avLst/>
            </a:prstGeom>
            <a:ln w="19050" cap="flat" cmpd="sng">
              <a:solidFill>
                <a:schemeClr val="tx1"/>
              </a:solidFill>
              <a:prstDash val="solid"/>
              <a:headEnd type="none" w="med" len="med"/>
              <a:tailEnd type="none" w="med" len="med"/>
            </a:ln>
          </p:spPr>
        </p:sp>
        <p:sp>
          <p:nvSpPr>
            <p:cNvPr id="33884" name="Line 41"/>
            <p:cNvSpPr/>
            <p:nvPr/>
          </p:nvSpPr>
          <p:spPr>
            <a:xfrm flipH="1">
              <a:off x="4879" y="594"/>
              <a:ext cx="207" cy="0"/>
            </a:xfrm>
            <a:prstGeom prst="line">
              <a:avLst/>
            </a:prstGeom>
            <a:ln w="19050" cap="flat" cmpd="sng">
              <a:solidFill>
                <a:schemeClr val="tx1"/>
              </a:solidFill>
              <a:prstDash val="solid"/>
              <a:headEnd type="none" w="med" len="med"/>
              <a:tailEnd type="none" w="med" len="med"/>
            </a:ln>
          </p:spPr>
        </p:sp>
        <p:sp>
          <p:nvSpPr>
            <p:cNvPr id="33885" name="Line 42"/>
            <p:cNvSpPr/>
            <p:nvPr/>
          </p:nvSpPr>
          <p:spPr>
            <a:xfrm flipV="1">
              <a:off x="5087" y="592"/>
              <a:ext cx="0" cy="395"/>
            </a:xfrm>
            <a:prstGeom prst="line">
              <a:avLst/>
            </a:prstGeom>
            <a:ln w="19050" cap="flat" cmpd="sng">
              <a:solidFill>
                <a:schemeClr val="tx1"/>
              </a:solidFill>
              <a:prstDash val="solid"/>
              <a:headEnd type="none" w="med" len="med"/>
              <a:tailEnd type="none" w="med" len="med"/>
            </a:ln>
          </p:spPr>
        </p:sp>
        <p:sp>
          <p:nvSpPr>
            <p:cNvPr id="33886" name="Line 43"/>
            <p:cNvSpPr/>
            <p:nvPr/>
          </p:nvSpPr>
          <p:spPr>
            <a:xfrm flipV="1">
              <a:off x="5016" y="1085"/>
              <a:ext cx="0" cy="104"/>
            </a:xfrm>
            <a:prstGeom prst="line">
              <a:avLst/>
            </a:prstGeom>
            <a:ln w="19050" cap="flat" cmpd="sng">
              <a:solidFill>
                <a:schemeClr val="tx1"/>
              </a:solidFill>
              <a:prstDash val="solid"/>
              <a:headEnd type="none" w="med" len="med"/>
              <a:tailEnd type="none" w="med" len="med"/>
            </a:ln>
          </p:spPr>
        </p:sp>
        <p:sp>
          <p:nvSpPr>
            <p:cNvPr id="33887" name="Line 44"/>
            <p:cNvSpPr/>
            <p:nvPr/>
          </p:nvSpPr>
          <p:spPr>
            <a:xfrm flipH="1">
              <a:off x="5016" y="1087"/>
              <a:ext cx="144" cy="0"/>
            </a:xfrm>
            <a:prstGeom prst="line">
              <a:avLst/>
            </a:prstGeom>
            <a:ln w="19050" cap="flat" cmpd="sng">
              <a:solidFill>
                <a:schemeClr val="tx1"/>
              </a:solidFill>
              <a:prstDash val="solid"/>
              <a:headEnd type="none" w="med" len="med"/>
              <a:tailEnd type="none" w="med" len="med"/>
            </a:ln>
          </p:spPr>
        </p:sp>
        <p:sp>
          <p:nvSpPr>
            <p:cNvPr id="33888" name="Line 45"/>
            <p:cNvSpPr/>
            <p:nvPr/>
          </p:nvSpPr>
          <p:spPr>
            <a:xfrm flipH="1">
              <a:off x="5085" y="982"/>
              <a:ext cx="75" cy="0"/>
            </a:xfrm>
            <a:prstGeom prst="line">
              <a:avLst/>
            </a:prstGeom>
            <a:ln w="19050" cap="flat" cmpd="sng">
              <a:solidFill>
                <a:schemeClr val="tx1"/>
              </a:solidFill>
              <a:prstDash val="solid"/>
              <a:headEnd type="none" w="med" len="med"/>
              <a:tailEnd type="none" w="med" len="med"/>
            </a:ln>
          </p:spPr>
        </p:sp>
        <p:sp>
          <p:nvSpPr>
            <p:cNvPr id="33889" name="Text Box 46"/>
            <p:cNvSpPr txBox="1"/>
            <p:nvPr/>
          </p:nvSpPr>
          <p:spPr>
            <a:xfrm>
              <a:off x="3844" y="448"/>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i="1" dirty="0">
                  <a:latin typeface="Times New Roman" panose="02020603050405020304" pitchFamily="18" charset="0"/>
                  <a:ea typeface="宋体-方正超大字符集" pitchFamily="65" charset="-122"/>
                </a:rPr>
                <a:t>A</a:t>
              </a:r>
              <a:endParaRPr lang="en-US" altLang="zh-CN" sz="1600" b="1" i="1" dirty="0">
                <a:latin typeface="Times New Roman" panose="02020603050405020304" pitchFamily="18" charset="0"/>
                <a:ea typeface="宋体-方正超大字符集" pitchFamily="65" charset="-122"/>
              </a:endParaRPr>
            </a:p>
          </p:txBody>
        </p:sp>
        <p:sp>
          <p:nvSpPr>
            <p:cNvPr id="33890" name="Text Box 47"/>
            <p:cNvSpPr txBox="1"/>
            <p:nvPr/>
          </p:nvSpPr>
          <p:spPr>
            <a:xfrm>
              <a:off x="3844" y="1498"/>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i="1" dirty="0">
                  <a:latin typeface="Times New Roman" panose="02020603050405020304" pitchFamily="18" charset="0"/>
                  <a:ea typeface="宋体-方正超大字符集" pitchFamily="65" charset="-122"/>
                </a:rPr>
                <a:t>D</a:t>
              </a:r>
              <a:endParaRPr lang="en-US" altLang="zh-CN" sz="1600" b="1" i="1" dirty="0">
                <a:latin typeface="Times New Roman" panose="02020603050405020304" pitchFamily="18" charset="0"/>
                <a:ea typeface="宋体-方正超大字符集" pitchFamily="65" charset="-122"/>
              </a:endParaRPr>
            </a:p>
          </p:txBody>
        </p:sp>
        <p:sp>
          <p:nvSpPr>
            <p:cNvPr id="33891" name="Text Box 48"/>
            <p:cNvSpPr txBox="1"/>
            <p:nvPr/>
          </p:nvSpPr>
          <p:spPr>
            <a:xfrm>
              <a:off x="5420" y="864"/>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i="1" dirty="0">
                  <a:latin typeface="Times New Roman" panose="02020603050405020304" pitchFamily="18" charset="0"/>
                  <a:ea typeface="宋体-方正超大字符集" pitchFamily="65" charset="-122"/>
                </a:rPr>
                <a:t>F</a:t>
              </a:r>
              <a:endParaRPr lang="en-US" altLang="zh-CN" sz="1600" b="1" i="1" dirty="0">
                <a:latin typeface="Times New Roman" panose="02020603050405020304" pitchFamily="18" charset="0"/>
                <a:ea typeface="宋体-方正超大字符集" pitchFamily="65" charset="-122"/>
              </a:endParaRPr>
            </a:p>
          </p:txBody>
        </p:sp>
        <p:grpSp>
          <p:nvGrpSpPr>
            <p:cNvPr id="33892" name="Group 49"/>
            <p:cNvGrpSpPr/>
            <p:nvPr/>
          </p:nvGrpSpPr>
          <p:grpSpPr>
            <a:xfrm>
              <a:off x="4326" y="573"/>
              <a:ext cx="181" cy="168"/>
              <a:chOff x="4272" y="180"/>
              <a:chExt cx="181" cy="168"/>
            </a:xfrm>
          </p:grpSpPr>
          <p:sp>
            <p:nvSpPr>
              <p:cNvPr id="33911" name="Rectangle 50"/>
              <p:cNvSpPr/>
              <p:nvPr/>
            </p:nvSpPr>
            <p:spPr>
              <a:xfrm>
                <a:off x="4272" y="180"/>
                <a:ext cx="129" cy="168"/>
              </a:xfrm>
              <a:prstGeom prst="rect">
                <a:avLst/>
              </a:prstGeom>
              <a:noFill/>
              <a:ln w="19050"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912" name="Oval 51"/>
              <p:cNvSpPr/>
              <p:nvPr/>
            </p:nvSpPr>
            <p:spPr>
              <a:xfrm>
                <a:off x="4405" y="237"/>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913" name="Text Box 52"/>
              <p:cNvSpPr txBox="1"/>
              <p:nvPr/>
            </p:nvSpPr>
            <p:spPr>
              <a:xfrm>
                <a:off x="4294" y="194"/>
                <a:ext cx="96" cy="104"/>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200" b="1" dirty="0">
                    <a:latin typeface="Times New Roman" panose="02020603050405020304" pitchFamily="18" charset="0"/>
                    <a:ea typeface="宋体-方正超大字符集" pitchFamily="65" charset="-122"/>
                  </a:rPr>
                  <a:t>1</a:t>
                </a:r>
                <a:endParaRPr lang="en-US" altLang="zh-CN" sz="1200" b="1" dirty="0">
                  <a:latin typeface="Times New Roman" panose="02020603050405020304" pitchFamily="18" charset="0"/>
                  <a:ea typeface="宋体-方正超大字符集" pitchFamily="65" charset="-122"/>
                </a:endParaRPr>
              </a:p>
            </p:txBody>
          </p:sp>
        </p:grpSp>
        <p:sp>
          <p:nvSpPr>
            <p:cNvPr id="33893" name="Line 53"/>
            <p:cNvSpPr/>
            <p:nvPr/>
          </p:nvSpPr>
          <p:spPr>
            <a:xfrm flipH="1">
              <a:off x="4093" y="654"/>
              <a:ext cx="231" cy="0"/>
            </a:xfrm>
            <a:prstGeom prst="line">
              <a:avLst/>
            </a:prstGeom>
            <a:ln w="19050" cap="flat" cmpd="sng">
              <a:solidFill>
                <a:schemeClr val="tx1"/>
              </a:solidFill>
              <a:prstDash val="solid"/>
              <a:headEnd type="none" w="med" len="med"/>
              <a:tailEnd type="none" w="med" len="med"/>
            </a:ln>
          </p:spPr>
        </p:sp>
        <p:sp>
          <p:nvSpPr>
            <p:cNvPr id="33894" name="Line 54"/>
            <p:cNvSpPr/>
            <p:nvPr/>
          </p:nvSpPr>
          <p:spPr>
            <a:xfrm>
              <a:off x="4095" y="652"/>
              <a:ext cx="0" cy="312"/>
            </a:xfrm>
            <a:prstGeom prst="line">
              <a:avLst/>
            </a:prstGeom>
            <a:ln w="19050" cap="flat" cmpd="sng">
              <a:solidFill>
                <a:schemeClr val="tx1"/>
              </a:solidFill>
              <a:prstDash val="solid"/>
              <a:headEnd type="none" w="med" len="med"/>
              <a:tailEnd type="none" w="med" len="med"/>
            </a:ln>
          </p:spPr>
        </p:sp>
        <p:sp>
          <p:nvSpPr>
            <p:cNvPr id="33895" name="Line 55"/>
            <p:cNvSpPr/>
            <p:nvPr/>
          </p:nvSpPr>
          <p:spPr>
            <a:xfrm flipH="1">
              <a:off x="4507" y="846"/>
              <a:ext cx="123" cy="0"/>
            </a:xfrm>
            <a:prstGeom prst="line">
              <a:avLst/>
            </a:prstGeom>
            <a:ln w="19050" cap="flat" cmpd="sng">
              <a:solidFill>
                <a:schemeClr val="tx1"/>
              </a:solidFill>
              <a:prstDash val="solid"/>
              <a:headEnd type="none" w="med" len="med"/>
              <a:tailEnd type="none" w="med" len="med"/>
            </a:ln>
          </p:spPr>
        </p:sp>
        <p:grpSp>
          <p:nvGrpSpPr>
            <p:cNvPr id="33896" name="Group 56"/>
            <p:cNvGrpSpPr/>
            <p:nvPr/>
          </p:nvGrpSpPr>
          <p:grpSpPr>
            <a:xfrm>
              <a:off x="4326" y="765"/>
              <a:ext cx="181" cy="168"/>
              <a:chOff x="4272" y="180"/>
              <a:chExt cx="181" cy="168"/>
            </a:xfrm>
          </p:grpSpPr>
          <p:sp>
            <p:nvSpPr>
              <p:cNvPr id="33908" name="Rectangle 57"/>
              <p:cNvSpPr/>
              <p:nvPr/>
            </p:nvSpPr>
            <p:spPr>
              <a:xfrm>
                <a:off x="4272" y="180"/>
                <a:ext cx="129" cy="168"/>
              </a:xfrm>
              <a:prstGeom prst="rect">
                <a:avLst/>
              </a:prstGeom>
              <a:noFill/>
              <a:ln w="19050"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909" name="Oval 58"/>
              <p:cNvSpPr/>
              <p:nvPr/>
            </p:nvSpPr>
            <p:spPr>
              <a:xfrm>
                <a:off x="4405" y="237"/>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910" name="Text Box 59"/>
              <p:cNvSpPr txBox="1"/>
              <p:nvPr/>
            </p:nvSpPr>
            <p:spPr>
              <a:xfrm>
                <a:off x="4294" y="194"/>
                <a:ext cx="96" cy="104"/>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200" b="1" dirty="0">
                    <a:latin typeface="Times New Roman" panose="02020603050405020304" pitchFamily="18" charset="0"/>
                    <a:ea typeface="宋体-方正超大字符集" pitchFamily="65" charset="-122"/>
                  </a:rPr>
                  <a:t>1</a:t>
                </a:r>
                <a:endParaRPr lang="en-US" altLang="zh-CN" sz="1200" b="1" dirty="0">
                  <a:latin typeface="Times New Roman" panose="02020603050405020304" pitchFamily="18" charset="0"/>
                  <a:ea typeface="宋体-方正超大字符集" pitchFamily="65" charset="-122"/>
                </a:endParaRPr>
              </a:p>
            </p:txBody>
          </p:sp>
        </p:grpSp>
        <p:sp>
          <p:nvSpPr>
            <p:cNvPr id="33897" name="Line 60"/>
            <p:cNvSpPr/>
            <p:nvPr/>
          </p:nvSpPr>
          <p:spPr>
            <a:xfrm flipH="1">
              <a:off x="4153" y="846"/>
              <a:ext cx="171" cy="0"/>
            </a:xfrm>
            <a:prstGeom prst="line">
              <a:avLst/>
            </a:prstGeom>
            <a:ln w="19050" cap="flat" cmpd="sng">
              <a:solidFill>
                <a:schemeClr val="tx1"/>
              </a:solidFill>
              <a:prstDash val="solid"/>
              <a:headEnd type="none" w="med" len="med"/>
              <a:tailEnd type="none" w="med" len="med"/>
            </a:ln>
          </p:spPr>
        </p:sp>
        <p:sp>
          <p:nvSpPr>
            <p:cNvPr id="33898" name="Line 61"/>
            <p:cNvSpPr/>
            <p:nvPr/>
          </p:nvSpPr>
          <p:spPr>
            <a:xfrm flipH="1">
              <a:off x="4507" y="1554"/>
              <a:ext cx="123" cy="0"/>
            </a:xfrm>
            <a:prstGeom prst="line">
              <a:avLst/>
            </a:prstGeom>
            <a:ln w="19050" cap="flat" cmpd="sng">
              <a:solidFill>
                <a:schemeClr val="tx1"/>
              </a:solidFill>
              <a:prstDash val="solid"/>
              <a:headEnd type="none" w="med" len="med"/>
              <a:tailEnd type="none" w="med" len="med"/>
            </a:ln>
          </p:spPr>
        </p:sp>
        <p:grpSp>
          <p:nvGrpSpPr>
            <p:cNvPr id="33899" name="Group 62"/>
            <p:cNvGrpSpPr/>
            <p:nvPr/>
          </p:nvGrpSpPr>
          <p:grpSpPr>
            <a:xfrm>
              <a:off x="4326" y="1473"/>
              <a:ext cx="181" cy="168"/>
              <a:chOff x="4272" y="180"/>
              <a:chExt cx="181" cy="168"/>
            </a:xfrm>
          </p:grpSpPr>
          <p:sp>
            <p:nvSpPr>
              <p:cNvPr id="33905" name="Rectangle 63"/>
              <p:cNvSpPr/>
              <p:nvPr/>
            </p:nvSpPr>
            <p:spPr>
              <a:xfrm>
                <a:off x="4272" y="180"/>
                <a:ext cx="129" cy="168"/>
              </a:xfrm>
              <a:prstGeom prst="rect">
                <a:avLst/>
              </a:prstGeom>
              <a:noFill/>
              <a:ln w="19050"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906" name="Oval 64"/>
              <p:cNvSpPr/>
              <p:nvPr/>
            </p:nvSpPr>
            <p:spPr>
              <a:xfrm>
                <a:off x="4405" y="237"/>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907" name="Text Box 65"/>
              <p:cNvSpPr txBox="1"/>
              <p:nvPr/>
            </p:nvSpPr>
            <p:spPr>
              <a:xfrm>
                <a:off x="4294" y="194"/>
                <a:ext cx="96" cy="104"/>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200" b="1" dirty="0">
                    <a:latin typeface="Times New Roman" panose="02020603050405020304" pitchFamily="18" charset="0"/>
                    <a:ea typeface="宋体-方正超大字符集" pitchFamily="65" charset="-122"/>
                  </a:rPr>
                  <a:t>1</a:t>
                </a:r>
                <a:endParaRPr lang="en-US" altLang="zh-CN" sz="1200" b="1" dirty="0">
                  <a:latin typeface="Times New Roman" panose="02020603050405020304" pitchFamily="18" charset="0"/>
                  <a:ea typeface="宋体-方正超大字符集" pitchFamily="65" charset="-122"/>
                </a:endParaRPr>
              </a:p>
            </p:txBody>
          </p:sp>
        </p:grpSp>
        <p:sp>
          <p:nvSpPr>
            <p:cNvPr id="33900" name="Line 66"/>
            <p:cNvSpPr/>
            <p:nvPr/>
          </p:nvSpPr>
          <p:spPr>
            <a:xfrm flipH="1">
              <a:off x="4507" y="1254"/>
              <a:ext cx="123" cy="0"/>
            </a:xfrm>
            <a:prstGeom prst="line">
              <a:avLst/>
            </a:prstGeom>
            <a:ln w="19050" cap="flat" cmpd="sng">
              <a:solidFill>
                <a:schemeClr val="tx1"/>
              </a:solidFill>
              <a:prstDash val="solid"/>
              <a:headEnd type="none" w="med" len="med"/>
              <a:tailEnd type="none" w="med" len="med"/>
            </a:ln>
          </p:spPr>
        </p:sp>
        <p:grpSp>
          <p:nvGrpSpPr>
            <p:cNvPr id="33901" name="Group 67"/>
            <p:cNvGrpSpPr/>
            <p:nvPr/>
          </p:nvGrpSpPr>
          <p:grpSpPr>
            <a:xfrm>
              <a:off x="4326" y="1173"/>
              <a:ext cx="181" cy="168"/>
              <a:chOff x="4272" y="180"/>
              <a:chExt cx="181" cy="168"/>
            </a:xfrm>
          </p:grpSpPr>
          <p:sp>
            <p:nvSpPr>
              <p:cNvPr id="33902" name="Rectangle 68"/>
              <p:cNvSpPr/>
              <p:nvPr/>
            </p:nvSpPr>
            <p:spPr>
              <a:xfrm>
                <a:off x="4272" y="180"/>
                <a:ext cx="129" cy="168"/>
              </a:xfrm>
              <a:prstGeom prst="rect">
                <a:avLst/>
              </a:prstGeom>
              <a:noFill/>
              <a:ln w="19050"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903" name="Oval 69"/>
              <p:cNvSpPr/>
              <p:nvPr/>
            </p:nvSpPr>
            <p:spPr>
              <a:xfrm>
                <a:off x="4405" y="237"/>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904" name="Text Box 70"/>
              <p:cNvSpPr txBox="1"/>
              <p:nvPr/>
            </p:nvSpPr>
            <p:spPr>
              <a:xfrm>
                <a:off x="4294" y="194"/>
                <a:ext cx="96" cy="104"/>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200" b="1" dirty="0">
                    <a:latin typeface="Times New Roman" panose="02020603050405020304" pitchFamily="18" charset="0"/>
                    <a:ea typeface="宋体-方正超大字符集" pitchFamily="65" charset="-122"/>
                  </a:rPr>
                  <a:t>1</a:t>
                </a:r>
                <a:endParaRPr lang="en-US" altLang="zh-CN" sz="1200" b="1" dirty="0">
                  <a:latin typeface="Times New Roman" panose="02020603050405020304" pitchFamily="18" charset="0"/>
                  <a:ea typeface="宋体-方正超大字符集" pitchFamily="65" charset="-122"/>
                </a:endParaRPr>
              </a:p>
            </p:txBody>
          </p:sp>
        </p:grpSp>
      </p:grpSp>
      <p:sp>
        <p:nvSpPr>
          <p:cNvPr id="75847" name="Text Box 71"/>
          <p:cNvSpPr txBox="1"/>
          <p:nvPr/>
        </p:nvSpPr>
        <p:spPr>
          <a:xfrm>
            <a:off x="6588125" y="2276475"/>
            <a:ext cx="238125" cy="220663"/>
          </a:xfrm>
          <a:prstGeom prst="rect">
            <a:avLst/>
          </a:prstGeom>
          <a:noFill/>
          <a:ln w="19050">
            <a:noFill/>
          </a:ln>
        </p:spPr>
        <p:txBody>
          <a:bodyPr wrap="none"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(a)</a:t>
            </a:r>
            <a:endParaRPr lang="en-US" altLang="zh-CN" sz="1600" b="1" dirty="0">
              <a:latin typeface="Times New Roman" panose="02020603050405020304" pitchFamily="18" charset="0"/>
              <a:ea typeface="宋体-方正超大字符集" pitchFamily="65" charset="-122"/>
            </a:endParaRPr>
          </a:p>
        </p:txBody>
      </p:sp>
      <p:grpSp>
        <p:nvGrpSpPr>
          <p:cNvPr id="75848" name="Group 72"/>
          <p:cNvGrpSpPr/>
          <p:nvPr/>
        </p:nvGrpSpPr>
        <p:grpSpPr>
          <a:xfrm>
            <a:off x="5632450" y="2924175"/>
            <a:ext cx="2971800" cy="1816100"/>
            <a:chOff x="3617" y="2475"/>
            <a:chExt cx="1872" cy="1144"/>
          </a:xfrm>
        </p:grpSpPr>
        <p:grpSp>
          <p:nvGrpSpPr>
            <p:cNvPr id="33803" name="Group 73"/>
            <p:cNvGrpSpPr/>
            <p:nvPr/>
          </p:nvGrpSpPr>
          <p:grpSpPr>
            <a:xfrm>
              <a:off x="5105" y="2694"/>
              <a:ext cx="247" cy="240"/>
              <a:chOff x="4962" y="1152"/>
              <a:chExt cx="247" cy="240"/>
            </a:xfrm>
          </p:grpSpPr>
          <p:sp>
            <p:nvSpPr>
              <p:cNvPr id="33847" name="Rectangle 74"/>
              <p:cNvSpPr/>
              <p:nvPr/>
            </p:nvSpPr>
            <p:spPr>
              <a:xfrm>
                <a:off x="4962" y="1152"/>
                <a:ext cx="192" cy="240"/>
              </a:xfrm>
              <a:prstGeom prst="rect">
                <a:avLst/>
              </a:prstGeom>
              <a:noFill/>
              <a:ln w="19050" cap="flat" cmpd="sng">
                <a:solidFill>
                  <a:schemeClr val="tx1"/>
                </a:solidFill>
                <a:prstDash val="solid"/>
                <a:miter/>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848" name="Oval 75"/>
              <p:cNvSpPr/>
              <p:nvPr/>
            </p:nvSpPr>
            <p:spPr>
              <a:xfrm>
                <a:off x="5161" y="1248"/>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849" name="Text Box 76"/>
              <p:cNvSpPr txBox="1"/>
              <p:nvPr/>
            </p:nvSpPr>
            <p:spPr>
              <a:xfrm>
                <a:off x="5038" y="1172"/>
                <a:ext cx="96" cy="104"/>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200" b="1" dirty="0">
                    <a:latin typeface="Times New Roman" panose="02020603050405020304" pitchFamily="18" charset="0"/>
                    <a:ea typeface="宋体-方正超大字符集" pitchFamily="65" charset="-122"/>
                  </a:rPr>
                  <a:t>&amp;</a:t>
                </a:r>
                <a:endParaRPr lang="en-US" altLang="zh-CN" sz="1200" b="1" dirty="0">
                  <a:latin typeface="Times New Roman" panose="02020603050405020304" pitchFamily="18" charset="0"/>
                  <a:ea typeface="宋体-方正超大字符集" pitchFamily="65" charset="-122"/>
                </a:endParaRPr>
              </a:p>
            </p:txBody>
          </p:sp>
        </p:grpSp>
        <p:grpSp>
          <p:nvGrpSpPr>
            <p:cNvPr id="33804" name="Group 77"/>
            <p:cNvGrpSpPr/>
            <p:nvPr/>
          </p:nvGrpSpPr>
          <p:grpSpPr>
            <a:xfrm>
              <a:off x="4577" y="2475"/>
              <a:ext cx="247" cy="240"/>
              <a:chOff x="4962" y="1152"/>
              <a:chExt cx="247" cy="240"/>
            </a:xfrm>
          </p:grpSpPr>
          <p:sp>
            <p:nvSpPr>
              <p:cNvPr id="33844" name="Rectangle 78"/>
              <p:cNvSpPr/>
              <p:nvPr/>
            </p:nvSpPr>
            <p:spPr>
              <a:xfrm>
                <a:off x="4962" y="1152"/>
                <a:ext cx="192" cy="240"/>
              </a:xfrm>
              <a:prstGeom prst="rect">
                <a:avLst/>
              </a:prstGeom>
              <a:noFill/>
              <a:ln w="19050" cap="flat" cmpd="sng">
                <a:solidFill>
                  <a:schemeClr val="tx1"/>
                </a:solidFill>
                <a:prstDash val="solid"/>
                <a:miter/>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845" name="Oval 79"/>
              <p:cNvSpPr/>
              <p:nvPr/>
            </p:nvSpPr>
            <p:spPr>
              <a:xfrm>
                <a:off x="5161" y="1248"/>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846" name="Text Box 80"/>
              <p:cNvSpPr txBox="1"/>
              <p:nvPr/>
            </p:nvSpPr>
            <p:spPr>
              <a:xfrm>
                <a:off x="5038" y="1172"/>
                <a:ext cx="96" cy="104"/>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200" b="1" dirty="0">
                    <a:latin typeface="Times New Roman" panose="02020603050405020304" pitchFamily="18" charset="0"/>
                    <a:ea typeface="宋体-方正超大字符集" pitchFamily="65" charset="-122"/>
                  </a:rPr>
                  <a:t>&amp;</a:t>
                </a:r>
                <a:endParaRPr lang="en-US" altLang="zh-CN" sz="1200" b="1" dirty="0">
                  <a:latin typeface="Times New Roman" panose="02020603050405020304" pitchFamily="18" charset="0"/>
                  <a:ea typeface="宋体-方正超大字符集" pitchFamily="65" charset="-122"/>
                </a:endParaRPr>
              </a:p>
            </p:txBody>
          </p:sp>
        </p:grpSp>
        <p:grpSp>
          <p:nvGrpSpPr>
            <p:cNvPr id="33805" name="Group 81"/>
            <p:cNvGrpSpPr/>
            <p:nvPr/>
          </p:nvGrpSpPr>
          <p:grpSpPr>
            <a:xfrm>
              <a:off x="4577" y="2907"/>
              <a:ext cx="247" cy="240"/>
              <a:chOff x="4962" y="1152"/>
              <a:chExt cx="247" cy="240"/>
            </a:xfrm>
          </p:grpSpPr>
          <p:sp>
            <p:nvSpPr>
              <p:cNvPr id="33841" name="Rectangle 82"/>
              <p:cNvSpPr/>
              <p:nvPr/>
            </p:nvSpPr>
            <p:spPr>
              <a:xfrm>
                <a:off x="4962" y="1152"/>
                <a:ext cx="192" cy="240"/>
              </a:xfrm>
              <a:prstGeom prst="rect">
                <a:avLst/>
              </a:prstGeom>
              <a:noFill/>
              <a:ln w="19050" cap="flat" cmpd="sng">
                <a:solidFill>
                  <a:schemeClr val="tx1"/>
                </a:solidFill>
                <a:prstDash val="solid"/>
                <a:miter/>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842" name="Oval 83"/>
              <p:cNvSpPr/>
              <p:nvPr/>
            </p:nvSpPr>
            <p:spPr>
              <a:xfrm>
                <a:off x="5161" y="1248"/>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843" name="Text Box 84"/>
              <p:cNvSpPr txBox="1"/>
              <p:nvPr/>
            </p:nvSpPr>
            <p:spPr>
              <a:xfrm>
                <a:off x="5038" y="1172"/>
                <a:ext cx="96" cy="104"/>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200" b="1" dirty="0">
                    <a:latin typeface="Times New Roman" panose="02020603050405020304" pitchFamily="18" charset="0"/>
                    <a:ea typeface="宋体-方正超大字符集" pitchFamily="65" charset="-122"/>
                  </a:rPr>
                  <a:t>&amp;</a:t>
                </a:r>
                <a:endParaRPr lang="en-US" altLang="zh-CN" sz="1200" b="1" dirty="0">
                  <a:latin typeface="Times New Roman" panose="02020603050405020304" pitchFamily="18" charset="0"/>
                  <a:ea typeface="宋体-方正超大字符集" pitchFamily="65" charset="-122"/>
                </a:endParaRPr>
              </a:p>
            </p:txBody>
          </p:sp>
        </p:grpSp>
        <p:grpSp>
          <p:nvGrpSpPr>
            <p:cNvPr id="33806" name="Group 85"/>
            <p:cNvGrpSpPr/>
            <p:nvPr/>
          </p:nvGrpSpPr>
          <p:grpSpPr>
            <a:xfrm>
              <a:off x="4097" y="2667"/>
              <a:ext cx="247" cy="240"/>
              <a:chOff x="4962" y="1152"/>
              <a:chExt cx="247" cy="240"/>
            </a:xfrm>
          </p:grpSpPr>
          <p:sp>
            <p:nvSpPr>
              <p:cNvPr id="33838" name="Rectangle 86"/>
              <p:cNvSpPr/>
              <p:nvPr/>
            </p:nvSpPr>
            <p:spPr>
              <a:xfrm>
                <a:off x="4962" y="1152"/>
                <a:ext cx="192" cy="240"/>
              </a:xfrm>
              <a:prstGeom prst="rect">
                <a:avLst/>
              </a:prstGeom>
              <a:noFill/>
              <a:ln w="19050" cap="flat" cmpd="sng">
                <a:solidFill>
                  <a:schemeClr val="tx1"/>
                </a:solidFill>
                <a:prstDash val="solid"/>
                <a:miter/>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839" name="Oval 87"/>
              <p:cNvSpPr/>
              <p:nvPr/>
            </p:nvSpPr>
            <p:spPr>
              <a:xfrm>
                <a:off x="5161" y="1248"/>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840" name="Text Box 88"/>
              <p:cNvSpPr txBox="1"/>
              <p:nvPr/>
            </p:nvSpPr>
            <p:spPr>
              <a:xfrm>
                <a:off x="5038" y="1172"/>
                <a:ext cx="96" cy="104"/>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200" b="1" dirty="0">
                    <a:latin typeface="Times New Roman" panose="02020603050405020304" pitchFamily="18" charset="0"/>
                    <a:ea typeface="宋体-方正超大字符集" pitchFamily="65" charset="-122"/>
                  </a:rPr>
                  <a:t>&amp;</a:t>
                </a:r>
                <a:endParaRPr lang="en-US" altLang="zh-CN" sz="1200" b="1" dirty="0">
                  <a:latin typeface="Times New Roman" panose="02020603050405020304" pitchFamily="18" charset="0"/>
                  <a:ea typeface="宋体-方正超大字符集" pitchFamily="65" charset="-122"/>
                </a:endParaRPr>
              </a:p>
            </p:txBody>
          </p:sp>
        </p:grpSp>
        <p:grpSp>
          <p:nvGrpSpPr>
            <p:cNvPr id="33807" name="Group 89"/>
            <p:cNvGrpSpPr/>
            <p:nvPr/>
          </p:nvGrpSpPr>
          <p:grpSpPr>
            <a:xfrm>
              <a:off x="4097" y="3051"/>
              <a:ext cx="247" cy="240"/>
              <a:chOff x="4962" y="1152"/>
              <a:chExt cx="247" cy="240"/>
            </a:xfrm>
          </p:grpSpPr>
          <p:sp>
            <p:nvSpPr>
              <p:cNvPr id="33835" name="Rectangle 90"/>
              <p:cNvSpPr/>
              <p:nvPr/>
            </p:nvSpPr>
            <p:spPr>
              <a:xfrm>
                <a:off x="4962" y="1152"/>
                <a:ext cx="192" cy="240"/>
              </a:xfrm>
              <a:prstGeom prst="rect">
                <a:avLst/>
              </a:prstGeom>
              <a:noFill/>
              <a:ln w="19050" cap="flat" cmpd="sng">
                <a:solidFill>
                  <a:schemeClr val="tx1"/>
                </a:solidFill>
                <a:prstDash val="solid"/>
                <a:miter/>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836" name="Oval 91"/>
              <p:cNvSpPr/>
              <p:nvPr/>
            </p:nvSpPr>
            <p:spPr>
              <a:xfrm>
                <a:off x="5161" y="1248"/>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3837" name="Text Box 92"/>
              <p:cNvSpPr txBox="1"/>
              <p:nvPr/>
            </p:nvSpPr>
            <p:spPr>
              <a:xfrm>
                <a:off x="5038" y="1172"/>
                <a:ext cx="96" cy="104"/>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200" b="1" dirty="0">
                    <a:latin typeface="Times New Roman" panose="02020603050405020304" pitchFamily="18" charset="0"/>
                    <a:ea typeface="宋体-方正超大字符集" pitchFamily="65" charset="-122"/>
                  </a:rPr>
                  <a:t>&amp;</a:t>
                </a:r>
                <a:endParaRPr lang="en-US" altLang="zh-CN" sz="1200" b="1" dirty="0">
                  <a:latin typeface="Times New Roman" panose="02020603050405020304" pitchFamily="18" charset="0"/>
                  <a:ea typeface="宋体-方正超大字符集" pitchFamily="65" charset="-122"/>
                </a:endParaRPr>
              </a:p>
            </p:txBody>
          </p:sp>
        </p:grpSp>
        <p:sp>
          <p:nvSpPr>
            <p:cNvPr id="33808" name="Line 93"/>
            <p:cNvSpPr/>
            <p:nvPr/>
          </p:nvSpPr>
          <p:spPr>
            <a:xfrm flipH="1">
              <a:off x="3761" y="2523"/>
              <a:ext cx="816" cy="0"/>
            </a:xfrm>
            <a:prstGeom prst="line">
              <a:avLst/>
            </a:prstGeom>
            <a:ln w="19050" cap="flat" cmpd="sng">
              <a:solidFill>
                <a:schemeClr val="tx1"/>
              </a:solidFill>
              <a:prstDash val="solid"/>
              <a:headEnd type="none" w="med" len="med"/>
              <a:tailEnd type="none" w="med" len="med"/>
            </a:ln>
          </p:spPr>
        </p:sp>
        <p:sp>
          <p:nvSpPr>
            <p:cNvPr id="33809" name="Line 94"/>
            <p:cNvSpPr/>
            <p:nvPr/>
          </p:nvSpPr>
          <p:spPr>
            <a:xfrm flipH="1">
              <a:off x="3761" y="2715"/>
              <a:ext cx="336" cy="0"/>
            </a:xfrm>
            <a:prstGeom prst="line">
              <a:avLst/>
            </a:prstGeom>
            <a:ln w="19050" cap="flat" cmpd="sng">
              <a:solidFill>
                <a:schemeClr val="tx1"/>
              </a:solidFill>
              <a:prstDash val="solid"/>
              <a:headEnd type="none" w="med" len="med"/>
              <a:tailEnd type="none" w="med" len="med"/>
            </a:ln>
          </p:spPr>
        </p:sp>
        <p:sp>
          <p:nvSpPr>
            <p:cNvPr id="33810" name="Line 95"/>
            <p:cNvSpPr/>
            <p:nvPr/>
          </p:nvSpPr>
          <p:spPr>
            <a:xfrm flipH="1">
              <a:off x="3761" y="2955"/>
              <a:ext cx="816" cy="0"/>
            </a:xfrm>
            <a:prstGeom prst="line">
              <a:avLst/>
            </a:prstGeom>
            <a:ln w="19050" cap="flat" cmpd="sng">
              <a:solidFill>
                <a:schemeClr val="tx1"/>
              </a:solidFill>
              <a:prstDash val="solid"/>
              <a:headEnd type="none" w="med" len="med"/>
              <a:tailEnd type="none" w="med" len="med"/>
            </a:ln>
          </p:spPr>
        </p:sp>
        <p:sp>
          <p:nvSpPr>
            <p:cNvPr id="33811" name="Line 96"/>
            <p:cNvSpPr/>
            <p:nvPr/>
          </p:nvSpPr>
          <p:spPr>
            <a:xfrm flipH="1">
              <a:off x="3761" y="3243"/>
              <a:ext cx="336" cy="0"/>
            </a:xfrm>
            <a:prstGeom prst="line">
              <a:avLst/>
            </a:prstGeom>
            <a:ln w="19050" cap="flat" cmpd="sng">
              <a:solidFill>
                <a:schemeClr val="tx1"/>
              </a:solidFill>
              <a:prstDash val="solid"/>
              <a:headEnd type="none" w="med" len="med"/>
              <a:tailEnd type="none" w="med" len="med"/>
            </a:ln>
          </p:spPr>
        </p:sp>
        <p:sp>
          <p:nvSpPr>
            <p:cNvPr id="33812" name="Line 97"/>
            <p:cNvSpPr/>
            <p:nvPr/>
          </p:nvSpPr>
          <p:spPr>
            <a:xfrm flipV="1">
              <a:off x="3953" y="2859"/>
              <a:ext cx="0" cy="96"/>
            </a:xfrm>
            <a:prstGeom prst="line">
              <a:avLst/>
            </a:prstGeom>
            <a:ln w="19050" cap="flat" cmpd="sng">
              <a:solidFill>
                <a:schemeClr val="tx1"/>
              </a:solidFill>
              <a:prstDash val="solid"/>
              <a:headEnd type="none" w="med" len="med"/>
              <a:tailEnd type="none" w="med" len="med"/>
            </a:ln>
          </p:spPr>
        </p:sp>
        <p:sp>
          <p:nvSpPr>
            <p:cNvPr id="33813" name="Line 98"/>
            <p:cNvSpPr/>
            <p:nvPr/>
          </p:nvSpPr>
          <p:spPr>
            <a:xfrm>
              <a:off x="3953" y="2859"/>
              <a:ext cx="144" cy="0"/>
            </a:xfrm>
            <a:prstGeom prst="line">
              <a:avLst/>
            </a:prstGeom>
            <a:ln w="19050" cap="flat" cmpd="sng">
              <a:solidFill>
                <a:schemeClr val="tx1"/>
              </a:solidFill>
              <a:prstDash val="solid"/>
              <a:headEnd type="none" w="med" len="med"/>
              <a:tailEnd type="none" w="med" len="med"/>
            </a:ln>
          </p:spPr>
        </p:sp>
        <p:sp>
          <p:nvSpPr>
            <p:cNvPr id="33814" name="Line 99"/>
            <p:cNvSpPr/>
            <p:nvPr/>
          </p:nvSpPr>
          <p:spPr>
            <a:xfrm>
              <a:off x="3905" y="2523"/>
              <a:ext cx="0" cy="576"/>
            </a:xfrm>
            <a:prstGeom prst="line">
              <a:avLst/>
            </a:prstGeom>
            <a:ln w="19050" cap="flat" cmpd="sng">
              <a:solidFill>
                <a:schemeClr val="tx1"/>
              </a:solidFill>
              <a:prstDash val="solid"/>
              <a:headEnd type="none" w="med" len="med"/>
              <a:tailEnd type="none" w="med" len="med"/>
            </a:ln>
          </p:spPr>
        </p:sp>
        <p:sp>
          <p:nvSpPr>
            <p:cNvPr id="33815" name="Line 100"/>
            <p:cNvSpPr/>
            <p:nvPr/>
          </p:nvSpPr>
          <p:spPr>
            <a:xfrm>
              <a:off x="3905" y="3099"/>
              <a:ext cx="192" cy="0"/>
            </a:xfrm>
            <a:prstGeom prst="line">
              <a:avLst/>
            </a:prstGeom>
            <a:ln w="19050" cap="flat" cmpd="sng">
              <a:solidFill>
                <a:schemeClr val="tx1"/>
              </a:solidFill>
              <a:prstDash val="solid"/>
              <a:headEnd type="none" w="med" len="med"/>
              <a:tailEnd type="none" w="med" len="med"/>
            </a:ln>
          </p:spPr>
        </p:sp>
        <p:sp>
          <p:nvSpPr>
            <p:cNvPr id="33816" name="Line 101"/>
            <p:cNvSpPr/>
            <p:nvPr/>
          </p:nvSpPr>
          <p:spPr>
            <a:xfrm>
              <a:off x="4337" y="3175"/>
              <a:ext cx="144" cy="0"/>
            </a:xfrm>
            <a:prstGeom prst="line">
              <a:avLst/>
            </a:prstGeom>
            <a:ln w="19050" cap="flat" cmpd="sng">
              <a:solidFill>
                <a:schemeClr val="tx1"/>
              </a:solidFill>
              <a:prstDash val="solid"/>
              <a:headEnd type="none" w="med" len="med"/>
              <a:tailEnd type="none" w="med" len="med"/>
            </a:ln>
          </p:spPr>
        </p:sp>
        <p:sp>
          <p:nvSpPr>
            <p:cNvPr id="33817" name="Line 102"/>
            <p:cNvSpPr/>
            <p:nvPr/>
          </p:nvSpPr>
          <p:spPr>
            <a:xfrm flipV="1">
              <a:off x="4481" y="3092"/>
              <a:ext cx="0" cy="91"/>
            </a:xfrm>
            <a:prstGeom prst="line">
              <a:avLst/>
            </a:prstGeom>
            <a:ln w="19050" cap="flat" cmpd="sng">
              <a:solidFill>
                <a:schemeClr val="tx1"/>
              </a:solidFill>
              <a:prstDash val="solid"/>
              <a:headEnd type="none" w="med" len="med"/>
              <a:tailEnd type="none" w="med" len="med"/>
            </a:ln>
          </p:spPr>
        </p:sp>
        <p:sp>
          <p:nvSpPr>
            <p:cNvPr id="33818" name="Line 103"/>
            <p:cNvSpPr/>
            <p:nvPr/>
          </p:nvSpPr>
          <p:spPr>
            <a:xfrm flipH="1">
              <a:off x="4481" y="3099"/>
              <a:ext cx="96" cy="0"/>
            </a:xfrm>
            <a:prstGeom prst="line">
              <a:avLst/>
            </a:prstGeom>
            <a:ln w="19050" cap="flat" cmpd="sng">
              <a:solidFill>
                <a:schemeClr val="tx1"/>
              </a:solidFill>
              <a:prstDash val="solid"/>
              <a:headEnd type="none" w="med" len="med"/>
              <a:tailEnd type="none" w="med" len="med"/>
            </a:ln>
          </p:spPr>
        </p:sp>
        <p:sp>
          <p:nvSpPr>
            <p:cNvPr id="33819" name="Line 104"/>
            <p:cNvSpPr/>
            <p:nvPr/>
          </p:nvSpPr>
          <p:spPr>
            <a:xfrm>
              <a:off x="4337" y="2784"/>
              <a:ext cx="144" cy="0"/>
            </a:xfrm>
            <a:prstGeom prst="line">
              <a:avLst/>
            </a:prstGeom>
            <a:ln w="19050" cap="flat" cmpd="sng">
              <a:solidFill>
                <a:schemeClr val="tx1"/>
              </a:solidFill>
              <a:prstDash val="solid"/>
              <a:headEnd type="none" w="med" len="med"/>
              <a:tailEnd type="none" w="med" len="med"/>
            </a:ln>
          </p:spPr>
        </p:sp>
        <p:sp>
          <p:nvSpPr>
            <p:cNvPr id="33820" name="Line 105"/>
            <p:cNvSpPr/>
            <p:nvPr/>
          </p:nvSpPr>
          <p:spPr>
            <a:xfrm flipV="1">
              <a:off x="4481" y="2680"/>
              <a:ext cx="0" cy="102"/>
            </a:xfrm>
            <a:prstGeom prst="line">
              <a:avLst/>
            </a:prstGeom>
            <a:ln w="19050" cap="flat" cmpd="sng">
              <a:solidFill>
                <a:schemeClr val="tx1"/>
              </a:solidFill>
              <a:prstDash val="solid"/>
              <a:headEnd type="none" w="med" len="med"/>
              <a:tailEnd type="none" w="med" len="med"/>
            </a:ln>
          </p:spPr>
        </p:sp>
        <p:sp>
          <p:nvSpPr>
            <p:cNvPr id="33821" name="Line 106"/>
            <p:cNvSpPr/>
            <p:nvPr/>
          </p:nvSpPr>
          <p:spPr>
            <a:xfrm flipH="1">
              <a:off x="4481" y="2687"/>
              <a:ext cx="96" cy="0"/>
            </a:xfrm>
            <a:prstGeom prst="line">
              <a:avLst/>
            </a:prstGeom>
            <a:ln w="19050" cap="flat" cmpd="sng">
              <a:solidFill>
                <a:schemeClr val="tx1"/>
              </a:solidFill>
              <a:prstDash val="solid"/>
              <a:headEnd type="none" w="med" len="med"/>
              <a:tailEnd type="none" w="med" len="med"/>
            </a:ln>
          </p:spPr>
        </p:sp>
        <p:sp>
          <p:nvSpPr>
            <p:cNvPr id="33822" name="Line 107"/>
            <p:cNvSpPr/>
            <p:nvPr/>
          </p:nvSpPr>
          <p:spPr>
            <a:xfrm flipH="1">
              <a:off x="4817" y="3024"/>
              <a:ext cx="144" cy="0"/>
            </a:xfrm>
            <a:prstGeom prst="line">
              <a:avLst/>
            </a:prstGeom>
            <a:ln w="19050" cap="flat" cmpd="sng">
              <a:solidFill>
                <a:schemeClr val="tx1"/>
              </a:solidFill>
              <a:prstDash val="solid"/>
              <a:headEnd type="none" w="med" len="med"/>
              <a:tailEnd type="none" w="med" len="med"/>
            </a:ln>
          </p:spPr>
        </p:sp>
        <p:sp>
          <p:nvSpPr>
            <p:cNvPr id="33823" name="Line 108"/>
            <p:cNvSpPr/>
            <p:nvPr/>
          </p:nvSpPr>
          <p:spPr>
            <a:xfrm flipH="1">
              <a:off x="4817" y="2591"/>
              <a:ext cx="144" cy="0"/>
            </a:xfrm>
            <a:prstGeom prst="line">
              <a:avLst/>
            </a:prstGeom>
            <a:ln w="19050" cap="flat" cmpd="sng">
              <a:solidFill>
                <a:schemeClr val="tx1"/>
              </a:solidFill>
              <a:prstDash val="solid"/>
              <a:headEnd type="none" w="med" len="med"/>
              <a:tailEnd type="none" w="med" len="med"/>
            </a:ln>
          </p:spPr>
        </p:sp>
        <p:sp>
          <p:nvSpPr>
            <p:cNvPr id="33824" name="Line 109"/>
            <p:cNvSpPr/>
            <p:nvPr/>
          </p:nvSpPr>
          <p:spPr>
            <a:xfrm flipH="1">
              <a:off x="4961" y="2872"/>
              <a:ext cx="144" cy="0"/>
            </a:xfrm>
            <a:prstGeom prst="line">
              <a:avLst/>
            </a:prstGeom>
            <a:ln w="19050" cap="flat" cmpd="sng">
              <a:solidFill>
                <a:schemeClr val="tx1"/>
              </a:solidFill>
              <a:prstDash val="solid"/>
              <a:headEnd type="none" w="med" len="med"/>
              <a:tailEnd type="none" w="med" len="med"/>
            </a:ln>
          </p:spPr>
        </p:sp>
        <p:sp>
          <p:nvSpPr>
            <p:cNvPr id="33825" name="Line 110"/>
            <p:cNvSpPr/>
            <p:nvPr/>
          </p:nvSpPr>
          <p:spPr>
            <a:xfrm flipH="1">
              <a:off x="4961" y="2749"/>
              <a:ext cx="144" cy="0"/>
            </a:xfrm>
            <a:prstGeom prst="line">
              <a:avLst/>
            </a:prstGeom>
            <a:ln w="19050" cap="flat" cmpd="sng">
              <a:solidFill>
                <a:schemeClr val="tx1"/>
              </a:solidFill>
              <a:prstDash val="solid"/>
              <a:headEnd type="none" w="med" len="med"/>
              <a:tailEnd type="none" w="med" len="med"/>
            </a:ln>
          </p:spPr>
        </p:sp>
        <p:sp>
          <p:nvSpPr>
            <p:cNvPr id="33826" name="Line 111"/>
            <p:cNvSpPr/>
            <p:nvPr/>
          </p:nvSpPr>
          <p:spPr>
            <a:xfrm flipV="1">
              <a:off x="4961" y="2872"/>
              <a:ext cx="0" cy="159"/>
            </a:xfrm>
            <a:prstGeom prst="line">
              <a:avLst/>
            </a:prstGeom>
            <a:ln w="19050" cap="flat" cmpd="sng">
              <a:solidFill>
                <a:schemeClr val="tx1"/>
              </a:solidFill>
              <a:prstDash val="solid"/>
              <a:headEnd type="none" w="med" len="med"/>
              <a:tailEnd type="none" w="med" len="med"/>
            </a:ln>
          </p:spPr>
        </p:sp>
        <p:sp>
          <p:nvSpPr>
            <p:cNvPr id="33827" name="Line 112"/>
            <p:cNvSpPr/>
            <p:nvPr/>
          </p:nvSpPr>
          <p:spPr>
            <a:xfrm flipV="1">
              <a:off x="4961" y="2585"/>
              <a:ext cx="0" cy="171"/>
            </a:xfrm>
            <a:prstGeom prst="line">
              <a:avLst/>
            </a:prstGeom>
            <a:ln w="19050" cap="flat" cmpd="sng">
              <a:solidFill>
                <a:schemeClr val="tx1"/>
              </a:solidFill>
              <a:prstDash val="solid"/>
              <a:headEnd type="none" w="med" len="med"/>
              <a:tailEnd type="none" w="med" len="med"/>
            </a:ln>
          </p:spPr>
        </p:sp>
        <p:sp>
          <p:nvSpPr>
            <p:cNvPr id="33828" name="Line 113"/>
            <p:cNvSpPr/>
            <p:nvPr/>
          </p:nvSpPr>
          <p:spPr>
            <a:xfrm flipH="1">
              <a:off x="5345" y="2811"/>
              <a:ext cx="144" cy="0"/>
            </a:xfrm>
            <a:prstGeom prst="line">
              <a:avLst/>
            </a:prstGeom>
            <a:ln w="19050" cap="flat" cmpd="sng">
              <a:solidFill>
                <a:schemeClr val="tx1"/>
              </a:solidFill>
              <a:prstDash val="solid"/>
              <a:headEnd type="none" w="med" len="med"/>
              <a:tailEnd type="none" w="med" len="med"/>
            </a:ln>
          </p:spPr>
        </p:sp>
        <p:sp>
          <p:nvSpPr>
            <p:cNvPr id="33829" name="Text Box 114"/>
            <p:cNvSpPr txBox="1"/>
            <p:nvPr/>
          </p:nvSpPr>
          <p:spPr>
            <a:xfrm>
              <a:off x="3617" y="2475"/>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i="1" dirty="0">
                  <a:latin typeface="Times New Roman" panose="02020603050405020304" pitchFamily="18" charset="0"/>
                  <a:ea typeface="宋体-方正超大字符集" pitchFamily="65" charset="-122"/>
                </a:rPr>
                <a:t>B</a:t>
              </a:r>
              <a:endParaRPr lang="en-US" altLang="zh-CN" sz="1600" b="1" i="1" dirty="0">
                <a:latin typeface="Times New Roman" panose="02020603050405020304" pitchFamily="18" charset="0"/>
                <a:ea typeface="宋体-方正超大字符集" pitchFamily="65" charset="-122"/>
              </a:endParaRPr>
            </a:p>
          </p:txBody>
        </p:sp>
        <p:sp>
          <p:nvSpPr>
            <p:cNvPr id="33830" name="Text Box 115"/>
            <p:cNvSpPr txBox="1"/>
            <p:nvPr/>
          </p:nvSpPr>
          <p:spPr>
            <a:xfrm>
              <a:off x="3617" y="2667"/>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i="1" dirty="0">
                  <a:latin typeface="Times New Roman" panose="02020603050405020304" pitchFamily="18" charset="0"/>
                  <a:ea typeface="宋体-方正超大字符集" pitchFamily="65" charset="-122"/>
                </a:rPr>
                <a:t>C</a:t>
              </a:r>
              <a:endParaRPr lang="en-US" altLang="zh-CN" sz="1600" b="1" i="1" dirty="0">
                <a:latin typeface="Times New Roman" panose="02020603050405020304" pitchFamily="18" charset="0"/>
                <a:ea typeface="宋体-方正超大字符集" pitchFamily="65" charset="-122"/>
              </a:endParaRPr>
            </a:p>
          </p:txBody>
        </p:sp>
        <p:sp>
          <p:nvSpPr>
            <p:cNvPr id="33831" name="Text Box 116"/>
            <p:cNvSpPr txBox="1"/>
            <p:nvPr/>
          </p:nvSpPr>
          <p:spPr>
            <a:xfrm>
              <a:off x="3617" y="2907"/>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i="1" dirty="0">
                  <a:latin typeface="Times New Roman" panose="02020603050405020304" pitchFamily="18" charset="0"/>
                  <a:ea typeface="宋体-方正超大字符集" pitchFamily="65" charset="-122"/>
                </a:rPr>
                <a:t>A</a:t>
              </a:r>
              <a:endParaRPr lang="en-US" altLang="zh-CN" sz="1600" b="1" i="1" dirty="0">
                <a:latin typeface="Times New Roman" panose="02020603050405020304" pitchFamily="18" charset="0"/>
                <a:ea typeface="宋体-方正超大字符集" pitchFamily="65" charset="-122"/>
              </a:endParaRPr>
            </a:p>
          </p:txBody>
        </p:sp>
        <p:sp>
          <p:nvSpPr>
            <p:cNvPr id="33832" name="Text Box 117"/>
            <p:cNvSpPr txBox="1"/>
            <p:nvPr/>
          </p:nvSpPr>
          <p:spPr>
            <a:xfrm>
              <a:off x="3617" y="3195"/>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i="1" dirty="0">
                  <a:latin typeface="Times New Roman" panose="02020603050405020304" pitchFamily="18" charset="0"/>
                  <a:ea typeface="宋体-方正超大字符集" pitchFamily="65" charset="-122"/>
                </a:rPr>
                <a:t>D</a:t>
              </a:r>
              <a:endParaRPr lang="en-US" altLang="zh-CN" sz="1600" b="1" i="1" dirty="0">
                <a:latin typeface="Times New Roman" panose="02020603050405020304" pitchFamily="18" charset="0"/>
                <a:ea typeface="宋体-方正超大字符集" pitchFamily="65" charset="-122"/>
              </a:endParaRPr>
            </a:p>
          </p:txBody>
        </p:sp>
        <p:sp>
          <p:nvSpPr>
            <p:cNvPr id="33833" name="Text Box 118"/>
            <p:cNvSpPr txBox="1"/>
            <p:nvPr/>
          </p:nvSpPr>
          <p:spPr>
            <a:xfrm>
              <a:off x="5383" y="2609"/>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i="1" dirty="0">
                  <a:latin typeface="Times New Roman" panose="02020603050405020304" pitchFamily="18" charset="0"/>
                  <a:ea typeface="宋体-方正超大字符集" pitchFamily="65" charset="-122"/>
                </a:rPr>
                <a:t>F</a:t>
              </a:r>
              <a:endParaRPr lang="en-US" altLang="zh-CN" sz="1600" b="1" i="1" dirty="0">
                <a:latin typeface="Times New Roman" panose="02020603050405020304" pitchFamily="18" charset="0"/>
                <a:ea typeface="宋体-方正超大字符集" pitchFamily="65" charset="-122"/>
              </a:endParaRPr>
            </a:p>
          </p:txBody>
        </p:sp>
        <p:sp>
          <p:nvSpPr>
            <p:cNvPr id="33834" name="Text Box 119"/>
            <p:cNvSpPr txBox="1"/>
            <p:nvPr/>
          </p:nvSpPr>
          <p:spPr>
            <a:xfrm>
              <a:off x="4430" y="3480"/>
              <a:ext cx="157" cy="139"/>
            </a:xfrm>
            <a:prstGeom prst="rect">
              <a:avLst/>
            </a:prstGeom>
            <a:noFill/>
            <a:ln w="19050">
              <a:noFill/>
            </a:ln>
          </p:spPr>
          <p:txBody>
            <a:bodyPr wrap="none"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(b)</a:t>
              </a:r>
              <a:endParaRPr lang="en-US" altLang="zh-CN" sz="1600" b="1" dirty="0">
                <a:latin typeface="Times New Roman" panose="02020603050405020304" pitchFamily="18" charset="0"/>
                <a:ea typeface="宋体-方正超大字符集" pitchFamily="65" charset="-122"/>
              </a:endParaRPr>
            </a:p>
          </p:txBody>
        </p:sp>
      </p:grpSp>
      <p:sp>
        <p:nvSpPr>
          <p:cNvPr id="75896" name="Text Box 120"/>
          <p:cNvSpPr txBox="1"/>
          <p:nvPr/>
        </p:nvSpPr>
        <p:spPr>
          <a:xfrm>
            <a:off x="379413" y="5445125"/>
            <a:ext cx="8224837" cy="488950"/>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30000"/>
              </a:lnSpc>
              <a:spcBef>
                <a:spcPct val="50000"/>
              </a:spcBef>
              <a:buNone/>
            </a:pPr>
            <a:r>
              <a:rPr lang="zh-CN" altLang="en-US" sz="2000" b="1" dirty="0">
                <a:latin typeface="华文仿宋" panose="02010600040101010101" pitchFamily="2" charset="-122"/>
                <a:ea typeface="华文仿宋" panose="02010600040101010101" pitchFamily="2" charset="-122"/>
              </a:rPr>
              <a:t>逻辑电路如图所示</a:t>
            </a:r>
            <a:r>
              <a:rPr lang="en-US" altLang="zh-CN" sz="2000" b="1" dirty="0">
                <a:latin typeface="华文仿宋" panose="02010600040101010101" pitchFamily="2" charset="-122"/>
                <a:ea typeface="华文仿宋" panose="02010600040101010101" pitchFamily="2" charset="-122"/>
              </a:rPr>
              <a:t>,</a:t>
            </a:r>
            <a:r>
              <a:rPr lang="zh-CN" altLang="en-US" sz="2000" b="1" dirty="0">
                <a:latin typeface="华文仿宋" panose="02010600040101010101" pitchFamily="2" charset="-122"/>
                <a:ea typeface="华文仿宋" panose="02010600040101010101" pitchFamily="2" charset="-122"/>
              </a:rPr>
              <a:t>与图</a:t>
            </a:r>
            <a:r>
              <a:rPr lang="en-US" altLang="zh-CN" sz="2000" b="1" dirty="0">
                <a:latin typeface="华文仿宋" panose="02010600040101010101" pitchFamily="2" charset="-122"/>
                <a:ea typeface="华文仿宋" panose="02010600040101010101" pitchFamily="2" charset="-122"/>
              </a:rPr>
              <a:t>(a)</a:t>
            </a:r>
            <a:r>
              <a:rPr lang="zh-CN" altLang="en-US" sz="2000" b="1" dirty="0">
                <a:latin typeface="华文仿宋" panose="02010600040101010101" pitchFamily="2" charset="-122"/>
                <a:ea typeface="华文仿宋" panose="02010600040101010101" pitchFamily="2" charset="-122"/>
              </a:rPr>
              <a:t>相比，电路更简单，但仍然不是最佳结果。</a:t>
            </a:r>
            <a:endParaRPr lang="zh-CN" altLang="en-US" sz="2000" b="1" dirty="0">
              <a:latin typeface="华文仿宋" panose="02010600040101010101" pitchFamily="2" charset="-122"/>
              <a:ea typeface="华文仿宋" panose="02010600040101010101" pitchFamily="2" charset="-122"/>
            </a:endParaRPr>
          </a:p>
        </p:txBody>
      </p:sp>
      <p:graphicFrame>
        <p:nvGraphicFramePr>
          <p:cNvPr id="75897" name="Object 121"/>
          <p:cNvGraphicFramePr>
            <a:graphicFrameLocks noChangeAspect="1"/>
          </p:cNvGraphicFramePr>
          <p:nvPr/>
        </p:nvGraphicFramePr>
        <p:xfrm>
          <a:off x="539750" y="1125538"/>
          <a:ext cx="2857500" cy="393700"/>
        </p:xfrm>
        <a:graphic>
          <a:graphicData uri="http://schemas.openxmlformats.org/presentationml/2006/ole">
            <mc:AlternateContent xmlns:mc="http://schemas.openxmlformats.org/markup-compatibility/2006">
              <mc:Choice xmlns:v="urn:schemas-microsoft-com:vml" Requires="v">
                <p:oleObj spid="_x0000_s3196" name="" r:id="rId3" imgW="2049145" imgH="236855" progId="Equation.DSMT4">
                  <p:embed/>
                </p:oleObj>
              </mc:Choice>
              <mc:Fallback>
                <p:oleObj name="" r:id="rId3" imgW="2049145" imgH="236855" progId="Equation.DSMT4">
                  <p:embed/>
                  <p:pic>
                    <p:nvPicPr>
                      <p:cNvPr id="0" name="图片 3195"/>
                      <p:cNvPicPr/>
                      <p:nvPr/>
                    </p:nvPicPr>
                    <p:blipFill>
                      <a:blip r:embed="rId4">
                        <a:clrChange>
                          <a:clrFrom>
                            <a:srgbClr val="000000"/>
                          </a:clrFrom>
                          <a:clrTo>
                            <a:srgbClr val="000000"/>
                          </a:clrTo>
                        </a:clrChange>
                      </a:blip>
                      <a:stretch>
                        <a:fillRect/>
                      </a:stretch>
                    </p:blipFill>
                    <p:spPr>
                      <a:xfrm>
                        <a:off x="539750" y="1125538"/>
                        <a:ext cx="2857500" cy="3937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 calcmode="lin" valueType="num">
                                      <p:cBhvr additive="base">
                                        <p:cTn id="7" dur="500" fill="hold"/>
                                        <p:tgtEl>
                                          <p:spTgt spid="75780"/>
                                        </p:tgtEl>
                                        <p:attrNameLst>
                                          <p:attrName>ppt_x</p:attrName>
                                        </p:attrNameLst>
                                      </p:cBhvr>
                                      <p:tavLst>
                                        <p:tav tm="0">
                                          <p:val>
                                            <p:strVal val="#ppt_x"/>
                                          </p:val>
                                        </p:tav>
                                        <p:tav tm="100000">
                                          <p:val>
                                            <p:strVal val="#ppt_x"/>
                                          </p:val>
                                        </p:tav>
                                      </p:tavLst>
                                    </p:anim>
                                    <p:anim calcmode="lin" valueType="num">
                                      <p:cBhvr additive="base">
                                        <p:cTn id="8" dur="500" fill="hold"/>
                                        <p:tgtEl>
                                          <p:spTgt spid="757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897"/>
                                        </p:tgtEl>
                                        <p:attrNameLst>
                                          <p:attrName>style.visibility</p:attrName>
                                        </p:attrNameLst>
                                      </p:cBhvr>
                                      <p:to>
                                        <p:strVal val="visible"/>
                                      </p:to>
                                    </p:set>
                                    <p:anim calcmode="lin" valueType="num">
                                      <p:cBhvr additive="base">
                                        <p:cTn id="13" dur="500" fill="hold"/>
                                        <p:tgtEl>
                                          <p:spTgt spid="75897"/>
                                        </p:tgtEl>
                                        <p:attrNameLst>
                                          <p:attrName>ppt_x</p:attrName>
                                        </p:attrNameLst>
                                      </p:cBhvr>
                                      <p:tavLst>
                                        <p:tav tm="0">
                                          <p:val>
                                            <p:strVal val="#ppt_x"/>
                                          </p:val>
                                        </p:tav>
                                        <p:tav tm="100000">
                                          <p:val>
                                            <p:strVal val="#ppt_x"/>
                                          </p:val>
                                        </p:tav>
                                      </p:tavLst>
                                    </p:anim>
                                    <p:anim calcmode="lin" valueType="num">
                                      <p:cBhvr additive="base">
                                        <p:cTn id="14" dur="500" fill="hold"/>
                                        <p:tgtEl>
                                          <p:spTgt spid="7589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5782"/>
                                        </p:tgtEl>
                                        <p:attrNameLst>
                                          <p:attrName>style.visibility</p:attrName>
                                        </p:attrNameLst>
                                      </p:cBhvr>
                                      <p:to>
                                        <p:strVal val="visible"/>
                                      </p:to>
                                    </p:set>
                                    <p:anim calcmode="lin" valueType="num">
                                      <p:cBhvr additive="base">
                                        <p:cTn id="19" dur="500" fill="hold"/>
                                        <p:tgtEl>
                                          <p:spTgt spid="75782"/>
                                        </p:tgtEl>
                                        <p:attrNameLst>
                                          <p:attrName>ppt_x</p:attrName>
                                        </p:attrNameLst>
                                      </p:cBhvr>
                                      <p:tavLst>
                                        <p:tav tm="0">
                                          <p:val>
                                            <p:strVal val="#ppt_x"/>
                                          </p:val>
                                        </p:tav>
                                        <p:tav tm="100000">
                                          <p:val>
                                            <p:strVal val="#ppt_x"/>
                                          </p:val>
                                        </p:tav>
                                      </p:tavLst>
                                    </p:anim>
                                    <p:anim calcmode="lin" valueType="num">
                                      <p:cBhvr additive="base">
                                        <p:cTn id="20" dur="500" fill="hold"/>
                                        <p:tgtEl>
                                          <p:spTgt spid="7578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5847"/>
                                        </p:tgtEl>
                                        <p:attrNameLst>
                                          <p:attrName>style.visibility</p:attrName>
                                        </p:attrNameLst>
                                      </p:cBhvr>
                                      <p:to>
                                        <p:strVal val="visible"/>
                                      </p:to>
                                    </p:set>
                                    <p:anim calcmode="lin" valueType="num">
                                      <p:cBhvr additive="base">
                                        <p:cTn id="25" dur="500" fill="hold"/>
                                        <p:tgtEl>
                                          <p:spTgt spid="75847"/>
                                        </p:tgtEl>
                                        <p:attrNameLst>
                                          <p:attrName>ppt_x</p:attrName>
                                        </p:attrNameLst>
                                      </p:cBhvr>
                                      <p:tavLst>
                                        <p:tav tm="0">
                                          <p:val>
                                            <p:strVal val="#ppt_x"/>
                                          </p:val>
                                        </p:tav>
                                        <p:tav tm="100000">
                                          <p:val>
                                            <p:strVal val="#ppt_x"/>
                                          </p:val>
                                        </p:tav>
                                      </p:tavLst>
                                    </p:anim>
                                    <p:anim calcmode="lin" valueType="num">
                                      <p:cBhvr additive="base">
                                        <p:cTn id="26" dur="500" fill="hold"/>
                                        <p:tgtEl>
                                          <p:spTgt spid="7584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75779"/>
                                        </p:tgtEl>
                                        <p:attrNameLst>
                                          <p:attrName>style.visibility</p:attrName>
                                        </p:attrNameLst>
                                      </p:cBhvr>
                                      <p:to>
                                        <p:strVal val="visible"/>
                                      </p:to>
                                    </p:set>
                                    <p:animEffect transition="in" filter="wipe(up)">
                                      <p:cBhvr>
                                        <p:cTn id="31" dur="500"/>
                                        <p:tgtEl>
                                          <p:spTgt spid="7577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75778"/>
                                        </p:tgtEl>
                                        <p:attrNameLst>
                                          <p:attrName>style.visibility</p:attrName>
                                        </p:attrNameLst>
                                      </p:cBhvr>
                                      <p:to>
                                        <p:strVal val="visible"/>
                                      </p:to>
                                    </p:set>
                                    <p:animEffect transition="in" filter="wipe(up)">
                                      <p:cBhvr>
                                        <p:cTn id="36" dur="500"/>
                                        <p:tgtEl>
                                          <p:spTgt spid="7577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75848"/>
                                        </p:tgtEl>
                                        <p:attrNameLst>
                                          <p:attrName>style.visibility</p:attrName>
                                        </p:attrNameLst>
                                      </p:cBhvr>
                                      <p:to>
                                        <p:strVal val="visible"/>
                                      </p:to>
                                    </p:set>
                                    <p:animEffect transition="in" filter="wipe(up)">
                                      <p:cBhvr>
                                        <p:cTn id="41" dur="500"/>
                                        <p:tgtEl>
                                          <p:spTgt spid="75848"/>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75781"/>
                                        </p:tgtEl>
                                        <p:attrNameLst>
                                          <p:attrName>style.visibility</p:attrName>
                                        </p:attrNameLst>
                                      </p:cBhvr>
                                      <p:to>
                                        <p:strVal val="visible"/>
                                      </p:to>
                                    </p:set>
                                    <p:anim calcmode="lin" valueType="num">
                                      <p:cBhvr additive="base">
                                        <p:cTn id="46" dur="500" fill="hold"/>
                                        <p:tgtEl>
                                          <p:spTgt spid="75781"/>
                                        </p:tgtEl>
                                        <p:attrNameLst>
                                          <p:attrName>ppt_x</p:attrName>
                                        </p:attrNameLst>
                                      </p:cBhvr>
                                      <p:tavLst>
                                        <p:tav tm="0">
                                          <p:val>
                                            <p:strVal val="#ppt_x"/>
                                          </p:val>
                                        </p:tav>
                                        <p:tav tm="100000">
                                          <p:val>
                                            <p:strVal val="#ppt_x"/>
                                          </p:val>
                                        </p:tav>
                                      </p:tavLst>
                                    </p:anim>
                                    <p:anim calcmode="lin" valueType="num">
                                      <p:cBhvr additive="base">
                                        <p:cTn id="47" dur="500" fill="hold"/>
                                        <p:tgtEl>
                                          <p:spTgt spid="7578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75896"/>
                                        </p:tgtEl>
                                        <p:attrNameLst>
                                          <p:attrName>style.visibility</p:attrName>
                                        </p:attrNameLst>
                                      </p:cBhvr>
                                      <p:to>
                                        <p:strVal val="visible"/>
                                      </p:to>
                                    </p:set>
                                    <p:animEffect transition="in" filter="wipe(up)">
                                      <p:cBhvr>
                                        <p:cTn id="52" dur="500"/>
                                        <p:tgtEl>
                                          <p:spTgt spid="75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p:bldP spid="75780" grpId="0"/>
      <p:bldP spid="75781" grpId="0"/>
      <p:bldP spid="75847" grpId="0"/>
      <p:bldP spid="7589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4"/>
          <p:cNvSpPr/>
          <p:nvPr/>
        </p:nvSpPr>
        <p:spPr>
          <a:xfrm>
            <a:off x="1295400" y="457200"/>
            <a:ext cx="6553200" cy="685800"/>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4400" b="1" dirty="0">
                <a:solidFill>
                  <a:schemeClr val="tx2"/>
                </a:solidFill>
              </a:rPr>
              <a:t>§3.1  </a:t>
            </a:r>
            <a:r>
              <a:rPr lang="zh-CN" altLang="en-US" sz="4400" b="1" dirty="0">
                <a:solidFill>
                  <a:schemeClr val="tx2"/>
                </a:solidFill>
              </a:rPr>
              <a:t>逻辑门电路</a:t>
            </a:r>
            <a:endParaRPr lang="zh-CN" altLang="en-US" sz="4400" b="1" dirty="0">
              <a:solidFill>
                <a:schemeClr val="tx2"/>
              </a:solidFill>
            </a:endParaRPr>
          </a:p>
        </p:txBody>
      </p:sp>
      <p:sp>
        <p:nvSpPr>
          <p:cNvPr id="3077" name="Text Box 5"/>
          <p:cNvSpPr txBox="1"/>
          <p:nvPr/>
        </p:nvSpPr>
        <p:spPr>
          <a:xfrm>
            <a:off x="611188" y="5229225"/>
            <a:ext cx="554355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800000"/>
                </a:solidFill>
              </a:rPr>
              <a:t>一、简单逻辑门电路：</a:t>
            </a:r>
            <a:endParaRPr lang="zh-CN" altLang="en-US" sz="2800" b="1" dirty="0">
              <a:solidFill>
                <a:srgbClr val="800000"/>
              </a:solidFill>
            </a:endParaRPr>
          </a:p>
        </p:txBody>
      </p:sp>
      <p:sp>
        <p:nvSpPr>
          <p:cNvPr id="3078" name="Rectangle 6"/>
          <p:cNvSpPr>
            <a:spLocks noGrp="1"/>
          </p:cNvSpPr>
          <p:nvPr>
            <p:ph idx="1" hasCustomPrompt="1"/>
          </p:nvPr>
        </p:nvSpPr>
        <p:spPr>
          <a:xfrm>
            <a:off x="468313" y="1341438"/>
            <a:ext cx="8229600" cy="3603625"/>
          </a:xfrm>
          <a:ln/>
        </p:spPr>
        <p:txBody>
          <a:bodyPr vert="horz" wrap="square" lIns="91440" tIns="45720" rIns="91440" bIns="45720" anchor="t"/>
          <a:p>
            <a:pPr eaLnBrk="1" hangingPunct="1"/>
            <a:r>
              <a:rPr lang="zh-CN" altLang="en-US" sz="2800" b="1" dirty="0"/>
              <a:t>逻辑电路分为两大类：</a:t>
            </a:r>
            <a:endParaRPr lang="zh-CN" altLang="en-US" sz="2800" b="1" dirty="0"/>
          </a:p>
          <a:p>
            <a:pPr eaLnBrk="1" hangingPunct="1"/>
            <a:r>
              <a:rPr lang="zh-CN" altLang="en-US" sz="2800" dirty="0"/>
              <a:t>组合逻辑电路（</a:t>
            </a:r>
            <a:r>
              <a:rPr lang="en-US" altLang="zh-CN" sz="2800" dirty="0"/>
              <a:t>combinational  logic   circuit</a:t>
            </a:r>
            <a:r>
              <a:rPr lang="zh-CN" altLang="en-US" sz="2800" dirty="0"/>
              <a:t>）</a:t>
            </a:r>
            <a:endParaRPr lang="zh-CN" altLang="en-US" sz="2800" dirty="0"/>
          </a:p>
          <a:p>
            <a:pPr eaLnBrk="1" hangingPunct="1"/>
            <a:endParaRPr lang="zh-CN" altLang="en-US" sz="2800" dirty="0"/>
          </a:p>
          <a:p>
            <a:pPr eaLnBrk="1" hangingPunct="1"/>
            <a:endParaRPr lang="zh-CN" altLang="en-US" sz="2800" dirty="0"/>
          </a:p>
          <a:p>
            <a:pPr eaLnBrk="1" hangingPunct="1"/>
            <a:r>
              <a:rPr lang="zh-CN" altLang="en-US" sz="2800" dirty="0"/>
              <a:t>时序逻辑电路（</a:t>
            </a:r>
            <a:r>
              <a:rPr lang="en-US" altLang="zh-CN" sz="2800" dirty="0"/>
              <a:t>sequential  logic  circuit</a:t>
            </a:r>
            <a:r>
              <a:rPr lang="zh-CN" altLang="en-US" sz="2800" dirty="0"/>
              <a:t>）</a:t>
            </a:r>
            <a:endParaRPr lang="zh-CN" altLang="en-US" sz="2800" dirty="0"/>
          </a:p>
        </p:txBody>
      </p:sp>
      <p:sp>
        <p:nvSpPr>
          <p:cNvPr id="3079" name="Rectangle 7"/>
          <p:cNvSpPr/>
          <p:nvPr/>
        </p:nvSpPr>
        <p:spPr>
          <a:xfrm>
            <a:off x="1143000" y="2332038"/>
            <a:ext cx="50863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ea typeface="楷体_GB2312" pitchFamily="49" charset="-122"/>
              </a:rPr>
              <a:t>任何时刻的输出仅取决与当时的输入</a:t>
            </a:r>
            <a:endParaRPr lang="zh-CN" altLang="en-US" sz="2400" b="1" dirty="0">
              <a:ea typeface="楷体_GB2312" pitchFamily="49" charset="-122"/>
            </a:endParaRPr>
          </a:p>
        </p:txBody>
      </p:sp>
      <p:sp>
        <p:nvSpPr>
          <p:cNvPr id="3080" name="Rectangle 8"/>
          <p:cNvSpPr/>
          <p:nvPr/>
        </p:nvSpPr>
        <p:spPr>
          <a:xfrm>
            <a:off x="1143000" y="3916363"/>
            <a:ext cx="7162800" cy="968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400" b="1" dirty="0">
                <a:ea typeface="楷体_GB2312" pitchFamily="49" charset="-122"/>
              </a:rPr>
              <a:t>任一时刻的输出不仅取决与当时的输入，</a:t>
            </a:r>
            <a:endParaRPr lang="zh-CN" altLang="en-US" sz="2400" b="1" dirty="0">
              <a:ea typeface="楷体_GB2312" pitchFamily="49" charset="-122"/>
            </a:endParaRPr>
          </a:p>
          <a:p>
            <a:pPr marL="0" lvl="0" indent="0" eaLnBrk="1" hangingPunct="1">
              <a:lnSpc>
                <a:spcPct val="120000"/>
              </a:lnSpc>
              <a:spcBef>
                <a:spcPct val="0"/>
              </a:spcBef>
              <a:buNone/>
            </a:pPr>
            <a:r>
              <a:rPr lang="zh-CN" altLang="en-US" sz="2400" b="1" dirty="0">
                <a:ea typeface="楷体_GB2312" pitchFamily="49" charset="-122"/>
              </a:rPr>
              <a:t>还取决于过去的输入序列</a:t>
            </a:r>
            <a:endParaRPr lang="zh-CN" altLang="en-US" sz="2400" b="1" dirty="0">
              <a:ea typeface="楷体_GB2312" pitchFamily="49" charset="-122"/>
            </a:endParaRPr>
          </a:p>
        </p:txBody>
      </p:sp>
      <p:sp>
        <p:nvSpPr>
          <p:cNvPr id="3081" name="Rectangle 9"/>
          <p:cNvSpPr/>
          <p:nvPr/>
        </p:nvSpPr>
        <p:spPr>
          <a:xfrm>
            <a:off x="1116013" y="2781300"/>
            <a:ext cx="50863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buClr>
                <a:schemeClr val="accent2"/>
              </a:buClr>
              <a:buSzPct val="80000"/>
              <a:buFont typeface="Wingdings" panose="05000000000000000000" pitchFamily="2" charset="2"/>
              <a:buNone/>
            </a:pPr>
            <a:r>
              <a:rPr lang="zh-CN" altLang="en-US" sz="2400" b="1" dirty="0">
                <a:latin typeface="Times New Roman" panose="02020603050405020304" pitchFamily="18" charset="0"/>
                <a:ea typeface="楷体_GB2312" pitchFamily="49" charset="-122"/>
              </a:rPr>
              <a:t>电路特点：无反馈回路、无记忆元件</a:t>
            </a:r>
            <a:endParaRPr lang="zh-CN" altLang="en-US" sz="2400" b="1" dirty="0">
              <a:latin typeface="Times New Roman" panose="02020603050405020304" pitchFamily="18" charset="0"/>
              <a:ea typeface="楷体_GB2312" pitchFamily="49" charset="-122"/>
            </a:endParaRPr>
          </a:p>
        </p:txBody>
      </p:sp>
      <p:sp>
        <p:nvSpPr>
          <p:cNvPr id="3082" name="AutoShape 10">
            <a:hlinkClick r:id="rId1" action="ppaction://hlinkpres?slideindex=1&amp;slidetitle="/>
          </p:cNvPr>
          <p:cNvSpPr/>
          <p:nvPr/>
        </p:nvSpPr>
        <p:spPr>
          <a:xfrm>
            <a:off x="5076825" y="4724400"/>
            <a:ext cx="2663825" cy="865188"/>
          </a:xfrm>
          <a:prstGeom prst="cloudCallout">
            <a:avLst>
              <a:gd name="adj1" fmla="val -71454"/>
              <a:gd name="adj2" fmla="val 65046"/>
            </a:avLst>
          </a:prstGeom>
          <a:solidFill>
            <a:schemeClr val="accent1"/>
          </a:solidFill>
          <a:ln w="25400"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b="1" dirty="0">
                <a:ea typeface="黑体" panose="02010609060101010101" pitchFamily="49" charset="-122"/>
              </a:rPr>
              <a:t>复习回顾</a:t>
            </a:r>
            <a:endParaRPr lang="zh-CN" altLang="en-US" sz="2800" b="1" dirty="0">
              <a:ea typeface="黑体" panose="02010609060101010101" pitchFamily="49" charset="-122"/>
            </a:endParaRPr>
          </a:p>
        </p:txBody>
      </p:sp>
      <p:sp>
        <p:nvSpPr>
          <p:cNvPr id="3083" name="Text Box 11"/>
          <p:cNvSpPr txBox="1"/>
          <p:nvPr/>
        </p:nvSpPr>
        <p:spPr>
          <a:xfrm>
            <a:off x="612775" y="5862638"/>
            <a:ext cx="554355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800000"/>
                </a:solidFill>
              </a:rPr>
              <a:t>二、复合逻辑门电路：</a:t>
            </a:r>
            <a:endParaRPr lang="zh-CN" altLang="en-US" sz="2800" b="1" dirty="0">
              <a:solidFill>
                <a:srgbClr val="8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8">
                                            <p:txEl>
                                              <p:charRg st="0" end="11"/>
                                            </p:txEl>
                                          </p:spTgt>
                                        </p:tgtEl>
                                        <p:attrNameLst>
                                          <p:attrName>style.visibility</p:attrName>
                                        </p:attrNameLst>
                                      </p:cBhvr>
                                      <p:to>
                                        <p:strVal val="visible"/>
                                      </p:to>
                                    </p:set>
                                    <p:animEffect transition="in" filter="blinds(horizontal)">
                                      <p:cBhvr>
                                        <p:cTn id="7" dur="500"/>
                                        <p:tgtEl>
                                          <p:spTgt spid="3078">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8">
                                            <p:txEl>
                                              <p:charRg st="11" end="50"/>
                                            </p:txEl>
                                          </p:spTgt>
                                        </p:tgtEl>
                                        <p:attrNameLst>
                                          <p:attrName>style.visibility</p:attrName>
                                        </p:attrNameLst>
                                      </p:cBhvr>
                                      <p:to>
                                        <p:strVal val="visible"/>
                                      </p:to>
                                    </p:set>
                                    <p:animEffect transition="in" filter="blinds(horizontal)">
                                      <p:cBhvr>
                                        <p:cTn id="12" dur="500"/>
                                        <p:tgtEl>
                                          <p:spTgt spid="3078">
                                            <p:txEl>
                                              <p:charRg st="11"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8">
                                            <p:txEl>
                                              <p:charRg st="52" end="87"/>
                                            </p:txEl>
                                          </p:spTgt>
                                        </p:tgtEl>
                                        <p:attrNameLst>
                                          <p:attrName>style.visibility</p:attrName>
                                        </p:attrNameLst>
                                      </p:cBhvr>
                                      <p:to>
                                        <p:strVal val="visible"/>
                                      </p:to>
                                    </p:set>
                                    <p:animEffect transition="in" filter="blinds(horizontal)">
                                      <p:cBhvr>
                                        <p:cTn id="17" dur="500"/>
                                        <p:tgtEl>
                                          <p:spTgt spid="3078">
                                            <p:txEl>
                                              <p:charRg st="52" end="8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9"/>
                                        </p:tgtEl>
                                        <p:attrNameLst>
                                          <p:attrName>style.visibility</p:attrName>
                                        </p:attrNameLst>
                                      </p:cBhvr>
                                      <p:to>
                                        <p:strVal val="visible"/>
                                      </p:to>
                                    </p:set>
                                    <p:animEffect transition="in" filter="blinds(horizontal)">
                                      <p:cBhvr>
                                        <p:cTn id="22" dur="500"/>
                                        <p:tgtEl>
                                          <p:spTgt spid="307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80"/>
                                        </p:tgtEl>
                                        <p:attrNameLst>
                                          <p:attrName>style.visibility</p:attrName>
                                        </p:attrNameLst>
                                      </p:cBhvr>
                                      <p:to>
                                        <p:strVal val="visible"/>
                                      </p:to>
                                    </p:set>
                                    <p:animEffect transition="in" filter="blinds(horizontal)">
                                      <p:cBhvr>
                                        <p:cTn id="27" dur="500"/>
                                        <p:tgtEl>
                                          <p:spTgt spid="308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81"/>
                                        </p:tgtEl>
                                        <p:attrNameLst>
                                          <p:attrName>style.visibility</p:attrName>
                                        </p:attrNameLst>
                                      </p:cBhvr>
                                      <p:to>
                                        <p:strVal val="visible"/>
                                      </p:to>
                                    </p:set>
                                    <p:animEffect transition="in" filter="blinds(horizontal)">
                                      <p:cBhvr>
                                        <p:cTn id="32" dur="500"/>
                                        <p:tgtEl>
                                          <p:spTgt spid="3081"/>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77"/>
                                        </p:tgtEl>
                                        <p:attrNameLst>
                                          <p:attrName>style.visibility</p:attrName>
                                        </p:attrNameLst>
                                      </p:cBhvr>
                                      <p:to>
                                        <p:strVal val="visible"/>
                                      </p:to>
                                    </p:set>
                                    <p:anim calcmode="lin" valueType="num">
                                      <p:cBhvr additive="base">
                                        <p:cTn id="37" dur="500" fill="hold"/>
                                        <p:tgtEl>
                                          <p:spTgt spid="3077"/>
                                        </p:tgtEl>
                                        <p:attrNameLst>
                                          <p:attrName>ppt_x</p:attrName>
                                        </p:attrNameLst>
                                      </p:cBhvr>
                                      <p:tavLst>
                                        <p:tav tm="0">
                                          <p:val>
                                            <p:strVal val="#ppt_x"/>
                                          </p:val>
                                        </p:tav>
                                        <p:tav tm="100000">
                                          <p:val>
                                            <p:strVal val="#ppt_x"/>
                                          </p:val>
                                        </p:tav>
                                      </p:tavLst>
                                    </p:anim>
                                    <p:anim calcmode="lin" valueType="num">
                                      <p:cBhvr additive="base">
                                        <p:cTn id="38"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83"/>
                                        </p:tgtEl>
                                        <p:attrNameLst>
                                          <p:attrName>style.visibility</p:attrName>
                                        </p:attrNameLst>
                                      </p:cBhvr>
                                      <p:to>
                                        <p:strVal val="visible"/>
                                      </p:to>
                                    </p:set>
                                    <p:anim calcmode="lin" valueType="num">
                                      <p:cBhvr additive="base">
                                        <p:cTn id="43" dur="500" fill="hold"/>
                                        <p:tgtEl>
                                          <p:spTgt spid="3083"/>
                                        </p:tgtEl>
                                        <p:attrNameLst>
                                          <p:attrName>ppt_x</p:attrName>
                                        </p:attrNameLst>
                                      </p:cBhvr>
                                      <p:tavLst>
                                        <p:tav tm="0">
                                          <p:val>
                                            <p:strVal val="#ppt_x"/>
                                          </p:val>
                                        </p:tav>
                                        <p:tav tm="100000">
                                          <p:val>
                                            <p:strVal val="#ppt_x"/>
                                          </p:val>
                                        </p:tav>
                                      </p:tavLst>
                                    </p:anim>
                                    <p:anim calcmode="lin" valueType="num">
                                      <p:cBhvr additive="base">
                                        <p:cTn id="44" dur="500" fill="hold"/>
                                        <p:tgtEl>
                                          <p:spTgt spid="308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5" fill="hold" grpId="0" nodeType="clickEffect">
                                  <p:stCondLst>
                                    <p:cond delay="0"/>
                                  </p:stCondLst>
                                  <p:childTnLst>
                                    <p:set>
                                      <p:cBhvr>
                                        <p:cTn id="48" dur="1" fill="hold">
                                          <p:stCondLst>
                                            <p:cond delay="0"/>
                                          </p:stCondLst>
                                        </p:cTn>
                                        <p:tgtEl>
                                          <p:spTgt spid="3082"/>
                                        </p:tgtEl>
                                        <p:attrNameLst>
                                          <p:attrName>style.visibility</p:attrName>
                                        </p:attrNameLst>
                                      </p:cBhvr>
                                      <p:to>
                                        <p:strVal val="visible"/>
                                      </p:to>
                                    </p:set>
                                    <p:animEffect transition="in" filter="blinds(vertical)">
                                      <p:cBhvr>
                                        <p:cTn id="49" dur="500"/>
                                        <p:tgtEl>
                                          <p:spTgt spid="3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P spid="3078" grpId="0" build="p"/>
      <p:bldP spid="3079" grpId="0"/>
      <p:bldP spid="3080" grpId="0"/>
      <p:bldP spid="3081" grpId="0"/>
      <p:bldP spid="3082" grpId="0" animBg="1"/>
      <p:bldP spid="30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Text Box 2"/>
          <p:cNvSpPr txBox="1"/>
          <p:nvPr/>
        </p:nvSpPr>
        <p:spPr>
          <a:xfrm>
            <a:off x="323850" y="260350"/>
            <a:ext cx="5921375" cy="573088"/>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30000"/>
              </a:lnSpc>
              <a:spcBef>
                <a:spcPct val="50000"/>
              </a:spcBef>
              <a:buNone/>
            </a:pPr>
            <a:r>
              <a:rPr lang="en-US" altLang="zh-CN" sz="2400" b="1" dirty="0">
                <a:latin typeface="Times New Roman" panose="02020603050405020304" pitchFamily="18" charset="0"/>
                <a:ea typeface="宋体-方正超大字符集" pitchFamily="65" charset="-122"/>
              </a:rPr>
              <a:t>(4) </a:t>
            </a:r>
            <a:r>
              <a:rPr lang="zh-CN" altLang="en-US" sz="2400" b="1" dirty="0">
                <a:latin typeface="Times New Roman" panose="02020603050405020304" pitchFamily="18" charset="0"/>
                <a:ea typeface="宋体-方正超大字符集" pitchFamily="65" charset="-122"/>
              </a:rPr>
              <a:t>进一步化简函数</a:t>
            </a:r>
            <a:endParaRPr lang="zh-CN" altLang="en-US" sz="2400" b="1" dirty="0">
              <a:latin typeface="Times New Roman" panose="02020603050405020304" pitchFamily="18" charset="0"/>
              <a:ea typeface="宋体-方正超大字符集" pitchFamily="65" charset="-122"/>
            </a:endParaRPr>
          </a:p>
        </p:txBody>
      </p:sp>
      <p:graphicFrame>
        <p:nvGraphicFramePr>
          <p:cNvPr id="76803" name="Object 3"/>
          <p:cNvGraphicFramePr>
            <a:graphicFrameLocks noChangeAspect="1"/>
          </p:cNvGraphicFramePr>
          <p:nvPr/>
        </p:nvGraphicFramePr>
        <p:xfrm>
          <a:off x="900113" y="836613"/>
          <a:ext cx="4214812" cy="354012"/>
        </p:xfrm>
        <a:graphic>
          <a:graphicData uri="http://schemas.openxmlformats.org/presentationml/2006/ole">
            <mc:AlternateContent xmlns:mc="http://schemas.openxmlformats.org/markup-compatibility/2006">
              <mc:Choice xmlns:v="urn:schemas-microsoft-com:vml" Requires="v">
                <p:oleObj spid="_x0000_s3197" name="" r:id="rId1" imgW="3045460" imgH="212090" progId="Equation.DSMT4">
                  <p:embed/>
                </p:oleObj>
              </mc:Choice>
              <mc:Fallback>
                <p:oleObj name="" r:id="rId1" imgW="3045460" imgH="212090" progId="Equation.DSMT4">
                  <p:embed/>
                  <p:pic>
                    <p:nvPicPr>
                      <p:cNvPr id="0" name="图片 3196"/>
                      <p:cNvPicPr/>
                      <p:nvPr/>
                    </p:nvPicPr>
                    <p:blipFill>
                      <a:blip r:embed="rId2">
                        <a:clrChange>
                          <a:clrFrom>
                            <a:srgbClr val="000000"/>
                          </a:clrFrom>
                          <a:clrTo>
                            <a:srgbClr val="000000"/>
                          </a:clrTo>
                        </a:clrChange>
                      </a:blip>
                      <a:stretch>
                        <a:fillRect/>
                      </a:stretch>
                    </p:blipFill>
                    <p:spPr>
                      <a:xfrm>
                        <a:off x="900113" y="836613"/>
                        <a:ext cx="4214812" cy="354012"/>
                      </a:xfrm>
                      <a:prstGeom prst="rect">
                        <a:avLst/>
                      </a:prstGeom>
                      <a:noFill/>
                      <a:ln w="38100">
                        <a:noFill/>
                        <a:miter/>
                      </a:ln>
                    </p:spPr>
                  </p:pic>
                </p:oleObj>
              </mc:Fallback>
            </mc:AlternateContent>
          </a:graphicData>
        </a:graphic>
      </p:graphicFrame>
      <p:graphicFrame>
        <p:nvGraphicFramePr>
          <p:cNvPr id="76804" name="Object 4"/>
          <p:cNvGraphicFramePr>
            <a:graphicFrameLocks noChangeAspect="1"/>
          </p:cNvGraphicFramePr>
          <p:nvPr/>
        </p:nvGraphicFramePr>
        <p:xfrm>
          <a:off x="969963" y="1439863"/>
          <a:ext cx="5637212" cy="2133600"/>
        </p:xfrm>
        <a:graphic>
          <a:graphicData uri="http://schemas.openxmlformats.org/presentationml/2006/ole">
            <mc:AlternateContent xmlns:mc="http://schemas.openxmlformats.org/markup-compatibility/2006">
              <mc:Choice xmlns:v="urn:schemas-microsoft-com:vml" Requires="v">
                <p:oleObj spid="_x0000_s3195" name="" r:id="rId3" imgW="4082415" imgH="1518285" progId="Equation.DSMT4">
                  <p:embed/>
                </p:oleObj>
              </mc:Choice>
              <mc:Fallback>
                <p:oleObj name="" r:id="rId3" imgW="4082415" imgH="1518285" progId="Equation.DSMT4">
                  <p:embed/>
                  <p:pic>
                    <p:nvPicPr>
                      <p:cNvPr id="0" name="图片 3194"/>
                      <p:cNvPicPr/>
                      <p:nvPr/>
                    </p:nvPicPr>
                    <p:blipFill>
                      <a:blip r:embed="rId4">
                        <a:clrChange>
                          <a:clrFrom>
                            <a:srgbClr val="000000"/>
                          </a:clrFrom>
                          <a:clrTo>
                            <a:srgbClr val="000000"/>
                          </a:clrTo>
                        </a:clrChange>
                      </a:blip>
                      <a:stretch>
                        <a:fillRect/>
                      </a:stretch>
                    </p:blipFill>
                    <p:spPr>
                      <a:xfrm>
                        <a:off x="969963" y="1439863"/>
                        <a:ext cx="5637212" cy="2133600"/>
                      </a:xfrm>
                      <a:prstGeom prst="rect">
                        <a:avLst/>
                      </a:prstGeom>
                      <a:noFill/>
                      <a:ln w="38100">
                        <a:noFill/>
                        <a:miter/>
                      </a:ln>
                    </p:spPr>
                  </p:pic>
                </p:oleObj>
              </mc:Fallback>
            </mc:AlternateContent>
          </a:graphicData>
        </a:graphic>
      </p:graphicFrame>
      <p:sp>
        <p:nvSpPr>
          <p:cNvPr id="76805" name="AutoShape 5"/>
          <p:cNvSpPr/>
          <p:nvPr/>
        </p:nvSpPr>
        <p:spPr>
          <a:xfrm>
            <a:off x="4649788" y="765175"/>
            <a:ext cx="566737" cy="392113"/>
          </a:xfrm>
          <a:prstGeom prst="roundRect">
            <a:avLst>
              <a:gd name="adj" fmla="val 16667"/>
            </a:avLst>
          </a:prstGeom>
          <a:noFill/>
          <a:ln w="19050" cap="flat" cmpd="sng">
            <a:solidFill>
              <a:srgbClr val="0000FF"/>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76806" name="AutoShape 6"/>
          <p:cNvSpPr/>
          <p:nvPr/>
        </p:nvSpPr>
        <p:spPr>
          <a:xfrm>
            <a:off x="5129213" y="1412875"/>
            <a:ext cx="566737" cy="392113"/>
          </a:xfrm>
          <a:prstGeom prst="roundRect">
            <a:avLst>
              <a:gd name="adj" fmla="val 16667"/>
            </a:avLst>
          </a:prstGeom>
          <a:noFill/>
          <a:ln w="19050" cap="flat" cmpd="sng">
            <a:solidFill>
              <a:schemeClr val="tx2"/>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76807" name="AutoShape 7"/>
          <p:cNvSpPr/>
          <p:nvPr/>
        </p:nvSpPr>
        <p:spPr>
          <a:xfrm>
            <a:off x="2987675" y="1412875"/>
            <a:ext cx="566738" cy="392113"/>
          </a:xfrm>
          <a:prstGeom prst="roundRect">
            <a:avLst>
              <a:gd name="adj" fmla="val 16667"/>
            </a:avLst>
          </a:prstGeom>
          <a:noFill/>
          <a:ln w="19050" cap="flat" cmpd="sng">
            <a:solidFill>
              <a:schemeClr val="tx2"/>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grpSp>
        <p:nvGrpSpPr>
          <p:cNvPr id="76808" name="Group 8"/>
          <p:cNvGrpSpPr/>
          <p:nvPr/>
        </p:nvGrpSpPr>
        <p:grpSpPr>
          <a:xfrm>
            <a:off x="4787900" y="3429000"/>
            <a:ext cx="4043363" cy="2520950"/>
            <a:chOff x="3061" y="2115"/>
            <a:chExt cx="2547" cy="1588"/>
          </a:xfrm>
        </p:grpSpPr>
        <p:sp>
          <p:nvSpPr>
            <p:cNvPr id="34826" name="Rectangle 9"/>
            <p:cNvSpPr/>
            <p:nvPr/>
          </p:nvSpPr>
          <p:spPr>
            <a:xfrm>
              <a:off x="4911" y="2588"/>
              <a:ext cx="192" cy="240"/>
            </a:xfrm>
            <a:prstGeom prst="rect">
              <a:avLst/>
            </a:prstGeom>
            <a:noFill/>
            <a:ln w="19050" cap="flat" cmpd="sng">
              <a:solidFill>
                <a:schemeClr val="tx1"/>
              </a:solidFill>
              <a:prstDash val="solid"/>
              <a:miter/>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4827" name="Oval 10"/>
            <p:cNvSpPr/>
            <p:nvPr/>
          </p:nvSpPr>
          <p:spPr>
            <a:xfrm>
              <a:off x="5110" y="2684"/>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4828" name="Text Box 11"/>
            <p:cNvSpPr txBox="1"/>
            <p:nvPr/>
          </p:nvSpPr>
          <p:spPr>
            <a:xfrm>
              <a:off x="4960" y="2608"/>
              <a:ext cx="96" cy="104"/>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200" b="1" dirty="0">
                  <a:latin typeface="Times New Roman" panose="02020603050405020304" pitchFamily="18" charset="0"/>
                  <a:ea typeface="宋体-方正超大字符集" pitchFamily="65" charset="-122"/>
                </a:rPr>
                <a:t>&amp;</a:t>
              </a:r>
              <a:endParaRPr lang="en-US" altLang="zh-CN" sz="1200" b="1" dirty="0">
                <a:latin typeface="Times New Roman" panose="02020603050405020304" pitchFamily="18" charset="0"/>
                <a:ea typeface="宋体-方正超大字符集" pitchFamily="65" charset="-122"/>
              </a:endParaRPr>
            </a:p>
          </p:txBody>
        </p:sp>
        <p:sp>
          <p:nvSpPr>
            <p:cNvPr id="34829" name="Rectangle 12"/>
            <p:cNvSpPr/>
            <p:nvPr/>
          </p:nvSpPr>
          <p:spPr>
            <a:xfrm>
              <a:off x="4383" y="2264"/>
              <a:ext cx="192" cy="240"/>
            </a:xfrm>
            <a:prstGeom prst="rect">
              <a:avLst/>
            </a:prstGeom>
            <a:noFill/>
            <a:ln w="19050" cap="flat" cmpd="sng">
              <a:solidFill>
                <a:schemeClr val="tx1"/>
              </a:solidFill>
              <a:prstDash val="solid"/>
              <a:miter/>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4830" name="Oval 13"/>
            <p:cNvSpPr/>
            <p:nvPr/>
          </p:nvSpPr>
          <p:spPr>
            <a:xfrm>
              <a:off x="4582" y="2360"/>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4831" name="Text Box 14"/>
            <p:cNvSpPr txBox="1"/>
            <p:nvPr/>
          </p:nvSpPr>
          <p:spPr>
            <a:xfrm>
              <a:off x="4432" y="2284"/>
              <a:ext cx="96" cy="104"/>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200" b="1" dirty="0">
                  <a:latin typeface="Times New Roman" panose="02020603050405020304" pitchFamily="18" charset="0"/>
                  <a:ea typeface="宋体-方正超大字符集" pitchFamily="65" charset="-122"/>
                </a:rPr>
                <a:t>&amp;</a:t>
              </a:r>
              <a:endParaRPr lang="en-US" altLang="zh-CN" sz="1200" b="1" dirty="0">
                <a:latin typeface="Times New Roman" panose="02020603050405020304" pitchFamily="18" charset="0"/>
                <a:ea typeface="宋体-方正超大字符集" pitchFamily="65" charset="-122"/>
              </a:endParaRPr>
            </a:p>
          </p:txBody>
        </p:sp>
        <p:grpSp>
          <p:nvGrpSpPr>
            <p:cNvPr id="34832" name="Group 15"/>
            <p:cNvGrpSpPr/>
            <p:nvPr/>
          </p:nvGrpSpPr>
          <p:grpSpPr>
            <a:xfrm>
              <a:off x="4383" y="2906"/>
              <a:ext cx="247" cy="240"/>
              <a:chOff x="4962" y="1152"/>
              <a:chExt cx="247" cy="240"/>
            </a:xfrm>
          </p:grpSpPr>
          <p:sp>
            <p:nvSpPr>
              <p:cNvPr id="34863" name="Rectangle 16"/>
              <p:cNvSpPr/>
              <p:nvPr/>
            </p:nvSpPr>
            <p:spPr>
              <a:xfrm>
                <a:off x="4962" y="1152"/>
                <a:ext cx="192" cy="240"/>
              </a:xfrm>
              <a:prstGeom prst="rect">
                <a:avLst/>
              </a:prstGeom>
              <a:noFill/>
              <a:ln w="19050" cap="flat" cmpd="sng">
                <a:solidFill>
                  <a:schemeClr val="tx1"/>
                </a:solidFill>
                <a:prstDash val="solid"/>
                <a:miter/>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4864" name="Oval 17"/>
              <p:cNvSpPr/>
              <p:nvPr/>
            </p:nvSpPr>
            <p:spPr>
              <a:xfrm>
                <a:off x="5161" y="1248"/>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4865" name="Text Box 18"/>
              <p:cNvSpPr txBox="1"/>
              <p:nvPr/>
            </p:nvSpPr>
            <p:spPr>
              <a:xfrm>
                <a:off x="5038" y="1172"/>
                <a:ext cx="96" cy="104"/>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200" b="1" dirty="0">
                    <a:latin typeface="Times New Roman" panose="02020603050405020304" pitchFamily="18" charset="0"/>
                    <a:ea typeface="宋体-方正超大字符集" pitchFamily="65" charset="-122"/>
                  </a:rPr>
                  <a:t>&amp;</a:t>
                </a:r>
                <a:endParaRPr lang="en-US" altLang="zh-CN" sz="1200" b="1" dirty="0">
                  <a:latin typeface="Times New Roman" panose="02020603050405020304" pitchFamily="18" charset="0"/>
                  <a:ea typeface="宋体-方正超大字符集" pitchFamily="65" charset="-122"/>
                </a:endParaRPr>
              </a:p>
            </p:txBody>
          </p:sp>
        </p:grpSp>
        <p:sp>
          <p:nvSpPr>
            <p:cNvPr id="34833" name="Rectangle 19"/>
            <p:cNvSpPr/>
            <p:nvPr/>
          </p:nvSpPr>
          <p:spPr>
            <a:xfrm>
              <a:off x="3903" y="2561"/>
              <a:ext cx="192" cy="336"/>
            </a:xfrm>
            <a:prstGeom prst="rect">
              <a:avLst/>
            </a:prstGeom>
            <a:noFill/>
            <a:ln w="19050"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4834" name="Oval 20"/>
            <p:cNvSpPr/>
            <p:nvPr/>
          </p:nvSpPr>
          <p:spPr>
            <a:xfrm>
              <a:off x="4095" y="2705"/>
              <a:ext cx="48" cy="48"/>
            </a:xfrm>
            <a:prstGeom prst="ellipse">
              <a:avLst/>
            </a:prstGeom>
            <a:noFill/>
            <a:ln w="19050"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4835" name="Text Box 21"/>
            <p:cNvSpPr txBox="1"/>
            <p:nvPr/>
          </p:nvSpPr>
          <p:spPr>
            <a:xfrm>
              <a:off x="3952" y="2600"/>
              <a:ext cx="96" cy="104"/>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200" b="1" dirty="0">
                  <a:latin typeface="Times New Roman" panose="02020603050405020304" pitchFamily="18" charset="0"/>
                  <a:ea typeface="宋体-方正超大字符集" pitchFamily="65" charset="-122"/>
                </a:rPr>
                <a:t>&amp;</a:t>
              </a:r>
              <a:endParaRPr lang="en-US" altLang="zh-CN" sz="1200" b="1" dirty="0">
                <a:latin typeface="Times New Roman" panose="02020603050405020304" pitchFamily="18" charset="0"/>
                <a:ea typeface="宋体-方正超大字符集" pitchFamily="65" charset="-122"/>
              </a:endParaRPr>
            </a:p>
          </p:txBody>
        </p:sp>
        <p:sp>
          <p:nvSpPr>
            <p:cNvPr id="34836" name="Line 22"/>
            <p:cNvSpPr/>
            <p:nvPr/>
          </p:nvSpPr>
          <p:spPr>
            <a:xfrm flipH="1">
              <a:off x="3567" y="2312"/>
              <a:ext cx="816" cy="0"/>
            </a:xfrm>
            <a:prstGeom prst="line">
              <a:avLst/>
            </a:prstGeom>
            <a:ln w="19050" cap="flat" cmpd="sng">
              <a:solidFill>
                <a:schemeClr val="tx1"/>
              </a:solidFill>
              <a:prstDash val="solid"/>
              <a:headEnd type="none" w="med" len="med"/>
              <a:tailEnd type="none" w="med" len="med"/>
            </a:ln>
          </p:spPr>
        </p:sp>
        <p:sp>
          <p:nvSpPr>
            <p:cNvPr id="34837" name="Line 23"/>
            <p:cNvSpPr/>
            <p:nvPr/>
          </p:nvSpPr>
          <p:spPr>
            <a:xfrm flipH="1">
              <a:off x="3759" y="2609"/>
              <a:ext cx="144" cy="0"/>
            </a:xfrm>
            <a:prstGeom prst="line">
              <a:avLst/>
            </a:prstGeom>
            <a:ln w="19050" cap="flat" cmpd="sng">
              <a:solidFill>
                <a:schemeClr val="tx1"/>
              </a:solidFill>
              <a:prstDash val="solid"/>
              <a:headEnd type="none" w="med" len="med"/>
              <a:tailEnd type="none" w="med" len="med"/>
            </a:ln>
          </p:spPr>
        </p:sp>
        <p:sp>
          <p:nvSpPr>
            <p:cNvPr id="34838" name="Line 24"/>
            <p:cNvSpPr/>
            <p:nvPr/>
          </p:nvSpPr>
          <p:spPr>
            <a:xfrm flipH="1">
              <a:off x="3759" y="2849"/>
              <a:ext cx="144" cy="0"/>
            </a:xfrm>
            <a:prstGeom prst="line">
              <a:avLst/>
            </a:prstGeom>
            <a:ln w="19050" cap="flat" cmpd="sng">
              <a:solidFill>
                <a:schemeClr val="tx1"/>
              </a:solidFill>
              <a:prstDash val="solid"/>
              <a:headEnd type="none" w="med" len="med"/>
              <a:tailEnd type="none" w="med" len="med"/>
            </a:ln>
          </p:spPr>
        </p:sp>
        <p:sp>
          <p:nvSpPr>
            <p:cNvPr id="34839" name="Line 25"/>
            <p:cNvSpPr/>
            <p:nvPr/>
          </p:nvSpPr>
          <p:spPr>
            <a:xfrm>
              <a:off x="3567" y="2787"/>
              <a:ext cx="336" cy="0"/>
            </a:xfrm>
            <a:prstGeom prst="line">
              <a:avLst/>
            </a:prstGeom>
            <a:ln w="19050" cap="flat" cmpd="sng">
              <a:solidFill>
                <a:schemeClr val="tx1"/>
              </a:solidFill>
              <a:prstDash val="solid"/>
              <a:headEnd type="none" w="med" len="med"/>
              <a:tailEnd type="none" w="med" len="med"/>
            </a:ln>
          </p:spPr>
        </p:sp>
        <p:sp>
          <p:nvSpPr>
            <p:cNvPr id="34840" name="Line 26"/>
            <p:cNvSpPr/>
            <p:nvPr/>
          </p:nvSpPr>
          <p:spPr>
            <a:xfrm flipH="1">
              <a:off x="3567" y="3098"/>
              <a:ext cx="816" cy="0"/>
            </a:xfrm>
            <a:prstGeom prst="line">
              <a:avLst/>
            </a:prstGeom>
            <a:ln w="19050" cap="flat" cmpd="sng">
              <a:solidFill>
                <a:schemeClr val="tx1"/>
              </a:solidFill>
              <a:prstDash val="solid"/>
              <a:headEnd type="none" w="med" len="med"/>
              <a:tailEnd type="none" w="med" len="med"/>
            </a:ln>
          </p:spPr>
        </p:sp>
        <p:sp>
          <p:nvSpPr>
            <p:cNvPr id="34841" name="Line 27"/>
            <p:cNvSpPr/>
            <p:nvPr/>
          </p:nvSpPr>
          <p:spPr>
            <a:xfrm>
              <a:off x="4143" y="2726"/>
              <a:ext cx="144" cy="0"/>
            </a:xfrm>
            <a:prstGeom prst="line">
              <a:avLst/>
            </a:prstGeom>
            <a:ln w="19050" cap="flat" cmpd="sng">
              <a:solidFill>
                <a:schemeClr val="tx1"/>
              </a:solidFill>
              <a:prstDash val="solid"/>
              <a:headEnd type="none" w="med" len="med"/>
              <a:tailEnd type="none" w="med" len="med"/>
            </a:ln>
          </p:spPr>
        </p:sp>
        <p:sp>
          <p:nvSpPr>
            <p:cNvPr id="34842" name="Line 28"/>
            <p:cNvSpPr/>
            <p:nvPr/>
          </p:nvSpPr>
          <p:spPr>
            <a:xfrm flipV="1">
              <a:off x="4287" y="2469"/>
              <a:ext cx="0" cy="485"/>
            </a:xfrm>
            <a:prstGeom prst="line">
              <a:avLst/>
            </a:prstGeom>
            <a:ln w="19050" cap="flat" cmpd="sng">
              <a:solidFill>
                <a:schemeClr val="tx1"/>
              </a:solidFill>
              <a:prstDash val="solid"/>
              <a:headEnd type="none" w="med" len="med"/>
              <a:tailEnd type="none" w="med" len="med"/>
            </a:ln>
          </p:spPr>
        </p:sp>
        <p:sp>
          <p:nvSpPr>
            <p:cNvPr id="34843" name="Line 29"/>
            <p:cNvSpPr/>
            <p:nvPr/>
          </p:nvSpPr>
          <p:spPr>
            <a:xfrm flipH="1">
              <a:off x="4287" y="2476"/>
              <a:ext cx="96" cy="0"/>
            </a:xfrm>
            <a:prstGeom prst="line">
              <a:avLst/>
            </a:prstGeom>
            <a:ln w="19050" cap="flat" cmpd="sng">
              <a:solidFill>
                <a:schemeClr val="tx1"/>
              </a:solidFill>
              <a:prstDash val="solid"/>
              <a:headEnd type="none" w="med" len="med"/>
              <a:tailEnd type="none" w="med" len="med"/>
            </a:ln>
          </p:spPr>
        </p:sp>
        <p:sp>
          <p:nvSpPr>
            <p:cNvPr id="34844" name="Line 30"/>
            <p:cNvSpPr/>
            <p:nvPr/>
          </p:nvSpPr>
          <p:spPr>
            <a:xfrm flipH="1">
              <a:off x="4623" y="3023"/>
              <a:ext cx="144" cy="0"/>
            </a:xfrm>
            <a:prstGeom prst="line">
              <a:avLst/>
            </a:prstGeom>
            <a:ln w="19050" cap="flat" cmpd="sng">
              <a:solidFill>
                <a:schemeClr val="tx1"/>
              </a:solidFill>
              <a:prstDash val="solid"/>
              <a:headEnd type="none" w="med" len="med"/>
              <a:tailEnd type="none" w="med" len="med"/>
            </a:ln>
          </p:spPr>
        </p:sp>
        <p:sp>
          <p:nvSpPr>
            <p:cNvPr id="34845" name="Line 31"/>
            <p:cNvSpPr/>
            <p:nvPr/>
          </p:nvSpPr>
          <p:spPr>
            <a:xfrm flipH="1">
              <a:off x="4623" y="2380"/>
              <a:ext cx="144" cy="0"/>
            </a:xfrm>
            <a:prstGeom prst="line">
              <a:avLst/>
            </a:prstGeom>
            <a:ln w="19050" cap="flat" cmpd="sng">
              <a:solidFill>
                <a:schemeClr val="tx1"/>
              </a:solidFill>
              <a:prstDash val="solid"/>
              <a:headEnd type="none" w="med" len="med"/>
              <a:tailEnd type="none" w="med" len="med"/>
            </a:ln>
          </p:spPr>
        </p:sp>
        <p:sp>
          <p:nvSpPr>
            <p:cNvPr id="34846" name="Line 32"/>
            <p:cNvSpPr/>
            <p:nvPr/>
          </p:nvSpPr>
          <p:spPr>
            <a:xfrm flipH="1">
              <a:off x="4767" y="2766"/>
              <a:ext cx="144" cy="0"/>
            </a:xfrm>
            <a:prstGeom prst="line">
              <a:avLst/>
            </a:prstGeom>
            <a:ln w="19050" cap="flat" cmpd="sng">
              <a:solidFill>
                <a:schemeClr val="tx1"/>
              </a:solidFill>
              <a:prstDash val="solid"/>
              <a:headEnd type="none" w="med" len="med"/>
              <a:tailEnd type="none" w="med" len="med"/>
            </a:ln>
          </p:spPr>
        </p:sp>
        <p:sp>
          <p:nvSpPr>
            <p:cNvPr id="34847" name="Line 33"/>
            <p:cNvSpPr/>
            <p:nvPr/>
          </p:nvSpPr>
          <p:spPr>
            <a:xfrm flipH="1">
              <a:off x="4767" y="2643"/>
              <a:ext cx="144" cy="0"/>
            </a:xfrm>
            <a:prstGeom prst="line">
              <a:avLst/>
            </a:prstGeom>
            <a:ln w="19050" cap="flat" cmpd="sng">
              <a:solidFill>
                <a:schemeClr val="tx1"/>
              </a:solidFill>
              <a:prstDash val="solid"/>
              <a:headEnd type="none" w="med" len="med"/>
              <a:tailEnd type="none" w="med" len="med"/>
            </a:ln>
          </p:spPr>
        </p:sp>
        <p:sp>
          <p:nvSpPr>
            <p:cNvPr id="34848" name="Line 34"/>
            <p:cNvSpPr/>
            <p:nvPr/>
          </p:nvSpPr>
          <p:spPr>
            <a:xfrm flipV="1">
              <a:off x="4767" y="2760"/>
              <a:ext cx="0" cy="270"/>
            </a:xfrm>
            <a:prstGeom prst="line">
              <a:avLst/>
            </a:prstGeom>
            <a:ln w="19050" cap="flat" cmpd="sng">
              <a:solidFill>
                <a:schemeClr val="tx1"/>
              </a:solidFill>
              <a:prstDash val="solid"/>
              <a:headEnd type="none" w="med" len="med"/>
              <a:tailEnd type="none" w="med" len="med"/>
            </a:ln>
          </p:spPr>
        </p:sp>
        <p:sp>
          <p:nvSpPr>
            <p:cNvPr id="34849" name="Line 35"/>
            <p:cNvSpPr/>
            <p:nvPr/>
          </p:nvSpPr>
          <p:spPr>
            <a:xfrm flipV="1">
              <a:off x="4767" y="2374"/>
              <a:ext cx="0" cy="270"/>
            </a:xfrm>
            <a:prstGeom prst="line">
              <a:avLst/>
            </a:prstGeom>
            <a:ln w="19050" cap="flat" cmpd="sng">
              <a:solidFill>
                <a:schemeClr val="tx1"/>
              </a:solidFill>
              <a:prstDash val="solid"/>
              <a:headEnd type="none" w="med" len="med"/>
              <a:tailEnd type="none" w="med" len="med"/>
            </a:ln>
          </p:spPr>
        </p:sp>
        <p:sp>
          <p:nvSpPr>
            <p:cNvPr id="34850" name="Line 36"/>
            <p:cNvSpPr/>
            <p:nvPr/>
          </p:nvSpPr>
          <p:spPr>
            <a:xfrm flipH="1">
              <a:off x="5151" y="2705"/>
              <a:ext cx="144" cy="0"/>
            </a:xfrm>
            <a:prstGeom prst="line">
              <a:avLst/>
            </a:prstGeom>
            <a:ln w="19050" cap="flat" cmpd="sng">
              <a:solidFill>
                <a:schemeClr val="tx1"/>
              </a:solidFill>
              <a:prstDash val="solid"/>
              <a:headEnd type="none" w="med" len="med"/>
              <a:tailEnd type="none" w="med" len="med"/>
            </a:ln>
          </p:spPr>
        </p:sp>
        <p:sp>
          <p:nvSpPr>
            <p:cNvPr id="34851" name="Text Box 37"/>
            <p:cNvSpPr txBox="1"/>
            <p:nvPr/>
          </p:nvSpPr>
          <p:spPr>
            <a:xfrm>
              <a:off x="3423" y="2243"/>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i="1" dirty="0">
                  <a:latin typeface="Times New Roman" panose="02020603050405020304" pitchFamily="18" charset="0"/>
                  <a:ea typeface="宋体-方正超大字符集" pitchFamily="65" charset="-122"/>
                </a:rPr>
                <a:t>A</a:t>
              </a:r>
              <a:endParaRPr lang="en-US" altLang="zh-CN" sz="1600" b="1" i="1" dirty="0">
                <a:latin typeface="Times New Roman" panose="02020603050405020304" pitchFamily="18" charset="0"/>
                <a:ea typeface="宋体-方正超大字符集" pitchFamily="65" charset="-122"/>
              </a:endParaRPr>
            </a:p>
          </p:txBody>
        </p:sp>
        <p:sp>
          <p:nvSpPr>
            <p:cNvPr id="34852" name="Text Box 38"/>
            <p:cNvSpPr txBox="1"/>
            <p:nvPr/>
          </p:nvSpPr>
          <p:spPr>
            <a:xfrm>
              <a:off x="3423" y="2603"/>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i="1" dirty="0">
                  <a:latin typeface="Times New Roman" panose="02020603050405020304" pitchFamily="18" charset="0"/>
                  <a:ea typeface="宋体-方正超大字符集" pitchFamily="65" charset="-122"/>
                </a:rPr>
                <a:t>C</a:t>
              </a:r>
              <a:endParaRPr lang="en-US" altLang="zh-CN" sz="1600" b="1" i="1" dirty="0">
                <a:latin typeface="Times New Roman" panose="02020603050405020304" pitchFamily="18" charset="0"/>
                <a:ea typeface="宋体-方正超大字符集" pitchFamily="65" charset="-122"/>
              </a:endParaRPr>
            </a:p>
          </p:txBody>
        </p:sp>
        <p:sp>
          <p:nvSpPr>
            <p:cNvPr id="34853" name="Text Box 39"/>
            <p:cNvSpPr txBox="1"/>
            <p:nvPr/>
          </p:nvSpPr>
          <p:spPr>
            <a:xfrm>
              <a:off x="3423" y="2747"/>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i="1" dirty="0">
                  <a:latin typeface="Times New Roman" panose="02020603050405020304" pitchFamily="18" charset="0"/>
                  <a:ea typeface="宋体-方正超大字符集" pitchFamily="65" charset="-122"/>
                </a:rPr>
                <a:t>D</a:t>
              </a:r>
              <a:endParaRPr lang="en-US" altLang="zh-CN" sz="1600" b="1" i="1" dirty="0">
                <a:latin typeface="Times New Roman" panose="02020603050405020304" pitchFamily="18" charset="0"/>
                <a:ea typeface="宋体-方正超大字符集" pitchFamily="65" charset="-122"/>
              </a:endParaRPr>
            </a:p>
          </p:txBody>
        </p:sp>
        <p:sp>
          <p:nvSpPr>
            <p:cNvPr id="34854" name="Text Box 40"/>
            <p:cNvSpPr txBox="1"/>
            <p:nvPr/>
          </p:nvSpPr>
          <p:spPr>
            <a:xfrm>
              <a:off x="3423" y="3027"/>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i="1" dirty="0">
                  <a:latin typeface="Times New Roman" panose="02020603050405020304" pitchFamily="18" charset="0"/>
                  <a:ea typeface="宋体-方正超大字符集" pitchFamily="65" charset="-122"/>
                </a:rPr>
                <a:t>B</a:t>
              </a:r>
              <a:endParaRPr lang="en-US" altLang="zh-CN" sz="1600" b="1" i="1" dirty="0">
                <a:latin typeface="Times New Roman" panose="02020603050405020304" pitchFamily="18" charset="0"/>
                <a:ea typeface="宋体-方正超大字符集" pitchFamily="65" charset="-122"/>
              </a:endParaRPr>
            </a:p>
          </p:txBody>
        </p:sp>
        <p:sp>
          <p:nvSpPr>
            <p:cNvPr id="34855" name="Text Box 41"/>
            <p:cNvSpPr txBox="1"/>
            <p:nvPr/>
          </p:nvSpPr>
          <p:spPr>
            <a:xfrm>
              <a:off x="5295" y="2629"/>
              <a:ext cx="96" cy="139"/>
            </a:xfrm>
            <a:prstGeom prst="rect">
              <a:avLst/>
            </a:prstGeom>
            <a:noFill/>
            <a:ln w="19050">
              <a:noFill/>
            </a:ln>
          </p:spPr>
          <p:txBody>
            <a:bodyPr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i="1" dirty="0">
                  <a:latin typeface="Times New Roman" panose="02020603050405020304" pitchFamily="18" charset="0"/>
                  <a:ea typeface="宋体-方正超大字符集" pitchFamily="65" charset="-122"/>
                </a:rPr>
                <a:t>F</a:t>
              </a:r>
              <a:endParaRPr lang="en-US" altLang="zh-CN" sz="1600" b="1" i="1" dirty="0">
                <a:latin typeface="Times New Roman" panose="02020603050405020304" pitchFamily="18" charset="0"/>
                <a:ea typeface="宋体-方正超大字符集" pitchFamily="65" charset="-122"/>
              </a:endParaRPr>
            </a:p>
          </p:txBody>
        </p:sp>
        <p:sp>
          <p:nvSpPr>
            <p:cNvPr id="34856" name="Line 42"/>
            <p:cNvSpPr/>
            <p:nvPr/>
          </p:nvSpPr>
          <p:spPr>
            <a:xfrm flipH="1">
              <a:off x="4287" y="2954"/>
              <a:ext cx="96" cy="0"/>
            </a:xfrm>
            <a:prstGeom prst="line">
              <a:avLst/>
            </a:prstGeom>
            <a:ln w="19050" cap="flat" cmpd="sng">
              <a:solidFill>
                <a:schemeClr val="tx1"/>
              </a:solidFill>
              <a:prstDash val="solid"/>
              <a:headEnd type="none" w="med" len="med"/>
              <a:tailEnd type="none" w="med" len="med"/>
            </a:ln>
          </p:spPr>
        </p:sp>
        <p:sp>
          <p:nvSpPr>
            <p:cNvPr id="34857" name="Line 43"/>
            <p:cNvSpPr/>
            <p:nvPr/>
          </p:nvSpPr>
          <p:spPr>
            <a:xfrm>
              <a:off x="3765" y="2849"/>
              <a:ext cx="0" cy="252"/>
            </a:xfrm>
            <a:prstGeom prst="line">
              <a:avLst/>
            </a:prstGeom>
            <a:ln w="19050" cap="flat" cmpd="sng">
              <a:solidFill>
                <a:schemeClr val="tx1"/>
              </a:solidFill>
              <a:prstDash val="solid"/>
              <a:headEnd type="none" w="med" len="med"/>
              <a:tailEnd type="none" w="med" len="med"/>
            </a:ln>
          </p:spPr>
        </p:sp>
        <p:sp>
          <p:nvSpPr>
            <p:cNvPr id="34858" name="Line 44"/>
            <p:cNvSpPr/>
            <p:nvPr/>
          </p:nvSpPr>
          <p:spPr>
            <a:xfrm>
              <a:off x="3567" y="2705"/>
              <a:ext cx="336" cy="0"/>
            </a:xfrm>
            <a:prstGeom prst="line">
              <a:avLst/>
            </a:prstGeom>
            <a:ln w="19050" cap="flat" cmpd="sng">
              <a:solidFill>
                <a:schemeClr val="tx1"/>
              </a:solidFill>
              <a:prstDash val="solid"/>
              <a:headEnd type="none" w="med" len="med"/>
              <a:tailEnd type="none" w="med" len="med"/>
            </a:ln>
          </p:spPr>
        </p:sp>
        <p:sp>
          <p:nvSpPr>
            <p:cNvPr id="34859" name="Line 45"/>
            <p:cNvSpPr/>
            <p:nvPr/>
          </p:nvSpPr>
          <p:spPr>
            <a:xfrm>
              <a:off x="3765" y="2315"/>
              <a:ext cx="0" cy="294"/>
            </a:xfrm>
            <a:prstGeom prst="line">
              <a:avLst/>
            </a:prstGeom>
            <a:ln w="19050" cap="flat" cmpd="sng">
              <a:solidFill>
                <a:schemeClr val="tx1"/>
              </a:solidFill>
              <a:prstDash val="solid"/>
              <a:headEnd type="none" w="med" len="med"/>
              <a:tailEnd type="none" w="med" len="med"/>
            </a:ln>
          </p:spPr>
        </p:sp>
        <p:sp>
          <p:nvSpPr>
            <p:cNvPr id="34860" name="Rectangle 46"/>
            <p:cNvSpPr/>
            <p:nvPr/>
          </p:nvSpPr>
          <p:spPr>
            <a:xfrm>
              <a:off x="3061" y="2115"/>
              <a:ext cx="2547" cy="1588"/>
            </a:xfrm>
            <a:prstGeom prst="rect">
              <a:avLst/>
            </a:prstGeom>
            <a:noFill/>
            <a:ln w="19050">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4861" name="Text Box 47"/>
            <p:cNvSpPr txBox="1"/>
            <p:nvPr/>
          </p:nvSpPr>
          <p:spPr>
            <a:xfrm>
              <a:off x="3694" y="3270"/>
              <a:ext cx="1335" cy="231"/>
            </a:xfrm>
            <a:prstGeom prst="rect">
              <a:avLst/>
            </a:prstGeom>
            <a:noFill/>
            <a:ln w="19050">
              <a:noFill/>
            </a:ln>
          </p:spPr>
          <p:txBody>
            <a:bodyPr wrap="none" lIns="0" r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sz="1800" dirty="0">
                  <a:latin typeface="Times New Roman" panose="02020603050405020304" pitchFamily="18" charset="0"/>
                  <a:ea typeface="黑体" panose="02010609060101010101" pitchFamily="49" charset="-122"/>
                </a:rPr>
                <a:t>图</a:t>
              </a:r>
              <a:r>
                <a:rPr lang="en-US" altLang="zh-CN" sz="1800" b="1" dirty="0">
                  <a:latin typeface="Times New Roman" panose="02020603050405020304" pitchFamily="18" charset="0"/>
                  <a:ea typeface="黑体" panose="02010609060101010101" pitchFamily="49" charset="-122"/>
                </a:rPr>
                <a:t>4</a:t>
              </a:r>
              <a:r>
                <a:rPr lang="en-US" altLang="zh-CN" sz="1800" b="1" dirty="0">
                  <a:latin typeface="宋体" panose="02010600030101010101" pitchFamily="2" charset="-122"/>
                </a:rPr>
                <a:t>-</a:t>
              </a:r>
              <a:r>
                <a:rPr lang="en-US" altLang="zh-CN" sz="1800" b="1" dirty="0">
                  <a:latin typeface="Times New Roman" panose="02020603050405020304" pitchFamily="18" charset="0"/>
                  <a:ea typeface="黑体" panose="02010609060101010101" pitchFamily="49" charset="-122"/>
                </a:rPr>
                <a:t>2</a:t>
              </a:r>
              <a:r>
                <a:rPr lang="en-US" altLang="zh-CN" sz="1800" b="1" dirty="0">
                  <a:latin typeface="宋体" panose="02010600030101010101" pitchFamily="2" charset="-122"/>
                </a:rPr>
                <a:t>-</a:t>
              </a:r>
              <a:r>
                <a:rPr lang="en-US" altLang="zh-CN" sz="1800" b="1" dirty="0">
                  <a:latin typeface="Times New Roman" panose="02020603050405020304" pitchFamily="18" charset="0"/>
                  <a:ea typeface="黑体" panose="02010609060101010101" pitchFamily="49" charset="-122"/>
                </a:rPr>
                <a:t>8</a:t>
              </a:r>
              <a:r>
                <a:rPr lang="en-US" altLang="zh-CN" sz="1800" dirty="0">
                  <a:latin typeface="Times New Roman" panose="02020603050405020304" pitchFamily="18" charset="0"/>
                  <a:ea typeface="黑体" panose="02010609060101010101" pitchFamily="49" charset="-122"/>
                </a:rPr>
                <a:t> </a:t>
              </a:r>
              <a:r>
                <a:rPr lang="zh-CN" altLang="en-US" sz="1800" dirty="0">
                  <a:latin typeface="Times New Roman" panose="02020603050405020304" pitchFamily="18" charset="0"/>
                  <a:ea typeface="黑体" panose="02010609060101010101" pitchFamily="49" charset="-122"/>
                </a:rPr>
                <a:t>例</a:t>
              </a:r>
              <a:r>
                <a:rPr lang="en-US" altLang="zh-CN" sz="1800" b="1" dirty="0">
                  <a:latin typeface="Times New Roman" panose="02020603050405020304" pitchFamily="18" charset="0"/>
                  <a:ea typeface="黑体" panose="02010609060101010101" pitchFamily="49" charset="-122"/>
                </a:rPr>
                <a:t>4</a:t>
              </a:r>
              <a:r>
                <a:rPr lang="en-US" altLang="zh-CN" sz="1800" b="1" dirty="0">
                  <a:latin typeface="宋体" panose="02010600030101010101" pitchFamily="2" charset="-122"/>
                </a:rPr>
                <a:t>-</a:t>
              </a:r>
              <a:r>
                <a:rPr lang="en-US" altLang="zh-CN" sz="1800" b="1" dirty="0">
                  <a:latin typeface="Times New Roman" panose="02020603050405020304" pitchFamily="18" charset="0"/>
                  <a:ea typeface="黑体" panose="02010609060101010101" pitchFamily="49" charset="-122"/>
                </a:rPr>
                <a:t>5</a:t>
              </a:r>
              <a:r>
                <a:rPr lang="zh-CN" altLang="en-US" sz="1800" dirty="0">
                  <a:latin typeface="Times New Roman" panose="02020603050405020304" pitchFamily="18" charset="0"/>
                  <a:ea typeface="黑体" panose="02010609060101010101" pitchFamily="49" charset="-122"/>
                </a:rPr>
                <a:t>逻辑图</a:t>
              </a:r>
              <a:endParaRPr lang="zh-CN" altLang="en-US" sz="1800" dirty="0">
                <a:latin typeface="Times New Roman" panose="02020603050405020304" pitchFamily="18" charset="0"/>
                <a:ea typeface="黑体" panose="02010609060101010101" pitchFamily="49" charset="-122"/>
              </a:endParaRPr>
            </a:p>
          </p:txBody>
        </p:sp>
        <p:sp>
          <p:nvSpPr>
            <p:cNvPr id="34862" name="Text Box 48"/>
            <p:cNvSpPr txBox="1"/>
            <p:nvPr/>
          </p:nvSpPr>
          <p:spPr>
            <a:xfrm>
              <a:off x="4312" y="3168"/>
              <a:ext cx="143" cy="139"/>
            </a:xfrm>
            <a:prstGeom prst="rect">
              <a:avLst/>
            </a:prstGeom>
            <a:noFill/>
            <a:ln w="19050">
              <a:noFill/>
            </a:ln>
          </p:spPr>
          <p:txBody>
            <a:bodyPr wrap="none" lIns="0" tIns="0" rIns="0" b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90000"/>
                </a:lnSpc>
                <a:spcBef>
                  <a:spcPct val="50000"/>
                </a:spcBef>
                <a:buNone/>
              </a:pPr>
              <a:r>
                <a:rPr lang="en-US" altLang="zh-CN" sz="1600" b="1" dirty="0">
                  <a:latin typeface="Times New Roman" panose="02020603050405020304" pitchFamily="18" charset="0"/>
                  <a:ea typeface="宋体-方正超大字符集" pitchFamily="65" charset="-122"/>
                </a:rPr>
                <a:t>(c)</a:t>
              </a:r>
              <a:endParaRPr lang="en-US" altLang="zh-CN" sz="1600" b="1" dirty="0">
                <a:latin typeface="Times New Roman" panose="02020603050405020304" pitchFamily="18" charset="0"/>
                <a:ea typeface="宋体-方正超大字符集" pitchFamily="65" charset="-122"/>
              </a:endParaRPr>
            </a:p>
          </p:txBody>
        </p:sp>
      </p:grpSp>
      <p:sp>
        <p:nvSpPr>
          <p:cNvPr id="76849" name="Text Box 49"/>
          <p:cNvSpPr txBox="1"/>
          <p:nvPr/>
        </p:nvSpPr>
        <p:spPr>
          <a:xfrm>
            <a:off x="395288" y="3933825"/>
            <a:ext cx="4321175" cy="1757363"/>
          </a:xfrm>
          <a:prstGeom prst="rect">
            <a:avLst/>
          </a:prstGeom>
          <a:noFill/>
          <a:ln w="19050">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30000"/>
              </a:lnSpc>
              <a:spcBef>
                <a:spcPct val="50000"/>
              </a:spcBef>
              <a:buNone/>
            </a:pPr>
            <a:r>
              <a:rPr lang="zh-CN" altLang="en-US" sz="2400" b="1" dirty="0">
                <a:latin typeface="Times New Roman" panose="02020603050405020304" pitchFamily="18" charset="0"/>
                <a:ea typeface="宋体-方正超大字符集" pitchFamily="65" charset="-122"/>
              </a:rPr>
              <a:t>　　 </a:t>
            </a:r>
            <a:r>
              <a:rPr lang="zh-CN" altLang="en-US" sz="2000" b="1" dirty="0">
                <a:latin typeface="Times New Roman" panose="02020603050405020304" pitchFamily="18" charset="0"/>
                <a:ea typeface="宋体-方正超大字符集" pitchFamily="65" charset="-122"/>
              </a:rPr>
              <a:t>逻辑电路如图</a:t>
            </a:r>
            <a:r>
              <a:rPr lang="en-US" altLang="zh-CN" sz="2000" b="1" dirty="0">
                <a:latin typeface="Times New Roman" panose="02020603050405020304" pitchFamily="18" charset="0"/>
                <a:ea typeface="宋体-方正超大字符集" pitchFamily="65" charset="-122"/>
              </a:rPr>
              <a:t>4</a:t>
            </a:r>
            <a:r>
              <a:rPr lang="en-US" altLang="zh-CN" sz="2000" b="1" dirty="0">
                <a:latin typeface="宋体" panose="02010600030101010101" pitchFamily="2" charset="-122"/>
              </a:rPr>
              <a:t>-</a:t>
            </a:r>
            <a:r>
              <a:rPr lang="en-US" altLang="zh-CN" sz="2000" b="1" dirty="0">
                <a:latin typeface="Times New Roman" panose="02020603050405020304" pitchFamily="18" charset="0"/>
                <a:ea typeface="宋体-方正超大字符集" pitchFamily="65" charset="-122"/>
              </a:rPr>
              <a:t>2</a:t>
            </a:r>
            <a:r>
              <a:rPr lang="en-US" altLang="zh-CN" sz="2000" b="1" dirty="0">
                <a:latin typeface="宋体" panose="02010600030101010101" pitchFamily="2" charset="-122"/>
              </a:rPr>
              <a:t>-</a:t>
            </a:r>
            <a:r>
              <a:rPr lang="en-US" altLang="zh-CN" sz="2000" b="1" dirty="0">
                <a:latin typeface="Times New Roman" panose="02020603050405020304" pitchFamily="18" charset="0"/>
                <a:ea typeface="宋体-方正超大字符集" pitchFamily="65" charset="-122"/>
              </a:rPr>
              <a:t>8(c)</a:t>
            </a:r>
            <a:r>
              <a:rPr lang="zh-CN" altLang="en-US" sz="2000" b="1" dirty="0">
                <a:latin typeface="Times New Roman" panose="02020603050405020304" pitchFamily="18" charset="0"/>
                <a:ea typeface="宋体-方正超大字符集" pitchFamily="65" charset="-122"/>
              </a:rPr>
              <a:t>所示。该电路仍然是３级门结构，只需要４个</a:t>
            </a:r>
            <a:r>
              <a:rPr lang="zh-CN" altLang="en-US" sz="2000" b="1" dirty="0">
                <a:solidFill>
                  <a:srgbClr val="0000FF"/>
                </a:solidFill>
                <a:latin typeface="Times New Roman" panose="02020603050405020304" pitchFamily="18" charset="0"/>
                <a:ea typeface="黑体" panose="02010609060101010101" pitchFamily="49" charset="-122"/>
              </a:rPr>
              <a:t>与非</a:t>
            </a:r>
            <a:r>
              <a:rPr lang="zh-CN" altLang="en-US" sz="2000" b="1" dirty="0">
                <a:solidFill>
                  <a:srgbClr val="0000FF"/>
                </a:solidFill>
                <a:latin typeface="Times New Roman" panose="02020603050405020304" pitchFamily="18" charset="0"/>
                <a:ea typeface="宋体-方正超大字符集" pitchFamily="65" charset="-122"/>
              </a:rPr>
              <a:t>门</a:t>
            </a:r>
            <a:r>
              <a:rPr lang="zh-CN" altLang="en-US" sz="2000" b="1" dirty="0">
                <a:latin typeface="Times New Roman" panose="02020603050405020304" pitchFamily="18" charset="0"/>
                <a:ea typeface="宋体-方正超大字符集" pitchFamily="65" charset="-122"/>
              </a:rPr>
              <a:t>，显然是实现该函数的最佳结果。</a:t>
            </a:r>
            <a:endParaRPr lang="zh-CN" altLang="en-US" sz="2000" b="1" dirty="0">
              <a:latin typeface="Times New Roman" panose="02020603050405020304" pitchFamily="18" charset="0"/>
              <a:ea typeface="宋体-方正超大字符集" pitchFamily="65"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500" fill="hold"/>
                                        <p:tgtEl>
                                          <p:spTgt spid="76802"/>
                                        </p:tgtEl>
                                        <p:attrNameLst>
                                          <p:attrName>ppt_x</p:attrName>
                                        </p:attrNameLst>
                                      </p:cBhvr>
                                      <p:tavLst>
                                        <p:tav tm="0">
                                          <p:val>
                                            <p:strVal val="#ppt_x"/>
                                          </p:val>
                                        </p:tav>
                                        <p:tav tm="100000">
                                          <p:val>
                                            <p:strVal val="#ppt_x"/>
                                          </p:val>
                                        </p:tav>
                                      </p:tavLst>
                                    </p:anim>
                                    <p:anim calcmode="lin" valueType="num">
                                      <p:cBhvr additive="base">
                                        <p:cTn id="8" dur="500" fill="hold"/>
                                        <p:tgtEl>
                                          <p:spTgt spid="768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6803"/>
                                        </p:tgtEl>
                                        <p:attrNameLst>
                                          <p:attrName>style.visibility</p:attrName>
                                        </p:attrNameLst>
                                      </p:cBhvr>
                                      <p:to>
                                        <p:strVal val="visible"/>
                                      </p:to>
                                    </p:set>
                                    <p:anim calcmode="lin" valueType="num">
                                      <p:cBhvr additive="base">
                                        <p:cTn id="13" dur="500" fill="hold"/>
                                        <p:tgtEl>
                                          <p:spTgt spid="76803"/>
                                        </p:tgtEl>
                                        <p:attrNameLst>
                                          <p:attrName>ppt_x</p:attrName>
                                        </p:attrNameLst>
                                      </p:cBhvr>
                                      <p:tavLst>
                                        <p:tav tm="0">
                                          <p:val>
                                            <p:strVal val="#ppt_x"/>
                                          </p:val>
                                        </p:tav>
                                        <p:tav tm="100000">
                                          <p:val>
                                            <p:strVal val="#ppt_x"/>
                                          </p:val>
                                        </p:tav>
                                      </p:tavLst>
                                    </p:anim>
                                    <p:anim calcmode="lin" valueType="num">
                                      <p:cBhvr additive="base">
                                        <p:cTn id="14" dur="500" fill="hold"/>
                                        <p:tgtEl>
                                          <p:spTgt spid="7680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76805"/>
                                        </p:tgtEl>
                                        <p:attrNameLst>
                                          <p:attrName>style.visibility</p:attrName>
                                        </p:attrNameLst>
                                      </p:cBhvr>
                                      <p:to>
                                        <p:strVal val="visible"/>
                                      </p:to>
                                    </p:set>
                                    <p:anim calcmode="lin" valueType="num">
                                      <p:cBhvr>
                                        <p:cTn id="19" dur="500" fill="hold"/>
                                        <p:tgtEl>
                                          <p:spTgt spid="76805"/>
                                        </p:tgtEl>
                                        <p:attrNameLst>
                                          <p:attrName>ppt_w</p:attrName>
                                        </p:attrNameLst>
                                      </p:cBhvr>
                                      <p:tavLst>
                                        <p:tav tm="0">
                                          <p:val>
                                            <p:fltVal val="0.000000"/>
                                          </p:val>
                                        </p:tav>
                                        <p:tav tm="100000">
                                          <p:val>
                                            <p:strVal val="#ppt_w"/>
                                          </p:val>
                                        </p:tav>
                                      </p:tavLst>
                                    </p:anim>
                                    <p:anim calcmode="lin" valueType="num">
                                      <p:cBhvr>
                                        <p:cTn id="20" dur="500" fill="hold"/>
                                        <p:tgtEl>
                                          <p:spTgt spid="76805"/>
                                        </p:tgtEl>
                                        <p:attrNameLst>
                                          <p:attrName>ppt_h</p:attrName>
                                        </p:attrNameLst>
                                      </p:cBhvr>
                                      <p:tavLst>
                                        <p:tav tm="0">
                                          <p:val>
                                            <p:fltVal val="0.00000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6804"/>
                                        </p:tgtEl>
                                        <p:attrNameLst>
                                          <p:attrName>style.visibility</p:attrName>
                                        </p:attrNameLst>
                                      </p:cBhvr>
                                      <p:to>
                                        <p:strVal val="visible"/>
                                      </p:to>
                                    </p:set>
                                    <p:anim calcmode="lin" valueType="num">
                                      <p:cBhvr additive="base">
                                        <p:cTn id="25" dur="500" fill="hold"/>
                                        <p:tgtEl>
                                          <p:spTgt spid="76804"/>
                                        </p:tgtEl>
                                        <p:attrNameLst>
                                          <p:attrName>ppt_x</p:attrName>
                                        </p:attrNameLst>
                                      </p:cBhvr>
                                      <p:tavLst>
                                        <p:tav tm="0">
                                          <p:val>
                                            <p:strVal val="#ppt_x"/>
                                          </p:val>
                                        </p:tav>
                                        <p:tav tm="100000">
                                          <p:val>
                                            <p:strVal val="#ppt_x"/>
                                          </p:val>
                                        </p:tav>
                                      </p:tavLst>
                                    </p:anim>
                                    <p:anim calcmode="lin" valueType="num">
                                      <p:cBhvr additive="base">
                                        <p:cTn id="26" dur="500" fill="hold"/>
                                        <p:tgtEl>
                                          <p:spTgt spid="76804"/>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3" presetClass="entr" presetSubtype="16" fill="hold" nodeType="afterEffect">
                                  <p:stCondLst>
                                    <p:cond delay="0"/>
                                  </p:stCondLst>
                                  <p:childTnLst>
                                    <p:set>
                                      <p:cBhvr>
                                        <p:cTn id="29" dur="1" fill="hold">
                                          <p:stCondLst>
                                            <p:cond delay="0"/>
                                          </p:stCondLst>
                                        </p:cTn>
                                        <p:tgtEl>
                                          <p:spTgt spid="76806"/>
                                        </p:tgtEl>
                                        <p:attrNameLst>
                                          <p:attrName>style.visibility</p:attrName>
                                        </p:attrNameLst>
                                      </p:cBhvr>
                                      <p:to>
                                        <p:strVal val="visible"/>
                                      </p:to>
                                    </p:set>
                                    <p:anim calcmode="lin" valueType="num">
                                      <p:cBhvr>
                                        <p:cTn id="30" dur="500" fill="hold"/>
                                        <p:tgtEl>
                                          <p:spTgt spid="76806"/>
                                        </p:tgtEl>
                                        <p:attrNameLst>
                                          <p:attrName>ppt_w</p:attrName>
                                        </p:attrNameLst>
                                      </p:cBhvr>
                                      <p:tavLst>
                                        <p:tav tm="0">
                                          <p:val>
                                            <p:fltVal val="0.000000"/>
                                          </p:val>
                                        </p:tav>
                                        <p:tav tm="100000">
                                          <p:val>
                                            <p:strVal val="#ppt_w"/>
                                          </p:val>
                                        </p:tav>
                                      </p:tavLst>
                                    </p:anim>
                                    <p:anim calcmode="lin" valueType="num">
                                      <p:cBhvr>
                                        <p:cTn id="31" dur="500" fill="hold"/>
                                        <p:tgtEl>
                                          <p:spTgt spid="76806"/>
                                        </p:tgtEl>
                                        <p:attrNameLst>
                                          <p:attrName>ppt_h</p:attrName>
                                        </p:attrNameLst>
                                      </p:cBhvr>
                                      <p:tavLst>
                                        <p:tav tm="0">
                                          <p:val>
                                            <p:fltVal val="0.000000"/>
                                          </p:val>
                                        </p:tav>
                                        <p:tav tm="100000">
                                          <p:val>
                                            <p:strVal val="#ppt_h"/>
                                          </p:val>
                                        </p:tav>
                                      </p:tavLst>
                                    </p:anim>
                                  </p:childTnLst>
                                </p:cTn>
                              </p:par>
                            </p:childTnLst>
                          </p:cTn>
                        </p:par>
                        <p:par>
                          <p:cTn id="32" fill="hold">
                            <p:stCondLst>
                              <p:cond delay="1000"/>
                            </p:stCondLst>
                            <p:childTnLst>
                              <p:par>
                                <p:cTn id="33" presetID="23" presetClass="entr" presetSubtype="16" fill="hold" nodeType="afterEffect">
                                  <p:stCondLst>
                                    <p:cond delay="0"/>
                                  </p:stCondLst>
                                  <p:childTnLst>
                                    <p:set>
                                      <p:cBhvr>
                                        <p:cTn id="34" dur="1" fill="hold">
                                          <p:stCondLst>
                                            <p:cond delay="0"/>
                                          </p:stCondLst>
                                        </p:cTn>
                                        <p:tgtEl>
                                          <p:spTgt spid="76807"/>
                                        </p:tgtEl>
                                        <p:attrNameLst>
                                          <p:attrName>style.visibility</p:attrName>
                                        </p:attrNameLst>
                                      </p:cBhvr>
                                      <p:to>
                                        <p:strVal val="visible"/>
                                      </p:to>
                                    </p:set>
                                    <p:anim calcmode="lin" valueType="num">
                                      <p:cBhvr>
                                        <p:cTn id="35" dur="500" fill="hold"/>
                                        <p:tgtEl>
                                          <p:spTgt spid="76807"/>
                                        </p:tgtEl>
                                        <p:attrNameLst>
                                          <p:attrName>ppt_w</p:attrName>
                                        </p:attrNameLst>
                                      </p:cBhvr>
                                      <p:tavLst>
                                        <p:tav tm="0">
                                          <p:val>
                                            <p:fltVal val="0.000000"/>
                                          </p:val>
                                        </p:tav>
                                        <p:tav tm="100000">
                                          <p:val>
                                            <p:strVal val="#ppt_w"/>
                                          </p:val>
                                        </p:tav>
                                      </p:tavLst>
                                    </p:anim>
                                    <p:anim calcmode="lin" valueType="num">
                                      <p:cBhvr>
                                        <p:cTn id="36" dur="500" fill="hold"/>
                                        <p:tgtEl>
                                          <p:spTgt spid="76807"/>
                                        </p:tgtEl>
                                        <p:attrNameLst>
                                          <p:attrName>ppt_h</p:attrName>
                                        </p:attrNameLst>
                                      </p:cBhvr>
                                      <p:tavLst>
                                        <p:tav tm="0">
                                          <p:val>
                                            <p:fltVal val="0.00000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6849"/>
                                        </p:tgtEl>
                                        <p:attrNameLst>
                                          <p:attrName>style.visibility</p:attrName>
                                        </p:attrNameLst>
                                      </p:cBhvr>
                                      <p:to>
                                        <p:strVal val="visible"/>
                                      </p:to>
                                    </p:set>
                                    <p:anim calcmode="lin" valueType="num">
                                      <p:cBhvr additive="base">
                                        <p:cTn id="41" dur="500" fill="hold"/>
                                        <p:tgtEl>
                                          <p:spTgt spid="76849"/>
                                        </p:tgtEl>
                                        <p:attrNameLst>
                                          <p:attrName>ppt_x</p:attrName>
                                        </p:attrNameLst>
                                      </p:cBhvr>
                                      <p:tavLst>
                                        <p:tav tm="0">
                                          <p:val>
                                            <p:strVal val="#ppt_x"/>
                                          </p:val>
                                        </p:tav>
                                        <p:tav tm="100000">
                                          <p:val>
                                            <p:strVal val="#ppt_x"/>
                                          </p:val>
                                        </p:tav>
                                      </p:tavLst>
                                    </p:anim>
                                    <p:anim calcmode="lin" valueType="num">
                                      <p:cBhvr additive="base">
                                        <p:cTn id="42" dur="500" fill="hold"/>
                                        <p:tgtEl>
                                          <p:spTgt spid="7684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6808"/>
                                        </p:tgtEl>
                                        <p:attrNameLst>
                                          <p:attrName>style.visibility</p:attrName>
                                        </p:attrNameLst>
                                      </p:cBhvr>
                                      <p:to>
                                        <p:strVal val="visible"/>
                                      </p:to>
                                    </p:set>
                                    <p:anim calcmode="lin" valueType="num">
                                      <p:cBhvr additive="base">
                                        <p:cTn id="47" dur="500" fill="hold"/>
                                        <p:tgtEl>
                                          <p:spTgt spid="76808"/>
                                        </p:tgtEl>
                                        <p:attrNameLst>
                                          <p:attrName>ppt_x</p:attrName>
                                        </p:attrNameLst>
                                      </p:cBhvr>
                                      <p:tavLst>
                                        <p:tav tm="0">
                                          <p:val>
                                            <p:strVal val="#ppt_x"/>
                                          </p:val>
                                        </p:tav>
                                        <p:tav tm="100000">
                                          <p:val>
                                            <p:strVal val="#ppt_x"/>
                                          </p:val>
                                        </p:tav>
                                      </p:tavLst>
                                    </p:anim>
                                    <p:anim calcmode="lin" valueType="num">
                                      <p:cBhvr additive="base">
                                        <p:cTn id="48" dur="500" fill="hold"/>
                                        <p:tgtEl>
                                          <p:spTgt spid="768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P spid="768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p:nvPr/>
        </p:nvSpPr>
        <p:spPr>
          <a:xfrm>
            <a:off x="323850" y="115888"/>
            <a:ext cx="8351838" cy="19399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622300" lvl="0" indent="-622300" eaLnBrk="1" hangingPunct="1">
              <a:spcBef>
                <a:spcPct val="50000"/>
              </a:spcBef>
              <a:buNone/>
            </a:pPr>
            <a:r>
              <a:rPr lang="zh-CN" altLang="en-US" sz="2400" b="1" dirty="0">
                <a:solidFill>
                  <a:srgbClr val="0000FF"/>
                </a:solidFill>
                <a:latin typeface="宋体" panose="02010600030101010101" pitchFamily="2" charset="-122"/>
              </a:rPr>
              <a:t>例</a:t>
            </a:r>
            <a:r>
              <a:rPr lang="zh-CN" altLang="en-US" sz="2400" b="1" dirty="0">
                <a:solidFill>
                  <a:schemeClr val="tx2"/>
                </a:solidFill>
                <a:latin typeface="宋体" panose="02010600030101010101" pitchFamily="2" charset="-122"/>
              </a:rPr>
              <a:t>：</a:t>
            </a:r>
            <a:r>
              <a:rPr lang="zh-CN" altLang="en-US" sz="2400" b="1" dirty="0">
                <a:solidFill>
                  <a:srgbClr val="000000"/>
                </a:solidFill>
                <a:latin typeface="宋体" panose="02010600030101010101" pitchFamily="2" charset="-122"/>
              </a:rPr>
              <a:t>某工厂有三条生产线，耗电分别为</a:t>
            </a:r>
            <a:r>
              <a:rPr lang="en-US" altLang="zh-CN" sz="2400" b="1" dirty="0">
                <a:solidFill>
                  <a:schemeClr val="tx2"/>
                </a:solidFill>
                <a:latin typeface="宋体" panose="02010600030101010101" pitchFamily="2" charset="-122"/>
              </a:rPr>
              <a:t>1</a:t>
            </a:r>
            <a:r>
              <a:rPr lang="zh-CN" altLang="en-US" sz="2400" b="1" dirty="0">
                <a:solidFill>
                  <a:schemeClr val="tx2"/>
                </a:solidFill>
                <a:latin typeface="宋体" panose="02010600030101010101" pitchFamily="2" charset="-122"/>
              </a:rPr>
              <a:t>号线</a:t>
            </a:r>
            <a:r>
              <a:rPr lang="en-US" altLang="zh-CN" sz="2400" b="1" dirty="0">
                <a:solidFill>
                  <a:schemeClr val="tx2"/>
                </a:solidFill>
                <a:latin typeface="宋体" panose="02010600030101010101" pitchFamily="2" charset="-122"/>
              </a:rPr>
              <a:t>10kW</a:t>
            </a:r>
            <a:r>
              <a:rPr lang="zh-CN" altLang="en-US" sz="2400" b="1" dirty="0">
                <a:solidFill>
                  <a:srgbClr val="000000"/>
                </a:solidFill>
                <a:latin typeface="宋体" panose="02010600030101010101" pitchFamily="2" charset="-122"/>
              </a:rPr>
              <a:t>，</a:t>
            </a:r>
            <a:r>
              <a:rPr lang="en-US" altLang="zh-CN" sz="2400" b="1" dirty="0">
                <a:solidFill>
                  <a:srgbClr val="0000FF"/>
                </a:solidFill>
                <a:latin typeface="宋体" panose="02010600030101010101" pitchFamily="2" charset="-122"/>
              </a:rPr>
              <a:t>2</a:t>
            </a:r>
            <a:r>
              <a:rPr lang="zh-CN" altLang="en-US" sz="2400" b="1" dirty="0">
                <a:solidFill>
                  <a:srgbClr val="0000FF"/>
                </a:solidFill>
                <a:latin typeface="宋体" panose="02010600030101010101" pitchFamily="2" charset="-122"/>
              </a:rPr>
              <a:t>号线</a:t>
            </a:r>
            <a:r>
              <a:rPr lang="en-US" altLang="zh-CN" sz="2400" b="1" dirty="0">
                <a:solidFill>
                  <a:srgbClr val="0000FF"/>
                </a:solidFill>
                <a:latin typeface="宋体" panose="02010600030101010101" pitchFamily="2" charset="-122"/>
              </a:rPr>
              <a:t>20kW</a:t>
            </a:r>
            <a:r>
              <a:rPr lang="zh-CN" altLang="en-US" sz="2400" b="1" dirty="0">
                <a:solidFill>
                  <a:srgbClr val="000000"/>
                </a:solidFill>
                <a:latin typeface="宋体" panose="02010600030101010101" pitchFamily="2" charset="-122"/>
              </a:rPr>
              <a:t>，</a:t>
            </a:r>
            <a:r>
              <a:rPr lang="en-US" altLang="zh-CN" sz="2400" b="1" dirty="0">
                <a:solidFill>
                  <a:schemeClr val="tx2"/>
                </a:solidFill>
                <a:latin typeface="宋体" panose="02010600030101010101" pitchFamily="2" charset="-122"/>
              </a:rPr>
              <a:t>3</a:t>
            </a:r>
            <a:r>
              <a:rPr lang="zh-CN" altLang="en-US" sz="2400" b="1" dirty="0">
                <a:solidFill>
                  <a:schemeClr val="tx2"/>
                </a:solidFill>
                <a:latin typeface="宋体" panose="02010600030101010101" pitchFamily="2" charset="-122"/>
              </a:rPr>
              <a:t>号线</a:t>
            </a:r>
            <a:r>
              <a:rPr lang="en-US" altLang="zh-CN" sz="2400" b="1" dirty="0">
                <a:solidFill>
                  <a:schemeClr val="tx2"/>
                </a:solidFill>
                <a:latin typeface="宋体" panose="02010600030101010101" pitchFamily="2" charset="-122"/>
              </a:rPr>
              <a:t>30kW</a:t>
            </a:r>
            <a:r>
              <a:rPr lang="zh-CN" altLang="en-US" sz="2400" b="1" dirty="0">
                <a:solidFill>
                  <a:srgbClr val="000000"/>
                </a:solidFill>
                <a:latin typeface="宋体" panose="02010600030101010101" pitchFamily="2" charset="-122"/>
              </a:rPr>
              <a:t>，生产线的电力由两台发电机提供，其中</a:t>
            </a:r>
            <a:r>
              <a:rPr lang="en-US" altLang="zh-CN" sz="2400" b="1" dirty="0">
                <a:solidFill>
                  <a:srgbClr val="000000"/>
                </a:solidFill>
                <a:latin typeface="宋体" panose="02010600030101010101" pitchFamily="2" charset="-122"/>
              </a:rPr>
              <a:t>1</a:t>
            </a:r>
            <a:r>
              <a:rPr lang="zh-CN" altLang="en-US" sz="2400" b="1" dirty="0">
                <a:solidFill>
                  <a:srgbClr val="000000"/>
                </a:solidFill>
                <a:latin typeface="宋体" panose="02010600030101010101" pitchFamily="2" charset="-122"/>
              </a:rPr>
              <a:t>号机</a:t>
            </a:r>
            <a:r>
              <a:rPr lang="en-US" altLang="zh-CN" sz="2400" b="1" dirty="0">
                <a:solidFill>
                  <a:srgbClr val="000000"/>
                </a:solidFill>
                <a:latin typeface="宋体" panose="02010600030101010101" pitchFamily="2" charset="-122"/>
              </a:rPr>
              <a:t>20kW</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2</a:t>
            </a:r>
            <a:r>
              <a:rPr lang="zh-CN" altLang="en-US" sz="2400" b="1" dirty="0">
                <a:solidFill>
                  <a:srgbClr val="000000"/>
                </a:solidFill>
                <a:latin typeface="宋体" panose="02010600030101010101" pitchFamily="2" charset="-122"/>
              </a:rPr>
              <a:t>号机</a:t>
            </a:r>
            <a:r>
              <a:rPr lang="en-US" altLang="zh-CN" sz="2400" b="1" dirty="0">
                <a:solidFill>
                  <a:srgbClr val="000000"/>
                </a:solidFill>
                <a:latin typeface="宋体" panose="02010600030101010101" pitchFamily="2" charset="-122"/>
              </a:rPr>
              <a:t>40kW</a:t>
            </a:r>
            <a:r>
              <a:rPr lang="zh-CN" altLang="en-US" sz="2400" b="1" dirty="0">
                <a:solidFill>
                  <a:srgbClr val="000000"/>
                </a:solidFill>
                <a:latin typeface="宋体" panose="02010600030101010101" pitchFamily="2" charset="-122"/>
              </a:rPr>
              <a:t>。试设计一个供电控制电路，根据生产线的开工情况启动发电机，使电力负荷达到最佳配置。   </a:t>
            </a:r>
            <a:endParaRPr lang="zh-CN" altLang="en-US" sz="2400" b="1" dirty="0">
              <a:solidFill>
                <a:srgbClr val="000000"/>
              </a:solidFill>
              <a:latin typeface="宋体" panose="02010600030101010101" pitchFamily="2" charset="-122"/>
            </a:endParaRPr>
          </a:p>
        </p:txBody>
      </p:sp>
      <p:sp>
        <p:nvSpPr>
          <p:cNvPr id="77827" name="Text Box 3"/>
          <p:cNvSpPr txBox="1"/>
          <p:nvPr/>
        </p:nvSpPr>
        <p:spPr>
          <a:xfrm>
            <a:off x="611188" y="2060575"/>
            <a:ext cx="28082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解：① 逻辑抽象</a:t>
            </a:r>
            <a:endParaRPr lang="zh-CN" altLang="en-US" sz="2400" b="1" dirty="0"/>
          </a:p>
        </p:txBody>
      </p:sp>
      <p:sp>
        <p:nvSpPr>
          <p:cNvPr id="77828" name="Text Box 4"/>
          <p:cNvSpPr txBox="1"/>
          <p:nvPr/>
        </p:nvSpPr>
        <p:spPr>
          <a:xfrm>
            <a:off x="898525" y="2779713"/>
            <a:ext cx="4465638" cy="13700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latin typeface="宋体" panose="02010600030101010101" pitchFamily="2" charset="-122"/>
              </a:rPr>
              <a:t>输入变量：</a:t>
            </a:r>
            <a:endParaRPr lang="zh-CN" altLang="en-US" sz="2400" b="1" dirty="0">
              <a:latin typeface="宋体" panose="02010600030101010101" pitchFamily="2" charset="-122"/>
            </a:endParaRPr>
          </a:p>
          <a:p>
            <a:pPr marL="0" lvl="0" indent="0" eaLnBrk="1" hangingPunct="1">
              <a:spcBef>
                <a:spcPct val="50000"/>
              </a:spcBef>
              <a:buNone/>
            </a:pPr>
            <a:r>
              <a:rPr lang="en-US" altLang="zh-CN" sz="2400" b="1" dirty="0">
                <a:latin typeface="宋体" panose="02010600030101010101" pitchFamily="2" charset="-122"/>
              </a:rPr>
              <a:t>1</a:t>
            </a:r>
            <a:r>
              <a:rPr lang="zh-CN" altLang="en-US" sz="2400" b="1" dirty="0">
                <a:latin typeface="宋体" panose="02010600030101010101" pitchFamily="2" charset="-122"/>
              </a:rPr>
              <a:t>～</a:t>
            </a:r>
            <a:r>
              <a:rPr lang="en-US" altLang="zh-CN" sz="2400" b="1" dirty="0">
                <a:latin typeface="宋体" panose="02010600030101010101" pitchFamily="2" charset="-122"/>
              </a:rPr>
              <a:t>3</a:t>
            </a:r>
            <a:r>
              <a:rPr lang="zh-CN" altLang="en-US" sz="2400" b="1" dirty="0">
                <a:latin typeface="宋体" panose="02010600030101010101" pitchFamily="2" charset="-122"/>
              </a:rPr>
              <a:t>号生产线以</a:t>
            </a:r>
            <a:r>
              <a:rPr lang="en-US" altLang="zh-CN" sz="2400" b="1" dirty="0">
                <a:latin typeface="宋体" panose="02010600030101010101" pitchFamily="2" charset="-122"/>
              </a:rPr>
              <a:t>A</a:t>
            </a:r>
            <a:r>
              <a:rPr lang="zh-CN" altLang="en-US" sz="2400" b="1" dirty="0">
                <a:latin typeface="宋体" panose="02010600030101010101" pitchFamily="2" charset="-122"/>
              </a:rPr>
              <a:t>、</a:t>
            </a:r>
            <a:r>
              <a:rPr lang="en-US" altLang="zh-CN" sz="2400" b="1" dirty="0">
                <a:latin typeface="宋体" panose="02010600030101010101" pitchFamily="2" charset="-122"/>
              </a:rPr>
              <a:t>B</a:t>
            </a:r>
            <a:r>
              <a:rPr lang="zh-CN" altLang="en-US" sz="2400" b="1" dirty="0">
                <a:latin typeface="宋体" panose="02010600030101010101" pitchFamily="2" charset="-122"/>
              </a:rPr>
              <a:t>、</a:t>
            </a:r>
            <a:r>
              <a:rPr lang="en-US" altLang="zh-CN" sz="2400" b="1" dirty="0">
                <a:latin typeface="宋体" panose="02010600030101010101" pitchFamily="2" charset="-122"/>
              </a:rPr>
              <a:t>C</a:t>
            </a:r>
            <a:r>
              <a:rPr lang="zh-CN" altLang="en-US" sz="2400" b="1" dirty="0">
                <a:latin typeface="宋体" panose="02010600030101010101" pitchFamily="2" charset="-122"/>
              </a:rPr>
              <a:t>表示，          生产线开工为</a:t>
            </a:r>
            <a:r>
              <a:rPr lang="en-US" altLang="zh-CN" sz="2400" b="1" dirty="0">
                <a:latin typeface="宋体" panose="02010600030101010101" pitchFamily="2" charset="-122"/>
              </a:rPr>
              <a:t>1</a:t>
            </a:r>
            <a:r>
              <a:rPr lang="zh-CN" altLang="en-US" sz="2400" b="1" dirty="0">
                <a:latin typeface="宋体" panose="02010600030101010101" pitchFamily="2" charset="-122"/>
              </a:rPr>
              <a:t>，停工为</a:t>
            </a:r>
            <a:r>
              <a:rPr lang="en-US" altLang="zh-CN" sz="2400" b="1" dirty="0">
                <a:latin typeface="宋体" panose="02010600030101010101" pitchFamily="2" charset="-122"/>
              </a:rPr>
              <a:t>0</a:t>
            </a:r>
            <a:r>
              <a:rPr lang="zh-CN" altLang="en-US" sz="2400" b="1" dirty="0">
                <a:latin typeface="宋体" panose="02010600030101010101" pitchFamily="2" charset="-122"/>
              </a:rPr>
              <a:t>；</a:t>
            </a:r>
            <a:endParaRPr lang="zh-CN" altLang="en-US" sz="2400" b="1" dirty="0">
              <a:latin typeface="宋体" panose="02010600030101010101" pitchFamily="2" charset="-122"/>
            </a:endParaRPr>
          </a:p>
        </p:txBody>
      </p:sp>
      <p:sp>
        <p:nvSpPr>
          <p:cNvPr id="77829" name="Text Box 5"/>
          <p:cNvSpPr txBox="1"/>
          <p:nvPr/>
        </p:nvSpPr>
        <p:spPr>
          <a:xfrm>
            <a:off x="971550" y="4364038"/>
            <a:ext cx="4175125" cy="13700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latin typeface="宋体" panose="02010600030101010101" pitchFamily="2" charset="-122"/>
              </a:rPr>
              <a:t>输出变量：</a:t>
            </a:r>
            <a:endParaRPr lang="zh-CN" altLang="en-US" sz="2400" b="1" dirty="0">
              <a:latin typeface="宋体" panose="02010600030101010101" pitchFamily="2" charset="-122"/>
            </a:endParaRPr>
          </a:p>
          <a:p>
            <a:pPr marL="0" lvl="0" indent="0" eaLnBrk="1" hangingPunct="1">
              <a:spcBef>
                <a:spcPct val="50000"/>
              </a:spcBef>
              <a:buNone/>
            </a:pPr>
            <a:r>
              <a:rPr lang="en-US" altLang="zh-CN" sz="2400" b="1" dirty="0">
                <a:latin typeface="宋体" panose="02010600030101010101" pitchFamily="2" charset="-122"/>
              </a:rPr>
              <a:t>1</a:t>
            </a:r>
            <a:r>
              <a:rPr lang="zh-CN" altLang="en-US" sz="2400" b="1" dirty="0">
                <a:latin typeface="宋体" panose="02010600030101010101" pitchFamily="2" charset="-122"/>
              </a:rPr>
              <a:t>～</a:t>
            </a:r>
            <a:r>
              <a:rPr lang="en-US" altLang="zh-CN" sz="2400" b="1" dirty="0">
                <a:latin typeface="宋体" panose="02010600030101010101" pitchFamily="2" charset="-122"/>
              </a:rPr>
              <a:t>2</a:t>
            </a:r>
            <a:r>
              <a:rPr lang="zh-CN" altLang="en-US" sz="2400" b="1" dirty="0">
                <a:latin typeface="宋体" panose="02010600030101010101" pitchFamily="2" charset="-122"/>
              </a:rPr>
              <a:t>号发电机以</a:t>
            </a:r>
            <a:r>
              <a:rPr lang="en-US" altLang="zh-CN" sz="2400" b="1" dirty="0">
                <a:latin typeface="宋体" panose="02010600030101010101" pitchFamily="2" charset="-122"/>
              </a:rPr>
              <a:t>Y1</a:t>
            </a:r>
            <a:r>
              <a:rPr lang="zh-CN" altLang="en-US" sz="2400" b="1" dirty="0">
                <a:latin typeface="宋体" panose="02010600030101010101" pitchFamily="2" charset="-122"/>
              </a:rPr>
              <a:t>、</a:t>
            </a:r>
            <a:r>
              <a:rPr lang="en-US" altLang="zh-CN" sz="2400" b="1" dirty="0">
                <a:latin typeface="宋体" panose="02010600030101010101" pitchFamily="2" charset="-122"/>
              </a:rPr>
              <a:t>Y2</a:t>
            </a:r>
            <a:r>
              <a:rPr lang="zh-CN" altLang="en-US" sz="2400" b="1" dirty="0">
                <a:latin typeface="宋体" panose="02010600030101010101" pitchFamily="2" charset="-122"/>
              </a:rPr>
              <a:t>表示，发电机启动为</a:t>
            </a:r>
            <a:r>
              <a:rPr lang="en-US" altLang="zh-CN" sz="2400" b="1" dirty="0">
                <a:latin typeface="宋体" panose="02010600030101010101" pitchFamily="2" charset="-122"/>
              </a:rPr>
              <a:t>1</a:t>
            </a:r>
            <a:r>
              <a:rPr lang="zh-CN" altLang="en-US" sz="2400" b="1" dirty="0">
                <a:latin typeface="宋体" panose="02010600030101010101" pitchFamily="2" charset="-122"/>
              </a:rPr>
              <a:t>，关机为</a:t>
            </a:r>
            <a:r>
              <a:rPr lang="en-US" altLang="zh-CN" sz="2400" b="1" dirty="0">
                <a:latin typeface="宋体" panose="02010600030101010101" pitchFamily="2" charset="-122"/>
              </a:rPr>
              <a:t>0</a:t>
            </a:r>
            <a:r>
              <a:rPr lang="zh-CN" altLang="en-US" sz="2400" b="1" dirty="0">
                <a:latin typeface="宋体" panose="02010600030101010101" pitchFamily="2" charset="-122"/>
              </a:rPr>
              <a:t>；</a:t>
            </a:r>
            <a:endParaRPr lang="zh-CN" altLang="en-US" sz="2400" b="1" dirty="0">
              <a:latin typeface="宋体" panose="02010600030101010101" pitchFamily="2" charset="-122"/>
            </a:endParaRPr>
          </a:p>
        </p:txBody>
      </p:sp>
      <p:graphicFrame>
        <p:nvGraphicFramePr>
          <p:cNvPr id="77830" name="Object 6"/>
          <p:cNvGraphicFramePr>
            <a:graphicFrameLocks noChangeAspect="1"/>
          </p:cNvGraphicFramePr>
          <p:nvPr/>
        </p:nvGraphicFramePr>
        <p:xfrm>
          <a:off x="5508625" y="2636838"/>
          <a:ext cx="2662238" cy="3600450"/>
        </p:xfrm>
        <a:graphic>
          <a:graphicData uri="http://schemas.openxmlformats.org/presentationml/2006/ole">
            <mc:AlternateContent xmlns:mc="http://schemas.openxmlformats.org/markup-compatibility/2006">
              <mc:Choice xmlns:v="urn:schemas-microsoft-com:vml" Requires="v">
                <p:oleObj spid="_x0000_s3154" name="" r:id="rId1" imgW="1512570" imgH="2370455" progId="Excel.Sheet.8">
                  <p:embed/>
                </p:oleObj>
              </mc:Choice>
              <mc:Fallback>
                <p:oleObj name="" r:id="rId1" imgW="1512570" imgH="2370455" progId="Excel.Sheet.8">
                  <p:embed/>
                  <p:pic>
                    <p:nvPicPr>
                      <p:cNvPr id="0" name="图片 3153"/>
                      <p:cNvPicPr/>
                      <p:nvPr/>
                    </p:nvPicPr>
                    <p:blipFill>
                      <a:blip r:embed="rId2"/>
                      <a:stretch>
                        <a:fillRect/>
                      </a:stretch>
                    </p:blipFill>
                    <p:spPr>
                      <a:xfrm>
                        <a:off x="5508625" y="2636838"/>
                        <a:ext cx="2662238" cy="3600450"/>
                      </a:xfrm>
                      <a:prstGeom prst="rect">
                        <a:avLst/>
                      </a:prstGeom>
                      <a:noFill/>
                      <a:ln w="38100">
                        <a:noFill/>
                        <a:miter/>
                      </a:ln>
                    </p:spPr>
                  </p:pic>
                </p:oleObj>
              </mc:Fallback>
            </mc:AlternateContent>
          </a:graphicData>
        </a:graphic>
      </p:graphicFrame>
      <p:sp>
        <p:nvSpPr>
          <p:cNvPr id="77831" name="Text Box 7"/>
          <p:cNvSpPr txBox="1"/>
          <p:nvPr/>
        </p:nvSpPr>
        <p:spPr>
          <a:xfrm>
            <a:off x="5364163" y="2035175"/>
            <a:ext cx="28082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逻辑真值表</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7826"/>
                                        </p:tgtEl>
                                        <p:attrNameLst>
                                          <p:attrName>style.visibility</p:attrName>
                                        </p:attrNameLst>
                                      </p:cBhvr>
                                      <p:to>
                                        <p:strVal val="visible"/>
                                      </p:to>
                                    </p:set>
                                    <p:anim calcmode="lin" valueType="num">
                                      <p:cBhvr>
                                        <p:cTn id="7" dur="1000" fill="hold"/>
                                        <p:tgtEl>
                                          <p:spTgt spid="77826"/>
                                        </p:tgtEl>
                                        <p:attrNameLst>
                                          <p:attrName>ppt_w</p:attrName>
                                        </p:attrNameLst>
                                      </p:cBhvr>
                                      <p:tavLst>
                                        <p:tav tm="0">
                                          <p:val>
                                            <p:strVal val="#ppt_w*0.70"/>
                                          </p:val>
                                        </p:tav>
                                        <p:tav tm="100000">
                                          <p:val>
                                            <p:strVal val="#ppt_w"/>
                                          </p:val>
                                        </p:tav>
                                      </p:tavLst>
                                    </p:anim>
                                    <p:anim calcmode="lin" valueType="num">
                                      <p:cBhvr>
                                        <p:cTn id="8" dur="1000" fill="hold"/>
                                        <p:tgtEl>
                                          <p:spTgt spid="77826"/>
                                        </p:tgtEl>
                                        <p:attrNameLst>
                                          <p:attrName>ppt_h</p:attrName>
                                        </p:attrNameLst>
                                      </p:cBhvr>
                                      <p:tavLst>
                                        <p:tav tm="0">
                                          <p:val>
                                            <p:strVal val="#ppt_h"/>
                                          </p:val>
                                        </p:tav>
                                        <p:tav tm="100000">
                                          <p:val>
                                            <p:strVal val="#ppt_h"/>
                                          </p:val>
                                        </p:tav>
                                      </p:tavLst>
                                    </p:anim>
                                    <p:animEffect transition="in" filter="fade">
                                      <p:cBhvr>
                                        <p:cTn id="9" dur="1000"/>
                                        <p:tgtEl>
                                          <p:spTgt spid="7782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77827"/>
                                        </p:tgtEl>
                                        <p:attrNameLst>
                                          <p:attrName>style.visibility</p:attrName>
                                        </p:attrNameLst>
                                      </p:cBhvr>
                                      <p:to>
                                        <p:strVal val="visible"/>
                                      </p:to>
                                    </p:set>
                                    <p:animEffect transition="in" filter="wipe(left)">
                                      <p:cBhvr>
                                        <p:cTn id="14" dur="500"/>
                                        <p:tgtEl>
                                          <p:spTgt spid="7782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7828"/>
                                        </p:tgtEl>
                                        <p:attrNameLst>
                                          <p:attrName>style.visibility</p:attrName>
                                        </p:attrNameLst>
                                      </p:cBhvr>
                                      <p:to>
                                        <p:strVal val="visible"/>
                                      </p:to>
                                    </p:set>
                                    <p:anim calcmode="lin" valueType="num">
                                      <p:cBhvr additive="base">
                                        <p:cTn id="19" dur="500" fill="hold"/>
                                        <p:tgtEl>
                                          <p:spTgt spid="77828"/>
                                        </p:tgtEl>
                                        <p:attrNameLst>
                                          <p:attrName>ppt_x</p:attrName>
                                        </p:attrNameLst>
                                      </p:cBhvr>
                                      <p:tavLst>
                                        <p:tav tm="0">
                                          <p:val>
                                            <p:strVal val="#ppt_x"/>
                                          </p:val>
                                        </p:tav>
                                        <p:tav tm="100000">
                                          <p:val>
                                            <p:strVal val="#ppt_x"/>
                                          </p:val>
                                        </p:tav>
                                      </p:tavLst>
                                    </p:anim>
                                    <p:anim calcmode="lin" valueType="num">
                                      <p:cBhvr additive="base">
                                        <p:cTn id="20" dur="500" fill="hold"/>
                                        <p:tgtEl>
                                          <p:spTgt spid="778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7829"/>
                                        </p:tgtEl>
                                        <p:attrNameLst>
                                          <p:attrName>style.visibility</p:attrName>
                                        </p:attrNameLst>
                                      </p:cBhvr>
                                      <p:to>
                                        <p:strVal val="visible"/>
                                      </p:to>
                                    </p:set>
                                    <p:anim calcmode="lin" valueType="num">
                                      <p:cBhvr additive="base">
                                        <p:cTn id="25" dur="500" fill="hold"/>
                                        <p:tgtEl>
                                          <p:spTgt spid="77829"/>
                                        </p:tgtEl>
                                        <p:attrNameLst>
                                          <p:attrName>ppt_x</p:attrName>
                                        </p:attrNameLst>
                                      </p:cBhvr>
                                      <p:tavLst>
                                        <p:tav tm="0">
                                          <p:val>
                                            <p:strVal val="#ppt_x"/>
                                          </p:val>
                                        </p:tav>
                                        <p:tav tm="100000">
                                          <p:val>
                                            <p:strVal val="#ppt_x"/>
                                          </p:val>
                                        </p:tav>
                                      </p:tavLst>
                                    </p:anim>
                                    <p:anim calcmode="lin" valueType="num">
                                      <p:cBhvr additive="base">
                                        <p:cTn id="26" dur="500" fill="hold"/>
                                        <p:tgtEl>
                                          <p:spTgt spid="7782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7831"/>
                                        </p:tgtEl>
                                        <p:attrNameLst>
                                          <p:attrName>style.visibility</p:attrName>
                                        </p:attrNameLst>
                                      </p:cBhvr>
                                      <p:to>
                                        <p:strVal val="visible"/>
                                      </p:to>
                                    </p:set>
                                    <p:animEffect transition="in" filter="wipe(left)">
                                      <p:cBhvr>
                                        <p:cTn id="31" dur="500"/>
                                        <p:tgtEl>
                                          <p:spTgt spid="77831"/>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77830"/>
                                        </p:tgtEl>
                                        <p:attrNameLst>
                                          <p:attrName>style.visibility</p:attrName>
                                        </p:attrNameLst>
                                      </p:cBhvr>
                                      <p:to>
                                        <p:strVal val="visible"/>
                                      </p:to>
                                    </p:set>
                                    <p:anim calcmode="lin" valueType="num">
                                      <p:cBhvr additive="base">
                                        <p:cTn id="36" dur="500" fill="hold"/>
                                        <p:tgtEl>
                                          <p:spTgt spid="77830"/>
                                        </p:tgtEl>
                                        <p:attrNameLst>
                                          <p:attrName>ppt_x</p:attrName>
                                        </p:attrNameLst>
                                      </p:cBhvr>
                                      <p:tavLst>
                                        <p:tav tm="0">
                                          <p:val>
                                            <p:strVal val="1+#ppt_w/2"/>
                                          </p:val>
                                        </p:tav>
                                        <p:tav tm="100000">
                                          <p:val>
                                            <p:strVal val="#ppt_x"/>
                                          </p:val>
                                        </p:tav>
                                      </p:tavLst>
                                    </p:anim>
                                    <p:anim calcmode="lin" valueType="num">
                                      <p:cBhvr additive="base">
                                        <p:cTn id="37" dur="500" fill="hold"/>
                                        <p:tgtEl>
                                          <p:spTgt spid="778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77827" grpId="0"/>
      <p:bldP spid="77828" grpId="0"/>
      <p:bldP spid="77829" grpId="0"/>
      <p:bldP spid="778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Text Box 2"/>
          <p:cNvSpPr txBox="1"/>
          <p:nvPr/>
        </p:nvSpPr>
        <p:spPr>
          <a:xfrm>
            <a:off x="755650" y="333375"/>
            <a:ext cx="25923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t>② </a:t>
            </a:r>
            <a:r>
              <a:rPr lang="zh-CN" altLang="en-US" sz="2400" b="1" dirty="0"/>
              <a:t>逻辑函数式</a:t>
            </a:r>
            <a:endParaRPr lang="zh-CN" altLang="en-US" sz="2400" b="1" dirty="0"/>
          </a:p>
        </p:txBody>
      </p:sp>
      <p:graphicFrame>
        <p:nvGraphicFramePr>
          <p:cNvPr id="78851" name="Object 3"/>
          <p:cNvGraphicFramePr>
            <a:graphicFrameLocks noChangeAspect="1"/>
          </p:cNvGraphicFramePr>
          <p:nvPr/>
        </p:nvGraphicFramePr>
        <p:xfrm>
          <a:off x="1042988" y="1052513"/>
          <a:ext cx="3886200" cy="438150"/>
        </p:xfrm>
        <a:graphic>
          <a:graphicData uri="http://schemas.openxmlformats.org/presentationml/2006/ole">
            <mc:AlternateContent xmlns:mc="http://schemas.openxmlformats.org/markup-compatibility/2006">
              <mc:Choice xmlns:v="urn:schemas-microsoft-com:vml" Requires="v">
                <p:oleObj spid="_x0000_s3155" name="" r:id="rId1" imgW="2133600" imgH="241300" progId="Equation.3">
                  <p:embed/>
                </p:oleObj>
              </mc:Choice>
              <mc:Fallback>
                <p:oleObj name="" r:id="rId1" imgW="2133600" imgH="241300" progId="Equation.3">
                  <p:embed/>
                  <p:pic>
                    <p:nvPicPr>
                      <p:cNvPr id="0" name="图片 3154"/>
                      <p:cNvPicPr/>
                      <p:nvPr/>
                    </p:nvPicPr>
                    <p:blipFill>
                      <a:blip r:embed="rId2"/>
                      <a:stretch>
                        <a:fillRect/>
                      </a:stretch>
                    </p:blipFill>
                    <p:spPr>
                      <a:xfrm>
                        <a:off x="1042988" y="1052513"/>
                        <a:ext cx="3886200" cy="438150"/>
                      </a:xfrm>
                      <a:prstGeom prst="rect">
                        <a:avLst/>
                      </a:prstGeom>
                      <a:noFill/>
                      <a:ln w="38100">
                        <a:noFill/>
                        <a:miter/>
                      </a:ln>
                    </p:spPr>
                  </p:pic>
                </p:oleObj>
              </mc:Fallback>
            </mc:AlternateContent>
          </a:graphicData>
        </a:graphic>
      </p:graphicFrame>
      <p:graphicFrame>
        <p:nvGraphicFramePr>
          <p:cNvPr id="78852" name="Object 4"/>
          <p:cNvGraphicFramePr>
            <a:graphicFrameLocks noChangeAspect="1"/>
          </p:cNvGraphicFramePr>
          <p:nvPr/>
        </p:nvGraphicFramePr>
        <p:xfrm>
          <a:off x="1042988" y="1628775"/>
          <a:ext cx="5027612" cy="446088"/>
        </p:xfrm>
        <a:graphic>
          <a:graphicData uri="http://schemas.openxmlformats.org/presentationml/2006/ole">
            <mc:AlternateContent xmlns:mc="http://schemas.openxmlformats.org/markup-compatibility/2006">
              <mc:Choice xmlns:v="urn:schemas-microsoft-com:vml" Requires="v">
                <p:oleObj spid="_x0000_s3156" name="" r:id="rId3" imgW="2616200" imgH="241300" progId="Equation.3">
                  <p:embed/>
                </p:oleObj>
              </mc:Choice>
              <mc:Fallback>
                <p:oleObj name="" r:id="rId3" imgW="2616200" imgH="241300" progId="Equation.3">
                  <p:embed/>
                  <p:pic>
                    <p:nvPicPr>
                      <p:cNvPr id="0" name="图片 3155"/>
                      <p:cNvPicPr/>
                      <p:nvPr/>
                    </p:nvPicPr>
                    <p:blipFill>
                      <a:blip r:embed="rId4"/>
                      <a:stretch>
                        <a:fillRect/>
                      </a:stretch>
                    </p:blipFill>
                    <p:spPr>
                      <a:xfrm>
                        <a:off x="1042988" y="1628775"/>
                        <a:ext cx="5027612" cy="446088"/>
                      </a:xfrm>
                      <a:prstGeom prst="rect">
                        <a:avLst/>
                      </a:prstGeom>
                      <a:noFill/>
                      <a:ln w="38100">
                        <a:noFill/>
                        <a:miter/>
                      </a:ln>
                    </p:spPr>
                  </p:pic>
                </p:oleObj>
              </mc:Fallback>
            </mc:AlternateContent>
          </a:graphicData>
        </a:graphic>
      </p:graphicFrame>
      <p:sp>
        <p:nvSpPr>
          <p:cNvPr id="78853" name="Text Box 5"/>
          <p:cNvSpPr txBox="1"/>
          <p:nvPr/>
        </p:nvSpPr>
        <p:spPr>
          <a:xfrm>
            <a:off x="755650" y="2133600"/>
            <a:ext cx="25923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t>③ </a:t>
            </a:r>
            <a:r>
              <a:rPr lang="zh-CN" altLang="en-US" sz="2400" b="1" dirty="0"/>
              <a:t>卡诺图化简</a:t>
            </a:r>
            <a:endParaRPr lang="zh-CN" altLang="en-US" sz="2400" b="1" dirty="0"/>
          </a:p>
        </p:txBody>
      </p:sp>
      <p:sp>
        <p:nvSpPr>
          <p:cNvPr id="36870" name="Text Box 6"/>
          <p:cNvSpPr txBox="1"/>
          <p:nvPr/>
        </p:nvSpPr>
        <p:spPr>
          <a:xfrm>
            <a:off x="2057400" y="3586163"/>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040404"/>
                </a:solidFill>
                <a:latin typeface="Times New Roman" panose="02020603050405020304" pitchFamily="18" charset="0"/>
              </a:rPr>
              <a:t>  </a:t>
            </a:r>
            <a:endParaRPr lang="en-US" altLang="zh-CN" sz="3600" b="1" dirty="0">
              <a:solidFill>
                <a:srgbClr val="040404"/>
              </a:solidFill>
              <a:latin typeface="Times New Roman" panose="02020603050405020304" pitchFamily="18" charset="0"/>
            </a:endParaRPr>
          </a:p>
        </p:txBody>
      </p:sp>
      <p:sp>
        <p:nvSpPr>
          <p:cNvPr id="36871" name="Text Box 7"/>
          <p:cNvSpPr txBox="1"/>
          <p:nvPr/>
        </p:nvSpPr>
        <p:spPr>
          <a:xfrm>
            <a:off x="2698750" y="3586163"/>
            <a:ext cx="2603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FF3300"/>
                </a:solidFill>
                <a:latin typeface="Times New Roman" panose="02020603050405020304" pitchFamily="18" charset="0"/>
              </a:rPr>
              <a:t> </a:t>
            </a:r>
            <a:endParaRPr lang="en-US" altLang="zh-CN" sz="3600" b="1" dirty="0">
              <a:solidFill>
                <a:srgbClr val="FF3300"/>
              </a:solidFill>
              <a:latin typeface="Times New Roman" panose="02020603050405020304" pitchFamily="18" charset="0"/>
            </a:endParaRPr>
          </a:p>
        </p:txBody>
      </p:sp>
      <p:grpSp>
        <p:nvGrpSpPr>
          <p:cNvPr id="78856" name="Group 8"/>
          <p:cNvGrpSpPr/>
          <p:nvPr/>
        </p:nvGrpSpPr>
        <p:grpSpPr>
          <a:xfrm>
            <a:off x="2057400" y="3586163"/>
            <a:ext cx="2197100" cy="990600"/>
            <a:chOff x="1296" y="2486"/>
            <a:chExt cx="1384" cy="624"/>
          </a:xfrm>
        </p:grpSpPr>
        <p:sp>
          <p:nvSpPr>
            <p:cNvPr id="36930" name="Text Box 9"/>
            <p:cNvSpPr txBox="1"/>
            <p:nvPr/>
          </p:nvSpPr>
          <p:spPr>
            <a:xfrm>
              <a:off x="2420" y="2486"/>
              <a:ext cx="260"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FF3300"/>
                  </a:solidFill>
                  <a:latin typeface="Times New Roman" panose="02020603050405020304" pitchFamily="18" charset="0"/>
                </a:rPr>
                <a:t>1 </a:t>
              </a:r>
              <a:endParaRPr lang="en-US" altLang="zh-CN" sz="3600" b="1" dirty="0">
                <a:solidFill>
                  <a:srgbClr val="FF3300"/>
                </a:solidFill>
                <a:latin typeface="Times New Roman" panose="02020603050405020304" pitchFamily="18" charset="0"/>
              </a:endParaRPr>
            </a:p>
          </p:txBody>
        </p:sp>
        <p:sp>
          <p:nvSpPr>
            <p:cNvPr id="36931" name="Text Box 10"/>
            <p:cNvSpPr txBox="1"/>
            <p:nvPr/>
          </p:nvSpPr>
          <p:spPr>
            <a:xfrm>
              <a:off x="1988" y="2486"/>
              <a:ext cx="356"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FF3300"/>
                  </a:solidFill>
                  <a:latin typeface="Times New Roman" panose="02020603050405020304" pitchFamily="18" charset="0"/>
                </a:rPr>
                <a:t>  1 </a:t>
              </a:r>
              <a:endParaRPr lang="en-US" altLang="zh-CN" sz="3600" b="1" dirty="0">
                <a:solidFill>
                  <a:srgbClr val="FF3300"/>
                </a:solidFill>
                <a:latin typeface="Times New Roman" panose="02020603050405020304" pitchFamily="18" charset="0"/>
              </a:endParaRPr>
            </a:p>
          </p:txBody>
        </p:sp>
        <p:sp>
          <p:nvSpPr>
            <p:cNvPr id="36932" name="Text Box 11"/>
            <p:cNvSpPr txBox="1"/>
            <p:nvPr/>
          </p:nvSpPr>
          <p:spPr>
            <a:xfrm>
              <a:off x="1296" y="2822"/>
              <a:ext cx="212"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FF3300"/>
                  </a:solidFill>
                  <a:latin typeface="Times New Roman" panose="02020603050405020304" pitchFamily="18" charset="0"/>
                </a:rPr>
                <a:t>1</a:t>
              </a:r>
              <a:endParaRPr lang="en-US" altLang="zh-CN" sz="3600" b="1" dirty="0">
                <a:solidFill>
                  <a:srgbClr val="FF3300"/>
                </a:solidFill>
                <a:latin typeface="Times New Roman" panose="02020603050405020304" pitchFamily="18" charset="0"/>
              </a:endParaRPr>
            </a:p>
          </p:txBody>
        </p:sp>
        <p:sp>
          <p:nvSpPr>
            <p:cNvPr id="36933" name="Text Box 12"/>
            <p:cNvSpPr txBox="1"/>
            <p:nvPr/>
          </p:nvSpPr>
          <p:spPr>
            <a:xfrm>
              <a:off x="2040" y="2822"/>
              <a:ext cx="260"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FF3300"/>
                  </a:solidFill>
                  <a:latin typeface="Times New Roman" panose="02020603050405020304" pitchFamily="18" charset="0"/>
                </a:rPr>
                <a:t> 1</a:t>
              </a:r>
              <a:endParaRPr lang="en-US" altLang="zh-CN" sz="3600" b="1" dirty="0">
                <a:solidFill>
                  <a:srgbClr val="FF3300"/>
                </a:solidFill>
                <a:latin typeface="Times New Roman" panose="02020603050405020304" pitchFamily="18" charset="0"/>
              </a:endParaRPr>
            </a:p>
          </p:txBody>
        </p:sp>
      </p:grpSp>
      <p:grpSp>
        <p:nvGrpSpPr>
          <p:cNvPr id="78861" name="Group 13"/>
          <p:cNvGrpSpPr/>
          <p:nvPr/>
        </p:nvGrpSpPr>
        <p:grpSpPr>
          <a:xfrm>
            <a:off x="1258888" y="2708275"/>
            <a:ext cx="3097212" cy="1944688"/>
            <a:chOff x="793" y="1933"/>
            <a:chExt cx="1951" cy="1225"/>
          </a:xfrm>
        </p:grpSpPr>
        <p:sp>
          <p:nvSpPr>
            <p:cNvPr id="36913" name="Text Box 14"/>
            <p:cNvSpPr txBox="1"/>
            <p:nvPr/>
          </p:nvSpPr>
          <p:spPr>
            <a:xfrm>
              <a:off x="905" y="2238"/>
              <a:ext cx="255"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FF3300"/>
                  </a:solidFill>
                  <a:latin typeface="Times New Roman" panose="02020603050405020304" pitchFamily="18" charset="0"/>
                </a:rPr>
                <a:t>A</a:t>
              </a:r>
              <a:endParaRPr lang="en-US" altLang="zh-CN" sz="3600" b="1" dirty="0">
                <a:solidFill>
                  <a:srgbClr val="FF3300"/>
                </a:solidFill>
                <a:latin typeface="Times New Roman" panose="02020603050405020304" pitchFamily="18" charset="0"/>
              </a:endParaRPr>
            </a:p>
          </p:txBody>
        </p:sp>
        <p:grpSp>
          <p:nvGrpSpPr>
            <p:cNvPr id="36914" name="Group 15"/>
            <p:cNvGrpSpPr/>
            <p:nvPr/>
          </p:nvGrpSpPr>
          <p:grpSpPr>
            <a:xfrm>
              <a:off x="1016" y="2246"/>
              <a:ext cx="1728" cy="912"/>
              <a:chOff x="336" y="2976"/>
              <a:chExt cx="1728" cy="912"/>
            </a:xfrm>
          </p:grpSpPr>
          <p:sp>
            <p:nvSpPr>
              <p:cNvPr id="36923" name="Line 16"/>
              <p:cNvSpPr/>
              <p:nvPr/>
            </p:nvSpPr>
            <p:spPr>
              <a:xfrm>
                <a:off x="528" y="3552"/>
                <a:ext cx="1536" cy="0"/>
              </a:xfrm>
              <a:prstGeom prst="line">
                <a:avLst/>
              </a:prstGeom>
              <a:ln w="9525" cap="flat" cmpd="sng">
                <a:solidFill>
                  <a:schemeClr val="tx1"/>
                </a:solidFill>
                <a:prstDash val="solid"/>
                <a:headEnd type="none" w="med" len="med"/>
                <a:tailEnd type="none" w="med" len="med"/>
              </a:ln>
            </p:spPr>
          </p:sp>
          <p:grpSp>
            <p:nvGrpSpPr>
              <p:cNvPr id="36924" name="Group 17"/>
              <p:cNvGrpSpPr/>
              <p:nvPr/>
            </p:nvGrpSpPr>
            <p:grpSpPr>
              <a:xfrm>
                <a:off x="336" y="2976"/>
                <a:ext cx="1728" cy="912"/>
                <a:chOff x="336" y="2976"/>
                <a:chExt cx="1728" cy="912"/>
              </a:xfrm>
            </p:grpSpPr>
            <p:sp>
              <p:nvSpPr>
                <p:cNvPr id="36925" name="Rectangle 18"/>
                <p:cNvSpPr/>
                <p:nvPr/>
              </p:nvSpPr>
              <p:spPr>
                <a:xfrm>
                  <a:off x="528" y="3216"/>
                  <a:ext cx="1536" cy="672"/>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6926" name="Line 19"/>
                <p:cNvSpPr/>
                <p:nvPr/>
              </p:nvSpPr>
              <p:spPr>
                <a:xfrm>
                  <a:off x="912" y="3216"/>
                  <a:ext cx="0" cy="672"/>
                </a:xfrm>
                <a:prstGeom prst="line">
                  <a:avLst/>
                </a:prstGeom>
                <a:ln w="9525" cap="flat" cmpd="sng">
                  <a:solidFill>
                    <a:schemeClr val="tx1"/>
                  </a:solidFill>
                  <a:prstDash val="solid"/>
                  <a:headEnd type="none" w="med" len="med"/>
                  <a:tailEnd type="none" w="med" len="med"/>
                </a:ln>
              </p:spPr>
            </p:sp>
            <p:sp>
              <p:nvSpPr>
                <p:cNvPr id="36927" name="Line 20"/>
                <p:cNvSpPr/>
                <p:nvPr/>
              </p:nvSpPr>
              <p:spPr>
                <a:xfrm>
                  <a:off x="1296" y="3216"/>
                  <a:ext cx="0" cy="672"/>
                </a:xfrm>
                <a:prstGeom prst="line">
                  <a:avLst/>
                </a:prstGeom>
                <a:ln w="9525" cap="flat" cmpd="sng">
                  <a:solidFill>
                    <a:schemeClr val="tx1"/>
                  </a:solidFill>
                  <a:prstDash val="solid"/>
                  <a:headEnd type="none" w="med" len="med"/>
                  <a:tailEnd type="none" w="med" len="med"/>
                </a:ln>
              </p:spPr>
            </p:sp>
            <p:sp>
              <p:nvSpPr>
                <p:cNvPr id="36928" name="Line 21"/>
                <p:cNvSpPr/>
                <p:nvPr/>
              </p:nvSpPr>
              <p:spPr>
                <a:xfrm>
                  <a:off x="1680" y="3216"/>
                  <a:ext cx="0" cy="672"/>
                </a:xfrm>
                <a:prstGeom prst="line">
                  <a:avLst/>
                </a:prstGeom>
                <a:ln w="9525" cap="flat" cmpd="sng">
                  <a:solidFill>
                    <a:schemeClr val="tx1"/>
                  </a:solidFill>
                  <a:prstDash val="solid"/>
                  <a:headEnd type="none" w="med" len="med"/>
                  <a:tailEnd type="none" w="med" len="med"/>
                </a:ln>
              </p:spPr>
            </p:sp>
            <p:sp>
              <p:nvSpPr>
                <p:cNvPr id="36929" name="Line 22"/>
                <p:cNvSpPr/>
                <p:nvPr/>
              </p:nvSpPr>
              <p:spPr>
                <a:xfrm>
                  <a:off x="336" y="2976"/>
                  <a:ext cx="192" cy="240"/>
                </a:xfrm>
                <a:prstGeom prst="line">
                  <a:avLst/>
                </a:prstGeom>
                <a:ln w="9525" cap="flat" cmpd="sng">
                  <a:solidFill>
                    <a:schemeClr val="tx1"/>
                  </a:solidFill>
                  <a:prstDash val="solid"/>
                  <a:headEnd type="none" w="med" len="med"/>
                  <a:tailEnd type="none" w="med" len="med"/>
                </a:ln>
              </p:spPr>
            </p:sp>
          </p:grpSp>
        </p:grpSp>
        <p:sp>
          <p:nvSpPr>
            <p:cNvPr id="36915" name="Text Box 23"/>
            <p:cNvSpPr txBox="1"/>
            <p:nvPr/>
          </p:nvSpPr>
          <p:spPr>
            <a:xfrm>
              <a:off x="1016" y="2102"/>
              <a:ext cx="383"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FF3300"/>
                  </a:solidFill>
                  <a:latin typeface="Times New Roman" panose="02020603050405020304" pitchFamily="18" charset="0"/>
                </a:rPr>
                <a:t>BC</a:t>
              </a:r>
              <a:endParaRPr lang="en-US" altLang="zh-CN" sz="3600" b="1" dirty="0">
                <a:solidFill>
                  <a:srgbClr val="FF3300"/>
                </a:solidFill>
                <a:latin typeface="Times New Roman" panose="02020603050405020304" pitchFamily="18" charset="0"/>
              </a:endParaRPr>
            </a:p>
          </p:txBody>
        </p:sp>
        <p:sp>
          <p:nvSpPr>
            <p:cNvPr id="36916" name="Text Box 24"/>
            <p:cNvSpPr txBox="1"/>
            <p:nvPr/>
          </p:nvSpPr>
          <p:spPr>
            <a:xfrm>
              <a:off x="962" y="2494"/>
              <a:ext cx="212"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chemeClr val="tx2"/>
                  </a:solidFill>
                  <a:latin typeface="Times New Roman" panose="02020603050405020304" pitchFamily="18" charset="0"/>
                </a:rPr>
                <a:t>0</a:t>
              </a:r>
              <a:endParaRPr lang="en-US" altLang="zh-CN" sz="3600" b="1" dirty="0">
                <a:solidFill>
                  <a:schemeClr val="tx2"/>
                </a:solidFill>
                <a:latin typeface="Times New Roman" panose="02020603050405020304" pitchFamily="18" charset="0"/>
              </a:endParaRPr>
            </a:p>
          </p:txBody>
        </p:sp>
        <p:sp>
          <p:nvSpPr>
            <p:cNvPr id="36917" name="Text Box 25"/>
            <p:cNvSpPr txBox="1"/>
            <p:nvPr/>
          </p:nvSpPr>
          <p:spPr>
            <a:xfrm>
              <a:off x="968" y="2822"/>
              <a:ext cx="212"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chemeClr val="tx2"/>
                  </a:solidFill>
                  <a:latin typeface="Times New Roman" panose="02020603050405020304" pitchFamily="18" charset="0"/>
                </a:rPr>
                <a:t>1</a:t>
              </a:r>
              <a:endParaRPr lang="en-US" altLang="zh-CN" sz="3600" b="1" dirty="0">
                <a:solidFill>
                  <a:schemeClr val="tx2"/>
                </a:solidFill>
                <a:latin typeface="Times New Roman" panose="02020603050405020304" pitchFamily="18" charset="0"/>
              </a:endParaRPr>
            </a:p>
          </p:txBody>
        </p:sp>
        <p:sp>
          <p:nvSpPr>
            <p:cNvPr id="36918" name="Text Box 26"/>
            <p:cNvSpPr txBox="1"/>
            <p:nvPr/>
          </p:nvSpPr>
          <p:spPr>
            <a:xfrm>
              <a:off x="1244" y="2246"/>
              <a:ext cx="308"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chemeClr val="tx2"/>
                  </a:solidFill>
                  <a:latin typeface="Times New Roman" panose="02020603050405020304" pitchFamily="18" charset="0"/>
                </a:rPr>
                <a:t>00</a:t>
              </a:r>
              <a:endParaRPr lang="en-US" altLang="zh-CN" sz="3600" b="1" dirty="0">
                <a:solidFill>
                  <a:schemeClr val="tx2"/>
                </a:solidFill>
                <a:latin typeface="Times New Roman" panose="02020603050405020304" pitchFamily="18" charset="0"/>
              </a:endParaRPr>
            </a:p>
          </p:txBody>
        </p:sp>
        <p:sp>
          <p:nvSpPr>
            <p:cNvPr id="36919" name="Text Box 27"/>
            <p:cNvSpPr txBox="1"/>
            <p:nvPr/>
          </p:nvSpPr>
          <p:spPr>
            <a:xfrm>
              <a:off x="1628" y="2246"/>
              <a:ext cx="308"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chemeClr val="tx2"/>
                  </a:solidFill>
                  <a:latin typeface="Times New Roman" panose="02020603050405020304" pitchFamily="18" charset="0"/>
                </a:rPr>
                <a:t>01</a:t>
              </a:r>
              <a:endParaRPr lang="en-US" altLang="zh-CN" sz="3600" b="1" dirty="0">
                <a:solidFill>
                  <a:schemeClr val="tx2"/>
                </a:solidFill>
                <a:latin typeface="Times New Roman" panose="02020603050405020304" pitchFamily="18" charset="0"/>
              </a:endParaRPr>
            </a:p>
          </p:txBody>
        </p:sp>
        <p:sp>
          <p:nvSpPr>
            <p:cNvPr id="36920" name="Text Box 28"/>
            <p:cNvSpPr txBox="1"/>
            <p:nvPr/>
          </p:nvSpPr>
          <p:spPr>
            <a:xfrm>
              <a:off x="2012" y="2246"/>
              <a:ext cx="308"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chemeClr val="tx2"/>
                  </a:solidFill>
                  <a:latin typeface="Times New Roman" panose="02020603050405020304" pitchFamily="18" charset="0"/>
                </a:rPr>
                <a:t>11</a:t>
              </a:r>
              <a:endParaRPr lang="en-US" altLang="zh-CN" sz="3600" b="1" dirty="0">
                <a:solidFill>
                  <a:schemeClr val="tx2"/>
                </a:solidFill>
                <a:latin typeface="Times New Roman" panose="02020603050405020304" pitchFamily="18" charset="0"/>
              </a:endParaRPr>
            </a:p>
          </p:txBody>
        </p:sp>
        <p:sp>
          <p:nvSpPr>
            <p:cNvPr id="36921" name="Text Box 29"/>
            <p:cNvSpPr txBox="1"/>
            <p:nvPr/>
          </p:nvSpPr>
          <p:spPr>
            <a:xfrm>
              <a:off x="2396" y="2246"/>
              <a:ext cx="308"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chemeClr val="tx2"/>
                  </a:solidFill>
                  <a:latin typeface="Times New Roman" panose="02020603050405020304" pitchFamily="18" charset="0"/>
                </a:rPr>
                <a:t>10</a:t>
              </a:r>
              <a:endParaRPr lang="en-US" altLang="zh-CN" sz="3600" b="1" dirty="0">
                <a:solidFill>
                  <a:schemeClr val="tx2"/>
                </a:solidFill>
                <a:latin typeface="Times New Roman" panose="02020603050405020304" pitchFamily="18" charset="0"/>
              </a:endParaRPr>
            </a:p>
          </p:txBody>
        </p:sp>
        <p:sp>
          <p:nvSpPr>
            <p:cNvPr id="36922" name="Text Box 30"/>
            <p:cNvSpPr txBox="1"/>
            <p:nvPr/>
          </p:nvSpPr>
          <p:spPr>
            <a:xfrm>
              <a:off x="793" y="1933"/>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000000"/>
                  </a:solidFill>
                  <a:latin typeface="宋体" panose="02010600030101010101" pitchFamily="2" charset="-122"/>
                </a:rPr>
                <a:t>Y</a:t>
              </a:r>
              <a:r>
                <a:rPr lang="en-US" altLang="zh-CN" sz="2400" b="1" baseline="-25000" dirty="0">
                  <a:solidFill>
                    <a:srgbClr val="000000"/>
                  </a:solidFill>
                  <a:latin typeface="宋体" panose="02010600030101010101" pitchFamily="2" charset="-122"/>
                </a:rPr>
                <a:t>1</a:t>
              </a:r>
              <a:endParaRPr lang="en-US" altLang="zh-CN" sz="2400" b="1" baseline="-25000" dirty="0">
                <a:solidFill>
                  <a:srgbClr val="000000"/>
                </a:solidFill>
                <a:latin typeface="宋体" panose="02010600030101010101" pitchFamily="2" charset="-122"/>
              </a:endParaRPr>
            </a:p>
          </p:txBody>
        </p:sp>
      </p:grpSp>
      <p:sp>
        <p:nvSpPr>
          <p:cNvPr id="78879" name="AutoShape 31"/>
          <p:cNvSpPr/>
          <p:nvPr/>
        </p:nvSpPr>
        <p:spPr>
          <a:xfrm>
            <a:off x="3276600" y="3644900"/>
            <a:ext cx="935038" cy="360363"/>
          </a:xfrm>
          <a:prstGeom prst="flowChartAlternateProcess">
            <a:avLst/>
          </a:prstGeom>
          <a:noFill/>
          <a:ln w="28575"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78880" name="AutoShape 32"/>
          <p:cNvSpPr/>
          <p:nvPr/>
        </p:nvSpPr>
        <p:spPr>
          <a:xfrm>
            <a:off x="3254375" y="3644900"/>
            <a:ext cx="431800" cy="936625"/>
          </a:xfrm>
          <a:prstGeom prst="flowChartAlternateProcess">
            <a:avLst/>
          </a:prstGeom>
          <a:noFill/>
          <a:ln w="28575" cap="flat" cmpd="sng">
            <a:solidFill>
              <a:srgbClr val="FF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78881" name="Oval 33"/>
          <p:cNvSpPr/>
          <p:nvPr/>
        </p:nvSpPr>
        <p:spPr>
          <a:xfrm>
            <a:off x="1979613" y="4148138"/>
            <a:ext cx="431800" cy="433387"/>
          </a:xfrm>
          <a:prstGeom prst="ellipse">
            <a:avLst/>
          </a:prstGeom>
          <a:noFill/>
          <a:ln w="28575" cap="flat" cmpd="sng">
            <a:solidFill>
              <a:srgbClr val="00FF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6877" name="Text Box 34"/>
          <p:cNvSpPr txBox="1"/>
          <p:nvPr/>
        </p:nvSpPr>
        <p:spPr>
          <a:xfrm>
            <a:off x="5802313" y="3586163"/>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040404"/>
                </a:solidFill>
                <a:latin typeface="Times New Roman" panose="02020603050405020304" pitchFamily="18" charset="0"/>
              </a:rPr>
              <a:t>  </a:t>
            </a:r>
            <a:endParaRPr lang="en-US" altLang="zh-CN" sz="3600" b="1" dirty="0">
              <a:solidFill>
                <a:srgbClr val="040404"/>
              </a:solidFill>
              <a:latin typeface="Times New Roman" panose="02020603050405020304" pitchFamily="18" charset="0"/>
            </a:endParaRPr>
          </a:p>
        </p:txBody>
      </p:sp>
      <p:sp>
        <p:nvSpPr>
          <p:cNvPr id="36878" name="Text Box 35"/>
          <p:cNvSpPr txBox="1"/>
          <p:nvPr/>
        </p:nvSpPr>
        <p:spPr>
          <a:xfrm>
            <a:off x="7662863" y="3586163"/>
            <a:ext cx="2603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FF3300"/>
                </a:solidFill>
                <a:latin typeface="Times New Roman" panose="02020603050405020304" pitchFamily="18" charset="0"/>
              </a:rPr>
              <a:t> </a:t>
            </a:r>
            <a:endParaRPr lang="en-US" altLang="zh-CN" sz="3600" b="1" dirty="0">
              <a:solidFill>
                <a:srgbClr val="FF3300"/>
              </a:solidFill>
              <a:latin typeface="Times New Roman" panose="02020603050405020304" pitchFamily="18" charset="0"/>
            </a:endParaRPr>
          </a:p>
        </p:txBody>
      </p:sp>
      <p:grpSp>
        <p:nvGrpSpPr>
          <p:cNvPr id="78884" name="Group 36"/>
          <p:cNvGrpSpPr/>
          <p:nvPr/>
        </p:nvGrpSpPr>
        <p:grpSpPr>
          <a:xfrm>
            <a:off x="5003800" y="2708275"/>
            <a:ext cx="3097213" cy="1944688"/>
            <a:chOff x="3152" y="1933"/>
            <a:chExt cx="1951" cy="1225"/>
          </a:xfrm>
        </p:grpSpPr>
        <p:sp>
          <p:nvSpPr>
            <p:cNvPr id="36896" name="Text Box 37"/>
            <p:cNvSpPr txBox="1"/>
            <p:nvPr/>
          </p:nvSpPr>
          <p:spPr>
            <a:xfrm>
              <a:off x="3264" y="2238"/>
              <a:ext cx="255"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FF3300"/>
                  </a:solidFill>
                  <a:latin typeface="Times New Roman" panose="02020603050405020304" pitchFamily="18" charset="0"/>
                </a:rPr>
                <a:t>A</a:t>
              </a:r>
              <a:endParaRPr lang="en-US" altLang="zh-CN" sz="3600" b="1" dirty="0">
                <a:solidFill>
                  <a:srgbClr val="FF3300"/>
                </a:solidFill>
                <a:latin typeface="Times New Roman" panose="02020603050405020304" pitchFamily="18" charset="0"/>
              </a:endParaRPr>
            </a:p>
          </p:txBody>
        </p:sp>
        <p:grpSp>
          <p:nvGrpSpPr>
            <p:cNvPr id="36897" name="Group 38"/>
            <p:cNvGrpSpPr/>
            <p:nvPr/>
          </p:nvGrpSpPr>
          <p:grpSpPr>
            <a:xfrm>
              <a:off x="3375" y="2246"/>
              <a:ext cx="1728" cy="912"/>
              <a:chOff x="336" y="2976"/>
              <a:chExt cx="1728" cy="912"/>
            </a:xfrm>
          </p:grpSpPr>
          <p:sp>
            <p:nvSpPr>
              <p:cNvPr id="36906" name="Line 39"/>
              <p:cNvSpPr/>
              <p:nvPr/>
            </p:nvSpPr>
            <p:spPr>
              <a:xfrm>
                <a:off x="528" y="3552"/>
                <a:ext cx="1536" cy="0"/>
              </a:xfrm>
              <a:prstGeom prst="line">
                <a:avLst/>
              </a:prstGeom>
              <a:ln w="9525" cap="flat" cmpd="sng">
                <a:solidFill>
                  <a:schemeClr val="tx1"/>
                </a:solidFill>
                <a:prstDash val="solid"/>
                <a:headEnd type="none" w="med" len="med"/>
                <a:tailEnd type="none" w="med" len="med"/>
              </a:ln>
            </p:spPr>
          </p:sp>
          <p:grpSp>
            <p:nvGrpSpPr>
              <p:cNvPr id="36907" name="Group 40"/>
              <p:cNvGrpSpPr/>
              <p:nvPr/>
            </p:nvGrpSpPr>
            <p:grpSpPr>
              <a:xfrm>
                <a:off x="336" y="2976"/>
                <a:ext cx="1728" cy="912"/>
                <a:chOff x="336" y="2976"/>
                <a:chExt cx="1728" cy="912"/>
              </a:xfrm>
            </p:grpSpPr>
            <p:sp>
              <p:nvSpPr>
                <p:cNvPr id="36908" name="Rectangle 41"/>
                <p:cNvSpPr/>
                <p:nvPr/>
              </p:nvSpPr>
              <p:spPr>
                <a:xfrm>
                  <a:off x="528" y="3216"/>
                  <a:ext cx="1536" cy="672"/>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6909" name="Line 42"/>
                <p:cNvSpPr/>
                <p:nvPr/>
              </p:nvSpPr>
              <p:spPr>
                <a:xfrm>
                  <a:off x="912" y="3216"/>
                  <a:ext cx="0" cy="672"/>
                </a:xfrm>
                <a:prstGeom prst="line">
                  <a:avLst/>
                </a:prstGeom>
                <a:ln w="9525" cap="flat" cmpd="sng">
                  <a:solidFill>
                    <a:schemeClr val="tx1"/>
                  </a:solidFill>
                  <a:prstDash val="solid"/>
                  <a:headEnd type="none" w="med" len="med"/>
                  <a:tailEnd type="none" w="med" len="med"/>
                </a:ln>
              </p:spPr>
            </p:sp>
            <p:sp>
              <p:nvSpPr>
                <p:cNvPr id="36910" name="Line 43"/>
                <p:cNvSpPr/>
                <p:nvPr/>
              </p:nvSpPr>
              <p:spPr>
                <a:xfrm>
                  <a:off x="1296" y="3216"/>
                  <a:ext cx="0" cy="672"/>
                </a:xfrm>
                <a:prstGeom prst="line">
                  <a:avLst/>
                </a:prstGeom>
                <a:ln w="9525" cap="flat" cmpd="sng">
                  <a:solidFill>
                    <a:schemeClr val="tx1"/>
                  </a:solidFill>
                  <a:prstDash val="solid"/>
                  <a:headEnd type="none" w="med" len="med"/>
                  <a:tailEnd type="none" w="med" len="med"/>
                </a:ln>
              </p:spPr>
            </p:sp>
            <p:sp>
              <p:nvSpPr>
                <p:cNvPr id="36911" name="Line 44"/>
                <p:cNvSpPr/>
                <p:nvPr/>
              </p:nvSpPr>
              <p:spPr>
                <a:xfrm>
                  <a:off x="1680" y="3216"/>
                  <a:ext cx="0" cy="672"/>
                </a:xfrm>
                <a:prstGeom prst="line">
                  <a:avLst/>
                </a:prstGeom>
                <a:ln w="9525" cap="flat" cmpd="sng">
                  <a:solidFill>
                    <a:schemeClr val="tx1"/>
                  </a:solidFill>
                  <a:prstDash val="solid"/>
                  <a:headEnd type="none" w="med" len="med"/>
                  <a:tailEnd type="none" w="med" len="med"/>
                </a:ln>
              </p:spPr>
            </p:sp>
            <p:sp>
              <p:nvSpPr>
                <p:cNvPr id="36912" name="Line 45"/>
                <p:cNvSpPr/>
                <p:nvPr/>
              </p:nvSpPr>
              <p:spPr>
                <a:xfrm>
                  <a:off x="336" y="2976"/>
                  <a:ext cx="192" cy="240"/>
                </a:xfrm>
                <a:prstGeom prst="line">
                  <a:avLst/>
                </a:prstGeom>
                <a:ln w="9525" cap="flat" cmpd="sng">
                  <a:solidFill>
                    <a:schemeClr val="tx1"/>
                  </a:solidFill>
                  <a:prstDash val="solid"/>
                  <a:headEnd type="none" w="med" len="med"/>
                  <a:tailEnd type="none" w="med" len="med"/>
                </a:ln>
              </p:spPr>
            </p:sp>
          </p:grpSp>
        </p:grpSp>
        <p:sp>
          <p:nvSpPr>
            <p:cNvPr id="36898" name="Text Box 46"/>
            <p:cNvSpPr txBox="1"/>
            <p:nvPr/>
          </p:nvSpPr>
          <p:spPr>
            <a:xfrm>
              <a:off x="3375" y="2102"/>
              <a:ext cx="383"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FF3300"/>
                  </a:solidFill>
                  <a:latin typeface="Times New Roman" panose="02020603050405020304" pitchFamily="18" charset="0"/>
                </a:rPr>
                <a:t>BC</a:t>
              </a:r>
              <a:endParaRPr lang="en-US" altLang="zh-CN" sz="3600" b="1" dirty="0">
                <a:solidFill>
                  <a:srgbClr val="FF3300"/>
                </a:solidFill>
                <a:latin typeface="Times New Roman" panose="02020603050405020304" pitchFamily="18" charset="0"/>
              </a:endParaRPr>
            </a:p>
          </p:txBody>
        </p:sp>
        <p:sp>
          <p:nvSpPr>
            <p:cNvPr id="36899" name="Text Box 47"/>
            <p:cNvSpPr txBox="1"/>
            <p:nvPr/>
          </p:nvSpPr>
          <p:spPr>
            <a:xfrm>
              <a:off x="3321" y="2494"/>
              <a:ext cx="212"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chemeClr val="tx2"/>
                  </a:solidFill>
                  <a:latin typeface="Times New Roman" panose="02020603050405020304" pitchFamily="18" charset="0"/>
                </a:rPr>
                <a:t>0</a:t>
              </a:r>
              <a:endParaRPr lang="en-US" altLang="zh-CN" sz="3600" b="1" dirty="0">
                <a:solidFill>
                  <a:schemeClr val="tx2"/>
                </a:solidFill>
                <a:latin typeface="Times New Roman" panose="02020603050405020304" pitchFamily="18" charset="0"/>
              </a:endParaRPr>
            </a:p>
          </p:txBody>
        </p:sp>
        <p:sp>
          <p:nvSpPr>
            <p:cNvPr id="36900" name="Text Box 48"/>
            <p:cNvSpPr txBox="1"/>
            <p:nvPr/>
          </p:nvSpPr>
          <p:spPr>
            <a:xfrm>
              <a:off x="3327" y="2822"/>
              <a:ext cx="212"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chemeClr val="tx2"/>
                  </a:solidFill>
                  <a:latin typeface="Times New Roman" panose="02020603050405020304" pitchFamily="18" charset="0"/>
                </a:rPr>
                <a:t>1</a:t>
              </a:r>
              <a:endParaRPr lang="en-US" altLang="zh-CN" sz="3600" b="1" dirty="0">
                <a:solidFill>
                  <a:schemeClr val="tx2"/>
                </a:solidFill>
                <a:latin typeface="Times New Roman" panose="02020603050405020304" pitchFamily="18" charset="0"/>
              </a:endParaRPr>
            </a:p>
          </p:txBody>
        </p:sp>
        <p:sp>
          <p:nvSpPr>
            <p:cNvPr id="36901" name="Text Box 49"/>
            <p:cNvSpPr txBox="1"/>
            <p:nvPr/>
          </p:nvSpPr>
          <p:spPr>
            <a:xfrm>
              <a:off x="3603" y="2246"/>
              <a:ext cx="308"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chemeClr val="tx2"/>
                  </a:solidFill>
                  <a:latin typeface="Times New Roman" panose="02020603050405020304" pitchFamily="18" charset="0"/>
                </a:rPr>
                <a:t>00</a:t>
              </a:r>
              <a:endParaRPr lang="en-US" altLang="zh-CN" sz="3600" b="1" dirty="0">
                <a:solidFill>
                  <a:schemeClr val="tx2"/>
                </a:solidFill>
                <a:latin typeface="Times New Roman" panose="02020603050405020304" pitchFamily="18" charset="0"/>
              </a:endParaRPr>
            </a:p>
          </p:txBody>
        </p:sp>
        <p:sp>
          <p:nvSpPr>
            <p:cNvPr id="36902" name="Text Box 50"/>
            <p:cNvSpPr txBox="1"/>
            <p:nvPr/>
          </p:nvSpPr>
          <p:spPr>
            <a:xfrm>
              <a:off x="3987" y="2246"/>
              <a:ext cx="308"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chemeClr val="tx2"/>
                  </a:solidFill>
                  <a:latin typeface="Times New Roman" panose="02020603050405020304" pitchFamily="18" charset="0"/>
                </a:rPr>
                <a:t>01</a:t>
              </a:r>
              <a:endParaRPr lang="en-US" altLang="zh-CN" sz="3600" b="1" dirty="0">
                <a:solidFill>
                  <a:schemeClr val="tx2"/>
                </a:solidFill>
                <a:latin typeface="Times New Roman" panose="02020603050405020304" pitchFamily="18" charset="0"/>
              </a:endParaRPr>
            </a:p>
          </p:txBody>
        </p:sp>
        <p:sp>
          <p:nvSpPr>
            <p:cNvPr id="36903" name="Text Box 51"/>
            <p:cNvSpPr txBox="1"/>
            <p:nvPr/>
          </p:nvSpPr>
          <p:spPr>
            <a:xfrm>
              <a:off x="4371" y="2246"/>
              <a:ext cx="308"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chemeClr val="tx2"/>
                  </a:solidFill>
                  <a:latin typeface="Times New Roman" panose="02020603050405020304" pitchFamily="18" charset="0"/>
                </a:rPr>
                <a:t>11</a:t>
              </a:r>
              <a:endParaRPr lang="en-US" altLang="zh-CN" sz="3600" b="1" dirty="0">
                <a:solidFill>
                  <a:schemeClr val="tx2"/>
                </a:solidFill>
                <a:latin typeface="Times New Roman" panose="02020603050405020304" pitchFamily="18" charset="0"/>
              </a:endParaRPr>
            </a:p>
          </p:txBody>
        </p:sp>
        <p:sp>
          <p:nvSpPr>
            <p:cNvPr id="36904" name="Text Box 52"/>
            <p:cNvSpPr txBox="1"/>
            <p:nvPr/>
          </p:nvSpPr>
          <p:spPr>
            <a:xfrm>
              <a:off x="4755" y="2246"/>
              <a:ext cx="308"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chemeClr val="tx2"/>
                  </a:solidFill>
                  <a:latin typeface="Times New Roman" panose="02020603050405020304" pitchFamily="18" charset="0"/>
                </a:rPr>
                <a:t>10</a:t>
              </a:r>
              <a:endParaRPr lang="en-US" altLang="zh-CN" sz="3600" b="1" dirty="0">
                <a:solidFill>
                  <a:schemeClr val="tx2"/>
                </a:solidFill>
                <a:latin typeface="Times New Roman" panose="02020603050405020304" pitchFamily="18" charset="0"/>
              </a:endParaRPr>
            </a:p>
          </p:txBody>
        </p:sp>
        <p:sp>
          <p:nvSpPr>
            <p:cNvPr id="36905" name="Text Box 53"/>
            <p:cNvSpPr txBox="1"/>
            <p:nvPr/>
          </p:nvSpPr>
          <p:spPr>
            <a:xfrm>
              <a:off x="3152" y="1933"/>
              <a:ext cx="31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000000"/>
                  </a:solidFill>
                  <a:latin typeface="宋体" panose="02010600030101010101" pitchFamily="2" charset="-122"/>
                </a:rPr>
                <a:t>Y</a:t>
              </a:r>
              <a:r>
                <a:rPr lang="en-US" altLang="zh-CN" sz="2400" b="1" baseline="-25000" dirty="0">
                  <a:solidFill>
                    <a:srgbClr val="000000"/>
                  </a:solidFill>
                  <a:latin typeface="宋体" panose="02010600030101010101" pitchFamily="2" charset="-122"/>
                </a:rPr>
                <a:t>2</a:t>
              </a:r>
              <a:endParaRPr lang="en-US" altLang="zh-CN" sz="2400" b="1" baseline="-25000" dirty="0">
                <a:solidFill>
                  <a:srgbClr val="000000"/>
                </a:solidFill>
                <a:latin typeface="宋体" panose="02010600030101010101" pitchFamily="2" charset="-122"/>
              </a:endParaRPr>
            </a:p>
          </p:txBody>
        </p:sp>
      </p:grpSp>
      <p:grpSp>
        <p:nvGrpSpPr>
          <p:cNvPr id="78902" name="Group 54"/>
          <p:cNvGrpSpPr/>
          <p:nvPr/>
        </p:nvGrpSpPr>
        <p:grpSpPr>
          <a:xfrm>
            <a:off x="6326188" y="3586163"/>
            <a:ext cx="1687512" cy="1006475"/>
            <a:chOff x="3985" y="2486"/>
            <a:chExt cx="1063" cy="634"/>
          </a:xfrm>
        </p:grpSpPr>
        <p:sp>
          <p:nvSpPr>
            <p:cNvPr id="36891" name="Text Box 55"/>
            <p:cNvSpPr txBox="1"/>
            <p:nvPr/>
          </p:nvSpPr>
          <p:spPr>
            <a:xfrm>
              <a:off x="3987" y="2486"/>
              <a:ext cx="308"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FF3300"/>
                  </a:solidFill>
                  <a:latin typeface="Times New Roman" panose="02020603050405020304" pitchFamily="18" charset="0"/>
                </a:rPr>
                <a:t> 1 </a:t>
              </a:r>
              <a:endParaRPr lang="en-US" altLang="zh-CN" sz="3600" b="1" dirty="0">
                <a:solidFill>
                  <a:srgbClr val="FF3300"/>
                </a:solidFill>
                <a:latin typeface="Times New Roman" panose="02020603050405020304" pitchFamily="18" charset="0"/>
              </a:endParaRPr>
            </a:p>
          </p:txBody>
        </p:sp>
        <p:sp>
          <p:nvSpPr>
            <p:cNvPr id="36892" name="Text Box 56"/>
            <p:cNvSpPr txBox="1"/>
            <p:nvPr/>
          </p:nvSpPr>
          <p:spPr>
            <a:xfrm>
              <a:off x="4347" y="2486"/>
              <a:ext cx="356"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FF3300"/>
                  </a:solidFill>
                  <a:latin typeface="Times New Roman" panose="02020603050405020304" pitchFamily="18" charset="0"/>
                </a:rPr>
                <a:t>  1 </a:t>
              </a:r>
              <a:endParaRPr lang="en-US" altLang="zh-CN" sz="3600" b="1" dirty="0">
                <a:solidFill>
                  <a:srgbClr val="FF3300"/>
                </a:solidFill>
                <a:latin typeface="Times New Roman" panose="02020603050405020304" pitchFamily="18" charset="0"/>
              </a:endParaRPr>
            </a:p>
          </p:txBody>
        </p:sp>
        <p:sp>
          <p:nvSpPr>
            <p:cNvPr id="36893" name="Text Box 57"/>
            <p:cNvSpPr txBox="1"/>
            <p:nvPr/>
          </p:nvSpPr>
          <p:spPr>
            <a:xfrm>
              <a:off x="4399" y="2822"/>
              <a:ext cx="260"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FF3300"/>
                  </a:solidFill>
                  <a:latin typeface="Times New Roman" panose="02020603050405020304" pitchFamily="18" charset="0"/>
                </a:rPr>
                <a:t> 1</a:t>
              </a:r>
              <a:endParaRPr lang="en-US" altLang="zh-CN" sz="3600" b="1" dirty="0">
                <a:solidFill>
                  <a:srgbClr val="FF3300"/>
                </a:solidFill>
                <a:latin typeface="Times New Roman" panose="02020603050405020304" pitchFamily="18" charset="0"/>
              </a:endParaRPr>
            </a:p>
          </p:txBody>
        </p:sp>
        <p:sp>
          <p:nvSpPr>
            <p:cNvPr id="36894" name="Text Box 58"/>
            <p:cNvSpPr txBox="1"/>
            <p:nvPr/>
          </p:nvSpPr>
          <p:spPr>
            <a:xfrm>
              <a:off x="3985" y="2808"/>
              <a:ext cx="308"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FF3300"/>
                  </a:solidFill>
                  <a:latin typeface="Times New Roman" panose="02020603050405020304" pitchFamily="18" charset="0"/>
                </a:rPr>
                <a:t> 1 </a:t>
              </a:r>
              <a:endParaRPr lang="en-US" altLang="zh-CN" sz="3600" b="1" dirty="0">
                <a:solidFill>
                  <a:srgbClr val="FF3300"/>
                </a:solidFill>
                <a:latin typeface="Times New Roman" panose="02020603050405020304" pitchFamily="18" charset="0"/>
              </a:endParaRPr>
            </a:p>
          </p:txBody>
        </p:sp>
        <p:sp>
          <p:nvSpPr>
            <p:cNvPr id="36895" name="Text Box 59"/>
            <p:cNvSpPr txBox="1"/>
            <p:nvPr/>
          </p:nvSpPr>
          <p:spPr>
            <a:xfrm>
              <a:off x="4740" y="2832"/>
              <a:ext cx="308"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solidFill>
                    <a:srgbClr val="FF3300"/>
                  </a:solidFill>
                  <a:latin typeface="Times New Roman" panose="02020603050405020304" pitchFamily="18" charset="0"/>
                </a:rPr>
                <a:t> 1 </a:t>
              </a:r>
              <a:endParaRPr lang="en-US" altLang="zh-CN" sz="3600" b="1" dirty="0">
                <a:solidFill>
                  <a:srgbClr val="FF3300"/>
                </a:solidFill>
                <a:latin typeface="Times New Roman" panose="02020603050405020304" pitchFamily="18" charset="0"/>
              </a:endParaRPr>
            </a:p>
          </p:txBody>
        </p:sp>
      </p:grpSp>
      <p:sp>
        <p:nvSpPr>
          <p:cNvPr id="78908" name="AutoShape 60"/>
          <p:cNvSpPr/>
          <p:nvPr/>
        </p:nvSpPr>
        <p:spPr>
          <a:xfrm>
            <a:off x="6418263" y="3632200"/>
            <a:ext cx="936625" cy="936625"/>
          </a:xfrm>
          <a:prstGeom prst="flowChartAlternateProcess">
            <a:avLst/>
          </a:prstGeom>
          <a:noFill/>
          <a:ln w="28575" cap="flat" cmpd="sng">
            <a:solidFill>
              <a:srgbClr val="00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1800" dirty="0">
              <a:solidFill>
                <a:srgbClr val="000000"/>
              </a:solidFill>
            </a:endParaRPr>
          </a:p>
        </p:txBody>
      </p:sp>
      <p:sp>
        <p:nvSpPr>
          <p:cNvPr id="78909" name="AutoShape 61"/>
          <p:cNvSpPr/>
          <p:nvPr/>
        </p:nvSpPr>
        <p:spPr>
          <a:xfrm>
            <a:off x="7007225" y="4183063"/>
            <a:ext cx="1008063" cy="360362"/>
          </a:xfrm>
          <a:prstGeom prst="flowChartAlternateProcess">
            <a:avLst/>
          </a:prstGeom>
          <a:noFill/>
          <a:ln w="28575" cap="flat" cmpd="sng">
            <a:solidFill>
              <a:srgbClr val="FF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graphicFrame>
        <p:nvGraphicFramePr>
          <p:cNvPr id="78910" name="Object 62"/>
          <p:cNvGraphicFramePr>
            <a:graphicFrameLocks noChangeAspect="1"/>
          </p:cNvGraphicFramePr>
          <p:nvPr/>
        </p:nvGraphicFramePr>
        <p:xfrm>
          <a:off x="5867400" y="4868863"/>
          <a:ext cx="1852613" cy="450850"/>
        </p:xfrm>
        <a:graphic>
          <a:graphicData uri="http://schemas.openxmlformats.org/presentationml/2006/ole">
            <mc:AlternateContent xmlns:mc="http://schemas.openxmlformats.org/markup-compatibility/2006">
              <mc:Choice xmlns:v="urn:schemas-microsoft-com:vml" Requires="v">
                <p:oleObj spid="_x0000_s3161" name="" r:id="rId5" imgW="571500" imgH="114300" progId="Equation.3">
                  <p:embed/>
                </p:oleObj>
              </mc:Choice>
              <mc:Fallback>
                <p:oleObj name="" r:id="rId5" imgW="571500" imgH="114300" progId="Equation.3">
                  <p:embed/>
                  <p:pic>
                    <p:nvPicPr>
                      <p:cNvPr id="0" name="图片 3160"/>
                      <p:cNvPicPr/>
                      <p:nvPr/>
                    </p:nvPicPr>
                    <p:blipFill>
                      <a:blip r:embed="rId6">
                        <a:clrChange>
                          <a:clrFrom>
                            <a:srgbClr val="000000"/>
                          </a:clrFrom>
                          <a:clrTo>
                            <a:srgbClr val="000000"/>
                          </a:clrTo>
                        </a:clrChange>
                      </a:blip>
                      <a:stretch>
                        <a:fillRect/>
                      </a:stretch>
                    </p:blipFill>
                    <p:spPr>
                      <a:xfrm>
                        <a:off x="5867400" y="4868863"/>
                        <a:ext cx="1852613" cy="450850"/>
                      </a:xfrm>
                      <a:prstGeom prst="rect">
                        <a:avLst/>
                      </a:prstGeom>
                      <a:noFill/>
                      <a:ln w="38100">
                        <a:noFill/>
                        <a:miter/>
                      </a:ln>
                    </p:spPr>
                  </p:pic>
                </p:oleObj>
              </mc:Fallback>
            </mc:AlternateContent>
          </a:graphicData>
        </a:graphic>
      </p:graphicFrame>
      <p:graphicFrame>
        <p:nvGraphicFramePr>
          <p:cNvPr id="78911" name="Object 63"/>
          <p:cNvGraphicFramePr>
            <a:graphicFrameLocks noChangeAspect="1"/>
          </p:cNvGraphicFramePr>
          <p:nvPr/>
        </p:nvGraphicFramePr>
        <p:xfrm>
          <a:off x="5953125" y="5394325"/>
          <a:ext cx="1714500" cy="555625"/>
        </p:xfrm>
        <a:graphic>
          <a:graphicData uri="http://schemas.openxmlformats.org/presentationml/2006/ole">
            <mc:AlternateContent xmlns:mc="http://schemas.openxmlformats.org/markup-compatibility/2006">
              <mc:Choice xmlns:v="urn:schemas-microsoft-com:vml" Requires="v">
                <p:oleObj spid="_x0000_s3157" name="" r:id="rId7" imgW="530860" imgH="146685" progId="Equation.3">
                  <p:embed/>
                </p:oleObj>
              </mc:Choice>
              <mc:Fallback>
                <p:oleObj name="" r:id="rId7" imgW="530860" imgH="146685" progId="Equation.3">
                  <p:embed/>
                  <p:pic>
                    <p:nvPicPr>
                      <p:cNvPr id="0" name="图片 3156"/>
                      <p:cNvPicPr/>
                      <p:nvPr/>
                    </p:nvPicPr>
                    <p:blipFill>
                      <a:blip r:embed="rId8">
                        <a:clrChange>
                          <a:clrFrom>
                            <a:srgbClr val="000000"/>
                          </a:clrFrom>
                          <a:clrTo>
                            <a:srgbClr val="000000"/>
                          </a:clrTo>
                        </a:clrChange>
                      </a:blip>
                      <a:stretch>
                        <a:fillRect/>
                      </a:stretch>
                    </p:blipFill>
                    <p:spPr>
                      <a:xfrm>
                        <a:off x="5953125" y="5394325"/>
                        <a:ext cx="1714500" cy="555625"/>
                      </a:xfrm>
                      <a:prstGeom prst="rect">
                        <a:avLst/>
                      </a:prstGeom>
                      <a:noFill/>
                      <a:ln w="38100">
                        <a:noFill/>
                        <a:miter/>
                      </a:ln>
                    </p:spPr>
                  </p:pic>
                </p:oleObj>
              </mc:Fallback>
            </mc:AlternateContent>
          </a:graphicData>
        </a:graphic>
      </p:graphicFrame>
      <p:grpSp>
        <p:nvGrpSpPr>
          <p:cNvPr id="78912" name="Group 64"/>
          <p:cNvGrpSpPr/>
          <p:nvPr/>
        </p:nvGrpSpPr>
        <p:grpSpPr>
          <a:xfrm>
            <a:off x="611188" y="4868863"/>
            <a:ext cx="4259262" cy="485775"/>
            <a:chOff x="385" y="3318"/>
            <a:chExt cx="2683" cy="306"/>
          </a:xfrm>
        </p:grpSpPr>
        <p:graphicFrame>
          <p:nvGraphicFramePr>
            <p:cNvPr id="36889" name="Object 65"/>
            <p:cNvGraphicFramePr>
              <a:graphicFrameLocks noChangeAspect="1"/>
            </p:cNvGraphicFramePr>
            <p:nvPr/>
          </p:nvGraphicFramePr>
          <p:xfrm>
            <a:off x="1247" y="3318"/>
            <a:ext cx="1821" cy="306"/>
          </p:xfrm>
          <a:graphic>
            <a:graphicData uri="http://schemas.openxmlformats.org/presentationml/2006/ole">
              <mc:AlternateContent xmlns:mc="http://schemas.openxmlformats.org/markup-compatibility/2006">
                <mc:Choice xmlns:v="urn:schemas-microsoft-com:vml" Requires="v">
                  <p:oleObj spid="_x0000_s3158" name="" r:id="rId9" imgW="1003935" imgH="130810" progId="Equation.3">
                    <p:embed/>
                  </p:oleObj>
                </mc:Choice>
                <mc:Fallback>
                  <p:oleObj name="" r:id="rId9" imgW="1003935" imgH="130810" progId="Equation.3">
                    <p:embed/>
                    <p:pic>
                      <p:nvPicPr>
                        <p:cNvPr id="0" name="图片 3157"/>
                        <p:cNvPicPr/>
                        <p:nvPr/>
                      </p:nvPicPr>
                      <p:blipFill>
                        <a:blip r:embed="rId10">
                          <a:clrChange>
                            <a:clrFrom>
                              <a:srgbClr val="000000"/>
                            </a:clrFrom>
                            <a:clrTo>
                              <a:srgbClr val="000000"/>
                            </a:clrTo>
                          </a:clrChange>
                        </a:blip>
                        <a:stretch>
                          <a:fillRect/>
                        </a:stretch>
                      </p:blipFill>
                      <p:spPr>
                        <a:xfrm>
                          <a:off x="1247" y="3318"/>
                          <a:ext cx="1821" cy="306"/>
                        </a:xfrm>
                        <a:prstGeom prst="rect">
                          <a:avLst/>
                        </a:prstGeom>
                        <a:noFill/>
                        <a:ln w="38100">
                          <a:noFill/>
                          <a:miter/>
                        </a:ln>
                      </p:spPr>
                    </p:pic>
                  </p:oleObj>
                </mc:Fallback>
              </mc:AlternateContent>
            </a:graphicData>
          </a:graphic>
        </p:graphicFrame>
        <p:sp>
          <p:nvSpPr>
            <p:cNvPr id="36890" name="Text Box 66"/>
            <p:cNvSpPr txBox="1"/>
            <p:nvPr/>
          </p:nvSpPr>
          <p:spPr>
            <a:xfrm>
              <a:off x="385" y="3339"/>
              <a:ext cx="907" cy="26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200" b="1" dirty="0"/>
                <a:t>与或式：</a:t>
              </a:r>
              <a:endParaRPr lang="zh-CN" altLang="en-US" sz="2200" b="1" dirty="0"/>
            </a:p>
          </p:txBody>
        </p:sp>
      </p:grpSp>
      <p:grpSp>
        <p:nvGrpSpPr>
          <p:cNvPr id="78915" name="Group 67"/>
          <p:cNvGrpSpPr/>
          <p:nvPr/>
        </p:nvGrpSpPr>
        <p:grpSpPr>
          <a:xfrm>
            <a:off x="611188" y="5445125"/>
            <a:ext cx="4795837" cy="588963"/>
            <a:chOff x="385" y="3657"/>
            <a:chExt cx="3021" cy="371"/>
          </a:xfrm>
        </p:grpSpPr>
        <p:graphicFrame>
          <p:nvGraphicFramePr>
            <p:cNvPr id="36887" name="Object 68"/>
            <p:cNvGraphicFramePr>
              <a:graphicFrameLocks noChangeAspect="1"/>
            </p:cNvGraphicFramePr>
            <p:nvPr/>
          </p:nvGraphicFramePr>
          <p:xfrm>
            <a:off x="1746" y="3657"/>
            <a:ext cx="1660" cy="371"/>
          </p:xfrm>
          <a:graphic>
            <a:graphicData uri="http://schemas.openxmlformats.org/presentationml/2006/ole">
              <mc:AlternateContent xmlns:mc="http://schemas.openxmlformats.org/markup-compatibility/2006">
                <mc:Choice xmlns:v="urn:schemas-microsoft-com:vml" Requires="v">
                  <p:oleObj spid="_x0000_s3159" name="" r:id="rId11" imgW="906145" imgH="171450" progId="Equation.3">
                    <p:embed/>
                  </p:oleObj>
                </mc:Choice>
                <mc:Fallback>
                  <p:oleObj name="" r:id="rId11" imgW="906145" imgH="171450" progId="Equation.3">
                    <p:embed/>
                    <p:pic>
                      <p:nvPicPr>
                        <p:cNvPr id="0" name="图片 3158"/>
                        <p:cNvPicPr/>
                        <p:nvPr/>
                      </p:nvPicPr>
                      <p:blipFill>
                        <a:blip r:embed="rId12">
                          <a:clrChange>
                            <a:clrFrom>
                              <a:srgbClr val="000000"/>
                            </a:clrFrom>
                            <a:clrTo>
                              <a:srgbClr val="000000"/>
                            </a:clrTo>
                          </a:clrChange>
                        </a:blip>
                        <a:stretch>
                          <a:fillRect/>
                        </a:stretch>
                      </p:blipFill>
                      <p:spPr>
                        <a:xfrm>
                          <a:off x="1746" y="3657"/>
                          <a:ext cx="1660" cy="371"/>
                        </a:xfrm>
                        <a:prstGeom prst="rect">
                          <a:avLst/>
                        </a:prstGeom>
                        <a:noFill/>
                        <a:ln w="38100">
                          <a:noFill/>
                          <a:miter/>
                        </a:ln>
                      </p:spPr>
                    </p:pic>
                  </p:oleObj>
                </mc:Fallback>
              </mc:AlternateContent>
            </a:graphicData>
          </a:graphic>
        </p:graphicFrame>
        <p:sp>
          <p:nvSpPr>
            <p:cNvPr id="36888" name="Text Box 69"/>
            <p:cNvSpPr txBox="1"/>
            <p:nvPr/>
          </p:nvSpPr>
          <p:spPr>
            <a:xfrm>
              <a:off x="385" y="3702"/>
              <a:ext cx="1406" cy="26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200" b="1" dirty="0">
                  <a:solidFill>
                    <a:srgbClr val="000000"/>
                  </a:solidFill>
                </a:rPr>
                <a:t>与非－与非式：</a:t>
              </a:r>
              <a:endParaRPr lang="zh-CN" altLang="en-US" sz="2200" b="1" dirty="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wipe(left)">
                                      <p:cBhvr>
                                        <p:cTn id="7" dur="500"/>
                                        <p:tgtEl>
                                          <p:spTgt spid="788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8851"/>
                                        </p:tgtEl>
                                        <p:attrNameLst>
                                          <p:attrName>style.visibility</p:attrName>
                                        </p:attrNameLst>
                                      </p:cBhvr>
                                      <p:to>
                                        <p:strVal val="visible"/>
                                      </p:to>
                                    </p:set>
                                    <p:anim calcmode="lin" valueType="num">
                                      <p:cBhvr additive="base">
                                        <p:cTn id="12" dur="500" fill="hold"/>
                                        <p:tgtEl>
                                          <p:spTgt spid="78851"/>
                                        </p:tgtEl>
                                        <p:attrNameLst>
                                          <p:attrName>ppt_x</p:attrName>
                                        </p:attrNameLst>
                                      </p:cBhvr>
                                      <p:tavLst>
                                        <p:tav tm="0">
                                          <p:val>
                                            <p:strVal val="1+#ppt_w/2"/>
                                          </p:val>
                                        </p:tav>
                                        <p:tav tm="100000">
                                          <p:val>
                                            <p:strVal val="#ppt_x"/>
                                          </p:val>
                                        </p:tav>
                                      </p:tavLst>
                                    </p:anim>
                                    <p:anim calcmode="lin" valueType="num">
                                      <p:cBhvr additive="base">
                                        <p:cTn id="13" dur="500" fill="hold"/>
                                        <p:tgtEl>
                                          <p:spTgt spid="7885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78852"/>
                                        </p:tgtEl>
                                        <p:attrNameLst>
                                          <p:attrName>style.visibility</p:attrName>
                                        </p:attrNameLst>
                                      </p:cBhvr>
                                      <p:to>
                                        <p:strVal val="visible"/>
                                      </p:to>
                                    </p:set>
                                    <p:anim calcmode="lin" valueType="num">
                                      <p:cBhvr additive="base">
                                        <p:cTn id="18" dur="500" fill="hold"/>
                                        <p:tgtEl>
                                          <p:spTgt spid="78852"/>
                                        </p:tgtEl>
                                        <p:attrNameLst>
                                          <p:attrName>ppt_x</p:attrName>
                                        </p:attrNameLst>
                                      </p:cBhvr>
                                      <p:tavLst>
                                        <p:tav tm="0">
                                          <p:val>
                                            <p:strVal val="1+#ppt_w/2"/>
                                          </p:val>
                                        </p:tav>
                                        <p:tav tm="100000">
                                          <p:val>
                                            <p:strVal val="#ppt_x"/>
                                          </p:val>
                                        </p:tav>
                                      </p:tavLst>
                                    </p:anim>
                                    <p:anim calcmode="lin" valueType="num">
                                      <p:cBhvr additive="base">
                                        <p:cTn id="19" dur="500" fill="hold"/>
                                        <p:tgtEl>
                                          <p:spTgt spid="7885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8853"/>
                                        </p:tgtEl>
                                        <p:attrNameLst>
                                          <p:attrName>style.visibility</p:attrName>
                                        </p:attrNameLst>
                                      </p:cBhvr>
                                      <p:to>
                                        <p:strVal val="visible"/>
                                      </p:to>
                                    </p:set>
                                    <p:animEffect transition="in" filter="wipe(left)">
                                      <p:cBhvr>
                                        <p:cTn id="24" dur="500"/>
                                        <p:tgtEl>
                                          <p:spTgt spid="78853"/>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nodeType="clickEffect">
                                  <p:stCondLst>
                                    <p:cond delay="0"/>
                                  </p:stCondLst>
                                  <p:childTnLst>
                                    <p:set>
                                      <p:cBhvr>
                                        <p:cTn id="28" dur="1" fill="hold">
                                          <p:stCondLst>
                                            <p:cond delay="0"/>
                                          </p:stCondLst>
                                        </p:cTn>
                                        <p:tgtEl>
                                          <p:spTgt spid="78861"/>
                                        </p:tgtEl>
                                        <p:attrNameLst>
                                          <p:attrName>style.visibility</p:attrName>
                                        </p:attrNameLst>
                                      </p:cBhvr>
                                      <p:to>
                                        <p:strVal val="visible"/>
                                      </p:to>
                                    </p:set>
                                    <p:anim calcmode="lin" valueType="num">
                                      <p:cBhvr>
                                        <p:cTn id="29" dur="500" fill="hold"/>
                                        <p:tgtEl>
                                          <p:spTgt spid="78861"/>
                                        </p:tgtEl>
                                        <p:attrNameLst>
                                          <p:attrName>ppt_w</p:attrName>
                                        </p:attrNameLst>
                                      </p:cBhvr>
                                      <p:tavLst>
                                        <p:tav tm="0">
                                          <p:val>
                                            <p:strVal val="#ppt_w*0.70"/>
                                          </p:val>
                                        </p:tav>
                                        <p:tav tm="100000">
                                          <p:val>
                                            <p:strVal val="#ppt_w"/>
                                          </p:val>
                                        </p:tav>
                                      </p:tavLst>
                                    </p:anim>
                                    <p:anim calcmode="lin" valueType="num">
                                      <p:cBhvr>
                                        <p:cTn id="30" dur="500" fill="hold"/>
                                        <p:tgtEl>
                                          <p:spTgt spid="78861"/>
                                        </p:tgtEl>
                                        <p:attrNameLst>
                                          <p:attrName>ppt_h</p:attrName>
                                        </p:attrNameLst>
                                      </p:cBhvr>
                                      <p:tavLst>
                                        <p:tav tm="0">
                                          <p:val>
                                            <p:strVal val="#ppt_h"/>
                                          </p:val>
                                        </p:tav>
                                        <p:tav tm="100000">
                                          <p:val>
                                            <p:strVal val="#ppt_h"/>
                                          </p:val>
                                        </p:tav>
                                      </p:tavLst>
                                    </p:anim>
                                    <p:animEffect transition="in" filter="fade">
                                      <p:cBhvr>
                                        <p:cTn id="31" dur="500"/>
                                        <p:tgtEl>
                                          <p:spTgt spid="78861"/>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nodeType="clickEffect">
                                  <p:stCondLst>
                                    <p:cond delay="0"/>
                                  </p:stCondLst>
                                  <p:childTnLst>
                                    <p:set>
                                      <p:cBhvr>
                                        <p:cTn id="35" dur="1" fill="hold">
                                          <p:stCondLst>
                                            <p:cond delay="0"/>
                                          </p:stCondLst>
                                        </p:cTn>
                                        <p:tgtEl>
                                          <p:spTgt spid="78856"/>
                                        </p:tgtEl>
                                        <p:attrNameLst>
                                          <p:attrName>style.visibility</p:attrName>
                                        </p:attrNameLst>
                                      </p:cBhvr>
                                      <p:to>
                                        <p:strVal val="visible"/>
                                      </p:to>
                                    </p:set>
                                    <p:anim calcmode="lin" valueType="num">
                                      <p:cBhvr>
                                        <p:cTn id="36" dur="500" fill="hold"/>
                                        <p:tgtEl>
                                          <p:spTgt spid="78856"/>
                                        </p:tgtEl>
                                        <p:attrNameLst>
                                          <p:attrName>ppt_w</p:attrName>
                                        </p:attrNameLst>
                                      </p:cBhvr>
                                      <p:tavLst>
                                        <p:tav tm="0">
                                          <p:val>
                                            <p:strVal val="#ppt_w*0.70"/>
                                          </p:val>
                                        </p:tav>
                                        <p:tav tm="100000">
                                          <p:val>
                                            <p:strVal val="#ppt_w"/>
                                          </p:val>
                                        </p:tav>
                                      </p:tavLst>
                                    </p:anim>
                                    <p:anim calcmode="lin" valueType="num">
                                      <p:cBhvr>
                                        <p:cTn id="37" dur="500" fill="hold"/>
                                        <p:tgtEl>
                                          <p:spTgt spid="78856"/>
                                        </p:tgtEl>
                                        <p:attrNameLst>
                                          <p:attrName>ppt_h</p:attrName>
                                        </p:attrNameLst>
                                      </p:cBhvr>
                                      <p:tavLst>
                                        <p:tav tm="0">
                                          <p:val>
                                            <p:strVal val="#ppt_h"/>
                                          </p:val>
                                        </p:tav>
                                        <p:tav tm="100000">
                                          <p:val>
                                            <p:strVal val="#ppt_h"/>
                                          </p:val>
                                        </p:tav>
                                      </p:tavLst>
                                    </p:anim>
                                    <p:animEffect transition="in" filter="fade">
                                      <p:cBhvr>
                                        <p:cTn id="38" dur="500"/>
                                        <p:tgtEl>
                                          <p:spTgt spid="78856"/>
                                        </p:tgtEl>
                                      </p:cBhvr>
                                    </p:animEffect>
                                  </p:childTnLst>
                                </p:cTn>
                              </p:par>
                            </p:childTnLst>
                          </p:cTn>
                        </p:par>
                      </p:childTnLst>
                    </p:cTn>
                  </p:par>
                  <p:par>
                    <p:cTn id="39" fill="hold">
                      <p:stCondLst>
                        <p:cond delay="indefinite"/>
                      </p:stCondLst>
                      <p:childTnLst>
                        <p:par>
                          <p:cTn id="40" fill="hold">
                            <p:stCondLst>
                              <p:cond delay="0"/>
                            </p:stCondLst>
                            <p:childTnLst>
                              <p:par>
                                <p:cTn id="41" presetID="8" presetClass="entr" presetSubtype="32" fill="hold" nodeType="clickEffect">
                                  <p:stCondLst>
                                    <p:cond delay="0"/>
                                  </p:stCondLst>
                                  <p:childTnLst>
                                    <p:set>
                                      <p:cBhvr>
                                        <p:cTn id="42" dur="1" fill="hold">
                                          <p:stCondLst>
                                            <p:cond delay="0"/>
                                          </p:stCondLst>
                                        </p:cTn>
                                        <p:tgtEl>
                                          <p:spTgt spid="78881"/>
                                        </p:tgtEl>
                                        <p:attrNameLst>
                                          <p:attrName>style.visibility</p:attrName>
                                        </p:attrNameLst>
                                      </p:cBhvr>
                                      <p:to>
                                        <p:strVal val="visible"/>
                                      </p:to>
                                    </p:set>
                                    <p:animEffect transition="in" filter="diamond(out)">
                                      <p:cBhvr>
                                        <p:cTn id="43" dur="500"/>
                                        <p:tgtEl>
                                          <p:spTgt spid="78881"/>
                                        </p:tgtEl>
                                      </p:cBhvr>
                                    </p:animEffect>
                                  </p:childTnLst>
                                </p:cTn>
                              </p:par>
                            </p:childTnLst>
                          </p:cTn>
                        </p:par>
                        <p:par>
                          <p:cTn id="44" fill="hold">
                            <p:stCondLst>
                              <p:cond delay="500"/>
                            </p:stCondLst>
                            <p:childTnLst>
                              <p:par>
                                <p:cTn id="45" presetID="8" presetClass="entr" presetSubtype="32" fill="hold" nodeType="afterEffect">
                                  <p:stCondLst>
                                    <p:cond delay="0"/>
                                  </p:stCondLst>
                                  <p:childTnLst>
                                    <p:set>
                                      <p:cBhvr>
                                        <p:cTn id="46" dur="1" fill="hold">
                                          <p:stCondLst>
                                            <p:cond delay="0"/>
                                          </p:stCondLst>
                                        </p:cTn>
                                        <p:tgtEl>
                                          <p:spTgt spid="78880"/>
                                        </p:tgtEl>
                                        <p:attrNameLst>
                                          <p:attrName>style.visibility</p:attrName>
                                        </p:attrNameLst>
                                      </p:cBhvr>
                                      <p:to>
                                        <p:strVal val="visible"/>
                                      </p:to>
                                    </p:set>
                                    <p:animEffect transition="in" filter="diamond(out)">
                                      <p:cBhvr>
                                        <p:cTn id="47" dur="500"/>
                                        <p:tgtEl>
                                          <p:spTgt spid="78880"/>
                                        </p:tgtEl>
                                      </p:cBhvr>
                                    </p:animEffect>
                                  </p:childTnLst>
                                </p:cTn>
                              </p:par>
                            </p:childTnLst>
                          </p:cTn>
                        </p:par>
                        <p:par>
                          <p:cTn id="48" fill="hold">
                            <p:stCondLst>
                              <p:cond delay="1000"/>
                            </p:stCondLst>
                            <p:childTnLst>
                              <p:par>
                                <p:cTn id="49" presetID="8" presetClass="entr" presetSubtype="32" fill="hold" nodeType="afterEffect">
                                  <p:stCondLst>
                                    <p:cond delay="0"/>
                                  </p:stCondLst>
                                  <p:childTnLst>
                                    <p:set>
                                      <p:cBhvr>
                                        <p:cTn id="50" dur="1" fill="hold">
                                          <p:stCondLst>
                                            <p:cond delay="0"/>
                                          </p:stCondLst>
                                        </p:cTn>
                                        <p:tgtEl>
                                          <p:spTgt spid="78879"/>
                                        </p:tgtEl>
                                        <p:attrNameLst>
                                          <p:attrName>style.visibility</p:attrName>
                                        </p:attrNameLst>
                                      </p:cBhvr>
                                      <p:to>
                                        <p:strVal val="visible"/>
                                      </p:to>
                                    </p:set>
                                    <p:animEffect transition="in" filter="diamond(out)">
                                      <p:cBhvr>
                                        <p:cTn id="51" dur="500"/>
                                        <p:tgtEl>
                                          <p:spTgt spid="7887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78912"/>
                                        </p:tgtEl>
                                        <p:attrNameLst>
                                          <p:attrName>style.visibility</p:attrName>
                                        </p:attrNameLst>
                                      </p:cBhvr>
                                      <p:to>
                                        <p:strVal val="visible"/>
                                      </p:to>
                                    </p:set>
                                    <p:animEffect transition="in" filter="wipe(left)">
                                      <p:cBhvr>
                                        <p:cTn id="56" dur="500"/>
                                        <p:tgtEl>
                                          <p:spTgt spid="7891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78915"/>
                                        </p:tgtEl>
                                        <p:attrNameLst>
                                          <p:attrName>style.visibility</p:attrName>
                                        </p:attrNameLst>
                                      </p:cBhvr>
                                      <p:to>
                                        <p:strVal val="visible"/>
                                      </p:to>
                                    </p:set>
                                    <p:animEffect transition="in" filter="wipe(left)">
                                      <p:cBhvr>
                                        <p:cTn id="61" dur="500"/>
                                        <p:tgtEl>
                                          <p:spTgt spid="78915"/>
                                        </p:tgtEl>
                                      </p:cBhvr>
                                    </p:animEffect>
                                  </p:childTnLst>
                                </p:cTn>
                              </p:par>
                            </p:childTnLst>
                          </p:cTn>
                        </p:par>
                      </p:childTnLst>
                    </p:cTn>
                  </p:par>
                  <p:par>
                    <p:cTn id="62" fill="hold">
                      <p:stCondLst>
                        <p:cond delay="indefinite"/>
                      </p:stCondLst>
                      <p:childTnLst>
                        <p:par>
                          <p:cTn id="63" fill="hold">
                            <p:stCondLst>
                              <p:cond delay="0"/>
                            </p:stCondLst>
                            <p:childTnLst>
                              <p:par>
                                <p:cTn id="64" presetID="55" presetClass="entr" presetSubtype="0" fill="hold" nodeType="clickEffect">
                                  <p:stCondLst>
                                    <p:cond delay="0"/>
                                  </p:stCondLst>
                                  <p:childTnLst>
                                    <p:set>
                                      <p:cBhvr>
                                        <p:cTn id="65" dur="1" fill="hold">
                                          <p:stCondLst>
                                            <p:cond delay="0"/>
                                          </p:stCondLst>
                                        </p:cTn>
                                        <p:tgtEl>
                                          <p:spTgt spid="78884"/>
                                        </p:tgtEl>
                                        <p:attrNameLst>
                                          <p:attrName>style.visibility</p:attrName>
                                        </p:attrNameLst>
                                      </p:cBhvr>
                                      <p:to>
                                        <p:strVal val="visible"/>
                                      </p:to>
                                    </p:set>
                                    <p:anim calcmode="lin" valueType="num">
                                      <p:cBhvr>
                                        <p:cTn id="66" dur="500" fill="hold"/>
                                        <p:tgtEl>
                                          <p:spTgt spid="78884"/>
                                        </p:tgtEl>
                                        <p:attrNameLst>
                                          <p:attrName>ppt_w</p:attrName>
                                        </p:attrNameLst>
                                      </p:cBhvr>
                                      <p:tavLst>
                                        <p:tav tm="0">
                                          <p:val>
                                            <p:strVal val="#ppt_w*0.70"/>
                                          </p:val>
                                        </p:tav>
                                        <p:tav tm="100000">
                                          <p:val>
                                            <p:strVal val="#ppt_w"/>
                                          </p:val>
                                        </p:tav>
                                      </p:tavLst>
                                    </p:anim>
                                    <p:anim calcmode="lin" valueType="num">
                                      <p:cBhvr>
                                        <p:cTn id="67" dur="500" fill="hold"/>
                                        <p:tgtEl>
                                          <p:spTgt spid="78884"/>
                                        </p:tgtEl>
                                        <p:attrNameLst>
                                          <p:attrName>ppt_h</p:attrName>
                                        </p:attrNameLst>
                                      </p:cBhvr>
                                      <p:tavLst>
                                        <p:tav tm="0">
                                          <p:val>
                                            <p:strVal val="#ppt_h"/>
                                          </p:val>
                                        </p:tav>
                                        <p:tav tm="100000">
                                          <p:val>
                                            <p:strVal val="#ppt_h"/>
                                          </p:val>
                                        </p:tav>
                                      </p:tavLst>
                                    </p:anim>
                                    <p:animEffect transition="in" filter="fade">
                                      <p:cBhvr>
                                        <p:cTn id="68" dur="500"/>
                                        <p:tgtEl>
                                          <p:spTgt spid="78884"/>
                                        </p:tgtEl>
                                      </p:cBhvr>
                                    </p:animEffect>
                                  </p:childTnLst>
                                </p:cTn>
                              </p:par>
                            </p:childTnLst>
                          </p:cTn>
                        </p:par>
                      </p:childTnLst>
                    </p:cTn>
                  </p:par>
                  <p:par>
                    <p:cTn id="69" fill="hold">
                      <p:stCondLst>
                        <p:cond delay="indefinite"/>
                      </p:stCondLst>
                      <p:childTnLst>
                        <p:par>
                          <p:cTn id="70" fill="hold">
                            <p:stCondLst>
                              <p:cond delay="0"/>
                            </p:stCondLst>
                            <p:childTnLst>
                              <p:par>
                                <p:cTn id="71" presetID="55" presetClass="entr" presetSubtype="0" fill="hold" nodeType="clickEffect">
                                  <p:stCondLst>
                                    <p:cond delay="0"/>
                                  </p:stCondLst>
                                  <p:childTnLst>
                                    <p:set>
                                      <p:cBhvr>
                                        <p:cTn id="72" dur="1" fill="hold">
                                          <p:stCondLst>
                                            <p:cond delay="0"/>
                                          </p:stCondLst>
                                        </p:cTn>
                                        <p:tgtEl>
                                          <p:spTgt spid="78902"/>
                                        </p:tgtEl>
                                        <p:attrNameLst>
                                          <p:attrName>style.visibility</p:attrName>
                                        </p:attrNameLst>
                                      </p:cBhvr>
                                      <p:to>
                                        <p:strVal val="visible"/>
                                      </p:to>
                                    </p:set>
                                    <p:anim calcmode="lin" valueType="num">
                                      <p:cBhvr>
                                        <p:cTn id="73" dur="500" fill="hold"/>
                                        <p:tgtEl>
                                          <p:spTgt spid="78902"/>
                                        </p:tgtEl>
                                        <p:attrNameLst>
                                          <p:attrName>ppt_w</p:attrName>
                                        </p:attrNameLst>
                                      </p:cBhvr>
                                      <p:tavLst>
                                        <p:tav tm="0">
                                          <p:val>
                                            <p:strVal val="#ppt_w*0.70"/>
                                          </p:val>
                                        </p:tav>
                                        <p:tav tm="100000">
                                          <p:val>
                                            <p:strVal val="#ppt_w"/>
                                          </p:val>
                                        </p:tav>
                                      </p:tavLst>
                                    </p:anim>
                                    <p:anim calcmode="lin" valueType="num">
                                      <p:cBhvr>
                                        <p:cTn id="74" dur="500" fill="hold"/>
                                        <p:tgtEl>
                                          <p:spTgt spid="78902"/>
                                        </p:tgtEl>
                                        <p:attrNameLst>
                                          <p:attrName>ppt_h</p:attrName>
                                        </p:attrNameLst>
                                      </p:cBhvr>
                                      <p:tavLst>
                                        <p:tav tm="0">
                                          <p:val>
                                            <p:strVal val="#ppt_h"/>
                                          </p:val>
                                        </p:tav>
                                        <p:tav tm="100000">
                                          <p:val>
                                            <p:strVal val="#ppt_h"/>
                                          </p:val>
                                        </p:tav>
                                      </p:tavLst>
                                    </p:anim>
                                    <p:animEffect transition="in" filter="fade">
                                      <p:cBhvr>
                                        <p:cTn id="75" dur="500"/>
                                        <p:tgtEl>
                                          <p:spTgt spid="78902"/>
                                        </p:tgtEl>
                                      </p:cBhvr>
                                    </p:animEffect>
                                  </p:childTnLst>
                                </p:cTn>
                              </p:par>
                            </p:childTnLst>
                          </p:cTn>
                        </p:par>
                      </p:childTnLst>
                    </p:cTn>
                  </p:par>
                  <p:par>
                    <p:cTn id="76" fill="hold">
                      <p:stCondLst>
                        <p:cond delay="indefinite"/>
                      </p:stCondLst>
                      <p:childTnLst>
                        <p:par>
                          <p:cTn id="77" fill="hold">
                            <p:stCondLst>
                              <p:cond delay="0"/>
                            </p:stCondLst>
                            <p:childTnLst>
                              <p:par>
                                <p:cTn id="78" presetID="8" presetClass="entr" presetSubtype="32" fill="hold" grpId="0" nodeType="clickEffect">
                                  <p:stCondLst>
                                    <p:cond delay="0"/>
                                  </p:stCondLst>
                                  <p:childTnLst>
                                    <p:set>
                                      <p:cBhvr>
                                        <p:cTn id="79" dur="1" fill="hold">
                                          <p:stCondLst>
                                            <p:cond delay="0"/>
                                          </p:stCondLst>
                                        </p:cTn>
                                        <p:tgtEl>
                                          <p:spTgt spid="78908"/>
                                        </p:tgtEl>
                                        <p:attrNameLst>
                                          <p:attrName>style.visibility</p:attrName>
                                        </p:attrNameLst>
                                      </p:cBhvr>
                                      <p:to>
                                        <p:strVal val="visible"/>
                                      </p:to>
                                    </p:set>
                                    <p:animEffect transition="in" filter="diamond(out)">
                                      <p:cBhvr>
                                        <p:cTn id="80" dur="500"/>
                                        <p:tgtEl>
                                          <p:spTgt spid="78908"/>
                                        </p:tgtEl>
                                      </p:cBhvr>
                                    </p:animEffect>
                                  </p:childTnLst>
                                </p:cTn>
                              </p:par>
                            </p:childTnLst>
                          </p:cTn>
                        </p:par>
                        <p:par>
                          <p:cTn id="81" fill="hold">
                            <p:stCondLst>
                              <p:cond delay="500"/>
                            </p:stCondLst>
                            <p:childTnLst>
                              <p:par>
                                <p:cTn id="82" presetID="8" presetClass="entr" presetSubtype="32" fill="hold" nodeType="afterEffect">
                                  <p:stCondLst>
                                    <p:cond delay="0"/>
                                  </p:stCondLst>
                                  <p:childTnLst>
                                    <p:set>
                                      <p:cBhvr>
                                        <p:cTn id="83" dur="1" fill="hold">
                                          <p:stCondLst>
                                            <p:cond delay="0"/>
                                          </p:stCondLst>
                                        </p:cTn>
                                        <p:tgtEl>
                                          <p:spTgt spid="78909"/>
                                        </p:tgtEl>
                                        <p:attrNameLst>
                                          <p:attrName>style.visibility</p:attrName>
                                        </p:attrNameLst>
                                      </p:cBhvr>
                                      <p:to>
                                        <p:strVal val="visible"/>
                                      </p:to>
                                    </p:set>
                                    <p:animEffect transition="in" filter="diamond(out)">
                                      <p:cBhvr>
                                        <p:cTn id="84" dur="500"/>
                                        <p:tgtEl>
                                          <p:spTgt spid="78909"/>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2" fill="hold" nodeType="clickEffect">
                                  <p:stCondLst>
                                    <p:cond delay="0"/>
                                  </p:stCondLst>
                                  <p:childTnLst>
                                    <p:set>
                                      <p:cBhvr>
                                        <p:cTn id="88" dur="1" fill="hold">
                                          <p:stCondLst>
                                            <p:cond delay="0"/>
                                          </p:stCondLst>
                                        </p:cTn>
                                        <p:tgtEl>
                                          <p:spTgt spid="78910"/>
                                        </p:tgtEl>
                                        <p:attrNameLst>
                                          <p:attrName>style.visibility</p:attrName>
                                        </p:attrNameLst>
                                      </p:cBhvr>
                                      <p:to>
                                        <p:strVal val="visible"/>
                                      </p:to>
                                    </p:set>
                                    <p:anim calcmode="lin" valueType="num">
                                      <p:cBhvr additive="base">
                                        <p:cTn id="89" dur="500" fill="hold"/>
                                        <p:tgtEl>
                                          <p:spTgt spid="78910"/>
                                        </p:tgtEl>
                                        <p:attrNameLst>
                                          <p:attrName>ppt_x</p:attrName>
                                        </p:attrNameLst>
                                      </p:cBhvr>
                                      <p:tavLst>
                                        <p:tav tm="0">
                                          <p:val>
                                            <p:strVal val="1+#ppt_w/2"/>
                                          </p:val>
                                        </p:tav>
                                        <p:tav tm="100000">
                                          <p:val>
                                            <p:strVal val="#ppt_x"/>
                                          </p:val>
                                        </p:tav>
                                      </p:tavLst>
                                    </p:anim>
                                    <p:anim calcmode="lin" valueType="num">
                                      <p:cBhvr additive="base">
                                        <p:cTn id="90" dur="500" fill="hold"/>
                                        <p:tgtEl>
                                          <p:spTgt spid="78910"/>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2" fill="hold" nodeType="clickEffect">
                                  <p:stCondLst>
                                    <p:cond delay="0"/>
                                  </p:stCondLst>
                                  <p:childTnLst>
                                    <p:set>
                                      <p:cBhvr>
                                        <p:cTn id="94" dur="1" fill="hold">
                                          <p:stCondLst>
                                            <p:cond delay="0"/>
                                          </p:stCondLst>
                                        </p:cTn>
                                        <p:tgtEl>
                                          <p:spTgt spid="78911"/>
                                        </p:tgtEl>
                                        <p:attrNameLst>
                                          <p:attrName>style.visibility</p:attrName>
                                        </p:attrNameLst>
                                      </p:cBhvr>
                                      <p:to>
                                        <p:strVal val="visible"/>
                                      </p:to>
                                    </p:set>
                                    <p:anim calcmode="lin" valueType="num">
                                      <p:cBhvr additive="base">
                                        <p:cTn id="95" dur="500" fill="hold"/>
                                        <p:tgtEl>
                                          <p:spTgt spid="78911"/>
                                        </p:tgtEl>
                                        <p:attrNameLst>
                                          <p:attrName>ppt_x</p:attrName>
                                        </p:attrNameLst>
                                      </p:cBhvr>
                                      <p:tavLst>
                                        <p:tav tm="0">
                                          <p:val>
                                            <p:strVal val="1+#ppt_w/2"/>
                                          </p:val>
                                        </p:tav>
                                        <p:tav tm="100000">
                                          <p:val>
                                            <p:strVal val="#ppt_x"/>
                                          </p:val>
                                        </p:tav>
                                      </p:tavLst>
                                    </p:anim>
                                    <p:anim calcmode="lin" valueType="num">
                                      <p:cBhvr additive="base">
                                        <p:cTn id="96" dur="500" fill="hold"/>
                                        <p:tgtEl>
                                          <p:spTgt spid="789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P spid="78853" grpId="0"/>
      <p:bldP spid="7890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ext Box 2"/>
          <p:cNvSpPr txBox="1"/>
          <p:nvPr/>
        </p:nvSpPr>
        <p:spPr>
          <a:xfrm>
            <a:off x="684213" y="692150"/>
            <a:ext cx="23749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t>④ </a:t>
            </a:r>
            <a:r>
              <a:rPr lang="zh-CN" altLang="en-US" sz="2400" b="1" dirty="0"/>
              <a:t>逻辑电路图</a:t>
            </a:r>
            <a:endParaRPr lang="zh-CN" altLang="en-US" sz="2400" b="1" dirty="0"/>
          </a:p>
        </p:txBody>
      </p:sp>
      <p:grpSp>
        <p:nvGrpSpPr>
          <p:cNvPr id="79875" name="Group 3"/>
          <p:cNvGrpSpPr/>
          <p:nvPr/>
        </p:nvGrpSpPr>
        <p:grpSpPr>
          <a:xfrm>
            <a:off x="730250" y="1125538"/>
            <a:ext cx="3841750" cy="3484562"/>
            <a:chOff x="521" y="890"/>
            <a:chExt cx="2420" cy="2195"/>
          </a:xfrm>
        </p:grpSpPr>
        <p:graphicFrame>
          <p:nvGraphicFramePr>
            <p:cNvPr id="37895" name="Object 4"/>
            <p:cNvGraphicFramePr>
              <a:graphicFrameLocks noChangeAspect="1"/>
            </p:cNvGraphicFramePr>
            <p:nvPr/>
          </p:nvGraphicFramePr>
          <p:xfrm>
            <a:off x="521" y="890"/>
            <a:ext cx="2420" cy="1827"/>
          </p:xfrm>
          <a:graphic>
            <a:graphicData uri="http://schemas.openxmlformats.org/presentationml/2006/ole">
              <mc:AlternateContent xmlns:mc="http://schemas.openxmlformats.org/markup-compatibility/2006">
                <mc:Choice xmlns:v="urn:schemas-microsoft-com:vml" Requires="v">
                  <p:oleObj spid="_x0000_s3160" name="" r:id="rId1" imgW="2228215" imgH="1682750" progId="Word.Picture.8">
                    <p:embed/>
                  </p:oleObj>
                </mc:Choice>
                <mc:Fallback>
                  <p:oleObj name="" r:id="rId1" imgW="2228215" imgH="1682750" progId="Word.Picture.8">
                    <p:embed/>
                    <p:pic>
                      <p:nvPicPr>
                        <p:cNvPr id="0" name="图片 3159"/>
                        <p:cNvPicPr/>
                        <p:nvPr/>
                      </p:nvPicPr>
                      <p:blipFill>
                        <a:blip r:embed="rId2"/>
                        <a:stretch>
                          <a:fillRect/>
                        </a:stretch>
                      </p:blipFill>
                      <p:spPr>
                        <a:xfrm>
                          <a:off x="521" y="890"/>
                          <a:ext cx="2420" cy="1827"/>
                        </a:xfrm>
                        <a:prstGeom prst="rect">
                          <a:avLst/>
                        </a:prstGeom>
                        <a:noFill/>
                        <a:ln w="38100">
                          <a:noFill/>
                          <a:miter/>
                        </a:ln>
                      </p:spPr>
                    </p:pic>
                  </p:oleObj>
                </mc:Fallback>
              </mc:AlternateContent>
            </a:graphicData>
          </a:graphic>
        </p:graphicFrame>
        <p:sp>
          <p:nvSpPr>
            <p:cNvPr id="37896" name="Text Box 5"/>
            <p:cNvSpPr txBox="1"/>
            <p:nvPr/>
          </p:nvSpPr>
          <p:spPr>
            <a:xfrm>
              <a:off x="1180" y="2816"/>
              <a:ext cx="771" cy="26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200" b="1" dirty="0"/>
                <a:t>与或式</a:t>
              </a:r>
              <a:endParaRPr lang="zh-CN" altLang="en-US" sz="2200" b="1" dirty="0"/>
            </a:p>
          </p:txBody>
        </p:sp>
      </p:grpSp>
      <p:grpSp>
        <p:nvGrpSpPr>
          <p:cNvPr id="79878" name="Group 6"/>
          <p:cNvGrpSpPr/>
          <p:nvPr/>
        </p:nvGrpSpPr>
        <p:grpSpPr>
          <a:xfrm>
            <a:off x="5148263" y="1404938"/>
            <a:ext cx="3711575" cy="3248025"/>
            <a:chOff x="3152" y="981"/>
            <a:chExt cx="2338" cy="2046"/>
          </a:xfrm>
        </p:grpSpPr>
        <p:graphicFrame>
          <p:nvGraphicFramePr>
            <p:cNvPr id="37893" name="Object 7"/>
            <p:cNvGraphicFramePr>
              <a:graphicFrameLocks noChangeAspect="1"/>
            </p:cNvGraphicFramePr>
            <p:nvPr/>
          </p:nvGraphicFramePr>
          <p:xfrm>
            <a:off x="3152" y="981"/>
            <a:ext cx="2338" cy="1652"/>
          </p:xfrm>
          <a:graphic>
            <a:graphicData uri="http://schemas.openxmlformats.org/presentationml/2006/ole">
              <mc:AlternateContent xmlns:mc="http://schemas.openxmlformats.org/markup-compatibility/2006">
                <mc:Choice xmlns:v="urn:schemas-microsoft-com:vml" Requires="v">
                  <p:oleObj spid="_x0000_s3162" name="" r:id="rId3" imgW="2380615" imgH="1682750" progId="Word.Picture.8">
                    <p:embed/>
                  </p:oleObj>
                </mc:Choice>
                <mc:Fallback>
                  <p:oleObj name="" r:id="rId3" imgW="2380615" imgH="1682750" progId="Word.Picture.8">
                    <p:embed/>
                    <p:pic>
                      <p:nvPicPr>
                        <p:cNvPr id="0" name="图片 3161"/>
                        <p:cNvPicPr/>
                        <p:nvPr/>
                      </p:nvPicPr>
                      <p:blipFill>
                        <a:blip r:embed="rId4"/>
                        <a:stretch>
                          <a:fillRect/>
                        </a:stretch>
                      </p:blipFill>
                      <p:spPr>
                        <a:xfrm>
                          <a:off x="3152" y="981"/>
                          <a:ext cx="2338" cy="1652"/>
                        </a:xfrm>
                        <a:prstGeom prst="rect">
                          <a:avLst/>
                        </a:prstGeom>
                        <a:noFill/>
                        <a:ln w="38100">
                          <a:noFill/>
                          <a:miter/>
                        </a:ln>
                      </p:spPr>
                    </p:pic>
                  </p:oleObj>
                </mc:Fallback>
              </mc:AlternateContent>
            </a:graphicData>
          </a:graphic>
        </p:graphicFrame>
        <p:sp>
          <p:nvSpPr>
            <p:cNvPr id="37894" name="Text Box 8"/>
            <p:cNvSpPr txBox="1"/>
            <p:nvPr/>
          </p:nvSpPr>
          <p:spPr>
            <a:xfrm>
              <a:off x="3651" y="2758"/>
              <a:ext cx="1224" cy="26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200" b="1" dirty="0"/>
                <a:t>与非－与非式</a:t>
              </a:r>
              <a:endParaRPr lang="zh-CN" altLang="en-US" sz="22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wipe(left)">
                                      <p:cBhvr>
                                        <p:cTn id="7" dur="500"/>
                                        <p:tgtEl>
                                          <p:spTgt spid="7987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79875"/>
                                        </p:tgtEl>
                                        <p:attrNameLst>
                                          <p:attrName>style.visibility</p:attrName>
                                        </p:attrNameLst>
                                      </p:cBhvr>
                                      <p:to>
                                        <p:strVal val="visible"/>
                                      </p:to>
                                    </p:set>
                                    <p:anim calcmode="lin" valueType="num">
                                      <p:cBhvr>
                                        <p:cTn id="12" dur="1000" fill="hold"/>
                                        <p:tgtEl>
                                          <p:spTgt spid="79875"/>
                                        </p:tgtEl>
                                        <p:attrNameLst>
                                          <p:attrName>ppt_w</p:attrName>
                                        </p:attrNameLst>
                                      </p:cBhvr>
                                      <p:tavLst>
                                        <p:tav tm="0">
                                          <p:val>
                                            <p:strVal val="#ppt_w*0.70"/>
                                          </p:val>
                                        </p:tav>
                                        <p:tav tm="100000">
                                          <p:val>
                                            <p:strVal val="#ppt_w"/>
                                          </p:val>
                                        </p:tav>
                                      </p:tavLst>
                                    </p:anim>
                                    <p:anim calcmode="lin" valueType="num">
                                      <p:cBhvr>
                                        <p:cTn id="13" dur="1000" fill="hold"/>
                                        <p:tgtEl>
                                          <p:spTgt spid="79875"/>
                                        </p:tgtEl>
                                        <p:attrNameLst>
                                          <p:attrName>ppt_h</p:attrName>
                                        </p:attrNameLst>
                                      </p:cBhvr>
                                      <p:tavLst>
                                        <p:tav tm="0">
                                          <p:val>
                                            <p:strVal val="#ppt_h"/>
                                          </p:val>
                                        </p:tav>
                                        <p:tav tm="100000">
                                          <p:val>
                                            <p:strVal val="#ppt_h"/>
                                          </p:val>
                                        </p:tav>
                                      </p:tavLst>
                                    </p:anim>
                                    <p:animEffect transition="in" filter="fade">
                                      <p:cBhvr>
                                        <p:cTn id="14" dur="1000"/>
                                        <p:tgtEl>
                                          <p:spTgt spid="79875"/>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79878"/>
                                        </p:tgtEl>
                                        <p:attrNameLst>
                                          <p:attrName>style.visibility</p:attrName>
                                        </p:attrNameLst>
                                      </p:cBhvr>
                                      <p:to>
                                        <p:strVal val="visible"/>
                                      </p:to>
                                    </p:set>
                                    <p:anim calcmode="lin" valueType="num">
                                      <p:cBhvr>
                                        <p:cTn id="19" dur="1000" fill="hold"/>
                                        <p:tgtEl>
                                          <p:spTgt spid="79878"/>
                                        </p:tgtEl>
                                        <p:attrNameLst>
                                          <p:attrName>ppt_w</p:attrName>
                                        </p:attrNameLst>
                                      </p:cBhvr>
                                      <p:tavLst>
                                        <p:tav tm="0">
                                          <p:val>
                                            <p:strVal val="#ppt_w*0.70"/>
                                          </p:val>
                                        </p:tav>
                                        <p:tav tm="100000">
                                          <p:val>
                                            <p:strVal val="#ppt_w"/>
                                          </p:val>
                                        </p:tav>
                                      </p:tavLst>
                                    </p:anim>
                                    <p:anim calcmode="lin" valueType="num">
                                      <p:cBhvr>
                                        <p:cTn id="20" dur="1000" fill="hold"/>
                                        <p:tgtEl>
                                          <p:spTgt spid="79878"/>
                                        </p:tgtEl>
                                        <p:attrNameLst>
                                          <p:attrName>ppt_h</p:attrName>
                                        </p:attrNameLst>
                                      </p:cBhvr>
                                      <p:tavLst>
                                        <p:tav tm="0">
                                          <p:val>
                                            <p:strVal val="#ppt_h"/>
                                          </p:val>
                                        </p:tav>
                                        <p:tav tm="100000">
                                          <p:val>
                                            <p:strVal val="#ppt_h"/>
                                          </p:val>
                                        </p:tav>
                                      </p:tavLst>
                                    </p:anim>
                                    <p:animEffect transition="in" filter="fade">
                                      <p:cBhvr>
                                        <p:cTn id="21" dur="1000"/>
                                        <p:tgtEl>
                                          <p:spTgt spid="79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8" name="Text Box 4"/>
          <p:cNvSpPr txBox="1"/>
          <p:nvPr/>
        </p:nvSpPr>
        <p:spPr>
          <a:xfrm>
            <a:off x="468313" y="333375"/>
            <a:ext cx="792162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800000"/>
                </a:solidFill>
              </a:rPr>
              <a:t>二、多输出组合逻辑电路的设计：</a:t>
            </a:r>
            <a:endParaRPr lang="zh-CN" altLang="en-US" sz="2800" b="1" dirty="0">
              <a:solidFill>
                <a:srgbClr val="800000"/>
              </a:solidFill>
            </a:endParaRPr>
          </a:p>
        </p:txBody>
      </p:sp>
      <p:sp>
        <p:nvSpPr>
          <p:cNvPr id="47109" name="Text Box 5"/>
          <p:cNvSpPr txBox="1"/>
          <p:nvPr/>
        </p:nvSpPr>
        <p:spPr>
          <a:xfrm>
            <a:off x="457200" y="620713"/>
            <a:ext cx="31781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latin typeface="黑体" panose="02010609060101010101" pitchFamily="49" charset="-122"/>
                <a:ea typeface="黑体" panose="02010609060101010101" pitchFamily="49" charset="-122"/>
              </a:rPr>
              <a:t>例：</a:t>
            </a:r>
            <a:r>
              <a:rPr lang="zh-CN" altLang="en-US" sz="2400" b="1" dirty="0">
                <a:latin typeface="Times New Roman" panose="02020603050405020304" pitchFamily="18" charset="0"/>
              </a:rPr>
              <a:t>半加器的设计</a:t>
            </a:r>
            <a:endParaRPr lang="zh-CN" altLang="en-US" sz="2400" b="1" dirty="0">
              <a:latin typeface="Times New Roman" panose="02020603050405020304" pitchFamily="18" charset="0"/>
            </a:endParaRPr>
          </a:p>
        </p:txBody>
      </p:sp>
      <p:sp>
        <p:nvSpPr>
          <p:cNvPr id="47110" name="Text Box 6"/>
          <p:cNvSpPr txBox="1"/>
          <p:nvPr/>
        </p:nvSpPr>
        <p:spPr>
          <a:xfrm>
            <a:off x="373063" y="2349500"/>
            <a:ext cx="2470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）半加器真值</a:t>
            </a:r>
            <a:endParaRPr lang="zh-CN" altLang="en-US" sz="2400" b="1" dirty="0">
              <a:latin typeface="Times New Roman" panose="02020603050405020304" pitchFamily="18" charset="0"/>
            </a:endParaRPr>
          </a:p>
        </p:txBody>
      </p:sp>
      <p:sp>
        <p:nvSpPr>
          <p:cNvPr id="47111" name="Text Box 7"/>
          <p:cNvSpPr txBox="1"/>
          <p:nvPr/>
        </p:nvSpPr>
        <p:spPr>
          <a:xfrm>
            <a:off x="373063" y="2803525"/>
            <a:ext cx="21653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）输出函数</a:t>
            </a:r>
            <a:endParaRPr lang="zh-CN" altLang="en-US" sz="2400" b="1" dirty="0">
              <a:latin typeface="Times New Roman" panose="02020603050405020304" pitchFamily="18" charset="0"/>
            </a:endParaRPr>
          </a:p>
        </p:txBody>
      </p:sp>
      <p:sp>
        <p:nvSpPr>
          <p:cNvPr id="47112" name="Text Box 8"/>
          <p:cNvSpPr txBox="1"/>
          <p:nvPr/>
        </p:nvSpPr>
        <p:spPr>
          <a:xfrm>
            <a:off x="414338" y="3946525"/>
            <a:ext cx="1860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）逻辑图</a:t>
            </a:r>
            <a:endParaRPr lang="zh-CN" altLang="en-US" sz="2400" b="1" dirty="0">
              <a:latin typeface="Times New Roman" panose="02020603050405020304" pitchFamily="18" charset="0"/>
            </a:endParaRPr>
          </a:p>
        </p:txBody>
      </p:sp>
      <p:grpSp>
        <p:nvGrpSpPr>
          <p:cNvPr id="47113" name="Group 9"/>
          <p:cNvGrpSpPr/>
          <p:nvPr/>
        </p:nvGrpSpPr>
        <p:grpSpPr>
          <a:xfrm>
            <a:off x="4932363" y="620713"/>
            <a:ext cx="3905250" cy="1981200"/>
            <a:chOff x="240" y="2688"/>
            <a:chExt cx="2460" cy="1248"/>
          </a:xfrm>
        </p:grpSpPr>
        <p:sp>
          <p:nvSpPr>
            <p:cNvPr id="38926" name="Text Box 10"/>
            <p:cNvSpPr txBox="1"/>
            <p:nvPr/>
          </p:nvSpPr>
          <p:spPr>
            <a:xfrm>
              <a:off x="288" y="2719"/>
              <a:ext cx="2143" cy="12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000" b="1" dirty="0">
                  <a:latin typeface="Times New Roman" panose="02020603050405020304" pitchFamily="18" charset="0"/>
                </a:rPr>
                <a:t>           </a:t>
              </a:r>
              <a:r>
                <a:rPr lang="zh-CN" altLang="en-US" sz="2000" b="1" dirty="0">
                  <a:latin typeface="Times New Roman" panose="02020603050405020304" pitchFamily="18" charset="0"/>
                </a:rPr>
                <a:t>输入                  输出</a:t>
              </a:r>
              <a:endParaRPr lang="zh-CN" altLang="en-US" sz="2000" b="1" dirty="0">
                <a:latin typeface="Times New Roman" panose="02020603050405020304" pitchFamily="18" charset="0"/>
              </a:endParaRPr>
            </a:p>
            <a:p>
              <a:pPr marL="0" lvl="0" indent="0" eaLnBrk="1" hangingPunct="1">
                <a:spcBef>
                  <a:spcPct val="0"/>
                </a:spcBef>
                <a:buNone/>
              </a:pPr>
              <a:r>
                <a:rPr lang="zh-CN" altLang="en-US" sz="2000" b="1" dirty="0">
                  <a:latin typeface="Times New Roman" panose="02020603050405020304" pitchFamily="18" charset="0"/>
                </a:rPr>
                <a:t>被加数</a:t>
              </a:r>
              <a:r>
                <a:rPr lang="en-US" altLang="zh-CN" sz="2000" b="1" dirty="0">
                  <a:latin typeface="Times New Roman" panose="02020603050405020304" pitchFamily="18" charset="0"/>
                </a:rPr>
                <a:t>A  </a:t>
              </a:r>
              <a:r>
                <a:rPr lang="zh-CN" altLang="en-US" sz="2000" b="1" dirty="0">
                  <a:latin typeface="Times New Roman" panose="02020603050405020304" pitchFamily="18" charset="0"/>
                </a:rPr>
                <a:t>加数</a:t>
              </a:r>
              <a:r>
                <a:rPr lang="en-US" altLang="zh-CN" sz="2000" b="1" dirty="0">
                  <a:latin typeface="Times New Roman" panose="02020603050405020304" pitchFamily="18" charset="0"/>
                </a:rPr>
                <a:t>B    </a:t>
              </a:r>
              <a:r>
                <a:rPr lang="zh-CN" altLang="en-US" sz="2000" b="1" dirty="0">
                  <a:latin typeface="Times New Roman" panose="02020603050405020304" pitchFamily="18" charset="0"/>
                </a:rPr>
                <a:t>和</a:t>
              </a:r>
              <a:r>
                <a:rPr lang="en-US" altLang="zh-CN" sz="2000" b="1" dirty="0">
                  <a:latin typeface="Times New Roman" panose="02020603050405020304" pitchFamily="18" charset="0"/>
                </a:rPr>
                <a:t>S  </a:t>
              </a:r>
              <a:r>
                <a:rPr lang="zh-CN" altLang="en-US" sz="2000" b="1" dirty="0">
                  <a:latin typeface="Times New Roman" panose="02020603050405020304" pitchFamily="18" charset="0"/>
                </a:rPr>
                <a:t>进位</a:t>
              </a:r>
              <a:r>
                <a:rPr lang="en-US" altLang="zh-CN" sz="2000" b="1" dirty="0">
                  <a:latin typeface="Times New Roman" panose="02020603050405020304" pitchFamily="18" charset="0"/>
                </a:rPr>
                <a:t>C</a:t>
              </a:r>
              <a:endParaRPr lang="en-US" altLang="zh-CN" sz="2000" b="1" dirty="0">
                <a:latin typeface="Times New Roman" panose="02020603050405020304" pitchFamily="18" charset="0"/>
              </a:endParaRPr>
            </a:p>
            <a:p>
              <a:pPr marL="0" lvl="0" indent="0" eaLnBrk="1" hangingPunct="1">
                <a:spcBef>
                  <a:spcPct val="0"/>
                </a:spcBef>
                <a:buNone/>
              </a:pPr>
              <a:r>
                <a:rPr lang="en-US" altLang="zh-CN" sz="2000" b="1" dirty="0">
                  <a:latin typeface="Times New Roman" panose="02020603050405020304" pitchFamily="18" charset="0"/>
                </a:rPr>
                <a:t>       0             0          0         0</a:t>
              </a:r>
              <a:endParaRPr lang="en-US" altLang="zh-CN" sz="2000" b="1" dirty="0">
                <a:latin typeface="Times New Roman" panose="02020603050405020304" pitchFamily="18" charset="0"/>
              </a:endParaRPr>
            </a:p>
            <a:p>
              <a:pPr marL="0" lvl="0" indent="0" eaLnBrk="1" hangingPunct="1">
                <a:spcBef>
                  <a:spcPct val="0"/>
                </a:spcBef>
                <a:buNone/>
              </a:pPr>
              <a:r>
                <a:rPr lang="en-US" altLang="zh-CN" sz="2000" b="1" dirty="0">
                  <a:latin typeface="Times New Roman" panose="02020603050405020304" pitchFamily="18" charset="0"/>
                </a:rPr>
                <a:t>       0             1          1         0</a:t>
              </a:r>
              <a:endParaRPr lang="en-US" altLang="zh-CN" sz="2000" b="1" dirty="0">
                <a:latin typeface="Times New Roman" panose="02020603050405020304" pitchFamily="18" charset="0"/>
              </a:endParaRPr>
            </a:p>
            <a:p>
              <a:pPr marL="0" lvl="0" indent="0" eaLnBrk="1" hangingPunct="1">
                <a:spcBef>
                  <a:spcPct val="0"/>
                </a:spcBef>
                <a:buNone/>
              </a:pPr>
              <a:r>
                <a:rPr lang="en-US" altLang="zh-CN" sz="2000" b="1" dirty="0">
                  <a:latin typeface="Times New Roman" panose="02020603050405020304" pitchFamily="18" charset="0"/>
                </a:rPr>
                <a:t>       1             0          1         0</a:t>
              </a:r>
              <a:endParaRPr lang="en-US" altLang="zh-CN" sz="2000" b="1" dirty="0">
                <a:latin typeface="Times New Roman" panose="02020603050405020304" pitchFamily="18" charset="0"/>
              </a:endParaRPr>
            </a:p>
            <a:p>
              <a:pPr marL="0" lvl="0" indent="0" eaLnBrk="1" hangingPunct="1">
                <a:spcBef>
                  <a:spcPct val="0"/>
                </a:spcBef>
                <a:buNone/>
              </a:pPr>
              <a:r>
                <a:rPr lang="en-US" altLang="zh-CN" sz="2000" b="1" dirty="0">
                  <a:latin typeface="Times New Roman" panose="02020603050405020304" pitchFamily="18" charset="0"/>
                </a:rPr>
                <a:t>       1             1          0         1</a:t>
              </a:r>
              <a:endParaRPr lang="en-US" altLang="zh-CN" sz="2000" b="1" dirty="0">
                <a:latin typeface="Times New Roman" panose="02020603050405020304" pitchFamily="18" charset="0"/>
              </a:endParaRPr>
            </a:p>
          </p:txBody>
        </p:sp>
        <p:sp>
          <p:nvSpPr>
            <p:cNvPr id="38927" name="Line 11"/>
            <p:cNvSpPr/>
            <p:nvPr/>
          </p:nvSpPr>
          <p:spPr>
            <a:xfrm>
              <a:off x="288" y="2928"/>
              <a:ext cx="2412" cy="0"/>
            </a:xfrm>
            <a:prstGeom prst="line">
              <a:avLst/>
            </a:prstGeom>
            <a:ln w="9525" cap="flat" cmpd="sng">
              <a:solidFill>
                <a:schemeClr val="tx1"/>
              </a:solidFill>
              <a:prstDash val="solid"/>
              <a:headEnd type="none" w="med" len="med"/>
              <a:tailEnd type="none" w="med" len="med"/>
            </a:ln>
          </p:spPr>
        </p:sp>
        <p:sp>
          <p:nvSpPr>
            <p:cNvPr id="38928" name="Line 12"/>
            <p:cNvSpPr/>
            <p:nvPr/>
          </p:nvSpPr>
          <p:spPr>
            <a:xfrm>
              <a:off x="288" y="2688"/>
              <a:ext cx="2368" cy="0"/>
            </a:xfrm>
            <a:prstGeom prst="line">
              <a:avLst/>
            </a:prstGeom>
            <a:ln w="9525" cap="flat" cmpd="sng">
              <a:solidFill>
                <a:schemeClr val="tx1"/>
              </a:solidFill>
              <a:prstDash val="solid"/>
              <a:headEnd type="none" w="med" len="med"/>
              <a:tailEnd type="none" w="med" len="med"/>
            </a:ln>
          </p:spPr>
        </p:sp>
        <p:sp>
          <p:nvSpPr>
            <p:cNvPr id="38929" name="Line 13"/>
            <p:cNvSpPr/>
            <p:nvPr/>
          </p:nvSpPr>
          <p:spPr>
            <a:xfrm>
              <a:off x="240" y="3936"/>
              <a:ext cx="2448" cy="0"/>
            </a:xfrm>
            <a:prstGeom prst="line">
              <a:avLst/>
            </a:prstGeom>
            <a:ln w="9525" cap="flat" cmpd="sng">
              <a:solidFill>
                <a:schemeClr val="tx1"/>
              </a:solidFill>
              <a:prstDash val="solid"/>
              <a:headEnd type="none" w="med" len="med"/>
              <a:tailEnd type="none" w="med" len="med"/>
            </a:ln>
          </p:spPr>
        </p:sp>
        <p:sp>
          <p:nvSpPr>
            <p:cNvPr id="38930" name="Line 14"/>
            <p:cNvSpPr/>
            <p:nvPr/>
          </p:nvSpPr>
          <p:spPr>
            <a:xfrm>
              <a:off x="1536" y="2688"/>
              <a:ext cx="0" cy="1248"/>
            </a:xfrm>
            <a:prstGeom prst="line">
              <a:avLst/>
            </a:prstGeom>
            <a:ln w="9525" cap="flat" cmpd="sng">
              <a:solidFill>
                <a:schemeClr val="tx1"/>
              </a:solidFill>
              <a:prstDash val="solid"/>
              <a:headEnd type="none" w="med" len="med"/>
              <a:tailEnd type="none" w="med" len="med"/>
            </a:ln>
          </p:spPr>
        </p:sp>
      </p:grpSp>
      <p:graphicFrame>
        <p:nvGraphicFramePr>
          <p:cNvPr id="47120" name="Object 16"/>
          <p:cNvGraphicFramePr>
            <a:graphicFrameLocks noChangeAspect="1"/>
          </p:cNvGraphicFramePr>
          <p:nvPr/>
        </p:nvGraphicFramePr>
        <p:xfrm>
          <a:off x="2811463" y="2879725"/>
          <a:ext cx="3200400" cy="990600"/>
        </p:xfrm>
        <a:graphic>
          <a:graphicData uri="http://schemas.openxmlformats.org/presentationml/2006/ole">
            <mc:AlternateContent xmlns:mc="http://schemas.openxmlformats.org/markup-compatibility/2006">
              <mc:Choice xmlns:v="urn:schemas-microsoft-com:vml" Requires="v">
                <p:oleObj spid="_x0000_s3165" name="" r:id="rId1" imgW="1358265" imgH="431800" progId="Equation.3">
                  <p:embed/>
                </p:oleObj>
              </mc:Choice>
              <mc:Fallback>
                <p:oleObj name="" r:id="rId1" imgW="1358265" imgH="431800" progId="Equation.3">
                  <p:embed/>
                  <p:pic>
                    <p:nvPicPr>
                      <p:cNvPr id="0" name="图片 3164"/>
                      <p:cNvPicPr/>
                      <p:nvPr/>
                    </p:nvPicPr>
                    <p:blipFill>
                      <a:blip r:embed="rId2"/>
                      <a:stretch>
                        <a:fillRect/>
                      </a:stretch>
                    </p:blipFill>
                    <p:spPr>
                      <a:xfrm>
                        <a:off x="2811463" y="2879725"/>
                        <a:ext cx="3200400" cy="990600"/>
                      </a:xfrm>
                      <a:prstGeom prst="rect">
                        <a:avLst/>
                      </a:prstGeom>
                      <a:noFill/>
                      <a:ln w="38100">
                        <a:noFill/>
                        <a:miter/>
                      </a:ln>
                    </p:spPr>
                  </p:pic>
                </p:oleObj>
              </mc:Fallback>
            </mc:AlternateContent>
          </a:graphicData>
        </a:graphic>
      </p:graphicFrame>
      <p:sp>
        <p:nvSpPr>
          <p:cNvPr id="47122" name="Text Box 18"/>
          <p:cNvSpPr txBox="1"/>
          <p:nvPr/>
        </p:nvSpPr>
        <p:spPr>
          <a:xfrm>
            <a:off x="373063" y="4556125"/>
            <a:ext cx="21653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宋体" panose="02010600030101010101" pitchFamily="2" charset="-122"/>
              </a:rPr>
              <a:t>（</a:t>
            </a:r>
            <a:r>
              <a:rPr lang="en-US" altLang="zh-CN" sz="2400" b="1" dirty="0">
                <a:latin typeface="宋体" panose="02010600030101010101" pitchFamily="2" charset="-122"/>
              </a:rPr>
              <a:t>4</a:t>
            </a:r>
            <a:r>
              <a:rPr lang="zh-CN" altLang="en-US" sz="2400" b="1" dirty="0">
                <a:latin typeface="宋体" panose="02010600030101010101" pitchFamily="2" charset="-122"/>
              </a:rPr>
              <a:t>）逻辑符号</a:t>
            </a:r>
            <a:endParaRPr lang="zh-CN" altLang="en-US" sz="2400" dirty="0">
              <a:latin typeface="宋体" panose="02010600030101010101" pitchFamily="2" charset="-122"/>
            </a:endParaRPr>
          </a:p>
        </p:txBody>
      </p:sp>
      <p:pic>
        <p:nvPicPr>
          <p:cNvPr id="47123" name="Picture 19"/>
          <p:cNvPicPr>
            <a:picLocks noChangeAspect="1"/>
          </p:cNvPicPr>
          <p:nvPr/>
        </p:nvPicPr>
        <p:blipFill>
          <a:blip r:embed="rId3"/>
          <a:stretch>
            <a:fillRect/>
          </a:stretch>
        </p:blipFill>
        <p:spPr>
          <a:xfrm>
            <a:off x="2700338" y="4652963"/>
            <a:ext cx="1828800" cy="1866900"/>
          </a:xfrm>
          <a:prstGeom prst="rect">
            <a:avLst/>
          </a:prstGeom>
          <a:noFill/>
          <a:ln w="9525">
            <a:noFill/>
          </a:ln>
        </p:spPr>
      </p:pic>
      <p:pic>
        <p:nvPicPr>
          <p:cNvPr id="47124" name="Picture 20"/>
          <p:cNvPicPr>
            <a:picLocks noChangeAspect="1"/>
          </p:cNvPicPr>
          <p:nvPr/>
        </p:nvPicPr>
        <p:blipFill>
          <a:blip r:embed="rId4"/>
          <a:stretch>
            <a:fillRect/>
          </a:stretch>
        </p:blipFill>
        <p:spPr>
          <a:xfrm>
            <a:off x="5099050" y="3733800"/>
            <a:ext cx="3505200" cy="2743200"/>
          </a:xfrm>
          <a:prstGeom prst="rect">
            <a:avLst/>
          </a:prstGeom>
          <a:noFill/>
          <a:ln w="9525">
            <a:noFill/>
          </a:ln>
        </p:spPr>
      </p:pic>
      <p:sp>
        <p:nvSpPr>
          <p:cNvPr id="47125" name="Text Box 21"/>
          <p:cNvSpPr txBox="1"/>
          <p:nvPr/>
        </p:nvSpPr>
        <p:spPr>
          <a:xfrm>
            <a:off x="900113" y="1196975"/>
            <a:ext cx="4233862" cy="1187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latin typeface="Times New Roman" panose="02020603050405020304" pitchFamily="18" charset="0"/>
              </a:rPr>
              <a:t>能对两个</a:t>
            </a:r>
            <a:r>
              <a:rPr lang="en-US" altLang="zh-CN" sz="2400" dirty="0">
                <a:latin typeface="Times New Roman" panose="02020603050405020304" pitchFamily="18" charset="0"/>
              </a:rPr>
              <a:t>1</a:t>
            </a:r>
            <a:r>
              <a:rPr lang="zh-CN" altLang="en-US" sz="2400" dirty="0">
                <a:latin typeface="Times New Roman" panose="02020603050405020304" pitchFamily="18" charset="0"/>
              </a:rPr>
              <a:t>位二进制数进行相加而求得和及进位的逻辑电路称为半加器。</a:t>
            </a:r>
            <a:endParaRPr lang="zh-CN" altLang="en-US" sz="2400" dirty="0">
              <a:latin typeface="Times New Roman" panose="02020603050405020304" pitchFamily="18" charset="0"/>
            </a:endParaRPr>
          </a:p>
        </p:txBody>
      </p:sp>
      <p:sp>
        <p:nvSpPr>
          <p:cNvPr id="47126" name="Oval 22"/>
          <p:cNvSpPr/>
          <p:nvPr/>
        </p:nvSpPr>
        <p:spPr>
          <a:xfrm>
            <a:off x="1692275" y="1916113"/>
            <a:ext cx="863600" cy="457200"/>
          </a:xfrm>
          <a:prstGeom prst="ellipse">
            <a:avLst/>
          </a:prstGeom>
          <a:noFill/>
          <a:ln w="38100" cap="flat" cmpd="sng">
            <a:solidFill>
              <a:srgbClr val="CC0066"/>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blinds(horizontal)">
                                      <p:cBhvr>
                                        <p:cTn id="7" dur="500"/>
                                        <p:tgtEl>
                                          <p:spTgt spid="47108"/>
                                        </p:tgtEl>
                                      </p:cBhvr>
                                    </p:animEffect>
                                  </p:childTnLst>
                                  <p:subTnLst>
                                    <p:set>
                                      <p:cBhvr override="childStyle">
                                        <p:cTn dur="1" fill="hold" display="0" masterRel="nextClick" afterEffect="1"/>
                                        <p:tgtEl>
                                          <p:spTgt spid="4710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710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iterate type="lt">
                                    <p:tmPct val="100000"/>
                                  </p:iterate>
                                  <p:childTnLst>
                                    <p:set>
                                      <p:cBhvr>
                                        <p:cTn id="15" dur="1" fill="hold">
                                          <p:stCondLst>
                                            <p:cond delay="0"/>
                                          </p:stCondLst>
                                        </p:cTn>
                                        <p:tgtEl>
                                          <p:spTgt spid="47125">
                                            <p:txEl>
                                              <p:charRg st="0" end="33"/>
                                            </p:txEl>
                                          </p:spTgt>
                                        </p:tgtEl>
                                        <p:attrNameLst>
                                          <p:attrName>style.visibility</p:attrName>
                                        </p:attrNameLst>
                                      </p:cBhvr>
                                      <p:to>
                                        <p:strVal val="visible"/>
                                      </p:to>
                                    </p:set>
                                    <p:animEffect transition="in" filter="wipe(up)">
                                      <p:cBhvr>
                                        <p:cTn id="16" dur="75"/>
                                        <p:tgtEl>
                                          <p:spTgt spid="47125">
                                            <p:txEl>
                                              <p:charRg st="0" end="3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5" name="TYPE.WAV"/>
                                        </p:tgtEl>
                                      </p:cMediaNode>
                                    </p:audio>
                                  </p:subTnLst>
                                </p:cTn>
                              </p:par>
                            </p:childTnLst>
                          </p:cTn>
                        </p:par>
                        <p:par>
                          <p:cTn id="17" fill="hold">
                            <p:stCondLst>
                              <p:cond delay="2400"/>
                            </p:stCondLst>
                            <p:childTnLst>
                              <p:par>
                                <p:cTn id="18" presetID="19" presetClass="entr" presetSubtype="10" fill="hold" nodeType="afterEffect">
                                  <p:stCondLst>
                                    <p:cond delay="0"/>
                                  </p:stCondLst>
                                  <p:childTnLst>
                                    <p:set>
                                      <p:cBhvr>
                                        <p:cTn id="19" dur="1" fill="hold">
                                          <p:stCondLst>
                                            <p:cond delay="0"/>
                                          </p:stCondLst>
                                        </p:cTn>
                                        <p:tgtEl>
                                          <p:spTgt spid="47126"/>
                                        </p:tgtEl>
                                        <p:attrNameLst>
                                          <p:attrName>style.visibility</p:attrName>
                                        </p:attrNameLst>
                                      </p:cBhvr>
                                      <p:to>
                                        <p:strVal val="visible"/>
                                      </p:to>
                                    </p:set>
                                    <p:anim calcmode="lin" valueType="num">
                                      <p:cBhvr>
                                        <p:cTn id="20" dur="5000" fill="hold"/>
                                        <p:tgtEl>
                                          <p:spTgt spid="47126"/>
                                        </p:tgtEl>
                                        <p:attrNameLst>
                                          <p:attrName>ppt_w</p:attrName>
                                        </p:attrNameLst>
                                      </p:cBhvr>
                                      <p:tavLst>
                                        <p:tav tm="0" fmla="#ppt_w*sin(2.5*pi*$)">
                                          <p:val>
                                            <p:fltVal val="0.000000"/>
                                          </p:val>
                                        </p:tav>
                                        <p:tav tm="100000">
                                          <p:val>
                                            <p:fltVal val="1.000000"/>
                                          </p:val>
                                        </p:tav>
                                      </p:tavLst>
                                    </p:anim>
                                    <p:anim calcmode="lin" valueType="num">
                                      <p:cBhvr>
                                        <p:cTn id="21" dur="5000" fill="hold"/>
                                        <p:tgtEl>
                                          <p:spTgt spid="47126"/>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8"/>
                                            </p:cond>
                                          </p:stCondLst>
                                          <p:endCondLst>
                                            <p:cond evt="onStopAudio" delay="0">
                                              <p:tgtEl>
                                                <p:sldTgt/>
                                              </p:tgtEl>
                                            </p:cond>
                                          </p:endCondLst>
                                        </p:cTn>
                                        <p:tgtEl>
                                          <p:sndTgt r:embed="rId6" name="CAMERA.WAV"/>
                                        </p:tgtEl>
                                      </p:cMediaNode>
                                    </p:audio>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7110"/>
                                        </p:tgtEl>
                                        <p:attrNameLst>
                                          <p:attrName>style.visibility</p:attrName>
                                        </p:attrNameLst>
                                      </p:cBhvr>
                                      <p:to>
                                        <p:strVal val="visible"/>
                                      </p:to>
                                    </p:set>
                                    <p:animEffect transition="in" filter="wipe(left)">
                                      <p:cBhvr>
                                        <p:cTn id="26" dur="500"/>
                                        <p:tgtEl>
                                          <p:spTgt spid="4711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7113"/>
                                        </p:tgtEl>
                                        <p:attrNameLst>
                                          <p:attrName>style.visibility</p:attrName>
                                        </p:attrNameLst>
                                      </p:cBhvr>
                                      <p:to>
                                        <p:strVal val="visible"/>
                                      </p:to>
                                    </p:set>
                                    <p:anim calcmode="lin" valueType="num">
                                      <p:cBhvr additive="base">
                                        <p:cTn id="31" dur="500" fill="hold"/>
                                        <p:tgtEl>
                                          <p:spTgt spid="47113"/>
                                        </p:tgtEl>
                                        <p:attrNameLst>
                                          <p:attrName>ppt_x</p:attrName>
                                        </p:attrNameLst>
                                      </p:cBhvr>
                                      <p:tavLst>
                                        <p:tav tm="0">
                                          <p:val>
                                            <p:strVal val="#ppt_x"/>
                                          </p:val>
                                        </p:tav>
                                        <p:tav tm="100000">
                                          <p:val>
                                            <p:strVal val="#ppt_x"/>
                                          </p:val>
                                        </p:tav>
                                      </p:tavLst>
                                    </p:anim>
                                    <p:anim calcmode="lin" valueType="num">
                                      <p:cBhvr additive="base">
                                        <p:cTn id="32" dur="500" fill="hold"/>
                                        <p:tgtEl>
                                          <p:spTgt spid="471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111"/>
                                        </p:tgtEl>
                                        <p:attrNameLst>
                                          <p:attrName>style.visibility</p:attrName>
                                        </p:attrNameLst>
                                      </p:cBhvr>
                                      <p:to>
                                        <p:strVal val="visible"/>
                                      </p:to>
                                    </p:set>
                                    <p:animEffect transition="in" filter="wipe(left)">
                                      <p:cBhvr>
                                        <p:cTn id="37" dur="500"/>
                                        <p:tgtEl>
                                          <p:spTgt spid="4711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4712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7112"/>
                                        </p:tgtEl>
                                        <p:attrNameLst>
                                          <p:attrName>style.visibility</p:attrName>
                                        </p:attrNameLst>
                                      </p:cBhvr>
                                      <p:to>
                                        <p:strVal val="visible"/>
                                      </p:to>
                                    </p:set>
                                    <p:animEffect transition="in" filter="wipe(left)">
                                      <p:cBhvr>
                                        <p:cTn id="46" dur="500"/>
                                        <p:tgtEl>
                                          <p:spTgt spid="4711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7124"/>
                                        </p:tgtEl>
                                        <p:attrNameLst>
                                          <p:attrName>style.visibility</p:attrName>
                                        </p:attrNameLst>
                                      </p:cBhvr>
                                      <p:to>
                                        <p:strVal val="visible"/>
                                      </p:to>
                                    </p:set>
                                    <p:animEffect transition="in" filter="blinds(horizontal)">
                                      <p:cBhvr>
                                        <p:cTn id="51" dur="500"/>
                                        <p:tgtEl>
                                          <p:spTgt spid="4712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7122"/>
                                        </p:tgtEl>
                                        <p:attrNameLst>
                                          <p:attrName>style.visibility</p:attrName>
                                        </p:attrNameLst>
                                      </p:cBhvr>
                                      <p:to>
                                        <p:strVal val="visible"/>
                                      </p:to>
                                    </p:set>
                                    <p:animEffect transition="in" filter="wipe(left)">
                                      <p:cBhvr>
                                        <p:cTn id="56" dur="500"/>
                                        <p:tgtEl>
                                          <p:spTgt spid="47122"/>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47123"/>
                                        </p:tgtEl>
                                        <p:attrNameLst>
                                          <p:attrName>style.visibility</p:attrName>
                                        </p:attrNameLst>
                                      </p:cBhvr>
                                      <p:to>
                                        <p:strVal val="visible"/>
                                      </p:to>
                                    </p:set>
                                    <p:animEffect transition="in" filter="blinds(horizontal)">
                                      <p:cBhvr>
                                        <p:cTn id="61" dur="500"/>
                                        <p:tgtEl>
                                          <p:spTgt spid="47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P spid="47109" grpId="0"/>
      <p:bldP spid="47110" grpId="0"/>
      <p:bldP spid="47111" grpId="0"/>
      <p:bldP spid="47112" grpId="0"/>
      <p:bldP spid="47122" grpId="0"/>
      <p:bldP spid="4712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8132" name="Object 4"/>
          <p:cNvGraphicFramePr>
            <a:graphicFrameLocks noChangeAspect="1"/>
          </p:cNvGraphicFramePr>
          <p:nvPr/>
        </p:nvGraphicFramePr>
        <p:xfrm>
          <a:off x="838200" y="4038600"/>
          <a:ext cx="3200400" cy="1371600"/>
        </p:xfrm>
        <a:graphic>
          <a:graphicData uri="http://schemas.openxmlformats.org/presentationml/2006/ole">
            <mc:AlternateContent xmlns:mc="http://schemas.openxmlformats.org/markup-compatibility/2006">
              <mc:Choice xmlns:v="urn:schemas-microsoft-com:vml" Requires="v">
                <p:oleObj spid="_x0000_s3166" name="" r:id="rId1" imgW="939800" imgH="558800" progId="Equation.3">
                  <p:embed/>
                </p:oleObj>
              </mc:Choice>
              <mc:Fallback>
                <p:oleObj name="" r:id="rId1" imgW="939800" imgH="558800" progId="Equation.3">
                  <p:embed/>
                  <p:pic>
                    <p:nvPicPr>
                      <p:cNvPr id="0" name="图片 3165"/>
                      <p:cNvPicPr/>
                      <p:nvPr/>
                    </p:nvPicPr>
                    <p:blipFill>
                      <a:blip r:embed="rId2"/>
                      <a:stretch>
                        <a:fillRect/>
                      </a:stretch>
                    </p:blipFill>
                    <p:spPr>
                      <a:xfrm>
                        <a:off x="838200" y="4038600"/>
                        <a:ext cx="3200400" cy="1371600"/>
                      </a:xfrm>
                      <a:prstGeom prst="rect">
                        <a:avLst/>
                      </a:prstGeom>
                      <a:noFill/>
                      <a:ln w="38100">
                        <a:noFill/>
                        <a:miter/>
                      </a:ln>
                    </p:spPr>
                  </p:pic>
                </p:oleObj>
              </mc:Fallback>
            </mc:AlternateContent>
          </a:graphicData>
        </a:graphic>
      </p:graphicFrame>
      <p:graphicFrame>
        <p:nvGraphicFramePr>
          <p:cNvPr id="48133" name="Object 5"/>
          <p:cNvGraphicFramePr>
            <a:graphicFrameLocks noChangeAspect="1"/>
          </p:cNvGraphicFramePr>
          <p:nvPr/>
        </p:nvGraphicFramePr>
        <p:xfrm>
          <a:off x="990600" y="1752600"/>
          <a:ext cx="3429000" cy="1066800"/>
        </p:xfrm>
        <a:graphic>
          <a:graphicData uri="http://schemas.openxmlformats.org/presentationml/2006/ole">
            <mc:AlternateContent xmlns:mc="http://schemas.openxmlformats.org/markup-compatibility/2006">
              <mc:Choice xmlns:v="urn:schemas-microsoft-com:vml" Requires="v">
                <p:oleObj spid="_x0000_s3163" name="" r:id="rId3" imgW="1358265" imgH="431800" progId="Equation.3">
                  <p:embed/>
                </p:oleObj>
              </mc:Choice>
              <mc:Fallback>
                <p:oleObj name="" r:id="rId3" imgW="1358265" imgH="431800" progId="Equation.3">
                  <p:embed/>
                  <p:pic>
                    <p:nvPicPr>
                      <p:cNvPr id="0" name="图片 3162"/>
                      <p:cNvPicPr/>
                      <p:nvPr/>
                    </p:nvPicPr>
                    <p:blipFill>
                      <a:blip r:embed="rId4"/>
                      <a:stretch>
                        <a:fillRect/>
                      </a:stretch>
                    </p:blipFill>
                    <p:spPr>
                      <a:xfrm>
                        <a:off x="990600" y="1752600"/>
                        <a:ext cx="3429000" cy="1066800"/>
                      </a:xfrm>
                      <a:prstGeom prst="rect">
                        <a:avLst/>
                      </a:prstGeom>
                      <a:noFill/>
                      <a:ln w="38100">
                        <a:noFill/>
                        <a:miter/>
                      </a:ln>
                    </p:spPr>
                  </p:pic>
                </p:oleObj>
              </mc:Fallback>
            </mc:AlternateContent>
          </a:graphicData>
        </a:graphic>
      </p:graphicFrame>
      <p:sp>
        <p:nvSpPr>
          <p:cNvPr id="39940" name="Text Box 6"/>
          <p:cNvSpPr txBox="1"/>
          <p:nvPr/>
        </p:nvSpPr>
        <p:spPr>
          <a:xfrm>
            <a:off x="346075" y="457200"/>
            <a:ext cx="658812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宋体" panose="02010600030101010101" pitchFamily="2" charset="-122"/>
              </a:rPr>
              <a:t>将用</a:t>
            </a:r>
            <a:r>
              <a:rPr lang="zh-CN" altLang="en-US" sz="2400" b="1" dirty="0">
                <a:solidFill>
                  <a:srgbClr val="FF3300"/>
                </a:solidFill>
                <a:latin typeface="Times New Roman" panose="02020603050405020304" pitchFamily="18" charset="0"/>
              </a:rPr>
              <a:t>“</a:t>
            </a:r>
            <a:r>
              <a:rPr lang="zh-CN" altLang="en-US" sz="2400" b="1" dirty="0">
                <a:solidFill>
                  <a:srgbClr val="FF3300"/>
                </a:solidFill>
                <a:latin typeface="宋体" panose="02010600030101010101" pitchFamily="2" charset="-122"/>
              </a:rPr>
              <a:t>异或</a:t>
            </a:r>
            <a:r>
              <a:rPr lang="zh-CN" altLang="en-US" sz="2400" b="1" dirty="0">
                <a:solidFill>
                  <a:srgbClr val="FF3300"/>
                </a:solidFill>
                <a:latin typeface="Times New Roman" panose="02020603050405020304" pitchFamily="18" charset="0"/>
              </a:rPr>
              <a:t>”</a:t>
            </a:r>
            <a:r>
              <a:rPr lang="zh-CN" altLang="en-US" sz="2400" b="1" dirty="0">
                <a:solidFill>
                  <a:srgbClr val="FF3300"/>
                </a:solidFill>
                <a:latin typeface="宋体" panose="02010600030101010101" pitchFamily="2" charset="-122"/>
              </a:rPr>
              <a:t>门</a:t>
            </a:r>
            <a:r>
              <a:rPr lang="zh-CN" altLang="en-US" sz="2400" b="1" dirty="0">
                <a:latin typeface="宋体" panose="02010600030101010101" pitchFamily="2" charset="-122"/>
              </a:rPr>
              <a:t>实现的半加器改为用</a:t>
            </a:r>
            <a:r>
              <a:rPr lang="zh-CN" altLang="en-US" sz="2400" b="1" dirty="0">
                <a:solidFill>
                  <a:srgbClr val="FF3300"/>
                </a:solidFill>
                <a:latin typeface="Times New Roman" panose="02020603050405020304" pitchFamily="18" charset="0"/>
              </a:rPr>
              <a:t>“</a:t>
            </a:r>
            <a:r>
              <a:rPr lang="zh-CN" altLang="en-US" sz="2400" b="1" dirty="0">
                <a:solidFill>
                  <a:srgbClr val="FF3300"/>
                </a:solidFill>
                <a:latin typeface="宋体" panose="02010600030101010101" pitchFamily="2" charset="-122"/>
              </a:rPr>
              <a:t>与非</a:t>
            </a:r>
            <a:r>
              <a:rPr lang="zh-CN" altLang="en-US" sz="2400" b="1" dirty="0">
                <a:solidFill>
                  <a:srgbClr val="FF3300"/>
                </a:solidFill>
                <a:latin typeface="Times New Roman" panose="02020603050405020304" pitchFamily="18" charset="0"/>
              </a:rPr>
              <a:t>”</a:t>
            </a:r>
            <a:r>
              <a:rPr lang="zh-CN" altLang="en-US" sz="2400" b="1" dirty="0">
                <a:solidFill>
                  <a:srgbClr val="FF3300"/>
                </a:solidFill>
                <a:latin typeface="宋体" panose="02010600030101010101" pitchFamily="2" charset="-122"/>
              </a:rPr>
              <a:t>门</a:t>
            </a:r>
            <a:r>
              <a:rPr lang="zh-CN" altLang="en-US" sz="2400" b="1" dirty="0">
                <a:latin typeface="宋体" panose="02010600030101010101" pitchFamily="2" charset="-122"/>
              </a:rPr>
              <a:t>实现</a:t>
            </a:r>
            <a:endParaRPr lang="zh-CN" altLang="en-US" sz="2400" b="1" dirty="0">
              <a:latin typeface="宋体" panose="02010600030101010101" pitchFamily="2" charset="-122"/>
            </a:endParaRPr>
          </a:p>
        </p:txBody>
      </p:sp>
      <p:sp>
        <p:nvSpPr>
          <p:cNvPr id="48135" name="Text Box 7"/>
          <p:cNvSpPr txBox="1"/>
          <p:nvPr/>
        </p:nvSpPr>
        <p:spPr>
          <a:xfrm>
            <a:off x="412750" y="1066800"/>
            <a:ext cx="32448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宋体" panose="02010600030101010101" pitchFamily="2" charset="-122"/>
              </a:rPr>
              <a:t>函数表达式变换形式：</a:t>
            </a:r>
            <a:endParaRPr lang="zh-CN" altLang="en-US" sz="2400" dirty="0">
              <a:latin typeface="宋体" panose="02010600030101010101" pitchFamily="2" charset="-122"/>
            </a:endParaRPr>
          </a:p>
        </p:txBody>
      </p:sp>
      <p:grpSp>
        <p:nvGrpSpPr>
          <p:cNvPr id="48136" name="Group 8"/>
          <p:cNvGrpSpPr/>
          <p:nvPr/>
        </p:nvGrpSpPr>
        <p:grpSpPr>
          <a:xfrm>
            <a:off x="4572000" y="1905000"/>
            <a:ext cx="4114800" cy="4751388"/>
            <a:chOff x="3024" y="1248"/>
            <a:chExt cx="2208" cy="1966"/>
          </a:xfrm>
        </p:grpSpPr>
        <p:graphicFrame>
          <p:nvGraphicFramePr>
            <p:cNvPr id="39945" name="Object 9"/>
            <p:cNvGraphicFramePr>
              <a:graphicFrameLocks noChangeAspect="1"/>
            </p:cNvGraphicFramePr>
            <p:nvPr/>
          </p:nvGraphicFramePr>
          <p:xfrm>
            <a:off x="3024" y="1248"/>
            <a:ext cx="2208" cy="1488"/>
          </p:xfrm>
          <a:graphic>
            <a:graphicData uri="http://schemas.openxmlformats.org/presentationml/2006/ole">
              <mc:AlternateContent xmlns:mc="http://schemas.openxmlformats.org/markup-compatibility/2006">
                <mc:Choice xmlns:v="urn:schemas-microsoft-com:vml" Requires="v">
                  <p:oleObj spid="_x0000_s3164" name="" r:id="rId5" imgW="2676525" imgH="1752600" progId="Paint.Picture">
                    <p:embed/>
                  </p:oleObj>
                </mc:Choice>
                <mc:Fallback>
                  <p:oleObj name="" r:id="rId5" imgW="2676525" imgH="1752600" progId="Paint.Picture">
                    <p:embed/>
                    <p:pic>
                      <p:nvPicPr>
                        <p:cNvPr id="0" name="图片 3163"/>
                        <p:cNvPicPr/>
                        <p:nvPr/>
                      </p:nvPicPr>
                      <p:blipFill>
                        <a:blip r:embed="rId6"/>
                        <a:stretch>
                          <a:fillRect/>
                        </a:stretch>
                      </p:blipFill>
                      <p:spPr>
                        <a:xfrm>
                          <a:off x="3024" y="1248"/>
                          <a:ext cx="2208" cy="1488"/>
                        </a:xfrm>
                        <a:prstGeom prst="rect">
                          <a:avLst/>
                        </a:prstGeom>
                        <a:noFill/>
                        <a:ln w="38100">
                          <a:noFill/>
                          <a:miter/>
                        </a:ln>
                      </p:spPr>
                    </p:pic>
                  </p:oleObj>
                </mc:Fallback>
              </mc:AlternateContent>
            </a:graphicData>
          </a:graphic>
        </p:graphicFrame>
        <p:sp>
          <p:nvSpPr>
            <p:cNvPr id="39946" name="Text Box 10"/>
            <p:cNvSpPr txBox="1"/>
            <p:nvPr/>
          </p:nvSpPr>
          <p:spPr>
            <a:xfrm>
              <a:off x="4047" y="3025"/>
              <a:ext cx="99" cy="18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2400" b="1" dirty="0">
                <a:latin typeface="宋体" panose="02010600030101010101" pitchFamily="2" charset="-122"/>
              </a:endParaRPr>
            </a:p>
          </p:txBody>
        </p:sp>
      </p:grpSp>
      <p:sp>
        <p:nvSpPr>
          <p:cNvPr id="48139" name="AutoShape 11"/>
          <p:cNvSpPr/>
          <p:nvPr/>
        </p:nvSpPr>
        <p:spPr>
          <a:xfrm>
            <a:off x="2133600" y="3048000"/>
            <a:ext cx="304800" cy="838200"/>
          </a:xfrm>
          <a:prstGeom prst="downArrow">
            <a:avLst>
              <a:gd name="adj1" fmla="val 50000"/>
              <a:gd name="adj2" fmla="val 68750"/>
            </a:avLst>
          </a:prstGeom>
          <a:solidFill>
            <a:srgbClr val="FF0000"/>
          </a:solidFill>
          <a:ln w="9525" cap="flat" cmpd="sng">
            <a:solidFill>
              <a:srgbClr val="FF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48140" name="Text Box 12"/>
          <p:cNvSpPr txBox="1"/>
          <p:nvPr/>
        </p:nvSpPr>
        <p:spPr>
          <a:xfrm>
            <a:off x="574675" y="5715000"/>
            <a:ext cx="567372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宋体" panose="02010600030101010101" pitchFamily="2" charset="-122"/>
              </a:rPr>
              <a:t>用</a:t>
            </a:r>
            <a:r>
              <a:rPr lang="zh-CN" altLang="en-US" sz="2400" b="1" dirty="0">
                <a:latin typeface="Times New Roman" panose="02020603050405020304" pitchFamily="18" charset="0"/>
              </a:rPr>
              <a:t>“</a:t>
            </a:r>
            <a:r>
              <a:rPr lang="zh-CN" altLang="en-US" sz="2400" b="1" dirty="0">
                <a:latin typeface="宋体" panose="02010600030101010101" pitchFamily="2" charset="-122"/>
              </a:rPr>
              <a:t>与非</a:t>
            </a:r>
            <a:r>
              <a:rPr lang="zh-CN" altLang="en-US" sz="2400" b="1" dirty="0">
                <a:latin typeface="Times New Roman" panose="02020603050405020304" pitchFamily="18" charset="0"/>
              </a:rPr>
              <a:t>”</a:t>
            </a:r>
            <a:r>
              <a:rPr lang="zh-CN" altLang="en-US" sz="2400" b="1" dirty="0">
                <a:latin typeface="宋体" panose="02010600030101010101" pitchFamily="2" charset="-122"/>
              </a:rPr>
              <a:t>门实现半加器逻辑图如图所示：</a:t>
            </a:r>
            <a:endParaRPr lang="zh-CN" altLang="en-US" sz="24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5"/>
                                        </p:tgtEl>
                                        <p:attrNameLst>
                                          <p:attrName>style.visibility</p:attrName>
                                        </p:attrNameLst>
                                      </p:cBhvr>
                                      <p:to>
                                        <p:strVal val="visible"/>
                                      </p:to>
                                    </p:set>
                                    <p:animEffect transition="in" filter="wipe(left)">
                                      <p:cBhvr>
                                        <p:cTn id="7" dur="500"/>
                                        <p:tgtEl>
                                          <p:spTgt spid="481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4813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7" presetClass="entr" presetSubtype="1" fill="hold" nodeType="clickEffect">
                                  <p:stCondLst>
                                    <p:cond delay="0"/>
                                  </p:stCondLst>
                                  <p:childTnLst>
                                    <p:set>
                                      <p:cBhvr>
                                        <p:cTn id="15" dur="1" fill="hold">
                                          <p:stCondLst>
                                            <p:cond delay="0"/>
                                          </p:stCondLst>
                                        </p:cTn>
                                        <p:tgtEl>
                                          <p:spTgt spid="48139"/>
                                        </p:tgtEl>
                                        <p:attrNameLst>
                                          <p:attrName>style.visibility</p:attrName>
                                        </p:attrNameLst>
                                      </p:cBhvr>
                                      <p:to>
                                        <p:strVal val="visible"/>
                                      </p:to>
                                    </p:set>
                                    <p:anim calcmode="lin" valueType="num">
                                      <p:cBhvr>
                                        <p:cTn id="16" dur="500" fill="hold"/>
                                        <p:tgtEl>
                                          <p:spTgt spid="48139"/>
                                        </p:tgtEl>
                                        <p:attrNameLst>
                                          <p:attrName>ppt_x</p:attrName>
                                        </p:attrNameLst>
                                      </p:cBhvr>
                                      <p:tavLst>
                                        <p:tav tm="0">
                                          <p:val>
                                            <p:strVal val="#ppt_x"/>
                                          </p:val>
                                        </p:tav>
                                        <p:tav tm="100000">
                                          <p:val>
                                            <p:strVal val="#ppt_x"/>
                                          </p:val>
                                        </p:tav>
                                      </p:tavLst>
                                    </p:anim>
                                    <p:anim calcmode="lin" valueType="num">
                                      <p:cBhvr>
                                        <p:cTn id="17" dur="500" fill="hold"/>
                                        <p:tgtEl>
                                          <p:spTgt spid="48139"/>
                                        </p:tgtEl>
                                        <p:attrNameLst>
                                          <p:attrName>ppt_y</p:attrName>
                                        </p:attrNameLst>
                                      </p:cBhvr>
                                      <p:tavLst>
                                        <p:tav tm="0">
                                          <p:val>
                                            <p:strVal val="#ppt_y-#ppt_h/2"/>
                                          </p:val>
                                        </p:tav>
                                        <p:tav tm="100000">
                                          <p:val>
                                            <p:strVal val="#ppt_y"/>
                                          </p:val>
                                        </p:tav>
                                      </p:tavLst>
                                    </p:anim>
                                    <p:anim calcmode="lin" valueType="num">
                                      <p:cBhvr>
                                        <p:cTn id="18" dur="500" fill="hold"/>
                                        <p:tgtEl>
                                          <p:spTgt spid="48139"/>
                                        </p:tgtEl>
                                        <p:attrNameLst>
                                          <p:attrName>ppt_w</p:attrName>
                                        </p:attrNameLst>
                                      </p:cBhvr>
                                      <p:tavLst>
                                        <p:tav tm="0">
                                          <p:val>
                                            <p:strVal val="#ppt_w"/>
                                          </p:val>
                                        </p:tav>
                                        <p:tav tm="100000">
                                          <p:val>
                                            <p:strVal val="#ppt_w"/>
                                          </p:val>
                                        </p:tav>
                                      </p:tavLst>
                                    </p:anim>
                                    <p:anim calcmode="lin" valueType="num">
                                      <p:cBhvr>
                                        <p:cTn id="19" dur="500" fill="hold"/>
                                        <p:tgtEl>
                                          <p:spTgt spid="48139"/>
                                        </p:tgtEl>
                                        <p:attrNameLst>
                                          <p:attrName>ppt_h</p:attrName>
                                        </p:attrNameLst>
                                      </p:cBhvr>
                                      <p:tavLst>
                                        <p:tav tm="0">
                                          <p:val>
                                            <p:fltVal val="0.00000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4813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4814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48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p:bldP spid="4814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ext Box 4"/>
          <p:cNvSpPr txBox="1"/>
          <p:nvPr/>
        </p:nvSpPr>
        <p:spPr>
          <a:xfrm>
            <a:off x="304800" y="304800"/>
            <a:ext cx="5454650" cy="5127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15000"/>
              </a:lnSpc>
              <a:spcBef>
                <a:spcPct val="0"/>
              </a:spcBef>
              <a:buNone/>
            </a:pPr>
            <a:r>
              <a:rPr lang="zh-CN" altLang="en-US" sz="2400" b="1" dirty="0">
                <a:latin typeface="黑体" panose="02010609060101010101" pitchFamily="49" charset="-122"/>
                <a:ea typeface="黑体" panose="02010609060101010101" pitchFamily="49" charset="-122"/>
              </a:rPr>
              <a:t>例</a:t>
            </a:r>
            <a:r>
              <a:rPr lang="en-US" altLang="zh-CN" sz="2400" b="1" dirty="0">
                <a:latin typeface="黑体" panose="02010609060101010101" pitchFamily="49" charset="-122"/>
                <a:ea typeface="黑体" panose="02010609060101010101" pitchFamily="49" charset="-122"/>
              </a:rPr>
              <a:t>5</a:t>
            </a:r>
            <a:r>
              <a:rPr lang="zh-CN" altLang="en-US" sz="2400" b="1" dirty="0">
                <a:latin typeface="黑体" panose="02010609060101010101" pitchFamily="49" charset="-122"/>
                <a:ea typeface="黑体" panose="02010609060101010101" pitchFamily="49" charset="-122"/>
              </a:rPr>
              <a:t>：</a:t>
            </a:r>
            <a:r>
              <a:rPr lang="zh-CN" altLang="en-US" sz="2400" b="1" dirty="0">
                <a:latin typeface="Times New Roman" panose="02020603050405020304" pitchFamily="18" charset="0"/>
              </a:rPr>
              <a:t>试将</a:t>
            </a:r>
            <a:r>
              <a:rPr lang="en-US" altLang="zh-CN" sz="2400" b="1" dirty="0">
                <a:latin typeface="Times New Roman" panose="02020603050405020304" pitchFamily="18" charset="0"/>
              </a:rPr>
              <a:t>8421BCD</a:t>
            </a:r>
            <a:r>
              <a:rPr lang="zh-CN" altLang="en-US" sz="2400" b="1" dirty="0">
                <a:latin typeface="Times New Roman" panose="02020603050405020304" pitchFamily="18" charset="0"/>
              </a:rPr>
              <a:t>码转换成余</a:t>
            </a:r>
            <a:r>
              <a:rPr lang="en-US" altLang="zh-CN" sz="2400" b="1" dirty="0">
                <a:latin typeface="Times New Roman" panose="02020603050405020304" pitchFamily="18" charset="0"/>
              </a:rPr>
              <a:t>3BCD</a:t>
            </a:r>
            <a:r>
              <a:rPr lang="zh-CN" altLang="en-US" sz="2400" b="1" dirty="0">
                <a:latin typeface="Times New Roman" panose="02020603050405020304" pitchFamily="18" charset="0"/>
              </a:rPr>
              <a:t>码</a:t>
            </a:r>
            <a:endParaRPr lang="zh-CN" altLang="en-US" sz="2400" b="1" dirty="0">
              <a:latin typeface="Times New Roman" panose="02020603050405020304" pitchFamily="18" charset="0"/>
            </a:endParaRPr>
          </a:p>
        </p:txBody>
      </p:sp>
      <p:grpSp>
        <p:nvGrpSpPr>
          <p:cNvPr id="54277" name="Group 5"/>
          <p:cNvGrpSpPr/>
          <p:nvPr/>
        </p:nvGrpSpPr>
        <p:grpSpPr>
          <a:xfrm>
            <a:off x="0" y="1905000"/>
            <a:ext cx="4953000" cy="4419600"/>
            <a:chOff x="432" y="1104"/>
            <a:chExt cx="2016" cy="1782"/>
          </a:xfrm>
        </p:grpSpPr>
        <p:graphicFrame>
          <p:nvGraphicFramePr>
            <p:cNvPr id="46099" name="Object 6"/>
            <p:cNvGraphicFramePr>
              <a:graphicFrameLocks noChangeAspect="1"/>
            </p:cNvGraphicFramePr>
            <p:nvPr/>
          </p:nvGraphicFramePr>
          <p:xfrm>
            <a:off x="432" y="1104"/>
            <a:ext cx="2016" cy="894"/>
          </p:xfrm>
          <a:graphic>
            <a:graphicData uri="http://schemas.openxmlformats.org/presentationml/2006/ole">
              <mc:AlternateContent xmlns:mc="http://schemas.openxmlformats.org/markup-compatibility/2006">
                <mc:Choice xmlns:v="urn:schemas-microsoft-com:vml" Requires="v">
                  <p:oleObj spid="_x0000_s3181" name="" r:id="rId1" imgW="3048000" imgH="1419225" progId="Paint.Picture">
                    <p:embed/>
                  </p:oleObj>
                </mc:Choice>
                <mc:Fallback>
                  <p:oleObj name="" r:id="rId1" imgW="3048000" imgH="1419225" progId="Paint.Picture">
                    <p:embed/>
                    <p:pic>
                      <p:nvPicPr>
                        <p:cNvPr id="0" name="图片 3180"/>
                        <p:cNvPicPr/>
                        <p:nvPr/>
                      </p:nvPicPr>
                      <p:blipFill>
                        <a:blip r:embed="rId2"/>
                        <a:stretch>
                          <a:fillRect/>
                        </a:stretch>
                      </p:blipFill>
                      <p:spPr>
                        <a:xfrm>
                          <a:off x="432" y="1104"/>
                          <a:ext cx="2016" cy="894"/>
                        </a:xfrm>
                        <a:prstGeom prst="rect">
                          <a:avLst/>
                        </a:prstGeom>
                        <a:noFill/>
                        <a:ln w="38100">
                          <a:noFill/>
                          <a:miter/>
                        </a:ln>
                      </p:spPr>
                    </p:pic>
                  </p:oleObj>
                </mc:Fallback>
              </mc:AlternateContent>
            </a:graphicData>
          </a:graphic>
        </p:graphicFrame>
        <p:graphicFrame>
          <p:nvGraphicFramePr>
            <p:cNvPr id="46100" name="Object 7"/>
            <p:cNvGraphicFramePr>
              <a:graphicFrameLocks noChangeAspect="1"/>
            </p:cNvGraphicFramePr>
            <p:nvPr/>
          </p:nvGraphicFramePr>
          <p:xfrm>
            <a:off x="480" y="1968"/>
            <a:ext cx="1914" cy="918"/>
          </p:xfrm>
          <a:graphic>
            <a:graphicData uri="http://schemas.openxmlformats.org/presentationml/2006/ole">
              <mc:AlternateContent xmlns:mc="http://schemas.openxmlformats.org/markup-compatibility/2006">
                <mc:Choice xmlns:v="urn:schemas-microsoft-com:vml" Requires="v">
                  <p:oleObj spid="_x0000_s3183" name="" r:id="rId3" imgW="3038475" imgH="1457325" progId="Paint.Picture">
                    <p:embed/>
                  </p:oleObj>
                </mc:Choice>
                <mc:Fallback>
                  <p:oleObj name="" r:id="rId3" imgW="3038475" imgH="1457325" progId="Paint.Picture">
                    <p:embed/>
                    <p:pic>
                      <p:nvPicPr>
                        <p:cNvPr id="0" name="图片 3182"/>
                        <p:cNvPicPr/>
                        <p:nvPr/>
                      </p:nvPicPr>
                      <p:blipFill>
                        <a:blip r:embed="rId4"/>
                        <a:stretch>
                          <a:fillRect/>
                        </a:stretch>
                      </p:blipFill>
                      <p:spPr>
                        <a:xfrm>
                          <a:off x="480" y="1968"/>
                          <a:ext cx="1914" cy="918"/>
                        </a:xfrm>
                        <a:prstGeom prst="rect">
                          <a:avLst/>
                        </a:prstGeom>
                        <a:noFill/>
                        <a:ln w="38100">
                          <a:noFill/>
                          <a:miter/>
                        </a:ln>
                      </p:spPr>
                    </p:pic>
                  </p:oleObj>
                </mc:Fallback>
              </mc:AlternateContent>
            </a:graphicData>
          </a:graphic>
        </p:graphicFrame>
      </p:grpSp>
      <p:grpSp>
        <p:nvGrpSpPr>
          <p:cNvPr id="54280" name="Group 8"/>
          <p:cNvGrpSpPr/>
          <p:nvPr/>
        </p:nvGrpSpPr>
        <p:grpSpPr>
          <a:xfrm>
            <a:off x="4953000" y="838200"/>
            <a:ext cx="3435350" cy="5578475"/>
            <a:chOff x="3120" y="528"/>
            <a:chExt cx="2164" cy="3514"/>
          </a:xfrm>
        </p:grpSpPr>
        <p:sp>
          <p:nvSpPr>
            <p:cNvPr id="46092" name="Text Box 9"/>
            <p:cNvSpPr txBox="1"/>
            <p:nvPr/>
          </p:nvSpPr>
          <p:spPr>
            <a:xfrm>
              <a:off x="3168" y="528"/>
              <a:ext cx="2116" cy="351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b="1" dirty="0">
                  <a:latin typeface="Times New Roman" panose="02020603050405020304" pitchFamily="18" charset="0"/>
                </a:rPr>
                <a:t>              8421</a:t>
              </a:r>
              <a:r>
                <a:rPr lang="zh-CN" altLang="en-US" sz="1800" b="1" dirty="0">
                  <a:latin typeface="Times New Roman" panose="02020603050405020304" pitchFamily="18" charset="0"/>
                </a:rPr>
                <a:t>码        余</a:t>
              </a:r>
              <a:r>
                <a:rPr lang="en-US" altLang="zh-CN" sz="1800" b="1" dirty="0">
                  <a:latin typeface="Times New Roman" panose="02020603050405020304" pitchFamily="18" charset="0"/>
                </a:rPr>
                <a:t>3</a:t>
              </a:r>
              <a:r>
                <a:rPr lang="zh-CN" altLang="en-US" sz="1800" b="1" dirty="0">
                  <a:latin typeface="Times New Roman" panose="02020603050405020304" pitchFamily="18" charset="0"/>
                </a:rPr>
                <a:t>码</a:t>
              </a:r>
              <a:endParaRPr lang="zh-CN" altLang="en-US" sz="1800" b="1" dirty="0">
                <a:latin typeface="Times New Roman" panose="02020603050405020304" pitchFamily="18" charset="0"/>
              </a:endParaRPr>
            </a:p>
            <a:p>
              <a:pPr marL="0" lvl="0" indent="0" eaLnBrk="1" hangingPunct="1">
                <a:spcBef>
                  <a:spcPct val="0"/>
                </a:spcBef>
                <a:buNone/>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B3 B2 B1 B0  E3 E2 E 1 E0</a:t>
              </a:r>
              <a:endParaRPr lang="en-US" altLang="zh-CN" sz="1800" b="1" dirty="0">
                <a:latin typeface="Times New Roman" panose="02020603050405020304" pitchFamily="18" charset="0"/>
              </a:endParaRPr>
            </a:p>
            <a:p>
              <a:pPr marL="0" lvl="0" indent="0" eaLnBrk="1" hangingPunct="1">
                <a:spcBef>
                  <a:spcPct val="0"/>
                </a:spcBef>
                <a:buNone/>
              </a:pPr>
              <a:r>
                <a:rPr lang="en-US" altLang="zh-CN" sz="1800" b="1" dirty="0">
                  <a:latin typeface="Times New Roman" panose="02020603050405020304" pitchFamily="18" charset="0"/>
                </a:rPr>
                <a:t>0        0    0   0   0     0    0   1   1</a:t>
              </a:r>
              <a:endParaRPr lang="en-US" altLang="zh-CN" sz="1800" b="1" dirty="0">
                <a:latin typeface="Times New Roman" panose="02020603050405020304" pitchFamily="18" charset="0"/>
              </a:endParaRPr>
            </a:p>
            <a:p>
              <a:pPr marL="0" lvl="0" indent="0" eaLnBrk="1" hangingPunct="1">
                <a:spcBef>
                  <a:spcPct val="0"/>
                </a:spcBef>
                <a:buNone/>
              </a:pPr>
              <a:r>
                <a:rPr lang="en-US" altLang="zh-CN" sz="1800" b="1" dirty="0">
                  <a:latin typeface="Times New Roman" panose="02020603050405020304" pitchFamily="18" charset="0"/>
                </a:rPr>
                <a:t>1        0    0   0   1     0    1   0   0</a:t>
              </a:r>
              <a:endParaRPr lang="en-US" altLang="zh-CN" sz="1800" b="1" dirty="0">
                <a:latin typeface="Times New Roman" panose="02020603050405020304" pitchFamily="18" charset="0"/>
              </a:endParaRPr>
            </a:p>
            <a:p>
              <a:pPr marL="0" lvl="0" indent="0" eaLnBrk="1" hangingPunct="1">
                <a:spcBef>
                  <a:spcPct val="0"/>
                </a:spcBef>
                <a:buNone/>
              </a:pPr>
              <a:r>
                <a:rPr lang="en-US" altLang="zh-CN" sz="1800" b="1" dirty="0">
                  <a:latin typeface="Times New Roman" panose="02020603050405020304" pitchFamily="18" charset="0"/>
                </a:rPr>
                <a:t>2        0    0   1   0     0    1   0   1</a:t>
              </a:r>
              <a:endParaRPr lang="en-US" altLang="zh-CN" sz="1800" b="1" dirty="0">
                <a:latin typeface="Times New Roman" panose="02020603050405020304" pitchFamily="18" charset="0"/>
              </a:endParaRPr>
            </a:p>
            <a:p>
              <a:pPr marL="0" lvl="0" indent="0" eaLnBrk="1" hangingPunct="1">
                <a:spcBef>
                  <a:spcPct val="0"/>
                </a:spcBef>
                <a:buNone/>
              </a:pPr>
              <a:r>
                <a:rPr lang="en-US" altLang="zh-CN" sz="1800" b="1" dirty="0">
                  <a:latin typeface="Times New Roman" panose="02020603050405020304" pitchFamily="18" charset="0"/>
                </a:rPr>
                <a:t>3        0    0   1   1     0    1   1   0</a:t>
              </a:r>
              <a:endParaRPr lang="en-US" altLang="zh-CN" sz="1800" b="1" dirty="0">
                <a:latin typeface="Times New Roman" panose="02020603050405020304" pitchFamily="18" charset="0"/>
              </a:endParaRPr>
            </a:p>
            <a:p>
              <a:pPr marL="0" lvl="0" indent="0" eaLnBrk="1" hangingPunct="1">
                <a:spcBef>
                  <a:spcPct val="0"/>
                </a:spcBef>
                <a:buNone/>
              </a:pPr>
              <a:r>
                <a:rPr lang="en-US" altLang="zh-CN" sz="1800" b="1" dirty="0">
                  <a:latin typeface="Times New Roman" panose="02020603050405020304" pitchFamily="18" charset="0"/>
                </a:rPr>
                <a:t>4        0    1   0   0     0    1   1   1</a:t>
              </a:r>
              <a:endParaRPr lang="en-US" altLang="zh-CN" sz="1800" b="1" dirty="0">
                <a:latin typeface="Times New Roman" panose="02020603050405020304" pitchFamily="18" charset="0"/>
              </a:endParaRPr>
            </a:p>
            <a:p>
              <a:pPr marL="0" lvl="0" indent="0" eaLnBrk="1" hangingPunct="1">
                <a:spcBef>
                  <a:spcPct val="0"/>
                </a:spcBef>
                <a:buNone/>
              </a:pPr>
              <a:r>
                <a:rPr lang="en-US" altLang="zh-CN" sz="1800" b="1" dirty="0">
                  <a:latin typeface="Times New Roman" panose="02020603050405020304" pitchFamily="18" charset="0"/>
                </a:rPr>
                <a:t>5        0    1   0   1     1    0   0   0</a:t>
              </a:r>
              <a:endParaRPr lang="en-US" altLang="zh-CN" sz="1800" b="1" dirty="0">
                <a:latin typeface="Times New Roman" panose="02020603050405020304" pitchFamily="18" charset="0"/>
              </a:endParaRPr>
            </a:p>
            <a:p>
              <a:pPr marL="0" lvl="0" indent="0" eaLnBrk="1" hangingPunct="1">
                <a:spcBef>
                  <a:spcPct val="0"/>
                </a:spcBef>
                <a:buNone/>
              </a:pPr>
              <a:r>
                <a:rPr lang="en-US" altLang="zh-CN" sz="1800" b="1" dirty="0">
                  <a:latin typeface="Times New Roman" panose="02020603050405020304" pitchFamily="18" charset="0"/>
                </a:rPr>
                <a:t>6        0    1   1   0     1    0   0   1</a:t>
              </a:r>
              <a:endParaRPr lang="en-US" altLang="zh-CN" sz="1800" b="1" dirty="0">
                <a:latin typeface="Times New Roman" panose="02020603050405020304" pitchFamily="18" charset="0"/>
              </a:endParaRPr>
            </a:p>
            <a:p>
              <a:pPr marL="0" lvl="0" indent="0" eaLnBrk="1" hangingPunct="1">
                <a:spcBef>
                  <a:spcPct val="0"/>
                </a:spcBef>
                <a:buNone/>
              </a:pPr>
              <a:r>
                <a:rPr lang="en-US" altLang="zh-CN" sz="1800" b="1" dirty="0">
                  <a:latin typeface="Times New Roman" panose="02020603050405020304" pitchFamily="18" charset="0"/>
                </a:rPr>
                <a:t>7        0    1   1   1     1    0   1   0</a:t>
              </a:r>
              <a:endParaRPr lang="en-US" altLang="zh-CN" sz="1800" b="1" dirty="0">
                <a:latin typeface="Times New Roman" panose="02020603050405020304" pitchFamily="18" charset="0"/>
              </a:endParaRPr>
            </a:p>
            <a:p>
              <a:pPr marL="0" lvl="0" indent="0" eaLnBrk="1" hangingPunct="1">
                <a:spcBef>
                  <a:spcPct val="0"/>
                </a:spcBef>
                <a:buNone/>
              </a:pPr>
              <a:r>
                <a:rPr lang="en-US" altLang="zh-CN" sz="1800" b="1" dirty="0">
                  <a:latin typeface="Times New Roman" panose="02020603050405020304" pitchFamily="18" charset="0"/>
                </a:rPr>
                <a:t>8        1    0   0   0     1    0   1   1</a:t>
              </a:r>
              <a:endParaRPr lang="en-US" altLang="zh-CN" sz="1800" b="1" dirty="0">
                <a:latin typeface="Times New Roman" panose="02020603050405020304" pitchFamily="18" charset="0"/>
              </a:endParaRPr>
            </a:p>
            <a:p>
              <a:pPr marL="0" lvl="0" indent="0" eaLnBrk="1" hangingPunct="1">
                <a:spcBef>
                  <a:spcPct val="0"/>
                </a:spcBef>
                <a:buNone/>
              </a:pPr>
              <a:r>
                <a:rPr lang="en-US" altLang="zh-CN" sz="1800" b="1" dirty="0">
                  <a:latin typeface="Times New Roman" panose="02020603050405020304" pitchFamily="18" charset="0"/>
                </a:rPr>
                <a:t>9        1    0   0   1     1    1   0   0</a:t>
              </a:r>
              <a:endParaRPr lang="en-US" altLang="zh-CN" sz="1800" b="1" dirty="0">
                <a:latin typeface="Times New Roman" panose="02020603050405020304" pitchFamily="18" charset="0"/>
              </a:endParaRPr>
            </a:p>
            <a:p>
              <a:pPr marL="0" lvl="0" indent="0" eaLnBrk="1" hangingPunct="1">
                <a:spcBef>
                  <a:spcPct val="0"/>
                </a:spcBef>
                <a:buNone/>
              </a:pPr>
              <a:r>
                <a:rPr lang="en-US" altLang="zh-CN" sz="1800" b="1" dirty="0">
                  <a:latin typeface="Times New Roman" panose="02020603050405020304" pitchFamily="18" charset="0"/>
                </a:rPr>
                <a:t>10      1    0   1   0     </a:t>
              </a:r>
              <a:r>
                <a:rPr lang="en-US" altLang="zh-CN" sz="2400" b="1" dirty="0">
                  <a:latin typeface="Times New Roman" panose="02020603050405020304" pitchFamily="18" charset="0"/>
                </a:rPr>
                <a:t>ΦΦΦΦ</a:t>
              </a:r>
              <a:r>
                <a:rPr lang="en-US" altLang="zh-CN" sz="1800" b="1" dirty="0">
                  <a:latin typeface="Times New Roman" panose="02020603050405020304" pitchFamily="18" charset="0"/>
                </a:rPr>
                <a:t> </a:t>
              </a:r>
              <a:endParaRPr lang="en-US" altLang="zh-CN" sz="1800" b="1" dirty="0">
                <a:latin typeface="Times New Roman" panose="02020603050405020304" pitchFamily="18" charset="0"/>
              </a:endParaRPr>
            </a:p>
            <a:p>
              <a:pPr marL="0" lvl="0" indent="0" eaLnBrk="1" hangingPunct="1">
                <a:spcBef>
                  <a:spcPct val="0"/>
                </a:spcBef>
                <a:buNone/>
              </a:pPr>
              <a:r>
                <a:rPr lang="en-US" altLang="zh-CN" sz="1800" b="1" dirty="0">
                  <a:latin typeface="Times New Roman" panose="02020603050405020304" pitchFamily="18" charset="0"/>
                </a:rPr>
                <a:t>11      1    0   1   1     </a:t>
              </a:r>
              <a:r>
                <a:rPr lang="en-US" altLang="zh-CN" sz="2400" b="1" dirty="0">
                  <a:latin typeface="Times New Roman" panose="02020603050405020304" pitchFamily="18" charset="0"/>
                </a:rPr>
                <a:t>ΦΦΦΦ</a:t>
              </a:r>
              <a:endParaRPr lang="en-US" altLang="zh-CN" sz="1800" b="1" dirty="0">
                <a:latin typeface="Times New Roman" panose="02020603050405020304" pitchFamily="18" charset="0"/>
              </a:endParaRPr>
            </a:p>
            <a:p>
              <a:pPr marL="0" lvl="0" indent="0" eaLnBrk="1" hangingPunct="1">
                <a:spcBef>
                  <a:spcPct val="0"/>
                </a:spcBef>
                <a:buNone/>
              </a:pPr>
              <a:r>
                <a:rPr lang="en-US" altLang="zh-CN" sz="1800" b="1" dirty="0">
                  <a:latin typeface="Times New Roman" panose="02020603050405020304" pitchFamily="18" charset="0"/>
                </a:rPr>
                <a:t>12      1    1   0   0     </a:t>
              </a:r>
              <a:r>
                <a:rPr lang="en-US" altLang="zh-CN" sz="2400" b="1" dirty="0">
                  <a:latin typeface="Times New Roman" panose="02020603050405020304" pitchFamily="18" charset="0"/>
                </a:rPr>
                <a:t>ΦΦΦΦ</a:t>
              </a:r>
              <a:endParaRPr lang="en-US" altLang="zh-CN" sz="1800" b="1" dirty="0">
                <a:latin typeface="Times New Roman" panose="02020603050405020304" pitchFamily="18" charset="0"/>
              </a:endParaRPr>
            </a:p>
            <a:p>
              <a:pPr marL="0" lvl="0" indent="0" eaLnBrk="1" hangingPunct="1">
                <a:spcBef>
                  <a:spcPct val="0"/>
                </a:spcBef>
                <a:buNone/>
              </a:pPr>
              <a:r>
                <a:rPr lang="en-US" altLang="zh-CN" sz="1800" b="1" dirty="0">
                  <a:latin typeface="Times New Roman" panose="02020603050405020304" pitchFamily="18" charset="0"/>
                </a:rPr>
                <a:t>13      1    1   0   1     </a:t>
              </a:r>
              <a:r>
                <a:rPr lang="en-US" altLang="zh-CN" sz="2400" b="1" dirty="0">
                  <a:latin typeface="Times New Roman" panose="02020603050405020304" pitchFamily="18" charset="0"/>
                </a:rPr>
                <a:t>ΦΦΦΦ</a:t>
              </a:r>
              <a:endParaRPr lang="en-US" altLang="zh-CN" sz="1800" b="1" dirty="0">
                <a:latin typeface="Times New Roman" panose="02020603050405020304" pitchFamily="18" charset="0"/>
              </a:endParaRPr>
            </a:p>
            <a:p>
              <a:pPr marL="0" lvl="0" indent="0" eaLnBrk="1" hangingPunct="1">
                <a:spcBef>
                  <a:spcPct val="0"/>
                </a:spcBef>
                <a:buNone/>
              </a:pPr>
              <a:r>
                <a:rPr lang="en-US" altLang="zh-CN" sz="1800" b="1" dirty="0">
                  <a:latin typeface="Times New Roman" panose="02020603050405020304" pitchFamily="18" charset="0"/>
                </a:rPr>
                <a:t>14      1    1   1   0     </a:t>
              </a:r>
              <a:r>
                <a:rPr lang="en-US" altLang="zh-CN" sz="2400" b="1" dirty="0">
                  <a:latin typeface="Times New Roman" panose="02020603050405020304" pitchFamily="18" charset="0"/>
                </a:rPr>
                <a:t>ΦΦΦΦ</a:t>
              </a:r>
              <a:endParaRPr lang="en-US" altLang="zh-CN" sz="1800" b="1" dirty="0">
                <a:latin typeface="Times New Roman" panose="02020603050405020304" pitchFamily="18" charset="0"/>
              </a:endParaRPr>
            </a:p>
            <a:p>
              <a:pPr marL="0" lvl="0" indent="0" eaLnBrk="1" hangingPunct="1">
                <a:spcBef>
                  <a:spcPct val="0"/>
                </a:spcBef>
                <a:buNone/>
              </a:pPr>
              <a:r>
                <a:rPr lang="en-US" altLang="zh-CN" sz="1800" b="1" dirty="0">
                  <a:latin typeface="Times New Roman" panose="02020603050405020304" pitchFamily="18" charset="0"/>
                </a:rPr>
                <a:t>15      1    1   1   1     </a:t>
              </a:r>
              <a:r>
                <a:rPr lang="en-US" altLang="zh-CN" sz="2400" b="1" dirty="0">
                  <a:latin typeface="Times New Roman" panose="02020603050405020304" pitchFamily="18" charset="0"/>
                </a:rPr>
                <a:t>ΦΦΦΦ</a:t>
              </a:r>
              <a:endParaRPr lang="en-US" altLang="zh-CN" sz="2400" b="1" dirty="0">
                <a:latin typeface="Times New Roman" panose="02020603050405020304" pitchFamily="18" charset="0"/>
              </a:endParaRPr>
            </a:p>
          </p:txBody>
        </p:sp>
        <p:sp>
          <p:nvSpPr>
            <p:cNvPr id="46093" name="Line 10"/>
            <p:cNvSpPr/>
            <p:nvPr/>
          </p:nvSpPr>
          <p:spPr>
            <a:xfrm>
              <a:off x="3120" y="720"/>
              <a:ext cx="2112" cy="0"/>
            </a:xfrm>
            <a:prstGeom prst="line">
              <a:avLst/>
            </a:prstGeom>
            <a:ln w="9525" cap="flat" cmpd="sng">
              <a:solidFill>
                <a:schemeClr val="tx1"/>
              </a:solidFill>
              <a:prstDash val="solid"/>
              <a:headEnd type="none" w="med" len="med"/>
              <a:tailEnd type="none" w="med" len="med"/>
            </a:ln>
          </p:spPr>
        </p:sp>
        <p:sp>
          <p:nvSpPr>
            <p:cNvPr id="46094" name="Line 11"/>
            <p:cNvSpPr/>
            <p:nvPr/>
          </p:nvSpPr>
          <p:spPr>
            <a:xfrm>
              <a:off x="3120" y="864"/>
              <a:ext cx="2112" cy="0"/>
            </a:xfrm>
            <a:prstGeom prst="line">
              <a:avLst/>
            </a:prstGeom>
            <a:ln w="9525" cap="flat" cmpd="sng">
              <a:solidFill>
                <a:schemeClr val="tx1"/>
              </a:solidFill>
              <a:prstDash val="solid"/>
              <a:headEnd type="none" w="med" len="med"/>
              <a:tailEnd type="none" w="med" len="med"/>
            </a:ln>
          </p:spPr>
        </p:sp>
        <p:sp>
          <p:nvSpPr>
            <p:cNvPr id="46095" name="Line 12"/>
            <p:cNvSpPr/>
            <p:nvPr/>
          </p:nvSpPr>
          <p:spPr>
            <a:xfrm>
              <a:off x="3408" y="720"/>
              <a:ext cx="0" cy="0"/>
            </a:xfrm>
            <a:prstGeom prst="line">
              <a:avLst/>
            </a:prstGeom>
            <a:ln w="9525" cap="flat" cmpd="sng">
              <a:solidFill>
                <a:schemeClr val="tx1"/>
              </a:solidFill>
              <a:prstDash val="solid"/>
              <a:headEnd type="none" w="med" len="med"/>
              <a:tailEnd type="none" w="med" len="med"/>
            </a:ln>
          </p:spPr>
        </p:sp>
        <p:sp>
          <p:nvSpPr>
            <p:cNvPr id="46096" name="Line 13"/>
            <p:cNvSpPr/>
            <p:nvPr/>
          </p:nvSpPr>
          <p:spPr>
            <a:xfrm>
              <a:off x="3408" y="720"/>
              <a:ext cx="0" cy="3312"/>
            </a:xfrm>
            <a:prstGeom prst="line">
              <a:avLst/>
            </a:prstGeom>
            <a:ln w="9525" cap="flat" cmpd="sng">
              <a:solidFill>
                <a:schemeClr val="tx1"/>
              </a:solidFill>
              <a:prstDash val="solid"/>
              <a:headEnd type="none" w="med" len="med"/>
              <a:tailEnd type="none" w="med" len="med"/>
            </a:ln>
          </p:spPr>
        </p:sp>
        <p:sp>
          <p:nvSpPr>
            <p:cNvPr id="46097" name="Line 14"/>
            <p:cNvSpPr/>
            <p:nvPr/>
          </p:nvSpPr>
          <p:spPr>
            <a:xfrm>
              <a:off x="4272" y="720"/>
              <a:ext cx="0" cy="3312"/>
            </a:xfrm>
            <a:prstGeom prst="line">
              <a:avLst/>
            </a:prstGeom>
            <a:ln w="9525" cap="flat" cmpd="sng">
              <a:solidFill>
                <a:schemeClr val="tx1"/>
              </a:solidFill>
              <a:prstDash val="solid"/>
              <a:headEnd type="none" w="med" len="med"/>
              <a:tailEnd type="none" w="med" len="med"/>
            </a:ln>
          </p:spPr>
        </p:sp>
        <p:sp>
          <p:nvSpPr>
            <p:cNvPr id="46098" name="Line 15"/>
            <p:cNvSpPr/>
            <p:nvPr/>
          </p:nvSpPr>
          <p:spPr>
            <a:xfrm>
              <a:off x="3168" y="3984"/>
              <a:ext cx="2016" cy="0"/>
            </a:xfrm>
            <a:prstGeom prst="line">
              <a:avLst/>
            </a:prstGeom>
            <a:ln w="9525" cap="flat" cmpd="sng">
              <a:solidFill>
                <a:schemeClr val="tx1"/>
              </a:solidFill>
              <a:prstDash val="solid"/>
              <a:headEnd type="none" w="med" len="med"/>
              <a:tailEnd type="none" w="med" len="med"/>
            </a:ln>
          </p:spPr>
        </p:sp>
      </p:grpSp>
      <p:sp>
        <p:nvSpPr>
          <p:cNvPr id="54288" name="Text Box 16"/>
          <p:cNvSpPr txBox="1"/>
          <p:nvPr/>
        </p:nvSpPr>
        <p:spPr>
          <a:xfrm>
            <a:off x="381000" y="1484313"/>
            <a:ext cx="186372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）卡诺图</a:t>
            </a:r>
            <a:endParaRPr lang="zh-CN" altLang="en-US" sz="2400" b="1" dirty="0">
              <a:latin typeface="Times New Roman" panose="02020603050405020304" pitchFamily="18" charset="0"/>
            </a:endParaRPr>
          </a:p>
        </p:txBody>
      </p:sp>
      <p:sp>
        <p:nvSpPr>
          <p:cNvPr id="54289" name="Text Box 17"/>
          <p:cNvSpPr txBox="1"/>
          <p:nvPr/>
        </p:nvSpPr>
        <p:spPr>
          <a:xfrm>
            <a:off x="381000" y="838200"/>
            <a:ext cx="1920875" cy="51276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lnSpc>
                <a:spcPct val="115000"/>
              </a:lnSpc>
              <a:spcBef>
                <a:spcPct val="0"/>
              </a:spcBef>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）真值表 </a:t>
            </a:r>
            <a:endParaRPr lang="zh-CN" altLang="en-US" sz="2400" dirty="0">
              <a:latin typeface="宋体" panose="02010600030101010101" pitchFamily="2" charset="-122"/>
            </a:endParaRPr>
          </a:p>
        </p:txBody>
      </p:sp>
      <p:grpSp>
        <p:nvGrpSpPr>
          <p:cNvPr id="54294" name="Group 22"/>
          <p:cNvGrpSpPr/>
          <p:nvPr/>
        </p:nvGrpSpPr>
        <p:grpSpPr>
          <a:xfrm>
            <a:off x="1116013" y="4076700"/>
            <a:ext cx="3240087" cy="2598738"/>
            <a:chOff x="703" y="2568"/>
            <a:chExt cx="2041" cy="1637"/>
          </a:xfrm>
        </p:grpSpPr>
        <p:sp>
          <p:nvSpPr>
            <p:cNvPr id="46088" name="Text Box 18"/>
            <p:cNvSpPr txBox="1"/>
            <p:nvPr/>
          </p:nvSpPr>
          <p:spPr>
            <a:xfrm>
              <a:off x="703" y="2568"/>
              <a:ext cx="40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1800" dirty="0"/>
                <a:t>E3</a:t>
              </a:r>
              <a:endParaRPr lang="en-US" altLang="zh-CN" sz="1800" dirty="0"/>
            </a:p>
          </p:txBody>
        </p:sp>
        <p:sp>
          <p:nvSpPr>
            <p:cNvPr id="46089" name="Text Box 19"/>
            <p:cNvSpPr txBox="1"/>
            <p:nvPr/>
          </p:nvSpPr>
          <p:spPr>
            <a:xfrm>
              <a:off x="2336" y="2568"/>
              <a:ext cx="40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1800" dirty="0"/>
                <a:t>E2</a:t>
              </a:r>
              <a:endParaRPr lang="en-US" altLang="zh-CN" sz="1800" dirty="0"/>
            </a:p>
          </p:txBody>
        </p:sp>
        <p:sp>
          <p:nvSpPr>
            <p:cNvPr id="46090" name="Text Box 20"/>
            <p:cNvSpPr txBox="1"/>
            <p:nvPr/>
          </p:nvSpPr>
          <p:spPr>
            <a:xfrm>
              <a:off x="2336" y="3974"/>
              <a:ext cx="40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1800" dirty="0"/>
                <a:t>E1</a:t>
              </a:r>
              <a:endParaRPr lang="en-US" altLang="zh-CN" sz="1800" dirty="0"/>
            </a:p>
          </p:txBody>
        </p:sp>
        <p:sp>
          <p:nvSpPr>
            <p:cNvPr id="46091" name="Text Box 21"/>
            <p:cNvSpPr txBox="1"/>
            <p:nvPr/>
          </p:nvSpPr>
          <p:spPr>
            <a:xfrm>
              <a:off x="748" y="3974"/>
              <a:ext cx="40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1800" dirty="0"/>
                <a:t>E0</a:t>
              </a:r>
              <a:endParaRPr lang="en-US" altLang="zh-CN" sz="18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89"/>
                                        </p:tgtEl>
                                        <p:attrNameLst>
                                          <p:attrName>style.visibility</p:attrName>
                                        </p:attrNameLst>
                                      </p:cBhvr>
                                      <p:to>
                                        <p:strVal val="visible"/>
                                      </p:to>
                                    </p:set>
                                    <p:animEffect transition="in" filter="wipe(left)">
                                      <p:cBhvr>
                                        <p:cTn id="7" dur="500"/>
                                        <p:tgtEl>
                                          <p:spTgt spid="5428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5428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4288"/>
                                        </p:tgtEl>
                                        <p:attrNameLst>
                                          <p:attrName>style.visibility</p:attrName>
                                        </p:attrNameLst>
                                      </p:cBhvr>
                                      <p:to>
                                        <p:strVal val="visible"/>
                                      </p:to>
                                    </p:set>
                                    <p:animEffect transition="in" filter="wipe(left)">
                                      <p:cBhvr>
                                        <p:cTn id="16" dur="500"/>
                                        <p:tgtEl>
                                          <p:spTgt spid="5428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5427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54294"/>
                                        </p:tgtEl>
                                        <p:attrNameLst>
                                          <p:attrName>style.visibility</p:attrName>
                                        </p:attrNameLst>
                                      </p:cBhvr>
                                      <p:to>
                                        <p:strVal val="visible"/>
                                      </p:to>
                                    </p:set>
                                    <p:animEffect transition="in" filter="box(in)">
                                      <p:cBhvr>
                                        <p:cTn id="25" dur="500"/>
                                        <p:tgtEl>
                                          <p:spTgt spid="54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8" grpId="0"/>
      <p:bldP spid="5428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7106" name="Group 4"/>
          <p:cNvGrpSpPr/>
          <p:nvPr/>
        </p:nvGrpSpPr>
        <p:grpSpPr>
          <a:xfrm>
            <a:off x="2197100" y="417513"/>
            <a:ext cx="5334000" cy="4038600"/>
            <a:chOff x="432" y="1104"/>
            <a:chExt cx="2016" cy="1782"/>
          </a:xfrm>
        </p:grpSpPr>
        <p:graphicFrame>
          <p:nvGraphicFramePr>
            <p:cNvPr id="47110" name="Object 5"/>
            <p:cNvGraphicFramePr>
              <a:graphicFrameLocks noChangeAspect="1"/>
            </p:cNvGraphicFramePr>
            <p:nvPr/>
          </p:nvGraphicFramePr>
          <p:xfrm>
            <a:off x="432" y="1104"/>
            <a:ext cx="2016" cy="894"/>
          </p:xfrm>
          <a:graphic>
            <a:graphicData uri="http://schemas.openxmlformats.org/presentationml/2006/ole">
              <mc:AlternateContent xmlns:mc="http://schemas.openxmlformats.org/markup-compatibility/2006">
                <mc:Choice xmlns:v="urn:schemas-microsoft-com:vml" Requires="v">
                  <p:oleObj spid="_x0000_s3191" name="" r:id="rId1" imgW="3048000" imgH="1419225" progId="Paint.Picture">
                    <p:embed/>
                  </p:oleObj>
                </mc:Choice>
                <mc:Fallback>
                  <p:oleObj name="" r:id="rId1" imgW="3048000" imgH="1419225" progId="Paint.Picture">
                    <p:embed/>
                    <p:pic>
                      <p:nvPicPr>
                        <p:cNvPr id="0" name="图片 3190"/>
                        <p:cNvPicPr/>
                        <p:nvPr/>
                      </p:nvPicPr>
                      <p:blipFill>
                        <a:blip r:embed="rId2"/>
                        <a:stretch>
                          <a:fillRect/>
                        </a:stretch>
                      </p:blipFill>
                      <p:spPr>
                        <a:xfrm>
                          <a:off x="432" y="1104"/>
                          <a:ext cx="2016" cy="894"/>
                        </a:xfrm>
                        <a:prstGeom prst="rect">
                          <a:avLst/>
                        </a:prstGeom>
                        <a:noFill/>
                        <a:ln w="38100">
                          <a:noFill/>
                          <a:miter/>
                        </a:ln>
                      </p:spPr>
                    </p:pic>
                  </p:oleObj>
                </mc:Fallback>
              </mc:AlternateContent>
            </a:graphicData>
          </a:graphic>
        </p:graphicFrame>
        <p:graphicFrame>
          <p:nvGraphicFramePr>
            <p:cNvPr id="47111" name="Object 6"/>
            <p:cNvGraphicFramePr>
              <a:graphicFrameLocks noChangeAspect="1"/>
            </p:cNvGraphicFramePr>
            <p:nvPr/>
          </p:nvGraphicFramePr>
          <p:xfrm>
            <a:off x="480" y="1968"/>
            <a:ext cx="1914" cy="918"/>
          </p:xfrm>
          <a:graphic>
            <a:graphicData uri="http://schemas.openxmlformats.org/presentationml/2006/ole">
              <mc:AlternateContent xmlns:mc="http://schemas.openxmlformats.org/markup-compatibility/2006">
                <mc:Choice xmlns:v="urn:schemas-microsoft-com:vml" Requires="v">
                  <p:oleObj spid="_x0000_s3190" name="" r:id="rId3" imgW="3038475" imgH="1457325" progId="Paint.Picture">
                    <p:embed/>
                  </p:oleObj>
                </mc:Choice>
                <mc:Fallback>
                  <p:oleObj name="" r:id="rId3" imgW="3038475" imgH="1457325" progId="Paint.Picture">
                    <p:embed/>
                    <p:pic>
                      <p:nvPicPr>
                        <p:cNvPr id="0" name="图片 3189"/>
                        <p:cNvPicPr/>
                        <p:nvPr/>
                      </p:nvPicPr>
                      <p:blipFill>
                        <a:blip r:embed="rId4"/>
                        <a:stretch>
                          <a:fillRect/>
                        </a:stretch>
                      </p:blipFill>
                      <p:spPr>
                        <a:xfrm>
                          <a:off x="480" y="1968"/>
                          <a:ext cx="1914" cy="918"/>
                        </a:xfrm>
                        <a:prstGeom prst="rect">
                          <a:avLst/>
                        </a:prstGeom>
                        <a:noFill/>
                        <a:ln w="38100">
                          <a:noFill/>
                          <a:miter/>
                        </a:ln>
                      </p:spPr>
                    </p:pic>
                  </p:oleObj>
                </mc:Fallback>
              </mc:AlternateContent>
            </a:graphicData>
          </a:graphic>
        </p:graphicFrame>
      </p:grpSp>
      <p:graphicFrame>
        <p:nvGraphicFramePr>
          <p:cNvPr id="55303" name="Object 7"/>
          <p:cNvGraphicFramePr>
            <a:graphicFrameLocks noChangeAspect="1"/>
          </p:cNvGraphicFramePr>
          <p:nvPr/>
        </p:nvGraphicFramePr>
        <p:xfrm>
          <a:off x="1054100" y="4454525"/>
          <a:ext cx="3886200" cy="2286000"/>
        </p:xfrm>
        <a:graphic>
          <a:graphicData uri="http://schemas.openxmlformats.org/presentationml/2006/ole">
            <mc:AlternateContent xmlns:mc="http://schemas.openxmlformats.org/markup-compatibility/2006">
              <mc:Choice xmlns:v="urn:schemas-microsoft-com:vml" Requires="v">
                <p:oleObj spid="_x0000_s3188" name="" r:id="rId5" imgW="1752600" imgH="990600" progId="Equation.3">
                  <p:embed/>
                </p:oleObj>
              </mc:Choice>
              <mc:Fallback>
                <p:oleObj name="" r:id="rId5" imgW="1752600" imgH="990600" progId="Equation.3">
                  <p:embed/>
                  <p:pic>
                    <p:nvPicPr>
                      <p:cNvPr id="0" name="图片 3187"/>
                      <p:cNvPicPr/>
                      <p:nvPr/>
                    </p:nvPicPr>
                    <p:blipFill>
                      <a:blip r:embed="rId6"/>
                      <a:stretch>
                        <a:fillRect/>
                      </a:stretch>
                    </p:blipFill>
                    <p:spPr>
                      <a:xfrm>
                        <a:off x="1054100" y="4454525"/>
                        <a:ext cx="3886200" cy="2286000"/>
                      </a:xfrm>
                      <a:prstGeom prst="rect">
                        <a:avLst/>
                      </a:prstGeom>
                      <a:noFill/>
                      <a:ln w="38100">
                        <a:noFill/>
                        <a:miter/>
                      </a:ln>
                    </p:spPr>
                  </p:pic>
                </p:oleObj>
              </mc:Fallback>
            </mc:AlternateContent>
          </a:graphicData>
        </a:graphic>
      </p:graphicFrame>
      <p:sp>
        <p:nvSpPr>
          <p:cNvPr id="47108" name="Text Box 8"/>
          <p:cNvSpPr txBox="1"/>
          <p:nvPr/>
        </p:nvSpPr>
        <p:spPr>
          <a:xfrm>
            <a:off x="358775" y="188913"/>
            <a:ext cx="1860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dirty="0">
                <a:latin typeface="宋体" panose="02010600030101010101" pitchFamily="2" charset="-122"/>
              </a:rPr>
              <a:t>（</a:t>
            </a:r>
            <a:r>
              <a:rPr lang="en-US" altLang="zh-CN" sz="2400" dirty="0">
                <a:latin typeface="宋体" panose="02010600030101010101" pitchFamily="2" charset="-122"/>
              </a:rPr>
              <a:t>2</a:t>
            </a:r>
            <a:r>
              <a:rPr lang="zh-CN" altLang="en-US" sz="2400" dirty="0">
                <a:latin typeface="宋体" panose="02010600030101010101" pitchFamily="2" charset="-122"/>
              </a:rPr>
              <a:t>）卡诺图</a:t>
            </a:r>
            <a:endParaRPr lang="zh-CN" altLang="en-US" sz="2400" dirty="0">
              <a:latin typeface="宋体" panose="02010600030101010101" pitchFamily="2" charset="-122"/>
            </a:endParaRPr>
          </a:p>
        </p:txBody>
      </p:sp>
      <p:sp>
        <p:nvSpPr>
          <p:cNvPr id="47109" name="Text Box 9"/>
          <p:cNvSpPr txBox="1"/>
          <p:nvPr/>
        </p:nvSpPr>
        <p:spPr>
          <a:xfrm>
            <a:off x="250825" y="3541713"/>
            <a:ext cx="1860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dirty="0">
                <a:latin typeface="宋体" panose="02010600030101010101" pitchFamily="2" charset="-122"/>
              </a:rPr>
              <a:t>（</a:t>
            </a:r>
            <a:r>
              <a:rPr lang="en-US" altLang="zh-CN" sz="2400" dirty="0">
                <a:latin typeface="宋体" panose="02010600030101010101" pitchFamily="2" charset="-122"/>
              </a:rPr>
              <a:t>3</a:t>
            </a:r>
            <a:r>
              <a:rPr lang="zh-CN" altLang="en-US" sz="2400" dirty="0">
                <a:latin typeface="宋体" panose="02010600030101010101" pitchFamily="2" charset="-122"/>
              </a:rPr>
              <a:t>）表达式</a:t>
            </a:r>
            <a:endParaRPr lang="zh-CN" altLang="en-US" sz="24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5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6336" name="Picture 16"/>
          <p:cNvPicPr>
            <a:picLocks noChangeAspect="1"/>
          </p:cNvPicPr>
          <p:nvPr/>
        </p:nvPicPr>
        <p:blipFill>
          <a:blip r:embed="rId1"/>
          <a:stretch>
            <a:fillRect/>
          </a:stretch>
        </p:blipFill>
        <p:spPr>
          <a:xfrm>
            <a:off x="1905000" y="2971800"/>
            <a:ext cx="6477000" cy="3886200"/>
          </a:xfrm>
          <a:prstGeom prst="rect">
            <a:avLst/>
          </a:prstGeom>
          <a:noFill/>
          <a:ln w="9525">
            <a:noFill/>
          </a:ln>
        </p:spPr>
      </p:pic>
      <p:graphicFrame>
        <p:nvGraphicFramePr>
          <p:cNvPr id="48131" name="Object 5"/>
          <p:cNvGraphicFramePr>
            <a:graphicFrameLocks noChangeAspect="1"/>
          </p:cNvGraphicFramePr>
          <p:nvPr/>
        </p:nvGraphicFramePr>
        <p:xfrm>
          <a:off x="1524000" y="685800"/>
          <a:ext cx="4572000" cy="2362200"/>
        </p:xfrm>
        <a:graphic>
          <a:graphicData uri="http://schemas.openxmlformats.org/presentationml/2006/ole">
            <mc:AlternateContent xmlns:mc="http://schemas.openxmlformats.org/markup-compatibility/2006">
              <mc:Choice xmlns:v="urn:schemas-microsoft-com:vml" Requires="v">
                <p:oleObj spid="_x0000_s3189" name="" r:id="rId2" imgW="1752600" imgH="990600" progId="Equation.3">
                  <p:embed/>
                </p:oleObj>
              </mc:Choice>
              <mc:Fallback>
                <p:oleObj name="" r:id="rId2" imgW="1752600" imgH="990600" progId="Equation.3">
                  <p:embed/>
                  <p:pic>
                    <p:nvPicPr>
                      <p:cNvPr id="0" name="图片 3188"/>
                      <p:cNvPicPr/>
                      <p:nvPr/>
                    </p:nvPicPr>
                    <p:blipFill>
                      <a:blip r:embed="rId3"/>
                      <a:stretch>
                        <a:fillRect/>
                      </a:stretch>
                    </p:blipFill>
                    <p:spPr>
                      <a:xfrm>
                        <a:off x="1524000" y="685800"/>
                        <a:ext cx="4572000" cy="2362200"/>
                      </a:xfrm>
                      <a:prstGeom prst="rect">
                        <a:avLst/>
                      </a:prstGeom>
                      <a:noFill/>
                      <a:ln w="38100">
                        <a:noFill/>
                        <a:miter/>
                      </a:ln>
                    </p:spPr>
                  </p:pic>
                </p:oleObj>
              </mc:Fallback>
            </mc:AlternateContent>
          </a:graphicData>
        </a:graphic>
      </p:graphicFrame>
      <p:sp>
        <p:nvSpPr>
          <p:cNvPr id="56326" name="Rectangle 6"/>
          <p:cNvSpPr/>
          <p:nvPr/>
        </p:nvSpPr>
        <p:spPr>
          <a:xfrm>
            <a:off x="219075" y="3048000"/>
            <a:ext cx="186372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）电路图</a:t>
            </a:r>
            <a:endParaRPr lang="zh-CN" altLang="en-US" sz="2400" b="1" dirty="0">
              <a:latin typeface="Times New Roman" panose="02020603050405020304" pitchFamily="18" charset="0"/>
            </a:endParaRPr>
          </a:p>
        </p:txBody>
      </p:sp>
      <p:sp>
        <p:nvSpPr>
          <p:cNvPr id="48133" name="Text Box 7"/>
          <p:cNvSpPr txBox="1"/>
          <p:nvPr/>
        </p:nvSpPr>
        <p:spPr>
          <a:xfrm>
            <a:off x="295275" y="304800"/>
            <a:ext cx="186372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宋体" panose="02010600030101010101" pitchFamily="2" charset="-122"/>
              </a:rPr>
              <a:t>（</a:t>
            </a:r>
            <a:r>
              <a:rPr lang="en-US" altLang="zh-CN" sz="2400" b="1" dirty="0">
                <a:latin typeface="宋体" panose="02010600030101010101" pitchFamily="2" charset="-122"/>
              </a:rPr>
              <a:t>3</a:t>
            </a:r>
            <a:r>
              <a:rPr lang="zh-CN" altLang="en-US" sz="2400" b="1" dirty="0">
                <a:latin typeface="宋体" panose="02010600030101010101" pitchFamily="2" charset="-122"/>
              </a:rPr>
              <a:t>）表达式</a:t>
            </a:r>
            <a:endParaRPr lang="zh-CN" altLang="en-US" sz="2400" dirty="0">
              <a:latin typeface="宋体" panose="02010600030101010101" pitchFamily="2" charset="-122"/>
            </a:endParaRPr>
          </a:p>
        </p:txBody>
      </p:sp>
      <p:sp>
        <p:nvSpPr>
          <p:cNvPr id="56328" name="Oval 8"/>
          <p:cNvSpPr/>
          <p:nvPr/>
        </p:nvSpPr>
        <p:spPr>
          <a:xfrm>
            <a:off x="1828800" y="5334000"/>
            <a:ext cx="609600" cy="1295400"/>
          </a:xfrm>
          <a:prstGeom prst="ellipse">
            <a:avLst/>
          </a:prstGeom>
          <a:noFill/>
          <a:ln w="41275" cap="flat" cmpd="sng">
            <a:solidFill>
              <a:srgbClr val="FF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grpSp>
        <p:nvGrpSpPr>
          <p:cNvPr id="56329" name="Group 9"/>
          <p:cNvGrpSpPr/>
          <p:nvPr/>
        </p:nvGrpSpPr>
        <p:grpSpPr>
          <a:xfrm>
            <a:off x="0" y="4953000"/>
            <a:ext cx="1676400" cy="457200"/>
            <a:chOff x="0" y="3120"/>
            <a:chExt cx="1056" cy="288"/>
          </a:xfrm>
        </p:grpSpPr>
        <p:sp>
          <p:nvSpPr>
            <p:cNvPr id="48140" name="Text Box 10"/>
            <p:cNvSpPr txBox="1"/>
            <p:nvPr/>
          </p:nvSpPr>
          <p:spPr>
            <a:xfrm>
              <a:off x="76" y="3120"/>
              <a:ext cx="980" cy="288"/>
            </a:xfrm>
            <a:prstGeom prst="rect">
              <a:avLst/>
            </a:prstGeom>
            <a:solidFill>
              <a:srgbClr val="FFFF66"/>
            </a:solid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宋体" panose="02010600030101010101" pitchFamily="2" charset="-122"/>
                </a:rPr>
                <a:t>8</a:t>
              </a:r>
              <a:r>
                <a:rPr lang="en-US" altLang="zh-CN" sz="2400" dirty="0">
                  <a:latin typeface="宋体" panose="02010600030101010101" pitchFamily="2" charset="-122"/>
                </a:rPr>
                <a:t>421BCD</a:t>
              </a:r>
              <a:r>
                <a:rPr lang="zh-CN" altLang="en-US" sz="2400" dirty="0">
                  <a:latin typeface="宋体" panose="02010600030101010101" pitchFamily="2" charset="-122"/>
                </a:rPr>
                <a:t>码</a:t>
              </a:r>
              <a:endParaRPr lang="zh-CN" altLang="en-US" sz="2400" dirty="0">
                <a:latin typeface="宋体" panose="02010600030101010101" pitchFamily="2" charset="-122"/>
              </a:endParaRPr>
            </a:p>
          </p:txBody>
        </p:sp>
        <p:sp>
          <p:nvSpPr>
            <p:cNvPr id="48141" name="AutoShape 11"/>
            <p:cNvSpPr/>
            <p:nvPr/>
          </p:nvSpPr>
          <p:spPr>
            <a:xfrm>
              <a:off x="0" y="3120"/>
              <a:ext cx="1056" cy="288"/>
            </a:xfrm>
            <a:prstGeom prst="wedgeRectCallout">
              <a:avLst>
                <a:gd name="adj1" fmla="val 45833"/>
                <a:gd name="adj2" fmla="val 75347"/>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2400" dirty="0">
                <a:latin typeface="宋体" panose="02010600030101010101" pitchFamily="2" charset="-122"/>
              </a:endParaRPr>
            </a:p>
          </p:txBody>
        </p:sp>
      </p:grpSp>
      <p:sp>
        <p:nvSpPr>
          <p:cNvPr id="56332" name="Oval 12"/>
          <p:cNvSpPr/>
          <p:nvPr/>
        </p:nvSpPr>
        <p:spPr>
          <a:xfrm>
            <a:off x="2743200" y="2895600"/>
            <a:ext cx="5715000" cy="533400"/>
          </a:xfrm>
          <a:prstGeom prst="ellipse">
            <a:avLst/>
          </a:prstGeom>
          <a:noFill/>
          <a:ln w="41275" cap="flat" cmpd="sng">
            <a:solidFill>
              <a:srgbClr val="FF33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grpSp>
        <p:nvGrpSpPr>
          <p:cNvPr id="56333" name="Group 13"/>
          <p:cNvGrpSpPr/>
          <p:nvPr/>
        </p:nvGrpSpPr>
        <p:grpSpPr>
          <a:xfrm>
            <a:off x="6019800" y="1981200"/>
            <a:ext cx="1144588" cy="533400"/>
            <a:chOff x="3792" y="1248"/>
            <a:chExt cx="634" cy="336"/>
          </a:xfrm>
        </p:grpSpPr>
        <p:sp>
          <p:nvSpPr>
            <p:cNvPr id="48138" name="Text Box 14"/>
            <p:cNvSpPr txBox="1"/>
            <p:nvPr/>
          </p:nvSpPr>
          <p:spPr>
            <a:xfrm>
              <a:off x="3830" y="1296"/>
              <a:ext cx="596" cy="288"/>
            </a:xfrm>
            <a:prstGeom prst="rect">
              <a:avLst/>
            </a:prstGeom>
            <a:solidFill>
              <a:srgbClr val="FFFF66"/>
            </a:solidFill>
            <a:ln w="9525">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dirty="0">
                  <a:latin typeface="宋体" panose="02010600030101010101" pitchFamily="2" charset="-122"/>
                </a:rPr>
                <a:t>余</a:t>
              </a:r>
              <a:r>
                <a:rPr lang="en-US" altLang="zh-CN" sz="2400" dirty="0">
                  <a:latin typeface="宋体" panose="02010600030101010101" pitchFamily="2" charset="-122"/>
                </a:rPr>
                <a:t>3</a:t>
              </a:r>
              <a:r>
                <a:rPr lang="zh-CN" altLang="en-US" sz="2400" dirty="0">
                  <a:latin typeface="宋体" panose="02010600030101010101" pitchFamily="2" charset="-122"/>
                </a:rPr>
                <a:t>码</a:t>
              </a:r>
              <a:endParaRPr lang="zh-CN" altLang="en-US" sz="2400" dirty="0">
                <a:latin typeface="宋体" panose="02010600030101010101" pitchFamily="2" charset="-122"/>
              </a:endParaRPr>
            </a:p>
          </p:txBody>
        </p:sp>
        <p:sp>
          <p:nvSpPr>
            <p:cNvPr id="48139" name="AutoShape 15"/>
            <p:cNvSpPr/>
            <p:nvPr/>
          </p:nvSpPr>
          <p:spPr>
            <a:xfrm>
              <a:off x="3792" y="1248"/>
              <a:ext cx="624" cy="336"/>
            </a:xfrm>
            <a:prstGeom prst="wedgeRectCallout">
              <a:avLst>
                <a:gd name="adj1" fmla="val -43750"/>
                <a:gd name="adj2" fmla="val 70000"/>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2400" dirty="0">
                <a:latin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6"/>
                                        </p:tgtEl>
                                        <p:attrNameLst>
                                          <p:attrName>style.visibility</p:attrName>
                                        </p:attrNameLst>
                                      </p:cBhvr>
                                      <p:to>
                                        <p:strVal val="visible"/>
                                      </p:to>
                                    </p:set>
                                    <p:anim calcmode="lin" valueType="num">
                                      <p:cBhvr additive="base">
                                        <p:cTn id="7" dur="500" fill="hold"/>
                                        <p:tgtEl>
                                          <p:spTgt spid="56326"/>
                                        </p:tgtEl>
                                        <p:attrNameLst>
                                          <p:attrName>ppt_x</p:attrName>
                                        </p:attrNameLst>
                                      </p:cBhvr>
                                      <p:tavLst>
                                        <p:tav tm="0">
                                          <p:val>
                                            <p:strVal val="0-#ppt_w/2"/>
                                          </p:val>
                                        </p:tav>
                                        <p:tav tm="100000">
                                          <p:val>
                                            <p:strVal val="#ppt_x"/>
                                          </p:val>
                                        </p:tav>
                                      </p:tavLst>
                                    </p:anim>
                                    <p:anim calcmode="lin" valueType="num">
                                      <p:cBhvr additive="base">
                                        <p:cTn id="8" dur="500" fill="hold"/>
                                        <p:tgtEl>
                                          <p:spTgt spid="563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6336"/>
                                        </p:tgtEl>
                                        <p:attrNameLst>
                                          <p:attrName>style.visibility</p:attrName>
                                        </p:attrNameLst>
                                      </p:cBhvr>
                                      <p:to>
                                        <p:strVal val="visible"/>
                                      </p:to>
                                    </p:set>
                                    <p:animEffect transition="in" filter="blinds(horizontal)">
                                      <p:cBhvr>
                                        <p:cTn id="13" dur="500"/>
                                        <p:tgtEl>
                                          <p:spTgt spid="5633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5632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5632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5633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56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18" name="Picture 18"/>
          <p:cNvPicPr>
            <a:picLocks noChangeAspect="1"/>
          </p:cNvPicPr>
          <p:nvPr/>
        </p:nvPicPr>
        <p:blipFill>
          <a:blip r:embed="rId1"/>
          <a:stretch>
            <a:fillRect/>
          </a:stretch>
        </p:blipFill>
        <p:spPr>
          <a:xfrm>
            <a:off x="914400" y="3124200"/>
            <a:ext cx="7924800" cy="3733800"/>
          </a:xfrm>
          <a:prstGeom prst="rect">
            <a:avLst/>
          </a:prstGeom>
          <a:noFill/>
          <a:ln w="9525">
            <a:noFill/>
          </a:ln>
        </p:spPr>
      </p:pic>
      <p:sp>
        <p:nvSpPr>
          <p:cNvPr id="49155" name="Rectangle 4"/>
          <p:cNvSpPr/>
          <p:nvPr/>
        </p:nvSpPr>
        <p:spPr>
          <a:xfrm>
            <a:off x="1079500" y="188913"/>
            <a:ext cx="6877050" cy="685800"/>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b="1" dirty="0">
                <a:solidFill>
                  <a:schemeClr val="tx2"/>
                </a:solidFill>
              </a:rPr>
              <a:t>§3.5  </a:t>
            </a:r>
            <a:r>
              <a:rPr lang="zh-CN" altLang="en-US" b="1" dirty="0">
                <a:solidFill>
                  <a:schemeClr val="tx2"/>
                </a:solidFill>
              </a:rPr>
              <a:t>组合逻辑电路的竞争与冒险</a:t>
            </a:r>
            <a:endParaRPr lang="zh-CN" altLang="en-US" b="1" dirty="0">
              <a:solidFill>
                <a:schemeClr val="tx2"/>
              </a:solidFill>
            </a:endParaRPr>
          </a:p>
        </p:txBody>
      </p:sp>
      <p:sp>
        <p:nvSpPr>
          <p:cNvPr id="25605" name="Text Box 5"/>
          <p:cNvSpPr txBox="1"/>
          <p:nvPr/>
        </p:nvSpPr>
        <p:spPr>
          <a:xfrm>
            <a:off x="381000" y="914400"/>
            <a:ext cx="3759200" cy="457200"/>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rPr>
              <a:t>一、竞争与冒险的产生</a:t>
            </a:r>
            <a:endParaRPr lang="zh-CN" altLang="en-US" sz="2400" b="1" dirty="0">
              <a:latin typeface="Times New Roman" panose="02020603050405020304" pitchFamily="18" charset="0"/>
            </a:endParaRPr>
          </a:p>
        </p:txBody>
      </p:sp>
      <p:sp>
        <p:nvSpPr>
          <p:cNvPr id="25606" name="Text Box 6"/>
          <p:cNvSpPr txBox="1"/>
          <p:nvPr/>
        </p:nvSpPr>
        <p:spPr>
          <a:xfrm>
            <a:off x="323850" y="1443038"/>
            <a:ext cx="1312863" cy="466725"/>
          </a:xfrm>
          <a:prstGeom prst="rect">
            <a:avLst/>
          </a:prstGeom>
          <a:solidFill>
            <a:srgbClr val="FFFF66"/>
          </a:solidFill>
          <a:ln w="9525" cap="flat" cmpd="sng">
            <a:solidFill>
              <a:srgbClr val="FF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rPr>
              <a:t>竞争：</a:t>
            </a:r>
            <a:endParaRPr lang="zh-CN" altLang="en-US" sz="2400" b="1" dirty="0">
              <a:latin typeface="Times New Roman" panose="02020603050405020304" pitchFamily="18" charset="0"/>
            </a:endParaRPr>
          </a:p>
        </p:txBody>
      </p:sp>
      <p:sp>
        <p:nvSpPr>
          <p:cNvPr id="25607" name="Text Box 7"/>
          <p:cNvSpPr txBox="1"/>
          <p:nvPr/>
        </p:nvSpPr>
        <p:spPr>
          <a:xfrm>
            <a:off x="323850" y="2205038"/>
            <a:ext cx="1312863" cy="466725"/>
          </a:xfrm>
          <a:prstGeom prst="rect">
            <a:avLst/>
          </a:prstGeom>
          <a:solidFill>
            <a:srgbClr val="FFFF66"/>
          </a:solidFill>
          <a:ln w="9525" cap="flat" cmpd="sng">
            <a:solidFill>
              <a:srgbClr val="FF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rPr>
              <a:t>冒险：</a:t>
            </a:r>
            <a:endParaRPr lang="zh-CN" altLang="en-US" sz="2400" b="1" dirty="0">
              <a:latin typeface="Times New Roman" panose="02020603050405020304" pitchFamily="18" charset="0"/>
            </a:endParaRPr>
          </a:p>
        </p:txBody>
      </p:sp>
      <p:sp>
        <p:nvSpPr>
          <p:cNvPr id="25609" name="Text Box 9"/>
          <p:cNvSpPr txBox="1"/>
          <p:nvPr/>
        </p:nvSpPr>
        <p:spPr>
          <a:xfrm>
            <a:off x="1600200" y="1268413"/>
            <a:ext cx="7315200" cy="82232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latin typeface="宋体" panose="02010600030101010101" pitchFamily="2" charset="-122"/>
              </a:rPr>
              <a:t>在组合电路中，信号经由不同的途径达到某一会合点的时间有先有后</a:t>
            </a:r>
            <a:endParaRPr lang="zh-CN" altLang="en-US" sz="2400" b="1" dirty="0">
              <a:latin typeface="宋体" panose="02010600030101010101" pitchFamily="2" charset="-122"/>
            </a:endParaRPr>
          </a:p>
        </p:txBody>
      </p:sp>
      <p:sp>
        <p:nvSpPr>
          <p:cNvPr id="25610" name="Text Box 10"/>
          <p:cNvSpPr txBox="1"/>
          <p:nvPr/>
        </p:nvSpPr>
        <p:spPr>
          <a:xfrm>
            <a:off x="1660525" y="2209800"/>
            <a:ext cx="7407275" cy="82232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latin typeface="宋体" panose="02010600030101010101" pitchFamily="2" charset="-122"/>
              </a:rPr>
              <a:t>由于竞争而引起电路输出发生瞬间错误现象。表现为输出端出现了原设计中没有的窄脉冲，常称其为毛刺。</a:t>
            </a:r>
            <a:endParaRPr lang="zh-CN" altLang="en-US" sz="2400" b="1" dirty="0">
              <a:latin typeface="Times New Roman" panose="02020603050405020304" pitchFamily="18" charset="0"/>
            </a:endParaRPr>
          </a:p>
        </p:txBody>
      </p:sp>
      <p:sp>
        <p:nvSpPr>
          <p:cNvPr id="25611" name="Rectangle 11"/>
          <p:cNvSpPr/>
          <p:nvPr/>
        </p:nvSpPr>
        <p:spPr>
          <a:xfrm>
            <a:off x="1219200" y="4648200"/>
            <a:ext cx="990600" cy="990600"/>
          </a:xfrm>
          <a:prstGeom prst="rect">
            <a:avLst/>
          </a:prstGeom>
          <a:noFill/>
          <a:ln w="57150" cap="flat" cmpd="sng">
            <a:solidFill>
              <a:srgbClr val="FF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5612" name="Line 12"/>
          <p:cNvSpPr/>
          <p:nvPr/>
        </p:nvSpPr>
        <p:spPr>
          <a:xfrm flipV="1">
            <a:off x="2286000" y="4800600"/>
            <a:ext cx="4114800" cy="533400"/>
          </a:xfrm>
          <a:prstGeom prst="line">
            <a:avLst/>
          </a:prstGeom>
          <a:ln w="57150" cap="flat" cmpd="sng">
            <a:solidFill>
              <a:srgbClr val="FF0000"/>
            </a:solidFill>
            <a:prstDash val="solid"/>
            <a:headEnd type="none" w="med" len="med"/>
            <a:tailEnd type="triangle" w="med" len="med"/>
          </a:ln>
        </p:spPr>
      </p:sp>
      <p:sp>
        <p:nvSpPr>
          <p:cNvPr id="25613" name="Line 13"/>
          <p:cNvSpPr/>
          <p:nvPr/>
        </p:nvSpPr>
        <p:spPr>
          <a:xfrm>
            <a:off x="6172200" y="4724400"/>
            <a:ext cx="304800" cy="0"/>
          </a:xfrm>
          <a:prstGeom prst="line">
            <a:avLst/>
          </a:prstGeom>
          <a:ln w="47625" cap="flat" cmpd="sng">
            <a:solidFill>
              <a:srgbClr val="FF0000"/>
            </a:solidFill>
            <a:prstDash val="solid"/>
            <a:headEnd type="none" w="med" len="med"/>
            <a:tailEnd type="none" w="med" len="med"/>
          </a:ln>
        </p:spPr>
      </p:sp>
      <p:sp>
        <p:nvSpPr>
          <p:cNvPr id="25614" name="Line 14"/>
          <p:cNvSpPr/>
          <p:nvPr/>
        </p:nvSpPr>
        <p:spPr>
          <a:xfrm>
            <a:off x="6477000" y="5486400"/>
            <a:ext cx="304800" cy="0"/>
          </a:xfrm>
          <a:prstGeom prst="line">
            <a:avLst/>
          </a:prstGeom>
          <a:ln w="44450" cap="flat" cmpd="sng">
            <a:solidFill>
              <a:srgbClr val="FF0000"/>
            </a:solidFill>
            <a:prstDash val="solid"/>
            <a:headEnd type="none" w="med" len="med"/>
            <a:tailEnd type="none" w="med" len="med"/>
          </a:ln>
        </p:spPr>
      </p:sp>
      <p:sp>
        <p:nvSpPr>
          <p:cNvPr id="25615" name="Line 15"/>
          <p:cNvSpPr/>
          <p:nvPr/>
        </p:nvSpPr>
        <p:spPr>
          <a:xfrm>
            <a:off x="6705600" y="5867400"/>
            <a:ext cx="304800" cy="0"/>
          </a:xfrm>
          <a:prstGeom prst="line">
            <a:avLst/>
          </a:prstGeom>
          <a:ln w="44450" cap="flat" cmpd="sng">
            <a:solidFill>
              <a:srgbClr val="FF0000"/>
            </a:solidFill>
            <a:prstDash val="solid"/>
            <a:headEnd type="none" w="med" len="med"/>
            <a:tailEnd type="none" w="med" len="med"/>
          </a:ln>
        </p:spPr>
      </p:sp>
      <p:sp>
        <p:nvSpPr>
          <p:cNvPr id="25616" name="Line 16"/>
          <p:cNvSpPr/>
          <p:nvPr/>
        </p:nvSpPr>
        <p:spPr>
          <a:xfrm>
            <a:off x="6477000" y="4876800"/>
            <a:ext cx="152400" cy="457200"/>
          </a:xfrm>
          <a:prstGeom prst="line">
            <a:avLst/>
          </a:prstGeom>
          <a:ln w="41275" cap="flat" cmpd="sng">
            <a:solidFill>
              <a:srgbClr val="FF0000"/>
            </a:solidFill>
            <a:prstDash val="solid"/>
            <a:headEnd type="none" w="med" len="med"/>
            <a:tailEnd type="triangle" w="med" len="med"/>
          </a:ln>
        </p:spPr>
      </p:sp>
      <p:sp>
        <p:nvSpPr>
          <p:cNvPr id="25617" name="Line 17"/>
          <p:cNvSpPr/>
          <p:nvPr/>
        </p:nvSpPr>
        <p:spPr>
          <a:xfrm>
            <a:off x="6781800" y="5562600"/>
            <a:ext cx="152400" cy="228600"/>
          </a:xfrm>
          <a:prstGeom prst="line">
            <a:avLst/>
          </a:prstGeom>
          <a:ln w="41275" cap="flat" cmpd="sng">
            <a:solidFill>
              <a:srgbClr val="FF0000"/>
            </a:solidFill>
            <a:prstDash val="solid"/>
            <a:headEnd type="none" w="med" len="med"/>
            <a:tailEnd type="triangle" w="med" len="med"/>
          </a:ln>
        </p:spPr>
      </p:sp>
      <p:sp>
        <p:nvSpPr>
          <p:cNvPr id="25619" name="Text Box 19"/>
          <p:cNvSpPr txBox="1"/>
          <p:nvPr/>
        </p:nvSpPr>
        <p:spPr>
          <a:xfrm>
            <a:off x="468313" y="3213100"/>
            <a:ext cx="467995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t>产生竞争冒险的原因：主要是门电路的延迟时间产生的。</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wipe(left)">
                                      <p:cBhvr>
                                        <p:cTn id="7" dur="500"/>
                                        <p:tgtEl>
                                          <p:spTgt spid="256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6"/>
                                        </p:tgtEl>
                                        <p:attrNameLst>
                                          <p:attrName>style.visibility</p:attrName>
                                        </p:attrNameLst>
                                      </p:cBhvr>
                                      <p:to>
                                        <p:strVal val="visible"/>
                                      </p:to>
                                    </p:set>
                                    <p:animEffect transition="in" filter="wipe(left)">
                                      <p:cBhvr>
                                        <p:cTn id="12" dur="500"/>
                                        <p:tgtEl>
                                          <p:spTgt spid="256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9"/>
                                        </p:tgtEl>
                                        <p:attrNameLst>
                                          <p:attrName>style.visibility</p:attrName>
                                        </p:attrNameLst>
                                      </p:cBhvr>
                                      <p:to>
                                        <p:strVal val="visible"/>
                                      </p:to>
                                    </p:set>
                                    <p:animEffect transition="in" filter="wipe(left)">
                                      <p:cBhvr>
                                        <p:cTn id="17" dur="500"/>
                                        <p:tgtEl>
                                          <p:spTgt spid="256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7"/>
                                        </p:tgtEl>
                                        <p:attrNameLst>
                                          <p:attrName>style.visibility</p:attrName>
                                        </p:attrNameLst>
                                      </p:cBhvr>
                                      <p:to>
                                        <p:strVal val="visible"/>
                                      </p:to>
                                    </p:set>
                                    <p:animEffect transition="in" filter="wipe(left)">
                                      <p:cBhvr>
                                        <p:cTn id="22" dur="500"/>
                                        <p:tgtEl>
                                          <p:spTgt spid="256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10"/>
                                        </p:tgtEl>
                                        <p:attrNameLst>
                                          <p:attrName>style.visibility</p:attrName>
                                        </p:attrNameLst>
                                      </p:cBhvr>
                                      <p:to>
                                        <p:strVal val="visible"/>
                                      </p:to>
                                    </p:set>
                                    <p:animEffect transition="in" filter="wipe(left)">
                                      <p:cBhvr>
                                        <p:cTn id="27" dur="500"/>
                                        <p:tgtEl>
                                          <p:spTgt spid="256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619"/>
                                        </p:tgtEl>
                                        <p:attrNameLst>
                                          <p:attrName>style.visibility</p:attrName>
                                        </p:attrNameLst>
                                      </p:cBhvr>
                                      <p:to>
                                        <p:strVal val="visible"/>
                                      </p:to>
                                    </p:set>
                                    <p:animEffect transition="in" filter="blinds(horizontal)">
                                      <p:cBhvr>
                                        <p:cTn id="32" dur="500"/>
                                        <p:tgtEl>
                                          <p:spTgt spid="25619"/>
                                        </p:tgtEl>
                                      </p:cBhvr>
                                    </p:animEffect>
                                  </p:childTnLst>
                                  <p:subTnLst>
                                    <p:set>
                                      <p:cBhvr override="childStyle">
                                        <p:cTn dur="1" fill="hold" display="0" masterRel="nextClick" afterEffect="1"/>
                                        <p:tgtEl>
                                          <p:spTgt spid="25619"/>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5618"/>
                                        </p:tgtEl>
                                        <p:attrNameLst>
                                          <p:attrName>style.visibility</p:attrName>
                                        </p:attrNameLst>
                                      </p:cBhvr>
                                      <p:to>
                                        <p:strVal val="visible"/>
                                      </p:to>
                                    </p:set>
                                    <p:animEffect transition="in" filter="blinds(horizontal)">
                                      <p:cBhvr>
                                        <p:cTn id="37" dur="500"/>
                                        <p:tgtEl>
                                          <p:spTgt spid="2561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256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7" presetClass="entr" presetSubtype="8" fill="hold" nodeType="clickEffect">
                                  <p:stCondLst>
                                    <p:cond delay="0"/>
                                  </p:stCondLst>
                                  <p:childTnLst>
                                    <p:set>
                                      <p:cBhvr>
                                        <p:cTn id="45" dur="1" fill="hold">
                                          <p:stCondLst>
                                            <p:cond delay="0"/>
                                          </p:stCondLst>
                                        </p:cTn>
                                        <p:tgtEl>
                                          <p:spTgt spid="25612"/>
                                        </p:tgtEl>
                                        <p:attrNameLst>
                                          <p:attrName>style.visibility</p:attrName>
                                        </p:attrNameLst>
                                      </p:cBhvr>
                                      <p:to>
                                        <p:strVal val="visible"/>
                                      </p:to>
                                    </p:set>
                                    <p:anim calcmode="lin" valueType="num">
                                      <p:cBhvr>
                                        <p:cTn id="46" dur="500" fill="hold"/>
                                        <p:tgtEl>
                                          <p:spTgt spid="25612"/>
                                        </p:tgtEl>
                                        <p:attrNameLst>
                                          <p:attrName>ppt_x</p:attrName>
                                        </p:attrNameLst>
                                      </p:cBhvr>
                                      <p:tavLst>
                                        <p:tav tm="0">
                                          <p:val>
                                            <p:strVal val="#ppt_x-#ppt_w/2"/>
                                          </p:val>
                                        </p:tav>
                                        <p:tav tm="100000">
                                          <p:val>
                                            <p:strVal val="#ppt_x"/>
                                          </p:val>
                                        </p:tav>
                                      </p:tavLst>
                                    </p:anim>
                                    <p:anim calcmode="lin" valueType="num">
                                      <p:cBhvr>
                                        <p:cTn id="47" dur="500" fill="hold"/>
                                        <p:tgtEl>
                                          <p:spTgt spid="25612"/>
                                        </p:tgtEl>
                                        <p:attrNameLst>
                                          <p:attrName>ppt_y</p:attrName>
                                        </p:attrNameLst>
                                      </p:cBhvr>
                                      <p:tavLst>
                                        <p:tav tm="0">
                                          <p:val>
                                            <p:strVal val="#ppt_y"/>
                                          </p:val>
                                        </p:tav>
                                        <p:tav tm="100000">
                                          <p:val>
                                            <p:strVal val="#ppt_y"/>
                                          </p:val>
                                        </p:tav>
                                      </p:tavLst>
                                    </p:anim>
                                    <p:anim calcmode="lin" valueType="num">
                                      <p:cBhvr>
                                        <p:cTn id="48" dur="500" fill="hold"/>
                                        <p:tgtEl>
                                          <p:spTgt spid="25612"/>
                                        </p:tgtEl>
                                        <p:attrNameLst>
                                          <p:attrName>ppt_w</p:attrName>
                                        </p:attrNameLst>
                                      </p:cBhvr>
                                      <p:tavLst>
                                        <p:tav tm="0">
                                          <p:val>
                                            <p:fltVal val="0.000000"/>
                                          </p:val>
                                        </p:tav>
                                        <p:tav tm="100000">
                                          <p:val>
                                            <p:strVal val="#ppt_w"/>
                                          </p:val>
                                        </p:tav>
                                      </p:tavLst>
                                    </p:anim>
                                    <p:anim calcmode="lin" valueType="num">
                                      <p:cBhvr>
                                        <p:cTn id="49" dur="500" fill="hold"/>
                                        <p:tgtEl>
                                          <p:spTgt spid="25612"/>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499"/>
                                          </p:stCondLst>
                                        </p:cTn>
                                        <p:tgtEl>
                                          <p:spTgt spid="2561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2561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499"/>
                                          </p:stCondLst>
                                        </p:cTn>
                                        <p:tgtEl>
                                          <p:spTgt spid="2561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499"/>
                                          </p:stCondLst>
                                        </p:cTn>
                                        <p:tgtEl>
                                          <p:spTgt spid="2561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499"/>
                                          </p:stCondLst>
                                        </p:cTn>
                                        <p:tgtEl>
                                          <p:spTgt spid="25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P spid="25606" grpId="0" animBg="1"/>
      <p:bldP spid="25607" grpId="0" animBg="1"/>
      <p:bldP spid="25609" grpId="0"/>
      <p:bldP spid="25610" grpId="0"/>
      <p:bldP spid="256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1295400" y="457200"/>
            <a:ext cx="6553200" cy="685800"/>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4400" b="1" dirty="0">
                <a:solidFill>
                  <a:schemeClr val="tx2"/>
                </a:solidFill>
              </a:rPr>
              <a:t>§3.2  </a:t>
            </a:r>
            <a:r>
              <a:rPr lang="zh-CN" altLang="en-US" sz="4400" b="1" dirty="0">
                <a:solidFill>
                  <a:schemeClr val="tx2"/>
                </a:solidFill>
              </a:rPr>
              <a:t>逻辑函数的实现</a:t>
            </a:r>
            <a:endParaRPr lang="zh-CN" altLang="en-US" sz="4400" b="1" dirty="0">
              <a:solidFill>
                <a:schemeClr val="tx2"/>
              </a:solidFill>
            </a:endParaRPr>
          </a:p>
        </p:txBody>
      </p:sp>
      <p:sp>
        <p:nvSpPr>
          <p:cNvPr id="4102" name="Text Box 6"/>
          <p:cNvSpPr txBox="1"/>
          <p:nvPr/>
        </p:nvSpPr>
        <p:spPr>
          <a:xfrm>
            <a:off x="787400" y="1349375"/>
            <a:ext cx="4792663" cy="5191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逻辑函数的</a:t>
            </a:r>
            <a:r>
              <a:rPr lang="zh-CN" altLang="en-US" sz="2800" b="1" dirty="0">
                <a:latin typeface="Times New Roman" panose="02020603050405020304" pitchFamily="18" charset="0"/>
              </a:rPr>
              <a:t>五种常用表达式</a:t>
            </a:r>
            <a:endParaRPr lang="zh-CN" altLang="en-US" sz="2400" dirty="0">
              <a:latin typeface="Times New Roman" panose="02020603050405020304" pitchFamily="18" charset="0"/>
            </a:endParaRPr>
          </a:p>
        </p:txBody>
      </p:sp>
      <p:sp>
        <p:nvSpPr>
          <p:cNvPr id="4103" name="Text Box 7"/>
          <p:cNvSpPr txBox="1"/>
          <p:nvPr/>
        </p:nvSpPr>
        <p:spPr>
          <a:xfrm>
            <a:off x="700088" y="1814513"/>
            <a:ext cx="1962150"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b="1" dirty="0">
                <a:latin typeface="宋体" panose="02010600030101010101" pitchFamily="2" charset="-122"/>
              </a:rPr>
              <a:t>F(A</a:t>
            </a:r>
            <a:r>
              <a:rPr lang="zh-CN" altLang="en-US" sz="2800" b="1" dirty="0">
                <a:latin typeface="宋体" panose="02010600030101010101" pitchFamily="2" charset="-122"/>
              </a:rPr>
              <a:t>、</a:t>
            </a:r>
            <a:r>
              <a:rPr lang="en-US" altLang="zh-CN" sz="2800" b="1" dirty="0">
                <a:latin typeface="宋体" panose="02010600030101010101" pitchFamily="2" charset="-122"/>
              </a:rPr>
              <a:t>B</a:t>
            </a:r>
            <a:r>
              <a:rPr lang="zh-CN" altLang="en-US" sz="2800" b="1" dirty="0">
                <a:latin typeface="宋体" panose="02010600030101010101" pitchFamily="2" charset="-122"/>
              </a:rPr>
              <a:t>、</a:t>
            </a:r>
            <a:r>
              <a:rPr lang="en-US" altLang="zh-CN" sz="2800" b="1" dirty="0">
                <a:latin typeface="宋体" panose="02010600030101010101" pitchFamily="2" charset="-122"/>
              </a:rPr>
              <a:t>C)</a:t>
            </a:r>
            <a:endParaRPr lang="en-US" altLang="zh-CN" sz="2400" dirty="0">
              <a:latin typeface="宋体" panose="02010600030101010101" pitchFamily="2" charset="-122"/>
            </a:endParaRPr>
          </a:p>
        </p:txBody>
      </p:sp>
      <p:graphicFrame>
        <p:nvGraphicFramePr>
          <p:cNvPr id="4104" name="Object 8"/>
          <p:cNvGraphicFramePr>
            <a:graphicFrameLocks noChangeAspect="1"/>
          </p:cNvGraphicFramePr>
          <p:nvPr/>
        </p:nvGraphicFramePr>
        <p:xfrm>
          <a:off x="2711450" y="1882775"/>
          <a:ext cx="1370013" cy="412750"/>
        </p:xfrm>
        <a:graphic>
          <a:graphicData uri="http://schemas.openxmlformats.org/presentationml/2006/ole">
            <mc:AlternateContent xmlns:mc="http://schemas.openxmlformats.org/markup-compatibility/2006">
              <mc:Choice xmlns:v="urn:schemas-microsoft-com:vml" Requires="v">
                <p:oleObj spid="_x0000_s3077" name="" r:id="rId1" imgW="711200" imgH="215900" progId="Equation.3">
                  <p:embed/>
                </p:oleObj>
              </mc:Choice>
              <mc:Fallback>
                <p:oleObj name="" r:id="rId1" imgW="711200" imgH="215900" progId="Equation.3">
                  <p:embed/>
                  <p:pic>
                    <p:nvPicPr>
                      <p:cNvPr id="0" name="图片 3076"/>
                      <p:cNvPicPr/>
                      <p:nvPr/>
                    </p:nvPicPr>
                    <p:blipFill>
                      <a:blip r:embed="rId2"/>
                      <a:stretch>
                        <a:fillRect/>
                      </a:stretch>
                    </p:blipFill>
                    <p:spPr>
                      <a:xfrm>
                        <a:off x="2711450" y="1882775"/>
                        <a:ext cx="1370013" cy="412750"/>
                      </a:xfrm>
                      <a:prstGeom prst="rect">
                        <a:avLst/>
                      </a:prstGeom>
                      <a:noFill/>
                      <a:ln w="38100">
                        <a:noFill/>
                        <a:miter/>
                      </a:ln>
                    </p:spPr>
                  </p:pic>
                </p:oleObj>
              </mc:Fallback>
            </mc:AlternateContent>
          </a:graphicData>
        </a:graphic>
      </p:graphicFrame>
      <p:sp>
        <p:nvSpPr>
          <p:cNvPr id="4105" name="Text Box 9"/>
          <p:cNvSpPr txBox="1"/>
          <p:nvPr/>
        </p:nvSpPr>
        <p:spPr>
          <a:xfrm>
            <a:off x="5484813" y="1889125"/>
            <a:ext cx="1454150"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000" b="1" dirty="0">
                <a:solidFill>
                  <a:schemeClr val="accent2"/>
                </a:solidFill>
                <a:latin typeface="Times New Roman" panose="02020603050405020304" pitchFamily="18" charset="0"/>
              </a:rPr>
              <a:t>“</a:t>
            </a:r>
            <a:r>
              <a:rPr lang="zh-CN" altLang="en-US" sz="2000" b="1" dirty="0">
                <a:solidFill>
                  <a:schemeClr val="accent2"/>
                </a:solidFill>
                <a:latin typeface="宋体" panose="02010600030101010101" pitchFamily="2" charset="-122"/>
              </a:rPr>
              <a:t>与</a:t>
            </a:r>
            <a:r>
              <a:rPr lang="en-US" altLang="zh-CN" sz="2000" b="1" dirty="0">
                <a:solidFill>
                  <a:schemeClr val="accent2"/>
                </a:solidFill>
                <a:latin typeface="宋体" panose="02010600030101010101" pitchFamily="2" charset="-122"/>
              </a:rPr>
              <a:t>―</a:t>
            </a:r>
            <a:r>
              <a:rPr lang="zh-CN" altLang="en-US" sz="2000" b="1" dirty="0">
                <a:solidFill>
                  <a:schemeClr val="accent2"/>
                </a:solidFill>
                <a:latin typeface="宋体" panose="02010600030101010101" pitchFamily="2" charset="-122"/>
              </a:rPr>
              <a:t>或</a:t>
            </a:r>
            <a:r>
              <a:rPr lang="zh-CN" altLang="en-US" sz="2000" b="1" dirty="0">
                <a:solidFill>
                  <a:schemeClr val="accent2"/>
                </a:solidFill>
                <a:latin typeface="Times New Roman" panose="02020603050405020304" pitchFamily="18" charset="0"/>
              </a:rPr>
              <a:t>”</a:t>
            </a:r>
            <a:r>
              <a:rPr lang="zh-CN" altLang="en-US" sz="2000" b="1" dirty="0">
                <a:solidFill>
                  <a:schemeClr val="accent2"/>
                </a:solidFill>
                <a:latin typeface="宋体" panose="02010600030101010101" pitchFamily="2" charset="-122"/>
              </a:rPr>
              <a:t>式</a:t>
            </a:r>
            <a:endParaRPr lang="zh-CN" altLang="en-US" sz="2000" b="1" dirty="0">
              <a:latin typeface="宋体" panose="02010600030101010101" pitchFamily="2" charset="-122"/>
            </a:endParaRPr>
          </a:p>
        </p:txBody>
      </p:sp>
      <p:graphicFrame>
        <p:nvGraphicFramePr>
          <p:cNvPr id="4106" name="Object 10"/>
          <p:cNvGraphicFramePr>
            <a:graphicFrameLocks noChangeAspect="1"/>
          </p:cNvGraphicFramePr>
          <p:nvPr/>
        </p:nvGraphicFramePr>
        <p:xfrm>
          <a:off x="2705100" y="2492375"/>
          <a:ext cx="2000250" cy="444500"/>
        </p:xfrm>
        <a:graphic>
          <a:graphicData uri="http://schemas.openxmlformats.org/presentationml/2006/ole">
            <mc:AlternateContent xmlns:mc="http://schemas.openxmlformats.org/markup-compatibility/2006">
              <mc:Choice xmlns:v="urn:schemas-microsoft-com:vml" Requires="v">
                <p:oleObj spid="_x0000_s3076" name="" r:id="rId3" imgW="1078865" imgH="241300" progId="Equation.3">
                  <p:embed/>
                </p:oleObj>
              </mc:Choice>
              <mc:Fallback>
                <p:oleObj name="" r:id="rId3" imgW="1078865" imgH="241300" progId="Equation.3">
                  <p:embed/>
                  <p:pic>
                    <p:nvPicPr>
                      <p:cNvPr id="0" name="图片 3075"/>
                      <p:cNvPicPr/>
                      <p:nvPr/>
                    </p:nvPicPr>
                    <p:blipFill>
                      <a:blip r:embed="rId4"/>
                      <a:stretch>
                        <a:fillRect/>
                      </a:stretch>
                    </p:blipFill>
                    <p:spPr>
                      <a:xfrm>
                        <a:off x="2705100" y="2492375"/>
                        <a:ext cx="2000250" cy="444500"/>
                      </a:xfrm>
                      <a:prstGeom prst="rect">
                        <a:avLst/>
                      </a:prstGeom>
                      <a:noFill/>
                      <a:ln w="38100">
                        <a:noFill/>
                        <a:miter/>
                      </a:ln>
                    </p:spPr>
                  </p:pic>
                </p:oleObj>
              </mc:Fallback>
            </mc:AlternateContent>
          </a:graphicData>
        </a:graphic>
      </p:graphicFrame>
      <p:sp>
        <p:nvSpPr>
          <p:cNvPr id="4107" name="Text Box 11"/>
          <p:cNvSpPr txBox="1"/>
          <p:nvPr/>
        </p:nvSpPr>
        <p:spPr>
          <a:xfrm>
            <a:off x="5484813" y="2498725"/>
            <a:ext cx="1454150"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000" b="1" dirty="0">
                <a:solidFill>
                  <a:schemeClr val="accent2"/>
                </a:solidFill>
                <a:latin typeface="Times New Roman" panose="02020603050405020304" pitchFamily="18" charset="0"/>
              </a:rPr>
              <a:t>“</a:t>
            </a:r>
            <a:r>
              <a:rPr lang="zh-CN" altLang="en-US" sz="2000" b="1" dirty="0">
                <a:solidFill>
                  <a:schemeClr val="accent2"/>
                </a:solidFill>
                <a:latin typeface="宋体" panose="02010600030101010101" pitchFamily="2" charset="-122"/>
              </a:rPr>
              <a:t>或</a:t>
            </a:r>
            <a:r>
              <a:rPr lang="en-US" altLang="zh-CN" sz="2000" b="1" dirty="0">
                <a:solidFill>
                  <a:schemeClr val="accent2"/>
                </a:solidFill>
                <a:latin typeface="宋体" panose="02010600030101010101" pitchFamily="2" charset="-122"/>
              </a:rPr>
              <a:t>―</a:t>
            </a:r>
            <a:r>
              <a:rPr lang="zh-CN" altLang="en-US" sz="2000" b="1" dirty="0">
                <a:solidFill>
                  <a:schemeClr val="accent2"/>
                </a:solidFill>
                <a:latin typeface="宋体" panose="02010600030101010101" pitchFamily="2" charset="-122"/>
              </a:rPr>
              <a:t>与</a:t>
            </a:r>
            <a:r>
              <a:rPr lang="zh-CN" altLang="en-US" sz="2000" b="1" dirty="0">
                <a:solidFill>
                  <a:schemeClr val="accent2"/>
                </a:solidFill>
                <a:latin typeface="Times New Roman" panose="02020603050405020304" pitchFamily="18" charset="0"/>
              </a:rPr>
              <a:t>”</a:t>
            </a:r>
            <a:r>
              <a:rPr lang="zh-CN" altLang="en-US" sz="2000" b="1" dirty="0">
                <a:solidFill>
                  <a:schemeClr val="accent2"/>
                </a:solidFill>
                <a:latin typeface="宋体" panose="02010600030101010101" pitchFamily="2" charset="-122"/>
              </a:rPr>
              <a:t>式</a:t>
            </a:r>
            <a:endParaRPr lang="zh-CN" altLang="en-US" sz="2000" dirty="0">
              <a:latin typeface="宋体" panose="02010600030101010101" pitchFamily="2" charset="-122"/>
            </a:endParaRPr>
          </a:p>
        </p:txBody>
      </p:sp>
      <p:graphicFrame>
        <p:nvGraphicFramePr>
          <p:cNvPr id="4108" name="Object 12"/>
          <p:cNvGraphicFramePr>
            <a:graphicFrameLocks noChangeAspect="1"/>
          </p:cNvGraphicFramePr>
          <p:nvPr/>
        </p:nvGraphicFramePr>
        <p:xfrm>
          <a:off x="2711450" y="3044825"/>
          <a:ext cx="1295400" cy="511175"/>
        </p:xfrm>
        <a:graphic>
          <a:graphicData uri="http://schemas.openxmlformats.org/presentationml/2006/ole">
            <mc:AlternateContent xmlns:mc="http://schemas.openxmlformats.org/markup-compatibility/2006">
              <mc:Choice xmlns:v="urn:schemas-microsoft-com:vml" Requires="v">
                <p:oleObj spid="_x0000_s3078" name="" r:id="rId5" imgW="673100" imgH="266700" progId="Equation.3">
                  <p:embed/>
                </p:oleObj>
              </mc:Choice>
              <mc:Fallback>
                <p:oleObj name="" r:id="rId5" imgW="673100" imgH="266700" progId="Equation.3">
                  <p:embed/>
                  <p:pic>
                    <p:nvPicPr>
                      <p:cNvPr id="0" name="图片 3077"/>
                      <p:cNvPicPr/>
                      <p:nvPr/>
                    </p:nvPicPr>
                    <p:blipFill>
                      <a:blip r:embed="rId6"/>
                      <a:stretch>
                        <a:fillRect/>
                      </a:stretch>
                    </p:blipFill>
                    <p:spPr>
                      <a:xfrm>
                        <a:off x="2711450" y="3044825"/>
                        <a:ext cx="1295400" cy="511175"/>
                      </a:xfrm>
                      <a:prstGeom prst="rect">
                        <a:avLst/>
                      </a:prstGeom>
                      <a:noFill/>
                      <a:ln w="38100">
                        <a:noFill/>
                        <a:miter/>
                      </a:ln>
                    </p:spPr>
                  </p:pic>
                </p:oleObj>
              </mc:Fallback>
            </mc:AlternateContent>
          </a:graphicData>
        </a:graphic>
      </p:graphicFrame>
      <p:sp>
        <p:nvSpPr>
          <p:cNvPr id="4109" name="Text Box 13"/>
          <p:cNvSpPr txBox="1"/>
          <p:nvPr/>
        </p:nvSpPr>
        <p:spPr>
          <a:xfrm>
            <a:off x="5472113" y="3108325"/>
            <a:ext cx="2089150"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000" b="1" dirty="0">
                <a:latin typeface="Times New Roman" panose="02020603050405020304" pitchFamily="18" charset="0"/>
              </a:rPr>
              <a:t>“</a:t>
            </a:r>
            <a:r>
              <a:rPr lang="zh-CN" altLang="en-US" sz="2000" b="1" dirty="0">
                <a:latin typeface="宋体" panose="02010600030101010101" pitchFamily="2" charset="-122"/>
              </a:rPr>
              <a:t>与非</a:t>
            </a:r>
            <a:r>
              <a:rPr lang="en-US" altLang="zh-CN" sz="2000" b="1" dirty="0">
                <a:latin typeface="宋体" panose="02010600030101010101" pitchFamily="2" charset="-122"/>
              </a:rPr>
              <a:t>―</a:t>
            </a:r>
            <a:r>
              <a:rPr lang="zh-CN" altLang="en-US" sz="2000" b="1" dirty="0">
                <a:latin typeface="宋体" panose="02010600030101010101" pitchFamily="2" charset="-122"/>
              </a:rPr>
              <a:t>与非</a:t>
            </a:r>
            <a:r>
              <a:rPr lang="zh-CN" altLang="en-US" sz="2000" b="1" dirty="0">
                <a:latin typeface="Times New Roman" panose="02020603050405020304" pitchFamily="18" charset="0"/>
              </a:rPr>
              <a:t>”</a:t>
            </a:r>
            <a:r>
              <a:rPr lang="zh-CN" altLang="en-US" sz="2000" b="1" dirty="0">
                <a:latin typeface="宋体" panose="02010600030101010101" pitchFamily="2" charset="-122"/>
              </a:rPr>
              <a:t>式 </a:t>
            </a:r>
            <a:endParaRPr lang="zh-CN" altLang="en-US" sz="2000" dirty="0">
              <a:latin typeface="宋体" panose="02010600030101010101" pitchFamily="2" charset="-122"/>
            </a:endParaRPr>
          </a:p>
        </p:txBody>
      </p:sp>
      <p:graphicFrame>
        <p:nvGraphicFramePr>
          <p:cNvPr id="4110" name="Object 14"/>
          <p:cNvGraphicFramePr>
            <a:graphicFrameLocks noChangeAspect="1"/>
          </p:cNvGraphicFramePr>
          <p:nvPr/>
        </p:nvGraphicFramePr>
        <p:xfrm>
          <a:off x="2711450" y="3711575"/>
          <a:ext cx="1935163" cy="512763"/>
        </p:xfrm>
        <a:graphic>
          <a:graphicData uri="http://schemas.openxmlformats.org/presentationml/2006/ole">
            <mc:AlternateContent xmlns:mc="http://schemas.openxmlformats.org/markup-compatibility/2006">
              <mc:Choice xmlns:v="urn:schemas-microsoft-com:vml" Requires="v">
                <p:oleObj spid="_x0000_s3080" name="" r:id="rId7" imgW="1002665" imgH="266700" progId="Equation.3">
                  <p:embed/>
                </p:oleObj>
              </mc:Choice>
              <mc:Fallback>
                <p:oleObj name="" r:id="rId7" imgW="1002665" imgH="266700" progId="Equation.3">
                  <p:embed/>
                  <p:pic>
                    <p:nvPicPr>
                      <p:cNvPr id="0" name="图片 3079"/>
                      <p:cNvPicPr/>
                      <p:nvPr/>
                    </p:nvPicPr>
                    <p:blipFill>
                      <a:blip r:embed="rId8"/>
                      <a:stretch>
                        <a:fillRect/>
                      </a:stretch>
                    </p:blipFill>
                    <p:spPr>
                      <a:xfrm>
                        <a:off x="2711450" y="3711575"/>
                        <a:ext cx="1935163" cy="512763"/>
                      </a:xfrm>
                      <a:prstGeom prst="rect">
                        <a:avLst/>
                      </a:prstGeom>
                      <a:noFill/>
                      <a:ln w="38100">
                        <a:noFill/>
                        <a:miter/>
                      </a:ln>
                    </p:spPr>
                  </p:pic>
                </p:oleObj>
              </mc:Fallback>
            </mc:AlternateContent>
          </a:graphicData>
        </a:graphic>
      </p:graphicFrame>
      <p:sp>
        <p:nvSpPr>
          <p:cNvPr id="4111" name="Text Box 15"/>
          <p:cNvSpPr txBox="1"/>
          <p:nvPr/>
        </p:nvSpPr>
        <p:spPr>
          <a:xfrm>
            <a:off x="5475288" y="3717925"/>
            <a:ext cx="1962150"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000" b="1" dirty="0">
                <a:latin typeface="Times New Roman" panose="02020603050405020304" pitchFamily="18" charset="0"/>
              </a:rPr>
              <a:t>“</a:t>
            </a:r>
            <a:r>
              <a:rPr lang="zh-CN" altLang="en-US" sz="2000" b="1" dirty="0">
                <a:latin typeface="宋体" panose="02010600030101010101" pitchFamily="2" charset="-122"/>
              </a:rPr>
              <a:t>或非</a:t>
            </a:r>
            <a:r>
              <a:rPr lang="en-US" altLang="zh-CN" sz="2000" b="1" dirty="0">
                <a:latin typeface="宋体" panose="02010600030101010101" pitchFamily="2" charset="-122"/>
              </a:rPr>
              <a:t>―</a:t>
            </a:r>
            <a:r>
              <a:rPr lang="zh-CN" altLang="en-US" sz="2000" b="1" dirty="0">
                <a:latin typeface="宋体" panose="02010600030101010101" pitchFamily="2" charset="-122"/>
              </a:rPr>
              <a:t>或非</a:t>
            </a:r>
            <a:r>
              <a:rPr lang="zh-CN" altLang="en-US" sz="2000" b="1" dirty="0">
                <a:latin typeface="Times New Roman" panose="02020603050405020304" pitchFamily="18" charset="0"/>
              </a:rPr>
              <a:t>”</a:t>
            </a:r>
            <a:r>
              <a:rPr lang="zh-CN" altLang="en-US" sz="2000" b="1" dirty="0">
                <a:latin typeface="宋体" panose="02010600030101010101" pitchFamily="2" charset="-122"/>
              </a:rPr>
              <a:t>式</a:t>
            </a:r>
            <a:endParaRPr lang="zh-CN" altLang="en-US" sz="2000" dirty="0">
              <a:latin typeface="宋体" panose="02010600030101010101" pitchFamily="2" charset="-122"/>
            </a:endParaRPr>
          </a:p>
        </p:txBody>
      </p:sp>
      <p:graphicFrame>
        <p:nvGraphicFramePr>
          <p:cNvPr id="4112" name="Object 16"/>
          <p:cNvGraphicFramePr>
            <a:graphicFrameLocks noChangeAspect="1"/>
          </p:cNvGraphicFramePr>
          <p:nvPr/>
        </p:nvGraphicFramePr>
        <p:xfrm>
          <a:off x="2711450" y="4321175"/>
          <a:ext cx="1754188" cy="460375"/>
        </p:xfrm>
        <a:graphic>
          <a:graphicData uri="http://schemas.openxmlformats.org/presentationml/2006/ole">
            <mc:AlternateContent xmlns:mc="http://schemas.openxmlformats.org/markup-compatibility/2006">
              <mc:Choice xmlns:v="urn:schemas-microsoft-com:vml" Requires="v">
                <p:oleObj spid="_x0000_s3083" name="" r:id="rId9" imgW="914400" imgH="241300" progId="Equation.3">
                  <p:embed/>
                </p:oleObj>
              </mc:Choice>
              <mc:Fallback>
                <p:oleObj name="" r:id="rId9" imgW="914400" imgH="241300" progId="Equation.3">
                  <p:embed/>
                  <p:pic>
                    <p:nvPicPr>
                      <p:cNvPr id="0" name="图片 3082"/>
                      <p:cNvPicPr/>
                      <p:nvPr/>
                    </p:nvPicPr>
                    <p:blipFill>
                      <a:blip r:embed="rId10"/>
                      <a:stretch>
                        <a:fillRect/>
                      </a:stretch>
                    </p:blipFill>
                    <p:spPr>
                      <a:xfrm>
                        <a:off x="2711450" y="4321175"/>
                        <a:ext cx="1754188" cy="460375"/>
                      </a:xfrm>
                      <a:prstGeom prst="rect">
                        <a:avLst/>
                      </a:prstGeom>
                      <a:noFill/>
                      <a:ln w="38100">
                        <a:noFill/>
                        <a:miter/>
                      </a:ln>
                    </p:spPr>
                  </p:pic>
                </p:oleObj>
              </mc:Fallback>
            </mc:AlternateContent>
          </a:graphicData>
        </a:graphic>
      </p:graphicFrame>
      <p:sp>
        <p:nvSpPr>
          <p:cNvPr id="4113" name="Text Box 17"/>
          <p:cNvSpPr txBox="1"/>
          <p:nvPr/>
        </p:nvSpPr>
        <p:spPr>
          <a:xfrm>
            <a:off x="5475288" y="4327525"/>
            <a:ext cx="1962150"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000" b="1" dirty="0">
                <a:latin typeface="Times New Roman" panose="02020603050405020304" pitchFamily="18" charset="0"/>
              </a:rPr>
              <a:t>“</a:t>
            </a:r>
            <a:r>
              <a:rPr lang="zh-CN" altLang="en-US" sz="2000" b="1" dirty="0">
                <a:latin typeface="宋体" panose="02010600030101010101" pitchFamily="2" charset="-122"/>
              </a:rPr>
              <a:t>与</a:t>
            </a:r>
            <a:r>
              <a:rPr lang="en-US" altLang="zh-CN" sz="2000" b="1" dirty="0">
                <a:latin typeface="宋体" panose="02010600030101010101" pitchFamily="2" charset="-122"/>
              </a:rPr>
              <a:t>―</a:t>
            </a:r>
            <a:r>
              <a:rPr lang="zh-CN" altLang="en-US" sz="2000" b="1" dirty="0">
                <a:latin typeface="宋体" panose="02010600030101010101" pitchFamily="2" charset="-122"/>
              </a:rPr>
              <a:t>或</a:t>
            </a:r>
            <a:r>
              <a:rPr lang="en-US" altLang="zh-CN" sz="2000" b="1" dirty="0">
                <a:latin typeface="宋体" panose="02010600030101010101" pitchFamily="2" charset="-122"/>
              </a:rPr>
              <a:t>―</a:t>
            </a:r>
            <a:r>
              <a:rPr lang="zh-CN" altLang="en-US" sz="2000" b="1" dirty="0">
                <a:latin typeface="宋体" panose="02010600030101010101" pitchFamily="2" charset="-122"/>
              </a:rPr>
              <a:t>非</a:t>
            </a:r>
            <a:r>
              <a:rPr lang="zh-CN" altLang="en-US" sz="2000" b="1" dirty="0">
                <a:latin typeface="Times New Roman" panose="02020603050405020304" pitchFamily="18" charset="0"/>
              </a:rPr>
              <a:t>”</a:t>
            </a:r>
            <a:r>
              <a:rPr lang="zh-CN" altLang="en-US" sz="2000" b="1" dirty="0">
                <a:latin typeface="宋体" panose="02010600030101010101" pitchFamily="2" charset="-122"/>
              </a:rPr>
              <a:t>式</a:t>
            </a:r>
            <a:endParaRPr lang="zh-CN" altLang="en-US" sz="2000" dirty="0">
              <a:latin typeface="宋体" panose="02010600030101010101" pitchFamily="2" charset="-122"/>
            </a:endParaRPr>
          </a:p>
        </p:txBody>
      </p:sp>
      <p:sp>
        <p:nvSpPr>
          <p:cNvPr id="4115" name="Text Box 19"/>
          <p:cNvSpPr txBox="1"/>
          <p:nvPr/>
        </p:nvSpPr>
        <p:spPr>
          <a:xfrm>
            <a:off x="395288" y="4868863"/>
            <a:ext cx="8353425" cy="8302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t>       </a:t>
            </a:r>
            <a:r>
              <a:rPr lang="zh-CN" altLang="en-US" sz="2400" b="1" dirty="0"/>
              <a:t>函数的表示形式和实现该函数的逻辑电路之间有着对应的关系，也就是说每种函数形式对应一种逻辑电路。</a:t>
            </a:r>
            <a:endParaRPr lang="zh-CN" altLang="en-US" sz="2400" b="1" dirty="0"/>
          </a:p>
        </p:txBody>
      </p:sp>
      <p:sp>
        <p:nvSpPr>
          <p:cNvPr id="4116" name="Text Box 20"/>
          <p:cNvSpPr txBox="1"/>
          <p:nvPr/>
        </p:nvSpPr>
        <p:spPr>
          <a:xfrm>
            <a:off x="323850" y="5734050"/>
            <a:ext cx="84963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t>       </a:t>
            </a:r>
            <a:r>
              <a:rPr lang="zh-CN" altLang="en-US" sz="2400" b="1" dirty="0"/>
              <a:t>但实际逻辑电路不是用“与”、“或”、“非”门作逻辑单元，而是使用“与非”、“或非”、“与或非”门逻辑电路。</a:t>
            </a:r>
            <a:endParaRPr lang="zh-CN" altLang="en-US" sz="2400" b="1" dirty="0"/>
          </a:p>
        </p:txBody>
      </p:sp>
      <p:sp>
        <p:nvSpPr>
          <p:cNvPr id="4117" name="Text Box 21"/>
          <p:cNvSpPr txBox="1"/>
          <p:nvPr/>
        </p:nvSpPr>
        <p:spPr>
          <a:xfrm>
            <a:off x="684213" y="2478088"/>
            <a:ext cx="1962150"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b="1" dirty="0">
                <a:latin typeface="宋体" panose="02010600030101010101" pitchFamily="2" charset="-122"/>
              </a:rPr>
              <a:t>F(A</a:t>
            </a:r>
            <a:r>
              <a:rPr lang="zh-CN" altLang="en-US" sz="2800" b="1" dirty="0">
                <a:latin typeface="宋体" panose="02010600030101010101" pitchFamily="2" charset="-122"/>
              </a:rPr>
              <a:t>、</a:t>
            </a:r>
            <a:r>
              <a:rPr lang="en-US" altLang="zh-CN" sz="2800" b="1" dirty="0">
                <a:latin typeface="宋体" panose="02010600030101010101" pitchFamily="2" charset="-122"/>
              </a:rPr>
              <a:t>B</a:t>
            </a:r>
            <a:r>
              <a:rPr lang="zh-CN" altLang="en-US" sz="2800" b="1" dirty="0">
                <a:latin typeface="宋体" panose="02010600030101010101" pitchFamily="2" charset="-122"/>
              </a:rPr>
              <a:t>、</a:t>
            </a:r>
            <a:r>
              <a:rPr lang="en-US" altLang="zh-CN" sz="2800" b="1" dirty="0">
                <a:latin typeface="宋体" panose="02010600030101010101" pitchFamily="2" charset="-122"/>
              </a:rPr>
              <a:t>C)</a:t>
            </a:r>
            <a:endParaRPr lang="en-US" altLang="zh-CN" sz="2400" dirty="0">
              <a:latin typeface="宋体" panose="02010600030101010101" pitchFamily="2" charset="-122"/>
            </a:endParaRPr>
          </a:p>
        </p:txBody>
      </p:sp>
      <p:sp>
        <p:nvSpPr>
          <p:cNvPr id="4118" name="Text Box 22"/>
          <p:cNvSpPr txBox="1"/>
          <p:nvPr/>
        </p:nvSpPr>
        <p:spPr>
          <a:xfrm>
            <a:off x="684213" y="3125788"/>
            <a:ext cx="1962150"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b="1" dirty="0">
                <a:latin typeface="宋体" panose="02010600030101010101" pitchFamily="2" charset="-122"/>
              </a:rPr>
              <a:t>F(A</a:t>
            </a:r>
            <a:r>
              <a:rPr lang="zh-CN" altLang="en-US" sz="2800" b="1" dirty="0">
                <a:latin typeface="宋体" panose="02010600030101010101" pitchFamily="2" charset="-122"/>
              </a:rPr>
              <a:t>、</a:t>
            </a:r>
            <a:r>
              <a:rPr lang="en-US" altLang="zh-CN" sz="2800" b="1" dirty="0">
                <a:latin typeface="宋体" panose="02010600030101010101" pitchFamily="2" charset="-122"/>
              </a:rPr>
              <a:t>B</a:t>
            </a:r>
            <a:r>
              <a:rPr lang="zh-CN" altLang="en-US" sz="2800" b="1" dirty="0">
                <a:latin typeface="宋体" panose="02010600030101010101" pitchFamily="2" charset="-122"/>
              </a:rPr>
              <a:t>、</a:t>
            </a:r>
            <a:r>
              <a:rPr lang="en-US" altLang="zh-CN" sz="2800" b="1" dirty="0">
                <a:latin typeface="宋体" panose="02010600030101010101" pitchFamily="2" charset="-122"/>
              </a:rPr>
              <a:t>C)</a:t>
            </a:r>
            <a:endParaRPr lang="en-US" altLang="zh-CN" sz="2400" dirty="0">
              <a:latin typeface="宋体" panose="02010600030101010101" pitchFamily="2" charset="-122"/>
            </a:endParaRPr>
          </a:p>
        </p:txBody>
      </p:sp>
      <p:sp>
        <p:nvSpPr>
          <p:cNvPr id="4119" name="Text Box 23"/>
          <p:cNvSpPr txBox="1"/>
          <p:nvPr/>
        </p:nvSpPr>
        <p:spPr>
          <a:xfrm>
            <a:off x="684213" y="3773488"/>
            <a:ext cx="1962150"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b="1" dirty="0">
                <a:latin typeface="宋体" panose="02010600030101010101" pitchFamily="2" charset="-122"/>
              </a:rPr>
              <a:t>F(A</a:t>
            </a:r>
            <a:r>
              <a:rPr lang="zh-CN" altLang="en-US" sz="2800" b="1" dirty="0">
                <a:latin typeface="宋体" panose="02010600030101010101" pitchFamily="2" charset="-122"/>
              </a:rPr>
              <a:t>、</a:t>
            </a:r>
            <a:r>
              <a:rPr lang="en-US" altLang="zh-CN" sz="2800" b="1" dirty="0">
                <a:latin typeface="宋体" panose="02010600030101010101" pitchFamily="2" charset="-122"/>
              </a:rPr>
              <a:t>B</a:t>
            </a:r>
            <a:r>
              <a:rPr lang="zh-CN" altLang="en-US" sz="2800" b="1" dirty="0">
                <a:latin typeface="宋体" panose="02010600030101010101" pitchFamily="2" charset="-122"/>
              </a:rPr>
              <a:t>、</a:t>
            </a:r>
            <a:r>
              <a:rPr lang="en-US" altLang="zh-CN" sz="2800" b="1" dirty="0">
                <a:latin typeface="宋体" panose="02010600030101010101" pitchFamily="2" charset="-122"/>
              </a:rPr>
              <a:t>C)</a:t>
            </a:r>
            <a:endParaRPr lang="en-US" altLang="zh-CN" sz="2400" dirty="0">
              <a:latin typeface="宋体" panose="02010600030101010101" pitchFamily="2" charset="-122"/>
            </a:endParaRPr>
          </a:p>
        </p:txBody>
      </p:sp>
      <p:sp>
        <p:nvSpPr>
          <p:cNvPr id="4120" name="Text Box 24"/>
          <p:cNvSpPr txBox="1"/>
          <p:nvPr/>
        </p:nvSpPr>
        <p:spPr>
          <a:xfrm>
            <a:off x="755650" y="4349750"/>
            <a:ext cx="1962150" cy="5191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b="1" dirty="0">
                <a:latin typeface="宋体" panose="02010600030101010101" pitchFamily="2" charset="-122"/>
              </a:rPr>
              <a:t>F(A</a:t>
            </a:r>
            <a:r>
              <a:rPr lang="zh-CN" altLang="en-US" sz="2800" b="1" dirty="0">
                <a:latin typeface="宋体" panose="02010600030101010101" pitchFamily="2" charset="-122"/>
              </a:rPr>
              <a:t>、</a:t>
            </a:r>
            <a:r>
              <a:rPr lang="en-US" altLang="zh-CN" sz="2800" b="1" dirty="0">
                <a:latin typeface="宋体" panose="02010600030101010101" pitchFamily="2" charset="-122"/>
              </a:rPr>
              <a:t>B</a:t>
            </a:r>
            <a:r>
              <a:rPr lang="zh-CN" altLang="en-US" sz="2800" b="1" dirty="0">
                <a:latin typeface="宋体" panose="02010600030101010101" pitchFamily="2" charset="-122"/>
              </a:rPr>
              <a:t>、</a:t>
            </a:r>
            <a:r>
              <a:rPr lang="en-US" altLang="zh-CN" sz="2800" b="1" dirty="0">
                <a:latin typeface="宋体" panose="02010600030101010101" pitchFamily="2" charset="-122"/>
              </a:rPr>
              <a:t>C)</a:t>
            </a:r>
            <a:endParaRPr lang="en-US" altLang="zh-CN" sz="240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wipe(left)">
                                      <p:cBhvr>
                                        <p:cTn id="7" dur="500"/>
                                        <p:tgtEl>
                                          <p:spTgt spid="41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03"/>
                                        </p:tgtEl>
                                        <p:attrNameLst>
                                          <p:attrName>style.visibility</p:attrName>
                                        </p:attrNameLst>
                                      </p:cBhvr>
                                      <p:to>
                                        <p:strVal val="visible"/>
                                      </p:to>
                                    </p:set>
                                    <p:animEffect transition="in" filter="wipe(left)">
                                      <p:cBhvr>
                                        <p:cTn id="12" dur="500"/>
                                        <p:tgtEl>
                                          <p:spTgt spid="41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04"/>
                                        </p:tgtEl>
                                        <p:attrNameLst>
                                          <p:attrName>style.visibility</p:attrName>
                                        </p:attrNameLst>
                                      </p:cBhvr>
                                      <p:to>
                                        <p:strVal val="visible"/>
                                      </p:to>
                                    </p:set>
                                    <p:animEffect transition="in" filter="wipe(left)">
                                      <p:cBhvr>
                                        <p:cTn id="17" dur="500"/>
                                        <p:tgtEl>
                                          <p:spTgt spid="410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4105"/>
                                        </p:tgtEl>
                                        <p:attrNameLst>
                                          <p:attrName>style.visibility</p:attrName>
                                        </p:attrNameLst>
                                      </p:cBhvr>
                                      <p:to>
                                        <p:strVal val="visible"/>
                                      </p:to>
                                    </p:set>
                                    <p:anim calcmode="lin" valueType="num">
                                      <p:cBhvr additive="base">
                                        <p:cTn id="22" dur="500" fill="hold"/>
                                        <p:tgtEl>
                                          <p:spTgt spid="4105"/>
                                        </p:tgtEl>
                                        <p:attrNameLst>
                                          <p:attrName>ppt_x</p:attrName>
                                        </p:attrNameLst>
                                      </p:cBhvr>
                                      <p:tavLst>
                                        <p:tav tm="0">
                                          <p:val>
                                            <p:strVal val="1+#ppt_w/2"/>
                                          </p:val>
                                        </p:tav>
                                        <p:tav tm="100000">
                                          <p:val>
                                            <p:strVal val="#ppt_x"/>
                                          </p:val>
                                        </p:tav>
                                      </p:tavLst>
                                    </p:anim>
                                    <p:anim calcmode="lin" valueType="num">
                                      <p:cBhvr additive="base">
                                        <p:cTn id="23" dur="500" fill="hold"/>
                                        <p:tgtEl>
                                          <p:spTgt spid="410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117"/>
                                        </p:tgtEl>
                                        <p:attrNameLst>
                                          <p:attrName>style.visibility</p:attrName>
                                        </p:attrNameLst>
                                      </p:cBhvr>
                                      <p:to>
                                        <p:strVal val="visible"/>
                                      </p:to>
                                    </p:set>
                                    <p:animEffect transition="in" filter="wipe(left)">
                                      <p:cBhvr>
                                        <p:cTn id="28" dur="500"/>
                                        <p:tgtEl>
                                          <p:spTgt spid="41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106"/>
                                        </p:tgtEl>
                                        <p:attrNameLst>
                                          <p:attrName>style.visibility</p:attrName>
                                        </p:attrNameLst>
                                      </p:cBhvr>
                                      <p:to>
                                        <p:strVal val="visible"/>
                                      </p:to>
                                    </p:set>
                                    <p:animEffect transition="in" filter="wipe(left)">
                                      <p:cBhvr>
                                        <p:cTn id="33" dur="500"/>
                                        <p:tgtEl>
                                          <p:spTgt spid="4106"/>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4107"/>
                                        </p:tgtEl>
                                        <p:attrNameLst>
                                          <p:attrName>style.visibility</p:attrName>
                                        </p:attrNameLst>
                                      </p:cBhvr>
                                      <p:to>
                                        <p:strVal val="visible"/>
                                      </p:to>
                                    </p:set>
                                    <p:anim calcmode="lin" valueType="num">
                                      <p:cBhvr additive="base">
                                        <p:cTn id="38" dur="500" fill="hold"/>
                                        <p:tgtEl>
                                          <p:spTgt spid="4107"/>
                                        </p:tgtEl>
                                        <p:attrNameLst>
                                          <p:attrName>ppt_x</p:attrName>
                                        </p:attrNameLst>
                                      </p:cBhvr>
                                      <p:tavLst>
                                        <p:tav tm="0">
                                          <p:val>
                                            <p:strVal val="1+#ppt_w/2"/>
                                          </p:val>
                                        </p:tav>
                                        <p:tav tm="100000">
                                          <p:val>
                                            <p:strVal val="#ppt_x"/>
                                          </p:val>
                                        </p:tav>
                                      </p:tavLst>
                                    </p:anim>
                                    <p:anim calcmode="lin" valueType="num">
                                      <p:cBhvr additive="base">
                                        <p:cTn id="39" dur="500" fill="hold"/>
                                        <p:tgtEl>
                                          <p:spTgt spid="4107"/>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118"/>
                                        </p:tgtEl>
                                        <p:attrNameLst>
                                          <p:attrName>style.visibility</p:attrName>
                                        </p:attrNameLst>
                                      </p:cBhvr>
                                      <p:to>
                                        <p:strVal val="visible"/>
                                      </p:to>
                                    </p:set>
                                    <p:animEffect transition="in" filter="wipe(left)">
                                      <p:cBhvr>
                                        <p:cTn id="44" dur="500"/>
                                        <p:tgtEl>
                                          <p:spTgt spid="411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4108"/>
                                        </p:tgtEl>
                                        <p:attrNameLst>
                                          <p:attrName>style.visibility</p:attrName>
                                        </p:attrNameLst>
                                      </p:cBhvr>
                                      <p:to>
                                        <p:strVal val="visible"/>
                                      </p:to>
                                    </p:set>
                                    <p:animEffect transition="in" filter="wipe(left)">
                                      <p:cBhvr>
                                        <p:cTn id="49" dur="500"/>
                                        <p:tgtEl>
                                          <p:spTgt spid="4108"/>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4109"/>
                                        </p:tgtEl>
                                        <p:attrNameLst>
                                          <p:attrName>style.visibility</p:attrName>
                                        </p:attrNameLst>
                                      </p:cBhvr>
                                      <p:to>
                                        <p:strVal val="visible"/>
                                      </p:to>
                                    </p:set>
                                    <p:anim calcmode="lin" valueType="num">
                                      <p:cBhvr additive="base">
                                        <p:cTn id="54" dur="500" fill="hold"/>
                                        <p:tgtEl>
                                          <p:spTgt spid="4109"/>
                                        </p:tgtEl>
                                        <p:attrNameLst>
                                          <p:attrName>ppt_x</p:attrName>
                                        </p:attrNameLst>
                                      </p:cBhvr>
                                      <p:tavLst>
                                        <p:tav tm="0">
                                          <p:val>
                                            <p:strVal val="1+#ppt_w/2"/>
                                          </p:val>
                                        </p:tav>
                                        <p:tav tm="100000">
                                          <p:val>
                                            <p:strVal val="#ppt_x"/>
                                          </p:val>
                                        </p:tav>
                                      </p:tavLst>
                                    </p:anim>
                                    <p:anim calcmode="lin" valueType="num">
                                      <p:cBhvr additive="base">
                                        <p:cTn id="55" dur="500" fill="hold"/>
                                        <p:tgtEl>
                                          <p:spTgt spid="4109"/>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119"/>
                                        </p:tgtEl>
                                        <p:attrNameLst>
                                          <p:attrName>style.visibility</p:attrName>
                                        </p:attrNameLst>
                                      </p:cBhvr>
                                      <p:to>
                                        <p:strVal val="visible"/>
                                      </p:to>
                                    </p:set>
                                    <p:animEffect transition="in" filter="wipe(left)">
                                      <p:cBhvr>
                                        <p:cTn id="60" dur="500"/>
                                        <p:tgtEl>
                                          <p:spTgt spid="411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4110"/>
                                        </p:tgtEl>
                                        <p:attrNameLst>
                                          <p:attrName>style.visibility</p:attrName>
                                        </p:attrNameLst>
                                      </p:cBhvr>
                                      <p:to>
                                        <p:strVal val="visible"/>
                                      </p:to>
                                    </p:set>
                                    <p:animEffect transition="in" filter="wipe(left)">
                                      <p:cBhvr>
                                        <p:cTn id="65" dur="500"/>
                                        <p:tgtEl>
                                          <p:spTgt spid="4110"/>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grpId="0" nodeType="clickEffect">
                                  <p:stCondLst>
                                    <p:cond delay="0"/>
                                  </p:stCondLst>
                                  <p:childTnLst>
                                    <p:set>
                                      <p:cBhvr>
                                        <p:cTn id="69" dur="1" fill="hold">
                                          <p:stCondLst>
                                            <p:cond delay="0"/>
                                          </p:stCondLst>
                                        </p:cTn>
                                        <p:tgtEl>
                                          <p:spTgt spid="4111"/>
                                        </p:tgtEl>
                                        <p:attrNameLst>
                                          <p:attrName>style.visibility</p:attrName>
                                        </p:attrNameLst>
                                      </p:cBhvr>
                                      <p:to>
                                        <p:strVal val="visible"/>
                                      </p:to>
                                    </p:set>
                                    <p:anim calcmode="lin" valueType="num">
                                      <p:cBhvr additive="base">
                                        <p:cTn id="70" dur="500" fill="hold"/>
                                        <p:tgtEl>
                                          <p:spTgt spid="4111"/>
                                        </p:tgtEl>
                                        <p:attrNameLst>
                                          <p:attrName>ppt_x</p:attrName>
                                        </p:attrNameLst>
                                      </p:cBhvr>
                                      <p:tavLst>
                                        <p:tav tm="0">
                                          <p:val>
                                            <p:strVal val="1+#ppt_w/2"/>
                                          </p:val>
                                        </p:tav>
                                        <p:tav tm="100000">
                                          <p:val>
                                            <p:strVal val="#ppt_x"/>
                                          </p:val>
                                        </p:tav>
                                      </p:tavLst>
                                    </p:anim>
                                    <p:anim calcmode="lin" valueType="num">
                                      <p:cBhvr additive="base">
                                        <p:cTn id="71" dur="500" fill="hold"/>
                                        <p:tgtEl>
                                          <p:spTgt spid="4111"/>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4120"/>
                                        </p:tgtEl>
                                        <p:attrNameLst>
                                          <p:attrName>style.visibility</p:attrName>
                                        </p:attrNameLst>
                                      </p:cBhvr>
                                      <p:to>
                                        <p:strVal val="visible"/>
                                      </p:to>
                                    </p:set>
                                    <p:animEffect transition="in" filter="wipe(left)">
                                      <p:cBhvr>
                                        <p:cTn id="76" dur="500"/>
                                        <p:tgtEl>
                                          <p:spTgt spid="4120"/>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nodeType="clickEffect">
                                  <p:stCondLst>
                                    <p:cond delay="0"/>
                                  </p:stCondLst>
                                  <p:childTnLst>
                                    <p:set>
                                      <p:cBhvr>
                                        <p:cTn id="80" dur="1" fill="hold">
                                          <p:stCondLst>
                                            <p:cond delay="0"/>
                                          </p:stCondLst>
                                        </p:cTn>
                                        <p:tgtEl>
                                          <p:spTgt spid="4112"/>
                                        </p:tgtEl>
                                        <p:attrNameLst>
                                          <p:attrName>style.visibility</p:attrName>
                                        </p:attrNameLst>
                                      </p:cBhvr>
                                      <p:to>
                                        <p:strVal val="visible"/>
                                      </p:to>
                                    </p:set>
                                    <p:anim calcmode="lin" valueType="num">
                                      <p:cBhvr additive="base">
                                        <p:cTn id="81" dur="500" fill="hold"/>
                                        <p:tgtEl>
                                          <p:spTgt spid="4112"/>
                                        </p:tgtEl>
                                        <p:attrNameLst>
                                          <p:attrName>ppt_x</p:attrName>
                                        </p:attrNameLst>
                                      </p:cBhvr>
                                      <p:tavLst>
                                        <p:tav tm="0">
                                          <p:val>
                                            <p:strVal val="0-#ppt_w/2"/>
                                          </p:val>
                                        </p:tav>
                                        <p:tav tm="100000">
                                          <p:val>
                                            <p:strVal val="#ppt_x"/>
                                          </p:val>
                                        </p:tav>
                                      </p:tavLst>
                                    </p:anim>
                                    <p:anim calcmode="lin" valueType="num">
                                      <p:cBhvr additive="base">
                                        <p:cTn id="82" dur="500" fill="hold"/>
                                        <p:tgtEl>
                                          <p:spTgt spid="4112"/>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4113"/>
                                        </p:tgtEl>
                                        <p:attrNameLst>
                                          <p:attrName>style.visibility</p:attrName>
                                        </p:attrNameLst>
                                      </p:cBhvr>
                                      <p:to>
                                        <p:strVal val="visible"/>
                                      </p:to>
                                    </p:set>
                                    <p:anim calcmode="lin" valueType="num">
                                      <p:cBhvr additive="base">
                                        <p:cTn id="87" dur="500" fill="hold"/>
                                        <p:tgtEl>
                                          <p:spTgt spid="4113"/>
                                        </p:tgtEl>
                                        <p:attrNameLst>
                                          <p:attrName>ppt_x</p:attrName>
                                        </p:attrNameLst>
                                      </p:cBhvr>
                                      <p:tavLst>
                                        <p:tav tm="0">
                                          <p:val>
                                            <p:strVal val="1+#ppt_w/2"/>
                                          </p:val>
                                        </p:tav>
                                        <p:tav tm="100000">
                                          <p:val>
                                            <p:strVal val="#ppt_x"/>
                                          </p:val>
                                        </p:tav>
                                      </p:tavLst>
                                    </p:anim>
                                    <p:anim calcmode="lin" valueType="num">
                                      <p:cBhvr additive="base">
                                        <p:cTn id="88" dur="500" fill="hold"/>
                                        <p:tgtEl>
                                          <p:spTgt spid="4113"/>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4115"/>
                                        </p:tgtEl>
                                        <p:attrNameLst>
                                          <p:attrName>style.visibility</p:attrName>
                                        </p:attrNameLst>
                                      </p:cBhvr>
                                      <p:to>
                                        <p:strVal val="visible"/>
                                      </p:to>
                                    </p:set>
                                    <p:animEffect transition="in" filter="blinds(horizontal)">
                                      <p:cBhvr>
                                        <p:cTn id="93" dur="500"/>
                                        <p:tgtEl>
                                          <p:spTgt spid="4115"/>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4116"/>
                                        </p:tgtEl>
                                        <p:attrNameLst>
                                          <p:attrName>style.visibility</p:attrName>
                                        </p:attrNameLst>
                                      </p:cBhvr>
                                      <p:to>
                                        <p:strVal val="visible"/>
                                      </p:to>
                                    </p:set>
                                    <p:animEffect transition="in" filter="blinds(horizontal)">
                                      <p:cBhvr>
                                        <p:cTn id="98" dur="500"/>
                                        <p:tgtEl>
                                          <p:spTgt spid="4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p:bldP spid="4103" grpId="0"/>
      <p:bldP spid="4105" grpId="0"/>
      <p:bldP spid="4107" grpId="0"/>
      <p:bldP spid="4109" grpId="0"/>
      <p:bldP spid="4111" grpId="0"/>
      <p:bldP spid="4113" grpId="0"/>
      <p:bldP spid="4115" grpId="0"/>
      <p:bldP spid="4116" grpId="0"/>
      <p:bldP spid="4117" grpId="0"/>
      <p:bldP spid="4118" grpId="0"/>
      <p:bldP spid="4119" grpId="0"/>
      <p:bldP spid="41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5"/>
          <p:cNvSpPr txBox="1"/>
          <p:nvPr/>
        </p:nvSpPr>
        <p:spPr>
          <a:xfrm>
            <a:off x="468313" y="1022350"/>
            <a:ext cx="3505200" cy="457200"/>
          </a:xfrm>
          <a:prstGeom prst="rect">
            <a:avLst/>
          </a:prstGeom>
          <a:solidFill>
            <a:srgbClr val="FFFF66"/>
          </a:solid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latin typeface="Times New Roman" panose="02020603050405020304" pitchFamily="18" charset="0"/>
                <a:ea typeface="幼圆" panose="02010509060101010101" pitchFamily="49" charset="-122"/>
              </a:rPr>
              <a:t>产生竞争冒险的原因</a:t>
            </a:r>
            <a:endParaRPr lang="zh-CN" altLang="en-US" sz="3600" dirty="0">
              <a:latin typeface="Times New Roman" panose="02020603050405020304" pitchFamily="18" charset="0"/>
            </a:endParaRPr>
          </a:p>
        </p:txBody>
      </p:sp>
      <p:sp>
        <p:nvSpPr>
          <p:cNvPr id="4" name="Text Box 6"/>
          <p:cNvSpPr txBox="1"/>
          <p:nvPr/>
        </p:nvSpPr>
        <p:spPr>
          <a:xfrm>
            <a:off x="511175" y="1479550"/>
            <a:ext cx="8382000" cy="1187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在组合电路中，当输入信号的状态改变时，输出端可能会出现不正常的干扰信号，使电路产生错误的输出，这种现象称为竞争冒险。</a:t>
            </a:r>
            <a:endParaRPr lang="zh-CN" altLang="en-US" sz="2400" dirty="0">
              <a:latin typeface="Times New Roman" panose="02020603050405020304" pitchFamily="18" charset="0"/>
            </a:endParaRPr>
          </a:p>
        </p:txBody>
      </p:sp>
      <p:sp>
        <p:nvSpPr>
          <p:cNvPr id="5" name="Oval 7"/>
          <p:cNvSpPr/>
          <p:nvPr/>
        </p:nvSpPr>
        <p:spPr>
          <a:xfrm>
            <a:off x="1392238" y="2189163"/>
            <a:ext cx="1524000" cy="533400"/>
          </a:xfrm>
          <a:prstGeom prst="ellipse">
            <a:avLst/>
          </a:prstGeom>
          <a:noFill/>
          <a:ln w="38100" cap="flat" cmpd="sng">
            <a:solidFill>
              <a:srgbClr val="CC0066"/>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6" name="Text Box 8"/>
          <p:cNvSpPr txBox="1"/>
          <p:nvPr/>
        </p:nvSpPr>
        <p:spPr>
          <a:xfrm>
            <a:off x="533400" y="2622550"/>
            <a:ext cx="807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latin typeface="Times New Roman" panose="02020603050405020304" pitchFamily="18" charset="0"/>
              </a:rPr>
              <a:t>产生竞争冒险的原因：主要是门电路的延迟时间产生的。</a:t>
            </a:r>
            <a:endParaRPr lang="zh-CN" altLang="en-US" sz="2400" dirty="0">
              <a:latin typeface="Times New Roman" panose="02020603050405020304" pitchFamily="18" charset="0"/>
            </a:endParaRPr>
          </a:p>
        </p:txBody>
      </p:sp>
      <p:graphicFrame>
        <p:nvGraphicFramePr>
          <p:cNvPr id="7" name="Object 9"/>
          <p:cNvGraphicFramePr>
            <a:graphicFrameLocks noChangeAspect="1"/>
          </p:cNvGraphicFramePr>
          <p:nvPr/>
        </p:nvGraphicFramePr>
        <p:xfrm>
          <a:off x="1143000" y="3232150"/>
          <a:ext cx="7010400" cy="2951163"/>
        </p:xfrm>
        <a:graphic>
          <a:graphicData uri="http://schemas.openxmlformats.org/presentationml/2006/ole">
            <mc:AlternateContent xmlns:mc="http://schemas.openxmlformats.org/markup-compatibility/2006">
              <mc:Choice xmlns:v="urn:schemas-microsoft-com:vml" Requires="v">
                <p:oleObj spid="_x0000_s3198" name="" r:id="rId1" imgW="3438525" imgH="1447800" progId="Word.Picture.8">
                  <p:embed/>
                </p:oleObj>
              </mc:Choice>
              <mc:Fallback>
                <p:oleObj name="" r:id="rId1" imgW="3438525" imgH="1447800" progId="Word.Picture.8">
                  <p:embed/>
                  <p:pic>
                    <p:nvPicPr>
                      <p:cNvPr id="0" name="图片 3197"/>
                      <p:cNvPicPr/>
                      <p:nvPr/>
                    </p:nvPicPr>
                    <p:blipFill>
                      <a:blip r:embed="rId2"/>
                      <a:stretch>
                        <a:fillRect/>
                      </a:stretch>
                    </p:blipFill>
                    <p:spPr>
                      <a:xfrm>
                        <a:off x="1143000" y="3232150"/>
                        <a:ext cx="7010400" cy="2951163"/>
                      </a:xfrm>
                      <a:prstGeom prst="rect">
                        <a:avLst/>
                      </a:prstGeom>
                      <a:solidFill>
                        <a:srgbClr val="F8F8F8"/>
                      </a:solidFill>
                      <a:ln w="38100">
                        <a:noFill/>
                        <a:miter/>
                      </a:ln>
                    </p:spPr>
                  </p:pic>
                </p:oleObj>
              </mc:Fallback>
            </mc:AlternateContent>
          </a:graphicData>
        </a:graphic>
      </p:graphicFrame>
      <p:sp>
        <p:nvSpPr>
          <p:cNvPr id="8" name="Oval 10"/>
          <p:cNvSpPr/>
          <p:nvPr/>
        </p:nvSpPr>
        <p:spPr>
          <a:xfrm>
            <a:off x="4495800" y="2611438"/>
            <a:ext cx="2667000" cy="533400"/>
          </a:xfrm>
          <a:prstGeom prst="ellipse">
            <a:avLst/>
          </a:prstGeom>
          <a:noFill/>
          <a:ln w="38100" cap="flat" cmpd="sng">
            <a:solidFill>
              <a:srgbClr val="CC0066"/>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9" name="Line 11"/>
          <p:cNvSpPr/>
          <p:nvPr/>
        </p:nvSpPr>
        <p:spPr>
          <a:xfrm flipV="1">
            <a:off x="2286000" y="3079750"/>
            <a:ext cx="2590800" cy="228600"/>
          </a:xfrm>
          <a:prstGeom prst="line">
            <a:avLst/>
          </a:prstGeom>
          <a:ln w="38100" cap="flat" cmpd="sng">
            <a:solidFill>
              <a:srgbClr val="CC0066"/>
            </a:solidFill>
            <a:prstDash val="solid"/>
            <a:headEnd type="none" w="med" len="med"/>
            <a:tailEnd type="none" w="med" len="med"/>
          </a:ln>
        </p:spPr>
      </p:sp>
      <p:sp>
        <p:nvSpPr>
          <p:cNvPr id="10" name="Line 12"/>
          <p:cNvSpPr/>
          <p:nvPr/>
        </p:nvSpPr>
        <p:spPr>
          <a:xfrm>
            <a:off x="4876800" y="3079750"/>
            <a:ext cx="762000" cy="228600"/>
          </a:xfrm>
          <a:prstGeom prst="line">
            <a:avLst/>
          </a:prstGeom>
          <a:ln w="38100" cap="flat" cmpd="sng">
            <a:solidFill>
              <a:srgbClr val="CC0066"/>
            </a:solidFill>
            <a:prstDash val="solid"/>
            <a:headEnd type="none" w="med" len="med"/>
            <a:tailEnd type="none" w="med" len="med"/>
          </a:ln>
        </p:spPr>
      </p:sp>
      <p:sp>
        <p:nvSpPr>
          <p:cNvPr id="11" name="Oval 13"/>
          <p:cNvSpPr/>
          <p:nvPr/>
        </p:nvSpPr>
        <p:spPr>
          <a:xfrm>
            <a:off x="3810000" y="6127750"/>
            <a:ext cx="2057400" cy="685800"/>
          </a:xfrm>
          <a:prstGeom prst="ellipse">
            <a:avLst/>
          </a:prstGeom>
          <a:solidFill>
            <a:schemeClr val="accent1"/>
          </a:solidFill>
          <a:ln w="9525" cap="flat" cmpd="sng">
            <a:solidFill>
              <a:srgbClr val="CC0066"/>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dirty="0">
                <a:latin typeface="Times New Roman" panose="02020603050405020304" pitchFamily="18" charset="0"/>
              </a:rPr>
              <a:t>干扰信号</a:t>
            </a:r>
            <a:endParaRPr lang="zh-CN" altLang="en-US" sz="2400" dirty="0">
              <a:latin typeface="Times New Roman" panose="02020603050405020304" pitchFamily="18" charset="0"/>
            </a:endParaRPr>
          </a:p>
        </p:txBody>
      </p:sp>
      <p:sp>
        <p:nvSpPr>
          <p:cNvPr id="12" name="Line 14"/>
          <p:cNvSpPr/>
          <p:nvPr/>
        </p:nvSpPr>
        <p:spPr>
          <a:xfrm>
            <a:off x="2209800" y="5594350"/>
            <a:ext cx="1752600" cy="762000"/>
          </a:xfrm>
          <a:prstGeom prst="line">
            <a:avLst/>
          </a:prstGeom>
          <a:ln w="38100" cap="flat" cmpd="sng">
            <a:solidFill>
              <a:srgbClr val="CC0066"/>
            </a:solidFill>
            <a:prstDash val="solid"/>
            <a:headEnd type="none" w="med" len="med"/>
            <a:tailEnd type="none" w="med" len="med"/>
          </a:ln>
        </p:spPr>
      </p:sp>
      <p:sp>
        <p:nvSpPr>
          <p:cNvPr id="13" name="Line 15"/>
          <p:cNvSpPr/>
          <p:nvPr/>
        </p:nvSpPr>
        <p:spPr>
          <a:xfrm>
            <a:off x="3429000" y="5670550"/>
            <a:ext cx="533400" cy="685800"/>
          </a:xfrm>
          <a:prstGeom prst="line">
            <a:avLst/>
          </a:prstGeom>
          <a:ln w="38100" cap="flat" cmpd="sng">
            <a:solidFill>
              <a:srgbClr val="CC0066"/>
            </a:solidFill>
            <a:prstDash val="solid"/>
            <a:headEnd type="none" w="med" len="med"/>
            <a:tailEnd type="none" w="med" len="med"/>
          </a:ln>
        </p:spPr>
      </p:sp>
      <p:sp>
        <p:nvSpPr>
          <p:cNvPr id="14" name="Line 16"/>
          <p:cNvSpPr/>
          <p:nvPr/>
        </p:nvSpPr>
        <p:spPr>
          <a:xfrm flipH="1">
            <a:off x="5562600" y="5594350"/>
            <a:ext cx="685800" cy="609600"/>
          </a:xfrm>
          <a:prstGeom prst="line">
            <a:avLst/>
          </a:prstGeom>
          <a:ln w="38100" cap="flat" cmpd="sng">
            <a:solidFill>
              <a:srgbClr val="CC0066"/>
            </a:solidFill>
            <a:prstDash val="solid"/>
            <a:headEnd type="none" w="med" len="med"/>
            <a:tailEnd type="none" w="med" len="med"/>
          </a:ln>
        </p:spPr>
      </p:sp>
      <p:sp>
        <p:nvSpPr>
          <p:cNvPr id="15" name="Line 17"/>
          <p:cNvSpPr/>
          <p:nvPr/>
        </p:nvSpPr>
        <p:spPr>
          <a:xfrm flipH="1">
            <a:off x="5486400" y="5594350"/>
            <a:ext cx="1981200" cy="609600"/>
          </a:xfrm>
          <a:prstGeom prst="line">
            <a:avLst/>
          </a:prstGeom>
          <a:ln w="38100" cap="flat" cmpd="sng">
            <a:solidFill>
              <a:srgbClr val="CC0066"/>
            </a:solidFill>
            <a:prstDash val="solid"/>
            <a:headEnd type="none" w="med" len="med"/>
            <a:tailEnd type="none" w="med" len="med"/>
          </a:ln>
        </p:spPr>
      </p:sp>
      <p:graphicFrame>
        <p:nvGraphicFramePr>
          <p:cNvPr id="16" name="Object 18"/>
          <p:cNvGraphicFramePr>
            <a:graphicFrameLocks noChangeAspect="1"/>
          </p:cNvGraphicFramePr>
          <p:nvPr/>
        </p:nvGraphicFramePr>
        <p:xfrm>
          <a:off x="3505200" y="3841750"/>
          <a:ext cx="1566863" cy="485775"/>
        </p:xfrm>
        <a:graphic>
          <a:graphicData uri="http://schemas.openxmlformats.org/presentationml/2006/ole">
            <mc:AlternateContent xmlns:mc="http://schemas.openxmlformats.org/markup-compatibility/2006">
              <mc:Choice xmlns:v="urn:schemas-microsoft-com:vml" Requires="v">
                <p:oleObj spid="_x0000_s3200" name="" r:id="rId3" imgW="736600" imgH="228600" progId="Equation.3">
                  <p:embed/>
                </p:oleObj>
              </mc:Choice>
              <mc:Fallback>
                <p:oleObj name="" r:id="rId3" imgW="736600" imgH="228600" progId="Equation.3">
                  <p:embed/>
                  <p:pic>
                    <p:nvPicPr>
                      <p:cNvPr id="0" name="图片 3199"/>
                      <p:cNvPicPr/>
                      <p:nvPr/>
                    </p:nvPicPr>
                    <p:blipFill>
                      <a:blip r:embed="rId4"/>
                      <a:stretch>
                        <a:fillRect/>
                      </a:stretch>
                    </p:blipFill>
                    <p:spPr>
                      <a:xfrm>
                        <a:off x="3505200" y="3841750"/>
                        <a:ext cx="1566863" cy="485775"/>
                      </a:xfrm>
                      <a:prstGeom prst="rect">
                        <a:avLst/>
                      </a:prstGeom>
                      <a:solidFill>
                        <a:schemeClr val="accent1"/>
                      </a:solidFill>
                      <a:ln w="38100">
                        <a:noFill/>
                        <a:miter/>
                      </a:ln>
                    </p:spPr>
                  </p:pic>
                </p:oleObj>
              </mc:Fallback>
            </mc:AlternateContent>
          </a:graphicData>
        </a:graphic>
      </p:graphicFrame>
      <p:graphicFrame>
        <p:nvGraphicFramePr>
          <p:cNvPr id="17" name="Object 19"/>
          <p:cNvGraphicFramePr>
            <a:graphicFrameLocks noChangeAspect="1"/>
          </p:cNvGraphicFramePr>
          <p:nvPr/>
        </p:nvGraphicFramePr>
        <p:xfrm>
          <a:off x="7162800" y="3841750"/>
          <a:ext cx="1816100" cy="466725"/>
        </p:xfrm>
        <a:graphic>
          <a:graphicData uri="http://schemas.openxmlformats.org/presentationml/2006/ole">
            <mc:AlternateContent xmlns:mc="http://schemas.openxmlformats.org/markup-compatibility/2006">
              <mc:Choice xmlns:v="urn:schemas-microsoft-com:vml" Requires="v">
                <p:oleObj spid="_x0000_s3199" name="" r:id="rId5" imgW="889000" imgH="228600" progId="Equation.3">
                  <p:embed/>
                </p:oleObj>
              </mc:Choice>
              <mc:Fallback>
                <p:oleObj name="" r:id="rId5" imgW="889000" imgH="228600" progId="Equation.3">
                  <p:embed/>
                  <p:pic>
                    <p:nvPicPr>
                      <p:cNvPr id="0" name="图片 3198"/>
                      <p:cNvPicPr/>
                      <p:nvPr/>
                    </p:nvPicPr>
                    <p:blipFill>
                      <a:blip r:embed="rId6"/>
                      <a:stretch>
                        <a:fillRect/>
                      </a:stretch>
                    </p:blipFill>
                    <p:spPr>
                      <a:xfrm>
                        <a:off x="7162800" y="3841750"/>
                        <a:ext cx="1816100" cy="466725"/>
                      </a:xfrm>
                      <a:prstGeom prst="rect">
                        <a:avLst/>
                      </a:prstGeom>
                      <a:solidFill>
                        <a:schemeClr val="accent1"/>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
                                            <p:txEl>
                                              <p:charRg st="0" end="67"/>
                                            </p:txEl>
                                          </p:spTgt>
                                        </p:tgtEl>
                                        <p:attrNameLst>
                                          <p:attrName>style.visibility</p:attrName>
                                        </p:attrNameLst>
                                      </p:cBhvr>
                                      <p:to>
                                        <p:strVal val="visible"/>
                                      </p:to>
                                    </p:set>
                                    <p:animEffect transition="in" filter="wipe(left)">
                                      <p:cBhvr>
                                        <p:cTn id="11" dur="500"/>
                                        <p:tgtEl>
                                          <p:spTgt spid="4">
                                            <p:txEl>
                                              <p:charRg st="0" end="67"/>
                                            </p:txEl>
                                          </p:spTgt>
                                        </p:tgtEl>
                                      </p:cBhvr>
                                    </p:animEffect>
                                  </p:childTnLst>
                                </p:cTn>
                              </p:par>
                            </p:childTnLst>
                          </p:cTn>
                        </p:par>
                        <p:par>
                          <p:cTn id="12" fill="hold">
                            <p:stCondLst>
                              <p:cond delay="500"/>
                            </p:stCondLst>
                            <p:childTnLst>
                              <p:par>
                                <p:cTn id="13" presetID="19"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0" fill="hold"/>
                                        <p:tgtEl>
                                          <p:spTgt spid="5"/>
                                        </p:tgtEl>
                                        <p:attrNameLst>
                                          <p:attrName>ppt_w</p:attrName>
                                        </p:attrNameLst>
                                      </p:cBhvr>
                                      <p:tavLst>
                                        <p:tav tm="0" fmla="#ppt_w*sin(2.5*pi*$)">
                                          <p:val>
                                            <p:fltVal val="0.000000"/>
                                          </p:val>
                                        </p:tav>
                                        <p:tav tm="100000">
                                          <p:val>
                                            <p:fltVal val="1.000000"/>
                                          </p:val>
                                        </p:tav>
                                      </p:tavLst>
                                    </p:anim>
                                    <p:anim calcmode="lin" valueType="num">
                                      <p:cBhvr>
                                        <p:cTn id="16" dur="5000" fill="hold"/>
                                        <p:tgtEl>
                                          <p:spTgt spid="5"/>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7" name="CAMERA.WAV"/>
                                        </p:tgtEl>
                                      </p:cMediaNode>
                                    </p:audio>
                                  </p:sub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iterate type="lt">
                                    <p:tmPct val="100000"/>
                                  </p:iterate>
                                  <p:childTnLst>
                                    <p:set>
                                      <p:cBhvr>
                                        <p:cTn id="20" dur="1" fill="hold">
                                          <p:stCondLst>
                                            <p:cond delay="0"/>
                                          </p:stCondLst>
                                        </p:cTn>
                                        <p:tgtEl>
                                          <p:spTgt spid="6">
                                            <p:txEl>
                                              <p:charRg st="0" end="26"/>
                                            </p:txEl>
                                          </p:spTgt>
                                        </p:tgtEl>
                                        <p:attrNameLst>
                                          <p:attrName>style.visibility</p:attrName>
                                        </p:attrNameLst>
                                      </p:cBhvr>
                                      <p:to>
                                        <p:strVal val="visible"/>
                                      </p:to>
                                    </p:set>
                                    <p:animEffect transition="in" filter="wipe(up)">
                                      <p:cBhvr>
                                        <p:cTn id="21" dur="75"/>
                                        <p:tgtEl>
                                          <p:spTgt spid="6">
                                            <p:txEl>
                                              <p:charRg st="0" end="26"/>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8" name="TYPE.WAV"/>
                                        </p:tgtEl>
                                      </p:cMediaNode>
                                    </p:audio>
                                  </p:sub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ox(out)">
                                      <p:cBhvr>
                                        <p:cTn id="31" dur="500"/>
                                        <p:tgtEl>
                                          <p:spTgt spid="16"/>
                                        </p:tgtEl>
                                      </p:cBhvr>
                                    </p:animEffect>
                                  </p:childTnLst>
                                  <p:subTnLst>
                                    <p:audio>
                                      <p:cMediaNode>
                                        <p:cTn display="0" masterRel="sameClick">
                                          <p:stCondLst>
                                            <p:cond evt="begin" delay="0">
                                              <p:tn val="29"/>
                                            </p:cond>
                                          </p:stCondLst>
                                          <p:endCondLst>
                                            <p:cond evt="onStopAudio" delay="0">
                                              <p:tgtEl>
                                                <p:sldTgt/>
                                              </p:tgtEl>
                                            </p:cond>
                                          </p:endCondLst>
                                        </p:cTn>
                                        <p:tgtEl>
                                          <p:sndTgt r:embed="rId7"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ox(out)">
                                      <p:cBhvr>
                                        <p:cTn id="36" dur="500"/>
                                        <p:tgtEl>
                                          <p:spTgt spid="17"/>
                                        </p:tgtEl>
                                      </p:cBhvr>
                                    </p:animEffect>
                                  </p:childTnLst>
                                  <p:subTnLst>
                                    <p:audio>
                                      <p:cMediaNode>
                                        <p:cTn display="0" masterRel="sameClick">
                                          <p:stCondLst>
                                            <p:cond evt="begin" delay="0">
                                              <p:tn val="34"/>
                                            </p:cond>
                                          </p:stCondLst>
                                          <p:endCondLst>
                                            <p:cond evt="onStopAudio" delay="0">
                                              <p:tgtEl>
                                                <p:sldTgt/>
                                              </p:tgtEl>
                                            </p:cond>
                                          </p:endCondLst>
                                        </p:cTn>
                                        <p:tgtEl>
                                          <p:sndTgt r:embed="rId7" name="CAMERA.WAV"/>
                                        </p:tgtEl>
                                      </p:cMediaNode>
                                    </p:audio>
                                  </p:sub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par>
                          <p:cTn id="45" fill="hold">
                            <p:stCondLst>
                              <p:cond delay="1500"/>
                            </p:stCondLst>
                            <p:childTnLst>
                              <p:par>
                                <p:cTn id="46" presetID="19" presetClass="entr" presetSubtype="10"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0" fill="hold"/>
                                        <p:tgtEl>
                                          <p:spTgt spid="8"/>
                                        </p:tgtEl>
                                        <p:attrNameLst>
                                          <p:attrName>ppt_w</p:attrName>
                                        </p:attrNameLst>
                                      </p:cBhvr>
                                      <p:tavLst>
                                        <p:tav tm="0" fmla="#ppt_w*sin(2.5*pi*$)">
                                          <p:val>
                                            <p:fltVal val="0.000000"/>
                                          </p:val>
                                        </p:tav>
                                        <p:tav tm="100000">
                                          <p:val>
                                            <p:fltVal val="1.000000"/>
                                          </p:val>
                                        </p:tav>
                                      </p:tavLst>
                                    </p:anim>
                                    <p:anim calcmode="lin" valueType="num">
                                      <p:cBhvr>
                                        <p:cTn id="49" dur="5000" fill="hold"/>
                                        <p:tgtEl>
                                          <p:spTgt spid="8"/>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6"/>
                                            </p:cond>
                                          </p:stCondLst>
                                          <p:endCondLst>
                                            <p:cond evt="onStopAudio" delay="0">
                                              <p:tgtEl>
                                                <p:sldTgt/>
                                              </p:tgtEl>
                                            </p:cond>
                                          </p:endCondLst>
                                        </p:cTn>
                                        <p:tgtEl>
                                          <p:sndTgt r:embed="rId7" name="CAMERA.WAV"/>
                                        </p:tgtEl>
                                      </p:cMediaNode>
                                    </p:audio>
                                  </p:sub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dissolve">
                                      <p:cBhvr>
                                        <p:cTn id="54" dur="500"/>
                                        <p:tgtEl>
                                          <p:spTgt spid="11"/>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par>
                          <p:cTn id="59" fill="hold">
                            <p:stCondLst>
                              <p:cond delay="1000"/>
                            </p:stCondLst>
                            <p:childTnLst>
                              <p:par>
                                <p:cTn id="60" presetID="22" presetClass="entr" presetSubtype="8" fill="hold"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500"/>
                                        <p:tgtEl>
                                          <p:spTgt spid="12"/>
                                        </p:tgtEl>
                                      </p:cBhvr>
                                    </p:animEffect>
                                  </p:childTnLst>
                                </p:cTn>
                              </p:par>
                            </p:childTnLst>
                          </p:cTn>
                        </p:par>
                        <p:par>
                          <p:cTn id="63" fill="hold">
                            <p:stCondLst>
                              <p:cond delay="1500"/>
                            </p:stCondLst>
                            <p:childTnLst>
                              <p:par>
                                <p:cTn id="64" presetID="22" presetClass="entr" presetSubtype="8" fill="hold"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left)">
                                      <p:cBhvr>
                                        <p:cTn id="66" dur="500"/>
                                        <p:tgtEl>
                                          <p:spTgt spid="14"/>
                                        </p:tgtEl>
                                      </p:cBhvr>
                                    </p:animEffect>
                                  </p:childTnLst>
                                </p:cTn>
                              </p:par>
                            </p:childTnLst>
                          </p:cTn>
                        </p:par>
                        <p:par>
                          <p:cTn id="67" fill="hold">
                            <p:stCondLst>
                              <p:cond delay="2000"/>
                            </p:stCondLst>
                            <p:childTnLst>
                              <p:par>
                                <p:cTn id="68" presetID="22" presetClass="entr" presetSubtype="8" fill="hold"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left)">
                                      <p:cBhvr>
                                        <p:cTn id="7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bldP spid="6" grpId="0" build="p"/>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38" name="Picture 14"/>
          <p:cNvPicPr>
            <a:picLocks noChangeAspect="1"/>
          </p:cNvPicPr>
          <p:nvPr/>
        </p:nvPicPr>
        <p:blipFill>
          <a:blip r:embed="rId1"/>
          <a:stretch>
            <a:fillRect/>
          </a:stretch>
        </p:blipFill>
        <p:spPr>
          <a:xfrm>
            <a:off x="0" y="3573463"/>
            <a:ext cx="4495800" cy="2590800"/>
          </a:xfrm>
          <a:prstGeom prst="rect">
            <a:avLst/>
          </a:prstGeom>
          <a:noFill/>
          <a:ln w="9525">
            <a:noFill/>
          </a:ln>
        </p:spPr>
      </p:pic>
      <p:pic>
        <p:nvPicPr>
          <p:cNvPr id="26637" name="Picture 13"/>
          <p:cNvPicPr>
            <a:picLocks noChangeAspect="1"/>
          </p:cNvPicPr>
          <p:nvPr/>
        </p:nvPicPr>
        <p:blipFill>
          <a:blip r:embed="rId2"/>
          <a:stretch>
            <a:fillRect/>
          </a:stretch>
        </p:blipFill>
        <p:spPr>
          <a:xfrm>
            <a:off x="4572000" y="3352800"/>
            <a:ext cx="4572000" cy="3505200"/>
          </a:xfrm>
          <a:prstGeom prst="rect">
            <a:avLst/>
          </a:prstGeom>
          <a:noFill/>
          <a:ln w="9525">
            <a:noFill/>
          </a:ln>
        </p:spPr>
      </p:pic>
      <p:sp>
        <p:nvSpPr>
          <p:cNvPr id="51204" name="Text Box 4"/>
          <p:cNvSpPr txBox="1"/>
          <p:nvPr/>
        </p:nvSpPr>
        <p:spPr>
          <a:xfrm>
            <a:off x="298450" y="381000"/>
            <a:ext cx="3913188" cy="457200"/>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rPr>
              <a:t>二、竞争与冒险的判断</a:t>
            </a:r>
            <a:endParaRPr lang="zh-CN" altLang="en-US" sz="2400" b="1" dirty="0">
              <a:latin typeface="Times New Roman" panose="02020603050405020304" pitchFamily="18" charset="0"/>
            </a:endParaRPr>
          </a:p>
        </p:txBody>
      </p:sp>
      <p:sp>
        <p:nvSpPr>
          <p:cNvPr id="26629" name="Text Box 5"/>
          <p:cNvSpPr txBox="1"/>
          <p:nvPr/>
        </p:nvSpPr>
        <p:spPr>
          <a:xfrm>
            <a:off x="220663" y="985838"/>
            <a:ext cx="1830387" cy="466725"/>
          </a:xfrm>
          <a:prstGeom prst="rect">
            <a:avLst/>
          </a:prstGeom>
          <a:solidFill>
            <a:srgbClr val="FFFF66"/>
          </a:solidFill>
          <a:ln w="9525" cap="flat" cmpd="sng">
            <a:solidFill>
              <a:srgbClr val="FF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rPr>
              <a:t>代数法：</a:t>
            </a:r>
            <a:endParaRPr lang="zh-CN" altLang="en-US" sz="2400" b="1" dirty="0">
              <a:latin typeface="Times New Roman" panose="02020603050405020304" pitchFamily="18" charset="0"/>
            </a:endParaRPr>
          </a:p>
        </p:txBody>
      </p:sp>
      <p:sp>
        <p:nvSpPr>
          <p:cNvPr id="26630" name="Text Box 6"/>
          <p:cNvSpPr txBox="1"/>
          <p:nvPr/>
        </p:nvSpPr>
        <p:spPr>
          <a:xfrm>
            <a:off x="2032000" y="990600"/>
            <a:ext cx="6140450" cy="457200"/>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宋体" panose="02010600030101010101" pitchFamily="2" charset="-122"/>
              </a:rPr>
              <a:t>或的形式时，</a:t>
            </a:r>
            <a:r>
              <a:rPr lang="en-US" altLang="zh-CN" sz="2400" b="1" dirty="0">
                <a:latin typeface="宋体" panose="02010600030101010101" pitchFamily="2" charset="-122"/>
              </a:rPr>
              <a:t>A</a:t>
            </a:r>
            <a:r>
              <a:rPr lang="zh-CN" altLang="en-US" sz="2400" b="1" dirty="0">
                <a:latin typeface="宋体" panose="02010600030101010101" pitchFamily="2" charset="-122"/>
              </a:rPr>
              <a:t>变量的变化可能引起冒险。</a:t>
            </a:r>
            <a:endParaRPr lang="zh-CN" altLang="en-US" sz="2400" b="1" dirty="0">
              <a:latin typeface="Times New Roman" panose="02020603050405020304" pitchFamily="18" charset="0"/>
            </a:endParaRPr>
          </a:p>
        </p:txBody>
      </p:sp>
      <p:sp>
        <p:nvSpPr>
          <p:cNvPr id="26631" name="Text Box 7"/>
          <p:cNvSpPr txBox="1"/>
          <p:nvPr/>
        </p:nvSpPr>
        <p:spPr>
          <a:xfrm>
            <a:off x="219075" y="1595438"/>
            <a:ext cx="2049463" cy="466725"/>
          </a:xfrm>
          <a:prstGeom prst="rect">
            <a:avLst/>
          </a:prstGeom>
          <a:solidFill>
            <a:srgbClr val="FFFF66"/>
          </a:solidFill>
          <a:ln w="9525" cap="flat" cmpd="sng">
            <a:solidFill>
              <a:srgbClr val="FF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rPr>
              <a:t>卡诺图法：</a:t>
            </a:r>
            <a:endParaRPr lang="zh-CN" altLang="en-US" sz="2400" b="1" dirty="0">
              <a:latin typeface="Times New Roman" panose="02020603050405020304" pitchFamily="18" charset="0"/>
            </a:endParaRPr>
          </a:p>
        </p:txBody>
      </p:sp>
      <p:sp>
        <p:nvSpPr>
          <p:cNvPr id="26632" name="Text Box 8"/>
          <p:cNvSpPr txBox="1"/>
          <p:nvPr/>
        </p:nvSpPr>
        <p:spPr>
          <a:xfrm>
            <a:off x="2268538" y="1484313"/>
            <a:ext cx="6551612" cy="82232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latin typeface="宋体" panose="02010600030101010101" pitchFamily="2" charset="-122"/>
              </a:rPr>
              <a:t>如函数卡诺图上为简化作的圈相切，且相切处又无其他圈包含，则可能有冒险。</a:t>
            </a:r>
            <a:endParaRPr lang="zh-CN" altLang="en-US" sz="2400" b="1" dirty="0">
              <a:latin typeface="Times New Roman" panose="02020603050405020304" pitchFamily="18" charset="0"/>
            </a:endParaRPr>
          </a:p>
        </p:txBody>
      </p:sp>
      <p:sp>
        <p:nvSpPr>
          <p:cNvPr id="26633" name="Text Box 9"/>
          <p:cNvSpPr txBox="1"/>
          <p:nvPr/>
        </p:nvSpPr>
        <p:spPr>
          <a:xfrm>
            <a:off x="304800" y="2620963"/>
            <a:ext cx="8397875" cy="457200"/>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latin typeface="宋体" panose="02010600030101010101" pitchFamily="2" charset="-122"/>
              </a:rPr>
              <a:t>如图所示电路的卡诺图两圈相切，故有冒险。</a:t>
            </a:r>
            <a:endParaRPr lang="zh-CN" altLang="en-US" sz="2400" b="1" dirty="0">
              <a:latin typeface="Times New Roman" panose="02020603050405020304" pitchFamily="18" charset="0"/>
            </a:endParaRPr>
          </a:p>
        </p:txBody>
      </p:sp>
      <p:sp>
        <p:nvSpPr>
          <p:cNvPr id="26636" name="Rectangle 12"/>
          <p:cNvSpPr/>
          <p:nvPr/>
        </p:nvSpPr>
        <p:spPr>
          <a:xfrm>
            <a:off x="5334000" y="3962400"/>
            <a:ext cx="1295400" cy="1219200"/>
          </a:xfrm>
          <a:prstGeom prst="rect">
            <a:avLst/>
          </a:prstGeom>
          <a:noFill/>
          <a:ln w="9525" cap="flat" cmpd="sng">
            <a:solidFill>
              <a:srgbClr val="FF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grpSp>
        <p:nvGrpSpPr>
          <p:cNvPr id="26639" name="Group 15"/>
          <p:cNvGrpSpPr/>
          <p:nvPr/>
        </p:nvGrpSpPr>
        <p:grpSpPr>
          <a:xfrm>
            <a:off x="900113" y="1628775"/>
            <a:ext cx="7848600" cy="1552575"/>
            <a:chOff x="567" y="1026"/>
            <a:chExt cx="4944" cy="978"/>
          </a:xfrm>
        </p:grpSpPr>
        <p:sp>
          <p:nvSpPr>
            <p:cNvPr id="51213" name="Text Box 16"/>
            <p:cNvSpPr txBox="1"/>
            <p:nvPr/>
          </p:nvSpPr>
          <p:spPr>
            <a:xfrm>
              <a:off x="567" y="1026"/>
              <a:ext cx="4944" cy="97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FF0000"/>
                  </a:solidFill>
                </a:rPr>
                <a:t>       </a:t>
              </a:r>
              <a:r>
                <a:rPr lang="zh-CN" altLang="en-US" sz="2400" b="1" dirty="0">
                  <a:solidFill>
                    <a:srgbClr val="FF0000"/>
                  </a:solidFill>
                </a:rPr>
                <a:t>当某个变量</a:t>
              </a:r>
              <a:r>
                <a:rPr lang="en-US" altLang="zh-CN" sz="2400" b="1" dirty="0">
                  <a:solidFill>
                    <a:srgbClr val="FF0000"/>
                  </a:solidFill>
                </a:rPr>
                <a:t>A</a:t>
              </a:r>
              <a:r>
                <a:rPr lang="zh-CN" altLang="en-US" sz="2400" b="1" dirty="0">
                  <a:solidFill>
                    <a:srgbClr val="FF0000"/>
                  </a:solidFill>
                </a:rPr>
                <a:t>同时以原变量和反变量的形式出现在函数表达式中，令除变量</a:t>
              </a:r>
              <a:r>
                <a:rPr lang="en-US" altLang="zh-CN" sz="2400" b="1" dirty="0">
                  <a:solidFill>
                    <a:srgbClr val="FF0000"/>
                  </a:solidFill>
                </a:rPr>
                <a:t>A</a:t>
              </a:r>
              <a:r>
                <a:rPr lang="zh-CN" altLang="en-US" sz="2400" b="1" dirty="0">
                  <a:solidFill>
                    <a:srgbClr val="FF0000"/>
                  </a:solidFill>
                </a:rPr>
                <a:t>（含</a:t>
              </a:r>
              <a:r>
                <a:rPr lang="en-US" altLang="zh-CN" sz="2400" b="1" dirty="0">
                  <a:solidFill>
                    <a:srgbClr val="FF0000"/>
                  </a:solidFill>
                </a:rPr>
                <a:t>A</a:t>
              </a:r>
              <a:r>
                <a:rPr lang="zh-CN" altLang="en-US" sz="2400" b="1" dirty="0">
                  <a:solidFill>
                    <a:srgbClr val="FF0000"/>
                  </a:solidFill>
                </a:rPr>
                <a:t>）以外的其他变量为某个恒定值（</a:t>
              </a:r>
              <a:r>
                <a:rPr lang="en-US" altLang="zh-CN" sz="2400" b="1" dirty="0">
                  <a:solidFill>
                    <a:srgbClr val="FF0000"/>
                  </a:solidFill>
                </a:rPr>
                <a:t>0</a:t>
              </a:r>
              <a:r>
                <a:rPr lang="zh-CN" altLang="en-US" sz="2400" b="1" dirty="0">
                  <a:solidFill>
                    <a:srgbClr val="FF0000"/>
                  </a:solidFill>
                </a:rPr>
                <a:t>或</a:t>
              </a:r>
              <a:r>
                <a:rPr lang="en-US" altLang="zh-CN" sz="2400" b="1" dirty="0">
                  <a:solidFill>
                    <a:srgbClr val="FF0000"/>
                  </a:solidFill>
                </a:rPr>
                <a:t>1</a:t>
              </a:r>
              <a:r>
                <a:rPr lang="zh-CN" altLang="en-US" sz="2400" b="1" dirty="0">
                  <a:solidFill>
                    <a:srgbClr val="FF0000"/>
                  </a:solidFill>
                </a:rPr>
                <a:t>）后，若出现</a:t>
              </a:r>
              <a:r>
                <a:rPr lang="en-US" altLang="zh-CN" sz="2400" b="1" dirty="0">
                  <a:solidFill>
                    <a:srgbClr val="FF0000"/>
                  </a:solidFill>
                </a:rPr>
                <a:t>Y=A+A</a:t>
              </a:r>
              <a:r>
                <a:rPr lang="zh-CN" altLang="en-US" sz="2400" b="1" dirty="0">
                  <a:solidFill>
                    <a:srgbClr val="FF0000"/>
                  </a:solidFill>
                </a:rPr>
                <a:t>，则存在“</a:t>
              </a:r>
              <a:r>
                <a:rPr lang="en-US" altLang="zh-CN" sz="2400" b="1" dirty="0">
                  <a:solidFill>
                    <a:srgbClr val="FF0000"/>
                  </a:solidFill>
                </a:rPr>
                <a:t>0”</a:t>
              </a:r>
              <a:r>
                <a:rPr lang="zh-CN" altLang="en-US" sz="2400" b="1" dirty="0">
                  <a:solidFill>
                    <a:srgbClr val="FF0000"/>
                  </a:solidFill>
                </a:rPr>
                <a:t>型险象，若出现</a:t>
              </a:r>
              <a:r>
                <a:rPr lang="en-US" altLang="zh-CN" sz="2400" b="1" dirty="0">
                  <a:solidFill>
                    <a:srgbClr val="FF0000"/>
                  </a:solidFill>
                </a:rPr>
                <a:t>Y=A•A</a:t>
              </a:r>
              <a:r>
                <a:rPr lang="zh-CN" altLang="en-US" sz="2400" b="1" dirty="0">
                  <a:solidFill>
                    <a:srgbClr val="FF0000"/>
                  </a:solidFill>
                </a:rPr>
                <a:t>，则存在“</a:t>
              </a:r>
              <a:r>
                <a:rPr lang="en-US" altLang="zh-CN" sz="2400" b="1" dirty="0">
                  <a:solidFill>
                    <a:srgbClr val="FF0000"/>
                  </a:solidFill>
                </a:rPr>
                <a:t>1”</a:t>
              </a:r>
              <a:r>
                <a:rPr lang="zh-CN" altLang="en-US" sz="2400" b="1" dirty="0">
                  <a:solidFill>
                    <a:srgbClr val="FF0000"/>
                  </a:solidFill>
                </a:rPr>
                <a:t>型险象。</a:t>
              </a:r>
              <a:endParaRPr lang="zh-CN" altLang="en-US" sz="2400" b="1" dirty="0">
                <a:solidFill>
                  <a:srgbClr val="FF0000"/>
                </a:solidFill>
              </a:endParaRPr>
            </a:p>
          </p:txBody>
        </p:sp>
        <p:sp>
          <p:nvSpPr>
            <p:cNvPr id="51214" name="Line 17"/>
            <p:cNvSpPr/>
            <p:nvPr/>
          </p:nvSpPr>
          <p:spPr>
            <a:xfrm>
              <a:off x="3061" y="1298"/>
              <a:ext cx="136" cy="0"/>
            </a:xfrm>
            <a:prstGeom prst="line">
              <a:avLst/>
            </a:prstGeom>
            <a:ln w="25400" cap="flat" cmpd="sng">
              <a:solidFill>
                <a:srgbClr val="FF0000"/>
              </a:solidFill>
              <a:prstDash val="solid"/>
              <a:headEnd type="none" w="med" len="med"/>
              <a:tailEnd type="none" w="med" len="med"/>
            </a:ln>
          </p:spPr>
        </p:sp>
        <p:sp>
          <p:nvSpPr>
            <p:cNvPr id="51215" name="Line 18"/>
            <p:cNvSpPr/>
            <p:nvPr/>
          </p:nvSpPr>
          <p:spPr>
            <a:xfrm>
              <a:off x="3452" y="1534"/>
              <a:ext cx="136" cy="0"/>
            </a:xfrm>
            <a:prstGeom prst="line">
              <a:avLst/>
            </a:prstGeom>
            <a:ln w="25400" cap="flat" cmpd="sng">
              <a:solidFill>
                <a:srgbClr val="FF0000"/>
              </a:solidFill>
              <a:prstDash val="solid"/>
              <a:headEnd type="none" w="med" len="med"/>
              <a:tailEnd type="none" w="med" len="med"/>
            </a:ln>
          </p:spPr>
        </p:sp>
        <p:sp>
          <p:nvSpPr>
            <p:cNvPr id="51216" name="Line 19"/>
            <p:cNvSpPr/>
            <p:nvPr/>
          </p:nvSpPr>
          <p:spPr>
            <a:xfrm>
              <a:off x="1637" y="1761"/>
              <a:ext cx="136" cy="0"/>
            </a:xfrm>
            <a:prstGeom prst="line">
              <a:avLst/>
            </a:prstGeom>
            <a:ln w="25400" cap="flat" cmpd="sng">
              <a:solidFill>
                <a:srgbClr val="FF0000"/>
              </a:solidFill>
              <a:prstDash val="solid"/>
              <a:headEnd type="none" w="med" len="med"/>
              <a:tailEnd type="none" w="med" len="med"/>
            </a:ln>
          </p:spPr>
        </p:sp>
      </p:grpSp>
      <p:graphicFrame>
        <p:nvGraphicFramePr>
          <p:cNvPr id="51212" name="对象 1"/>
          <p:cNvGraphicFramePr>
            <a:graphicFrameLocks noChangeAspect="1"/>
          </p:cNvGraphicFramePr>
          <p:nvPr/>
        </p:nvGraphicFramePr>
        <p:xfrm>
          <a:off x="882650" y="6205538"/>
          <a:ext cx="2566988" cy="585787"/>
        </p:xfrm>
        <a:graphic>
          <a:graphicData uri="http://schemas.openxmlformats.org/presentationml/2006/ole">
            <mc:AlternateContent xmlns:mc="http://schemas.openxmlformats.org/markup-compatibility/2006">
              <mc:Choice xmlns:v="urn:schemas-microsoft-com:vml" Requires="v">
                <p:oleObj spid="_x0000_s3201" name="" r:id="rId3" imgW="888365" imgH="203200" progId="Equation.KSEE3">
                  <p:embed/>
                </p:oleObj>
              </mc:Choice>
              <mc:Fallback>
                <p:oleObj name="" r:id="rId3" imgW="888365" imgH="203200" progId="Equation.KSEE3">
                  <p:embed/>
                  <p:pic>
                    <p:nvPicPr>
                      <p:cNvPr id="0" name="图片 3200"/>
                      <p:cNvPicPr/>
                      <p:nvPr/>
                    </p:nvPicPr>
                    <p:blipFill>
                      <a:blip r:embed="rId4"/>
                      <a:stretch>
                        <a:fillRect/>
                      </a:stretch>
                    </p:blipFill>
                    <p:spPr>
                      <a:xfrm>
                        <a:off x="882650" y="6205538"/>
                        <a:ext cx="2566988" cy="5857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wipe(left)">
                                      <p:cBhvr>
                                        <p:cTn id="7" dur="500"/>
                                        <p:tgtEl>
                                          <p:spTgt spid="266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30"/>
                                        </p:tgtEl>
                                        <p:attrNameLst>
                                          <p:attrName>style.visibility</p:attrName>
                                        </p:attrNameLst>
                                      </p:cBhvr>
                                      <p:to>
                                        <p:strVal val="visible"/>
                                      </p:to>
                                    </p:set>
                                    <p:animEffect transition="in" filter="wipe(left)">
                                      <p:cBhvr>
                                        <p:cTn id="12" dur="500"/>
                                        <p:tgtEl>
                                          <p:spTgt spid="266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639"/>
                                        </p:tgtEl>
                                        <p:attrNameLst>
                                          <p:attrName>style.visibility</p:attrName>
                                        </p:attrNameLst>
                                      </p:cBhvr>
                                      <p:to>
                                        <p:strVal val="visible"/>
                                      </p:to>
                                    </p:set>
                                    <p:animEffect transition="in" filter="blinds(horizontal)">
                                      <p:cBhvr>
                                        <p:cTn id="17" dur="500"/>
                                        <p:tgtEl>
                                          <p:spTgt spid="26639"/>
                                        </p:tgtEl>
                                      </p:cBhvr>
                                    </p:animEffect>
                                  </p:childTnLst>
                                  <p:subTnLst>
                                    <p:set>
                                      <p:cBhvr override="childStyle">
                                        <p:cTn dur="1" fill="hold" display="0" masterRel="nextClick" afterEffect="1"/>
                                        <p:tgtEl>
                                          <p:spTgt spid="2663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31"/>
                                        </p:tgtEl>
                                        <p:attrNameLst>
                                          <p:attrName>style.visibility</p:attrName>
                                        </p:attrNameLst>
                                      </p:cBhvr>
                                      <p:to>
                                        <p:strVal val="visible"/>
                                      </p:to>
                                    </p:set>
                                    <p:animEffect transition="in" filter="wipe(left)">
                                      <p:cBhvr>
                                        <p:cTn id="22" dur="500"/>
                                        <p:tgtEl>
                                          <p:spTgt spid="266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32"/>
                                        </p:tgtEl>
                                        <p:attrNameLst>
                                          <p:attrName>style.visibility</p:attrName>
                                        </p:attrNameLst>
                                      </p:cBhvr>
                                      <p:to>
                                        <p:strVal val="visible"/>
                                      </p:to>
                                    </p:set>
                                    <p:animEffect transition="in" filter="wipe(left)">
                                      <p:cBhvr>
                                        <p:cTn id="27" dur="500"/>
                                        <p:tgtEl>
                                          <p:spTgt spid="266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633"/>
                                        </p:tgtEl>
                                        <p:attrNameLst>
                                          <p:attrName>style.visibility</p:attrName>
                                        </p:attrNameLst>
                                      </p:cBhvr>
                                      <p:to>
                                        <p:strVal val="visible"/>
                                      </p:to>
                                    </p:set>
                                    <p:animEffect transition="in" filter="wipe(left)">
                                      <p:cBhvr>
                                        <p:cTn id="32" dur="500"/>
                                        <p:tgtEl>
                                          <p:spTgt spid="2663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638"/>
                                        </p:tgtEl>
                                        <p:attrNameLst>
                                          <p:attrName>style.visibility</p:attrName>
                                        </p:attrNameLst>
                                      </p:cBhvr>
                                      <p:to>
                                        <p:strVal val="visible"/>
                                      </p:to>
                                    </p:set>
                                    <p:animEffect transition="in" filter="blinds(horizontal)">
                                      <p:cBhvr>
                                        <p:cTn id="37" dur="500"/>
                                        <p:tgtEl>
                                          <p:spTgt spid="2663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6637"/>
                                        </p:tgtEl>
                                        <p:attrNameLst>
                                          <p:attrName>style.visibility</p:attrName>
                                        </p:attrNameLst>
                                      </p:cBhvr>
                                      <p:to>
                                        <p:strVal val="visible"/>
                                      </p:to>
                                    </p:set>
                                    <p:animEffect transition="in" filter="blinds(horizontal)">
                                      <p:cBhvr>
                                        <p:cTn id="42" dur="500"/>
                                        <p:tgtEl>
                                          <p:spTgt spid="26637"/>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26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animBg="1"/>
      <p:bldP spid="26630" grpId="0"/>
      <p:bldP spid="26631" grpId="0" animBg="1"/>
      <p:bldP spid="26632" grpId="0"/>
      <p:bldP spid="2663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ext Box 4"/>
          <p:cNvSpPr txBox="1"/>
          <p:nvPr/>
        </p:nvSpPr>
        <p:spPr>
          <a:xfrm>
            <a:off x="296863" y="381000"/>
            <a:ext cx="3267075" cy="457200"/>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rPr>
              <a:t>三、冒险现象的消除</a:t>
            </a:r>
            <a:endParaRPr lang="zh-CN" altLang="en-US" sz="2400" b="1" dirty="0">
              <a:latin typeface="Times New Roman" panose="02020603050405020304" pitchFamily="18" charset="0"/>
            </a:endParaRPr>
          </a:p>
        </p:txBody>
      </p:sp>
      <p:sp>
        <p:nvSpPr>
          <p:cNvPr id="27653" name="Text Box 5"/>
          <p:cNvSpPr txBox="1"/>
          <p:nvPr/>
        </p:nvSpPr>
        <p:spPr>
          <a:xfrm>
            <a:off x="293688" y="909638"/>
            <a:ext cx="2406650" cy="466725"/>
          </a:xfrm>
          <a:prstGeom prst="rect">
            <a:avLst/>
          </a:prstGeom>
          <a:solidFill>
            <a:srgbClr val="FFFF66"/>
          </a:solidFill>
          <a:ln w="9525" cap="flat" cmpd="sng">
            <a:solidFill>
              <a:srgbClr val="FF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宋体" panose="02010600030101010101" pitchFamily="2" charset="-122"/>
              </a:rPr>
              <a:t>1. </a:t>
            </a:r>
            <a:r>
              <a:rPr lang="zh-CN" altLang="en-US" sz="2400" b="1" dirty="0">
                <a:latin typeface="宋体" panose="02010600030101010101" pitchFamily="2" charset="-122"/>
              </a:rPr>
              <a:t>利用冗余项</a:t>
            </a:r>
            <a:endParaRPr lang="zh-CN" altLang="en-US" sz="2400" b="1" dirty="0">
              <a:latin typeface="宋体" panose="02010600030101010101" pitchFamily="2" charset="-122"/>
            </a:endParaRPr>
          </a:p>
        </p:txBody>
      </p:sp>
      <p:sp>
        <p:nvSpPr>
          <p:cNvPr id="27654" name="Text Box 6"/>
          <p:cNvSpPr txBox="1"/>
          <p:nvPr/>
        </p:nvSpPr>
        <p:spPr>
          <a:xfrm>
            <a:off x="304800" y="1519238"/>
            <a:ext cx="8839200" cy="831850"/>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latin typeface="宋体" panose="02010600030101010101" pitchFamily="2" charset="-122"/>
              </a:rPr>
              <a:t>如图所示卡诺图，只要在两圈相切处增加一个圈（冗余），就能消除冒险。由此得函数表达式为</a:t>
            </a:r>
            <a:r>
              <a:rPr lang="en-US" altLang="zh-CN" sz="2400" b="1" dirty="0">
                <a:latin typeface="宋体" panose="02010600030101010101" pitchFamily="2" charset="-122"/>
              </a:rPr>
              <a:t>:</a:t>
            </a:r>
            <a:endParaRPr lang="zh-CN" altLang="en-US" sz="2400" b="1" dirty="0">
              <a:latin typeface="Times New Roman" panose="02020603050405020304" pitchFamily="18" charset="0"/>
            </a:endParaRPr>
          </a:p>
        </p:txBody>
      </p:sp>
      <p:pic>
        <p:nvPicPr>
          <p:cNvPr id="27656" name="Picture 8"/>
          <p:cNvPicPr>
            <a:picLocks noChangeAspect="1"/>
          </p:cNvPicPr>
          <p:nvPr/>
        </p:nvPicPr>
        <p:blipFill>
          <a:blip r:embed="rId1"/>
          <a:stretch>
            <a:fillRect/>
          </a:stretch>
        </p:blipFill>
        <p:spPr>
          <a:xfrm>
            <a:off x="1371600" y="2514600"/>
            <a:ext cx="6553200" cy="4038600"/>
          </a:xfrm>
          <a:prstGeom prst="rect">
            <a:avLst/>
          </a:prstGeom>
          <a:noFill/>
          <a:ln w="9525">
            <a:noFill/>
          </a:ln>
        </p:spPr>
      </p:pic>
      <p:graphicFrame>
        <p:nvGraphicFramePr>
          <p:cNvPr id="52230" name="对象 1"/>
          <p:cNvGraphicFramePr>
            <a:graphicFrameLocks noChangeAspect="1"/>
          </p:cNvGraphicFramePr>
          <p:nvPr/>
        </p:nvGraphicFramePr>
        <p:xfrm>
          <a:off x="4941888" y="1947863"/>
          <a:ext cx="2870200" cy="473075"/>
        </p:xfrm>
        <a:graphic>
          <a:graphicData uri="http://schemas.openxmlformats.org/presentationml/2006/ole">
            <mc:AlternateContent xmlns:mc="http://schemas.openxmlformats.org/markup-compatibility/2006">
              <mc:Choice xmlns:v="urn:schemas-microsoft-com:vml" Requires="v">
                <p:oleObj spid="_x0000_s3203" name="" r:id="rId2" imgW="1230630" imgH="203200" progId="Equation.KSEE3">
                  <p:embed/>
                </p:oleObj>
              </mc:Choice>
              <mc:Fallback>
                <p:oleObj name="" r:id="rId2" imgW="1230630" imgH="203200" progId="Equation.KSEE3">
                  <p:embed/>
                  <p:pic>
                    <p:nvPicPr>
                      <p:cNvPr id="0" name="图片 3202"/>
                      <p:cNvPicPr/>
                      <p:nvPr/>
                    </p:nvPicPr>
                    <p:blipFill>
                      <a:blip r:embed="rId3"/>
                      <a:stretch>
                        <a:fillRect/>
                      </a:stretch>
                    </p:blipFill>
                    <p:spPr>
                      <a:xfrm>
                        <a:off x="4941888" y="1947863"/>
                        <a:ext cx="2870200" cy="4730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wipe(left)">
                                      <p:cBhvr>
                                        <p:cTn id="7" dur="500"/>
                                        <p:tgtEl>
                                          <p:spTgt spid="276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4"/>
                                        </p:tgtEl>
                                        <p:attrNameLst>
                                          <p:attrName>style.visibility</p:attrName>
                                        </p:attrNameLst>
                                      </p:cBhvr>
                                      <p:to>
                                        <p:strVal val="visible"/>
                                      </p:to>
                                    </p:set>
                                    <p:animEffect transition="in" filter="wipe(left)">
                                      <p:cBhvr>
                                        <p:cTn id="12" dur="500"/>
                                        <p:tgtEl>
                                          <p:spTgt spid="276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656"/>
                                        </p:tgtEl>
                                        <p:attrNameLst>
                                          <p:attrName>style.visibility</p:attrName>
                                        </p:attrNameLst>
                                      </p:cBhvr>
                                      <p:to>
                                        <p:strVal val="visible"/>
                                      </p:to>
                                    </p:set>
                                    <p:animEffect transition="in" filter="blinds(horizontal)">
                                      <p:cBhvr>
                                        <p:cTn id="17" dur="500"/>
                                        <p:tgtEl>
                                          <p:spTgt spid="27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nimBg="1"/>
      <p:bldP spid="2765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4"/>
          <p:cNvSpPr txBox="1"/>
          <p:nvPr/>
        </p:nvSpPr>
        <p:spPr>
          <a:xfrm>
            <a:off x="611188" y="404813"/>
            <a:ext cx="3505200" cy="457200"/>
          </a:xfrm>
          <a:prstGeom prst="rect">
            <a:avLst/>
          </a:prstGeom>
          <a:solidFill>
            <a:srgbClr val="FFFF66"/>
          </a:solid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latin typeface="Times New Roman" panose="02020603050405020304" pitchFamily="18" charset="0"/>
                <a:ea typeface="幼圆" panose="02010509060101010101" pitchFamily="49" charset="-122"/>
              </a:rPr>
              <a:t>消除竞争冒险的方法</a:t>
            </a:r>
            <a:endParaRPr lang="zh-CN" altLang="en-US" sz="3600" dirty="0">
              <a:latin typeface="Times New Roman" panose="02020603050405020304" pitchFamily="18" charset="0"/>
            </a:endParaRPr>
          </a:p>
        </p:txBody>
      </p:sp>
      <p:graphicFrame>
        <p:nvGraphicFramePr>
          <p:cNvPr id="3" name="Object 5"/>
          <p:cNvGraphicFramePr>
            <a:graphicFrameLocks noChangeAspect="1"/>
          </p:cNvGraphicFramePr>
          <p:nvPr/>
        </p:nvGraphicFramePr>
        <p:xfrm>
          <a:off x="5003800" y="404813"/>
          <a:ext cx="2133600" cy="498475"/>
        </p:xfrm>
        <a:graphic>
          <a:graphicData uri="http://schemas.openxmlformats.org/presentationml/2006/ole">
            <mc:AlternateContent xmlns:mc="http://schemas.openxmlformats.org/markup-compatibility/2006">
              <mc:Choice xmlns:v="urn:schemas-microsoft-com:vml" Requires="v">
                <p:oleObj spid="_x0000_s3202" name="" r:id="rId1" imgW="862965" imgH="203200" progId="Equation.3">
                  <p:embed/>
                </p:oleObj>
              </mc:Choice>
              <mc:Fallback>
                <p:oleObj name="" r:id="rId1" imgW="862965" imgH="203200" progId="Equation.3">
                  <p:embed/>
                  <p:pic>
                    <p:nvPicPr>
                      <p:cNvPr id="0" name="图片 3201"/>
                      <p:cNvPicPr/>
                      <p:nvPr/>
                    </p:nvPicPr>
                    <p:blipFill>
                      <a:blip r:embed="rId2"/>
                      <a:stretch>
                        <a:fillRect/>
                      </a:stretch>
                    </p:blipFill>
                    <p:spPr>
                      <a:xfrm>
                        <a:off x="5003800" y="404813"/>
                        <a:ext cx="2133600" cy="498475"/>
                      </a:xfrm>
                      <a:prstGeom prst="rect">
                        <a:avLst/>
                      </a:prstGeom>
                      <a:solidFill>
                        <a:schemeClr val="accent1"/>
                      </a:solidFill>
                      <a:ln w="38100">
                        <a:noFill/>
                        <a:miter/>
                      </a:ln>
                    </p:spPr>
                  </p:pic>
                </p:oleObj>
              </mc:Fallback>
            </mc:AlternateContent>
          </a:graphicData>
        </a:graphic>
      </p:graphicFrame>
      <p:graphicFrame>
        <p:nvGraphicFramePr>
          <p:cNvPr id="4" name="Object 6"/>
          <p:cNvGraphicFramePr>
            <a:graphicFrameLocks noChangeAspect="1"/>
          </p:cNvGraphicFramePr>
          <p:nvPr/>
        </p:nvGraphicFramePr>
        <p:xfrm>
          <a:off x="152400" y="1050925"/>
          <a:ext cx="8763000" cy="1976438"/>
        </p:xfrm>
        <a:graphic>
          <a:graphicData uri="http://schemas.openxmlformats.org/presentationml/2006/ole">
            <mc:AlternateContent xmlns:mc="http://schemas.openxmlformats.org/markup-compatibility/2006">
              <mc:Choice xmlns:v="urn:schemas-microsoft-com:vml" Requires="v">
                <p:oleObj spid="_x0000_s3206" name="" r:id="rId3" imgW="3886200" imgH="876300" progId="Word.Picture.8">
                  <p:embed/>
                </p:oleObj>
              </mc:Choice>
              <mc:Fallback>
                <p:oleObj name="" r:id="rId3" imgW="3886200" imgH="876300" progId="Word.Picture.8">
                  <p:embed/>
                  <p:pic>
                    <p:nvPicPr>
                      <p:cNvPr id="0" name="图片 3205"/>
                      <p:cNvPicPr/>
                      <p:nvPr/>
                    </p:nvPicPr>
                    <p:blipFill>
                      <a:blip r:embed="rId4"/>
                      <a:stretch>
                        <a:fillRect/>
                      </a:stretch>
                    </p:blipFill>
                    <p:spPr>
                      <a:xfrm>
                        <a:off x="152400" y="1050925"/>
                        <a:ext cx="8763000" cy="1976438"/>
                      </a:xfrm>
                      <a:prstGeom prst="rect">
                        <a:avLst/>
                      </a:prstGeom>
                      <a:solidFill>
                        <a:srgbClr val="F8F8F8"/>
                      </a:solidFill>
                      <a:ln w="38100">
                        <a:noFill/>
                        <a:miter/>
                      </a:ln>
                    </p:spPr>
                  </p:pic>
                </p:oleObj>
              </mc:Fallback>
            </mc:AlternateContent>
          </a:graphicData>
        </a:graphic>
      </p:graphicFrame>
      <p:sp>
        <p:nvSpPr>
          <p:cNvPr id="5" name="Text Box 7"/>
          <p:cNvSpPr txBox="1"/>
          <p:nvPr/>
        </p:nvSpPr>
        <p:spPr>
          <a:xfrm>
            <a:off x="304800" y="3124200"/>
            <a:ext cx="4800600" cy="588963"/>
          </a:xfrm>
          <a:prstGeom prst="rect">
            <a:avLst/>
          </a:prstGeom>
          <a:noFill/>
          <a:ln w="9525" cap="flat" cmpd="sng">
            <a:solidFill>
              <a:srgbClr val="CC0066"/>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b="1" dirty="0">
                <a:latin typeface="Times New Roman" panose="02020603050405020304" pitchFamily="18" charset="0"/>
                <a:ea typeface="隶书" panose="02010509060101010101" pitchFamily="49" charset="-122"/>
              </a:rPr>
              <a:t>有圈相切，则有竞争冒险</a:t>
            </a:r>
            <a:endParaRPr lang="zh-CN" altLang="en-US" sz="2400" dirty="0">
              <a:latin typeface="Times New Roman" panose="02020603050405020304" pitchFamily="18" charset="0"/>
            </a:endParaRPr>
          </a:p>
        </p:txBody>
      </p:sp>
      <p:sp>
        <p:nvSpPr>
          <p:cNvPr id="6" name="Oval 8"/>
          <p:cNvSpPr/>
          <p:nvPr/>
        </p:nvSpPr>
        <p:spPr>
          <a:xfrm>
            <a:off x="7158038" y="2438400"/>
            <a:ext cx="1524000" cy="533400"/>
          </a:xfrm>
          <a:prstGeom prst="ellipse">
            <a:avLst/>
          </a:prstGeom>
          <a:noFill/>
          <a:ln w="38100" cap="flat" cmpd="sng">
            <a:solidFill>
              <a:schemeClr val="accent2"/>
            </a:solidFill>
            <a:prstDash val="dash"/>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graphicFrame>
        <p:nvGraphicFramePr>
          <p:cNvPr id="7" name="Object 9"/>
          <p:cNvGraphicFramePr>
            <a:graphicFrameLocks noChangeAspect="1"/>
          </p:cNvGraphicFramePr>
          <p:nvPr/>
        </p:nvGraphicFramePr>
        <p:xfrm>
          <a:off x="685800" y="5715000"/>
          <a:ext cx="3352800" cy="549275"/>
        </p:xfrm>
        <a:graphic>
          <a:graphicData uri="http://schemas.openxmlformats.org/presentationml/2006/ole">
            <mc:AlternateContent xmlns:mc="http://schemas.openxmlformats.org/markup-compatibility/2006">
              <mc:Choice xmlns:v="urn:schemas-microsoft-com:vml" Requires="v">
                <p:oleObj spid="_x0000_s3204" name="" r:id="rId5" imgW="1231265" imgH="203200" progId="Equation.3">
                  <p:embed/>
                </p:oleObj>
              </mc:Choice>
              <mc:Fallback>
                <p:oleObj name="" r:id="rId5" imgW="1231265" imgH="203200" progId="Equation.3">
                  <p:embed/>
                  <p:pic>
                    <p:nvPicPr>
                      <p:cNvPr id="0" name="图片 3203"/>
                      <p:cNvPicPr/>
                      <p:nvPr/>
                    </p:nvPicPr>
                    <p:blipFill>
                      <a:blip r:embed="rId6"/>
                      <a:stretch>
                        <a:fillRect/>
                      </a:stretch>
                    </p:blipFill>
                    <p:spPr>
                      <a:xfrm>
                        <a:off x="685800" y="5715000"/>
                        <a:ext cx="3352800" cy="549275"/>
                      </a:xfrm>
                      <a:prstGeom prst="rect">
                        <a:avLst/>
                      </a:prstGeom>
                      <a:solidFill>
                        <a:schemeClr val="accent1"/>
                      </a:solidFill>
                      <a:ln w="38100">
                        <a:noFill/>
                        <a:miter/>
                      </a:ln>
                    </p:spPr>
                  </p:pic>
                </p:oleObj>
              </mc:Fallback>
            </mc:AlternateContent>
          </a:graphicData>
        </a:graphic>
      </p:graphicFrame>
      <p:sp>
        <p:nvSpPr>
          <p:cNvPr id="8" name="Oval 10"/>
          <p:cNvSpPr/>
          <p:nvPr/>
        </p:nvSpPr>
        <p:spPr>
          <a:xfrm>
            <a:off x="914400" y="3962400"/>
            <a:ext cx="2971800" cy="1295400"/>
          </a:xfrm>
          <a:prstGeom prst="ellipse">
            <a:avLst/>
          </a:prstGeom>
          <a:solidFill>
            <a:schemeClr val="accent1"/>
          </a:solidFill>
          <a:ln w="9525"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b="1" dirty="0">
                <a:latin typeface="Times New Roman" panose="02020603050405020304" pitchFamily="18" charset="0"/>
                <a:ea typeface="隶书" panose="02010509060101010101" pitchFamily="49" charset="-122"/>
              </a:rPr>
              <a:t>增加冗余项，</a:t>
            </a:r>
            <a:endParaRPr lang="zh-CN" altLang="en-US" b="1" dirty="0">
              <a:latin typeface="Times New Roman" panose="02020603050405020304" pitchFamily="18" charset="0"/>
              <a:ea typeface="隶书" panose="02010509060101010101" pitchFamily="49" charset="-122"/>
            </a:endParaRPr>
          </a:p>
          <a:p>
            <a:pPr marL="0" lvl="0" indent="0" algn="ctr" eaLnBrk="1" hangingPunct="1">
              <a:spcBef>
                <a:spcPct val="0"/>
              </a:spcBef>
              <a:buNone/>
            </a:pPr>
            <a:r>
              <a:rPr lang="zh-CN" altLang="en-US" b="1" dirty="0">
                <a:latin typeface="Times New Roman" panose="02020603050405020304" pitchFamily="18" charset="0"/>
                <a:ea typeface="隶书" panose="02010509060101010101" pitchFamily="49" charset="-122"/>
              </a:rPr>
              <a:t>消除竞争冒险</a:t>
            </a:r>
            <a:endParaRPr lang="zh-CN" altLang="en-US" b="1" dirty="0">
              <a:latin typeface="Times New Roman" panose="02020603050405020304" pitchFamily="18" charset="0"/>
              <a:ea typeface="隶书" panose="02010509060101010101" pitchFamily="49" charset="-122"/>
            </a:endParaRPr>
          </a:p>
        </p:txBody>
      </p:sp>
      <p:graphicFrame>
        <p:nvGraphicFramePr>
          <p:cNvPr id="9" name="Object 11"/>
          <p:cNvGraphicFramePr>
            <a:graphicFrameLocks noChangeAspect="1"/>
          </p:cNvGraphicFramePr>
          <p:nvPr/>
        </p:nvGraphicFramePr>
        <p:xfrm>
          <a:off x="4038600" y="3886200"/>
          <a:ext cx="5029200" cy="2819400"/>
        </p:xfrm>
        <a:graphic>
          <a:graphicData uri="http://schemas.openxmlformats.org/presentationml/2006/ole">
            <mc:AlternateContent xmlns:mc="http://schemas.openxmlformats.org/markup-compatibility/2006">
              <mc:Choice xmlns:v="urn:schemas-microsoft-com:vml" Requires="v">
                <p:oleObj spid="_x0000_s3205" name="" r:id="rId7" imgW="2114550" imgH="1171575" progId="Word.Picture.8">
                  <p:embed/>
                </p:oleObj>
              </mc:Choice>
              <mc:Fallback>
                <p:oleObj name="" r:id="rId7" imgW="2114550" imgH="1171575" progId="Word.Picture.8">
                  <p:embed/>
                  <p:pic>
                    <p:nvPicPr>
                      <p:cNvPr id="0" name="图片 3204"/>
                      <p:cNvPicPr/>
                      <p:nvPr/>
                    </p:nvPicPr>
                    <p:blipFill>
                      <a:blip r:embed="rId8"/>
                      <a:stretch>
                        <a:fillRect/>
                      </a:stretch>
                    </p:blipFill>
                    <p:spPr>
                      <a:xfrm>
                        <a:off x="4038600" y="3886200"/>
                        <a:ext cx="5029200" cy="2819400"/>
                      </a:xfrm>
                      <a:prstGeom prst="rect">
                        <a:avLst/>
                      </a:prstGeom>
                      <a:solidFill>
                        <a:srgbClr val="F8F8F8"/>
                      </a:solidFill>
                      <a:ln w="38100">
                        <a:noFill/>
                        <a:miter/>
                      </a:ln>
                    </p:spPr>
                  </p:pic>
                </p:oleObj>
              </mc:Fallback>
            </mc:AlternateContent>
          </a:graphicData>
        </a:graphic>
      </p:graphicFrame>
      <p:sp>
        <p:nvSpPr>
          <p:cNvPr id="10" name="Freeform 12"/>
          <p:cNvSpPr/>
          <p:nvPr/>
        </p:nvSpPr>
        <p:spPr>
          <a:xfrm>
            <a:off x="5105400" y="2590800"/>
            <a:ext cx="3124200" cy="838200"/>
          </a:xfrm>
          <a:custGeom>
            <a:avLst/>
            <a:gdLst/>
            <a:ahLst/>
            <a:cxnLst>
              <a:cxn ang="0">
                <a:pos x="2147483646" y="2147483646"/>
              </a:cxn>
              <a:cxn ang="0">
                <a:pos x="0" y="2147483646"/>
              </a:cxn>
              <a:cxn ang="0">
                <a:pos x="2147483646" y="0"/>
              </a:cxn>
            </a:cxnLst>
            <a:pathLst>
              <a:path w="1968" h="528">
                <a:moveTo>
                  <a:pt x="912" y="96"/>
                </a:moveTo>
                <a:lnTo>
                  <a:pt x="0" y="528"/>
                </a:lnTo>
                <a:lnTo>
                  <a:pt x="1968" y="0"/>
                </a:lnTo>
              </a:path>
            </a:pathLst>
          </a:custGeom>
          <a:noFill/>
          <a:ln w="38100" cap="flat" cmpd="sng">
            <a:solidFill>
              <a:srgbClr val="CC0066">
                <a:alpha val="100000"/>
              </a:srgbClr>
            </a:solidFill>
            <a:prstDash val="solid"/>
            <a:round/>
            <a:headEnd type="none" w="med" len="med"/>
            <a:tailEnd type="none" w="med" len="med"/>
          </a:ln>
        </p:spPr>
        <p:txBody>
          <a:bodyPr/>
          <a:p>
            <a:endParaRPr lang="zh-CN" altLang="en-US"/>
          </a:p>
        </p:txBody>
      </p:sp>
      <p:sp>
        <p:nvSpPr>
          <p:cNvPr id="11" name="Freeform 13"/>
          <p:cNvSpPr/>
          <p:nvPr/>
        </p:nvSpPr>
        <p:spPr>
          <a:xfrm>
            <a:off x="3657600" y="2971800"/>
            <a:ext cx="4114800" cy="2743200"/>
          </a:xfrm>
          <a:custGeom>
            <a:avLst/>
            <a:gdLst/>
            <a:ahLst/>
            <a:cxnLst>
              <a:cxn ang="0">
                <a:pos x="2147483646" y="0"/>
              </a:cxn>
              <a:cxn ang="0">
                <a:pos x="0" y="2147483646"/>
              </a:cxn>
              <a:cxn ang="0">
                <a:pos x="2147483646" y="2147483646"/>
              </a:cxn>
            </a:cxnLst>
            <a:pathLst>
              <a:path w="2592" h="1728">
                <a:moveTo>
                  <a:pt x="2592" y="0"/>
                </a:moveTo>
                <a:lnTo>
                  <a:pt x="0" y="816"/>
                </a:lnTo>
                <a:lnTo>
                  <a:pt x="192" y="1728"/>
                </a:lnTo>
              </a:path>
            </a:pathLst>
          </a:custGeom>
          <a:noFill/>
          <a:ln w="38100" cap="flat" cmpd="sng">
            <a:solidFill>
              <a:schemeClr val="accent2">
                <a:alpha val="100000"/>
              </a:schemeClr>
            </a:solidFill>
            <a:prstDash val="solid"/>
            <a:round/>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ox(out)">
                                      <p:cBhvr>
                                        <p:cTn id="11" dur="500"/>
                                        <p:tgtEl>
                                          <p:spTgt spid="3"/>
                                        </p:tgtEl>
                                      </p:cBhvr>
                                    </p:animEffect>
                                  </p:childTnLst>
                                  <p:subTnLst>
                                    <p:audio>
                                      <p:cMediaNode>
                                        <p:cTn display="0" masterRel="sameClick">
                                          <p:stCondLst>
                                            <p:cond evt="begin" delay="0">
                                              <p:tn val="9"/>
                                            </p:cond>
                                          </p:stCondLst>
                                          <p:endCondLst>
                                            <p:cond evt="onStopAudio" delay="0">
                                              <p:tgtEl>
                                                <p:sldTgt/>
                                              </p:tgtEl>
                                            </p:cond>
                                          </p:endCondLst>
                                        </p:cTn>
                                        <p:tgtEl>
                                          <p:sndTgt r:embed="rId9" name="CAMERA.WAV"/>
                                        </p:tgtEl>
                                      </p:cMediaNode>
                                    </p:audio>
                                  </p:sub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5"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1000" fill="hold"/>
                                        <p:tgtEl>
                                          <p:spTgt spid="6"/>
                                        </p:tgtEl>
                                        <p:attrNameLst>
                                          <p:attrName>ppt_w</p:attrName>
                                        </p:attrNameLst>
                                      </p:cBhvr>
                                      <p:tavLst>
                                        <p:tav tm="0">
                                          <p:val>
                                            <p:fltVal val="0.000000"/>
                                          </p:val>
                                        </p:tav>
                                        <p:tav tm="100000">
                                          <p:val>
                                            <p:strVal val="#ppt_w"/>
                                          </p:val>
                                        </p:tav>
                                      </p:tavLst>
                                    </p:anim>
                                    <p:anim calcmode="lin" valueType="num">
                                      <p:cBhvr>
                                        <p:cTn id="42" dur="1000" fill="hold"/>
                                        <p:tgtEl>
                                          <p:spTgt spid="6"/>
                                        </p:tgtEl>
                                        <p:attrNameLst>
                                          <p:attrName>ppt_h</p:attrName>
                                        </p:attrNameLst>
                                      </p:cBhvr>
                                      <p:tavLst>
                                        <p:tav tm="0">
                                          <p:val>
                                            <p:fltVal val="0.000000"/>
                                          </p:val>
                                        </p:tav>
                                        <p:tav tm="100000">
                                          <p:val>
                                            <p:strVal val="#ppt_h"/>
                                          </p:val>
                                        </p:tav>
                                      </p:tavLst>
                                    </p:anim>
                                    <p:anim calcmode="lin" valueType="num">
                                      <p:cBhvr>
                                        <p:cTn id="43" dur="1000" fill="hold"/>
                                        <p:tgtEl>
                                          <p:spTgt spid="6"/>
                                        </p:tgtEl>
                                        <p:attrNameLst>
                                          <p:attrName>ppt_x</p:attrName>
                                        </p:attrNameLst>
                                      </p:cBhvr>
                                      <p:tavLst>
                                        <p:tav tm="0" fmla="#ppt_x+(cos(-2*pi*(1-$))*-#ppt_x-sin(-2*pi*(1-$))*(1-#ppt_y))*(1-$)">
                                          <p:val>
                                            <p:fltVal val="0.000000"/>
                                          </p:val>
                                        </p:tav>
                                        <p:tav tm="100000">
                                          <p:val>
                                            <p:fltVal val="1.000000"/>
                                          </p:val>
                                        </p:tav>
                                      </p:tavLst>
                                    </p:anim>
                                    <p:anim calcmode="lin" valueType="num">
                                      <p:cBhvr>
                                        <p:cTn id="44" dur="1000" fill="hold"/>
                                        <p:tgtEl>
                                          <p:spTgt spid="6"/>
                                        </p:tgtEl>
                                        <p:attrNameLst>
                                          <p:attrName>ppt_y</p:attrName>
                                        </p:attrNameLst>
                                      </p:cBhvr>
                                      <p:tavLst>
                                        <p:tav tm="0" fmla="#ppt_y+(sin(-2*pi*(1-$))*-#ppt_x+cos(-2*pi*(1-$))*(1-#ppt_y))*(1-$)">
                                          <p:val>
                                            <p:fltVal val="0.000000"/>
                                          </p:val>
                                        </p:tav>
                                        <p:tav tm="100000">
                                          <p:val>
                                            <p:fltVal val="1.000000"/>
                                          </p:val>
                                        </p:tav>
                                      </p:tavLst>
                                    </p:anim>
                                  </p:childTnLst>
                                  <p:subTnLst>
                                    <p:audio>
                                      <p:cMediaNode>
                                        <p:cTn display="0" masterRel="sameClick">
                                          <p:stCondLst>
                                            <p:cond evt="begin" delay="0">
                                              <p:tn val="39"/>
                                            </p:cond>
                                          </p:stCondLst>
                                          <p:endCondLst>
                                            <p:cond evt="onStopAudio" delay="0">
                                              <p:tgtEl>
                                                <p:sldTgt/>
                                              </p:tgtEl>
                                            </p:cond>
                                          </p:endCondLst>
                                        </p:cTn>
                                        <p:tgtEl>
                                          <p:sndTgt r:embed="rId9" name="CAMERA.WAV"/>
                                        </p:tgtEl>
                                      </p:cMediaNode>
                                    </p:audio>
                                  </p:subTnLst>
                                </p:cTn>
                              </p:par>
                            </p:childTnLst>
                          </p:cTn>
                        </p:par>
                      </p:childTnLst>
                    </p:cTn>
                  </p:par>
                  <p:par>
                    <p:cTn id="45" fill="hold">
                      <p:stCondLst>
                        <p:cond delay="indefinite"/>
                      </p:stCondLst>
                      <p:childTnLst>
                        <p:par>
                          <p:cTn id="46" fill="hold">
                            <p:stCondLst>
                              <p:cond delay="0"/>
                            </p:stCondLst>
                            <p:childTnLst>
                              <p:par>
                                <p:cTn id="47" presetID="4" presetClass="entr" presetSubtype="32"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box(out)">
                                      <p:cBhvr>
                                        <p:cTn id="49" dur="500"/>
                                        <p:tgtEl>
                                          <p:spTgt spid="7"/>
                                        </p:tgtEl>
                                      </p:cBhvr>
                                    </p:animEffect>
                                  </p:childTnLst>
                                  <p:subTnLst>
                                    <p:audio>
                                      <p:cMediaNode>
                                        <p:cTn display="0" masterRel="sameClick">
                                          <p:stCondLst>
                                            <p:cond evt="begin" delay="0">
                                              <p:tn val="47"/>
                                            </p:cond>
                                          </p:stCondLst>
                                          <p:endCondLst>
                                            <p:cond evt="onStopAudio" delay="0">
                                              <p:tgtEl>
                                                <p:sldTgt/>
                                              </p:tgtEl>
                                            </p:cond>
                                          </p:endCondLst>
                                        </p:cTn>
                                        <p:tgtEl>
                                          <p:sndTgt r:embed="rId9" name="CAMERA.WAV"/>
                                        </p:tgtEl>
                                      </p:cMediaNode>
                                    </p:audio>
                                  </p:subTnLst>
                                </p:cTn>
                              </p:par>
                            </p:childTnLst>
                          </p:cTn>
                        </p:par>
                      </p:childTnLst>
                    </p:cTn>
                  </p:par>
                  <p:par>
                    <p:cTn id="50" fill="hold">
                      <p:stCondLst>
                        <p:cond delay="indefinite"/>
                      </p:stCondLst>
                      <p:childTnLst>
                        <p:par>
                          <p:cTn id="51" fill="hold">
                            <p:stCondLst>
                              <p:cond delay="0"/>
                            </p:stCondLst>
                            <p:childTnLst>
                              <p:par>
                                <p:cTn id="52" presetID="4" presetClass="entr" presetSubtype="32"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box(out)">
                                      <p:cBhvr>
                                        <p:cTn id="54" dur="500"/>
                                        <p:tgtEl>
                                          <p:spTgt spid="9"/>
                                        </p:tgtEl>
                                      </p:cBhvr>
                                    </p:animEffect>
                                  </p:childTnLst>
                                  <p:subTnLst>
                                    <p:audio>
                                      <p:cMediaNode>
                                        <p:cTn display="0" masterRel="sameClick">
                                          <p:stCondLst>
                                            <p:cond evt="begin" delay="0">
                                              <p:tn val="52"/>
                                            </p:cond>
                                          </p:stCondLst>
                                          <p:endCondLst>
                                            <p:cond evt="onStopAudio" delay="0">
                                              <p:tgtEl>
                                                <p:sldTgt/>
                                              </p:tgtEl>
                                            </p:cond>
                                          </p:endCondLst>
                                        </p:cTn>
                                        <p:tgtEl>
                                          <p:sndTgt r:embed="rId9"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8682" name="Picture 10"/>
          <p:cNvPicPr>
            <a:picLocks noChangeAspect="1"/>
          </p:cNvPicPr>
          <p:nvPr/>
        </p:nvPicPr>
        <p:blipFill>
          <a:blip r:embed="rId1"/>
          <a:stretch>
            <a:fillRect/>
          </a:stretch>
        </p:blipFill>
        <p:spPr>
          <a:xfrm>
            <a:off x="1676400" y="2971800"/>
            <a:ext cx="6019800" cy="3886200"/>
          </a:xfrm>
          <a:prstGeom prst="rect">
            <a:avLst/>
          </a:prstGeom>
          <a:noFill/>
          <a:ln w="9525">
            <a:noFill/>
          </a:ln>
        </p:spPr>
      </p:pic>
      <p:sp>
        <p:nvSpPr>
          <p:cNvPr id="54275" name="Rectangle 4"/>
          <p:cNvSpPr/>
          <p:nvPr/>
        </p:nvSpPr>
        <p:spPr>
          <a:xfrm>
            <a:off x="373063" y="228600"/>
            <a:ext cx="294322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rPr>
              <a:t>三、冒险现象的消除</a:t>
            </a:r>
            <a:endParaRPr lang="zh-CN" altLang="en-US" sz="2400" b="1" dirty="0">
              <a:latin typeface="Times New Roman" panose="02020603050405020304" pitchFamily="18" charset="0"/>
            </a:endParaRPr>
          </a:p>
        </p:txBody>
      </p:sp>
      <p:sp>
        <p:nvSpPr>
          <p:cNvPr id="54276" name="Rectangle 5"/>
          <p:cNvSpPr/>
          <p:nvPr/>
        </p:nvSpPr>
        <p:spPr>
          <a:xfrm>
            <a:off x="381000" y="757238"/>
            <a:ext cx="2535238" cy="466725"/>
          </a:xfrm>
          <a:prstGeom prst="rect">
            <a:avLst/>
          </a:prstGeom>
          <a:solidFill>
            <a:srgbClr val="FFFF66"/>
          </a:solidFill>
          <a:ln w="9525" cap="flat" cmpd="sng">
            <a:solidFill>
              <a:srgbClr val="FF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宋体" panose="02010600030101010101" pitchFamily="2" charset="-122"/>
              </a:rPr>
              <a:t>1. </a:t>
            </a:r>
            <a:r>
              <a:rPr lang="zh-CN" altLang="en-US" sz="2400" b="1" dirty="0">
                <a:latin typeface="宋体" panose="02010600030101010101" pitchFamily="2" charset="-122"/>
              </a:rPr>
              <a:t>利用冗余项</a:t>
            </a:r>
            <a:endParaRPr lang="zh-CN" altLang="en-US" sz="2400" b="1" dirty="0">
              <a:latin typeface="宋体" panose="02010600030101010101" pitchFamily="2" charset="-122"/>
            </a:endParaRPr>
          </a:p>
        </p:txBody>
      </p:sp>
      <p:sp>
        <p:nvSpPr>
          <p:cNvPr id="54277" name="Rectangle 6"/>
          <p:cNvSpPr/>
          <p:nvPr/>
        </p:nvSpPr>
        <p:spPr>
          <a:xfrm>
            <a:off x="373063" y="1290638"/>
            <a:ext cx="1966912" cy="466725"/>
          </a:xfrm>
          <a:prstGeom prst="rect">
            <a:avLst/>
          </a:prstGeom>
          <a:solidFill>
            <a:srgbClr val="FFFF66"/>
          </a:solidFill>
          <a:ln w="9525" cap="flat" cmpd="sng">
            <a:solidFill>
              <a:srgbClr val="FF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rPr>
              <a:t>２</a:t>
            </a:r>
            <a:r>
              <a:rPr lang="en-US" altLang="zh-CN" sz="2400" b="1" dirty="0">
                <a:latin typeface="Times New Roman" panose="02020603050405020304" pitchFamily="18" charset="0"/>
              </a:rPr>
              <a:t>.</a:t>
            </a:r>
            <a:r>
              <a:rPr lang="en-US" altLang="zh-CN" sz="2400" b="1" dirty="0">
                <a:latin typeface="宋体" panose="02010600030101010101" pitchFamily="2" charset="-122"/>
              </a:rPr>
              <a:t> </a:t>
            </a:r>
            <a:r>
              <a:rPr lang="zh-CN" altLang="en-US" sz="2400" b="1" dirty="0">
                <a:latin typeface="宋体" panose="02010600030101010101" pitchFamily="2" charset="-122"/>
              </a:rPr>
              <a:t>吸收法</a:t>
            </a:r>
            <a:endParaRPr lang="zh-CN" altLang="en-US" sz="2400" b="1" dirty="0">
              <a:latin typeface="宋体" panose="02010600030101010101" pitchFamily="2" charset="-122"/>
            </a:endParaRPr>
          </a:p>
        </p:txBody>
      </p:sp>
      <p:sp>
        <p:nvSpPr>
          <p:cNvPr id="28679" name="Text Box 7"/>
          <p:cNvSpPr txBox="1"/>
          <p:nvPr/>
        </p:nvSpPr>
        <p:spPr>
          <a:xfrm>
            <a:off x="304800" y="1828800"/>
            <a:ext cx="8550275" cy="82232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latin typeface="宋体" panose="02010600030101010101" pitchFamily="2" charset="-122"/>
              </a:rPr>
              <a:t>在输出端加小电容</a:t>
            </a:r>
            <a:r>
              <a:rPr lang="en-US" altLang="zh-CN" sz="2400" b="1" dirty="0">
                <a:latin typeface="宋体" panose="02010600030101010101" pitchFamily="2" charset="-122"/>
              </a:rPr>
              <a:t>C</a:t>
            </a:r>
            <a:r>
              <a:rPr lang="zh-CN" altLang="en-US" sz="2400" b="1" dirty="0">
                <a:latin typeface="宋体" panose="02010600030101010101" pitchFamily="2" charset="-122"/>
              </a:rPr>
              <a:t>可以消除毛刺如图</a:t>
            </a:r>
            <a:r>
              <a:rPr lang="en-US" altLang="zh-CN" sz="2400" b="1" dirty="0">
                <a:latin typeface="宋体" panose="02010600030101010101" pitchFamily="2" charset="-122"/>
              </a:rPr>
              <a:t>3-58</a:t>
            </a:r>
            <a:r>
              <a:rPr lang="zh-CN" altLang="en-US" sz="2400" b="1" dirty="0">
                <a:latin typeface="宋体" panose="02010600030101010101" pitchFamily="2" charset="-122"/>
              </a:rPr>
              <a:t>所示。但是输出波形的前后沿将变坏</a:t>
            </a:r>
            <a:r>
              <a:rPr lang="en-US" altLang="zh-CN" sz="2400" b="1" dirty="0">
                <a:latin typeface="宋体" panose="02010600030101010101" pitchFamily="2" charset="-122"/>
              </a:rPr>
              <a:t>, </a:t>
            </a:r>
            <a:r>
              <a:rPr lang="zh-CN" altLang="en-US" sz="2400" b="1" dirty="0">
                <a:latin typeface="宋体" panose="02010600030101010101" pitchFamily="2" charset="-122"/>
              </a:rPr>
              <a:t>在对波形要求较严格时，应再加整形电路。</a:t>
            </a:r>
            <a:endParaRPr lang="zh-CN" altLang="en-US" sz="2400" b="1" dirty="0">
              <a:latin typeface="宋体" panose="02010600030101010101" pitchFamily="2" charset="-122"/>
            </a:endParaRPr>
          </a:p>
        </p:txBody>
      </p:sp>
      <p:sp>
        <p:nvSpPr>
          <p:cNvPr id="28681" name="Rectangle 9"/>
          <p:cNvSpPr/>
          <p:nvPr/>
        </p:nvSpPr>
        <p:spPr>
          <a:xfrm>
            <a:off x="6324600" y="4267200"/>
            <a:ext cx="1295400" cy="1676400"/>
          </a:xfrm>
          <a:prstGeom prst="rect">
            <a:avLst/>
          </a:prstGeom>
          <a:noFill/>
          <a:ln w="44450" cap="flat" cmpd="sng">
            <a:solidFill>
              <a:srgbClr val="FF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9"/>
                                        </p:tgtEl>
                                        <p:attrNameLst>
                                          <p:attrName>style.visibility</p:attrName>
                                        </p:attrNameLst>
                                      </p:cBhvr>
                                      <p:to>
                                        <p:strVal val="visible"/>
                                      </p:to>
                                    </p:set>
                                    <p:animEffect transition="in" filter="wipe(left)">
                                      <p:cBhvr>
                                        <p:cTn id="7" dur="500"/>
                                        <p:tgtEl>
                                          <p:spTgt spid="286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82"/>
                                        </p:tgtEl>
                                        <p:attrNameLst>
                                          <p:attrName>style.visibility</p:attrName>
                                        </p:attrNameLst>
                                      </p:cBhvr>
                                      <p:to>
                                        <p:strVal val="visible"/>
                                      </p:to>
                                    </p:set>
                                    <p:animEffect transition="in" filter="blinds(horizontal)">
                                      <p:cBhvr>
                                        <p:cTn id="12" dur="500"/>
                                        <p:tgtEl>
                                          <p:spTgt spid="2868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8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714" name="Picture 18"/>
          <p:cNvPicPr>
            <a:picLocks noChangeAspect="1"/>
          </p:cNvPicPr>
          <p:nvPr/>
        </p:nvPicPr>
        <p:blipFill>
          <a:blip r:embed="rId1"/>
          <a:stretch>
            <a:fillRect/>
          </a:stretch>
        </p:blipFill>
        <p:spPr>
          <a:xfrm>
            <a:off x="4495800" y="4419600"/>
            <a:ext cx="3505200" cy="2438400"/>
          </a:xfrm>
          <a:prstGeom prst="rect">
            <a:avLst/>
          </a:prstGeom>
          <a:noFill/>
          <a:ln w="9525">
            <a:noFill/>
          </a:ln>
        </p:spPr>
      </p:pic>
      <p:pic>
        <p:nvPicPr>
          <p:cNvPr id="29713" name="Picture 17"/>
          <p:cNvPicPr>
            <a:picLocks noChangeAspect="1"/>
          </p:cNvPicPr>
          <p:nvPr/>
        </p:nvPicPr>
        <p:blipFill>
          <a:blip r:embed="rId2"/>
          <a:stretch>
            <a:fillRect/>
          </a:stretch>
        </p:blipFill>
        <p:spPr>
          <a:xfrm>
            <a:off x="685800" y="4419600"/>
            <a:ext cx="3276600" cy="2133600"/>
          </a:xfrm>
          <a:prstGeom prst="rect">
            <a:avLst/>
          </a:prstGeom>
          <a:noFill/>
          <a:ln w="9525">
            <a:noFill/>
          </a:ln>
        </p:spPr>
      </p:pic>
      <p:sp>
        <p:nvSpPr>
          <p:cNvPr id="55300" name="Rectangle 4"/>
          <p:cNvSpPr/>
          <p:nvPr/>
        </p:nvSpPr>
        <p:spPr>
          <a:xfrm>
            <a:off x="365125" y="1519238"/>
            <a:ext cx="1830388" cy="466725"/>
          </a:xfrm>
          <a:prstGeom prst="rect">
            <a:avLst/>
          </a:prstGeom>
          <a:solidFill>
            <a:srgbClr val="FFFF66"/>
          </a:solidFill>
          <a:ln w="9525" cap="flat" cmpd="sng">
            <a:solidFill>
              <a:srgbClr val="FF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rPr>
              <a:t>３</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取样法</a:t>
            </a:r>
            <a:endParaRPr lang="zh-CN" altLang="en-US" sz="2400" b="1" dirty="0">
              <a:latin typeface="Times New Roman" panose="02020603050405020304" pitchFamily="18" charset="0"/>
            </a:endParaRPr>
          </a:p>
        </p:txBody>
      </p:sp>
      <p:grpSp>
        <p:nvGrpSpPr>
          <p:cNvPr id="55301" name="Group 5"/>
          <p:cNvGrpSpPr/>
          <p:nvPr/>
        </p:nvGrpSpPr>
        <p:grpSpPr>
          <a:xfrm>
            <a:off x="395288" y="0"/>
            <a:ext cx="2997200" cy="1524000"/>
            <a:chOff x="331" y="144"/>
            <a:chExt cx="1631" cy="960"/>
          </a:xfrm>
        </p:grpSpPr>
        <p:sp>
          <p:nvSpPr>
            <p:cNvPr id="55308" name="Rectangle 6"/>
            <p:cNvSpPr/>
            <p:nvPr/>
          </p:nvSpPr>
          <p:spPr>
            <a:xfrm>
              <a:off x="361" y="144"/>
              <a:ext cx="1601"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rPr>
                <a:t>三、冒险现象的消除</a:t>
              </a:r>
              <a:endParaRPr lang="zh-CN" altLang="en-US" sz="2400" b="1" dirty="0">
                <a:latin typeface="Times New Roman" panose="02020603050405020304" pitchFamily="18" charset="0"/>
              </a:endParaRPr>
            </a:p>
          </p:txBody>
        </p:sp>
        <p:sp>
          <p:nvSpPr>
            <p:cNvPr id="55309" name="Rectangle 7"/>
            <p:cNvSpPr/>
            <p:nvPr/>
          </p:nvSpPr>
          <p:spPr>
            <a:xfrm>
              <a:off x="425" y="480"/>
              <a:ext cx="1186"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b="1" dirty="0">
                  <a:latin typeface="宋体" panose="02010600030101010101" pitchFamily="2" charset="-122"/>
                </a:rPr>
                <a:t>1. </a:t>
              </a:r>
              <a:r>
                <a:rPr lang="zh-CN" altLang="en-US" sz="2400" b="1" dirty="0">
                  <a:latin typeface="宋体" panose="02010600030101010101" pitchFamily="2" charset="-122"/>
                </a:rPr>
                <a:t>利用冗余项</a:t>
              </a:r>
              <a:endParaRPr lang="zh-CN" altLang="en-US" sz="2400" b="1" dirty="0">
                <a:latin typeface="宋体" panose="02010600030101010101" pitchFamily="2" charset="-122"/>
              </a:endParaRPr>
            </a:p>
          </p:txBody>
        </p:sp>
        <p:sp>
          <p:nvSpPr>
            <p:cNvPr id="55310" name="Rectangle 8"/>
            <p:cNvSpPr/>
            <p:nvPr/>
          </p:nvSpPr>
          <p:spPr>
            <a:xfrm>
              <a:off x="331" y="816"/>
              <a:ext cx="1036" cy="288"/>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imes New Roman" panose="02020603050405020304" pitchFamily="18" charset="0"/>
                </a:rPr>
                <a:t>２</a:t>
              </a:r>
              <a:r>
                <a:rPr lang="en-US" altLang="zh-CN" sz="2400" b="1" dirty="0">
                  <a:latin typeface="Times New Roman" panose="02020603050405020304" pitchFamily="18" charset="0"/>
                </a:rPr>
                <a:t>.</a:t>
              </a:r>
              <a:r>
                <a:rPr lang="en-US" altLang="zh-CN" sz="2400" b="1" dirty="0">
                  <a:latin typeface="宋体" panose="02010600030101010101" pitchFamily="2" charset="-122"/>
                </a:rPr>
                <a:t> </a:t>
              </a:r>
              <a:r>
                <a:rPr lang="zh-CN" altLang="en-US" sz="2400" b="1" dirty="0">
                  <a:latin typeface="宋体" panose="02010600030101010101" pitchFamily="2" charset="-122"/>
                </a:rPr>
                <a:t>吸收法</a:t>
              </a:r>
              <a:endParaRPr lang="zh-CN" altLang="en-US" sz="2400" b="1" dirty="0">
                <a:latin typeface="宋体" panose="02010600030101010101" pitchFamily="2" charset="-122"/>
              </a:endParaRPr>
            </a:p>
          </p:txBody>
        </p:sp>
      </p:grpSp>
      <p:sp>
        <p:nvSpPr>
          <p:cNvPr id="29705" name="Text Box 9"/>
          <p:cNvSpPr txBox="1"/>
          <p:nvPr/>
        </p:nvSpPr>
        <p:spPr>
          <a:xfrm>
            <a:off x="304800" y="2133600"/>
            <a:ext cx="88392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latin typeface="宋体" panose="02010600030101010101" pitchFamily="2" charset="-122"/>
              </a:rPr>
              <a:t>电路稳定后加入取样脉冲，在取样脉冲作用期间输出的信号才有效，可以避免毛刺影响输出波形。</a:t>
            </a:r>
            <a:endParaRPr lang="zh-CN" altLang="en-US" sz="2400" b="1" dirty="0">
              <a:latin typeface="宋体" panose="02010600030101010101" pitchFamily="2" charset="-122"/>
            </a:endParaRPr>
          </a:p>
        </p:txBody>
      </p:sp>
      <p:sp>
        <p:nvSpPr>
          <p:cNvPr id="29706" name="Text Box 10"/>
          <p:cNvSpPr txBox="1"/>
          <p:nvPr/>
        </p:nvSpPr>
        <p:spPr>
          <a:xfrm>
            <a:off x="381000" y="3048000"/>
            <a:ext cx="26416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latin typeface="宋体" panose="02010600030101010101" pitchFamily="2" charset="-122"/>
              </a:rPr>
              <a:t>加取样脉冲原则：</a:t>
            </a:r>
            <a:endParaRPr lang="zh-CN" altLang="en-US" sz="2400" b="1" dirty="0">
              <a:latin typeface="Times New Roman" panose="02020603050405020304" pitchFamily="18" charset="0"/>
            </a:endParaRPr>
          </a:p>
        </p:txBody>
      </p:sp>
      <p:sp>
        <p:nvSpPr>
          <p:cNvPr id="29709" name="Text Box 13"/>
          <p:cNvSpPr txBox="1"/>
          <p:nvPr/>
        </p:nvSpPr>
        <p:spPr>
          <a:xfrm>
            <a:off x="5105400" y="3505200"/>
            <a:ext cx="2628900" cy="82232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latin typeface="Times New Roman" panose="02020603050405020304" pitchFamily="18" charset="0"/>
              </a:rPr>
              <a:t>“</a:t>
            </a:r>
            <a:r>
              <a:rPr lang="zh-CN" altLang="en-US" sz="2400" b="1" dirty="0">
                <a:latin typeface="宋体" panose="02010600030101010101" pitchFamily="2" charset="-122"/>
              </a:rPr>
              <a:t>或</a:t>
            </a:r>
            <a:r>
              <a:rPr lang="zh-CN" altLang="en-US" sz="2400" b="1" dirty="0">
                <a:latin typeface="Times New Roman" panose="02020603050405020304" pitchFamily="18" charset="0"/>
              </a:rPr>
              <a:t>”</a:t>
            </a:r>
            <a:r>
              <a:rPr lang="zh-CN" altLang="en-US" sz="2400" b="1" dirty="0">
                <a:latin typeface="宋体" panose="02010600030101010101" pitchFamily="2" charset="-122"/>
              </a:rPr>
              <a:t>门及</a:t>
            </a:r>
            <a:r>
              <a:rPr lang="zh-CN" altLang="en-US" sz="2400" b="1" dirty="0">
                <a:latin typeface="Times New Roman" panose="02020603050405020304" pitchFamily="18" charset="0"/>
              </a:rPr>
              <a:t>“</a:t>
            </a:r>
            <a:r>
              <a:rPr lang="zh-CN" altLang="en-US" sz="2400" b="1" dirty="0">
                <a:latin typeface="宋体" panose="02010600030101010101" pitchFamily="2" charset="-122"/>
              </a:rPr>
              <a:t>或非</a:t>
            </a:r>
            <a:r>
              <a:rPr lang="zh-CN" altLang="en-US" sz="2400" b="1" dirty="0">
                <a:latin typeface="Times New Roman" panose="02020603050405020304" pitchFamily="18" charset="0"/>
              </a:rPr>
              <a:t>”</a:t>
            </a:r>
            <a:r>
              <a:rPr lang="zh-CN" altLang="en-US" sz="2400" b="1" dirty="0">
                <a:latin typeface="宋体" panose="02010600030101010101" pitchFamily="2" charset="-122"/>
              </a:rPr>
              <a:t>门</a:t>
            </a:r>
            <a:endParaRPr lang="zh-CN" altLang="en-US" sz="2400" b="1" dirty="0">
              <a:latin typeface="宋体" panose="02010600030101010101" pitchFamily="2" charset="-122"/>
            </a:endParaRPr>
          </a:p>
          <a:p>
            <a:pPr marL="0" lvl="0" indent="0" eaLnBrk="1" hangingPunct="1">
              <a:spcBef>
                <a:spcPct val="0"/>
              </a:spcBef>
              <a:buNone/>
            </a:pPr>
            <a:r>
              <a:rPr lang="zh-CN" altLang="en-US" sz="2400" b="1" dirty="0">
                <a:latin typeface="宋体" panose="02010600030101010101" pitchFamily="2" charset="-122"/>
              </a:rPr>
              <a:t>加负取样脉冲</a:t>
            </a:r>
            <a:endParaRPr lang="zh-CN" altLang="en-US" sz="2400" b="1" dirty="0">
              <a:latin typeface="宋体" panose="02010600030101010101" pitchFamily="2" charset="-122"/>
            </a:endParaRPr>
          </a:p>
        </p:txBody>
      </p:sp>
      <p:sp>
        <p:nvSpPr>
          <p:cNvPr id="29710" name="Text Box 14"/>
          <p:cNvSpPr txBox="1"/>
          <p:nvPr/>
        </p:nvSpPr>
        <p:spPr>
          <a:xfrm>
            <a:off x="533400" y="3505200"/>
            <a:ext cx="2949575" cy="82232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b="1" dirty="0">
                <a:latin typeface="Times New Roman" panose="02020603050405020304" pitchFamily="18" charset="0"/>
              </a:rPr>
              <a:t>“</a:t>
            </a:r>
            <a:r>
              <a:rPr lang="zh-CN" altLang="en-US" sz="2400" b="1" dirty="0">
                <a:latin typeface="宋体" panose="02010600030101010101" pitchFamily="2" charset="-122"/>
              </a:rPr>
              <a:t>与</a:t>
            </a:r>
            <a:r>
              <a:rPr lang="zh-CN" altLang="en-US" sz="2400" b="1" dirty="0">
                <a:latin typeface="Times New Roman" panose="02020603050405020304" pitchFamily="18" charset="0"/>
              </a:rPr>
              <a:t>”</a:t>
            </a:r>
            <a:r>
              <a:rPr lang="zh-CN" altLang="en-US" sz="2400" b="1" dirty="0">
                <a:latin typeface="宋体" panose="02010600030101010101" pitchFamily="2" charset="-122"/>
              </a:rPr>
              <a:t>门及</a:t>
            </a:r>
            <a:r>
              <a:rPr lang="zh-CN" altLang="en-US" sz="2400" b="1" dirty="0">
                <a:latin typeface="Times New Roman" panose="02020603050405020304" pitchFamily="18" charset="0"/>
              </a:rPr>
              <a:t>“</a:t>
            </a:r>
            <a:r>
              <a:rPr lang="zh-CN" altLang="en-US" sz="2400" b="1" dirty="0">
                <a:latin typeface="宋体" panose="02010600030101010101" pitchFamily="2" charset="-122"/>
              </a:rPr>
              <a:t>与非</a:t>
            </a:r>
            <a:r>
              <a:rPr lang="zh-CN" altLang="en-US" sz="2400" b="1" dirty="0">
                <a:latin typeface="Times New Roman" panose="02020603050405020304" pitchFamily="18" charset="0"/>
              </a:rPr>
              <a:t>”</a:t>
            </a:r>
            <a:r>
              <a:rPr lang="zh-CN" altLang="en-US" sz="2400" b="1" dirty="0">
                <a:latin typeface="宋体" panose="02010600030101010101" pitchFamily="2" charset="-122"/>
              </a:rPr>
              <a:t>门加</a:t>
            </a:r>
            <a:endParaRPr lang="zh-CN" altLang="en-US" sz="2400" b="1" dirty="0">
              <a:latin typeface="宋体" panose="02010600030101010101" pitchFamily="2" charset="-122"/>
            </a:endParaRPr>
          </a:p>
          <a:p>
            <a:pPr marL="0" lvl="0" indent="0" eaLnBrk="1" hangingPunct="1">
              <a:spcBef>
                <a:spcPct val="0"/>
              </a:spcBef>
              <a:buNone/>
            </a:pPr>
            <a:r>
              <a:rPr lang="zh-CN" altLang="en-US" sz="2400" b="1" dirty="0">
                <a:latin typeface="宋体" panose="02010600030101010101" pitchFamily="2" charset="-122"/>
              </a:rPr>
              <a:t>正取样脉冲</a:t>
            </a:r>
            <a:endParaRPr lang="zh-CN" altLang="en-US" sz="2400" dirty="0">
              <a:latin typeface="宋体" panose="02010600030101010101" pitchFamily="2" charset="-122"/>
            </a:endParaRPr>
          </a:p>
        </p:txBody>
      </p:sp>
      <p:sp>
        <p:nvSpPr>
          <p:cNvPr id="29711" name="Rectangle 15"/>
          <p:cNvSpPr/>
          <p:nvPr/>
        </p:nvSpPr>
        <p:spPr>
          <a:xfrm>
            <a:off x="533400" y="6096000"/>
            <a:ext cx="1828800" cy="457200"/>
          </a:xfrm>
          <a:prstGeom prst="rect">
            <a:avLst/>
          </a:prstGeom>
          <a:noFill/>
          <a:ln w="41275" cap="flat" cmpd="sng">
            <a:solidFill>
              <a:srgbClr val="FF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9712" name="Rectangle 16"/>
          <p:cNvSpPr/>
          <p:nvPr/>
        </p:nvSpPr>
        <p:spPr>
          <a:xfrm>
            <a:off x="6096000" y="6096000"/>
            <a:ext cx="1828800" cy="609600"/>
          </a:xfrm>
          <a:prstGeom prst="rect">
            <a:avLst/>
          </a:prstGeom>
          <a:noFill/>
          <a:ln w="38100" cap="flat" cmpd="sng">
            <a:solidFill>
              <a:srgbClr val="FF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05"/>
                                        </p:tgtEl>
                                        <p:attrNameLst>
                                          <p:attrName>style.visibility</p:attrName>
                                        </p:attrNameLst>
                                      </p:cBhvr>
                                      <p:to>
                                        <p:strVal val="visible"/>
                                      </p:to>
                                    </p:set>
                                    <p:animEffect transition="in" filter="wipe(left)">
                                      <p:cBhvr>
                                        <p:cTn id="7" dur="500"/>
                                        <p:tgtEl>
                                          <p:spTgt spid="297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06"/>
                                        </p:tgtEl>
                                        <p:attrNameLst>
                                          <p:attrName>style.visibility</p:attrName>
                                        </p:attrNameLst>
                                      </p:cBhvr>
                                      <p:to>
                                        <p:strVal val="visible"/>
                                      </p:to>
                                    </p:set>
                                    <p:animEffect transition="in" filter="wipe(left)">
                                      <p:cBhvr>
                                        <p:cTn id="12" dur="500"/>
                                        <p:tgtEl>
                                          <p:spTgt spid="297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710"/>
                                        </p:tgtEl>
                                        <p:attrNameLst>
                                          <p:attrName>style.visibility</p:attrName>
                                        </p:attrNameLst>
                                      </p:cBhvr>
                                      <p:to>
                                        <p:strVal val="visible"/>
                                      </p:to>
                                    </p:set>
                                    <p:animEffect transition="in" filter="wipe(left)">
                                      <p:cBhvr>
                                        <p:cTn id="17" dur="500"/>
                                        <p:tgtEl>
                                          <p:spTgt spid="297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713"/>
                                        </p:tgtEl>
                                        <p:attrNameLst>
                                          <p:attrName>style.visibility</p:attrName>
                                        </p:attrNameLst>
                                      </p:cBhvr>
                                      <p:to>
                                        <p:strVal val="visible"/>
                                      </p:to>
                                    </p:set>
                                    <p:animEffect transition="in" filter="blinds(horizontal)">
                                      <p:cBhvr>
                                        <p:cTn id="22" dur="500"/>
                                        <p:tgtEl>
                                          <p:spTgt spid="2971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97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9709"/>
                                        </p:tgtEl>
                                        <p:attrNameLst>
                                          <p:attrName>style.visibility</p:attrName>
                                        </p:attrNameLst>
                                      </p:cBhvr>
                                      <p:to>
                                        <p:strVal val="visible"/>
                                      </p:to>
                                    </p:set>
                                    <p:animEffect transition="in" filter="wipe(left)">
                                      <p:cBhvr>
                                        <p:cTn id="31" dur="500"/>
                                        <p:tgtEl>
                                          <p:spTgt spid="2970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9714"/>
                                        </p:tgtEl>
                                        <p:attrNameLst>
                                          <p:attrName>style.visibility</p:attrName>
                                        </p:attrNameLst>
                                      </p:cBhvr>
                                      <p:to>
                                        <p:strVal val="visible"/>
                                      </p:to>
                                    </p:set>
                                    <p:animEffect transition="in" filter="blinds(horizontal)">
                                      <p:cBhvr>
                                        <p:cTn id="36" dur="500"/>
                                        <p:tgtEl>
                                          <p:spTgt spid="2971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29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5" grpId="0"/>
      <p:bldP spid="29706" grpId="0"/>
      <p:bldP spid="29709" grpId="0"/>
      <p:bldP spid="297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4" name="Text Box 4"/>
          <p:cNvSpPr txBox="1"/>
          <p:nvPr/>
        </p:nvSpPr>
        <p:spPr>
          <a:xfrm>
            <a:off x="609600" y="1066800"/>
            <a:ext cx="82296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FF3300"/>
                </a:solidFill>
                <a:latin typeface="宋体" panose="02010600030101010101" pitchFamily="2" charset="-122"/>
              </a:rPr>
              <a:t>利用冗余项：</a:t>
            </a:r>
            <a:r>
              <a:rPr lang="zh-CN" altLang="en-US" sz="2800" b="1" dirty="0">
                <a:latin typeface="宋体" panose="02010600030101010101" pitchFamily="2" charset="-122"/>
              </a:rPr>
              <a:t>只能消除逻辑冒险，而不能消除功能冒险；适用范围有限</a:t>
            </a:r>
            <a:endParaRPr lang="zh-CN" altLang="en-US" sz="2800" b="1" dirty="0">
              <a:latin typeface="宋体" panose="02010600030101010101" pitchFamily="2" charset="-122"/>
            </a:endParaRPr>
          </a:p>
        </p:txBody>
      </p:sp>
      <p:sp>
        <p:nvSpPr>
          <p:cNvPr id="56323" name="Text Box 5"/>
          <p:cNvSpPr txBox="1"/>
          <p:nvPr/>
        </p:nvSpPr>
        <p:spPr>
          <a:xfrm>
            <a:off x="363538" y="350838"/>
            <a:ext cx="2673350"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b="1" dirty="0">
                <a:latin typeface="宋体" panose="02010600030101010101" pitchFamily="2" charset="-122"/>
              </a:rPr>
              <a:t>三种方法比较：</a:t>
            </a:r>
            <a:endParaRPr lang="zh-CN" altLang="en-US" sz="2800" b="1" dirty="0">
              <a:latin typeface="宋体" panose="02010600030101010101" pitchFamily="2" charset="-122"/>
            </a:endParaRPr>
          </a:p>
        </p:txBody>
      </p:sp>
      <p:sp>
        <p:nvSpPr>
          <p:cNvPr id="30726" name="Text Box 6"/>
          <p:cNvSpPr txBox="1"/>
          <p:nvPr/>
        </p:nvSpPr>
        <p:spPr>
          <a:xfrm>
            <a:off x="611188" y="3860800"/>
            <a:ext cx="7620000" cy="180022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FF3300"/>
                </a:solidFill>
                <a:latin typeface="宋体" panose="02010600030101010101" pitchFamily="2" charset="-122"/>
              </a:rPr>
              <a:t>取样法：</a:t>
            </a:r>
            <a:r>
              <a:rPr lang="zh-CN" altLang="en-US" sz="2800" b="1" dirty="0">
                <a:latin typeface="宋体" panose="02010600030101010101" pitchFamily="2" charset="-122"/>
              </a:rPr>
              <a:t>加取样脉冲对逻辑冒险及功能冒险都有效。目前大多数中规模集成模块都设有使能端，可以将取样信号作用于该端，待电路稳定后才使输出有效。</a:t>
            </a:r>
            <a:endParaRPr lang="zh-CN" altLang="en-US" sz="2800" b="1" dirty="0">
              <a:latin typeface="宋体" panose="02010600030101010101" pitchFamily="2" charset="-122"/>
            </a:endParaRPr>
          </a:p>
        </p:txBody>
      </p:sp>
      <p:sp>
        <p:nvSpPr>
          <p:cNvPr id="30727" name="Text Box 7"/>
          <p:cNvSpPr txBox="1"/>
          <p:nvPr/>
        </p:nvSpPr>
        <p:spPr>
          <a:xfrm>
            <a:off x="609600" y="2271713"/>
            <a:ext cx="8229600" cy="1373187"/>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FF3300"/>
                </a:solidFill>
                <a:latin typeface="宋体" panose="02010600030101010101" pitchFamily="2" charset="-122"/>
              </a:rPr>
              <a:t>吸收法：</a:t>
            </a:r>
            <a:r>
              <a:rPr lang="zh-CN" altLang="en-US" sz="2800" b="1" dirty="0">
                <a:latin typeface="宋体" panose="02010600030101010101" pitchFamily="2" charset="-122"/>
              </a:rPr>
              <a:t>加滤波电容使输出信号变坏，引起波形的上升、下降时间变长，不宜在中间级使用。实验调试阶段采用的应急措施；</a:t>
            </a:r>
            <a:endParaRPr lang="zh-CN" altLang="en-US" sz="28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wipe(left)">
                                      <p:cBhvr>
                                        <p:cTn id="7" dur="500"/>
                                        <p:tgtEl>
                                          <p:spTgt spid="307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7"/>
                                        </p:tgtEl>
                                        <p:attrNameLst>
                                          <p:attrName>style.visibility</p:attrName>
                                        </p:attrNameLst>
                                      </p:cBhvr>
                                      <p:to>
                                        <p:strVal val="visible"/>
                                      </p:to>
                                    </p:set>
                                    <p:animEffect transition="in" filter="wipe(left)">
                                      <p:cBhvr>
                                        <p:cTn id="12" dur="500"/>
                                        <p:tgtEl>
                                          <p:spTgt spid="307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26"/>
                                        </p:tgtEl>
                                        <p:attrNameLst>
                                          <p:attrName>style.visibility</p:attrName>
                                        </p:attrNameLst>
                                      </p:cBhvr>
                                      <p:to>
                                        <p:strVal val="visible"/>
                                      </p:to>
                                    </p:set>
                                    <p:animEffect transition="in" filter="wipe(left)">
                                      <p:cBhvr>
                                        <p:cTn id="17" dur="5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P spid="30726" grpId="0"/>
      <p:bldP spid="3072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ext Box 4"/>
          <p:cNvSpPr txBox="1"/>
          <p:nvPr/>
        </p:nvSpPr>
        <p:spPr>
          <a:xfrm>
            <a:off x="539750" y="476250"/>
            <a:ext cx="8064500" cy="8239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sz="4800" b="1" dirty="0">
                <a:solidFill>
                  <a:srgbClr val="800000"/>
                </a:solidFill>
                <a:ea typeface="隶书" panose="02010509060101010101" pitchFamily="49" charset="-122"/>
              </a:rPr>
              <a:t>本章小结</a:t>
            </a:r>
            <a:endParaRPr lang="zh-CN" altLang="en-US" sz="4800" b="1" dirty="0">
              <a:solidFill>
                <a:srgbClr val="800000"/>
              </a:solidFill>
              <a:ea typeface="隶书" panose="02010509060101010101" pitchFamily="49" charset="-122"/>
            </a:endParaRPr>
          </a:p>
        </p:txBody>
      </p:sp>
      <p:sp>
        <p:nvSpPr>
          <p:cNvPr id="2" name="Text Box 5"/>
          <p:cNvSpPr txBox="1">
            <a:spLocks noChangeArrowheads="1"/>
          </p:cNvSpPr>
          <p:nvPr/>
        </p:nvSpPr>
        <p:spPr bwMode="auto">
          <a:xfrm>
            <a:off x="755650" y="2000250"/>
            <a:ext cx="7885113"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、了解逻辑门电路；</a:t>
            </a:r>
            <a:endPar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、了解组合逻辑电路的特点及共同点</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、熟练掌握使用各种门电路实现逻辑函数；</a:t>
            </a:r>
            <a:endPar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4</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、熟悉组合逻辑电路的分析方法及步骤；</a:t>
            </a:r>
            <a:endPar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5</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、熟练掌握组合逻辑电路的设计方法及步骤；</a:t>
            </a:r>
            <a:endPar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542925" marR="0" lvl="0" indent="-542925"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6</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、熟悉组合逻辑电路的竞争与冒险的产生、判别及消除；</a:t>
            </a:r>
            <a:endPar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8370" name="Picture 4"/>
          <p:cNvPicPr>
            <a:picLocks noChangeAspect="1"/>
          </p:cNvPicPr>
          <p:nvPr/>
        </p:nvPicPr>
        <p:blipFill>
          <a:blip r:embed="rId1"/>
          <a:srcRect l="14751" t="17987" r="15625" b="7570"/>
          <a:stretch>
            <a:fillRect/>
          </a:stretch>
        </p:blipFill>
        <p:spPr>
          <a:xfrm>
            <a:off x="0" y="0"/>
            <a:ext cx="9144000" cy="6613525"/>
          </a:xfrm>
          <a:prstGeom prst="rect">
            <a:avLst/>
          </a:prstGeom>
          <a:noFill/>
          <a:ln w="19050">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9394" name="Picture 4"/>
          <p:cNvPicPr>
            <a:picLocks noChangeAspect="1"/>
          </p:cNvPicPr>
          <p:nvPr/>
        </p:nvPicPr>
        <p:blipFill>
          <a:blip r:embed="rId1"/>
          <a:srcRect l="7101" t="24634" r="4619" b="14217"/>
          <a:stretch>
            <a:fillRect/>
          </a:stretch>
        </p:blipFill>
        <p:spPr>
          <a:xfrm>
            <a:off x="0" y="692150"/>
            <a:ext cx="9144000" cy="4749800"/>
          </a:xfrm>
          <a:prstGeom prst="rect">
            <a:avLst/>
          </a:prstGeom>
          <a:noFill/>
          <a:ln w="1905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 name="Text Box 5"/>
          <p:cNvSpPr txBox="1"/>
          <p:nvPr/>
        </p:nvSpPr>
        <p:spPr>
          <a:xfrm>
            <a:off x="1042988" y="3573463"/>
            <a:ext cx="640873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solidFill>
                  <a:srgbClr val="800000"/>
                </a:solidFill>
                <a:ea typeface="幼圆" panose="02010509060101010101" pitchFamily="49" charset="-122"/>
              </a:rPr>
              <a:t>用与非门实现</a:t>
            </a:r>
            <a:endParaRPr lang="zh-CN" altLang="en-US" sz="2400" dirty="0">
              <a:solidFill>
                <a:srgbClr val="800000"/>
              </a:solidFill>
              <a:ea typeface="幼圆" panose="02010509060101010101" pitchFamily="49" charset="-122"/>
            </a:endParaRPr>
          </a:p>
        </p:txBody>
      </p:sp>
      <p:sp>
        <p:nvSpPr>
          <p:cNvPr id="5126" name="Text Box 6"/>
          <p:cNvSpPr txBox="1"/>
          <p:nvPr/>
        </p:nvSpPr>
        <p:spPr>
          <a:xfrm>
            <a:off x="477838" y="35687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ea typeface="幼圆" panose="02010509060101010101" pitchFamily="49" charset="-122"/>
              </a:rPr>
              <a:t>解：</a:t>
            </a:r>
            <a:endParaRPr lang="zh-CN" altLang="en-US" sz="2400" dirty="0">
              <a:ea typeface="幼圆" panose="02010509060101010101" pitchFamily="49" charset="-122"/>
            </a:endParaRPr>
          </a:p>
        </p:txBody>
      </p:sp>
      <p:sp>
        <p:nvSpPr>
          <p:cNvPr id="5127" name="Text Box 7"/>
          <p:cNvSpPr txBox="1"/>
          <p:nvPr/>
        </p:nvSpPr>
        <p:spPr>
          <a:xfrm>
            <a:off x="476250" y="4160838"/>
            <a:ext cx="568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幼圆" panose="02010509060101010101" pitchFamily="49" charset="-122"/>
              </a:rPr>
              <a:t>1</a:t>
            </a:r>
            <a:r>
              <a:rPr lang="zh-CN" altLang="en-US" sz="2400" dirty="0">
                <a:latin typeface="幼圆" panose="02010509060101010101" pitchFamily="49" charset="-122"/>
                <a:ea typeface="幼圆" panose="02010509060101010101" pitchFamily="49" charset="-122"/>
              </a:rPr>
              <a:t>、填</a:t>
            </a:r>
            <a:r>
              <a:rPr lang="zh-CN" altLang="en-US" sz="2400" dirty="0">
                <a:ea typeface="幼圆" panose="02010509060101010101" pitchFamily="49" charset="-122"/>
              </a:rPr>
              <a:t>“</a:t>
            </a:r>
            <a:r>
              <a:rPr lang="en-US" altLang="zh-CN" sz="2400" dirty="0">
                <a:ea typeface="幼圆" panose="02010509060101010101" pitchFamily="49" charset="-122"/>
              </a:rPr>
              <a:t>1”</a:t>
            </a:r>
            <a:r>
              <a:rPr lang="zh-CN" altLang="en-US" sz="2400" dirty="0">
                <a:latin typeface="幼圆" panose="02010509060101010101" pitchFamily="49" charset="-122"/>
                <a:ea typeface="幼圆" panose="02010509060101010101" pitchFamily="49" charset="-122"/>
              </a:rPr>
              <a:t>格，圈</a:t>
            </a:r>
            <a:r>
              <a:rPr lang="zh-CN" altLang="en-US" sz="2400" dirty="0">
                <a:ea typeface="幼圆" panose="02010509060101010101" pitchFamily="49" charset="-122"/>
              </a:rPr>
              <a:t>“</a:t>
            </a:r>
            <a:r>
              <a:rPr lang="en-US" altLang="zh-CN" sz="2400" dirty="0">
                <a:ea typeface="幼圆" panose="02010509060101010101" pitchFamily="49" charset="-122"/>
              </a:rPr>
              <a:t>1”</a:t>
            </a:r>
            <a:r>
              <a:rPr lang="zh-CN" altLang="en-US" sz="2400" dirty="0">
                <a:latin typeface="幼圆" panose="02010509060101010101" pitchFamily="49" charset="-122"/>
                <a:ea typeface="幼圆" panose="02010509060101010101" pitchFamily="49" charset="-122"/>
              </a:rPr>
              <a:t>格，得出 </a:t>
            </a:r>
            <a:r>
              <a:rPr lang="en-US" altLang="zh-CN" sz="2400" dirty="0">
                <a:ea typeface="幼圆" panose="02010509060101010101" pitchFamily="49" charset="-122"/>
              </a:rPr>
              <a:t>F</a:t>
            </a: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与或式。</a:t>
            </a:r>
            <a:endParaRPr lang="zh-CN" altLang="en-US" sz="2400" dirty="0">
              <a:latin typeface="幼圆" panose="02010509060101010101" pitchFamily="49" charset="-122"/>
              <a:ea typeface="幼圆" panose="02010509060101010101" pitchFamily="49" charset="-122"/>
            </a:endParaRPr>
          </a:p>
        </p:txBody>
      </p:sp>
      <p:pic>
        <p:nvPicPr>
          <p:cNvPr id="5128" name="Picture 8"/>
          <p:cNvPicPr>
            <a:picLocks noChangeAspect="1"/>
          </p:cNvPicPr>
          <p:nvPr/>
        </p:nvPicPr>
        <p:blipFill>
          <a:blip r:embed="rId1">
            <a:clrChange>
              <a:clrFrom>
                <a:srgbClr val="000080"/>
              </a:clrFrom>
              <a:clrTo>
                <a:srgbClr val="000000"/>
              </a:clrTo>
            </a:clrChange>
            <a:clrChange>
              <a:clrFrom>
                <a:srgbClr val="0000FF"/>
              </a:clrFrom>
              <a:clrTo>
                <a:srgbClr val="000000"/>
              </a:clrTo>
            </a:clrChange>
            <a:clrChange>
              <a:clrFrom>
                <a:srgbClr val="FFFFE8"/>
              </a:clrFrom>
              <a:clrTo>
                <a:srgbClr val="FFFFFF"/>
              </a:clrTo>
            </a:clrChange>
          </a:blip>
          <a:srcRect l="8720" t="7559" r="11627" b="22676"/>
          <a:stretch>
            <a:fillRect/>
          </a:stretch>
        </p:blipFill>
        <p:spPr>
          <a:xfrm>
            <a:off x="6732588" y="2647950"/>
            <a:ext cx="1973262" cy="1330325"/>
          </a:xfrm>
          <a:prstGeom prst="rect">
            <a:avLst/>
          </a:prstGeom>
          <a:noFill/>
          <a:ln w="9525">
            <a:noFill/>
          </a:ln>
        </p:spPr>
      </p:pic>
      <p:sp>
        <p:nvSpPr>
          <p:cNvPr id="5129" name="AutoShape 9"/>
          <p:cNvSpPr/>
          <p:nvPr/>
        </p:nvSpPr>
        <p:spPr>
          <a:xfrm>
            <a:off x="7542213" y="3603625"/>
            <a:ext cx="647700" cy="287338"/>
          </a:xfrm>
          <a:prstGeom prst="flowChartTerminator">
            <a:avLst/>
          </a:prstGeom>
          <a:noFill/>
          <a:ln w="25400" cap="flat" cmpd="sng">
            <a:solidFill>
              <a:srgbClr val="00FF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5130" name="AutoShape 10"/>
          <p:cNvSpPr/>
          <p:nvPr/>
        </p:nvSpPr>
        <p:spPr>
          <a:xfrm>
            <a:off x="7956550" y="3584575"/>
            <a:ext cx="647700" cy="287338"/>
          </a:xfrm>
          <a:prstGeom prst="flowChartTerminator">
            <a:avLst/>
          </a:prstGeom>
          <a:noFill/>
          <a:ln w="25400" cap="flat" cmpd="sng">
            <a:solidFill>
              <a:srgbClr val="FFFF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5131" name="AutoShape 11"/>
          <p:cNvSpPr/>
          <p:nvPr/>
        </p:nvSpPr>
        <p:spPr>
          <a:xfrm rot="5400000">
            <a:off x="7748588" y="3403600"/>
            <a:ext cx="647700" cy="287338"/>
          </a:xfrm>
          <a:prstGeom prst="flowChartTerminator">
            <a:avLst/>
          </a:prstGeom>
          <a:noFill/>
          <a:ln w="25400" cap="flat" cmpd="sng">
            <a:solidFill>
              <a:srgbClr val="00FF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graphicFrame>
        <p:nvGraphicFramePr>
          <p:cNvPr id="2" name="Object 12"/>
          <p:cNvGraphicFramePr>
            <a:graphicFrameLocks noChangeAspect="1"/>
          </p:cNvGraphicFramePr>
          <p:nvPr/>
        </p:nvGraphicFramePr>
        <p:xfrm>
          <a:off x="4514850" y="3692525"/>
          <a:ext cx="114300" cy="215900"/>
        </p:xfrm>
        <a:graphic>
          <a:graphicData uri="http://schemas.openxmlformats.org/presentationml/2006/ole">
            <mc:AlternateContent xmlns:mc="http://schemas.openxmlformats.org/markup-compatibility/2006">
              <mc:Choice xmlns:v="urn:schemas-microsoft-com:vml" Requires="v">
                <p:oleObj spid="_x0000_s3081" name="" r:id="rId2" imgW="114300" imgH="215900" progId="Equation.3">
                  <p:embed/>
                </p:oleObj>
              </mc:Choice>
              <mc:Fallback>
                <p:oleObj name="" r:id="rId2" imgW="114300" imgH="215900" progId="Equation.3">
                  <p:embed/>
                  <p:pic>
                    <p:nvPicPr>
                      <p:cNvPr id="0" name="图片 3080"/>
                      <p:cNvPicPr/>
                      <p:nvPr/>
                    </p:nvPicPr>
                    <p:blipFill>
                      <a:blip r:embed="rId3"/>
                      <a:stretch>
                        <a:fillRect/>
                      </a:stretch>
                    </p:blipFill>
                    <p:spPr>
                      <a:xfrm>
                        <a:off x="4514850" y="3692525"/>
                        <a:ext cx="114300" cy="215900"/>
                      </a:xfrm>
                      <a:prstGeom prst="rect">
                        <a:avLst/>
                      </a:prstGeom>
                      <a:noFill/>
                      <a:ln w="38100">
                        <a:noFill/>
                        <a:miter/>
                      </a:ln>
                    </p:spPr>
                  </p:pic>
                </p:oleObj>
              </mc:Fallback>
            </mc:AlternateContent>
          </a:graphicData>
        </a:graphic>
      </p:graphicFrame>
      <p:sp>
        <p:nvSpPr>
          <p:cNvPr id="5133" name="Text Box 13"/>
          <p:cNvSpPr txBox="1"/>
          <p:nvPr/>
        </p:nvSpPr>
        <p:spPr>
          <a:xfrm>
            <a:off x="7885113" y="4016375"/>
            <a:ext cx="647700" cy="366713"/>
          </a:xfrm>
          <a:prstGeom prst="rect">
            <a:avLst/>
          </a:prstGeom>
          <a:solidFill>
            <a:srgbClr val="666699"/>
          </a:solid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1800" dirty="0">
                <a:solidFill>
                  <a:srgbClr val="00FF00"/>
                </a:solidFill>
              </a:rPr>
              <a:t>AB</a:t>
            </a:r>
            <a:endParaRPr lang="en-US" altLang="zh-CN" sz="1800" dirty="0">
              <a:solidFill>
                <a:srgbClr val="00FF00"/>
              </a:solidFill>
            </a:endParaRPr>
          </a:p>
        </p:txBody>
      </p:sp>
      <p:sp>
        <p:nvSpPr>
          <p:cNvPr id="5134" name="Text Box 14"/>
          <p:cNvSpPr txBox="1"/>
          <p:nvPr/>
        </p:nvSpPr>
        <p:spPr>
          <a:xfrm>
            <a:off x="7380288" y="4005263"/>
            <a:ext cx="576262" cy="366712"/>
          </a:xfrm>
          <a:prstGeom prst="rect">
            <a:avLst/>
          </a:prstGeom>
          <a:solidFill>
            <a:srgbClr val="666699"/>
          </a:solid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1800" dirty="0">
                <a:solidFill>
                  <a:srgbClr val="00FFFF"/>
                </a:solidFill>
              </a:rPr>
              <a:t>BC</a:t>
            </a:r>
            <a:endParaRPr lang="en-US" altLang="zh-CN" sz="1800" dirty="0">
              <a:solidFill>
                <a:srgbClr val="00FFFF"/>
              </a:solidFill>
            </a:endParaRPr>
          </a:p>
        </p:txBody>
      </p:sp>
      <p:sp>
        <p:nvSpPr>
          <p:cNvPr id="5135" name="Text Box 15"/>
          <p:cNvSpPr txBox="1"/>
          <p:nvPr/>
        </p:nvSpPr>
        <p:spPr>
          <a:xfrm>
            <a:off x="8459788" y="4016375"/>
            <a:ext cx="684212" cy="366713"/>
          </a:xfrm>
          <a:prstGeom prst="rect">
            <a:avLst/>
          </a:prstGeom>
          <a:solidFill>
            <a:srgbClr val="666699"/>
          </a:solid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1800" dirty="0">
                <a:solidFill>
                  <a:srgbClr val="FFFF00"/>
                </a:solidFill>
              </a:rPr>
              <a:t>AC</a:t>
            </a:r>
            <a:endParaRPr lang="en-US" altLang="zh-CN" sz="1800" dirty="0">
              <a:solidFill>
                <a:srgbClr val="FFFF00"/>
              </a:solidFill>
            </a:endParaRPr>
          </a:p>
        </p:txBody>
      </p:sp>
      <p:graphicFrame>
        <p:nvGraphicFramePr>
          <p:cNvPr id="5136" name="Object 16"/>
          <p:cNvGraphicFramePr>
            <a:graphicFrameLocks noChangeAspect="1"/>
          </p:cNvGraphicFramePr>
          <p:nvPr/>
        </p:nvGraphicFramePr>
        <p:xfrm>
          <a:off x="1062038" y="4659313"/>
          <a:ext cx="2447925" cy="355600"/>
        </p:xfrm>
        <a:graphic>
          <a:graphicData uri="http://schemas.openxmlformats.org/presentationml/2006/ole">
            <mc:AlternateContent xmlns:mc="http://schemas.openxmlformats.org/markup-compatibility/2006">
              <mc:Choice xmlns:v="urn:schemas-microsoft-com:vml" Requires="v">
                <p:oleObj spid="_x0000_s3084" name="" r:id="rId4" imgW="848995" imgH="89535" progId="Equation.3">
                  <p:embed/>
                </p:oleObj>
              </mc:Choice>
              <mc:Fallback>
                <p:oleObj name="" r:id="rId4" imgW="848995" imgH="89535" progId="Equation.3">
                  <p:embed/>
                  <p:pic>
                    <p:nvPicPr>
                      <p:cNvPr id="0" name="图片 3083"/>
                      <p:cNvPicPr/>
                      <p:nvPr/>
                    </p:nvPicPr>
                    <p:blipFill>
                      <a:blip r:embed="rId5">
                        <a:clrChange>
                          <a:clrFrom>
                            <a:srgbClr val="000000"/>
                          </a:clrFrom>
                          <a:clrTo>
                            <a:srgbClr val="000000"/>
                          </a:clrTo>
                        </a:clrChange>
                      </a:blip>
                      <a:stretch>
                        <a:fillRect/>
                      </a:stretch>
                    </p:blipFill>
                    <p:spPr>
                      <a:xfrm>
                        <a:off x="1062038" y="4659313"/>
                        <a:ext cx="2447925" cy="355600"/>
                      </a:xfrm>
                      <a:prstGeom prst="rect">
                        <a:avLst/>
                      </a:prstGeom>
                      <a:noFill/>
                      <a:ln w="38100">
                        <a:noFill/>
                        <a:miter/>
                      </a:ln>
                    </p:spPr>
                  </p:pic>
                </p:oleObj>
              </mc:Fallback>
            </mc:AlternateContent>
          </a:graphicData>
        </a:graphic>
      </p:graphicFrame>
      <p:sp>
        <p:nvSpPr>
          <p:cNvPr id="5137" name="Rectangle 17"/>
          <p:cNvSpPr/>
          <p:nvPr/>
        </p:nvSpPr>
        <p:spPr>
          <a:xfrm>
            <a:off x="431800" y="5060950"/>
            <a:ext cx="61452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dirty="0">
                <a:ea typeface="幼圆" panose="02010509060101010101" pitchFamily="49" charset="-122"/>
              </a:rPr>
              <a:t>2</a:t>
            </a:r>
            <a:r>
              <a:rPr lang="zh-CN" altLang="en-US" sz="2400" dirty="0">
                <a:latin typeface="幼圆" panose="02010509060101010101" pitchFamily="49" charset="-122"/>
                <a:ea typeface="幼圆" panose="02010509060101010101" pitchFamily="49" charset="-122"/>
              </a:rPr>
              <a:t>、两次求反，一次反演得出与非－与非式。</a:t>
            </a:r>
            <a:endParaRPr lang="zh-CN" altLang="en-US" sz="2400" dirty="0">
              <a:latin typeface="幼圆" panose="02010509060101010101" pitchFamily="49" charset="-122"/>
              <a:ea typeface="幼圆" panose="02010509060101010101" pitchFamily="49" charset="-122"/>
            </a:endParaRPr>
          </a:p>
        </p:txBody>
      </p:sp>
      <p:graphicFrame>
        <p:nvGraphicFramePr>
          <p:cNvPr id="5138" name="Object 18"/>
          <p:cNvGraphicFramePr>
            <a:graphicFrameLocks noChangeAspect="1"/>
          </p:cNvGraphicFramePr>
          <p:nvPr/>
        </p:nvGraphicFramePr>
        <p:xfrm>
          <a:off x="1016000" y="5556250"/>
          <a:ext cx="2973388" cy="482600"/>
        </p:xfrm>
        <a:graphic>
          <a:graphicData uri="http://schemas.openxmlformats.org/presentationml/2006/ole">
            <mc:AlternateContent xmlns:mc="http://schemas.openxmlformats.org/markup-compatibility/2006">
              <mc:Choice xmlns:v="urn:schemas-microsoft-com:vml" Requires="v">
                <p:oleObj spid="_x0000_s3082" name="" r:id="rId6" imgW="1045210" imgH="130810" progId="Equation.3">
                  <p:embed/>
                </p:oleObj>
              </mc:Choice>
              <mc:Fallback>
                <p:oleObj name="" r:id="rId6" imgW="1045210" imgH="130810" progId="Equation.3">
                  <p:embed/>
                  <p:pic>
                    <p:nvPicPr>
                      <p:cNvPr id="0" name="图片 3081"/>
                      <p:cNvPicPr/>
                      <p:nvPr/>
                    </p:nvPicPr>
                    <p:blipFill>
                      <a:blip r:embed="rId7">
                        <a:clrChange>
                          <a:clrFrom>
                            <a:srgbClr val="000000"/>
                          </a:clrFrom>
                          <a:clrTo>
                            <a:srgbClr val="000000"/>
                          </a:clrTo>
                        </a:clrChange>
                      </a:blip>
                      <a:stretch>
                        <a:fillRect/>
                      </a:stretch>
                    </p:blipFill>
                    <p:spPr>
                      <a:xfrm>
                        <a:off x="1016000" y="5556250"/>
                        <a:ext cx="2973388" cy="482600"/>
                      </a:xfrm>
                      <a:prstGeom prst="rect">
                        <a:avLst/>
                      </a:prstGeom>
                      <a:noFill/>
                      <a:ln w="38100">
                        <a:noFill/>
                        <a:miter/>
                      </a:ln>
                    </p:spPr>
                  </p:pic>
                </p:oleObj>
              </mc:Fallback>
            </mc:AlternateContent>
          </a:graphicData>
        </a:graphic>
      </p:graphicFrame>
      <p:graphicFrame>
        <p:nvGraphicFramePr>
          <p:cNvPr id="5139" name="Object 19"/>
          <p:cNvGraphicFramePr>
            <a:graphicFrameLocks noChangeAspect="1"/>
          </p:cNvGraphicFramePr>
          <p:nvPr/>
        </p:nvGraphicFramePr>
        <p:xfrm>
          <a:off x="4076700" y="5556250"/>
          <a:ext cx="1878013" cy="481013"/>
        </p:xfrm>
        <a:graphic>
          <a:graphicData uri="http://schemas.openxmlformats.org/presentationml/2006/ole">
            <mc:AlternateContent xmlns:mc="http://schemas.openxmlformats.org/markup-compatibility/2006">
              <mc:Choice xmlns:v="urn:schemas-microsoft-com:vml" Requires="v">
                <p:oleObj spid="_x0000_s3079" name="" r:id="rId8" imgW="645160" imgH="130810" progId="Equation.3">
                  <p:embed/>
                </p:oleObj>
              </mc:Choice>
              <mc:Fallback>
                <p:oleObj name="" r:id="rId8" imgW="645160" imgH="130810" progId="Equation.3">
                  <p:embed/>
                  <p:pic>
                    <p:nvPicPr>
                      <p:cNvPr id="0" name="图片 3078"/>
                      <p:cNvPicPr/>
                      <p:nvPr/>
                    </p:nvPicPr>
                    <p:blipFill>
                      <a:blip r:embed="rId9">
                        <a:clrChange>
                          <a:clrFrom>
                            <a:srgbClr val="000000"/>
                          </a:clrFrom>
                          <a:clrTo>
                            <a:srgbClr val="000000"/>
                          </a:clrTo>
                        </a:clrChange>
                      </a:blip>
                      <a:stretch>
                        <a:fillRect/>
                      </a:stretch>
                    </p:blipFill>
                    <p:spPr>
                      <a:xfrm>
                        <a:off x="4076700" y="5556250"/>
                        <a:ext cx="1878013" cy="481013"/>
                      </a:xfrm>
                      <a:prstGeom prst="rect">
                        <a:avLst/>
                      </a:prstGeom>
                      <a:noFill/>
                      <a:ln w="38100">
                        <a:noFill/>
                        <a:miter/>
                      </a:ln>
                    </p:spPr>
                  </p:pic>
                </p:oleObj>
              </mc:Fallback>
            </mc:AlternateContent>
          </a:graphicData>
        </a:graphic>
      </p:graphicFrame>
      <p:sp>
        <p:nvSpPr>
          <p:cNvPr id="5140" name="Rectangle 20"/>
          <p:cNvSpPr/>
          <p:nvPr/>
        </p:nvSpPr>
        <p:spPr>
          <a:xfrm>
            <a:off x="476250" y="6140450"/>
            <a:ext cx="74263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dirty="0">
                <a:ea typeface="幼圆" panose="02010509060101010101" pitchFamily="49" charset="-122"/>
              </a:rPr>
              <a:t>3</a:t>
            </a:r>
            <a:r>
              <a:rPr lang="zh-CN" altLang="en-US" sz="2400" dirty="0">
                <a:latin typeface="幼圆" panose="02010509060101010101" pitchFamily="49" charset="-122"/>
                <a:ea typeface="幼圆" panose="02010509060101010101" pitchFamily="49" charset="-122"/>
              </a:rPr>
              <a:t>、根据与非式，画出用与非门组成的 逻辑电路图。</a:t>
            </a:r>
            <a:endParaRPr lang="zh-CN" altLang="en-US" sz="2400" dirty="0">
              <a:latin typeface="幼圆" panose="02010509060101010101" pitchFamily="49" charset="-122"/>
              <a:ea typeface="幼圆" panose="02010509060101010101" pitchFamily="49" charset="-122"/>
            </a:endParaRPr>
          </a:p>
        </p:txBody>
      </p:sp>
      <p:sp>
        <p:nvSpPr>
          <p:cNvPr id="5141" name="Text Box 21"/>
          <p:cNvSpPr txBox="1"/>
          <p:nvPr/>
        </p:nvSpPr>
        <p:spPr>
          <a:xfrm>
            <a:off x="6373813" y="4521200"/>
            <a:ext cx="35877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1800" dirty="0">
                <a:solidFill>
                  <a:srgbClr val="FFFF00"/>
                </a:solidFill>
              </a:rPr>
              <a:t>A</a:t>
            </a:r>
            <a:endParaRPr lang="en-US" altLang="zh-CN" sz="1800" dirty="0">
              <a:solidFill>
                <a:srgbClr val="FFFF00"/>
              </a:solidFill>
            </a:endParaRPr>
          </a:p>
        </p:txBody>
      </p:sp>
      <p:sp>
        <p:nvSpPr>
          <p:cNvPr id="5142" name="Text Box 22"/>
          <p:cNvSpPr txBox="1"/>
          <p:nvPr/>
        </p:nvSpPr>
        <p:spPr>
          <a:xfrm>
            <a:off x="6372225" y="4879975"/>
            <a:ext cx="35877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1800" dirty="0">
                <a:solidFill>
                  <a:srgbClr val="FFFF00"/>
                </a:solidFill>
              </a:rPr>
              <a:t>B</a:t>
            </a:r>
            <a:endParaRPr lang="en-US" altLang="zh-CN" sz="1800" dirty="0">
              <a:solidFill>
                <a:srgbClr val="FFFF00"/>
              </a:solidFill>
            </a:endParaRPr>
          </a:p>
        </p:txBody>
      </p:sp>
      <p:sp>
        <p:nvSpPr>
          <p:cNvPr id="5143" name="Text Box 23"/>
          <p:cNvSpPr txBox="1"/>
          <p:nvPr/>
        </p:nvSpPr>
        <p:spPr>
          <a:xfrm>
            <a:off x="6372225" y="5286375"/>
            <a:ext cx="287338"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1800" dirty="0">
                <a:solidFill>
                  <a:srgbClr val="FFFF00"/>
                </a:solidFill>
              </a:rPr>
              <a:t>C</a:t>
            </a:r>
            <a:endParaRPr lang="en-US" altLang="zh-CN" sz="1800" dirty="0">
              <a:solidFill>
                <a:srgbClr val="FFFF00"/>
              </a:solidFill>
            </a:endParaRPr>
          </a:p>
        </p:txBody>
      </p:sp>
      <p:sp>
        <p:nvSpPr>
          <p:cNvPr id="5144" name="Text Box 24"/>
          <p:cNvSpPr txBox="1"/>
          <p:nvPr/>
        </p:nvSpPr>
        <p:spPr>
          <a:xfrm>
            <a:off x="8532813" y="4970463"/>
            <a:ext cx="287337" cy="366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1800" dirty="0">
                <a:solidFill>
                  <a:srgbClr val="00FF00"/>
                </a:solidFill>
              </a:rPr>
              <a:t>F</a:t>
            </a:r>
            <a:endParaRPr lang="en-US" altLang="zh-CN" sz="1800" dirty="0">
              <a:solidFill>
                <a:srgbClr val="00FF00"/>
              </a:solidFill>
            </a:endParaRPr>
          </a:p>
        </p:txBody>
      </p:sp>
      <p:sp>
        <p:nvSpPr>
          <p:cNvPr id="5145" name="Rectangle 25"/>
          <p:cNvSpPr/>
          <p:nvPr/>
        </p:nvSpPr>
        <p:spPr>
          <a:xfrm>
            <a:off x="431800" y="1100138"/>
            <a:ext cx="8326438" cy="118745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2400" dirty="0">
                <a:ea typeface="幼圆" panose="02010509060101010101" pitchFamily="49" charset="-122"/>
              </a:rPr>
              <a:t>       </a:t>
            </a:r>
            <a:r>
              <a:rPr lang="zh-CN" altLang="en-US" sz="2400" dirty="0">
                <a:ea typeface="幼圆" panose="02010509060101010101" pitchFamily="49" charset="-122"/>
              </a:rPr>
              <a:t>前面我们已经学过</a:t>
            </a:r>
            <a:r>
              <a:rPr lang="zh-CN" altLang="en-US" sz="2400" b="1" dirty="0">
                <a:solidFill>
                  <a:srgbClr val="FF0000"/>
                </a:solidFill>
                <a:ea typeface="幼圆" panose="02010509060101010101" pitchFamily="49" charset="-122"/>
              </a:rPr>
              <a:t>与或式、或与式</a:t>
            </a:r>
            <a:r>
              <a:rPr lang="zh-CN" altLang="en-US" sz="2400" dirty="0">
                <a:ea typeface="幼圆" panose="02010509060101010101" pitchFamily="49" charset="-122"/>
              </a:rPr>
              <a:t>的逻辑函数表示形式，还有</a:t>
            </a:r>
            <a:r>
              <a:rPr lang="zh-CN" altLang="en-US" sz="2400" b="1" dirty="0">
                <a:solidFill>
                  <a:srgbClr val="FF0000"/>
                </a:solidFill>
                <a:ea typeface="幼圆" panose="02010509060101010101" pitchFamily="49" charset="-122"/>
              </a:rPr>
              <a:t>与非式、或非式、与或非</a:t>
            </a:r>
            <a:r>
              <a:rPr lang="zh-CN" altLang="en-US" sz="2400" dirty="0">
                <a:ea typeface="幼圆" panose="02010509060101010101" pitchFamily="49" charset="-122"/>
              </a:rPr>
              <a:t>三种表示形式。现在讨论如何在卡诺图上实现这三种形式的化简。</a:t>
            </a:r>
            <a:endParaRPr lang="zh-CN" altLang="en-US" sz="2400" dirty="0">
              <a:ea typeface="幼圆" panose="02010509060101010101" pitchFamily="49" charset="-122"/>
            </a:endParaRPr>
          </a:p>
        </p:txBody>
      </p:sp>
      <p:graphicFrame>
        <p:nvGraphicFramePr>
          <p:cNvPr id="5146" name="Object 26"/>
          <p:cNvGraphicFramePr>
            <a:graphicFrameLocks noChangeAspect="1"/>
          </p:cNvGraphicFramePr>
          <p:nvPr/>
        </p:nvGraphicFramePr>
        <p:xfrm>
          <a:off x="1827213" y="2289175"/>
          <a:ext cx="3911600" cy="431800"/>
        </p:xfrm>
        <a:graphic>
          <a:graphicData uri="http://schemas.openxmlformats.org/presentationml/2006/ole">
            <mc:AlternateContent xmlns:mc="http://schemas.openxmlformats.org/markup-compatibility/2006">
              <mc:Choice xmlns:v="urn:schemas-microsoft-com:vml" Requires="v">
                <p:oleObj spid="_x0000_s3089" name="" r:id="rId10" imgW="1388110" imgH="114300" progId="Equation.3">
                  <p:embed/>
                </p:oleObj>
              </mc:Choice>
              <mc:Fallback>
                <p:oleObj name="" r:id="rId10" imgW="1388110" imgH="114300" progId="Equation.3">
                  <p:embed/>
                  <p:pic>
                    <p:nvPicPr>
                      <p:cNvPr id="0" name="图片 3088"/>
                      <p:cNvPicPr/>
                      <p:nvPr/>
                    </p:nvPicPr>
                    <p:blipFill>
                      <a:blip r:embed="rId11">
                        <a:clrChange>
                          <a:clrFrom>
                            <a:srgbClr val="000000"/>
                          </a:clrFrom>
                          <a:clrTo>
                            <a:srgbClr val="00FF00"/>
                          </a:clrTo>
                        </a:clrChange>
                      </a:blip>
                      <a:stretch>
                        <a:fillRect/>
                      </a:stretch>
                    </p:blipFill>
                    <p:spPr>
                      <a:xfrm>
                        <a:off x="1827213" y="2289175"/>
                        <a:ext cx="3911600" cy="431800"/>
                      </a:xfrm>
                      <a:prstGeom prst="rect">
                        <a:avLst/>
                      </a:prstGeom>
                      <a:solidFill>
                        <a:srgbClr val="666699"/>
                      </a:solidFill>
                      <a:ln w="38100">
                        <a:noFill/>
                        <a:miter/>
                      </a:ln>
                    </p:spPr>
                  </p:pic>
                </p:oleObj>
              </mc:Fallback>
            </mc:AlternateContent>
          </a:graphicData>
        </a:graphic>
      </p:graphicFrame>
      <p:sp>
        <p:nvSpPr>
          <p:cNvPr id="5147" name="Text Box 27"/>
          <p:cNvSpPr txBox="1"/>
          <p:nvPr/>
        </p:nvSpPr>
        <p:spPr>
          <a:xfrm>
            <a:off x="450850" y="2263775"/>
            <a:ext cx="15113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400" dirty="0">
                <a:ea typeface="幼圆" panose="02010509060101010101" pitchFamily="49" charset="-122"/>
              </a:rPr>
              <a:t>例：已知</a:t>
            </a:r>
            <a:endParaRPr lang="zh-CN" altLang="en-US" sz="2400" dirty="0">
              <a:ea typeface="幼圆" panose="02010509060101010101" pitchFamily="49" charset="-122"/>
            </a:endParaRPr>
          </a:p>
        </p:txBody>
      </p:sp>
      <p:sp>
        <p:nvSpPr>
          <p:cNvPr id="5148" name="Text Box 28"/>
          <p:cNvSpPr txBox="1"/>
          <p:nvPr/>
        </p:nvSpPr>
        <p:spPr>
          <a:xfrm>
            <a:off x="971550" y="3125788"/>
            <a:ext cx="54006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400" dirty="0">
                <a:solidFill>
                  <a:srgbClr val="800000"/>
                </a:solidFill>
                <a:ea typeface="幼圆" panose="02010509060101010101" pitchFamily="49" charset="-122"/>
              </a:rPr>
              <a:t>根据电路要求，选择不同化简方式。</a:t>
            </a:r>
            <a:endParaRPr lang="zh-CN" altLang="en-US" sz="2400" dirty="0">
              <a:solidFill>
                <a:srgbClr val="800000"/>
              </a:solidFill>
              <a:ea typeface="幼圆" panose="02010509060101010101" pitchFamily="49" charset="-122"/>
            </a:endParaRPr>
          </a:p>
        </p:txBody>
      </p:sp>
      <p:sp>
        <p:nvSpPr>
          <p:cNvPr id="5149" name="Text Box 29"/>
          <p:cNvSpPr txBox="1"/>
          <p:nvPr/>
        </p:nvSpPr>
        <p:spPr>
          <a:xfrm>
            <a:off x="998538" y="2720975"/>
            <a:ext cx="640873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400" dirty="0">
                <a:ea typeface="幼圆" panose="02010509060101010101" pitchFamily="49" charset="-122"/>
              </a:rPr>
              <a:t>要求用与非门、或非门、与或非门实现。</a:t>
            </a:r>
            <a:endParaRPr lang="zh-CN" altLang="en-US" sz="2400" dirty="0">
              <a:ea typeface="幼圆" panose="02010509060101010101" pitchFamily="49" charset="-122"/>
            </a:endParaRPr>
          </a:p>
        </p:txBody>
      </p:sp>
      <p:sp>
        <p:nvSpPr>
          <p:cNvPr id="5150" name="Text Box 30"/>
          <p:cNvSpPr txBox="1"/>
          <p:nvPr/>
        </p:nvSpPr>
        <p:spPr>
          <a:xfrm>
            <a:off x="539750" y="404813"/>
            <a:ext cx="6046788"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800000"/>
                </a:solidFill>
              </a:rPr>
              <a:t>一、用“与非”门实现逻辑函数：</a:t>
            </a:r>
            <a:endParaRPr lang="zh-CN" altLang="en-US" sz="2800" b="1" dirty="0">
              <a:solidFill>
                <a:srgbClr val="800000"/>
              </a:solidFill>
            </a:endParaRPr>
          </a:p>
        </p:txBody>
      </p:sp>
      <p:pic>
        <p:nvPicPr>
          <p:cNvPr id="5124" name="Picture 4"/>
          <p:cNvPicPr>
            <a:picLocks noChangeAspect="1"/>
          </p:cNvPicPr>
          <p:nvPr/>
        </p:nvPicPr>
        <p:blipFill>
          <a:blip r:embed="rId12">
            <a:clrChange>
              <a:clrFrom>
                <a:srgbClr val="000000"/>
              </a:clrFrom>
              <a:clrTo>
                <a:srgbClr val="000000"/>
              </a:clrTo>
            </a:clrChange>
            <a:clrChange>
              <a:clrFrom>
                <a:srgbClr val="000080"/>
              </a:clrFrom>
              <a:clrTo>
                <a:srgbClr val="00FF00"/>
              </a:clrTo>
            </a:clrChange>
            <a:clrChange>
              <a:clrFrom>
                <a:srgbClr val="0000FF"/>
              </a:clrFrom>
              <a:clrTo>
                <a:srgbClr val="000000"/>
              </a:clrTo>
            </a:clrChange>
            <a:clrChange>
              <a:clrFrom>
                <a:srgbClr val="800000"/>
              </a:clrFrom>
              <a:clrTo>
                <a:srgbClr val="000000"/>
              </a:clrTo>
            </a:clrChange>
            <a:clrChange>
              <a:clrFrom>
                <a:srgbClr val="FFFFB0"/>
              </a:clrFrom>
              <a:clrTo>
                <a:srgbClr val="FFFFFF"/>
              </a:clrTo>
            </a:clrChange>
            <a:clrChange>
              <a:clrFrom>
                <a:srgbClr val="FFFFE8"/>
              </a:clrFrom>
              <a:clrTo>
                <a:srgbClr val="FFFFFF"/>
              </a:clrTo>
            </a:clrChange>
          </a:blip>
          <a:stretch>
            <a:fillRect/>
          </a:stretch>
        </p:blipFill>
        <p:spPr>
          <a:xfrm>
            <a:off x="6300788" y="4365625"/>
            <a:ext cx="2843212" cy="22447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50"/>
                                        </p:tgtEl>
                                        <p:attrNameLst>
                                          <p:attrName>style.visibility</p:attrName>
                                        </p:attrNameLst>
                                      </p:cBhvr>
                                      <p:to>
                                        <p:strVal val="visible"/>
                                      </p:to>
                                    </p:set>
                                    <p:anim calcmode="lin" valueType="num">
                                      <p:cBhvr additive="base">
                                        <p:cTn id="7" dur="500" fill="hold"/>
                                        <p:tgtEl>
                                          <p:spTgt spid="5150"/>
                                        </p:tgtEl>
                                        <p:attrNameLst>
                                          <p:attrName>ppt_x</p:attrName>
                                        </p:attrNameLst>
                                      </p:cBhvr>
                                      <p:tavLst>
                                        <p:tav tm="0">
                                          <p:val>
                                            <p:strVal val="#ppt_x"/>
                                          </p:val>
                                        </p:tav>
                                        <p:tav tm="100000">
                                          <p:val>
                                            <p:strVal val="#ppt_x"/>
                                          </p:val>
                                        </p:tav>
                                      </p:tavLst>
                                    </p:anim>
                                    <p:anim calcmode="lin" valueType="num">
                                      <p:cBhvr additive="base">
                                        <p:cTn id="8" dur="500" fill="hold"/>
                                        <p:tgtEl>
                                          <p:spTgt spid="51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145"/>
                                        </p:tgtEl>
                                        <p:attrNameLst>
                                          <p:attrName>style.visibility</p:attrName>
                                        </p:attrNameLst>
                                      </p:cBhvr>
                                      <p:to>
                                        <p:strVal val="visible"/>
                                      </p:to>
                                    </p:set>
                                    <p:animEffect transition="in" filter="fade">
                                      <p:cBhvr>
                                        <p:cTn id="13" dur="1000"/>
                                        <p:tgtEl>
                                          <p:spTgt spid="5145"/>
                                        </p:tgtEl>
                                      </p:cBhvr>
                                    </p:animEffect>
                                    <p:anim calcmode="lin" valueType="num">
                                      <p:cBhvr>
                                        <p:cTn id="14" dur="1000" fill="hold"/>
                                        <p:tgtEl>
                                          <p:spTgt spid="5145"/>
                                        </p:tgtEl>
                                        <p:attrNameLst>
                                          <p:attrName>ppt_x</p:attrName>
                                        </p:attrNameLst>
                                      </p:cBhvr>
                                      <p:tavLst>
                                        <p:tav tm="0">
                                          <p:val>
                                            <p:strVal val="#ppt_x"/>
                                          </p:val>
                                        </p:tav>
                                        <p:tav tm="100000">
                                          <p:val>
                                            <p:strVal val="#ppt_x"/>
                                          </p:val>
                                        </p:tav>
                                      </p:tavLst>
                                    </p:anim>
                                    <p:anim calcmode="lin" valueType="num">
                                      <p:cBhvr>
                                        <p:cTn id="15" dur="1000" fill="hold"/>
                                        <p:tgtEl>
                                          <p:spTgt spid="514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147"/>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499"/>
                                          </p:stCondLst>
                                        </p:cTn>
                                        <p:tgtEl>
                                          <p:spTgt spid="51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148"/>
                                        </p:tgtEl>
                                        <p:attrNameLst>
                                          <p:attrName>style.visibility</p:attrName>
                                        </p:attrNameLst>
                                      </p:cBhvr>
                                      <p:to>
                                        <p:strVal val="visible"/>
                                      </p:to>
                                    </p:set>
                                    <p:animEffect transition="in" filter="slide(fromBottom)">
                                      <p:cBhvr>
                                        <p:cTn id="31" dur="500"/>
                                        <p:tgtEl>
                                          <p:spTgt spid="5148"/>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12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5125"/>
                                        </p:tgtEl>
                                        <p:attrNameLst>
                                          <p:attrName>style.visibility</p:attrName>
                                        </p:attrNameLst>
                                      </p:cBhvr>
                                      <p:to>
                                        <p:strVal val="visible"/>
                                      </p:to>
                                    </p:set>
                                    <p:anim calcmode="lin" valueType="num">
                                      <p:cBhvr>
                                        <p:cTn id="40" dur="500" fill="hold"/>
                                        <p:tgtEl>
                                          <p:spTgt spid="5125"/>
                                        </p:tgtEl>
                                        <p:attrNameLst>
                                          <p:attrName>ppt_w</p:attrName>
                                        </p:attrNameLst>
                                      </p:cBhvr>
                                      <p:tavLst>
                                        <p:tav tm="0">
                                          <p:val>
                                            <p:fltVal val="0.000000"/>
                                          </p:val>
                                        </p:tav>
                                        <p:tav tm="100000">
                                          <p:val>
                                            <p:strVal val="#ppt_w"/>
                                          </p:val>
                                        </p:tav>
                                      </p:tavLst>
                                    </p:anim>
                                    <p:anim calcmode="lin" valueType="num">
                                      <p:cBhvr>
                                        <p:cTn id="41" dur="500" fill="hold"/>
                                        <p:tgtEl>
                                          <p:spTgt spid="5125"/>
                                        </p:tgtEl>
                                        <p:attrNameLst>
                                          <p:attrName>ppt_h</p:attrName>
                                        </p:attrNameLst>
                                      </p:cBhvr>
                                      <p:tavLst>
                                        <p:tav tm="0">
                                          <p:val>
                                            <p:fltVal val="0.000000"/>
                                          </p:val>
                                        </p:tav>
                                        <p:tav tm="100000">
                                          <p:val>
                                            <p:strVal val="#ppt_h"/>
                                          </p:val>
                                        </p:tav>
                                      </p:tavLst>
                                    </p:anim>
                                    <p:animEffect transition="in" filter="fade">
                                      <p:cBhvr>
                                        <p:cTn id="42" dur="500"/>
                                        <p:tgtEl>
                                          <p:spTgt spid="5125"/>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5127"/>
                                        </p:tgtEl>
                                        <p:attrNameLst>
                                          <p:attrName>style.visibility</p:attrName>
                                        </p:attrNameLst>
                                      </p:cBhvr>
                                      <p:to>
                                        <p:strVal val="visible"/>
                                      </p:to>
                                    </p:set>
                                    <p:anim calcmode="lin" valueType="num">
                                      <p:cBhvr>
                                        <p:cTn id="47" dur="500" fill="hold"/>
                                        <p:tgtEl>
                                          <p:spTgt spid="5127"/>
                                        </p:tgtEl>
                                        <p:attrNameLst>
                                          <p:attrName>ppt_w</p:attrName>
                                        </p:attrNameLst>
                                      </p:cBhvr>
                                      <p:tavLst>
                                        <p:tav tm="0">
                                          <p:val>
                                            <p:fltVal val="0.000000"/>
                                          </p:val>
                                        </p:tav>
                                        <p:tav tm="100000">
                                          <p:val>
                                            <p:strVal val="#ppt_w"/>
                                          </p:val>
                                        </p:tav>
                                      </p:tavLst>
                                    </p:anim>
                                    <p:anim calcmode="lin" valueType="num">
                                      <p:cBhvr>
                                        <p:cTn id="48" dur="500" fill="hold"/>
                                        <p:tgtEl>
                                          <p:spTgt spid="5127"/>
                                        </p:tgtEl>
                                        <p:attrNameLst>
                                          <p:attrName>ppt_h</p:attrName>
                                        </p:attrNameLst>
                                      </p:cBhvr>
                                      <p:tavLst>
                                        <p:tav tm="0">
                                          <p:val>
                                            <p:fltVal val="0.000000"/>
                                          </p:val>
                                        </p:tav>
                                        <p:tav tm="100000">
                                          <p:val>
                                            <p:strVal val="#ppt_h"/>
                                          </p:val>
                                        </p:tav>
                                      </p:tavLst>
                                    </p:anim>
                                    <p:animEffect transition="in" filter="fade">
                                      <p:cBhvr>
                                        <p:cTn id="49" dur="500"/>
                                        <p:tgtEl>
                                          <p:spTgt spid="5127"/>
                                        </p:tgtEl>
                                      </p:cBhvr>
                                    </p:animEffect>
                                  </p:childTnLst>
                                </p:cTn>
                              </p:par>
                            </p:childTnLst>
                          </p:cTn>
                        </p:par>
                      </p:childTnLst>
                    </p:cTn>
                  </p:par>
                  <p:par>
                    <p:cTn id="50" fill="hold">
                      <p:stCondLst>
                        <p:cond delay="indefinite"/>
                      </p:stCondLst>
                      <p:childTnLst>
                        <p:par>
                          <p:cTn id="51" fill="hold">
                            <p:stCondLst>
                              <p:cond delay="0"/>
                            </p:stCondLst>
                            <p:childTnLst>
                              <p:par>
                                <p:cTn id="52" presetID="20" presetClass="entr" presetSubtype="0" fill="hold" nodeType="clickEffect">
                                  <p:stCondLst>
                                    <p:cond delay="0"/>
                                  </p:stCondLst>
                                  <p:childTnLst>
                                    <p:set>
                                      <p:cBhvr>
                                        <p:cTn id="53" dur="1" fill="hold">
                                          <p:stCondLst>
                                            <p:cond delay="0"/>
                                          </p:stCondLst>
                                        </p:cTn>
                                        <p:tgtEl>
                                          <p:spTgt spid="5128"/>
                                        </p:tgtEl>
                                        <p:attrNameLst>
                                          <p:attrName>style.visibility</p:attrName>
                                        </p:attrNameLst>
                                      </p:cBhvr>
                                      <p:to>
                                        <p:strVal val="visible"/>
                                      </p:to>
                                    </p:set>
                                    <p:animEffect transition="in" filter="wedge">
                                      <p:cBhvr>
                                        <p:cTn id="54" dur="2000"/>
                                        <p:tgtEl>
                                          <p:spTgt spid="5128"/>
                                        </p:tgtEl>
                                      </p:cBhvr>
                                    </p:animEffect>
                                  </p:childTnLst>
                                </p:cTn>
                              </p:par>
                            </p:childTnLst>
                          </p:cTn>
                        </p:par>
                      </p:childTnLst>
                    </p:cTn>
                  </p:par>
                  <p:par>
                    <p:cTn id="55" fill="hold">
                      <p:stCondLst>
                        <p:cond delay="indefinite"/>
                      </p:stCondLst>
                      <p:childTnLst>
                        <p:par>
                          <p:cTn id="56" fill="hold">
                            <p:stCondLst>
                              <p:cond delay="0"/>
                            </p:stCondLst>
                            <p:childTnLst>
                              <p:par>
                                <p:cTn id="57" presetID="47" presetClass="entr" presetSubtype="0" fill="hold" nodeType="clickEffect">
                                  <p:stCondLst>
                                    <p:cond delay="0"/>
                                  </p:stCondLst>
                                  <p:childTnLst>
                                    <p:set>
                                      <p:cBhvr>
                                        <p:cTn id="58" dur="1" fill="hold">
                                          <p:stCondLst>
                                            <p:cond delay="0"/>
                                          </p:stCondLst>
                                        </p:cTn>
                                        <p:tgtEl>
                                          <p:spTgt spid="5131"/>
                                        </p:tgtEl>
                                        <p:attrNameLst>
                                          <p:attrName>style.visibility</p:attrName>
                                        </p:attrNameLst>
                                      </p:cBhvr>
                                      <p:to>
                                        <p:strVal val="visible"/>
                                      </p:to>
                                    </p:set>
                                    <p:animEffect transition="in" filter="fade">
                                      <p:cBhvr>
                                        <p:cTn id="59" dur="1000"/>
                                        <p:tgtEl>
                                          <p:spTgt spid="5131"/>
                                        </p:tgtEl>
                                      </p:cBhvr>
                                    </p:animEffect>
                                    <p:anim calcmode="lin" valueType="num">
                                      <p:cBhvr>
                                        <p:cTn id="60" dur="1000" fill="hold"/>
                                        <p:tgtEl>
                                          <p:spTgt spid="5131"/>
                                        </p:tgtEl>
                                        <p:attrNameLst>
                                          <p:attrName>ppt_x</p:attrName>
                                        </p:attrNameLst>
                                      </p:cBhvr>
                                      <p:tavLst>
                                        <p:tav tm="0">
                                          <p:val>
                                            <p:strVal val="#ppt_x"/>
                                          </p:val>
                                        </p:tav>
                                        <p:tav tm="100000">
                                          <p:val>
                                            <p:strVal val="#ppt_x"/>
                                          </p:val>
                                        </p:tav>
                                      </p:tavLst>
                                    </p:anim>
                                    <p:anim calcmode="lin" valueType="num">
                                      <p:cBhvr>
                                        <p:cTn id="61" dur="1000" fill="hold"/>
                                        <p:tgtEl>
                                          <p:spTgt spid="5131"/>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13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5130"/>
                                        </p:tgtEl>
                                        <p:attrNameLst>
                                          <p:attrName>style.visibility</p:attrName>
                                        </p:attrNameLst>
                                      </p:cBhvr>
                                      <p:to>
                                        <p:strVal val="visible"/>
                                      </p:to>
                                    </p:set>
                                    <p:animEffect transition="in" filter="fade">
                                      <p:cBhvr>
                                        <p:cTn id="70" dur="1000"/>
                                        <p:tgtEl>
                                          <p:spTgt spid="5130"/>
                                        </p:tgtEl>
                                      </p:cBhvr>
                                    </p:animEffect>
                                    <p:anim calcmode="lin" valueType="num">
                                      <p:cBhvr>
                                        <p:cTn id="71" dur="1000" fill="hold"/>
                                        <p:tgtEl>
                                          <p:spTgt spid="5130"/>
                                        </p:tgtEl>
                                        <p:attrNameLst>
                                          <p:attrName>ppt_x</p:attrName>
                                        </p:attrNameLst>
                                      </p:cBhvr>
                                      <p:tavLst>
                                        <p:tav tm="0">
                                          <p:val>
                                            <p:strVal val="#ppt_x"/>
                                          </p:val>
                                        </p:tav>
                                        <p:tav tm="100000">
                                          <p:val>
                                            <p:strVal val="#ppt_x"/>
                                          </p:val>
                                        </p:tav>
                                      </p:tavLst>
                                    </p:anim>
                                    <p:anim calcmode="lin" valueType="num">
                                      <p:cBhvr>
                                        <p:cTn id="72" dur="1000" fill="hold"/>
                                        <p:tgtEl>
                                          <p:spTgt spid="5130"/>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13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5129"/>
                                        </p:tgtEl>
                                        <p:attrNameLst>
                                          <p:attrName>style.visibility</p:attrName>
                                        </p:attrNameLst>
                                      </p:cBhvr>
                                      <p:to>
                                        <p:strVal val="visible"/>
                                      </p:to>
                                    </p:set>
                                    <p:animEffect transition="in" filter="fade">
                                      <p:cBhvr>
                                        <p:cTn id="81" dur="1000"/>
                                        <p:tgtEl>
                                          <p:spTgt spid="5129"/>
                                        </p:tgtEl>
                                      </p:cBhvr>
                                    </p:animEffect>
                                    <p:anim calcmode="lin" valueType="num">
                                      <p:cBhvr>
                                        <p:cTn id="82" dur="1000" fill="hold"/>
                                        <p:tgtEl>
                                          <p:spTgt spid="5129"/>
                                        </p:tgtEl>
                                        <p:attrNameLst>
                                          <p:attrName>ppt_x</p:attrName>
                                        </p:attrNameLst>
                                      </p:cBhvr>
                                      <p:tavLst>
                                        <p:tav tm="0">
                                          <p:val>
                                            <p:strVal val="#ppt_x"/>
                                          </p:val>
                                        </p:tav>
                                        <p:tav tm="100000">
                                          <p:val>
                                            <p:strVal val="#ppt_x"/>
                                          </p:val>
                                        </p:tav>
                                      </p:tavLst>
                                    </p:anim>
                                    <p:anim calcmode="lin" valueType="num">
                                      <p:cBhvr>
                                        <p:cTn id="83" dur="1000" fill="hold"/>
                                        <p:tgtEl>
                                          <p:spTgt spid="5129"/>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513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nodeType="clickEffect">
                                  <p:stCondLst>
                                    <p:cond delay="0"/>
                                  </p:stCondLst>
                                  <p:childTnLst>
                                    <p:set>
                                      <p:cBhvr>
                                        <p:cTn id="91" dur="1" fill="hold">
                                          <p:stCondLst>
                                            <p:cond delay="0"/>
                                          </p:stCondLst>
                                        </p:cTn>
                                        <p:tgtEl>
                                          <p:spTgt spid="5136"/>
                                        </p:tgtEl>
                                        <p:attrNameLst>
                                          <p:attrName>style.visibility</p:attrName>
                                        </p:attrNameLst>
                                      </p:cBhvr>
                                      <p:to>
                                        <p:strVal val="visible"/>
                                      </p:to>
                                    </p:set>
                                    <p:anim calcmode="lin" valueType="num">
                                      <p:cBhvr>
                                        <p:cTn id="92" dur="500" fill="hold"/>
                                        <p:tgtEl>
                                          <p:spTgt spid="5136"/>
                                        </p:tgtEl>
                                        <p:attrNameLst>
                                          <p:attrName>ppt_w</p:attrName>
                                        </p:attrNameLst>
                                      </p:cBhvr>
                                      <p:tavLst>
                                        <p:tav tm="0">
                                          <p:val>
                                            <p:fltVal val="0.000000"/>
                                          </p:val>
                                        </p:tav>
                                        <p:tav tm="100000">
                                          <p:val>
                                            <p:strVal val="#ppt_w"/>
                                          </p:val>
                                        </p:tav>
                                      </p:tavLst>
                                    </p:anim>
                                    <p:anim calcmode="lin" valueType="num">
                                      <p:cBhvr>
                                        <p:cTn id="93" dur="500" fill="hold"/>
                                        <p:tgtEl>
                                          <p:spTgt spid="5136"/>
                                        </p:tgtEl>
                                        <p:attrNameLst>
                                          <p:attrName>ppt_h</p:attrName>
                                        </p:attrNameLst>
                                      </p:cBhvr>
                                      <p:tavLst>
                                        <p:tav tm="0">
                                          <p:val>
                                            <p:fltVal val="0.000000"/>
                                          </p:val>
                                        </p:tav>
                                        <p:tav tm="100000">
                                          <p:val>
                                            <p:strVal val="#ppt_h"/>
                                          </p:val>
                                        </p:tav>
                                      </p:tavLst>
                                    </p:anim>
                                    <p:animEffect transition="in" filter="fade">
                                      <p:cBhvr>
                                        <p:cTn id="94" dur="500"/>
                                        <p:tgtEl>
                                          <p:spTgt spid="5136"/>
                                        </p:tgtEl>
                                      </p:cBhvr>
                                    </p:animEffect>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5137"/>
                                        </p:tgtEl>
                                        <p:attrNameLst>
                                          <p:attrName>style.visibility</p:attrName>
                                        </p:attrNameLst>
                                      </p:cBhvr>
                                      <p:to>
                                        <p:strVal val="visible"/>
                                      </p:to>
                                    </p:set>
                                    <p:animEffect transition="in" filter="fade">
                                      <p:cBhvr>
                                        <p:cTn id="99" dur="1000"/>
                                        <p:tgtEl>
                                          <p:spTgt spid="5137"/>
                                        </p:tgtEl>
                                      </p:cBhvr>
                                    </p:animEffect>
                                    <p:anim calcmode="lin" valueType="num">
                                      <p:cBhvr>
                                        <p:cTn id="100" dur="1000" fill="hold"/>
                                        <p:tgtEl>
                                          <p:spTgt spid="5137"/>
                                        </p:tgtEl>
                                        <p:attrNameLst>
                                          <p:attrName>ppt_x</p:attrName>
                                        </p:attrNameLst>
                                      </p:cBhvr>
                                      <p:tavLst>
                                        <p:tav tm="0">
                                          <p:val>
                                            <p:strVal val="#ppt_x"/>
                                          </p:val>
                                        </p:tav>
                                        <p:tav tm="100000">
                                          <p:val>
                                            <p:strVal val="#ppt_x"/>
                                          </p:val>
                                        </p:tav>
                                      </p:tavLst>
                                    </p:anim>
                                    <p:anim calcmode="lin" valueType="num">
                                      <p:cBhvr>
                                        <p:cTn id="101" dur="1000" fill="hold"/>
                                        <p:tgtEl>
                                          <p:spTgt spid="5137"/>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0" presetClass="entr" presetSubtype="0" fill="hold" nodeType="clickEffect">
                                  <p:stCondLst>
                                    <p:cond delay="0"/>
                                  </p:stCondLst>
                                  <p:childTnLst>
                                    <p:set>
                                      <p:cBhvr>
                                        <p:cTn id="105" dur="1" fill="hold">
                                          <p:stCondLst>
                                            <p:cond delay="0"/>
                                          </p:stCondLst>
                                        </p:cTn>
                                        <p:tgtEl>
                                          <p:spTgt spid="5138"/>
                                        </p:tgtEl>
                                        <p:attrNameLst>
                                          <p:attrName>style.visibility</p:attrName>
                                        </p:attrNameLst>
                                      </p:cBhvr>
                                      <p:to>
                                        <p:strVal val="visible"/>
                                      </p:to>
                                    </p:set>
                                    <p:animEffect transition="in" filter="wedge">
                                      <p:cBhvr>
                                        <p:cTn id="106" dur="2000"/>
                                        <p:tgtEl>
                                          <p:spTgt spid="5138"/>
                                        </p:tgtEl>
                                      </p:cBhvr>
                                    </p:animEffect>
                                  </p:childTnLst>
                                </p:cTn>
                              </p:par>
                            </p:childTnLst>
                          </p:cTn>
                        </p:par>
                      </p:childTnLst>
                    </p:cTn>
                  </p:par>
                  <p:par>
                    <p:cTn id="107" fill="hold">
                      <p:stCondLst>
                        <p:cond delay="indefinite"/>
                      </p:stCondLst>
                      <p:childTnLst>
                        <p:par>
                          <p:cTn id="108" fill="hold">
                            <p:stCondLst>
                              <p:cond delay="0"/>
                            </p:stCondLst>
                            <p:childTnLst>
                              <p:par>
                                <p:cTn id="109" presetID="20" presetClass="entr" presetSubtype="0" fill="hold" nodeType="clickEffect">
                                  <p:stCondLst>
                                    <p:cond delay="0"/>
                                  </p:stCondLst>
                                  <p:childTnLst>
                                    <p:set>
                                      <p:cBhvr>
                                        <p:cTn id="110" dur="1" fill="hold">
                                          <p:stCondLst>
                                            <p:cond delay="0"/>
                                          </p:stCondLst>
                                        </p:cTn>
                                        <p:tgtEl>
                                          <p:spTgt spid="5139"/>
                                        </p:tgtEl>
                                        <p:attrNameLst>
                                          <p:attrName>style.visibility</p:attrName>
                                        </p:attrNameLst>
                                      </p:cBhvr>
                                      <p:to>
                                        <p:strVal val="visible"/>
                                      </p:to>
                                    </p:set>
                                    <p:animEffect transition="in" filter="wedge">
                                      <p:cBhvr>
                                        <p:cTn id="111" dur="2000"/>
                                        <p:tgtEl>
                                          <p:spTgt spid="5139"/>
                                        </p:tgtEl>
                                      </p:cBhvr>
                                    </p:animEffect>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5140"/>
                                        </p:tgtEl>
                                        <p:attrNameLst>
                                          <p:attrName>style.visibility</p:attrName>
                                        </p:attrNameLst>
                                      </p:cBhvr>
                                      <p:to>
                                        <p:strVal val="visible"/>
                                      </p:to>
                                    </p:set>
                                    <p:animEffect transition="in" filter="fade">
                                      <p:cBhvr>
                                        <p:cTn id="116" dur="1000"/>
                                        <p:tgtEl>
                                          <p:spTgt spid="5140"/>
                                        </p:tgtEl>
                                      </p:cBhvr>
                                    </p:animEffect>
                                    <p:anim calcmode="lin" valueType="num">
                                      <p:cBhvr>
                                        <p:cTn id="117" dur="1000" fill="hold"/>
                                        <p:tgtEl>
                                          <p:spTgt spid="5140"/>
                                        </p:tgtEl>
                                        <p:attrNameLst>
                                          <p:attrName>ppt_x</p:attrName>
                                        </p:attrNameLst>
                                      </p:cBhvr>
                                      <p:tavLst>
                                        <p:tav tm="0">
                                          <p:val>
                                            <p:strVal val="#ppt_x"/>
                                          </p:val>
                                        </p:tav>
                                        <p:tav tm="100000">
                                          <p:val>
                                            <p:strVal val="#ppt_x"/>
                                          </p:val>
                                        </p:tav>
                                      </p:tavLst>
                                    </p:anim>
                                    <p:anim calcmode="lin" valueType="num">
                                      <p:cBhvr>
                                        <p:cTn id="118" dur="1000" fill="hold"/>
                                        <p:tgtEl>
                                          <p:spTgt spid="5140"/>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53" presetClass="entr" presetSubtype="16" fill="hold" nodeType="clickEffect">
                                  <p:stCondLst>
                                    <p:cond delay="0"/>
                                  </p:stCondLst>
                                  <p:childTnLst>
                                    <p:set>
                                      <p:cBhvr>
                                        <p:cTn id="122" dur="1" fill="hold">
                                          <p:stCondLst>
                                            <p:cond delay="0"/>
                                          </p:stCondLst>
                                        </p:cTn>
                                        <p:tgtEl>
                                          <p:spTgt spid="5124"/>
                                        </p:tgtEl>
                                        <p:attrNameLst>
                                          <p:attrName>style.visibility</p:attrName>
                                        </p:attrNameLst>
                                      </p:cBhvr>
                                      <p:to>
                                        <p:strVal val="visible"/>
                                      </p:to>
                                    </p:set>
                                    <p:anim calcmode="lin" valueType="num">
                                      <p:cBhvr>
                                        <p:cTn id="123" dur="500" fill="hold"/>
                                        <p:tgtEl>
                                          <p:spTgt spid="5124"/>
                                        </p:tgtEl>
                                        <p:attrNameLst>
                                          <p:attrName>ppt_w</p:attrName>
                                        </p:attrNameLst>
                                      </p:cBhvr>
                                      <p:tavLst>
                                        <p:tav tm="0">
                                          <p:val>
                                            <p:fltVal val="0.000000"/>
                                          </p:val>
                                        </p:tav>
                                        <p:tav tm="100000">
                                          <p:val>
                                            <p:strVal val="#ppt_w"/>
                                          </p:val>
                                        </p:tav>
                                      </p:tavLst>
                                    </p:anim>
                                    <p:anim calcmode="lin" valueType="num">
                                      <p:cBhvr>
                                        <p:cTn id="124" dur="500" fill="hold"/>
                                        <p:tgtEl>
                                          <p:spTgt spid="5124"/>
                                        </p:tgtEl>
                                        <p:attrNameLst>
                                          <p:attrName>ppt_h</p:attrName>
                                        </p:attrNameLst>
                                      </p:cBhvr>
                                      <p:tavLst>
                                        <p:tav tm="0">
                                          <p:val>
                                            <p:fltVal val="0.000000"/>
                                          </p:val>
                                        </p:tav>
                                        <p:tav tm="100000">
                                          <p:val>
                                            <p:strVal val="#ppt_h"/>
                                          </p:val>
                                        </p:tav>
                                      </p:tavLst>
                                    </p:anim>
                                    <p:animEffect transition="in" filter="fade">
                                      <p:cBhvr>
                                        <p:cTn id="125" dur="500"/>
                                        <p:tgtEl>
                                          <p:spTgt spid="5124"/>
                                        </p:tgtEl>
                                      </p:cBhvr>
                                    </p:animEffect>
                                  </p:childTnLst>
                                </p:cTn>
                              </p:par>
                            </p:childTnLst>
                          </p:cTn>
                        </p:par>
                        <p:par>
                          <p:cTn id="126" fill="hold">
                            <p:stCondLst>
                              <p:cond delay="500"/>
                            </p:stCondLst>
                            <p:childTnLst>
                              <p:par>
                                <p:cTn id="127" presetID="1" presetClass="entr" presetSubtype="0" fill="hold" grpId="0" nodeType="afterEffect">
                                  <p:stCondLst>
                                    <p:cond delay="0"/>
                                  </p:stCondLst>
                                  <p:childTnLst>
                                    <p:set>
                                      <p:cBhvr>
                                        <p:cTn id="128" dur="1" fill="hold">
                                          <p:stCondLst>
                                            <p:cond delay="0"/>
                                          </p:stCondLst>
                                        </p:cTn>
                                        <p:tgtEl>
                                          <p:spTgt spid="5141"/>
                                        </p:tgtEl>
                                        <p:attrNameLst>
                                          <p:attrName>style.visibility</p:attrName>
                                        </p:attrNameLst>
                                      </p:cBhvr>
                                      <p:to>
                                        <p:strVal val="visible"/>
                                      </p:to>
                                    </p:set>
                                  </p:childTnLst>
                                </p:cTn>
                              </p:par>
                            </p:childTnLst>
                          </p:cTn>
                        </p:par>
                        <p:par>
                          <p:cTn id="129" fill="hold">
                            <p:stCondLst>
                              <p:cond delay="500"/>
                            </p:stCondLst>
                            <p:childTnLst>
                              <p:par>
                                <p:cTn id="130" presetID="1" presetClass="entr" presetSubtype="0" fill="hold" grpId="0" nodeType="afterEffect">
                                  <p:stCondLst>
                                    <p:cond delay="0"/>
                                  </p:stCondLst>
                                  <p:childTnLst>
                                    <p:set>
                                      <p:cBhvr>
                                        <p:cTn id="131" dur="1" fill="hold">
                                          <p:stCondLst>
                                            <p:cond delay="0"/>
                                          </p:stCondLst>
                                        </p:cTn>
                                        <p:tgtEl>
                                          <p:spTgt spid="5142"/>
                                        </p:tgtEl>
                                        <p:attrNameLst>
                                          <p:attrName>style.visibility</p:attrName>
                                        </p:attrNameLst>
                                      </p:cBhvr>
                                      <p:to>
                                        <p:strVal val="visible"/>
                                      </p:to>
                                    </p:set>
                                  </p:childTnLst>
                                </p:cTn>
                              </p:par>
                            </p:childTnLst>
                          </p:cTn>
                        </p:par>
                        <p:par>
                          <p:cTn id="132" fill="hold">
                            <p:stCondLst>
                              <p:cond delay="500"/>
                            </p:stCondLst>
                            <p:childTnLst>
                              <p:par>
                                <p:cTn id="133" presetID="1" presetClass="entr" presetSubtype="0" fill="hold" grpId="0" nodeType="afterEffect">
                                  <p:stCondLst>
                                    <p:cond delay="0"/>
                                  </p:stCondLst>
                                  <p:childTnLst>
                                    <p:set>
                                      <p:cBhvr>
                                        <p:cTn id="134" dur="1" fill="hold">
                                          <p:stCondLst>
                                            <p:cond delay="0"/>
                                          </p:stCondLst>
                                        </p:cTn>
                                        <p:tgtEl>
                                          <p:spTgt spid="5143"/>
                                        </p:tgtEl>
                                        <p:attrNameLst>
                                          <p:attrName>style.visibility</p:attrName>
                                        </p:attrNameLst>
                                      </p:cBhvr>
                                      <p:to>
                                        <p:strVal val="visible"/>
                                      </p:to>
                                    </p:set>
                                  </p:childTnLst>
                                </p:cTn>
                              </p:par>
                            </p:childTnLst>
                          </p:cTn>
                        </p:par>
                        <p:par>
                          <p:cTn id="135" fill="hold">
                            <p:stCondLst>
                              <p:cond delay="500"/>
                            </p:stCondLst>
                            <p:childTnLst>
                              <p:par>
                                <p:cTn id="136" presetID="1" presetClass="entr" presetSubtype="0" fill="hold" grpId="0" nodeType="afterEffect">
                                  <p:stCondLst>
                                    <p:cond delay="0"/>
                                  </p:stCondLst>
                                  <p:childTnLst>
                                    <p:set>
                                      <p:cBhvr>
                                        <p:cTn id="137" dur="1" fill="hold">
                                          <p:stCondLst>
                                            <p:cond delay="0"/>
                                          </p:stCondLst>
                                        </p:cTn>
                                        <p:tgtEl>
                                          <p:spTgt spid="5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P spid="5126" grpId="0"/>
      <p:bldP spid="5127" grpId="0"/>
      <p:bldP spid="5133" grpId="0" animBg="1"/>
      <p:bldP spid="5134" grpId="0" animBg="1"/>
      <p:bldP spid="5135" grpId="0" animBg="1"/>
      <p:bldP spid="5137" grpId="0"/>
      <p:bldP spid="5140" grpId="0"/>
      <p:bldP spid="5141" grpId="0"/>
      <p:bldP spid="5142" grpId="0"/>
      <p:bldP spid="5143" grpId="0"/>
      <p:bldP spid="5144" grpId="0"/>
      <p:bldP spid="5145" grpId="0"/>
      <p:bldP spid="5147" grpId="0"/>
      <p:bldP spid="5148" grpId="0"/>
      <p:bldP spid="5149" grpId="0"/>
      <p:bldP spid="515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0418" name="Picture 4"/>
          <p:cNvPicPr>
            <a:picLocks noChangeAspect="1"/>
          </p:cNvPicPr>
          <p:nvPr/>
        </p:nvPicPr>
        <p:blipFill>
          <a:blip r:embed="rId1"/>
          <a:srcRect l="13855" t="15831" r="14018" b="4594"/>
          <a:stretch>
            <a:fillRect/>
          </a:stretch>
        </p:blipFill>
        <p:spPr>
          <a:xfrm>
            <a:off x="468313" y="0"/>
            <a:ext cx="8388350" cy="6881813"/>
          </a:xfrm>
          <a:prstGeom prst="rect">
            <a:avLst/>
          </a:prstGeom>
          <a:noFill/>
          <a:ln w="19050">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ext Box 2"/>
          <p:cNvSpPr txBox="1"/>
          <p:nvPr/>
        </p:nvSpPr>
        <p:spPr>
          <a:xfrm>
            <a:off x="611188" y="981075"/>
            <a:ext cx="8145462"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dirty="0">
                <a:solidFill>
                  <a:srgbClr val="0000CC"/>
                </a:solidFill>
                <a:ea typeface="幼圆" panose="02010509060101010101" pitchFamily="49" charset="-122"/>
              </a:rPr>
              <a:t>        </a:t>
            </a:r>
            <a:r>
              <a:rPr lang="zh-CN" altLang="en-US" sz="2800" dirty="0">
                <a:solidFill>
                  <a:srgbClr val="0000CC"/>
                </a:solidFill>
                <a:ea typeface="幼圆" panose="02010509060101010101" pitchFamily="49" charset="-122"/>
              </a:rPr>
              <a:t>本章重点介绍组合逻辑电路的特点、以及组合电路的分析方法和设计方法。</a:t>
            </a:r>
            <a:endParaRPr lang="zh-CN" altLang="en-US" sz="2800" dirty="0">
              <a:solidFill>
                <a:srgbClr val="0000CC"/>
              </a:solidFill>
              <a:ea typeface="幼圆" panose="02010509060101010101" pitchFamily="49" charset="-122"/>
            </a:endParaRPr>
          </a:p>
        </p:txBody>
      </p:sp>
      <p:sp>
        <p:nvSpPr>
          <p:cNvPr id="68611" name="Text Box 3"/>
          <p:cNvSpPr txBox="1"/>
          <p:nvPr/>
        </p:nvSpPr>
        <p:spPr>
          <a:xfrm>
            <a:off x="755650" y="1916113"/>
            <a:ext cx="7966075" cy="1800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dirty="0">
                <a:solidFill>
                  <a:srgbClr val="0000CC"/>
                </a:solidFill>
                <a:ea typeface="幼圆" panose="02010509060101010101" pitchFamily="49" charset="-122"/>
              </a:rPr>
              <a:t>       </a:t>
            </a:r>
            <a:r>
              <a:rPr lang="zh-CN" altLang="en-US" sz="2800" dirty="0">
                <a:solidFill>
                  <a:srgbClr val="FF0000"/>
                </a:solidFill>
                <a:ea typeface="幼圆" panose="02010509060101010101" pitchFamily="49" charset="-122"/>
              </a:rPr>
              <a:t>首先介绍组合逻辑电路的共同特点和一般分析方法及设计方法。然后介绍常用的各种中规模集成电路的组合逻辑电路的工作原理和使用方法。</a:t>
            </a:r>
            <a:endParaRPr lang="zh-CN" altLang="en-US" sz="2800" dirty="0">
              <a:solidFill>
                <a:srgbClr val="FF0000"/>
              </a:solidFill>
              <a:ea typeface="幼圆" panose="02010509060101010101" pitchFamily="49" charset="-122"/>
            </a:endParaRPr>
          </a:p>
        </p:txBody>
      </p:sp>
      <p:sp>
        <p:nvSpPr>
          <p:cNvPr id="68612" name="Text Box 4"/>
          <p:cNvSpPr txBox="1"/>
          <p:nvPr/>
        </p:nvSpPr>
        <p:spPr>
          <a:xfrm>
            <a:off x="684213" y="3716338"/>
            <a:ext cx="8235950" cy="13731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dirty="0">
                <a:solidFill>
                  <a:srgbClr val="0000CC"/>
                </a:solidFill>
                <a:ea typeface="幼圆" panose="02010509060101010101" pitchFamily="49" charset="-122"/>
              </a:rPr>
              <a:t>       </a:t>
            </a:r>
            <a:r>
              <a:rPr lang="zh-CN" altLang="en-US" sz="2800" dirty="0">
                <a:solidFill>
                  <a:srgbClr val="006600"/>
                </a:solidFill>
                <a:ea typeface="幼圆" panose="02010509060101010101" pitchFamily="49" charset="-122"/>
              </a:rPr>
              <a:t>最后从物理概念上说明竞争－冒险现象及其形成原因，并简单介绍消除竞争－冒险现象的常用方法。</a:t>
            </a:r>
            <a:endParaRPr lang="zh-CN" altLang="en-US" sz="2800" dirty="0">
              <a:solidFill>
                <a:srgbClr val="006600"/>
              </a:solidFill>
              <a:ea typeface="幼圆" panose="02010509060101010101" pitchFamily="49" charset="-122"/>
            </a:endParaRPr>
          </a:p>
        </p:txBody>
      </p:sp>
      <p:sp>
        <p:nvSpPr>
          <p:cNvPr id="68613" name="Text Box 5"/>
          <p:cNvSpPr txBox="1">
            <a:spLocks noChangeArrowheads="1"/>
          </p:cNvSpPr>
          <p:nvPr/>
        </p:nvSpPr>
        <p:spPr bwMode="auto">
          <a:xfrm>
            <a:off x="684213" y="5057775"/>
            <a:ext cx="79565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spcBef>
                <a:spcPct val="50000"/>
              </a:spcBef>
              <a:buClrTx/>
              <a:buSzTx/>
              <a:buFontTx/>
              <a:defRPr/>
            </a:pPr>
            <a:r>
              <a:rPr kumimoji="0" lang="en-US" altLang="zh-CN" sz="2800"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sym typeface="+mn-ea"/>
              </a:rPr>
              <a:t>       </a:t>
            </a:r>
            <a:r>
              <a:rPr kumimoji="0" lang="zh-CN" altLang="en-US" sz="2800" kern="1200" cap="none" spc="0" normalizeH="0" baseline="0" noProof="0">
                <a:latin typeface="Arial" panose="020B0604020202020204" pitchFamily="34" charset="0"/>
                <a:ea typeface="幼圆" panose="02010509060101010101" pitchFamily="49" charset="-122"/>
                <a:cs typeface="+mn-cs"/>
                <a:sym typeface="+mn-ea"/>
              </a:rPr>
              <a:t>常用组合电路有：</a:t>
            </a:r>
            <a:r>
              <a:rPr kumimoji="0" lang="zh-CN" altLang="en-US" sz="2800" kern="1200" cap="none" spc="0" normalizeH="0" baseline="0" noProof="0">
                <a:solidFill>
                  <a:srgbClr val="FF3300"/>
                </a:solidFill>
                <a:latin typeface="Arial" panose="020B0604020202020204" pitchFamily="34" charset="0"/>
                <a:ea typeface="幼圆" panose="02010509060101010101" pitchFamily="49" charset="-122"/>
                <a:cs typeface="+mn-cs"/>
                <a:sym typeface="+mn-ea"/>
              </a:rPr>
              <a:t>全加器、译码器、编码器、多路选择器、多路分配器、数值比较器、奇偶检验电路等</a:t>
            </a:r>
            <a:r>
              <a:rPr kumimoji="0" lang="zh-CN" altLang="en-US" sz="2800" kern="1200" cap="none" spc="0" normalizeH="0" baseline="0" noProof="0">
                <a:latin typeface="Arial" panose="020B0604020202020204" pitchFamily="34" charset="0"/>
                <a:ea typeface="幼圆" panose="02010509060101010101" pitchFamily="49" charset="-122"/>
                <a:cs typeface="+mn-cs"/>
                <a:sym typeface="+mn-ea"/>
              </a:rPr>
              <a:t>。这些组合电路经常使用，因此，均有中规模集成组件产品。</a:t>
            </a:r>
            <a:endParaRPr kumimoji="0" lang="zh-CN" altLang="en-US" sz="2800" kern="1200" cap="none" spc="0" normalizeH="0" baseline="0" noProof="0">
              <a:latin typeface="Arial" panose="020B0604020202020204" pitchFamily="34" charset="0"/>
              <a:ea typeface="幼圆" panose="02010509060101010101" pitchFamily="49" charset="-122"/>
              <a:cs typeface="+mn-cs"/>
              <a:sym typeface="+mn-ea"/>
            </a:endParaRPr>
          </a:p>
        </p:txBody>
      </p:sp>
      <p:pic>
        <p:nvPicPr>
          <p:cNvPr id="68614" name="Picture 6" descr="2"/>
          <p:cNvPicPr>
            <a:picLocks noChangeAspect="1"/>
          </p:cNvPicPr>
          <p:nvPr/>
        </p:nvPicPr>
        <p:blipFill>
          <a:blip r:embed="rId1"/>
          <a:stretch>
            <a:fillRect/>
          </a:stretch>
        </p:blipFill>
        <p:spPr>
          <a:xfrm>
            <a:off x="395288" y="692150"/>
            <a:ext cx="8496300" cy="104775"/>
          </a:xfrm>
          <a:prstGeom prst="rect">
            <a:avLst/>
          </a:prstGeom>
          <a:noFill/>
          <a:ln w="9525">
            <a:noFill/>
          </a:ln>
        </p:spPr>
      </p:pic>
      <p:sp>
        <p:nvSpPr>
          <p:cNvPr id="68615" name="Document" descr="无标题16"/>
          <p:cNvSpPr>
            <a:spLocks noChangeAspect="1" noEditPoints="1"/>
          </p:cNvSpPr>
          <p:nvPr/>
        </p:nvSpPr>
        <p:spPr>
          <a:xfrm>
            <a:off x="2546350" y="1449388"/>
            <a:ext cx="5040313" cy="4410075"/>
          </a:xfrm>
          <a:custGeom>
            <a:avLst/>
            <a:gdLst>
              <a:gd name="txL" fmla="*/ 0 w 21600"/>
              <a:gd name="txT" fmla="*/ 0 h 21600"/>
              <a:gd name="txR" fmla="*/ 21600 w 21600"/>
              <a:gd name="txB" fmla="*/ 21600 h 21600"/>
            </a:gdLst>
            <a:ahLst/>
            <a:cxnLst>
              <a:cxn ang="0">
                <a:pos x="2147483646" y="2147483646"/>
              </a:cxn>
              <a:cxn ang="0">
                <a:pos x="2147483646" y="2147483646"/>
              </a:cxn>
              <a:cxn ang="0">
                <a:pos x="2147483646" y="2147483646"/>
              </a:cxn>
              <a:cxn ang="0">
                <a:pos x="2147483646" y="2147483646"/>
              </a:cxn>
              <a:cxn ang="0">
                <a:pos x="2147483646" y="2147483646"/>
              </a:cxn>
              <a:cxn ang="0">
                <a:pos x="0" y="0"/>
              </a:cxn>
              <a:cxn ang="0">
                <a:pos x="2147483646" y="0"/>
              </a:cxn>
              <a:cxn ang="0">
                <a:pos x="2147483646" y="2147483646"/>
              </a:cxn>
            </a:cxnLst>
            <a:rect l="txL" t="txT" r="txR" b="txB"/>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blipFill rotWithShape="0">
            <a:blip r:embed="rId2"/>
          </a:blipFill>
          <a:ln w="25400" cap="flat" cmpd="sng">
            <a:solidFill>
              <a:srgbClr val="990099"/>
            </a:solidFill>
            <a:prstDash val="solid"/>
            <a:miter/>
            <a:headEnd type="none" w="med" len="med"/>
            <a:tailEnd type="none" w="med" len="med"/>
          </a:ln>
          <a:effectLst>
            <a:outerShdw dist="107763" dir="2699999" algn="ctr" rotWithShape="0">
              <a:srgbClr val="808080"/>
            </a:outerShdw>
          </a:effectLst>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4800" dirty="0">
                <a:solidFill>
                  <a:srgbClr val="FF0000"/>
                </a:solidFill>
                <a:ea typeface="黑体" panose="02010609060101010101" pitchFamily="49" charset="-122"/>
              </a:rPr>
              <a:t>要求：看懂功能表，熟练使用中规模集成电路设计数字电路</a:t>
            </a:r>
            <a:r>
              <a:rPr lang="zh-CN" altLang="en-US" sz="4800" dirty="0">
                <a:solidFill>
                  <a:srgbClr val="FF0000"/>
                </a:solidFill>
                <a:ea typeface="幼圆" panose="02010509060101010101" pitchFamily="49" charset="-122"/>
              </a:rPr>
              <a:t>。</a:t>
            </a:r>
            <a:endParaRPr lang="zh-CN" altLang="en-US" sz="4800" dirty="0">
              <a:solidFill>
                <a:srgbClr val="FF0000"/>
              </a:solidFill>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68614"/>
                                        </p:tgtEl>
                                        <p:attrNameLst>
                                          <p:attrName>style.visibility</p:attrName>
                                        </p:attrNameLst>
                                      </p:cBhvr>
                                      <p:to>
                                        <p:strVal val="visible"/>
                                      </p:to>
                                    </p:set>
                                    <p:anim calcmode="lin" valueType="num">
                                      <p:cBhvr>
                                        <p:cTn id="7" dur="500" fill="hold"/>
                                        <p:tgtEl>
                                          <p:spTgt spid="68614"/>
                                        </p:tgtEl>
                                        <p:attrNameLst>
                                          <p:attrName>ppt_w</p:attrName>
                                        </p:attrNameLst>
                                      </p:cBhvr>
                                      <p:tavLst>
                                        <p:tav tm="0">
                                          <p:val>
                                            <p:fltVal val="0.000000"/>
                                          </p:val>
                                        </p:tav>
                                        <p:tav tm="100000">
                                          <p:val>
                                            <p:strVal val="#ppt_w"/>
                                          </p:val>
                                        </p:tav>
                                      </p:tavLst>
                                    </p:anim>
                                    <p:anim calcmode="lin" valueType="num">
                                      <p:cBhvr>
                                        <p:cTn id="8" dur="500" fill="hold"/>
                                        <p:tgtEl>
                                          <p:spTgt spid="6861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9" presetClass="entr" presetSubtype="0" fill="hold" grpId="0" nodeType="clickEffect">
                                  <p:stCondLst>
                                    <p:cond delay="0"/>
                                  </p:stCondLst>
                                  <p:childTnLst>
                                    <p:set>
                                      <p:cBhvr>
                                        <p:cTn id="12" dur="1" fill="hold">
                                          <p:stCondLst>
                                            <p:cond delay="0"/>
                                          </p:stCondLst>
                                        </p:cTn>
                                        <p:tgtEl>
                                          <p:spTgt spid="68610"/>
                                        </p:tgtEl>
                                        <p:attrNameLst>
                                          <p:attrName>style.visibility</p:attrName>
                                        </p:attrNameLst>
                                      </p:cBhvr>
                                      <p:to>
                                        <p:strVal val="visible"/>
                                      </p:to>
                                    </p:set>
                                    <p:anim calcmode="lin" valueType="num">
                                      <p:cBhvr>
                                        <p:cTn id="13" dur="3000" fill="hold"/>
                                        <p:tgtEl>
                                          <p:spTgt spid="68610"/>
                                        </p:tgtEl>
                                        <p:attrNameLst>
                                          <p:attrName>ppt_x</p:attrName>
                                        </p:attrNameLst>
                                      </p:cBhvr>
                                      <p:tavLst>
                                        <p:tav tm="0">
                                          <p:val>
                                            <p:strVal val="#ppt_x-.2"/>
                                          </p:val>
                                        </p:tav>
                                        <p:tav tm="100000">
                                          <p:val>
                                            <p:strVal val="#ppt_x"/>
                                          </p:val>
                                        </p:tav>
                                      </p:tavLst>
                                    </p:anim>
                                    <p:anim calcmode="lin" valueType="num">
                                      <p:cBhvr>
                                        <p:cTn id="14" dur="3000" fill="hold"/>
                                        <p:tgtEl>
                                          <p:spTgt spid="68610"/>
                                        </p:tgtEl>
                                        <p:attrNameLst>
                                          <p:attrName>ppt_y</p:attrName>
                                        </p:attrNameLst>
                                      </p:cBhvr>
                                      <p:tavLst>
                                        <p:tav tm="0">
                                          <p:val>
                                            <p:strVal val="#ppt_y"/>
                                          </p:val>
                                        </p:tav>
                                        <p:tav tm="100000">
                                          <p:val>
                                            <p:strVal val="#ppt_y"/>
                                          </p:val>
                                        </p:tav>
                                      </p:tavLst>
                                    </p:anim>
                                    <p:animEffect transition="in" filter="wipe(right)" prLst="gradientSize: 0.1">
                                      <p:cBhvr>
                                        <p:cTn id="15" dur="3000"/>
                                        <p:tgtEl>
                                          <p:spTgt spid="6861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68611"/>
                                        </p:tgtEl>
                                        <p:attrNameLst>
                                          <p:attrName>style.visibility</p:attrName>
                                        </p:attrNameLst>
                                      </p:cBhvr>
                                      <p:to>
                                        <p:strVal val="visible"/>
                                      </p:to>
                                    </p:set>
                                    <p:anim calcmode="lin" valueType="num">
                                      <p:cBhvr additive="base">
                                        <p:cTn id="20" dur="3000" fill="hold"/>
                                        <p:tgtEl>
                                          <p:spTgt spid="68611"/>
                                        </p:tgtEl>
                                        <p:attrNameLst>
                                          <p:attrName>ppt_x</p:attrName>
                                        </p:attrNameLst>
                                      </p:cBhvr>
                                      <p:tavLst>
                                        <p:tav tm="0">
                                          <p:val>
                                            <p:strVal val="1+#ppt_w/2"/>
                                          </p:val>
                                        </p:tav>
                                        <p:tav tm="100000">
                                          <p:val>
                                            <p:strVal val="#ppt_x"/>
                                          </p:val>
                                        </p:tav>
                                      </p:tavLst>
                                    </p:anim>
                                    <p:anim calcmode="lin" valueType="num">
                                      <p:cBhvr additive="base">
                                        <p:cTn id="21" dur="3000" fill="hold"/>
                                        <p:tgtEl>
                                          <p:spTgt spid="68611"/>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nodeType="clickEffect">
                                  <p:stCondLst>
                                    <p:cond delay="0"/>
                                  </p:stCondLst>
                                  <p:childTnLst>
                                    <p:set>
                                      <p:cBhvr>
                                        <p:cTn id="25" dur="1" fill="hold">
                                          <p:stCondLst>
                                            <p:cond delay="0"/>
                                          </p:stCondLst>
                                        </p:cTn>
                                        <p:tgtEl>
                                          <p:spTgt spid="68612">
                                            <p:txEl>
                                              <p:charRg st="0" end="52"/>
                                            </p:txEl>
                                          </p:spTgt>
                                        </p:tgtEl>
                                        <p:attrNameLst>
                                          <p:attrName>style.visibility</p:attrName>
                                        </p:attrNameLst>
                                      </p:cBhvr>
                                      <p:to>
                                        <p:strVal val="visible"/>
                                      </p:to>
                                    </p:set>
                                    <p:animEffect transition="in" filter="diamond(in)">
                                      <p:cBhvr>
                                        <p:cTn id="26" dur="3000"/>
                                        <p:tgtEl>
                                          <p:spTgt spid="68612">
                                            <p:txEl>
                                              <p:charRg st="0" end="5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32" fill="hold" grpId="0" nodeType="clickEffect">
                                  <p:stCondLst>
                                    <p:cond delay="0"/>
                                  </p:stCondLst>
                                  <p:childTnLst>
                                    <p:set>
                                      <p:cBhvr>
                                        <p:cTn id="30" dur="1" fill="hold">
                                          <p:stCondLst>
                                            <p:cond delay="0"/>
                                          </p:stCondLst>
                                        </p:cTn>
                                        <p:tgtEl>
                                          <p:spTgt spid="68613"/>
                                        </p:tgtEl>
                                        <p:attrNameLst>
                                          <p:attrName>style.visibility</p:attrName>
                                        </p:attrNameLst>
                                      </p:cBhvr>
                                      <p:to>
                                        <p:strVal val="visible"/>
                                      </p:to>
                                    </p:set>
                                    <p:animEffect transition="in" filter="diamond(out)">
                                      <p:cBhvr>
                                        <p:cTn id="31" dur="3000"/>
                                        <p:tgtEl>
                                          <p:spTgt spid="68613"/>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9" fill="hold" grpId="0" nodeType="clickEffect">
                                  <p:stCondLst>
                                    <p:cond delay="0"/>
                                  </p:stCondLst>
                                  <p:childTnLst>
                                    <p:set>
                                      <p:cBhvr>
                                        <p:cTn id="35" dur="1" fill="hold">
                                          <p:stCondLst>
                                            <p:cond delay="0"/>
                                          </p:stCondLst>
                                        </p:cTn>
                                        <p:tgtEl>
                                          <p:spTgt spid="68615"/>
                                        </p:tgtEl>
                                        <p:attrNameLst>
                                          <p:attrName>style.visibility</p:attrName>
                                        </p:attrNameLst>
                                      </p:cBhvr>
                                      <p:to>
                                        <p:strVal val="visible"/>
                                      </p:to>
                                    </p:set>
                                    <p:anim calcmode="lin" valueType="num">
                                      <p:cBhvr additive="base">
                                        <p:cTn id="36" dur="3000" fill="hold"/>
                                        <p:tgtEl>
                                          <p:spTgt spid="68615"/>
                                        </p:tgtEl>
                                        <p:attrNameLst>
                                          <p:attrName>ppt_x</p:attrName>
                                        </p:attrNameLst>
                                      </p:cBhvr>
                                      <p:tavLst>
                                        <p:tav tm="0">
                                          <p:val>
                                            <p:strVal val="0-#ppt_w/2"/>
                                          </p:val>
                                        </p:tav>
                                        <p:tav tm="100000">
                                          <p:val>
                                            <p:strVal val="#ppt_x"/>
                                          </p:val>
                                        </p:tav>
                                      </p:tavLst>
                                    </p:anim>
                                    <p:anim calcmode="lin" valueType="num">
                                      <p:cBhvr additive="base">
                                        <p:cTn id="37" dur="3000" fill="hold"/>
                                        <p:tgtEl>
                                          <p:spTgt spid="686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68611" grpId="0"/>
      <p:bldP spid="68613" grpId="0"/>
      <p:bldP spid="686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8" name="Rectangle 4"/>
          <p:cNvSpPr>
            <a:spLocks noGrp="1"/>
          </p:cNvSpPr>
          <p:nvPr>
            <p:ph type="title"/>
          </p:nvPr>
        </p:nvSpPr>
        <p:spPr>
          <a:xfrm>
            <a:off x="250825" y="333375"/>
            <a:ext cx="7345363" cy="519113"/>
          </a:xfrm>
          <a:ln/>
        </p:spPr>
        <p:txBody>
          <a:bodyPr vert="horz" wrap="square" lIns="91440" tIns="45720" rIns="91440" bIns="45720" anchor="t">
            <a:spAutoFit/>
          </a:bodyPr>
          <a:p>
            <a:pPr algn="l" eaLnBrk="1" hangingPunct="1">
              <a:spcBef>
                <a:spcPct val="50000"/>
              </a:spcBef>
            </a:pPr>
            <a:r>
              <a:rPr lang="zh-CN" altLang="en-US" sz="2800" b="1" dirty="0">
                <a:solidFill>
                  <a:srgbClr val="800000"/>
                </a:solidFill>
              </a:rPr>
              <a:t>二、用“或非”门实现逻辑函数：</a:t>
            </a:r>
            <a:endParaRPr lang="zh-CN" altLang="en-US" sz="2800" b="1" dirty="0">
              <a:solidFill>
                <a:srgbClr val="800000"/>
              </a:solidFill>
            </a:endParaRPr>
          </a:p>
        </p:txBody>
      </p:sp>
      <p:pic>
        <p:nvPicPr>
          <p:cNvPr id="6149" name="Picture 5"/>
          <p:cNvPicPr>
            <a:picLocks noChangeAspect="1"/>
          </p:cNvPicPr>
          <p:nvPr/>
        </p:nvPicPr>
        <p:blipFill>
          <a:blip r:embed="rId1">
            <a:clrChange>
              <a:clrFrom>
                <a:srgbClr val="000080"/>
              </a:clrFrom>
              <a:clrTo>
                <a:srgbClr val="000000"/>
              </a:clrTo>
            </a:clrChange>
            <a:clrChange>
              <a:clrFrom>
                <a:srgbClr val="0000FF"/>
              </a:clrFrom>
              <a:clrTo>
                <a:srgbClr val="000000"/>
              </a:clrTo>
            </a:clrChange>
            <a:clrChange>
              <a:clrFrom>
                <a:srgbClr val="FFFFE8"/>
              </a:clrFrom>
              <a:clrTo>
                <a:srgbClr val="FFFFFF"/>
              </a:clrTo>
            </a:clrChange>
          </a:blip>
          <a:srcRect l="8720" t="7559" r="11627" b="22676"/>
          <a:stretch>
            <a:fillRect/>
          </a:stretch>
        </p:blipFill>
        <p:spPr>
          <a:xfrm>
            <a:off x="6227763" y="1628775"/>
            <a:ext cx="2166937" cy="1666875"/>
          </a:xfrm>
          <a:prstGeom prst="rect">
            <a:avLst/>
          </a:prstGeom>
          <a:noFill/>
          <a:ln w="9525">
            <a:noFill/>
          </a:ln>
        </p:spPr>
      </p:pic>
      <p:graphicFrame>
        <p:nvGraphicFramePr>
          <p:cNvPr id="6150" name="Object 6"/>
          <p:cNvGraphicFramePr>
            <a:graphicFrameLocks noChangeAspect="1"/>
          </p:cNvGraphicFramePr>
          <p:nvPr/>
        </p:nvGraphicFramePr>
        <p:xfrm>
          <a:off x="1123950" y="1484313"/>
          <a:ext cx="2439988" cy="431800"/>
        </p:xfrm>
        <a:graphic>
          <a:graphicData uri="http://schemas.openxmlformats.org/presentationml/2006/ole">
            <mc:AlternateContent xmlns:mc="http://schemas.openxmlformats.org/markup-compatibility/2006">
              <mc:Choice xmlns:v="urn:schemas-microsoft-com:vml" Requires="v">
                <p:oleObj spid="_x0000_s3085" name="" r:id="rId2" imgW="848995" imgH="114300" progId="Equation.3">
                  <p:embed/>
                </p:oleObj>
              </mc:Choice>
              <mc:Fallback>
                <p:oleObj name="" r:id="rId2" imgW="848995" imgH="114300" progId="Equation.3">
                  <p:embed/>
                  <p:pic>
                    <p:nvPicPr>
                      <p:cNvPr id="0" name="图片 3084"/>
                      <p:cNvPicPr/>
                      <p:nvPr/>
                    </p:nvPicPr>
                    <p:blipFill>
                      <a:blip r:embed="rId3">
                        <a:clrChange>
                          <a:clrFrom>
                            <a:srgbClr val="000000"/>
                          </a:clrFrom>
                          <a:clrTo>
                            <a:srgbClr val="00FF00"/>
                          </a:clrTo>
                        </a:clrChange>
                      </a:blip>
                      <a:stretch>
                        <a:fillRect/>
                      </a:stretch>
                    </p:blipFill>
                    <p:spPr>
                      <a:xfrm>
                        <a:off x="1123950" y="1484313"/>
                        <a:ext cx="2439988" cy="431800"/>
                      </a:xfrm>
                      <a:prstGeom prst="rect">
                        <a:avLst/>
                      </a:prstGeom>
                      <a:solidFill>
                        <a:srgbClr val="666699"/>
                      </a:solidFill>
                      <a:ln w="38100">
                        <a:noFill/>
                        <a:miter/>
                      </a:ln>
                    </p:spPr>
                  </p:pic>
                </p:oleObj>
              </mc:Fallback>
            </mc:AlternateContent>
          </a:graphicData>
        </a:graphic>
      </p:graphicFrame>
      <p:sp>
        <p:nvSpPr>
          <p:cNvPr id="6151" name="Rectangle 7"/>
          <p:cNvSpPr/>
          <p:nvPr/>
        </p:nvSpPr>
        <p:spPr>
          <a:xfrm>
            <a:off x="611188" y="981075"/>
            <a:ext cx="29114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dirty="0">
                <a:latin typeface="幼圆" panose="02010509060101010101" pitchFamily="49" charset="-122"/>
                <a:ea typeface="幼圆" panose="02010509060101010101" pitchFamily="49" charset="-122"/>
              </a:rPr>
              <a:t>1</a:t>
            </a:r>
            <a:r>
              <a:rPr lang="zh-CN" altLang="en-US" sz="2400" dirty="0">
                <a:latin typeface="幼圆" panose="02010509060101010101" pitchFamily="49" charset="-122"/>
                <a:ea typeface="幼圆" panose="02010509060101010101" pitchFamily="49" charset="-122"/>
              </a:rPr>
              <a:t>、填</a:t>
            </a:r>
            <a:r>
              <a:rPr lang="zh-CN" altLang="en-US" sz="2400" dirty="0">
                <a:ea typeface="幼圆" panose="02010509060101010101" pitchFamily="49" charset="-122"/>
              </a:rPr>
              <a:t>“</a:t>
            </a:r>
            <a:r>
              <a:rPr lang="en-US" altLang="zh-CN" sz="2400" dirty="0">
                <a:ea typeface="幼圆" panose="02010509060101010101" pitchFamily="49" charset="-122"/>
              </a:rPr>
              <a:t>1”</a:t>
            </a:r>
            <a:r>
              <a:rPr lang="zh-CN" altLang="en-US" sz="2400" dirty="0">
                <a:latin typeface="幼圆" panose="02010509060101010101" pitchFamily="49" charset="-122"/>
                <a:ea typeface="幼圆" panose="02010509060101010101" pitchFamily="49" charset="-122"/>
              </a:rPr>
              <a:t>格，圈</a:t>
            </a:r>
            <a:r>
              <a:rPr lang="zh-CN" altLang="en-US" sz="2400" dirty="0">
                <a:ea typeface="幼圆" panose="02010509060101010101" pitchFamily="49" charset="-122"/>
              </a:rPr>
              <a:t>“</a:t>
            </a:r>
            <a:r>
              <a:rPr lang="en-US" altLang="zh-CN" sz="2400" dirty="0">
                <a:ea typeface="幼圆" panose="02010509060101010101" pitchFamily="49" charset="-122"/>
              </a:rPr>
              <a:t>0”</a:t>
            </a:r>
            <a:r>
              <a:rPr lang="zh-CN" altLang="en-US" sz="2400" dirty="0">
                <a:latin typeface="幼圆" panose="02010509060101010101" pitchFamily="49" charset="-122"/>
                <a:ea typeface="幼圆" panose="02010509060101010101" pitchFamily="49" charset="-122"/>
              </a:rPr>
              <a:t>格</a:t>
            </a:r>
            <a:endParaRPr lang="zh-CN" altLang="en-US" sz="2400" dirty="0">
              <a:latin typeface="幼圆" panose="02010509060101010101" pitchFamily="49" charset="-122"/>
              <a:ea typeface="幼圆" panose="02010509060101010101" pitchFamily="49" charset="-122"/>
            </a:endParaRPr>
          </a:p>
        </p:txBody>
      </p:sp>
      <p:sp>
        <p:nvSpPr>
          <p:cNvPr id="6152" name="Rectangle 8"/>
          <p:cNvSpPr/>
          <p:nvPr/>
        </p:nvSpPr>
        <p:spPr>
          <a:xfrm>
            <a:off x="646113" y="1982788"/>
            <a:ext cx="496728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dirty="0">
                <a:latin typeface="幼圆" panose="02010509060101010101" pitchFamily="49" charset="-122"/>
                <a:ea typeface="幼圆" panose="02010509060101010101" pitchFamily="49" charset="-122"/>
              </a:rPr>
              <a:t>2</a:t>
            </a:r>
            <a:r>
              <a:rPr lang="zh-CN" altLang="en-US" sz="2000" dirty="0">
                <a:latin typeface="幼圆" panose="02010509060101010101" pitchFamily="49" charset="-122"/>
                <a:ea typeface="幼圆" panose="02010509060101010101" pitchFamily="49" charset="-122"/>
              </a:rPr>
              <a:t>、</a:t>
            </a:r>
            <a:r>
              <a:rPr lang="zh-CN" altLang="en-US" sz="2400" dirty="0">
                <a:latin typeface="幼圆" panose="02010509060101010101" pitchFamily="49" charset="-122"/>
                <a:ea typeface="幼圆" panose="02010509060101010101" pitchFamily="49" charset="-122"/>
              </a:rPr>
              <a:t>等式两边求反，得出 </a:t>
            </a:r>
            <a:r>
              <a:rPr lang="en-US" altLang="zh-CN" sz="2400" dirty="0">
                <a:ea typeface="幼圆" panose="02010509060101010101" pitchFamily="49" charset="-122"/>
              </a:rPr>
              <a:t>F</a:t>
            </a: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或与式</a:t>
            </a:r>
            <a:r>
              <a:rPr lang="zh-CN" altLang="en-US" sz="1800" dirty="0"/>
              <a:t>。</a:t>
            </a:r>
            <a:endParaRPr lang="zh-CN" altLang="en-US" sz="1800" dirty="0"/>
          </a:p>
        </p:txBody>
      </p:sp>
      <p:sp>
        <p:nvSpPr>
          <p:cNvPr id="6153" name="Rectangle 9"/>
          <p:cNvSpPr/>
          <p:nvPr/>
        </p:nvSpPr>
        <p:spPr>
          <a:xfrm>
            <a:off x="706438" y="3376613"/>
            <a:ext cx="692308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dirty="0">
                <a:latin typeface="幼圆" panose="02010509060101010101" pitchFamily="49" charset="-122"/>
                <a:ea typeface="幼圆" panose="02010509060101010101" pitchFamily="49" charset="-122"/>
              </a:rPr>
              <a:t>3</a:t>
            </a:r>
            <a:r>
              <a:rPr lang="zh-CN" altLang="en-US" sz="2400" dirty="0">
                <a:latin typeface="幼圆" panose="02010509060101010101" pitchFamily="49" charset="-122"/>
                <a:ea typeface="幼圆" panose="02010509060101010101" pitchFamily="49" charset="-122"/>
              </a:rPr>
              <a:t>、对 </a:t>
            </a:r>
            <a:r>
              <a:rPr lang="en-US" altLang="zh-CN" sz="2400" dirty="0">
                <a:ea typeface="幼圆" panose="02010509060101010101" pitchFamily="49" charset="-122"/>
              </a:rPr>
              <a:t>F</a:t>
            </a: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两次求反，一次反演得出或非－或非式。</a:t>
            </a:r>
            <a:endParaRPr lang="zh-CN" altLang="en-US" sz="2400" dirty="0">
              <a:latin typeface="幼圆" panose="02010509060101010101" pitchFamily="49" charset="-122"/>
              <a:ea typeface="幼圆" panose="02010509060101010101" pitchFamily="49" charset="-122"/>
            </a:endParaRPr>
          </a:p>
        </p:txBody>
      </p:sp>
      <p:graphicFrame>
        <p:nvGraphicFramePr>
          <p:cNvPr id="6154" name="Object 10"/>
          <p:cNvGraphicFramePr>
            <a:graphicFrameLocks noChangeAspect="1"/>
          </p:cNvGraphicFramePr>
          <p:nvPr/>
        </p:nvGraphicFramePr>
        <p:xfrm>
          <a:off x="1098550" y="2441575"/>
          <a:ext cx="2968625" cy="482600"/>
        </p:xfrm>
        <a:graphic>
          <a:graphicData uri="http://schemas.openxmlformats.org/presentationml/2006/ole">
            <mc:AlternateContent xmlns:mc="http://schemas.openxmlformats.org/markup-compatibility/2006">
              <mc:Choice xmlns:v="urn:schemas-microsoft-com:vml" Requires="v">
                <p:oleObj spid="_x0000_s3088" name="" r:id="rId4" imgW="1045210" imgH="130810" progId="Equation.3">
                  <p:embed/>
                </p:oleObj>
              </mc:Choice>
              <mc:Fallback>
                <p:oleObj name="" r:id="rId4" imgW="1045210" imgH="130810" progId="Equation.3">
                  <p:embed/>
                  <p:pic>
                    <p:nvPicPr>
                      <p:cNvPr id="0" name="图片 3087"/>
                      <p:cNvPicPr/>
                      <p:nvPr/>
                    </p:nvPicPr>
                    <p:blipFill>
                      <a:blip r:embed="rId5">
                        <a:clrChange>
                          <a:clrFrom>
                            <a:srgbClr val="000000"/>
                          </a:clrFrom>
                          <a:clrTo>
                            <a:srgbClr val="00FF00"/>
                          </a:clrTo>
                        </a:clrChange>
                      </a:blip>
                      <a:stretch>
                        <a:fillRect/>
                      </a:stretch>
                    </p:blipFill>
                    <p:spPr>
                      <a:xfrm>
                        <a:off x="1098550" y="2441575"/>
                        <a:ext cx="2968625" cy="482600"/>
                      </a:xfrm>
                      <a:prstGeom prst="rect">
                        <a:avLst/>
                      </a:prstGeom>
                      <a:solidFill>
                        <a:srgbClr val="666699"/>
                      </a:solidFill>
                      <a:ln w="38100">
                        <a:noFill/>
                        <a:miter/>
                      </a:ln>
                    </p:spPr>
                  </p:pic>
                </p:oleObj>
              </mc:Fallback>
            </mc:AlternateContent>
          </a:graphicData>
        </a:graphic>
      </p:graphicFrame>
      <p:graphicFrame>
        <p:nvGraphicFramePr>
          <p:cNvPr id="6155" name="Object 11"/>
          <p:cNvGraphicFramePr>
            <a:graphicFrameLocks noChangeAspect="1"/>
          </p:cNvGraphicFramePr>
          <p:nvPr/>
        </p:nvGraphicFramePr>
        <p:xfrm>
          <a:off x="1403350" y="2997200"/>
          <a:ext cx="2947988" cy="431800"/>
        </p:xfrm>
        <a:graphic>
          <a:graphicData uri="http://schemas.openxmlformats.org/presentationml/2006/ole">
            <mc:AlternateContent xmlns:mc="http://schemas.openxmlformats.org/markup-compatibility/2006">
              <mc:Choice xmlns:v="urn:schemas-microsoft-com:vml" Requires="v">
                <p:oleObj spid="_x0000_s3090" name="" r:id="rId6" imgW="1036955" imgH="114300" progId="Equation.3">
                  <p:embed/>
                </p:oleObj>
              </mc:Choice>
              <mc:Fallback>
                <p:oleObj name="" r:id="rId6" imgW="1036955" imgH="114300" progId="Equation.3">
                  <p:embed/>
                  <p:pic>
                    <p:nvPicPr>
                      <p:cNvPr id="0" name="图片 3089"/>
                      <p:cNvPicPr/>
                      <p:nvPr/>
                    </p:nvPicPr>
                    <p:blipFill>
                      <a:blip r:embed="rId7">
                        <a:clrChange>
                          <a:clrFrom>
                            <a:srgbClr val="000000"/>
                          </a:clrFrom>
                          <a:clrTo>
                            <a:srgbClr val="00FF00"/>
                          </a:clrTo>
                        </a:clrChange>
                      </a:blip>
                      <a:stretch>
                        <a:fillRect/>
                      </a:stretch>
                    </p:blipFill>
                    <p:spPr>
                      <a:xfrm>
                        <a:off x="1403350" y="2997200"/>
                        <a:ext cx="2947988" cy="431800"/>
                      </a:xfrm>
                      <a:prstGeom prst="rect">
                        <a:avLst/>
                      </a:prstGeom>
                      <a:solidFill>
                        <a:srgbClr val="666699"/>
                      </a:solidFill>
                      <a:ln w="38100">
                        <a:noFill/>
                        <a:miter/>
                      </a:ln>
                    </p:spPr>
                  </p:pic>
                </p:oleObj>
              </mc:Fallback>
            </mc:AlternateContent>
          </a:graphicData>
        </a:graphic>
      </p:graphicFrame>
      <p:sp>
        <p:nvSpPr>
          <p:cNvPr id="6156" name="Rectangle 12"/>
          <p:cNvSpPr/>
          <p:nvPr/>
        </p:nvSpPr>
        <p:spPr>
          <a:xfrm>
            <a:off x="682625" y="5013325"/>
            <a:ext cx="5184775" cy="83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444500" lvl="0" indent="-444500" eaLnBrk="1" hangingPunct="1">
              <a:spcBef>
                <a:spcPct val="0"/>
              </a:spcBef>
              <a:buNone/>
            </a:pPr>
            <a:r>
              <a:rPr lang="en-US" altLang="zh-CN" sz="2400" dirty="0">
                <a:latin typeface="幼圆" panose="02010509060101010101" pitchFamily="49" charset="-122"/>
                <a:ea typeface="幼圆" panose="02010509060101010101" pitchFamily="49" charset="-122"/>
              </a:rPr>
              <a:t>4</a:t>
            </a:r>
            <a:r>
              <a:rPr lang="zh-CN" altLang="en-US" sz="2400" dirty="0">
                <a:latin typeface="幼圆" panose="02010509060101010101" pitchFamily="49" charset="-122"/>
                <a:ea typeface="幼圆" panose="02010509060101010101" pitchFamily="49" charset="-122"/>
              </a:rPr>
              <a:t>、根据或非－或非式，画出用或非门组成的逻辑电路图。</a:t>
            </a:r>
            <a:endParaRPr lang="zh-CN" altLang="en-US" sz="2400" dirty="0">
              <a:latin typeface="幼圆" panose="02010509060101010101" pitchFamily="49" charset="-122"/>
              <a:ea typeface="幼圆" panose="02010509060101010101" pitchFamily="49" charset="-122"/>
            </a:endParaRPr>
          </a:p>
        </p:txBody>
      </p:sp>
      <p:graphicFrame>
        <p:nvGraphicFramePr>
          <p:cNvPr id="6157" name="Object 13"/>
          <p:cNvGraphicFramePr>
            <a:graphicFrameLocks noChangeAspect="1"/>
          </p:cNvGraphicFramePr>
          <p:nvPr/>
        </p:nvGraphicFramePr>
        <p:xfrm>
          <a:off x="1179513" y="3833813"/>
          <a:ext cx="3752850" cy="531812"/>
        </p:xfrm>
        <a:graphic>
          <a:graphicData uri="http://schemas.openxmlformats.org/presentationml/2006/ole">
            <mc:AlternateContent xmlns:mc="http://schemas.openxmlformats.org/markup-compatibility/2006">
              <mc:Choice xmlns:v="urn:schemas-microsoft-com:vml" Requires="v">
                <p:oleObj spid="_x0000_s3087" name="" r:id="rId8" imgW="1330960" imgH="146685" progId="Equation.3">
                  <p:embed/>
                </p:oleObj>
              </mc:Choice>
              <mc:Fallback>
                <p:oleObj name="" r:id="rId8" imgW="1330960" imgH="146685" progId="Equation.3">
                  <p:embed/>
                  <p:pic>
                    <p:nvPicPr>
                      <p:cNvPr id="0" name="图片 3086"/>
                      <p:cNvPicPr/>
                      <p:nvPr/>
                    </p:nvPicPr>
                    <p:blipFill>
                      <a:blip r:embed="rId9">
                        <a:clrChange>
                          <a:clrFrom>
                            <a:srgbClr val="000000"/>
                          </a:clrFrom>
                          <a:clrTo>
                            <a:srgbClr val="00FF00"/>
                          </a:clrTo>
                        </a:clrChange>
                      </a:blip>
                      <a:stretch>
                        <a:fillRect/>
                      </a:stretch>
                    </p:blipFill>
                    <p:spPr>
                      <a:xfrm>
                        <a:off x="1179513" y="3833813"/>
                        <a:ext cx="3752850" cy="531812"/>
                      </a:xfrm>
                      <a:prstGeom prst="rect">
                        <a:avLst/>
                      </a:prstGeom>
                      <a:solidFill>
                        <a:srgbClr val="666699"/>
                      </a:solidFill>
                      <a:ln w="38100">
                        <a:noFill/>
                        <a:miter/>
                      </a:ln>
                    </p:spPr>
                  </p:pic>
                </p:oleObj>
              </mc:Fallback>
            </mc:AlternateContent>
          </a:graphicData>
        </a:graphic>
      </p:graphicFrame>
      <p:graphicFrame>
        <p:nvGraphicFramePr>
          <p:cNvPr id="6158" name="Object 14"/>
          <p:cNvGraphicFramePr>
            <a:graphicFrameLocks noChangeAspect="1"/>
          </p:cNvGraphicFramePr>
          <p:nvPr/>
        </p:nvGraphicFramePr>
        <p:xfrm>
          <a:off x="1476375" y="4437063"/>
          <a:ext cx="2943225" cy="482600"/>
        </p:xfrm>
        <a:graphic>
          <a:graphicData uri="http://schemas.openxmlformats.org/presentationml/2006/ole">
            <mc:AlternateContent xmlns:mc="http://schemas.openxmlformats.org/markup-compatibility/2006">
              <mc:Choice xmlns:v="urn:schemas-microsoft-com:vml" Requires="v">
                <p:oleObj spid="_x0000_s3086" name="" r:id="rId10" imgW="1036955" imgH="130810" progId="Equation.3">
                  <p:embed/>
                </p:oleObj>
              </mc:Choice>
              <mc:Fallback>
                <p:oleObj name="" r:id="rId10" imgW="1036955" imgH="130810" progId="Equation.3">
                  <p:embed/>
                  <p:pic>
                    <p:nvPicPr>
                      <p:cNvPr id="0" name="图片 3085"/>
                      <p:cNvPicPr/>
                      <p:nvPr/>
                    </p:nvPicPr>
                    <p:blipFill>
                      <a:blip r:embed="rId11">
                        <a:clrChange>
                          <a:clrFrom>
                            <a:srgbClr val="000000"/>
                          </a:clrFrom>
                          <a:clrTo>
                            <a:srgbClr val="00FF00"/>
                          </a:clrTo>
                        </a:clrChange>
                      </a:blip>
                      <a:stretch>
                        <a:fillRect/>
                      </a:stretch>
                    </p:blipFill>
                    <p:spPr>
                      <a:xfrm>
                        <a:off x="1476375" y="4437063"/>
                        <a:ext cx="2943225" cy="482600"/>
                      </a:xfrm>
                      <a:prstGeom prst="rect">
                        <a:avLst/>
                      </a:prstGeom>
                      <a:solidFill>
                        <a:srgbClr val="666699"/>
                      </a:solidFill>
                      <a:ln w="38100">
                        <a:noFill/>
                        <a:miter/>
                      </a:ln>
                    </p:spPr>
                  </p:pic>
                </p:oleObj>
              </mc:Fallback>
            </mc:AlternateContent>
          </a:graphicData>
        </a:graphic>
      </p:graphicFrame>
      <p:sp>
        <p:nvSpPr>
          <p:cNvPr id="6159" name="AutoShape 15"/>
          <p:cNvSpPr/>
          <p:nvPr/>
        </p:nvSpPr>
        <p:spPr>
          <a:xfrm rot="5400000">
            <a:off x="6470650" y="2627313"/>
            <a:ext cx="792163" cy="360362"/>
          </a:xfrm>
          <a:prstGeom prst="flowChartTerminator">
            <a:avLst/>
          </a:prstGeom>
          <a:noFill/>
          <a:ln w="25400" cap="flat" cmpd="sng">
            <a:solidFill>
              <a:srgbClr val="FF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6160" name="AutoShape 16"/>
          <p:cNvSpPr/>
          <p:nvPr/>
        </p:nvSpPr>
        <p:spPr>
          <a:xfrm>
            <a:off x="6659563" y="2349500"/>
            <a:ext cx="792162" cy="360363"/>
          </a:xfrm>
          <a:prstGeom prst="flowChartTerminator">
            <a:avLst/>
          </a:prstGeom>
          <a:noFill/>
          <a:ln w="25400" cap="flat" cmpd="sng">
            <a:solidFill>
              <a:srgbClr val="FFFF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6161" name="AutoShape 17"/>
          <p:cNvSpPr/>
          <p:nvPr/>
        </p:nvSpPr>
        <p:spPr>
          <a:xfrm>
            <a:off x="6659563" y="2349500"/>
            <a:ext cx="433387" cy="433388"/>
          </a:xfrm>
          <a:prstGeom prst="flowChartDelay">
            <a:avLst/>
          </a:prstGeom>
          <a:noFill/>
          <a:ln w="25400" cap="flat" cmpd="sng">
            <a:solidFill>
              <a:srgbClr val="00FF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6162" name="AutoShape 18"/>
          <p:cNvSpPr/>
          <p:nvPr/>
        </p:nvSpPr>
        <p:spPr>
          <a:xfrm rot="10800000">
            <a:off x="7885113" y="2349500"/>
            <a:ext cx="433387" cy="433388"/>
          </a:xfrm>
          <a:prstGeom prst="flowChartDelay">
            <a:avLst/>
          </a:prstGeom>
          <a:noFill/>
          <a:ln w="25400" cap="flat" cmpd="sng">
            <a:solidFill>
              <a:srgbClr val="00FF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pic>
        <p:nvPicPr>
          <p:cNvPr id="6163" name="Picture 19"/>
          <p:cNvPicPr>
            <a:picLocks noChangeAspect="1"/>
          </p:cNvPicPr>
          <p:nvPr/>
        </p:nvPicPr>
        <p:blipFill>
          <a:blip r:embed="rId12">
            <a:clrChange>
              <a:clrFrom>
                <a:srgbClr val="000000"/>
              </a:clrFrom>
              <a:clrTo>
                <a:srgbClr val="000000"/>
              </a:clrTo>
            </a:clrChange>
            <a:clrChange>
              <a:clrFrom>
                <a:srgbClr val="000080"/>
              </a:clrFrom>
              <a:clrTo>
                <a:srgbClr val="00FFFF"/>
              </a:clrTo>
            </a:clrChange>
            <a:clrChange>
              <a:clrFrom>
                <a:srgbClr val="0000FF"/>
              </a:clrFrom>
              <a:clrTo>
                <a:srgbClr val="000000"/>
              </a:clrTo>
            </a:clrChange>
            <a:clrChange>
              <a:clrFrom>
                <a:srgbClr val="800000"/>
              </a:clrFrom>
              <a:clrTo>
                <a:srgbClr val="000000"/>
              </a:clrTo>
            </a:clrChange>
            <a:clrChange>
              <a:clrFrom>
                <a:srgbClr val="FFFFB0"/>
              </a:clrFrom>
              <a:clrTo>
                <a:srgbClr val="FFFFFF"/>
              </a:clrTo>
            </a:clrChange>
            <a:clrChange>
              <a:clrFrom>
                <a:srgbClr val="FFFFE8"/>
              </a:clrFrom>
              <a:clrTo>
                <a:srgbClr val="FFFFFF"/>
              </a:clrTo>
            </a:clrChange>
          </a:blip>
          <a:srcRect l="9946" t="10078" r="15913" b="15117"/>
          <a:stretch>
            <a:fillRect/>
          </a:stretch>
        </p:blipFill>
        <p:spPr>
          <a:xfrm>
            <a:off x="6402388" y="4527550"/>
            <a:ext cx="2417762" cy="1925638"/>
          </a:xfrm>
          <a:prstGeom prst="rect">
            <a:avLst/>
          </a:prstGeom>
          <a:noFill/>
          <a:ln w="9525">
            <a:noFill/>
          </a:ln>
        </p:spPr>
      </p:pic>
      <p:sp>
        <p:nvSpPr>
          <p:cNvPr id="6164" name="Text Box 20"/>
          <p:cNvSpPr txBox="1"/>
          <p:nvPr/>
        </p:nvSpPr>
        <p:spPr>
          <a:xfrm>
            <a:off x="8604250" y="5006975"/>
            <a:ext cx="360363" cy="366713"/>
          </a:xfrm>
          <a:prstGeom prst="rect">
            <a:avLst/>
          </a:prstGeom>
          <a:solidFill>
            <a:srgbClr val="666699"/>
          </a:solid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1800" dirty="0">
                <a:solidFill>
                  <a:srgbClr val="FFFF00"/>
                </a:solidFill>
              </a:rPr>
              <a:t>F</a:t>
            </a:r>
            <a:endParaRPr lang="en-US" altLang="zh-CN" sz="1800" dirty="0">
              <a:solidFill>
                <a:srgbClr val="FFFF00"/>
              </a:solidFill>
            </a:endParaRPr>
          </a:p>
        </p:txBody>
      </p:sp>
      <p:sp>
        <p:nvSpPr>
          <p:cNvPr id="6165" name="Text Box 21"/>
          <p:cNvSpPr txBox="1"/>
          <p:nvPr/>
        </p:nvSpPr>
        <p:spPr>
          <a:xfrm>
            <a:off x="6227763" y="4214813"/>
            <a:ext cx="360362" cy="366712"/>
          </a:xfrm>
          <a:prstGeom prst="rect">
            <a:avLst/>
          </a:prstGeom>
          <a:solidFill>
            <a:srgbClr val="666699"/>
          </a:solid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1800" dirty="0">
                <a:solidFill>
                  <a:srgbClr val="FFFF00"/>
                </a:solidFill>
              </a:rPr>
              <a:t>A</a:t>
            </a:r>
            <a:endParaRPr lang="en-US" altLang="zh-CN" sz="1800" dirty="0">
              <a:solidFill>
                <a:srgbClr val="FFFF00"/>
              </a:solidFill>
            </a:endParaRPr>
          </a:p>
        </p:txBody>
      </p:sp>
      <p:sp>
        <p:nvSpPr>
          <p:cNvPr id="6166" name="Text Box 22"/>
          <p:cNvSpPr txBox="1"/>
          <p:nvPr/>
        </p:nvSpPr>
        <p:spPr>
          <a:xfrm>
            <a:off x="6227763" y="4797425"/>
            <a:ext cx="288925" cy="366713"/>
          </a:xfrm>
          <a:prstGeom prst="rect">
            <a:avLst/>
          </a:prstGeom>
          <a:solidFill>
            <a:srgbClr val="666699"/>
          </a:solid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1800" dirty="0">
                <a:solidFill>
                  <a:srgbClr val="FFFF00"/>
                </a:solidFill>
              </a:rPr>
              <a:t>B</a:t>
            </a:r>
            <a:endParaRPr lang="en-US" altLang="zh-CN" sz="1800" dirty="0">
              <a:solidFill>
                <a:srgbClr val="FFFF00"/>
              </a:solidFill>
            </a:endParaRPr>
          </a:p>
        </p:txBody>
      </p:sp>
      <p:sp>
        <p:nvSpPr>
          <p:cNvPr id="6167" name="Text Box 23"/>
          <p:cNvSpPr txBox="1"/>
          <p:nvPr/>
        </p:nvSpPr>
        <p:spPr>
          <a:xfrm>
            <a:off x="6227763" y="5516563"/>
            <a:ext cx="215900" cy="366712"/>
          </a:xfrm>
          <a:prstGeom prst="rect">
            <a:avLst/>
          </a:prstGeom>
          <a:solidFill>
            <a:srgbClr val="666699"/>
          </a:solid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1800" dirty="0">
                <a:solidFill>
                  <a:srgbClr val="FFFF00"/>
                </a:solidFill>
              </a:rPr>
              <a:t>C</a:t>
            </a:r>
            <a:endParaRPr lang="en-US" altLang="zh-CN" sz="1800" dirty="0">
              <a:solidFill>
                <a:srgbClr val="FFFF00"/>
              </a:solidFill>
            </a:endParaRPr>
          </a:p>
        </p:txBody>
      </p:sp>
      <p:graphicFrame>
        <p:nvGraphicFramePr>
          <p:cNvPr id="6168" name="Object 24"/>
          <p:cNvGraphicFramePr>
            <a:graphicFrameLocks noChangeAspect="1"/>
          </p:cNvGraphicFramePr>
          <p:nvPr/>
        </p:nvGraphicFramePr>
        <p:xfrm>
          <a:off x="3563938" y="981075"/>
          <a:ext cx="2185987" cy="457200"/>
        </p:xfrm>
        <a:graphic>
          <a:graphicData uri="http://schemas.openxmlformats.org/presentationml/2006/ole">
            <mc:AlternateContent xmlns:mc="http://schemas.openxmlformats.org/markup-compatibility/2006">
              <mc:Choice xmlns:v="urn:schemas-microsoft-com:vml" Requires="v">
                <p:oleObj spid="_x0000_s3093" name="" r:id="rId13" imgW="759460" imgH="122555" progId="Equation.3">
                  <p:embed/>
                </p:oleObj>
              </mc:Choice>
              <mc:Fallback>
                <p:oleObj name="" r:id="rId13" imgW="759460" imgH="122555" progId="Equation.3">
                  <p:embed/>
                  <p:pic>
                    <p:nvPicPr>
                      <p:cNvPr id="0" name="图片 3092"/>
                      <p:cNvPicPr/>
                      <p:nvPr/>
                    </p:nvPicPr>
                    <p:blipFill>
                      <a:blip r:embed="rId14">
                        <a:clrChange>
                          <a:clrFrom>
                            <a:srgbClr val="000000"/>
                          </a:clrFrom>
                          <a:clrTo>
                            <a:srgbClr val="00FFFF"/>
                          </a:clrTo>
                        </a:clrChange>
                      </a:blip>
                      <a:stretch>
                        <a:fillRect/>
                      </a:stretch>
                    </p:blipFill>
                    <p:spPr>
                      <a:xfrm>
                        <a:off x="3563938" y="981075"/>
                        <a:ext cx="2185987" cy="457200"/>
                      </a:xfrm>
                      <a:prstGeom prst="rect">
                        <a:avLst/>
                      </a:prstGeom>
                      <a:solidFill>
                        <a:srgbClr val="666699"/>
                      </a:solidFill>
                      <a:ln w="38100">
                        <a:noFill/>
                        <a:miter/>
                      </a:ln>
                    </p:spPr>
                  </p:pic>
                </p:oleObj>
              </mc:Fallback>
            </mc:AlternateContent>
          </a:graphicData>
        </a:graphic>
      </p:graphicFrame>
      <p:graphicFrame>
        <p:nvGraphicFramePr>
          <p:cNvPr id="6169" name="Object 25"/>
          <p:cNvGraphicFramePr>
            <a:graphicFrameLocks noChangeAspect="1"/>
          </p:cNvGraphicFramePr>
          <p:nvPr/>
        </p:nvGraphicFramePr>
        <p:xfrm>
          <a:off x="8388350" y="2133600"/>
          <a:ext cx="514350" cy="387350"/>
        </p:xfrm>
        <a:graphic>
          <a:graphicData uri="http://schemas.openxmlformats.org/presentationml/2006/ole">
            <mc:AlternateContent xmlns:mc="http://schemas.openxmlformats.org/markup-compatibility/2006">
              <mc:Choice xmlns:v="urn:schemas-microsoft-com:vml" Requires="v">
                <p:oleObj spid="_x0000_s3102" name="" r:id="rId15" imgW="139065" imgH="114300" progId="Equation.3">
                  <p:embed/>
                </p:oleObj>
              </mc:Choice>
              <mc:Fallback>
                <p:oleObj name="" r:id="rId15" imgW="139065" imgH="114300" progId="Equation.3">
                  <p:embed/>
                  <p:pic>
                    <p:nvPicPr>
                      <p:cNvPr id="0" name="图片 3101"/>
                      <p:cNvPicPr/>
                      <p:nvPr/>
                    </p:nvPicPr>
                    <p:blipFill>
                      <a:blip r:embed="rId16">
                        <a:clrChange>
                          <a:clrFrom>
                            <a:srgbClr val="000000"/>
                          </a:clrFrom>
                          <a:clrTo>
                            <a:srgbClr val="FFFF00"/>
                          </a:clrTo>
                        </a:clrChange>
                      </a:blip>
                      <a:stretch>
                        <a:fillRect/>
                      </a:stretch>
                    </p:blipFill>
                    <p:spPr>
                      <a:xfrm>
                        <a:off x="8388350" y="2133600"/>
                        <a:ext cx="514350" cy="387350"/>
                      </a:xfrm>
                      <a:prstGeom prst="rect">
                        <a:avLst/>
                      </a:prstGeom>
                      <a:solidFill>
                        <a:srgbClr val="666699"/>
                      </a:solidFill>
                      <a:ln w="38100">
                        <a:noFill/>
                        <a:miter/>
                      </a:ln>
                    </p:spPr>
                  </p:pic>
                </p:oleObj>
              </mc:Fallback>
            </mc:AlternateContent>
          </a:graphicData>
        </a:graphic>
      </p:graphicFrame>
      <p:graphicFrame>
        <p:nvGraphicFramePr>
          <p:cNvPr id="6170" name="Object 26"/>
          <p:cNvGraphicFramePr>
            <a:graphicFrameLocks noChangeAspect="1"/>
          </p:cNvGraphicFramePr>
          <p:nvPr/>
        </p:nvGraphicFramePr>
        <p:xfrm>
          <a:off x="8388350" y="2492375"/>
          <a:ext cx="457200" cy="388938"/>
        </p:xfrm>
        <a:graphic>
          <a:graphicData uri="http://schemas.openxmlformats.org/presentationml/2006/ole">
            <mc:AlternateContent xmlns:mc="http://schemas.openxmlformats.org/markup-compatibility/2006">
              <mc:Choice xmlns:v="urn:schemas-microsoft-com:vml" Requires="v">
                <p:oleObj spid="_x0000_s3100" name="" r:id="rId17" imgW="139065" imgH="114300" progId="Equation.3">
                  <p:embed/>
                </p:oleObj>
              </mc:Choice>
              <mc:Fallback>
                <p:oleObj name="" r:id="rId17" imgW="139065" imgH="114300" progId="Equation.3">
                  <p:embed/>
                  <p:pic>
                    <p:nvPicPr>
                      <p:cNvPr id="0" name="图片 3099"/>
                      <p:cNvPicPr/>
                      <p:nvPr/>
                    </p:nvPicPr>
                    <p:blipFill>
                      <a:blip r:embed="rId18">
                        <a:clrChange>
                          <a:clrFrom>
                            <a:srgbClr val="000000"/>
                          </a:clrFrom>
                          <a:clrTo>
                            <a:srgbClr val="00FF00"/>
                          </a:clrTo>
                        </a:clrChange>
                      </a:blip>
                      <a:stretch>
                        <a:fillRect/>
                      </a:stretch>
                    </p:blipFill>
                    <p:spPr>
                      <a:xfrm>
                        <a:off x="8388350" y="2492375"/>
                        <a:ext cx="457200" cy="388938"/>
                      </a:xfrm>
                      <a:prstGeom prst="rect">
                        <a:avLst/>
                      </a:prstGeom>
                      <a:solidFill>
                        <a:srgbClr val="666699"/>
                      </a:solidFill>
                      <a:ln w="38100">
                        <a:noFill/>
                        <a:miter/>
                      </a:ln>
                    </p:spPr>
                  </p:pic>
                </p:oleObj>
              </mc:Fallback>
            </mc:AlternateContent>
          </a:graphicData>
        </a:graphic>
      </p:graphicFrame>
      <p:graphicFrame>
        <p:nvGraphicFramePr>
          <p:cNvPr id="6171" name="Object 27"/>
          <p:cNvGraphicFramePr>
            <a:graphicFrameLocks noChangeAspect="1"/>
          </p:cNvGraphicFramePr>
          <p:nvPr/>
        </p:nvGraphicFramePr>
        <p:xfrm>
          <a:off x="8388350" y="2852738"/>
          <a:ext cx="460375" cy="368300"/>
        </p:xfrm>
        <a:graphic>
          <a:graphicData uri="http://schemas.openxmlformats.org/presentationml/2006/ole">
            <mc:AlternateContent xmlns:mc="http://schemas.openxmlformats.org/markup-compatibility/2006">
              <mc:Choice xmlns:v="urn:schemas-microsoft-com:vml" Requires="v">
                <p:oleObj spid="_x0000_s3091" name="" r:id="rId19" imgW="139065" imgH="97790" progId="Equation.3">
                  <p:embed/>
                </p:oleObj>
              </mc:Choice>
              <mc:Fallback>
                <p:oleObj name="" r:id="rId19" imgW="139065" imgH="97790" progId="Equation.3">
                  <p:embed/>
                  <p:pic>
                    <p:nvPicPr>
                      <p:cNvPr id="0" name="图片 3090"/>
                      <p:cNvPicPr/>
                      <p:nvPr/>
                    </p:nvPicPr>
                    <p:blipFill>
                      <a:blip r:embed="rId20">
                        <a:clrChange>
                          <a:clrFrom>
                            <a:srgbClr val="000000"/>
                          </a:clrFrom>
                          <a:clrTo>
                            <a:srgbClr val="FF00FF"/>
                          </a:clrTo>
                        </a:clrChange>
                      </a:blip>
                      <a:stretch>
                        <a:fillRect/>
                      </a:stretch>
                    </p:blipFill>
                    <p:spPr>
                      <a:xfrm>
                        <a:off x="8388350" y="2852738"/>
                        <a:ext cx="460375" cy="368300"/>
                      </a:xfrm>
                      <a:prstGeom prst="rect">
                        <a:avLst/>
                      </a:prstGeom>
                      <a:solidFill>
                        <a:srgbClr val="666699"/>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p:cTn id="7" dur="500" fill="hold"/>
                                        <p:tgtEl>
                                          <p:spTgt spid="6148"/>
                                        </p:tgtEl>
                                        <p:attrNameLst>
                                          <p:attrName>ppt_w</p:attrName>
                                        </p:attrNameLst>
                                      </p:cBhvr>
                                      <p:tavLst>
                                        <p:tav tm="0">
                                          <p:val>
                                            <p:fltVal val="0.000000"/>
                                          </p:val>
                                        </p:tav>
                                        <p:tav tm="100000">
                                          <p:val>
                                            <p:strVal val="#ppt_w"/>
                                          </p:val>
                                        </p:tav>
                                      </p:tavLst>
                                    </p:anim>
                                    <p:anim calcmode="lin" valueType="num">
                                      <p:cBhvr>
                                        <p:cTn id="8" dur="500" fill="hold"/>
                                        <p:tgtEl>
                                          <p:spTgt spid="6148"/>
                                        </p:tgtEl>
                                        <p:attrNameLst>
                                          <p:attrName>ppt_h</p:attrName>
                                        </p:attrNameLst>
                                      </p:cBhvr>
                                      <p:tavLst>
                                        <p:tav tm="0">
                                          <p:val>
                                            <p:fltVal val="0.000000"/>
                                          </p:val>
                                        </p:tav>
                                        <p:tav tm="100000">
                                          <p:val>
                                            <p:strVal val="#ppt_h"/>
                                          </p:val>
                                        </p:tav>
                                      </p:tavLst>
                                    </p:anim>
                                    <p:animEffect transition="in" filter="fade">
                                      <p:cBhvr>
                                        <p:cTn id="9" dur="500"/>
                                        <p:tgtEl>
                                          <p:spTgt spid="614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151"/>
                                        </p:tgtEl>
                                        <p:attrNameLst>
                                          <p:attrName>style.visibility</p:attrName>
                                        </p:attrNameLst>
                                      </p:cBhvr>
                                      <p:to>
                                        <p:strVal val="visible"/>
                                      </p:to>
                                    </p:set>
                                    <p:animEffect transition="in" filter="fade">
                                      <p:cBhvr>
                                        <p:cTn id="14" dur="1000"/>
                                        <p:tgtEl>
                                          <p:spTgt spid="6151"/>
                                        </p:tgtEl>
                                      </p:cBhvr>
                                    </p:animEffect>
                                    <p:anim calcmode="lin" valueType="num">
                                      <p:cBhvr>
                                        <p:cTn id="15" dur="1000" fill="hold"/>
                                        <p:tgtEl>
                                          <p:spTgt spid="6151"/>
                                        </p:tgtEl>
                                        <p:attrNameLst>
                                          <p:attrName>ppt_x</p:attrName>
                                        </p:attrNameLst>
                                      </p:cBhvr>
                                      <p:tavLst>
                                        <p:tav tm="0">
                                          <p:val>
                                            <p:strVal val="#ppt_x"/>
                                          </p:val>
                                        </p:tav>
                                        <p:tav tm="100000">
                                          <p:val>
                                            <p:strVal val="#ppt_x"/>
                                          </p:val>
                                        </p:tav>
                                      </p:tavLst>
                                    </p:anim>
                                    <p:anim calcmode="lin" valueType="num">
                                      <p:cBhvr>
                                        <p:cTn id="16" dur="1000" fill="hold"/>
                                        <p:tgtEl>
                                          <p:spTgt spid="6151"/>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0"/>
                                          </p:stCondLst>
                                        </p:cTn>
                                        <p:tgtEl>
                                          <p:spTgt spid="616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6149"/>
                                        </p:tgtEl>
                                        <p:attrNameLst>
                                          <p:attrName>style.visibility</p:attrName>
                                        </p:attrNameLst>
                                      </p:cBhvr>
                                      <p:to>
                                        <p:strVal val="visible"/>
                                      </p:to>
                                    </p:set>
                                    <p:anim calcmode="lin" valueType="num">
                                      <p:cBhvr>
                                        <p:cTn id="24" dur="500" fill="hold"/>
                                        <p:tgtEl>
                                          <p:spTgt spid="6149"/>
                                        </p:tgtEl>
                                        <p:attrNameLst>
                                          <p:attrName>ppt_w</p:attrName>
                                        </p:attrNameLst>
                                      </p:cBhvr>
                                      <p:tavLst>
                                        <p:tav tm="0">
                                          <p:val>
                                            <p:fltVal val="0.000000"/>
                                          </p:val>
                                        </p:tav>
                                        <p:tav tm="100000">
                                          <p:val>
                                            <p:strVal val="#ppt_w"/>
                                          </p:val>
                                        </p:tav>
                                      </p:tavLst>
                                    </p:anim>
                                    <p:anim calcmode="lin" valueType="num">
                                      <p:cBhvr>
                                        <p:cTn id="25" dur="500" fill="hold"/>
                                        <p:tgtEl>
                                          <p:spTgt spid="6149"/>
                                        </p:tgtEl>
                                        <p:attrNameLst>
                                          <p:attrName>ppt_h</p:attrName>
                                        </p:attrNameLst>
                                      </p:cBhvr>
                                      <p:tavLst>
                                        <p:tav tm="0">
                                          <p:val>
                                            <p:fltVal val="0.000000"/>
                                          </p:val>
                                        </p:tav>
                                        <p:tav tm="100000">
                                          <p:val>
                                            <p:strVal val="#ppt_h"/>
                                          </p:val>
                                        </p:tav>
                                      </p:tavLst>
                                    </p:anim>
                                    <p:animEffect transition="in" filter="fade">
                                      <p:cBhvr>
                                        <p:cTn id="26" dur="500"/>
                                        <p:tgtEl>
                                          <p:spTgt spid="6149"/>
                                        </p:tgtEl>
                                      </p:cBhvr>
                                    </p:animEffec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6160"/>
                                        </p:tgtEl>
                                        <p:attrNameLst>
                                          <p:attrName>style.visibility</p:attrName>
                                        </p:attrNameLst>
                                      </p:cBhvr>
                                      <p:to>
                                        <p:strVal val="visible"/>
                                      </p:to>
                                    </p:set>
                                    <p:animEffect transition="in" filter="fade">
                                      <p:cBhvr>
                                        <p:cTn id="31" dur="1000"/>
                                        <p:tgtEl>
                                          <p:spTgt spid="6160"/>
                                        </p:tgtEl>
                                      </p:cBhvr>
                                    </p:animEffect>
                                    <p:anim calcmode="lin" valueType="num">
                                      <p:cBhvr>
                                        <p:cTn id="32" dur="1000" fill="hold"/>
                                        <p:tgtEl>
                                          <p:spTgt spid="6160"/>
                                        </p:tgtEl>
                                        <p:attrNameLst>
                                          <p:attrName>ppt_x</p:attrName>
                                        </p:attrNameLst>
                                      </p:cBhvr>
                                      <p:tavLst>
                                        <p:tav tm="0">
                                          <p:val>
                                            <p:strVal val="#ppt_x"/>
                                          </p:val>
                                        </p:tav>
                                        <p:tav tm="100000">
                                          <p:val>
                                            <p:strVal val="#ppt_x"/>
                                          </p:val>
                                        </p:tav>
                                      </p:tavLst>
                                    </p:anim>
                                    <p:anim calcmode="lin" valueType="num">
                                      <p:cBhvr>
                                        <p:cTn id="33" dur="1000" fill="hold"/>
                                        <p:tgtEl>
                                          <p:spTgt spid="616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616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6162"/>
                                        </p:tgtEl>
                                        <p:attrNameLst>
                                          <p:attrName>style.visibility</p:attrName>
                                        </p:attrNameLst>
                                      </p:cBhvr>
                                      <p:to>
                                        <p:strVal val="visible"/>
                                      </p:to>
                                    </p:set>
                                    <p:animEffect transition="in" filter="fade">
                                      <p:cBhvr>
                                        <p:cTn id="42" dur="1000"/>
                                        <p:tgtEl>
                                          <p:spTgt spid="6162"/>
                                        </p:tgtEl>
                                      </p:cBhvr>
                                    </p:animEffect>
                                    <p:anim calcmode="lin" valueType="num">
                                      <p:cBhvr>
                                        <p:cTn id="43" dur="1000" fill="hold"/>
                                        <p:tgtEl>
                                          <p:spTgt spid="6162"/>
                                        </p:tgtEl>
                                        <p:attrNameLst>
                                          <p:attrName>ppt_x</p:attrName>
                                        </p:attrNameLst>
                                      </p:cBhvr>
                                      <p:tavLst>
                                        <p:tav tm="0">
                                          <p:val>
                                            <p:strVal val="#ppt_x"/>
                                          </p:val>
                                        </p:tav>
                                        <p:tav tm="100000">
                                          <p:val>
                                            <p:strVal val="#ppt_x"/>
                                          </p:val>
                                        </p:tav>
                                      </p:tavLst>
                                    </p:anim>
                                    <p:anim calcmode="lin" valueType="num">
                                      <p:cBhvr>
                                        <p:cTn id="44" dur="1000" fill="hold"/>
                                        <p:tgtEl>
                                          <p:spTgt spid="6162"/>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6161"/>
                                        </p:tgtEl>
                                        <p:attrNameLst>
                                          <p:attrName>style.visibility</p:attrName>
                                        </p:attrNameLst>
                                      </p:cBhvr>
                                      <p:to>
                                        <p:strVal val="visible"/>
                                      </p:to>
                                    </p:set>
                                    <p:animEffect transition="in" filter="fade">
                                      <p:cBhvr>
                                        <p:cTn id="47" dur="1000"/>
                                        <p:tgtEl>
                                          <p:spTgt spid="6161"/>
                                        </p:tgtEl>
                                      </p:cBhvr>
                                    </p:animEffect>
                                    <p:anim calcmode="lin" valueType="num">
                                      <p:cBhvr>
                                        <p:cTn id="48" dur="1000" fill="hold"/>
                                        <p:tgtEl>
                                          <p:spTgt spid="6161"/>
                                        </p:tgtEl>
                                        <p:attrNameLst>
                                          <p:attrName>ppt_x</p:attrName>
                                        </p:attrNameLst>
                                      </p:cBhvr>
                                      <p:tavLst>
                                        <p:tav tm="0">
                                          <p:val>
                                            <p:strVal val="#ppt_x"/>
                                          </p:val>
                                        </p:tav>
                                        <p:tav tm="100000">
                                          <p:val>
                                            <p:strVal val="#ppt_x"/>
                                          </p:val>
                                        </p:tav>
                                      </p:tavLst>
                                    </p:anim>
                                    <p:anim calcmode="lin" valueType="num">
                                      <p:cBhvr>
                                        <p:cTn id="49" dur="1000" fill="hold"/>
                                        <p:tgtEl>
                                          <p:spTgt spid="616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17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6159"/>
                                        </p:tgtEl>
                                        <p:attrNameLst>
                                          <p:attrName>style.visibility</p:attrName>
                                        </p:attrNameLst>
                                      </p:cBhvr>
                                      <p:to>
                                        <p:strVal val="visible"/>
                                      </p:to>
                                    </p:set>
                                    <p:animEffect transition="in" filter="fade">
                                      <p:cBhvr>
                                        <p:cTn id="58" dur="1000"/>
                                        <p:tgtEl>
                                          <p:spTgt spid="6159"/>
                                        </p:tgtEl>
                                      </p:cBhvr>
                                    </p:animEffect>
                                    <p:anim calcmode="lin" valueType="num">
                                      <p:cBhvr>
                                        <p:cTn id="59" dur="1000" fill="hold"/>
                                        <p:tgtEl>
                                          <p:spTgt spid="6159"/>
                                        </p:tgtEl>
                                        <p:attrNameLst>
                                          <p:attrName>ppt_x</p:attrName>
                                        </p:attrNameLst>
                                      </p:cBhvr>
                                      <p:tavLst>
                                        <p:tav tm="0">
                                          <p:val>
                                            <p:strVal val="#ppt_x"/>
                                          </p:val>
                                        </p:tav>
                                        <p:tav tm="100000">
                                          <p:val>
                                            <p:strVal val="#ppt_x"/>
                                          </p:val>
                                        </p:tav>
                                      </p:tavLst>
                                    </p:anim>
                                    <p:anim calcmode="lin" valueType="num">
                                      <p:cBhvr>
                                        <p:cTn id="60" dur="1000" fill="hold"/>
                                        <p:tgtEl>
                                          <p:spTgt spid="6159"/>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17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6150"/>
                                        </p:tgtEl>
                                        <p:attrNameLst>
                                          <p:attrName>style.visibility</p:attrName>
                                        </p:attrNameLst>
                                      </p:cBhvr>
                                      <p:to>
                                        <p:strVal val="visible"/>
                                      </p:to>
                                    </p:set>
                                    <p:anim calcmode="lin" valueType="num">
                                      <p:cBhvr>
                                        <p:cTn id="69" dur="500" fill="hold"/>
                                        <p:tgtEl>
                                          <p:spTgt spid="6150"/>
                                        </p:tgtEl>
                                        <p:attrNameLst>
                                          <p:attrName>ppt_w</p:attrName>
                                        </p:attrNameLst>
                                      </p:cBhvr>
                                      <p:tavLst>
                                        <p:tav tm="0">
                                          <p:val>
                                            <p:fltVal val="0.000000"/>
                                          </p:val>
                                        </p:tav>
                                        <p:tav tm="100000">
                                          <p:val>
                                            <p:strVal val="#ppt_w"/>
                                          </p:val>
                                        </p:tav>
                                      </p:tavLst>
                                    </p:anim>
                                    <p:anim calcmode="lin" valueType="num">
                                      <p:cBhvr>
                                        <p:cTn id="70" dur="500" fill="hold"/>
                                        <p:tgtEl>
                                          <p:spTgt spid="6150"/>
                                        </p:tgtEl>
                                        <p:attrNameLst>
                                          <p:attrName>ppt_h</p:attrName>
                                        </p:attrNameLst>
                                      </p:cBhvr>
                                      <p:tavLst>
                                        <p:tav tm="0">
                                          <p:val>
                                            <p:fltVal val="0.000000"/>
                                          </p:val>
                                        </p:tav>
                                        <p:tav tm="100000">
                                          <p:val>
                                            <p:strVal val="#ppt_h"/>
                                          </p:val>
                                        </p:tav>
                                      </p:tavLst>
                                    </p:anim>
                                    <p:animEffect transition="in" filter="fade">
                                      <p:cBhvr>
                                        <p:cTn id="71" dur="500"/>
                                        <p:tgtEl>
                                          <p:spTgt spid="6150"/>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grpId="0" nodeType="clickEffect">
                                  <p:stCondLst>
                                    <p:cond delay="0"/>
                                  </p:stCondLst>
                                  <p:childTnLst>
                                    <p:set>
                                      <p:cBhvr>
                                        <p:cTn id="75" dur="1" fill="hold">
                                          <p:stCondLst>
                                            <p:cond delay="0"/>
                                          </p:stCondLst>
                                        </p:cTn>
                                        <p:tgtEl>
                                          <p:spTgt spid="6152"/>
                                        </p:tgtEl>
                                        <p:attrNameLst>
                                          <p:attrName>style.visibility</p:attrName>
                                        </p:attrNameLst>
                                      </p:cBhvr>
                                      <p:to>
                                        <p:strVal val="visible"/>
                                      </p:to>
                                    </p:set>
                                    <p:animEffect transition="in" filter="slide(fromBottom)">
                                      <p:cBhvr>
                                        <p:cTn id="76" dur="500"/>
                                        <p:tgtEl>
                                          <p:spTgt spid="615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15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47" presetClass="entr" presetSubtype="0" fill="hold" nodeType="clickEffect">
                                  <p:stCondLst>
                                    <p:cond delay="0"/>
                                  </p:stCondLst>
                                  <p:childTnLst>
                                    <p:set>
                                      <p:cBhvr>
                                        <p:cTn id="84" dur="1" fill="hold">
                                          <p:stCondLst>
                                            <p:cond delay="0"/>
                                          </p:stCondLst>
                                        </p:cTn>
                                        <p:tgtEl>
                                          <p:spTgt spid="6155"/>
                                        </p:tgtEl>
                                        <p:attrNameLst>
                                          <p:attrName>style.visibility</p:attrName>
                                        </p:attrNameLst>
                                      </p:cBhvr>
                                      <p:to>
                                        <p:strVal val="visible"/>
                                      </p:to>
                                    </p:set>
                                    <p:animEffect transition="in" filter="fade">
                                      <p:cBhvr>
                                        <p:cTn id="85" dur="1000"/>
                                        <p:tgtEl>
                                          <p:spTgt spid="6155"/>
                                        </p:tgtEl>
                                      </p:cBhvr>
                                    </p:animEffect>
                                    <p:anim calcmode="lin" valueType="num">
                                      <p:cBhvr>
                                        <p:cTn id="86" dur="1000" fill="hold"/>
                                        <p:tgtEl>
                                          <p:spTgt spid="6155"/>
                                        </p:tgtEl>
                                        <p:attrNameLst>
                                          <p:attrName>ppt_x</p:attrName>
                                        </p:attrNameLst>
                                      </p:cBhvr>
                                      <p:tavLst>
                                        <p:tav tm="0">
                                          <p:val>
                                            <p:strVal val="#ppt_x"/>
                                          </p:val>
                                        </p:tav>
                                        <p:tav tm="100000">
                                          <p:val>
                                            <p:strVal val="#ppt_x"/>
                                          </p:val>
                                        </p:tav>
                                      </p:tavLst>
                                    </p:anim>
                                    <p:anim calcmode="lin" valueType="num">
                                      <p:cBhvr>
                                        <p:cTn id="87" dur="1000" fill="hold"/>
                                        <p:tgtEl>
                                          <p:spTgt spid="6155"/>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grpId="0" nodeType="clickEffect">
                                  <p:stCondLst>
                                    <p:cond delay="0"/>
                                  </p:stCondLst>
                                  <p:childTnLst>
                                    <p:set>
                                      <p:cBhvr>
                                        <p:cTn id="91" dur="1" fill="hold">
                                          <p:stCondLst>
                                            <p:cond delay="0"/>
                                          </p:stCondLst>
                                        </p:cTn>
                                        <p:tgtEl>
                                          <p:spTgt spid="6153"/>
                                        </p:tgtEl>
                                        <p:attrNameLst>
                                          <p:attrName>style.visibility</p:attrName>
                                        </p:attrNameLst>
                                      </p:cBhvr>
                                      <p:to>
                                        <p:strVal val="visible"/>
                                      </p:to>
                                    </p:set>
                                    <p:anim calcmode="lin" valueType="num">
                                      <p:cBhvr>
                                        <p:cTn id="92" dur="500" fill="hold"/>
                                        <p:tgtEl>
                                          <p:spTgt spid="6153"/>
                                        </p:tgtEl>
                                        <p:attrNameLst>
                                          <p:attrName>ppt_w</p:attrName>
                                        </p:attrNameLst>
                                      </p:cBhvr>
                                      <p:tavLst>
                                        <p:tav tm="0">
                                          <p:val>
                                            <p:fltVal val="0.000000"/>
                                          </p:val>
                                        </p:tav>
                                        <p:tav tm="100000">
                                          <p:val>
                                            <p:strVal val="#ppt_w"/>
                                          </p:val>
                                        </p:tav>
                                      </p:tavLst>
                                    </p:anim>
                                    <p:anim calcmode="lin" valueType="num">
                                      <p:cBhvr>
                                        <p:cTn id="93" dur="500" fill="hold"/>
                                        <p:tgtEl>
                                          <p:spTgt spid="6153"/>
                                        </p:tgtEl>
                                        <p:attrNameLst>
                                          <p:attrName>ppt_h</p:attrName>
                                        </p:attrNameLst>
                                      </p:cBhvr>
                                      <p:tavLst>
                                        <p:tav tm="0">
                                          <p:val>
                                            <p:fltVal val="0.000000"/>
                                          </p:val>
                                        </p:tav>
                                        <p:tav tm="100000">
                                          <p:val>
                                            <p:strVal val="#ppt_h"/>
                                          </p:val>
                                        </p:tav>
                                      </p:tavLst>
                                    </p:anim>
                                    <p:animEffect transition="in" filter="fade">
                                      <p:cBhvr>
                                        <p:cTn id="94" dur="500"/>
                                        <p:tgtEl>
                                          <p:spTgt spid="6153"/>
                                        </p:tgtEl>
                                      </p:cBhvr>
                                    </p:animEffect>
                                  </p:childTnLst>
                                </p:cTn>
                              </p:par>
                            </p:childTnLst>
                          </p:cTn>
                        </p:par>
                      </p:childTnLst>
                    </p:cTn>
                  </p:par>
                  <p:par>
                    <p:cTn id="95" fill="hold">
                      <p:stCondLst>
                        <p:cond delay="indefinite"/>
                      </p:stCondLst>
                      <p:childTnLst>
                        <p:par>
                          <p:cTn id="96" fill="hold">
                            <p:stCondLst>
                              <p:cond delay="0"/>
                            </p:stCondLst>
                            <p:childTnLst>
                              <p:par>
                                <p:cTn id="97" presetID="12" presetClass="entr" presetSubtype="4" fill="hold" nodeType="clickEffect">
                                  <p:stCondLst>
                                    <p:cond delay="0"/>
                                  </p:stCondLst>
                                  <p:childTnLst>
                                    <p:set>
                                      <p:cBhvr>
                                        <p:cTn id="98" dur="1" fill="hold">
                                          <p:stCondLst>
                                            <p:cond delay="0"/>
                                          </p:stCondLst>
                                        </p:cTn>
                                        <p:tgtEl>
                                          <p:spTgt spid="6157"/>
                                        </p:tgtEl>
                                        <p:attrNameLst>
                                          <p:attrName>style.visibility</p:attrName>
                                        </p:attrNameLst>
                                      </p:cBhvr>
                                      <p:to>
                                        <p:strVal val="visible"/>
                                      </p:to>
                                    </p:set>
                                    <p:animEffect transition="in" filter="slide(fromBottom)">
                                      <p:cBhvr>
                                        <p:cTn id="99" dur="500"/>
                                        <p:tgtEl>
                                          <p:spTgt spid="6157"/>
                                        </p:tgtEl>
                                      </p:cBhvr>
                                    </p:animEffect>
                                  </p:childTnLst>
                                </p:cTn>
                              </p:par>
                            </p:childTnLst>
                          </p:cTn>
                        </p:par>
                      </p:childTnLst>
                    </p:cTn>
                  </p:par>
                  <p:par>
                    <p:cTn id="100" fill="hold">
                      <p:stCondLst>
                        <p:cond delay="indefinite"/>
                      </p:stCondLst>
                      <p:childTnLst>
                        <p:par>
                          <p:cTn id="101" fill="hold">
                            <p:stCondLst>
                              <p:cond delay="0"/>
                            </p:stCondLst>
                            <p:childTnLst>
                              <p:par>
                                <p:cTn id="102" presetID="47" presetClass="entr" presetSubtype="0" fill="hold" nodeType="clickEffect">
                                  <p:stCondLst>
                                    <p:cond delay="0"/>
                                  </p:stCondLst>
                                  <p:childTnLst>
                                    <p:set>
                                      <p:cBhvr>
                                        <p:cTn id="103" dur="1" fill="hold">
                                          <p:stCondLst>
                                            <p:cond delay="0"/>
                                          </p:stCondLst>
                                        </p:cTn>
                                        <p:tgtEl>
                                          <p:spTgt spid="6158"/>
                                        </p:tgtEl>
                                        <p:attrNameLst>
                                          <p:attrName>style.visibility</p:attrName>
                                        </p:attrNameLst>
                                      </p:cBhvr>
                                      <p:to>
                                        <p:strVal val="visible"/>
                                      </p:to>
                                    </p:set>
                                    <p:animEffect transition="in" filter="fade">
                                      <p:cBhvr>
                                        <p:cTn id="104" dur="1000"/>
                                        <p:tgtEl>
                                          <p:spTgt spid="6158"/>
                                        </p:tgtEl>
                                      </p:cBhvr>
                                    </p:animEffect>
                                    <p:anim calcmode="lin" valueType="num">
                                      <p:cBhvr>
                                        <p:cTn id="105" dur="1000" fill="hold"/>
                                        <p:tgtEl>
                                          <p:spTgt spid="6158"/>
                                        </p:tgtEl>
                                        <p:attrNameLst>
                                          <p:attrName>ppt_x</p:attrName>
                                        </p:attrNameLst>
                                      </p:cBhvr>
                                      <p:tavLst>
                                        <p:tav tm="0">
                                          <p:val>
                                            <p:strVal val="#ppt_x"/>
                                          </p:val>
                                        </p:tav>
                                        <p:tav tm="100000">
                                          <p:val>
                                            <p:strVal val="#ppt_x"/>
                                          </p:val>
                                        </p:tav>
                                      </p:tavLst>
                                    </p:anim>
                                    <p:anim calcmode="lin" valueType="num">
                                      <p:cBhvr>
                                        <p:cTn id="106" dur="1000" fill="hold"/>
                                        <p:tgtEl>
                                          <p:spTgt spid="6158"/>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0" presetClass="entr" presetSubtype="0" fill="hold" grpId="0" nodeType="clickEffect">
                                  <p:stCondLst>
                                    <p:cond delay="0"/>
                                  </p:stCondLst>
                                  <p:childTnLst>
                                    <p:set>
                                      <p:cBhvr>
                                        <p:cTn id="110" dur="1" fill="hold">
                                          <p:stCondLst>
                                            <p:cond delay="0"/>
                                          </p:stCondLst>
                                        </p:cTn>
                                        <p:tgtEl>
                                          <p:spTgt spid="6156"/>
                                        </p:tgtEl>
                                        <p:attrNameLst>
                                          <p:attrName>style.visibility</p:attrName>
                                        </p:attrNameLst>
                                      </p:cBhvr>
                                      <p:to>
                                        <p:strVal val="visible"/>
                                      </p:to>
                                    </p:set>
                                    <p:animEffect transition="in" filter="wedge">
                                      <p:cBhvr>
                                        <p:cTn id="111" dur="2000"/>
                                        <p:tgtEl>
                                          <p:spTgt spid="6156"/>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nodeType="clickEffect">
                                  <p:stCondLst>
                                    <p:cond delay="0"/>
                                  </p:stCondLst>
                                  <p:childTnLst>
                                    <p:set>
                                      <p:cBhvr>
                                        <p:cTn id="115" dur="1" fill="hold">
                                          <p:stCondLst>
                                            <p:cond delay="0"/>
                                          </p:stCondLst>
                                        </p:cTn>
                                        <p:tgtEl>
                                          <p:spTgt spid="6163"/>
                                        </p:tgtEl>
                                        <p:attrNameLst>
                                          <p:attrName>style.visibility</p:attrName>
                                        </p:attrNameLst>
                                      </p:cBhvr>
                                      <p:to>
                                        <p:strVal val="visible"/>
                                      </p:to>
                                    </p:set>
                                    <p:anim calcmode="lin" valueType="num">
                                      <p:cBhvr>
                                        <p:cTn id="116" dur="500" fill="hold"/>
                                        <p:tgtEl>
                                          <p:spTgt spid="6163"/>
                                        </p:tgtEl>
                                        <p:attrNameLst>
                                          <p:attrName>ppt_w</p:attrName>
                                        </p:attrNameLst>
                                      </p:cBhvr>
                                      <p:tavLst>
                                        <p:tav tm="0">
                                          <p:val>
                                            <p:fltVal val="0.000000"/>
                                          </p:val>
                                        </p:tav>
                                        <p:tav tm="100000">
                                          <p:val>
                                            <p:strVal val="#ppt_w"/>
                                          </p:val>
                                        </p:tav>
                                      </p:tavLst>
                                    </p:anim>
                                    <p:anim calcmode="lin" valueType="num">
                                      <p:cBhvr>
                                        <p:cTn id="117" dur="500" fill="hold"/>
                                        <p:tgtEl>
                                          <p:spTgt spid="6163"/>
                                        </p:tgtEl>
                                        <p:attrNameLst>
                                          <p:attrName>ppt_h</p:attrName>
                                        </p:attrNameLst>
                                      </p:cBhvr>
                                      <p:tavLst>
                                        <p:tav tm="0">
                                          <p:val>
                                            <p:fltVal val="0.000000"/>
                                          </p:val>
                                        </p:tav>
                                        <p:tav tm="100000">
                                          <p:val>
                                            <p:strVal val="#ppt_h"/>
                                          </p:val>
                                        </p:tav>
                                      </p:tavLst>
                                    </p:anim>
                                    <p:animEffect transition="in" filter="fade">
                                      <p:cBhvr>
                                        <p:cTn id="118" dur="500"/>
                                        <p:tgtEl>
                                          <p:spTgt spid="6163"/>
                                        </p:tgtEl>
                                      </p:cBhvr>
                                    </p:animEffec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6165"/>
                                        </p:tgtEl>
                                        <p:attrNameLst>
                                          <p:attrName>style.visibility</p:attrName>
                                        </p:attrNameLst>
                                      </p:cBhvr>
                                      <p:to>
                                        <p:strVal val="visible"/>
                                      </p:to>
                                    </p:set>
                                  </p:childTnLst>
                                </p:cTn>
                              </p:par>
                            </p:childTnLst>
                          </p:cTn>
                        </p:par>
                        <p:par>
                          <p:cTn id="122" fill="hold">
                            <p:stCondLst>
                              <p:cond delay="500"/>
                            </p:stCondLst>
                            <p:childTnLst>
                              <p:par>
                                <p:cTn id="123" presetID="1" presetClass="entr" presetSubtype="0" fill="hold" grpId="0" nodeType="afterEffect">
                                  <p:stCondLst>
                                    <p:cond delay="0"/>
                                  </p:stCondLst>
                                  <p:childTnLst>
                                    <p:set>
                                      <p:cBhvr>
                                        <p:cTn id="124" dur="1" fill="hold">
                                          <p:stCondLst>
                                            <p:cond delay="0"/>
                                          </p:stCondLst>
                                        </p:cTn>
                                        <p:tgtEl>
                                          <p:spTgt spid="6166"/>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6163"/>
                                        </p:tgtEl>
                                        <p:attrNameLst>
                                          <p:attrName>style.visibility</p:attrName>
                                        </p:attrNameLst>
                                      </p:cBhvr>
                                      <p:to>
                                        <p:strVal val="visible"/>
                                      </p:to>
                                    </p:set>
                                  </p:childTnLst>
                                </p:cTn>
                              </p:par>
                            </p:childTnLst>
                          </p:cTn>
                        </p:par>
                        <p:par>
                          <p:cTn id="129" fill="hold">
                            <p:stCondLst>
                              <p:cond delay="0"/>
                            </p:stCondLst>
                            <p:childTnLst>
                              <p:par>
                                <p:cTn id="130" presetID="1" presetClass="entr" presetSubtype="0" fill="hold" grpId="0" nodeType="afterEffect">
                                  <p:stCondLst>
                                    <p:cond delay="0"/>
                                  </p:stCondLst>
                                  <p:childTnLst>
                                    <p:set>
                                      <p:cBhvr>
                                        <p:cTn id="131" dur="1" fill="hold">
                                          <p:stCondLst>
                                            <p:cond delay="0"/>
                                          </p:stCondLst>
                                        </p:cTn>
                                        <p:tgtEl>
                                          <p:spTgt spid="6167"/>
                                        </p:tgtEl>
                                        <p:attrNameLst>
                                          <p:attrName>style.visibility</p:attrName>
                                        </p:attrNameLst>
                                      </p:cBhvr>
                                      <p:to>
                                        <p:strVal val="visible"/>
                                      </p:to>
                                    </p:set>
                                  </p:childTnLst>
                                </p:cTn>
                              </p:par>
                            </p:childTnLst>
                          </p:cTn>
                        </p:par>
                        <p:par>
                          <p:cTn id="132" fill="hold">
                            <p:stCondLst>
                              <p:cond delay="0"/>
                            </p:stCondLst>
                            <p:childTnLst>
                              <p:par>
                                <p:cTn id="133" presetID="1" presetClass="entr" presetSubtype="0" fill="hold" grpId="0" nodeType="afterEffect">
                                  <p:stCondLst>
                                    <p:cond delay="0"/>
                                  </p:stCondLst>
                                  <p:childTnLst>
                                    <p:set>
                                      <p:cBhvr>
                                        <p:cTn id="134" dur="1" fill="hold">
                                          <p:stCondLst>
                                            <p:cond delay="0"/>
                                          </p:stCondLst>
                                        </p:cTn>
                                        <p:tgtEl>
                                          <p:spTgt spid="6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51" grpId="0"/>
      <p:bldP spid="6152" grpId="0"/>
      <p:bldP spid="6153" grpId="0"/>
      <p:bldP spid="6156" grpId="0"/>
      <p:bldP spid="6164" grpId="0" animBg="1"/>
      <p:bldP spid="6165" grpId="0" animBg="1"/>
      <p:bldP spid="6166" grpId="0" animBg="1"/>
      <p:bldP spid="616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95" name="Text Box 27"/>
          <p:cNvSpPr txBox="1"/>
          <p:nvPr/>
        </p:nvSpPr>
        <p:spPr>
          <a:xfrm>
            <a:off x="395288" y="4868863"/>
            <a:ext cx="8748712" cy="1552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t>1</a:t>
            </a:r>
            <a:r>
              <a:rPr lang="zh-CN" altLang="en-US" sz="2400" dirty="0"/>
              <a:t>、将函数写成最简的形式；</a:t>
            </a:r>
            <a:endParaRPr lang="zh-CN" altLang="en-US" sz="2400" dirty="0"/>
          </a:p>
          <a:p>
            <a:pPr marL="0" lvl="0" indent="0" eaLnBrk="1" hangingPunct="1">
              <a:spcBef>
                <a:spcPct val="50000"/>
              </a:spcBef>
              <a:buNone/>
            </a:pPr>
            <a:r>
              <a:rPr lang="en-US" altLang="zh-CN" sz="2400" dirty="0"/>
              <a:t>2</a:t>
            </a:r>
            <a:r>
              <a:rPr lang="zh-CN" altLang="en-US" sz="2400" dirty="0"/>
              <a:t>、把函数转变成“异或”表达式；</a:t>
            </a:r>
            <a:endParaRPr lang="zh-CN" altLang="en-US" sz="2400" dirty="0"/>
          </a:p>
          <a:p>
            <a:pPr marL="0" lvl="0" indent="0" eaLnBrk="1" hangingPunct="1">
              <a:spcBef>
                <a:spcPct val="50000"/>
              </a:spcBef>
              <a:buNone/>
            </a:pPr>
            <a:r>
              <a:rPr lang="en-US" altLang="zh-CN" sz="2400" dirty="0"/>
              <a:t>3</a:t>
            </a:r>
            <a:r>
              <a:rPr lang="zh-CN" altLang="en-US" sz="2400" dirty="0"/>
              <a:t>、画出相应函数的逻辑电路图；</a:t>
            </a:r>
            <a:endParaRPr lang="zh-CN" altLang="en-US" sz="2400" dirty="0"/>
          </a:p>
        </p:txBody>
      </p:sp>
      <p:sp>
        <p:nvSpPr>
          <p:cNvPr id="7172" name="Rectangle 4"/>
          <p:cNvSpPr>
            <a:spLocks noGrp="1"/>
          </p:cNvSpPr>
          <p:nvPr>
            <p:ph type="title"/>
          </p:nvPr>
        </p:nvSpPr>
        <p:spPr>
          <a:xfrm>
            <a:off x="179388" y="260350"/>
            <a:ext cx="6670675" cy="519113"/>
          </a:xfrm>
          <a:ln/>
        </p:spPr>
        <p:txBody>
          <a:bodyPr vert="horz" wrap="square" lIns="91440" tIns="45720" rIns="91440" bIns="45720" anchor="t">
            <a:spAutoFit/>
          </a:bodyPr>
          <a:p>
            <a:pPr algn="l" eaLnBrk="1" hangingPunct="1">
              <a:spcBef>
                <a:spcPct val="50000"/>
              </a:spcBef>
            </a:pPr>
            <a:r>
              <a:rPr lang="zh-CN" altLang="en-US" sz="2800" b="1" dirty="0">
                <a:solidFill>
                  <a:srgbClr val="800000"/>
                </a:solidFill>
              </a:rPr>
              <a:t>三、用“与或非”门实现逻辑函数：</a:t>
            </a:r>
            <a:endParaRPr lang="zh-CN" altLang="en-US" sz="2800" b="1" dirty="0">
              <a:solidFill>
                <a:srgbClr val="800000"/>
              </a:solidFill>
            </a:endParaRPr>
          </a:p>
        </p:txBody>
      </p:sp>
      <p:graphicFrame>
        <p:nvGraphicFramePr>
          <p:cNvPr id="7173" name="Object 5"/>
          <p:cNvGraphicFramePr>
            <a:graphicFrameLocks noChangeAspect="1"/>
          </p:cNvGraphicFramePr>
          <p:nvPr/>
        </p:nvGraphicFramePr>
        <p:xfrm>
          <a:off x="1258888" y="1341438"/>
          <a:ext cx="2439987" cy="430212"/>
        </p:xfrm>
        <a:graphic>
          <a:graphicData uri="http://schemas.openxmlformats.org/presentationml/2006/ole">
            <mc:AlternateContent xmlns:mc="http://schemas.openxmlformats.org/markup-compatibility/2006">
              <mc:Choice xmlns:v="urn:schemas-microsoft-com:vml" Requires="v">
                <p:oleObj spid="_x0000_s3099" name="" r:id="rId1" imgW="848995" imgH="114300" progId="Equation.3">
                  <p:embed/>
                </p:oleObj>
              </mc:Choice>
              <mc:Fallback>
                <p:oleObj name="" r:id="rId1" imgW="848995" imgH="114300" progId="Equation.3">
                  <p:embed/>
                  <p:pic>
                    <p:nvPicPr>
                      <p:cNvPr id="0" name="图片 3098"/>
                      <p:cNvPicPr/>
                      <p:nvPr/>
                    </p:nvPicPr>
                    <p:blipFill>
                      <a:blip r:embed="rId2">
                        <a:clrChange>
                          <a:clrFrom>
                            <a:srgbClr val="000000"/>
                          </a:clrFrom>
                          <a:clrTo>
                            <a:srgbClr val="00FF00"/>
                          </a:clrTo>
                        </a:clrChange>
                      </a:blip>
                      <a:stretch>
                        <a:fillRect/>
                      </a:stretch>
                    </p:blipFill>
                    <p:spPr>
                      <a:xfrm>
                        <a:off x="1258888" y="1341438"/>
                        <a:ext cx="2439987" cy="430212"/>
                      </a:xfrm>
                      <a:prstGeom prst="rect">
                        <a:avLst/>
                      </a:prstGeom>
                      <a:solidFill>
                        <a:srgbClr val="666699"/>
                      </a:solidFill>
                      <a:ln w="38100">
                        <a:noFill/>
                        <a:miter/>
                      </a:ln>
                    </p:spPr>
                  </p:pic>
                </p:oleObj>
              </mc:Fallback>
            </mc:AlternateContent>
          </a:graphicData>
        </a:graphic>
      </p:graphicFrame>
      <p:graphicFrame>
        <p:nvGraphicFramePr>
          <p:cNvPr id="7174" name="Object 6"/>
          <p:cNvGraphicFramePr>
            <a:graphicFrameLocks noChangeAspect="1"/>
          </p:cNvGraphicFramePr>
          <p:nvPr/>
        </p:nvGraphicFramePr>
        <p:xfrm>
          <a:off x="1187450" y="2276475"/>
          <a:ext cx="2968625" cy="482600"/>
        </p:xfrm>
        <a:graphic>
          <a:graphicData uri="http://schemas.openxmlformats.org/presentationml/2006/ole">
            <mc:AlternateContent xmlns:mc="http://schemas.openxmlformats.org/markup-compatibility/2006">
              <mc:Choice xmlns:v="urn:schemas-microsoft-com:vml" Requires="v">
                <p:oleObj spid="_x0000_s3094" name="" r:id="rId3" imgW="1045210" imgH="130810" progId="Equation.3">
                  <p:embed/>
                </p:oleObj>
              </mc:Choice>
              <mc:Fallback>
                <p:oleObj name="" r:id="rId3" imgW="1045210" imgH="130810" progId="Equation.3">
                  <p:embed/>
                  <p:pic>
                    <p:nvPicPr>
                      <p:cNvPr id="0" name="图片 3093"/>
                      <p:cNvPicPr/>
                      <p:nvPr/>
                    </p:nvPicPr>
                    <p:blipFill>
                      <a:blip r:embed="rId4">
                        <a:clrChange>
                          <a:clrFrom>
                            <a:srgbClr val="000000"/>
                          </a:clrFrom>
                          <a:clrTo>
                            <a:srgbClr val="00FF00"/>
                          </a:clrTo>
                        </a:clrChange>
                      </a:blip>
                      <a:stretch>
                        <a:fillRect/>
                      </a:stretch>
                    </p:blipFill>
                    <p:spPr>
                      <a:xfrm>
                        <a:off x="1187450" y="2276475"/>
                        <a:ext cx="2968625" cy="482600"/>
                      </a:xfrm>
                      <a:prstGeom prst="rect">
                        <a:avLst/>
                      </a:prstGeom>
                      <a:solidFill>
                        <a:srgbClr val="666699"/>
                      </a:solidFill>
                      <a:ln w="38100">
                        <a:noFill/>
                        <a:miter/>
                      </a:ln>
                    </p:spPr>
                  </p:pic>
                </p:oleObj>
              </mc:Fallback>
            </mc:AlternateContent>
          </a:graphicData>
        </a:graphic>
      </p:graphicFrame>
      <p:sp>
        <p:nvSpPr>
          <p:cNvPr id="7175" name="Rectangle 7"/>
          <p:cNvSpPr/>
          <p:nvPr/>
        </p:nvSpPr>
        <p:spPr>
          <a:xfrm>
            <a:off x="684213" y="884238"/>
            <a:ext cx="43195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dirty="0">
                <a:ea typeface="幼圆" panose="02010509060101010101" pitchFamily="49" charset="-122"/>
              </a:rPr>
              <a:t>1</a:t>
            </a:r>
            <a:r>
              <a:rPr lang="zh-CN" altLang="en-US" sz="2400" dirty="0">
                <a:latin typeface="幼圆" panose="02010509060101010101" pitchFamily="49" charset="-122"/>
                <a:ea typeface="幼圆" panose="02010509060101010101" pitchFamily="49" charset="-122"/>
              </a:rPr>
              <a:t>、圈</a:t>
            </a:r>
            <a:r>
              <a:rPr lang="zh-CN" altLang="en-US" sz="2400" dirty="0">
                <a:latin typeface="华文细黑" panose="02010600040101010101" pitchFamily="2" charset="-122"/>
                <a:ea typeface="幼圆" panose="02010509060101010101" pitchFamily="49" charset="-122"/>
              </a:rPr>
              <a:t>“</a:t>
            </a:r>
            <a:r>
              <a:rPr lang="en-US" altLang="zh-CN" sz="2400" dirty="0">
                <a:ea typeface="幼圆" panose="02010509060101010101" pitchFamily="49" charset="-122"/>
              </a:rPr>
              <a:t>0</a:t>
            </a:r>
            <a:r>
              <a:rPr lang="en-US" altLang="zh-CN" sz="2400" dirty="0">
                <a:latin typeface="华文细黑" panose="02010600040101010101" pitchFamily="2" charset="-122"/>
                <a:ea typeface="幼圆" panose="02010509060101010101" pitchFamily="49" charset="-122"/>
              </a:rPr>
              <a:t>”</a:t>
            </a:r>
            <a:r>
              <a:rPr lang="zh-CN" altLang="en-US" sz="2400" dirty="0">
                <a:latin typeface="幼圆" panose="02010509060101010101" pitchFamily="49" charset="-122"/>
                <a:ea typeface="幼圆" panose="02010509060101010101" pitchFamily="49" charset="-122"/>
              </a:rPr>
              <a:t>格，</a:t>
            </a:r>
            <a:endParaRPr lang="zh-CN" altLang="en-US" sz="2400" dirty="0">
              <a:latin typeface="幼圆" panose="02010509060101010101" pitchFamily="49" charset="-122"/>
              <a:ea typeface="幼圆" panose="02010509060101010101" pitchFamily="49" charset="-122"/>
            </a:endParaRPr>
          </a:p>
        </p:txBody>
      </p:sp>
      <p:sp>
        <p:nvSpPr>
          <p:cNvPr id="7176" name="Rectangle 8"/>
          <p:cNvSpPr/>
          <p:nvPr/>
        </p:nvSpPr>
        <p:spPr>
          <a:xfrm>
            <a:off x="684213" y="1844675"/>
            <a:ext cx="541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dirty="0">
                <a:ea typeface="幼圆" panose="02010509060101010101" pitchFamily="49" charset="-122"/>
              </a:rPr>
              <a:t>2</a:t>
            </a:r>
            <a:r>
              <a:rPr lang="zh-CN" altLang="en-US" sz="2400" dirty="0">
                <a:latin typeface="幼圆" panose="02010509060101010101" pitchFamily="49" charset="-122"/>
                <a:ea typeface="幼圆" panose="02010509060101010101" pitchFamily="49" charset="-122"/>
              </a:rPr>
              <a:t>、等式两边求反，得出 </a:t>
            </a:r>
            <a:r>
              <a:rPr lang="en-US" altLang="zh-CN" sz="2400" dirty="0">
                <a:ea typeface="幼圆" panose="02010509060101010101" pitchFamily="49" charset="-122"/>
              </a:rPr>
              <a:t>F</a:t>
            </a:r>
            <a:r>
              <a:rPr lang="en-US" altLang="zh-CN" sz="2400" dirty="0">
                <a:latin typeface="幼圆" panose="02010509060101010101" pitchFamily="49" charset="-122"/>
                <a:ea typeface="幼圆" panose="02010509060101010101" pitchFamily="49" charset="-122"/>
              </a:rPr>
              <a:t> </a:t>
            </a:r>
            <a:r>
              <a:rPr lang="zh-CN" altLang="en-US" sz="2400" dirty="0">
                <a:latin typeface="幼圆" panose="02010509060101010101" pitchFamily="49" charset="-122"/>
                <a:ea typeface="幼圆" panose="02010509060101010101" pitchFamily="49" charset="-122"/>
              </a:rPr>
              <a:t>与或非式。</a:t>
            </a:r>
            <a:endParaRPr lang="zh-CN" altLang="en-US" sz="2400" dirty="0">
              <a:latin typeface="幼圆" panose="02010509060101010101" pitchFamily="49" charset="-122"/>
              <a:ea typeface="幼圆" panose="02010509060101010101" pitchFamily="49" charset="-122"/>
            </a:endParaRPr>
          </a:p>
        </p:txBody>
      </p:sp>
      <p:sp>
        <p:nvSpPr>
          <p:cNvPr id="7177" name="Rectangle 9"/>
          <p:cNvSpPr/>
          <p:nvPr/>
        </p:nvSpPr>
        <p:spPr>
          <a:xfrm>
            <a:off x="684213" y="3038475"/>
            <a:ext cx="532765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400" dirty="0">
                <a:ea typeface="幼圆" panose="02010509060101010101" pitchFamily="49" charset="-122"/>
              </a:rPr>
              <a:t>3</a:t>
            </a:r>
            <a:r>
              <a:rPr lang="zh-CN" altLang="en-US" sz="2400" dirty="0">
                <a:latin typeface="幼圆" panose="02010509060101010101" pitchFamily="49" charset="-122"/>
                <a:ea typeface="幼圆" panose="02010509060101010101" pitchFamily="49" charset="-122"/>
              </a:rPr>
              <a:t>、根据与或非式，画出用与或非门</a:t>
            </a:r>
            <a:endParaRPr lang="zh-CN" altLang="en-US" sz="2400" dirty="0">
              <a:latin typeface="幼圆" panose="02010509060101010101" pitchFamily="49" charset="-122"/>
              <a:ea typeface="幼圆" panose="02010509060101010101" pitchFamily="49" charset="-122"/>
            </a:endParaRPr>
          </a:p>
          <a:p>
            <a:pPr marL="0" lvl="0" indent="0" eaLnBrk="1" hangingPunct="1">
              <a:spcBef>
                <a:spcPct val="0"/>
              </a:spcBef>
              <a:buNone/>
            </a:pPr>
            <a:r>
              <a:rPr lang="zh-CN" altLang="en-US" sz="2400" dirty="0">
                <a:latin typeface="幼圆" panose="02010509060101010101" pitchFamily="49" charset="-122"/>
                <a:ea typeface="幼圆" panose="02010509060101010101" pitchFamily="49" charset="-122"/>
              </a:rPr>
              <a:t>   组成的 逻辑电路图。</a:t>
            </a:r>
            <a:endParaRPr lang="zh-CN" altLang="en-US" sz="2400" dirty="0">
              <a:latin typeface="幼圆" panose="02010509060101010101" pitchFamily="49" charset="-122"/>
              <a:ea typeface="幼圆" panose="02010509060101010101" pitchFamily="49" charset="-122"/>
            </a:endParaRPr>
          </a:p>
        </p:txBody>
      </p:sp>
      <p:pic>
        <p:nvPicPr>
          <p:cNvPr id="7178" name="Picture 10"/>
          <p:cNvPicPr>
            <a:picLocks noChangeAspect="1"/>
          </p:cNvPicPr>
          <p:nvPr/>
        </p:nvPicPr>
        <p:blipFill>
          <a:blip r:embed="rId5">
            <a:clrChange>
              <a:clrFrom>
                <a:srgbClr val="000000"/>
              </a:clrFrom>
              <a:clrTo>
                <a:srgbClr val="000000"/>
              </a:clrTo>
            </a:clrChange>
            <a:clrChange>
              <a:clrFrom>
                <a:srgbClr val="000080"/>
              </a:clrFrom>
              <a:clrTo>
                <a:srgbClr val="00FF00"/>
              </a:clrTo>
            </a:clrChange>
            <a:clrChange>
              <a:clrFrom>
                <a:srgbClr val="0000FF"/>
              </a:clrFrom>
              <a:clrTo>
                <a:srgbClr val="000000"/>
              </a:clrTo>
            </a:clrChange>
            <a:clrChange>
              <a:clrFrom>
                <a:srgbClr val="800000"/>
              </a:clrFrom>
              <a:clrTo>
                <a:srgbClr val="00FF00"/>
              </a:clrTo>
            </a:clrChange>
            <a:clrChange>
              <a:clrFrom>
                <a:srgbClr val="FF0000"/>
              </a:clrFrom>
              <a:clrTo>
                <a:srgbClr val="00FF00"/>
              </a:clrTo>
            </a:clrChange>
            <a:clrChange>
              <a:clrFrom>
                <a:srgbClr val="FFFFE8"/>
              </a:clrFrom>
              <a:clrTo>
                <a:srgbClr val="FFFFFF"/>
              </a:clrTo>
            </a:clrChange>
          </a:blip>
          <a:stretch>
            <a:fillRect/>
          </a:stretch>
        </p:blipFill>
        <p:spPr>
          <a:xfrm>
            <a:off x="6092825" y="1987550"/>
            <a:ext cx="2800350" cy="2800350"/>
          </a:xfrm>
          <a:prstGeom prst="rect">
            <a:avLst/>
          </a:prstGeom>
          <a:noFill/>
          <a:ln w="9525">
            <a:noFill/>
          </a:ln>
        </p:spPr>
      </p:pic>
      <p:graphicFrame>
        <p:nvGraphicFramePr>
          <p:cNvPr id="7179" name="Object 11"/>
          <p:cNvGraphicFramePr>
            <a:graphicFrameLocks noChangeAspect="1"/>
          </p:cNvGraphicFramePr>
          <p:nvPr/>
        </p:nvGraphicFramePr>
        <p:xfrm>
          <a:off x="6372225" y="2060575"/>
          <a:ext cx="306388" cy="407988"/>
        </p:xfrm>
        <a:graphic>
          <a:graphicData uri="http://schemas.openxmlformats.org/presentationml/2006/ole">
            <mc:AlternateContent xmlns:mc="http://schemas.openxmlformats.org/markup-compatibility/2006">
              <mc:Choice xmlns:v="urn:schemas-microsoft-com:vml" Requires="v">
                <p:oleObj spid="_x0000_s3092" name="" r:id="rId6" imgW="65405" imgH="97790" progId="Equation.3">
                  <p:embed/>
                </p:oleObj>
              </mc:Choice>
              <mc:Fallback>
                <p:oleObj name="" r:id="rId6" imgW="65405" imgH="97790" progId="Equation.3">
                  <p:embed/>
                  <p:pic>
                    <p:nvPicPr>
                      <p:cNvPr id="0" name="图片 3091"/>
                      <p:cNvPicPr/>
                      <p:nvPr/>
                    </p:nvPicPr>
                    <p:blipFill>
                      <a:blip r:embed="rId7">
                        <a:clrChange>
                          <a:clrFrom>
                            <a:srgbClr val="000000"/>
                          </a:clrFrom>
                          <a:clrTo>
                            <a:srgbClr val="00FF00"/>
                          </a:clrTo>
                        </a:clrChange>
                      </a:blip>
                      <a:stretch>
                        <a:fillRect/>
                      </a:stretch>
                    </p:blipFill>
                    <p:spPr>
                      <a:xfrm>
                        <a:off x="6372225" y="2060575"/>
                        <a:ext cx="306388" cy="407988"/>
                      </a:xfrm>
                      <a:prstGeom prst="rect">
                        <a:avLst/>
                      </a:prstGeom>
                      <a:solidFill>
                        <a:srgbClr val="666699"/>
                      </a:solidFill>
                      <a:ln w="38100">
                        <a:noFill/>
                        <a:miter/>
                      </a:ln>
                    </p:spPr>
                  </p:pic>
                </p:oleObj>
              </mc:Fallback>
            </mc:AlternateContent>
          </a:graphicData>
        </a:graphic>
      </p:graphicFrame>
      <p:graphicFrame>
        <p:nvGraphicFramePr>
          <p:cNvPr id="7180" name="Object 12"/>
          <p:cNvGraphicFramePr>
            <a:graphicFrameLocks noChangeAspect="1"/>
          </p:cNvGraphicFramePr>
          <p:nvPr/>
        </p:nvGraphicFramePr>
        <p:xfrm>
          <a:off x="6372225" y="3068638"/>
          <a:ext cx="306388" cy="407987"/>
        </p:xfrm>
        <a:graphic>
          <a:graphicData uri="http://schemas.openxmlformats.org/presentationml/2006/ole">
            <mc:AlternateContent xmlns:mc="http://schemas.openxmlformats.org/markup-compatibility/2006">
              <mc:Choice xmlns:v="urn:schemas-microsoft-com:vml" Requires="v">
                <p:oleObj spid="_x0000_s3101" name="" r:id="rId8" imgW="65405" imgH="97790" progId="Equation.3">
                  <p:embed/>
                </p:oleObj>
              </mc:Choice>
              <mc:Fallback>
                <p:oleObj name="" r:id="rId8" imgW="65405" imgH="97790" progId="Equation.3">
                  <p:embed/>
                  <p:pic>
                    <p:nvPicPr>
                      <p:cNvPr id="0" name="图片 3100"/>
                      <p:cNvPicPr/>
                      <p:nvPr/>
                    </p:nvPicPr>
                    <p:blipFill>
                      <a:blip r:embed="rId9">
                        <a:clrChange>
                          <a:clrFrom>
                            <a:srgbClr val="000000"/>
                          </a:clrFrom>
                          <a:clrTo>
                            <a:srgbClr val="00FF00"/>
                          </a:clrTo>
                        </a:clrChange>
                      </a:blip>
                      <a:stretch>
                        <a:fillRect/>
                      </a:stretch>
                    </p:blipFill>
                    <p:spPr>
                      <a:xfrm>
                        <a:off x="6372225" y="3068638"/>
                        <a:ext cx="306388" cy="407987"/>
                      </a:xfrm>
                      <a:prstGeom prst="rect">
                        <a:avLst/>
                      </a:prstGeom>
                      <a:solidFill>
                        <a:srgbClr val="666699"/>
                      </a:solidFill>
                      <a:ln w="38100">
                        <a:noFill/>
                        <a:miter/>
                      </a:ln>
                    </p:spPr>
                  </p:pic>
                </p:oleObj>
              </mc:Fallback>
            </mc:AlternateContent>
          </a:graphicData>
        </a:graphic>
      </p:graphicFrame>
      <p:graphicFrame>
        <p:nvGraphicFramePr>
          <p:cNvPr id="7181" name="Object 13"/>
          <p:cNvGraphicFramePr>
            <a:graphicFrameLocks noChangeAspect="1"/>
          </p:cNvGraphicFramePr>
          <p:nvPr/>
        </p:nvGraphicFramePr>
        <p:xfrm>
          <a:off x="6372225" y="3787775"/>
          <a:ext cx="306388" cy="433388"/>
        </p:xfrm>
        <a:graphic>
          <a:graphicData uri="http://schemas.openxmlformats.org/presentationml/2006/ole">
            <mc:AlternateContent xmlns:mc="http://schemas.openxmlformats.org/markup-compatibility/2006">
              <mc:Choice xmlns:v="urn:schemas-microsoft-com:vml" Requires="v">
                <p:oleObj spid="_x0000_s3104" name="" r:id="rId10" imgW="65405" imgH="114300" progId="Equation.3">
                  <p:embed/>
                </p:oleObj>
              </mc:Choice>
              <mc:Fallback>
                <p:oleObj name="" r:id="rId10" imgW="65405" imgH="114300" progId="Equation.3">
                  <p:embed/>
                  <p:pic>
                    <p:nvPicPr>
                      <p:cNvPr id="0" name="图片 3103"/>
                      <p:cNvPicPr/>
                      <p:nvPr/>
                    </p:nvPicPr>
                    <p:blipFill>
                      <a:blip r:embed="rId11">
                        <a:clrChange>
                          <a:clrFrom>
                            <a:srgbClr val="000000"/>
                          </a:clrFrom>
                          <a:clrTo>
                            <a:srgbClr val="00FF00"/>
                          </a:clrTo>
                        </a:clrChange>
                      </a:blip>
                      <a:stretch>
                        <a:fillRect/>
                      </a:stretch>
                    </p:blipFill>
                    <p:spPr>
                      <a:xfrm>
                        <a:off x="6372225" y="3787775"/>
                        <a:ext cx="306388" cy="433388"/>
                      </a:xfrm>
                      <a:prstGeom prst="rect">
                        <a:avLst/>
                      </a:prstGeom>
                      <a:solidFill>
                        <a:srgbClr val="666699"/>
                      </a:solidFill>
                      <a:ln w="38100">
                        <a:noFill/>
                        <a:miter/>
                      </a:ln>
                    </p:spPr>
                  </p:pic>
                </p:oleObj>
              </mc:Fallback>
            </mc:AlternateContent>
          </a:graphicData>
        </a:graphic>
      </p:graphicFrame>
      <p:graphicFrame>
        <p:nvGraphicFramePr>
          <p:cNvPr id="7182" name="Object 14"/>
          <p:cNvGraphicFramePr>
            <a:graphicFrameLocks noChangeAspect="1"/>
          </p:cNvGraphicFramePr>
          <p:nvPr/>
        </p:nvGraphicFramePr>
        <p:xfrm>
          <a:off x="8812213" y="2995613"/>
          <a:ext cx="331787" cy="331787"/>
        </p:xfrm>
        <a:graphic>
          <a:graphicData uri="http://schemas.openxmlformats.org/presentationml/2006/ole">
            <mc:AlternateContent xmlns:mc="http://schemas.openxmlformats.org/markup-compatibility/2006">
              <mc:Choice xmlns:v="urn:schemas-microsoft-com:vml" Requires="v">
                <p:oleObj spid="_x0000_s3096" name="" r:id="rId12" imgW="73660" imgH="73660" progId="Equation.3">
                  <p:embed/>
                </p:oleObj>
              </mc:Choice>
              <mc:Fallback>
                <p:oleObj name="" r:id="rId12" imgW="73660" imgH="73660" progId="Equation.3">
                  <p:embed/>
                  <p:pic>
                    <p:nvPicPr>
                      <p:cNvPr id="0" name="图片 3095"/>
                      <p:cNvPicPr/>
                      <p:nvPr/>
                    </p:nvPicPr>
                    <p:blipFill>
                      <a:blip r:embed="rId13">
                        <a:clrChange>
                          <a:clrFrom>
                            <a:srgbClr val="000000"/>
                          </a:clrFrom>
                          <a:clrTo>
                            <a:srgbClr val="00FF00"/>
                          </a:clrTo>
                        </a:clrChange>
                      </a:blip>
                      <a:stretch>
                        <a:fillRect/>
                      </a:stretch>
                    </p:blipFill>
                    <p:spPr>
                      <a:xfrm>
                        <a:off x="8812213" y="2995613"/>
                        <a:ext cx="331787" cy="331787"/>
                      </a:xfrm>
                      <a:prstGeom prst="rect">
                        <a:avLst/>
                      </a:prstGeom>
                      <a:solidFill>
                        <a:srgbClr val="666699"/>
                      </a:solidFill>
                      <a:ln w="38100">
                        <a:noFill/>
                        <a:miter/>
                      </a:ln>
                    </p:spPr>
                  </p:pic>
                </p:oleObj>
              </mc:Fallback>
            </mc:AlternateContent>
          </a:graphicData>
        </a:graphic>
      </p:graphicFrame>
      <p:pic>
        <p:nvPicPr>
          <p:cNvPr id="7183" name="Picture 15"/>
          <p:cNvPicPr>
            <a:picLocks noChangeAspect="1"/>
          </p:cNvPicPr>
          <p:nvPr/>
        </p:nvPicPr>
        <p:blipFill>
          <a:blip r:embed="rId14">
            <a:clrChange>
              <a:clrFrom>
                <a:srgbClr val="000080"/>
              </a:clrFrom>
              <a:clrTo>
                <a:srgbClr val="000000"/>
              </a:clrTo>
            </a:clrChange>
            <a:clrChange>
              <a:clrFrom>
                <a:srgbClr val="0000FF"/>
              </a:clrFrom>
              <a:clrTo>
                <a:srgbClr val="000000"/>
              </a:clrTo>
            </a:clrChange>
            <a:clrChange>
              <a:clrFrom>
                <a:srgbClr val="FFFFE8"/>
              </a:clrFrom>
              <a:clrTo>
                <a:srgbClr val="FFFFFF"/>
              </a:clrTo>
            </a:clrChange>
          </a:blip>
          <a:srcRect l="8720" t="7559" r="11627" b="22676"/>
          <a:stretch>
            <a:fillRect/>
          </a:stretch>
        </p:blipFill>
        <p:spPr>
          <a:xfrm>
            <a:off x="6227763" y="115888"/>
            <a:ext cx="2166937" cy="1666875"/>
          </a:xfrm>
          <a:prstGeom prst="rect">
            <a:avLst/>
          </a:prstGeom>
          <a:noFill/>
          <a:ln w="9525">
            <a:noFill/>
          </a:ln>
        </p:spPr>
      </p:pic>
      <p:sp>
        <p:nvSpPr>
          <p:cNvPr id="7184" name="AutoShape 16"/>
          <p:cNvSpPr/>
          <p:nvPr/>
        </p:nvSpPr>
        <p:spPr>
          <a:xfrm rot="5400000">
            <a:off x="6443663" y="1052513"/>
            <a:ext cx="792162" cy="360362"/>
          </a:xfrm>
          <a:prstGeom prst="flowChartTerminator">
            <a:avLst/>
          </a:prstGeom>
          <a:noFill/>
          <a:ln w="25400" cap="flat" cmpd="sng">
            <a:solidFill>
              <a:srgbClr val="FF00FF"/>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7185" name="AutoShape 17"/>
          <p:cNvSpPr/>
          <p:nvPr/>
        </p:nvSpPr>
        <p:spPr>
          <a:xfrm>
            <a:off x="6659563" y="836613"/>
            <a:ext cx="792162" cy="360362"/>
          </a:xfrm>
          <a:prstGeom prst="flowChartTerminator">
            <a:avLst/>
          </a:prstGeom>
          <a:noFill/>
          <a:ln w="25400" cap="flat" cmpd="sng">
            <a:solidFill>
              <a:srgbClr val="FFFF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7186" name="AutoShape 18"/>
          <p:cNvSpPr/>
          <p:nvPr/>
        </p:nvSpPr>
        <p:spPr>
          <a:xfrm rot="10800000">
            <a:off x="7885113" y="836613"/>
            <a:ext cx="433387" cy="433387"/>
          </a:xfrm>
          <a:prstGeom prst="flowChartDelay">
            <a:avLst/>
          </a:prstGeom>
          <a:noFill/>
          <a:ln w="25400" cap="flat" cmpd="sng">
            <a:solidFill>
              <a:srgbClr val="00FF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7187" name="AutoShape 19"/>
          <p:cNvSpPr/>
          <p:nvPr/>
        </p:nvSpPr>
        <p:spPr>
          <a:xfrm>
            <a:off x="6659563" y="836613"/>
            <a:ext cx="433387" cy="433387"/>
          </a:xfrm>
          <a:prstGeom prst="flowChartDelay">
            <a:avLst/>
          </a:prstGeom>
          <a:noFill/>
          <a:ln w="25400" cap="flat" cmpd="sng">
            <a:solidFill>
              <a:srgbClr val="00FF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graphicFrame>
        <p:nvGraphicFramePr>
          <p:cNvPr id="7188" name="Object 20"/>
          <p:cNvGraphicFramePr>
            <a:graphicFrameLocks noChangeAspect="1"/>
          </p:cNvGraphicFramePr>
          <p:nvPr/>
        </p:nvGraphicFramePr>
        <p:xfrm>
          <a:off x="8388350" y="1339850"/>
          <a:ext cx="460375" cy="368300"/>
        </p:xfrm>
        <a:graphic>
          <a:graphicData uri="http://schemas.openxmlformats.org/presentationml/2006/ole">
            <mc:AlternateContent xmlns:mc="http://schemas.openxmlformats.org/markup-compatibility/2006">
              <mc:Choice xmlns:v="urn:schemas-microsoft-com:vml" Requires="v">
                <p:oleObj spid="_x0000_s3095" name="" r:id="rId15" imgW="139065" imgH="97790" progId="Equation.3">
                  <p:embed/>
                </p:oleObj>
              </mc:Choice>
              <mc:Fallback>
                <p:oleObj name="" r:id="rId15" imgW="139065" imgH="97790" progId="Equation.3">
                  <p:embed/>
                  <p:pic>
                    <p:nvPicPr>
                      <p:cNvPr id="0" name="图片 3094"/>
                      <p:cNvPicPr/>
                      <p:nvPr/>
                    </p:nvPicPr>
                    <p:blipFill>
                      <a:blip r:embed="rId16">
                        <a:clrChange>
                          <a:clrFrom>
                            <a:srgbClr val="000000"/>
                          </a:clrFrom>
                          <a:clrTo>
                            <a:srgbClr val="FF00FF"/>
                          </a:clrTo>
                        </a:clrChange>
                      </a:blip>
                      <a:stretch>
                        <a:fillRect/>
                      </a:stretch>
                    </p:blipFill>
                    <p:spPr>
                      <a:xfrm>
                        <a:off x="8388350" y="1339850"/>
                        <a:ext cx="460375" cy="368300"/>
                      </a:xfrm>
                      <a:prstGeom prst="rect">
                        <a:avLst/>
                      </a:prstGeom>
                      <a:solidFill>
                        <a:srgbClr val="666699"/>
                      </a:solidFill>
                      <a:ln w="38100">
                        <a:noFill/>
                        <a:miter/>
                      </a:ln>
                    </p:spPr>
                  </p:pic>
                </p:oleObj>
              </mc:Fallback>
            </mc:AlternateContent>
          </a:graphicData>
        </a:graphic>
      </p:graphicFrame>
      <p:graphicFrame>
        <p:nvGraphicFramePr>
          <p:cNvPr id="7189" name="Object 21"/>
          <p:cNvGraphicFramePr>
            <a:graphicFrameLocks noChangeAspect="1"/>
          </p:cNvGraphicFramePr>
          <p:nvPr/>
        </p:nvGraphicFramePr>
        <p:xfrm>
          <a:off x="8388350" y="979488"/>
          <a:ext cx="457200" cy="388937"/>
        </p:xfrm>
        <a:graphic>
          <a:graphicData uri="http://schemas.openxmlformats.org/presentationml/2006/ole">
            <mc:AlternateContent xmlns:mc="http://schemas.openxmlformats.org/markup-compatibility/2006">
              <mc:Choice xmlns:v="urn:schemas-microsoft-com:vml" Requires="v">
                <p:oleObj spid="_x0000_s3097" name="" r:id="rId17" imgW="139065" imgH="114300" progId="Equation.3">
                  <p:embed/>
                </p:oleObj>
              </mc:Choice>
              <mc:Fallback>
                <p:oleObj name="" r:id="rId17" imgW="139065" imgH="114300" progId="Equation.3">
                  <p:embed/>
                  <p:pic>
                    <p:nvPicPr>
                      <p:cNvPr id="0" name="图片 3096"/>
                      <p:cNvPicPr/>
                      <p:nvPr/>
                    </p:nvPicPr>
                    <p:blipFill>
                      <a:blip r:embed="rId18">
                        <a:clrChange>
                          <a:clrFrom>
                            <a:srgbClr val="000000"/>
                          </a:clrFrom>
                          <a:clrTo>
                            <a:srgbClr val="00FF00"/>
                          </a:clrTo>
                        </a:clrChange>
                      </a:blip>
                      <a:stretch>
                        <a:fillRect/>
                      </a:stretch>
                    </p:blipFill>
                    <p:spPr>
                      <a:xfrm>
                        <a:off x="8388350" y="979488"/>
                        <a:ext cx="457200" cy="388937"/>
                      </a:xfrm>
                      <a:prstGeom prst="rect">
                        <a:avLst/>
                      </a:prstGeom>
                      <a:solidFill>
                        <a:srgbClr val="666699"/>
                      </a:solidFill>
                      <a:ln w="38100">
                        <a:noFill/>
                        <a:miter/>
                      </a:ln>
                    </p:spPr>
                  </p:pic>
                </p:oleObj>
              </mc:Fallback>
            </mc:AlternateContent>
          </a:graphicData>
        </a:graphic>
      </p:graphicFrame>
      <p:graphicFrame>
        <p:nvGraphicFramePr>
          <p:cNvPr id="7190" name="Object 22"/>
          <p:cNvGraphicFramePr>
            <a:graphicFrameLocks noChangeAspect="1"/>
          </p:cNvGraphicFramePr>
          <p:nvPr/>
        </p:nvGraphicFramePr>
        <p:xfrm>
          <a:off x="8388350" y="620713"/>
          <a:ext cx="514350" cy="387350"/>
        </p:xfrm>
        <a:graphic>
          <a:graphicData uri="http://schemas.openxmlformats.org/presentationml/2006/ole">
            <mc:AlternateContent xmlns:mc="http://schemas.openxmlformats.org/markup-compatibility/2006">
              <mc:Choice xmlns:v="urn:schemas-microsoft-com:vml" Requires="v">
                <p:oleObj spid="_x0000_s3103" name="" r:id="rId19" imgW="139065" imgH="114300" progId="Equation.3">
                  <p:embed/>
                </p:oleObj>
              </mc:Choice>
              <mc:Fallback>
                <p:oleObj name="" r:id="rId19" imgW="139065" imgH="114300" progId="Equation.3">
                  <p:embed/>
                  <p:pic>
                    <p:nvPicPr>
                      <p:cNvPr id="0" name="图片 3102"/>
                      <p:cNvPicPr/>
                      <p:nvPr/>
                    </p:nvPicPr>
                    <p:blipFill>
                      <a:blip r:embed="rId20">
                        <a:clrChange>
                          <a:clrFrom>
                            <a:srgbClr val="000000"/>
                          </a:clrFrom>
                          <a:clrTo>
                            <a:srgbClr val="FFFF00"/>
                          </a:clrTo>
                        </a:clrChange>
                      </a:blip>
                      <a:stretch>
                        <a:fillRect/>
                      </a:stretch>
                    </p:blipFill>
                    <p:spPr>
                      <a:xfrm>
                        <a:off x="8388350" y="620713"/>
                        <a:ext cx="514350" cy="387350"/>
                      </a:xfrm>
                      <a:prstGeom prst="rect">
                        <a:avLst/>
                      </a:prstGeom>
                      <a:solidFill>
                        <a:srgbClr val="666699"/>
                      </a:solidFill>
                      <a:ln w="38100">
                        <a:noFill/>
                        <a:miter/>
                      </a:ln>
                    </p:spPr>
                  </p:pic>
                </p:oleObj>
              </mc:Fallback>
            </mc:AlternateContent>
          </a:graphicData>
        </a:graphic>
      </p:graphicFrame>
      <p:graphicFrame>
        <p:nvGraphicFramePr>
          <p:cNvPr id="7191" name="Object 23"/>
          <p:cNvGraphicFramePr>
            <a:graphicFrameLocks noChangeAspect="1"/>
          </p:cNvGraphicFramePr>
          <p:nvPr/>
        </p:nvGraphicFramePr>
        <p:xfrm>
          <a:off x="2817813" y="836613"/>
          <a:ext cx="2236787" cy="482600"/>
        </p:xfrm>
        <a:graphic>
          <a:graphicData uri="http://schemas.openxmlformats.org/presentationml/2006/ole">
            <mc:AlternateContent xmlns:mc="http://schemas.openxmlformats.org/markup-compatibility/2006">
              <mc:Choice xmlns:v="urn:schemas-microsoft-com:vml" Requires="v">
                <p:oleObj spid="_x0000_s3098" name="" r:id="rId21" imgW="767715" imgH="130810" progId="Equation.3">
                  <p:embed/>
                </p:oleObj>
              </mc:Choice>
              <mc:Fallback>
                <p:oleObj name="" r:id="rId21" imgW="767715" imgH="130810" progId="Equation.3">
                  <p:embed/>
                  <p:pic>
                    <p:nvPicPr>
                      <p:cNvPr id="0" name="图片 3097"/>
                      <p:cNvPicPr/>
                      <p:nvPr/>
                    </p:nvPicPr>
                    <p:blipFill>
                      <a:blip r:embed="rId22">
                        <a:clrChange>
                          <a:clrFrom>
                            <a:srgbClr val="000000"/>
                          </a:clrFrom>
                          <a:clrTo>
                            <a:srgbClr val="000000"/>
                          </a:clrTo>
                        </a:clrChange>
                      </a:blip>
                      <a:stretch>
                        <a:fillRect/>
                      </a:stretch>
                    </p:blipFill>
                    <p:spPr>
                      <a:xfrm>
                        <a:off x="2817813" y="836613"/>
                        <a:ext cx="2236787" cy="482600"/>
                      </a:xfrm>
                      <a:prstGeom prst="rect">
                        <a:avLst/>
                      </a:prstGeom>
                      <a:noFill/>
                      <a:ln w="38100">
                        <a:noFill/>
                        <a:miter/>
                      </a:ln>
                    </p:spPr>
                  </p:pic>
                </p:oleObj>
              </mc:Fallback>
            </mc:AlternateContent>
          </a:graphicData>
        </a:graphic>
      </p:graphicFrame>
      <p:sp>
        <p:nvSpPr>
          <p:cNvPr id="7192" name="Rectangle 24"/>
          <p:cNvSpPr/>
          <p:nvPr/>
        </p:nvSpPr>
        <p:spPr>
          <a:xfrm>
            <a:off x="206375" y="4205288"/>
            <a:ext cx="6670675"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800000"/>
                </a:solidFill>
              </a:rPr>
              <a:t>四、用“异或”门实现逻辑函数：</a:t>
            </a:r>
            <a:endParaRPr lang="zh-CN" altLang="en-US" sz="2800" b="1" dirty="0">
              <a:solidFill>
                <a:srgbClr val="800000"/>
              </a:solidFill>
            </a:endParaRPr>
          </a:p>
        </p:txBody>
      </p:sp>
      <p:sp>
        <p:nvSpPr>
          <p:cNvPr id="7193" name="Text Box 25"/>
          <p:cNvSpPr txBox="1"/>
          <p:nvPr/>
        </p:nvSpPr>
        <p:spPr>
          <a:xfrm>
            <a:off x="250825" y="4797425"/>
            <a:ext cx="8569325"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t>       “</a:t>
            </a:r>
            <a:r>
              <a:rPr lang="zh-CN" altLang="en-US" sz="2400" b="1" dirty="0"/>
              <a:t>异或”门不能实现所有的逻辑函数，但某些特殊的逻辑函数若用“异或”门来实现，相应的电路就十分简单。</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p:cTn id="7" dur="500" fill="hold"/>
                                        <p:tgtEl>
                                          <p:spTgt spid="7172"/>
                                        </p:tgtEl>
                                        <p:attrNameLst>
                                          <p:attrName>ppt_w</p:attrName>
                                        </p:attrNameLst>
                                      </p:cBhvr>
                                      <p:tavLst>
                                        <p:tav tm="0">
                                          <p:val>
                                            <p:fltVal val="0.000000"/>
                                          </p:val>
                                        </p:tav>
                                        <p:tav tm="100000">
                                          <p:val>
                                            <p:strVal val="#ppt_w"/>
                                          </p:val>
                                        </p:tav>
                                      </p:tavLst>
                                    </p:anim>
                                    <p:anim calcmode="lin" valueType="num">
                                      <p:cBhvr>
                                        <p:cTn id="8" dur="500" fill="hold"/>
                                        <p:tgtEl>
                                          <p:spTgt spid="7172"/>
                                        </p:tgtEl>
                                        <p:attrNameLst>
                                          <p:attrName>ppt_h</p:attrName>
                                        </p:attrNameLst>
                                      </p:cBhvr>
                                      <p:tavLst>
                                        <p:tav tm="0">
                                          <p:val>
                                            <p:fltVal val="0.000000"/>
                                          </p:val>
                                        </p:tav>
                                        <p:tav tm="100000">
                                          <p:val>
                                            <p:strVal val="#ppt_h"/>
                                          </p:val>
                                        </p:tav>
                                      </p:tavLst>
                                    </p:anim>
                                    <p:animEffect transition="in" filter="fade">
                                      <p:cBhvr>
                                        <p:cTn id="9" dur="500"/>
                                        <p:tgtEl>
                                          <p:spTgt spid="717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183"/>
                                        </p:tgtEl>
                                        <p:attrNameLst>
                                          <p:attrName>style.visibility</p:attrName>
                                        </p:attrNameLst>
                                      </p:cBhvr>
                                      <p:to>
                                        <p:strVal val="visible"/>
                                      </p:to>
                                    </p:set>
                                    <p:anim calcmode="lin" valueType="num">
                                      <p:cBhvr>
                                        <p:cTn id="14" dur="500" fill="hold"/>
                                        <p:tgtEl>
                                          <p:spTgt spid="7183"/>
                                        </p:tgtEl>
                                        <p:attrNameLst>
                                          <p:attrName>ppt_w</p:attrName>
                                        </p:attrNameLst>
                                      </p:cBhvr>
                                      <p:tavLst>
                                        <p:tav tm="0">
                                          <p:val>
                                            <p:fltVal val="0.000000"/>
                                          </p:val>
                                        </p:tav>
                                        <p:tav tm="100000">
                                          <p:val>
                                            <p:strVal val="#ppt_w"/>
                                          </p:val>
                                        </p:tav>
                                      </p:tavLst>
                                    </p:anim>
                                    <p:anim calcmode="lin" valueType="num">
                                      <p:cBhvr>
                                        <p:cTn id="15" dur="500" fill="hold"/>
                                        <p:tgtEl>
                                          <p:spTgt spid="7183"/>
                                        </p:tgtEl>
                                        <p:attrNameLst>
                                          <p:attrName>ppt_h</p:attrName>
                                        </p:attrNameLst>
                                      </p:cBhvr>
                                      <p:tavLst>
                                        <p:tav tm="0">
                                          <p:val>
                                            <p:fltVal val="0.000000"/>
                                          </p:val>
                                        </p:tav>
                                        <p:tav tm="100000">
                                          <p:val>
                                            <p:strVal val="#ppt_h"/>
                                          </p:val>
                                        </p:tav>
                                      </p:tavLst>
                                    </p:anim>
                                    <p:animEffect transition="in" filter="fade">
                                      <p:cBhvr>
                                        <p:cTn id="16" dur="500"/>
                                        <p:tgtEl>
                                          <p:spTgt spid="718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75"/>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719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184"/>
                                        </p:tgtEl>
                                        <p:attrNameLst>
                                          <p:attrName>style.visibility</p:attrName>
                                        </p:attrNameLst>
                                      </p:cBhvr>
                                      <p:to>
                                        <p:strVal val="visible"/>
                                      </p:to>
                                    </p:set>
                                    <p:animEffect transition="in" filter="fade">
                                      <p:cBhvr>
                                        <p:cTn id="28" dur="1000"/>
                                        <p:tgtEl>
                                          <p:spTgt spid="7184"/>
                                        </p:tgtEl>
                                      </p:cBhvr>
                                    </p:animEffect>
                                    <p:anim calcmode="lin" valueType="num">
                                      <p:cBhvr>
                                        <p:cTn id="29" dur="1000" fill="hold"/>
                                        <p:tgtEl>
                                          <p:spTgt spid="7184"/>
                                        </p:tgtEl>
                                        <p:attrNameLst>
                                          <p:attrName>ppt_x</p:attrName>
                                        </p:attrNameLst>
                                      </p:cBhvr>
                                      <p:tavLst>
                                        <p:tav tm="0">
                                          <p:val>
                                            <p:strVal val="#ppt_x"/>
                                          </p:val>
                                        </p:tav>
                                        <p:tav tm="100000">
                                          <p:val>
                                            <p:strVal val="#ppt_x"/>
                                          </p:val>
                                        </p:tav>
                                      </p:tavLst>
                                    </p:anim>
                                    <p:anim calcmode="lin" valueType="num">
                                      <p:cBhvr>
                                        <p:cTn id="30" dur="1000" fill="hold"/>
                                        <p:tgtEl>
                                          <p:spTgt spid="718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8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nodeType="clickEffect">
                                  <p:stCondLst>
                                    <p:cond delay="0"/>
                                  </p:stCondLst>
                                  <p:childTnLst>
                                    <p:set>
                                      <p:cBhvr>
                                        <p:cTn id="38" dur="1" fill="hold">
                                          <p:stCondLst>
                                            <p:cond delay="0"/>
                                          </p:stCondLst>
                                        </p:cTn>
                                        <p:tgtEl>
                                          <p:spTgt spid="7185"/>
                                        </p:tgtEl>
                                        <p:attrNameLst>
                                          <p:attrName>style.visibility</p:attrName>
                                        </p:attrNameLst>
                                      </p:cBhvr>
                                      <p:to>
                                        <p:strVal val="visible"/>
                                      </p:to>
                                    </p:set>
                                    <p:animEffect transition="in" filter="fade">
                                      <p:cBhvr>
                                        <p:cTn id="39" dur="1000"/>
                                        <p:tgtEl>
                                          <p:spTgt spid="7185"/>
                                        </p:tgtEl>
                                      </p:cBhvr>
                                    </p:animEffect>
                                    <p:anim calcmode="lin" valueType="num">
                                      <p:cBhvr>
                                        <p:cTn id="40" dur="1000" fill="hold"/>
                                        <p:tgtEl>
                                          <p:spTgt spid="7185"/>
                                        </p:tgtEl>
                                        <p:attrNameLst>
                                          <p:attrName>ppt_x</p:attrName>
                                        </p:attrNameLst>
                                      </p:cBhvr>
                                      <p:tavLst>
                                        <p:tav tm="0">
                                          <p:val>
                                            <p:strVal val="#ppt_x"/>
                                          </p:val>
                                        </p:tav>
                                        <p:tav tm="100000">
                                          <p:val>
                                            <p:strVal val="#ppt_x"/>
                                          </p:val>
                                        </p:tav>
                                      </p:tavLst>
                                    </p:anim>
                                    <p:anim calcmode="lin" valueType="num">
                                      <p:cBhvr>
                                        <p:cTn id="41" dur="1000" fill="hold"/>
                                        <p:tgtEl>
                                          <p:spTgt spid="718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719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nodeType="clickEffect">
                                  <p:stCondLst>
                                    <p:cond delay="0"/>
                                  </p:stCondLst>
                                  <p:childTnLst>
                                    <p:set>
                                      <p:cBhvr>
                                        <p:cTn id="49" dur="1" fill="hold">
                                          <p:stCondLst>
                                            <p:cond delay="0"/>
                                          </p:stCondLst>
                                        </p:cTn>
                                        <p:tgtEl>
                                          <p:spTgt spid="7186"/>
                                        </p:tgtEl>
                                        <p:attrNameLst>
                                          <p:attrName>style.visibility</p:attrName>
                                        </p:attrNameLst>
                                      </p:cBhvr>
                                      <p:to>
                                        <p:strVal val="visible"/>
                                      </p:to>
                                    </p:set>
                                    <p:animEffect transition="in" filter="fade">
                                      <p:cBhvr>
                                        <p:cTn id="50" dur="1000"/>
                                        <p:tgtEl>
                                          <p:spTgt spid="7186"/>
                                        </p:tgtEl>
                                      </p:cBhvr>
                                    </p:animEffect>
                                    <p:anim calcmode="lin" valueType="num">
                                      <p:cBhvr>
                                        <p:cTn id="51" dur="1000" fill="hold"/>
                                        <p:tgtEl>
                                          <p:spTgt spid="7186"/>
                                        </p:tgtEl>
                                        <p:attrNameLst>
                                          <p:attrName>ppt_x</p:attrName>
                                        </p:attrNameLst>
                                      </p:cBhvr>
                                      <p:tavLst>
                                        <p:tav tm="0">
                                          <p:val>
                                            <p:strVal val="#ppt_x"/>
                                          </p:val>
                                        </p:tav>
                                        <p:tav tm="100000">
                                          <p:val>
                                            <p:strVal val="#ppt_x"/>
                                          </p:val>
                                        </p:tav>
                                      </p:tavLst>
                                    </p:anim>
                                    <p:anim calcmode="lin" valueType="num">
                                      <p:cBhvr>
                                        <p:cTn id="52" dur="1000" fill="hold"/>
                                        <p:tgtEl>
                                          <p:spTgt spid="7186"/>
                                        </p:tgtEl>
                                        <p:attrNameLst>
                                          <p:attrName>ppt_y</p:attrName>
                                        </p:attrNameLst>
                                      </p:cBhvr>
                                      <p:tavLst>
                                        <p:tav tm="0">
                                          <p:val>
                                            <p:strVal val="#ppt_y-.1"/>
                                          </p:val>
                                        </p:tav>
                                        <p:tav tm="100000">
                                          <p:val>
                                            <p:strVal val="#ppt_y"/>
                                          </p:val>
                                        </p:tav>
                                      </p:tavLst>
                                    </p:anim>
                                  </p:childTnLst>
                                </p:cTn>
                              </p:par>
                              <p:par>
                                <p:cTn id="53" presetID="47" presetClass="entr" presetSubtype="0" fill="hold" nodeType="withEffect">
                                  <p:stCondLst>
                                    <p:cond delay="0"/>
                                  </p:stCondLst>
                                  <p:childTnLst>
                                    <p:set>
                                      <p:cBhvr>
                                        <p:cTn id="54" dur="1" fill="hold">
                                          <p:stCondLst>
                                            <p:cond delay="0"/>
                                          </p:stCondLst>
                                        </p:cTn>
                                        <p:tgtEl>
                                          <p:spTgt spid="7187"/>
                                        </p:tgtEl>
                                        <p:attrNameLst>
                                          <p:attrName>style.visibility</p:attrName>
                                        </p:attrNameLst>
                                      </p:cBhvr>
                                      <p:to>
                                        <p:strVal val="visible"/>
                                      </p:to>
                                    </p:set>
                                    <p:animEffect transition="in" filter="fade">
                                      <p:cBhvr>
                                        <p:cTn id="55" dur="1000"/>
                                        <p:tgtEl>
                                          <p:spTgt spid="7187"/>
                                        </p:tgtEl>
                                      </p:cBhvr>
                                    </p:animEffect>
                                    <p:anim calcmode="lin" valueType="num">
                                      <p:cBhvr>
                                        <p:cTn id="56" dur="1000" fill="hold"/>
                                        <p:tgtEl>
                                          <p:spTgt spid="7187"/>
                                        </p:tgtEl>
                                        <p:attrNameLst>
                                          <p:attrName>ppt_x</p:attrName>
                                        </p:attrNameLst>
                                      </p:cBhvr>
                                      <p:tavLst>
                                        <p:tav tm="0">
                                          <p:val>
                                            <p:strVal val="#ppt_x"/>
                                          </p:val>
                                        </p:tav>
                                        <p:tav tm="100000">
                                          <p:val>
                                            <p:strVal val="#ppt_x"/>
                                          </p:val>
                                        </p:tav>
                                      </p:tavLst>
                                    </p:anim>
                                    <p:anim calcmode="lin" valueType="num">
                                      <p:cBhvr>
                                        <p:cTn id="57" dur="1000" fill="hold"/>
                                        <p:tgtEl>
                                          <p:spTgt spid="7187"/>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18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7173"/>
                                        </p:tgtEl>
                                        <p:attrNameLst>
                                          <p:attrName>style.visibility</p:attrName>
                                        </p:attrNameLst>
                                      </p:cBhvr>
                                      <p:to>
                                        <p:strVal val="visible"/>
                                      </p:to>
                                    </p:set>
                                    <p:anim calcmode="lin" valueType="num">
                                      <p:cBhvr>
                                        <p:cTn id="66" dur="500" fill="hold"/>
                                        <p:tgtEl>
                                          <p:spTgt spid="7173"/>
                                        </p:tgtEl>
                                        <p:attrNameLst>
                                          <p:attrName>ppt_w</p:attrName>
                                        </p:attrNameLst>
                                      </p:cBhvr>
                                      <p:tavLst>
                                        <p:tav tm="0">
                                          <p:val>
                                            <p:fltVal val="0.000000"/>
                                          </p:val>
                                        </p:tav>
                                        <p:tav tm="100000">
                                          <p:val>
                                            <p:strVal val="#ppt_w"/>
                                          </p:val>
                                        </p:tav>
                                      </p:tavLst>
                                    </p:anim>
                                    <p:anim calcmode="lin" valueType="num">
                                      <p:cBhvr>
                                        <p:cTn id="67" dur="500" fill="hold"/>
                                        <p:tgtEl>
                                          <p:spTgt spid="7173"/>
                                        </p:tgtEl>
                                        <p:attrNameLst>
                                          <p:attrName>ppt_h</p:attrName>
                                        </p:attrNameLst>
                                      </p:cBhvr>
                                      <p:tavLst>
                                        <p:tav tm="0">
                                          <p:val>
                                            <p:fltVal val="0.000000"/>
                                          </p:val>
                                        </p:tav>
                                        <p:tav tm="100000">
                                          <p:val>
                                            <p:strVal val="#ppt_h"/>
                                          </p:val>
                                        </p:tav>
                                      </p:tavLst>
                                    </p:anim>
                                    <p:animEffect transition="in" filter="fade">
                                      <p:cBhvr>
                                        <p:cTn id="68" dur="500"/>
                                        <p:tgtEl>
                                          <p:spTgt spid="7173"/>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7176"/>
                                        </p:tgtEl>
                                        <p:attrNameLst>
                                          <p:attrName>style.visibility</p:attrName>
                                        </p:attrNameLst>
                                      </p:cBhvr>
                                      <p:to>
                                        <p:strVal val="visible"/>
                                      </p:to>
                                    </p:set>
                                    <p:animEffect transition="in" filter="fade">
                                      <p:cBhvr>
                                        <p:cTn id="73" dur="1000"/>
                                        <p:tgtEl>
                                          <p:spTgt spid="7176"/>
                                        </p:tgtEl>
                                      </p:cBhvr>
                                    </p:animEffect>
                                    <p:anim calcmode="lin" valueType="num">
                                      <p:cBhvr>
                                        <p:cTn id="74" dur="1000" fill="hold"/>
                                        <p:tgtEl>
                                          <p:spTgt spid="7176"/>
                                        </p:tgtEl>
                                        <p:attrNameLst>
                                          <p:attrName>ppt_x</p:attrName>
                                        </p:attrNameLst>
                                      </p:cBhvr>
                                      <p:tavLst>
                                        <p:tav tm="0">
                                          <p:val>
                                            <p:strVal val="#ppt_x"/>
                                          </p:val>
                                        </p:tav>
                                        <p:tav tm="100000">
                                          <p:val>
                                            <p:strVal val="#ppt_x"/>
                                          </p:val>
                                        </p:tav>
                                      </p:tavLst>
                                    </p:anim>
                                    <p:anim calcmode="lin" valueType="num">
                                      <p:cBhvr>
                                        <p:cTn id="75" dur="1000" fill="hold"/>
                                        <p:tgtEl>
                                          <p:spTgt spid="7176"/>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7" presetClass="entr" presetSubtype="0" fill="hold" nodeType="clickEffect">
                                  <p:stCondLst>
                                    <p:cond delay="0"/>
                                  </p:stCondLst>
                                  <p:childTnLst>
                                    <p:set>
                                      <p:cBhvr>
                                        <p:cTn id="79" dur="1" fill="hold">
                                          <p:stCondLst>
                                            <p:cond delay="0"/>
                                          </p:stCondLst>
                                        </p:cTn>
                                        <p:tgtEl>
                                          <p:spTgt spid="7174"/>
                                        </p:tgtEl>
                                        <p:attrNameLst>
                                          <p:attrName>style.visibility</p:attrName>
                                        </p:attrNameLst>
                                      </p:cBhvr>
                                      <p:to>
                                        <p:strVal val="visible"/>
                                      </p:to>
                                    </p:set>
                                    <p:animEffect transition="in" filter="fade">
                                      <p:cBhvr>
                                        <p:cTn id="80" dur="1000"/>
                                        <p:tgtEl>
                                          <p:spTgt spid="7174"/>
                                        </p:tgtEl>
                                      </p:cBhvr>
                                    </p:animEffect>
                                    <p:anim calcmode="lin" valueType="num">
                                      <p:cBhvr>
                                        <p:cTn id="81" dur="1000" fill="hold"/>
                                        <p:tgtEl>
                                          <p:spTgt spid="7174"/>
                                        </p:tgtEl>
                                        <p:attrNameLst>
                                          <p:attrName>ppt_x</p:attrName>
                                        </p:attrNameLst>
                                      </p:cBhvr>
                                      <p:tavLst>
                                        <p:tav tm="0">
                                          <p:val>
                                            <p:strVal val="#ppt_x"/>
                                          </p:val>
                                        </p:tav>
                                        <p:tav tm="100000">
                                          <p:val>
                                            <p:strVal val="#ppt_x"/>
                                          </p:val>
                                        </p:tav>
                                      </p:tavLst>
                                    </p:anim>
                                    <p:anim calcmode="lin" valueType="num">
                                      <p:cBhvr>
                                        <p:cTn id="82" dur="1000" fill="hold"/>
                                        <p:tgtEl>
                                          <p:spTgt spid="7174"/>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0" presetClass="entr" presetSubtype="0" fill="hold" grpId="0" nodeType="clickEffect">
                                  <p:stCondLst>
                                    <p:cond delay="0"/>
                                  </p:stCondLst>
                                  <p:childTnLst>
                                    <p:set>
                                      <p:cBhvr>
                                        <p:cTn id="86" dur="1" fill="hold">
                                          <p:stCondLst>
                                            <p:cond delay="0"/>
                                          </p:stCondLst>
                                        </p:cTn>
                                        <p:tgtEl>
                                          <p:spTgt spid="7177"/>
                                        </p:tgtEl>
                                        <p:attrNameLst>
                                          <p:attrName>style.visibility</p:attrName>
                                        </p:attrNameLst>
                                      </p:cBhvr>
                                      <p:to>
                                        <p:strVal val="visible"/>
                                      </p:to>
                                    </p:set>
                                    <p:animEffect transition="in" filter="wedge">
                                      <p:cBhvr>
                                        <p:cTn id="87" dur="2000"/>
                                        <p:tgtEl>
                                          <p:spTgt spid="7177"/>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nodeType="clickEffect">
                                  <p:stCondLst>
                                    <p:cond delay="0"/>
                                  </p:stCondLst>
                                  <p:childTnLst>
                                    <p:set>
                                      <p:cBhvr>
                                        <p:cTn id="91" dur="1" fill="hold">
                                          <p:stCondLst>
                                            <p:cond delay="0"/>
                                          </p:stCondLst>
                                        </p:cTn>
                                        <p:tgtEl>
                                          <p:spTgt spid="7178"/>
                                        </p:tgtEl>
                                        <p:attrNameLst>
                                          <p:attrName>style.visibility</p:attrName>
                                        </p:attrNameLst>
                                      </p:cBhvr>
                                      <p:to>
                                        <p:strVal val="visible"/>
                                      </p:to>
                                    </p:set>
                                    <p:anim calcmode="lin" valueType="num">
                                      <p:cBhvr>
                                        <p:cTn id="92" dur="500" fill="hold"/>
                                        <p:tgtEl>
                                          <p:spTgt spid="7178"/>
                                        </p:tgtEl>
                                        <p:attrNameLst>
                                          <p:attrName>ppt_w</p:attrName>
                                        </p:attrNameLst>
                                      </p:cBhvr>
                                      <p:tavLst>
                                        <p:tav tm="0">
                                          <p:val>
                                            <p:fltVal val="0.000000"/>
                                          </p:val>
                                        </p:tav>
                                        <p:tav tm="100000">
                                          <p:val>
                                            <p:strVal val="#ppt_w"/>
                                          </p:val>
                                        </p:tav>
                                      </p:tavLst>
                                    </p:anim>
                                    <p:anim calcmode="lin" valueType="num">
                                      <p:cBhvr>
                                        <p:cTn id="93" dur="500" fill="hold"/>
                                        <p:tgtEl>
                                          <p:spTgt spid="7178"/>
                                        </p:tgtEl>
                                        <p:attrNameLst>
                                          <p:attrName>ppt_h</p:attrName>
                                        </p:attrNameLst>
                                      </p:cBhvr>
                                      <p:tavLst>
                                        <p:tav tm="0">
                                          <p:val>
                                            <p:fltVal val="0.000000"/>
                                          </p:val>
                                        </p:tav>
                                        <p:tav tm="100000">
                                          <p:val>
                                            <p:strVal val="#ppt_h"/>
                                          </p:val>
                                        </p:tav>
                                      </p:tavLst>
                                    </p:anim>
                                    <p:animEffect transition="in" filter="fade">
                                      <p:cBhvr>
                                        <p:cTn id="94" dur="500"/>
                                        <p:tgtEl>
                                          <p:spTgt spid="7178"/>
                                        </p:tgtEl>
                                      </p:cBhvr>
                                    </p:animEffect>
                                  </p:childTnLst>
                                </p:cTn>
                              </p:par>
                            </p:childTnLst>
                          </p:cTn>
                        </p:par>
                        <p:par>
                          <p:cTn id="95" fill="hold">
                            <p:stCondLst>
                              <p:cond delay="500"/>
                            </p:stCondLst>
                            <p:childTnLst>
                              <p:par>
                                <p:cTn id="96" presetID="1" presetClass="entr" presetSubtype="0" fill="hold" nodeType="afterEffect">
                                  <p:stCondLst>
                                    <p:cond delay="0"/>
                                  </p:stCondLst>
                                  <p:childTnLst>
                                    <p:set>
                                      <p:cBhvr>
                                        <p:cTn id="97" dur="1" fill="hold">
                                          <p:stCondLst>
                                            <p:cond delay="0"/>
                                          </p:stCondLst>
                                        </p:cTn>
                                        <p:tgtEl>
                                          <p:spTgt spid="7179"/>
                                        </p:tgtEl>
                                        <p:attrNameLst>
                                          <p:attrName>style.visibility</p:attrName>
                                        </p:attrNameLst>
                                      </p:cBhvr>
                                      <p:to>
                                        <p:strVal val="visible"/>
                                      </p:to>
                                    </p:set>
                                  </p:childTnLst>
                                </p:cTn>
                              </p:par>
                            </p:childTnLst>
                          </p:cTn>
                        </p:par>
                        <p:par>
                          <p:cTn id="98" fill="hold">
                            <p:stCondLst>
                              <p:cond delay="500"/>
                            </p:stCondLst>
                            <p:childTnLst>
                              <p:par>
                                <p:cTn id="99" presetID="1" presetClass="entr" presetSubtype="0" fill="hold" nodeType="afterEffect">
                                  <p:stCondLst>
                                    <p:cond delay="0"/>
                                  </p:stCondLst>
                                  <p:childTnLst>
                                    <p:set>
                                      <p:cBhvr>
                                        <p:cTn id="100" dur="1" fill="hold">
                                          <p:stCondLst>
                                            <p:cond delay="0"/>
                                          </p:stCondLst>
                                        </p:cTn>
                                        <p:tgtEl>
                                          <p:spTgt spid="7180"/>
                                        </p:tgtEl>
                                        <p:attrNameLst>
                                          <p:attrName>style.visibility</p:attrName>
                                        </p:attrNameLst>
                                      </p:cBhvr>
                                      <p:to>
                                        <p:strVal val="visible"/>
                                      </p:to>
                                    </p:set>
                                  </p:childTnLst>
                                </p:cTn>
                              </p:par>
                            </p:childTnLst>
                          </p:cTn>
                        </p:par>
                        <p:par>
                          <p:cTn id="101" fill="hold">
                            <p:stCondLst>
                              <p:cond delay="500"/>
                            </p:stCondLst>
                            <p:childTnLst>
                              <p:par>
                                <p:cTn id="102" presetID="1" presetClass="entr" presetSubtype="0" fill="hold" nodeType="afterEffect">
                                  <p:stCondLst>
                                    <p:cond delay="0"/>
                                  </p:stCondLst>
                                  <p:childTnLst>
                                    <p:set>
                                      <p:cBhvr>
                                        <p:cTn id="103" dur="1" fill="hold">
                                          <p:stCondLst>
                                            <p:cond delay="0"/>
                                          </p:stCondLst>
                                        </p:cTn>
                                        <p:tgtEl>
                                          <p:spTgt spid="7181"/>
                                        </p:tgtEl>
                                        <p:attrNameLst>
                                          <p:attrName>style.visibility</p:attrName>
                                        </p:attrNameLst>
                                      </p:cBhvr>
                                      <p:to>
                                        <p:strVal val="visible"/>
                                      </p:to>
                                    </p:set>
                                  </p:childTnLst>
                                </p:cTn>
                              </p:par>
                            </p:childTnLst>
                          </p:cTn>
                        </p:par>
                        <p:par>
                          <p:cTn id="104" fill="hold">
                            <p:stCondLst>
                              <p:cond delay="500"/>
                            </p:stCondLst>
                            <p:childTnLst>
                              <p:par>
                                <p:cTn id="105" presetID="1" presetClass="entr" presetSubtype="0" fill="hold" nodeType="afterEffect">
                                  <p:stCondLst>
                                    <p:cond delay="0"/>
                                  </p:stCondLst>
                                  <p:childTnLst>
                                    <p:set>
                                      <p:cBhvr>
                                        <p:cTn id="106" dur="1" fill="hold">
                                          <p:stCondLst>
                                            <p:cond delay="0"/>
                                          </p:stCondLst>
                                        </p:cTn>
                                        <p:tgtEl>
                                          <p:spTgt spid="7182"/>
                                        </p:tgtEl>
                                        <p:attrNameLst>
                                          <p:attrName>style.visibility</p:attrName>
                                        </p:attrNameLst>
                                      </p:cBhvr>
                                      <p:to>
                                        <p:strVal val="visible"/>
                                      </p:to>
                                    </p:set>
                                  </p:childTnLst>
                                </p:cTn>
                              </p:par>
                            </p:childTnLst>
                          </p:cTn>
                        </p:par>
                        <p:par>
                          <p:cTn id="107" fill="hold">
                            <p:stCondLst>
                              <p:cond delay="500"/>
                            </p:stCondLst>
                            <p:childTnLst>
                              <p:par>
                                <p:cTn id="108" presetID="53" presetClass="entr" presetSubtype="16" fill="hold" grpId="0" nodeType="afterEffect">
                                  <p:stCondLst>
                                    <p:cond delay="0"/>
                                  </p:stCondLst>
                                  <p:childTnLst>
                                    <p:set>
                                      <p:cBhvr>
                                        <p:cTn id="109" dur="1" fill="hold">
                                          <p:stCondLst>
                                            <p:cond delay="0"/>
                                          </p:stCondLst>
                                        </p:cTn>
                                        <p:tgtEl>
                                          <p:spTgt spid="7192"/>
                                        </p:tgtEl>
                                        <p:attrNameLst>
                                          <p:attrName>style.visibility</p:attrName>
                                        </p:attrNameLst>
                                      </p:cBhvr>
                                      <p:to>
                                        <p:strVal val="visible"/>
                                      </p:to>
                                    </p:set>
                                    <p:anim calcmode="lin" valueType="num">
                                      <p:cBhvr>
                                        <p:cTn id="110" dur="500" fill="hold"/>
                                        <p:tgtEl>
                                          <p:spTgt spid="7192"/>
                                        </p:tgtEl>
                                        <p:attrNameLst>
                                          <p:attrName>ppt_w</p:attrName>
                                        </p:attrNameLst>
                                      </p:cBhvr>
                                      <p:tavLst>
                                        <p:tav tm="0">
                                          <p:val>
                                            <p:fltVal val="0.000000"/>
                                          </p:val>
                                        </p:tav>
                                        <p:tav tm="100000">
                                          <p:val>
                                            <p:strVal val="#ppt_w"/>
                                          </p:val>
                                        </p:tav>
                                      </p:tavLst>
                                    </p:anim>
                                    <p:anim calcmode="lin" valueType="num">
                                      <p:cBhvr>
                                        <p:cTn id="111" dur="500" fill="hold"/>
                                        <p:tgtEl>
                                          <p:spTgt spid="7192"/>
                                        </p:tgtEl>
                                        <p:attrNameLst>
                                          <p:attrName>ppt_h</p:attrName>
                                        </p:attrNameLst>
                                      </p:cBhvr>
                                      <p:tavLst>
                                        <p:tav tm="0">
                                          <p:val>
                                            <p:fltVal val="0.000000"/>
                                          </p:val>
                                        </p:tav>
                                        <p:tav tm="100000">
                                          <p:val>
                                            <p:strVal val="#ppt_h"/>
                                          </p:val>
                                        </p:tav>
                                      </p:tavLst>
                                    </p:anim>
                                    <p:animEffect transition="in" filter="fade">
                                      <p:cBhvr>
                                        <p:cTn id="112" dur="500"/>
                                        <p:tgtEl>
                                          <p:spTgt spid="7192"/>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7193"/>
                                        </p:tgtEl>
                                        <p:attrNameLst>
                                          <p:attrName>style.visibility</p:attrName>
                                        </p:attrNameLst>
                                      </p:cBhvr>
                                      <p:to>
                                        <p:strVal val="visible"/>
                                      </p:to>
                                    </p:set>
                                    <p:animEffect transition="in" filter="blinds(horizontal)">
                                      <p:cBhvr>
                                        <p:cTn id="117" dur="500"/>
                                        <p:tgtEl>
                                          <p:spTgt spid="7193"/>
                                        </p:tgtEl>
                                      </p:cBhvr>
                                    </p:animEffect>
                                  </p:childTnLst>
                                  <p:subTnLst>
                                    <p:set>
                                      <p:cBhvr override="childStyle">
                                        <p:cTn dur="1" fill="hold" display="0" masterRel="nextClick" afterEffect="1"/>
                                        <p:tgtEl>
                                          <p:spTgt spid="7193"/>
                                        </p:tgtEl>
                                        <p:attrNameLst>
                                          <p:attrName>style.visibility</p:attrName>
                                        </p:attrNameLst>
                                      </p:cBhvr>
                                      <p:to>
                                        <p:strVal val="hidden"/>
                                      </p:to>
                                    </p:set>
                                  </p:sub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7195"/>
                                        </p:tgtEl>
                                        <p:attrNameLst>
                                          <p:attrName>style.visibility</p:attrName>
                                        </p:attrNameLst>
                                      </p:cBhvr>
                                      <p:to>
                                        <p:strVal val="visible"/>
                                      </p:to>
                                    </p:set>
                                    <p:animEffect transition="in" filter="blinds(horizontal)">
                                      <p:cBhvr>
                                        <p:cTn id="122" dur="500"/>
                                        <p:tgtEl>
                                          <p:spTgt spid="7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5" grpId="0"/>
      <p:bldP spid="7172" grpId="0"/>
      <p:bldP spid="7175" grpId="0"/>
      <p:bldP spid="7176" grpId="0"/>
      <p:bldP spid="7177" grpId="0"/>
      <p:bldP spid="7192" grpId="0"/>
      <p:bldP spid="719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4"/>
          <p:cNvSpPr/>
          <p:nvPr/>
        </p:nvSpPr>
        <p:spPr>
          <a:xfrm>
            <a:off x="900113" y="476250"/>
            <a:ext cx="7475537" cy="685800"/>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4400" b="1" dirty="0">
                <a:solidFill>
                  <a:schemeClr val="tx2"/>
                </a:solidFill>
              </a:rPr>
              <a:t>§3.3  </a:t>
            </a:r>
            <a:r>
              <a:rPr lang="zh-CN" altLang="en-US" sz="4400" b="1" dirty="0">
                <a:solidFill>
                  <a:schemeClr val="tx2"/>
                </a:solidFill>
              </a:rPr>
              <a:t>组合逻辑电路的分析</a:t>
            </a:r>
            <a:endParaRPr lang="zh-CN" altLang="en-US" sz="4400" b="1" dirty="0">
              <a:solidFill>
                <a:schemeClr val="tx2"/>
              </a:solidFill>
            </a:endParaRPr>
          </a:p>
        </p:txBody>
      </p:sp>
      <p:sp>
        <p:nvSpPr>
          <p:cNvPr id="8195" name="Text Box 5"/>
          <p:cNvSpPr txBox="1"/>
          <p:nvPr/>
        </p:nvSpPr>
        <p:spPr>
          <a:xfrm>
            <a:off x="522288" y="1187450"/>
            <a:ext cx="82804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幼圆" panose="02010509060101010101" pitchFamily="49" charset="-122"/>
              </a:rPr>
              <a:t>        </a:t>
            </a:r>
            <a:r>
              <a:rPr lang="zh-CN" altLang="en-US" sz="2400" dirty="0">
                <a:ea typeface="幼圆" panose="02010509060101010101" pitchFamily="49" charset="-122"/>
              </a:rPr>
              <a:t>对于任何一个多输入、多输出的组合逻辑电路都可以用一个框图来表示。</a:t>
            </a:r>
            <a:endParaRPr lang="zh-CN" altLang="en-US" sz="2400" dirty="0">
              <a:ea typeface="幼圆" panose="02010509060101010101" pitchFamily="49" charset="-122"/>
            </a:endParaRPr>
          </a:p>
        </p:txBody>
      </p:sp>
      <p:sp>
        <p:nvSpPr>
          <p:cNvPr id="8198" name="AutoShape 6"/>
          <p:cNvSpPr/>
          <p:nvPr/>
        </p:nvSpPr>
        <p:spPr>
          <a:xfrm>
            <a:off x="5607050" y="1862138"/>
            <a:ext cx="1665288" cy="1395412"/>
          </a:xfrm>
          <a:prstGeom prst="actionButtonBlank">
            <a:avLst/>
          </a:prstGeom>
          <a:solidFill>
            <a:srgbClr val="C0C0C0"/>
          </a:solidFill>
          <a:ln w="9525">
            <a:noFill/>
          </a:ln>
        </p:spPr>
        <p:txBody>
          <a:bodyPr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dirty="0">
                <a:solidFill>
                  <a:schemeClr val="tx2"/>
                </a:solidFill>
                <a:ea typeface="幼圆" panose="02010509060101010101" pitchFamily="49" charset="-122"/>
              </a:rPr>
              <a:t>组合逻辑</a:t>
            </a:r>
            <a:endParaRPr lang="zh-CN" altLang="en-US" sz="2400" dirty="0">
              <a:solidFill>
                <a:schemeClr val="tx2"/>
              </a:solidFill>
              <a:ea typeface="幼圆" panose="02010509060101010101" pitchFamily="49" charset="-122"/>
            </a:endParaRPr>
          </a:p>
          <a:p>
            <a:pPr marL="0" lvl="0" indent="0" algn="ctr" eaLnBrk="1" hangingPunct="1">
              <a:spcBef>
                <a:spcPct val="0"/>
              </a:spcBef>
              <a:buNone/>
            </a:pPr>
            <a:r>
              <a:rPr lang="zh-CN" altLang="en-US" sz="2400" dirty="0">
                <a:solidFill>
                  <a:schemeClr val="tx2"/>
                </a:solidFill>
                <a:ea typeface="幼圆" panose="02010509060101010101" pitchFamily="49" charset="-122"/>
              </a:rPr>
              <a:t>电路</a:t>
            </a:r>
            <a:endParaRPr lang="zh-CN" altLang="en-US" sz="2400" dirty="0">
              <a:solidFill>
                <a:schemeClr val="tx2"/>
              </a:solidFill>
              <a:ea typeface="幼圆" panose="02010509060101010101" pitchFamily="49" charset="-122"/>
            </a:endParaRPr>
          </a:p>
        </p:txBody>
      </p:sp>
      <p:sp>
        <p:nvSpPr>
          <p:cNvPr id="8199" name="Line 7"/>
          <p:cNvSpPr/>
          <p:nvPr/>
        </p:nvSpPr>
        <p:spPr>
          <a:xfrm>
            <a:off x="4751388" y="2054225"/>
            <a:ext cx="630237" cy="0"/>
          </a:xfrm>
          <a:prstGeom prst="line">
            <a:avLst/>
          </a:prstGeom>
          <a:ln w="25400" cap="flat" cmpd="sng">
            <a:solidFill>
              <a:schemeClr val="tx1"/>
            </a:solidFill>
            <a:prstDash val="solid"/>
            <a:headEnd type="none" w="med" len="med"/>
            <a:tailEnd type="triangle" w="med" len="med"/>
          </a:ln>
        </p:spPr>
      </p:sp>
      <p:sp>
        <p:nvSpPr>
          <p:cNvPr id="8200" name="Line 8"/>
          <p:cNvSpPr/>
          <p:nvPr/>
        </p:nvSpPr>
        <p:spPr>
          <a:xfrm>
            <a:off x="4751388" y="2401888"/>
            <a:ext cx="630237" cy="0"/>
          </a:xfrm>
          <a:prstGeom prst="line">
            <a:avLst/>
          </a:prstGeom>
          <a:ln w="25400" cap="flat" cmpd="sng">
            <a:solidFill>
              <a:schemeClr val="tx1"/>
            </a:solidFill>
            <a:prstDash val="solid"/>
            <a:headEnd type="none" w="med" len="med"/>
            <a:tailEnd type="triangle" w="med" len="med"/>
          </a:ln>
        </p:spPr>
      </p:sp>
      <p:sp>
        <p:nvSpPr>
          <p:cNvPr id="8201" name="Line 9"/>
          <p:cNvSpPr/>
          <p:nvPr/>
        </p:nvSpPr>
        <p:spPr>
          <a:xfrm>
            <a:off x="4751388" y="3078163"/>
            <a:ext cx="630237" cy="0"/>
          </a:xfrm>
          <a:prstGeom prst="line">
            <a:avLst/>
          </a:prstGeom>
          <a:ln w="25400" cap="flat" cmpd="sng">
            <a:solidFill>
              <a:schemeClr val="tx1"/>
            </a:solidFill>
            <a:prstDash val="solid"/>
            <a:headEnd type="none" w="med" len="med"/>
            <a:tailEnd type="triangle" w="med" len="med"/>
          </a:ln>
        </p:spPr>
      </p:sp>
      <p:graphicFrame>
        <p:nvGraphicFramePr>
          <p:cNvPr id="8202" name="Object 10"/>
          <p:cNvGraphicFramePr>
            <a:graphicFrameLocks noChangeAspect="1"/>
          </p:cNvGraphicFramePr>
          <p:nvPr/>
        </p:nvGraphicFramePr>
        <p:xfrm>
          <a:off x="4341813" y="1773238"/>
          <a:ext cx="306387" cy="433387"/>
        </p:xfrm>
        <a:graphic>
          <a:graphicData uri="http://schemas.openxmlformats.org/presentationml/2006/ole">
            <mc:AlternateContent xmlns:mc="http://schemas.openxmlformats.org/markup-compatibility/2006">
              <mc:Choice xmlns:v="urn:schemas-microsoft-com:vml" Requires="v">
                <p:oleObj spid="_x0000_s3115" name="" r:id="rId1" imgW="65405" imgH="114300" progId="Equation.3">
                  <p:embed/>
                </p:oleObj>
              </mc:Choice>
              <mc:Fallback>
                <p:oleObj name="" r:id="rId1" imgW="65405" imgH="114300" progId="Equation.3">
                  <p:embed/>
                  <p:pic>
                    <p:nvPicPr>
                      <p:cNvPr id="0" name="图片 3114"/>
                      <p:cNvPicPr/>
                      <p:nvPr/>
                    </p:nvPicPr>
                    <p:blipFill>
                      <a:blip r:embed="rId2">
                        <a:clrChange>
                          <a:clrFrom>
                            <a:srgbClr val="000000"/>
                          </a:clrFrom>
                          <a:clrTo>
                            <a:srgbClr val="FF3300"/>
                          </a:clrTo>
                        </a:clrChange>
                      </a:blip>
                      <a:stretch>
                        <a:fillRect/>
                      </a:stretch>
                    </p:blipFill>
                    <p:spPr>
                      <a:xfrm>
                        <a:off x="4341813" y="1773238"/>
                        <a:ext cx="306387" cy="433387"/>
                      </a:xfrm>
                      <a:prstGeom prst="rect">
                        <a:avLst/>
                      </a:prstGeom>
                      <a:noFill/>
                      <a:ln w="38100">
                        <a:noFill/>
                        <a:miter/>
                      </a:ln>
                    </p:spPr>
                  </p:pic>
                </p:oleObj>
              </mc:Fallback>
            </mc:AlternateContent>
          </a:graphicData>
        </a:graphic>
      </p:graphicFrame>
      <p:graphicFrame>
        <p:nvGraphicFramePr>
          <p:cNvPr id="8203" name="Object 11"/>
          <p:cNvGraphicFramePr>
            <a:graphicFrameLocks noChangeAspect="1"/>
          </p:cNvGraphicFramePr>
          <p:nvPr/>
        </p:nvGraphicFramePr>
        <p:xfrm>
          <a:off x="4316413" y="2132013"/>
          <a:ext cx="357187" cy="433387"/>
        </p:xfrm>
        <a:graphic>
          <a:graphicData uri="http://schemas.openxmlformats.org/presentationml/2006/ole">
            <mc:AlternateContent xmlns:mc="http://schemas.openxmlformats.org/markup-compatibility/2006">
              <mc:Choice xmlns:v="urn:schemas-microsoft-com:vml" Requires="v">
                <p:oleObj spid="_x0000_s3106" name="" r:id="rId3" imgW="89535" imgH="114300" progId="Equation.3">
                  <p:embed/>
                </p:oleObj>
              </mc:Choice>
              <mc:Fallback>
                <p:oleObj name="" r:id="rId3" imgW="89535" imgH="114300" progId="Equation.3">
                  <p:embed/>
                  <p:pic>
                    <p:nvPicPr>
                      <p:cNvPr id="0" name="图片 3105"/>
                      <p:cNvPicPr/>
                      <p:nvPr/>
                    </p:nvPicPr>
                    <p:blipFill>
                      <a:blip r:embed="rId4">
                        <a:clrChange>
                          <a:clrFrom>
                            <a:srgbClr val="000000"/>
                          </a:clrFrom>
                          <a:clrTo>
                            <a:srgbClr val="FF3300"/>
                          </a:clrTo>
                        </a:clrChange>
                      </a:blip>
                      <a:stretch>
                        <a:fillRect/>
                      </a:stretch>
                    </p:blipFill>
                    <p:spPr>
                      <a:xfrm>
                        <a:off x="4316413" y="2132013"/>
                        <a:ext cx="357187" cy="433387"/>
                      </a:xfrm>
                      <a:prstGeom prst="rect">
                        <a:avLst/>
                      </a:prstGeom>
                      <a:noFill/>
                      <a:ln w="38100">
                        <a:noFill/>
                        <a:miter/>
                      </a:ln>
                    </p:spPr>
                  </p:pic>
                </p:oleObj>
              </mc:Fallback>
            </mc:AlternateContent>
          </a:graphicData>
        </a:graphic>
      </p:graphicFrame>
      <p:graphicFrame>
        <p:nvGraphicFramePr>
          <p:cNvPr id="8204" name="Object 12"/>
          <p:cNvGraphicFramePr>
            <a:graphicFrameLocks noChangeAspect="1"/>
          </p:cNvGraphicFramePr>
          <p:nvPr/>
        </p:nvGraphicFramePr>
        <p:xfrm>
          <a:off x="4341813" y="2811463"/>
          <a:ext cx="357187" cy="458787"/>
        </p:xfrm>
        <a:graphic>
          <a:graphicData uri="http://schemas.openxmlformats.org/presentationml/2006/ole">
            <mc:AlternateContent xmlns:mc="http://schemas.openxmlformats.org/markup-compatibility/2006">
              <mc:Choice xmlns:v="urn:schemas-microsoft-com:vml" Requires="v">
                <p:oleObj spid="_x0000_s3107" name="" r:id="rId5" imgW="89535" imgH="122555" progId="Equation.3">
                  <p:embed/>
                </p:oleObj>
              </mc:Choice>
              <mc:Fallback>
                <p:oleObj name="" r:id="rId5" imgW="89535" imgH="122555" progId="Equation.3">
                  <p:embed/>
                  <p:pic>
                    <p:nvPicPr>
                      <p:cNvPr id="0" name="图片 3106"/>
                      <p:cNvPicPr/>
                      <p:nvPr/>
                    </p:nvPicPr>
                    <p:blipFill>
                      <a:blip r:embed="rId6">
                        <a:clrChange>
                          <a:clrFrom>
                            <a:srgbClr val="000000"/>
                          </a:clrFrom>
                          <a:clrTo>
                            <a:srgbClr val="FF3300"/>
                          </a:clrTo>
                        </a:clrChange>
                      </a:blip>
                      <a:stretch>
                        <a:fillRect/>
                      </a:stretch>
                    </p:blipFill>
                    <p:spPr>
                      <a:xfrm>
                        <a:off x="4341813" y="2811463"/>
                        <a:ext cx="357187" cy="458787"/>
                      </a:xfrm>
                      <a:prstGeom prst="rect">
                        <a:avLst/>
                      </a:prstGeom>
                      <a:noFill/>
                      <a:ln w="38100">
                        <a:noFill/>
                        <a:miter/>
                      </a:ln>
                    </p:spPr>
                  </p:pic>
                </p:oleObj>
              </mc:Fallback>
            </mc:AlternateContent>
          </a:graphicData>
        </a:graphic>
      </p:graphicFrame>
      <p:sp>
        <p:nvSpPr>
          <p:cNvPr id="8205" name="Line 13"/>
          <p:cNvSpPr/>
          <p:nvPr/>
        </p:nvSpPr>
        <p:spPr>
          <a:xfrm>
            <a:off x="5021263" y="2401888"/>
            <a:ext cx="0" cy="676275"/>
          </a:xfrm>
          <a:prstGeom prst="line">
            <a:avLst/>
          </a:prstGeom>
          <a:ln w="25400" cap="flat" cmpd="sng">
            <a:solidFill>
              <a:schemeClr val="tx1"/>
            </a:solidFill>
            <a:prstDash val="dash"/>
            <a:headEnd type="none" w="med" len="med"/>
            <a:tailEnd type="none" w="med" len="med"/>
          </a:ln>
        </p:spPr>
      </p:sp>
      <p:sp>
        <p:nvSpPr>
          <p:cNvPr id="8206" name="Line 14"/>
          <p:cNvSpPr/>
          <p:nvPr/>
        </p:nvSpPr>
        <p:spPr>
          <a:xfrm>
            <a:off x="7451725" y="2043113"/>
            <a:ext cx="630238" cy="0"/>
          </a:xfrm>
          <a:prstGeom prst="line">
            <a:avLst/>
          </a:prstGeom>
          <a:ln w="25400" cap="flat" cmpd="sng">
            <a:solidFill>
              <a:schemeClr val="tx1"/>
            </a:solidFill>
            <a:prstDash val="solid"/>
            <a:headEnd type="none" w="med" len="med"/>
            <a:tailEnd type="triangle" w="med" len="med"/>
          </a:ln>
        </p:spPr>
      </p:sp>
      <p:sp>
        <p:nvSpPr>
          <p:cNvPr id="8207" name="Line 15"/>
          <p:cNvSpPr/>
          <p:nvPr/>
        </p:nvSpPr>
        <p:spPr>
          <a:xfrm>
            <a:off x="7451725" y="2401888"/>
            <a:ext cx="630238" cy="0"/>
          </a:xfrm>
          <a:prstGeom prst="line">
            <a:avLst/>
          </a:prstGeom>
          <a:ln w="25400" cap="flat" cmpd="sng">
            <a:solidFill>
              <a:schemeClr val="tx1"/>
            </a:solidFill>
            <a:prstDash val="solid"/>
            <a:headEnd type="none" w="med" len="med"/>
            <a:tailEnd type="triangle" w="med" len="med"/>
          </a:ln>
        </p:spPr>
      </p:sp>
      <p:sp>
        <p:nvSpPr>
          <p:cNvPr id="8208" name="Line 16"/>
          <p:cNvSpPr/>
          <p:nvPr/>
        </p:nvSpPr>
        <p:spPr>
          <a:xfrm>
            <a:off x="7451725" y="3078163"/>
            <a:ext cx="630238" cy="0"/>
          </a:xfrm>
          <a:prstGeom prst="line">
            <a:avLst/>
          </a:prstGeom>
          <a:ln w="25400" cap="flat" cmpd="sng">
            <a:solidFill>
              <a:schemeClr val="tx1"/>
            </a:solidFill>
            <a:prstDash val="solid"/>
            <a:headEnd type="none" w="med" len="med"/>
            <a:tailEnd type="triangle" w="med" len="med"/>
          </a:ln>
        </p:spPr>
      </p:sp>
      <p:sp>
        <p:nvSpPr>
          <p:cNvPr id="8209" name="Line 17"/>
          <p:cNvSpPr/>
          <p:nvPr/>
        </p:nvSpPr>
        <p:spPr>
          <a:xfrm>
            <a:off x="7767638" y="2401888"/>
            <a:ext cx="0" cy="676275"/>
          </a:xfrm>
          <a:prstGeom prst="line">
            <a:avLst/>
          </a:prstGeom>
          <a:ln w="25400" cap="flat" cmpd="sng">
            <a:solidFill>
              <a:schemeClr val="tx1"/>
            </a:solidFill>
            <a:prstDash val="dash"/>
            <a:headEnd type="none" w="med" len="med"/>
            <a:tailEnd type="none" w="med" len="med"/>
          </a:ln>
        </p:spPr>
      </p:sp>
      <p:graphicFrame>
        <p:nvGraphicFramePr>
          <p:cNvPr id="8210" name="Object 18"/>
          <p:cNvGraphicFramePr>
            <a:graphicFrameLocks noChangeAspect="1"/>
          </p:cNvGraphicFramePr>
          <p:nvPr/>
        </p:nvGraphicFramePr>
        <p:xfrm>
          <a:off x="8167688" y="1773238"/>
          <a:ext cx="333375" cy="433387"/>
        </p:xfrm>
        <a:graphic>
          <a:graphicData uri="http://schemas.openxmlformats.org/presentationml/2006/ole">
            <mc:AlternateContent xmlns:mc="http://schemas.openxmlformats.org/markup-compatibility/2006">
              <mc:Choice xmlns:v="urn:schemas-microsoft-com:vml" Requires="v">
                <p:oleObj spid="_x0000_s3111" name="" r:id="rId7" imgW="73660" imgH="114300" progId="Equation.3">
                  <p:embed/>
                </p:oleObj>
              </mc:Choice>
              <mc:Fallback>
                <p:oleObj name="" r:id="rId7" imgW="73660" imgH="114300" progId="Equation.3">
                  <p:embed/>
                  <p:pic>
                    <p:nvPicPr>
                      <p:cNvPr id="0" name="图片 3110"/>
                      <p:cNvPicPr/>
                      <p:nvPr/>
                    </p:nvPicPr>
                    <p:blipFill>
                      <a:blip r:embed="rId8">
                        <a:clrChange>
                          <a:clrFrom>
                            <a:srgbClr val="000000"/>
                          </a:clrFrom>
                          <a:clrTo>
                            <a:srgbClr val="FF3300"/>
                          </a:clrTo>
                        </a:clrChange>
                      </a:blip>
                      <a:stretch>
                        <a:fillRect/>
                      </a:stretch>
                    </p:blipFill>
                    <p:spPr>
                      <a:xfrm>
                        <a:off x="8167688" y="1773238"/>
                        <a:ext cx="333375" cy="433387"/>
                      </a:xfrm>
                      <a:prstGeom prst="rect">
                        <a:avLst/>
                      </a:prstGeom>
                      <a:noFill/>
                      <a:ln w="38100">
                        <a:noFill/>
                        <a:miter/>
                      </a:ln>
                    </p:spPr>
                  </p:pic>
                </p:oleObj>
              </mc:Fallback>
            </mc:AlternateContent>
          </a:graphicData>
        </a:graphic>
      </p:graphicFrame>
      <p:graphicFrame>
        <p:nvGraphicFramePr>
          <p:cNvPr id="8211" name="Object 19"/>
          <p:cNvGraphicFramePr>
            <a:graphicFrameLocks noChangeAspect="1"/>
          </p:cNvGraphicFramePr>
          <p:nvPr/>
        </p:nvGraphicFramePr>
        <p:xfrm>
          <a:off x="8159750" y="2149475"/>
          <a:ext cx="358775" cy="433388"/>
        </p:xfrm>
        <a:graphic>
          <a:graphicData uri="http://schemas.openxmlformats.org/presentationml/2006/ole">
            <mc:AlternateContent xmlns:mc="http://schemas.openxmlformats.org/markup-compatibility/2006">
              <mc:Choice xmlns:v="urn:schemas-microsoft-com:vml" Requires="v">
                <p:oleObj spid="_x0000_s3114" name="" r:id="rId9" imgW="89535" imgH="114300" progId="Equation.3">
                  <p:embed/>
                </p:oleObj>
              </mc:Choice>
              <mc:Fallback>
                <p:oleObj name="" r:id="rId9" imgW="89535" imgH="114300" progId="Equation.3">
                  <p:embed/>
                  <p:pic>
                    <p:nvPicPr>
                      <p:cNvPr id="0" name="图片 3113"/>
                      <p:cNvPicPr/>
                      <p:nvPr/>
                    </p:nvPicPr>
                    <p:blipFill>
                      <a:blip r:embed="rId10">
                        <a:clrChange>
                          <a:clrFrom>
                            <a:srgbClr val="000000"/>
                          </a:clrFrom>
                          <a:clrTo>
                            <a:srgbClr val="FF3300"/>
                          </a:clrTo>
                        </a:clrChange>
                      </a:blip>
                      <a:stretch>
                        <a:fillRect/>
                      </a:stretch>
                    </p:blipFill>
                    <p:spPr>
                      <a:xfrm>
                        <a:off x="8159750" y="2149475"/>
                        <a:ext cx="358775" cy="433388"/>
                      </a:xfrm>
                      <a:prstGeom prst="rect">
                        <a:avLst/>
                      </a:prstGeom>
                      <a:noFill/>
                      <a:ln w="38100">
                        <a:noFill/>
                        <a:miter/>
                      </a:ln>
                    </p:spPr>
                  </p:pic>
                </p:oleObj>
              </mc:Fallback>
            </mc:AlternateContent>
          </a:graphicData>
        </a:graphic>
      </p:graphicFrame>
      <p:graphicFrame>
        <p:nvGraphicFramePr>
          <p:cNvPr id="8212" name="Object 20"/>
          <p:cNvGraphicFramePr>
            <a:graphicFrameLocks noChangeAspect="1"/>
          </p:cNvGraphicFramePr>
          <p:nvPr/>
        </p:nvGraphicFramePr>
        <p:xfrm>
          <a:off x="8134350" y="2811463"/>
          <a:ext cx="409575" cy="458787"/>
        </p:xfrm>
        <a:graphic>
          <a:graphicData uri="http://schemas.openxmlformats.org/presentationml/2006/ole">
            <mc:AlternateContent xmlns:mc="http://schemas.openxmlformats.org/markup-compatibility/2006">
              <mc:Choice xmlns:v="urn:schemas-microsoft-com:vml" Requires="v">
                <p:oleObj spid="_x0000_s3109" name="" r:id="rId11" imgW="97790" imgH="122555" progId="Equation.3">
                  <p:embed/>
                </p:oleObj>
              </mc:Choice>
              <mc:Fallback>
                <p:oleObj name="" r:id="rId11" imgW="97790" imgH="122555" progId="Equation.3">
                  <p:embed/>
                  <p:pic>
                    <p:nvPicPr>
                      <p:cNvPr id="0" name="图片 3108"/>
                      <p:cNvPicPr/>
                      <p:nvPr/>
                    </p:nvPicPr>
                    <p:blipFill>
                      <a:blip r:embed="rId12">
                        <a:clrChange>
                          <a:clrFrom>
                            <a:srgbClr val="000000"/>
                          </a:clrFrom>
                          <a:clrTo>
                            <a:srgbClr val="FF3300"/>
                          </a:clrTo>
                        </a:clrChange>
                      </a:blip>
                      <a:stretch>
                        <a:fillRect/>
                      </a:stretch>
                    </p:blipFill>
                    <p:spPr>
                      <a:xfrm>
                        <a:off x="8134350" y="2811463"/>
                        <a:ext cx="409575" cy="458787"/>
                      </a:xfrm>
                      <a:prstGeom prst="rect">
                        <a:avLst/>
                      </a:prstGeom>
                      <a:noFill/>
                      <a:ln w="38100">
                        <a:noFill/>
                        <a:miter/>
                      </a:ln>
                    </p:spPr>
                  </p:pic>
                </p:oleObj>
              </mc:Fallback>
            </mc:AlternateContent>
          </a:graphicData>
        </a:graphic>
      </p:graphicFrame>
      <p:graphicFrame>
        <p:nvGraphicFramePr>
          <p:cNvPr id="8213" name="Object 21"/>
          <p:cNvGraphicFramePr>
            <a:graphicFrameLocks noChangeAspect="1"/>
          </p:cNvGraphicFramePr>
          <p:nvPr/>
        </p:nvGraphicFramePr>
        <p:xfrm>
          <a:off x="657225" y="2043113"/>
          <a:ext cx="3479800" cy="457200"/>
        </p:xfrm>
        <a:graphic>
          <a:graphicData uri="http://schemas.openxmlformats.org/presentationml/2006/ole">
            <mc:AlternateContent xmlns:mc="http://schemas.openxmlformats.org/markup-compatibility/2006">
              <mc:Choice xmlns:v="urn:schemas-microsoft-com:vml" Requires="v">
                <p:oleObj spid="_x0000_s3110" name="" r:id="rId13" imgW="1232535" imgH="122555" progId="Equation.3">
                  <p:embed/>
                </p:oleObj>
              </mc:Choice>
              <mc:Fallback>
                <p:oleObj name="" r:id="rId13" imgW="1232535" imgH="122555" progId="Equation.3">
                  <p:embed/>
                  <p:pic>
                    <p:nvPicPr>
                      <p:cNvPr id="0" name="图片 3109"/>
                      <p:cNvPicPr/>
                      <p:nvPr/>
                    </p:nvPicPr>
                    <p:blipFill>
                      <a:blip r:embed="rId14">
                        <a:clrChange>
                          <a:clrFrom>
                            <a:srgbClr val="000000"/>
                          </a:clrFrom>
                          <a:clrTo>
                            <a:srgbClr val="0000CC"/>
                          </a:clrTo>
                        </a:clrChange>
                      </a:blip>
                      <a:stretch>
                        <a:fillRect/>
                      </a:stretch>
                    </p:blipFill>
                    <p:spPr>
                      <a:xfrm>
                        <a:off x="657225" y="2043113"/>
                        <a:ext cx="3479800" cy="457200"/>
                      </a:xfrm>
                      <a:prstGeom prst="rect">
                        <a:avLst/>
                      </a:prstGeom>
                      <a:noFill/>
                      <a:ln w="38100">
                        <a:noFill/>
                        <a:miter/>
                      </a:ln>
                    </p:spPr>
                  </p:pic>
                </p:oleObj>
              </mc:Fallback>
            </mc:AlternateContent>
          </a:graphicData>
        </a:graphic>
      </p:graphicFrame>
      <p:graphicFrame>
        <p:nvGraphicFramePr>
          <p:cNvPr id="8214" name="Object 22"/>
          <p:cNvGraphicFramePr>
            <a:graphicFrameLocks noChangeAspect="1"/>
          </p:cNvGraphicFramePr>
          <p:nvPr/>
        </p:nvGraphicFramePr>
        <p:xfrm>
          <a:off x="663575" y="2530475"/>
          <a:ext cx="3556000" cy="457200"/>
        </p:xfrm>
        <a:graphic>
          <a:graphicData uri="http://schemas.openxmlformats.org/presentationml/2006/ole">
            <mc:AlternateContent xmlns:mc="http://schemas.openxmlformats.org/markup-compatibility/2006">
              <mc:Choice xmlns:v="urn:schemas-microsoft-com:vml" Requires="v">
                <p:oleObj spid="_x0000_s3105" name="" r:id="rId15" imgW="1257300" imgH="122555" progId="Equation.3">
                  <p:embed/>
                </p:oleObj>
              </mc:Choice>
              <mc:Fallback>
                <p:oleObj name="" r:id="rId15" imgW="1257300" imgH="122555" progId="Equation.3">
                  <p:embed/>
                  <p:pic>
                    <p:nvPicPr>
                      <p:cNvPr id="0" name="图片 3104"/>
                      <p:cNvPicPr/>
                      <p:nvPr/>
                    </p:nvPicPr>
                    <p:blipFill>
                      <a:blip r:embed="rId16">
                        <a:clrChange>
                          <a:clrFrom>
                            <a:srgbClr val="000000"/>
                          </a:clrFrom>
                          <a:clrTo>
                            <a:srgbClr val="0000CC"/>
                          </a:clrTo>
                        </a:clrChange>
                      </a:blip>
                      <a:stretch>
                        <a:fillRect/>
                      </a:stretch>
                    </p:blipFill>
                    <p:spPr>
                      <a:xfrm>
                        <a:off x="663575" y="2530475"/>
                        <a:ext cx="3556000" cy="457200"/>
                      </a:xfrm>
                      <a:prstGeom prst="rect">
                        <a:avLst/>
                      </a:prstGeom>
                      <a:noFill/>
                      <a:ln w="38100">
                        <a:noFill/>
                        <a:miter/>
                      </a:ln>
                    </p:spPr>
                  </p:pic>
                </p:oleObj>
              </mc:Fallback>
            </mc:AlternateContent>
          </a:graphicData>
        </a:graphic>
      </p:graphicFrame>
      <p:sp>
        <p:nvSpPr>
          <p:cNvPr id="8215" name="Text Box 23"/>
          <p:cNvSpPr txBox="1"/>
          <p:nvPr/>
        </p:nvSpPr>
        <p:spPr>
          <a:xfrm>
            <a:off x="566738" y="3392488"/>
            <a:ext cx="74183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ea typeface="幼圆" panose="02010509060101010101" pitchFamily="49" charset="-122"/>
              </a:rPr>
              <a:t>输出与输入之间的逻辑关系可以用一组函数表示：</a:t>
            </a:r>
            <a:endParaRPr lang="zh-CN" altLang="en-US" sz="2400" dirty="0">
              <a:ea typeface="幼圆" panose="02010509060101010101" pitchFamily="49" charset="-122"/>
            </a:endParaRPr>
          </a:p>
        </p:txBody>
      </p:sp>
      <p:graphicFrame>
        <p:nvGraphicFramePr>
          <p:cNvPr id="8216" name="Object 24"/>
          <p:cNvGraphicFramePr>
            <a:graphicFrameLocks noChangeAspect="1"/>
          </p:cNvGraphicFramePr>
          <p:nvPr/>
        </p:nvGraphicFramePr>
        <p:xfrm>
          <a:off x="701675" y="3887788"/>
          <a:ext cx="2947988" cy="458787"/>
        </p:xfrm>
        <a:graphic>
          <a:graphicData uri="http://schemas.openxmlformats.org/presentationml/2006/ole">
            <mc:AlternateContent xmlns:mc="http://schemas.openxmlformats.org/markup-compatibility/2006">
              <mc:Choice xmlns:v="urn:schemas-microsoft-com:vml" Requires="v">
                <p:oleObj spid="_x0000_s3116" name="" r:id="rId17" imgW="1020445" imgH="122555" progId="Equation.3">
                  <p:embed/>
                </p:oleObj>
              </mc:Choice>
              <mc:Fallback>
                <p:oleObj name="" r:id="rId17" imgW="1020445" imgH="122555" progId="Equation.3">
                  <p:embed/>
                  <p:pic>
                    <p:nvPicPr>
                      <p:cNvPr id="0" name="图片 3115"/>
                      <p:cNvPicPr/>
                      <p:nvPr/>
                    </p:nvPicPr>
                    <p:blipFill>
                      <a:blip r:embed="rId18">
                        <a:clrChange>
                          <a:clrFrom>
                            <a:srgbClr val="000000"/>
                          </a:clrFrom>
                          <a:clrTo>
                            <a:srgbClr val="FF3300"/>
                          </a:clrTo>
                        </a:clrChange>
                      </a:blip>
                      <a:stretch>
                        <a:fillRect/>
                      </a:stretch>
                    </p:blipFill>
                    <p:spPr>
                      <a:xfrm>
                        <a:off x="701675" y="3887788"/>
                        <a:ext cx="2947988" cy="458787"/>
                      </a:xfrm>
                      <a:prstGeom prst="rect">
                        <a:avLst/>
                      </a:prstGeom>
                      <a:noFill/>
                      <a:ln w="38100">
                        <a:noFill/>
                        <a:miter/>
                      </a:ln>
                    </p:spPr>
                  </p:pic>
                </p:oleObj>
              </mc:Fallback>
            </mc:AlternateContent>
          </a:graphicData>
        </a:graphic>
      </p:graphicFrame>
      <p:graphicFrame>
        <p:nvGraphicFramePr>
          <p:cNvPr id="8217" name="Object 25"/>
          <p:cNvGraphicFramePr>
            <a:graphicFrameLocks noChangeAspect="1"/>
          </p:cNvGraphicFramePr>
          <p:nvPr/>
        </p:nvGraphicFramePr>
        <p:xfrm>
          <a:off x="676275" y="4337050"/>
          <a:ext cx="2998788" cy="458788"/>
        </p:xfrm>
        <a:graphic>
          <a:graphicData uri="http://schemas.openxmlformats.org/presentationml/2006/ole">
            <mc:AlternateContent xmlns:mc="http://schemas.openxmlformats.org/markup-compatibility/2006">
              <mc:Choice xmlns:v="urn:schemas-microsoft-com:vml" Requires="v">
                <p:oleObj spid="_x0000_s3112" name="" r:id="rId19" imgW="1045210" imgH="122555" progId="Equation.3">
                  <p:embed/>
                </p:oleObj>
              </mc:Choice>
              <mc:Fallback>
                <p:oleObj name="" r:id="rId19" imgW="1045210" imgH="122555" progId="Equation.3">
                  <p:embed/>
                  <p:pic>
                    <p:nvPicPr>
                      <p:cNvPr id="0" name="图片 3111"/>
                      <p:cNvPicPr/>
                      <p:nvPr/>
                    </p:nvPicPr>
                    <p:blipFill>
                      <a:blip r:embed="rId20">
                        <a:clrChange>
                          <a:clrFrom>
                            <a:srgbClr val="000000"/>
                          </a:clrFrom>
                          <a:clrTo>
                            <a:srgbClr val="FF3300"/>
                          </a:clrTo>
                        </a:clrChange>
                      </a:blip>
                      <a:stretch>
                        <a:fillRect/>
                      </a:stretch>
                    </p:blipFill>
                    <p:spPr>
                      <a:xfrm>
                        <a:off x="676275" y="4337050"/>
                        <a:ext cx="2998788" cy="458788"/>
                      </a:xfrm>
                      <a:prstGeom prst="rect">
                        <a:avLst/>
                      </a:prstGeom>
                      <a:noFill/>
                      <a:ln w="38100">
                        <a:noFill/>
                        <a:miter/>
                      </a:ln>
                    </p:spPr>
                  </p:pic>
                </p:oleObj>
              </mc:Fallback>
            </mc:AlternateContent>
          </a:graphicData>
        </a:graphic>
      </p:graphicFrame>
      <p:sp>
        <p:nvSpPr>
          <p:cNvPr id="8218" name="Line 26"/>
          <p:cNvSpPr/>
          <p:nvPr/>
        </p:nvSpPr>
        <p:spPr>
          <a:xfrm>
            <a:off x="881063" y="4832350"/>
            <a:ext cx="0" cy="676275"/>
          </a:xfrm>
          <a:prstGeom prst="line">
            <a:avLst/>
          </a:prstGeom>
          <a:ln w="25400" cap="flat" cmpd="sng">
            <a:solidFill>
              <a:srgbClr val="FF0000"/>
            </a:solidFill>
            <a:prstDash val="dash"/>
            <a:headEnd type="none" w="med" len="med"/>
            <a:tailEnd type="none" w="med" len="med"/>
          </a:ln>
        </p:spPr>
      </p:sp>
      <p:graphicFrame>
        <p:nvGraphicFramePr>
          <p:cNvPr id="8219" name="Object 27"/>
          <p:cNvGraphicFramePr>
            <a:graphicFrameLocks noChangeAspect="1"/>
          </p:cNvGraphicFramePr>
          <p:nvPr/>
        </p:nvGraphicFramePr>
        <p:xfrm>
          <a:off x="619125" y="5418138"/>
          <a:ext cx="3074988" cy="458787"/>
        </p:xfrm>
        <a:graphic>
          <a:graphicData uri="http://schemas.openxmlformats.org/presentationml/2006/ole">
            <mc:AlternateContent xmlns:mc="http://schemas.openxmlformats.org/markup-compatibility/2006">
              <mc:Choice xmlns:v="urn:schemas-microsoft-com:vml" Requires="v">
                <p:oleObj spid="_x0000_s3113" name="" r:id="rId21" imgW="1069340" imgH="122555" progId="Equation.3">
                  <p:embed/>
                </p:oleObj>
              </mc:Choice>
              <mc:Fallback>
                <p:oleObj name="" r:id="rId21" imgW="1069340" imgH="122555" progId="Equation.3">
                  <p:embed/>
                  <p:pic>
                    <p:nvPicPr>
                      <p:cNvPr id="0" name="图片 3112"/>
                      <p:cNvPicPr/>
                      <p:nvPr/>
                    </p:nvPicPr>
                    <p:blipFill>
                      <a:blip r:embed="rId22">
                        <a:clrChange>
                          <a:clrFrom>
                            <a:srgbClr val="000000"/>
                          </a:clrFrom>
                          <a:clrTo>
                            <a:srgbClr val="FF3300"/>
                          </a:clrTo>
                        </a:clrChange>
                      </a:blip>
                      <a:stretch>
                        <a:fillRect/>
                      </a:stretch>
                    </p:blipFill>
                    <p:spPr>
                      <a:xfrm>
                        <a:off x="619125" y="5418138"/>
                        <a:ext cx="3074988" cy="458787"/>
                      </a:xfrm>
                      <a:prstGeom prst="rect">
                        <a:avLst/>
                      </a:prstGeom>
                      <a:noFill/>
                      <a:ln w="38100">
                        <a:noFill/>
                        <a:miter/>
                      </a:ln>
                    </p:spPr>
                  </p:pic>
                </p:oleObj>
              </mc:Fallback>
            </mc:AlternateContent>
          </a:graphicData>
        </a:graphic>
      </p:graphicFrame>
      <p:sp>
        <p:nvSpPr>
          <p:cNvPr id="8220" name="Text Box 28"/>
          <p:cNvSpPr txBox="1"/>
          <p:nvPr/>
        </p:nvSpPr>
        <p:spPr>
          <a:xfrm>
            <a:off x="611188" y="5867400"/>
            <a:ext cx="4140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ea typeface="幼圆" panose="02010509060101010101" pitchFamily="49" charset="-122"/>
              </a:rPr>
              <a:t>或者写成向量函数的形式：</a:t>
            </a:r>
            <a:endParaRPr lang="zh-CN" altLang="en-US" sz="2400" dirty="0">
              <a:ea typeface="幼圆" panose="02010509060101010101" pitchFamily="49" charset="-122"/>
            </a:endParaRPr>
          </a:p>
        </p:txBody>
      </p:sp>
      <p:graphicFrame>
        <p:nvGraphicFramePr>
          <p:cNvPr id="8221" name="Object 29"/>
          <p:cNvGraphicFramePr>
            <a:graphicFrameLocks noChangeAspect="1"/>
          </p:cNvGraphicFramePr>
          <p:nvPr/>
        </p:nvGraphicFramePr>
        <p:xfrm>
          <a:off x="746125" y="6407150"/>
          <a:ext cx="1244600" cy="406400"/>
        </p:xfrm>
        <a:graphic>
          <a:graphicData uri="http://schemas.openxmlformats.org/presentationml/2006/ole">
            <mc:AlternateContent xmlns:mc="http://schemas.openxmlformats.org/markup-compatibility/2006">
              <mc:Choice xmlns:v="urn:schemas-microsoft-com:vml" Requires="v">
                <p:oleObj spid="_x0000_s3108" name="" r:id="rId23" imgW="408305" imgH="97790" progId="Equation.3">
                  <p:embed/>
                </p:oleObj>
              </mc:Choice>
              <mc:Fallback>
                <p:oleObj name="" r:id="rId23" imgW="408305" imgH="97790" progId="Equation.3">
                  <p:embed/>
                  <p:pic>
                    <p:nvPicPr>
                      <p:cNvPr id="0" name="图片 3107"/>
                      <p:cNvPicPr/>
                      <p:nvPr/>
                    </p:nvPicPr>
                    <p:blipFill>
                      <a:blip r:embed="rId24">
                        <a:clrChange>
                          <a:clrFrom>
                            <a:srgbClr val="000000"/>
                          </a:clrFrom>
                          <a:clrTo>
                            <a:srgbClr val="990099"/>
                          </a:clrTo>
                        </a:clrChange>
                      </a:blip>
                      <a:stretch>
                        <a:fillRect/>
                      </a:stretch>
                    </p:blipFill>
                    <p:spPr>
                      <a:xfrm>
                        <a:off x="746125" y="6407150"/>
                        <a:ext cx="1244600" cy="406400"/>
                      </a:xfrm>
                      <a:prstGeom prst="rect">
                        <a:avLst/>
                      </a:prstGeom>
                      <a:noFill/>
                      <a:ln w="38100">
                        <a:noFill/>
                        <a:miter/>
                      </a:ln>
                    </p:spPr>
                  </p:pic>
                </p:oleObj>
              </mc:Fallback>
            </mc:AlternateContent>
          </a:graphicData>
        </a:graphic>
      </p:graphicFrame>
      <p:sp>
        <p:nvSpPr>
          <p:cNvPr id="8222" name="Text Box 30"/>
          <p:cNvSpPr txBox="1"/>
          <p:nvPr/>
        </p:nvSpPr>
        <p:spPr>
          <a:xfrm>
            <a:off x="4648200" y="4113213"/>
            <a:ext cx="4154488" cy="22828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400" dirty="0">
                <a:ea typeface="幼圆" panose="02010509060101010101" pitchFamily="49" charset="-122"/>
              </a:rPr>
              <a:t>        </a:t>
            </a:r>
            <a:r>
              <a:rPr lang="zh-CN" altLang="en-US" sz="2400" dirty="0">
                <a:solidFill>
                  <a:schemeClr val="accent2"/>
                </a:solidFill>
                <a:ea typeface="幼圆" panose="02010509060101010101" pitchFamily="49" charset="-122"/>
              </a:rPr>
              <a:t>组合电路逻辑功能特点是：输出只取决于当前输入状态，与电路过去状态无关。所以，组合电路中，不包含有存储单元。这就是组合电路在</a:t>
            </a:r>
            <a:r>
              <a:rPr lang="zh-CN" altLang="en-US" sz="2400" dirty="0">
                <a:solidFill>
                  <a:srgbClr val="FF3300"/>
                </a:solidFill>
                <a:ea typeface="幼圆" panose="02010509060101010101" pitchFamily="49" charset="-122"/>
              </a:rPr>
              <a:t>电路结构上的共同特点。</a:t>
            </a:r>
            <a:endParaRPr lang="zh-CN" altLang="en-US" sz="2400" dirty="0">
              <a:solidFill>
                <a:srgbClr val="FF3300"/>
              </a:solidFill>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wipe(left)">
                                      <p:cBhvr>
                                        <p:cTn id="7" dur="3000"/>
                                        <p:tgtEl>
                                          <p:spTgt spid="81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213"/>
                                        </p:tgtEl>
                                        <p:attrNameLst>
                                          <p:attrName>style.visibility</p:attrName>
                                        </p:attrNameLst>
                                      </p:cBhvr>
                                      <p:to>
                                        <p:strVal val="visible"/>
                                      </p:to>
                                    </p:set>
                                    <p:anim calcmode="lin" valueType="num">
                                      <p:cBhvr additive="base">
                                        <p:cTn id="12" dur="3000" fill="hold"/>
                                        <p:tgtEl>
                                          <p:spTgt spid="8213"/>
                                        </p:tgtEl>
                                        <p:attrNameLst>
                                          <p:attrName>ppt_x</p:attrName>
                                        </p:attrNameLst>
                                      </p:cBhvr>
                                      <p:tavLst>
                                        <p:tav tm="0">
                                          <p:val>
                                            <p:strVal val="0-#ppt_w/2"/>
                                          </p:val>
                                        </p:tav>
                                        <p:tav tm="100000">
                                          <p:val>
                                            <p:strVal val="#ppt_x"/>
                                          </p:val>
                                        </p:tav>
                                      </p:tavLst>
                                    </p:anim>
                                    <p:anim calcmode="lin" valueType="num">
                                      <p:cBhvr additive="base">
                                        <p:cTn id="13" dur="3000" fill="hold"/>
                                        <p:tgtEl>
                                          <p:spTgt spid="821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9" presetClass="entr" presetSubtype="0" fill="hold" nodeType="clickEffect">
                                  <p:stCondLst>
                                    <p:cond delay="0"/>
                                  </p:stCondLst>
                                  <p:childTnLst>
                                    <p:set>
                                      <p:cBhvr>
                                        <p:cTn id="17" dur="1" fill="hold">
                                          <p:stCondLst>
                                            <p:cond delay="0"/>
                                          </p:stCondLst>
                                        </p:cTn>
                                        <p:tgtEl>
                                          <p:spTgt spid="8202"/>
                                        </p:tgtEl>
                                        <p:attrNameLst>
                                          <p:attrName>style.visibility</p:attrName>
                                        </p:attrNameLst>
                                      </p:cBhvr>
                                      <p:to>
                                        <p:strVal val="visible"/>
                                      </p:to>
                                    </p:set>
                                    <p:anim calcmode="lin" valueType="num">
                                      <p:cBhvr>
                                        <p:cTn id="18" dur="1000" fill="hold"/>
                                        <p:tgtEl>
                                          <p:spTgt spid="8202"/>
                                        </p:tgtEl>
                                        <p:attrNameLst>
                                          <p:attrName>ppt_x</p:attrName>
                                        </p:attrNameLst>
                                      </p:cBhvr>
                                      <p:tavLst>
                                        <p:tav tm="0">
                                          <p:val>
                                            <p:strVal val="#ppt_x-.2"/>
                                          </p:val>
                                        </p:tav>
                                        <p:tav tm="100000">
                                          <p:val>
                                            <p:strVal val="#ppt_x"/>
                                          </p:val>
                                        </p:tav>
                                      </p:tavLst>
                                    </p:anim>
                                    <p:anim calcmode="lin" valueType="num">
                                      <p:cBhvr>
                                        <p:cTn id="19" dur="1000" fill="hold"/>
                                        <p:tgtEl>
                                          <p:spTgt spid="8202"/>
                                        </p:tgtEl>
                                        <p:attrNameLst>
                                          <p:attrName>ppt_y</p:attrName>
                                        </p:attrNameLst>
                                      </p:cBhvr>
                                      <p:tavLst>
                                        <p:tav tm="0">
                                          <p:val>
                                            <p:strVal val="#ppt_y"/>
                                          </p:val>
                                        </p:tav>
                                        <p:tav tm="100000">
                                          <p:val>
                                            <p:strVal val="#ppt_y"/>
                                          </p:val>
                                        </p:tav>
                                      </p:tavLst>
                                    </p:anim>
                                    <p:animEffect transition="in" filter="wipe(right)" prLst="gradientSize: 0.1">
                                      <p:cBhvr>
                                        <p:cTn id="20" dur="1000"/>
                                        <p:tgtEl>
                                          <p:spTgt spid="820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8199"/>
                                        </p:tgtEl>
                                        <p:attrNameLst>
                                          <p:attrName>style.visibility</p:attrName>
                                        </p:attrNameLst>
                                      </p:cBhvr>
                                      <p:to>
                                        <p:strVal val="visible"/>
                                      </p:to>
                                    </p:set>
                                    <p:animEffect transition="in" filter="wipe(left)">
                                      <p:cBhvr>
                                        <p:cTn id="24" dur="3000"/>
                                        <p:tgtEl>
                                          <p:spTgt spid="8199"/>
                                        </p:tgtEl>
                                      </p:cBhvr>
                                    </p:animEffect>
                                  </p:childTnLst>
                                </p:cTn>
                              </p:par>
                            </p:childTnLst>
                          </p:cTn>
                        </p:par>
                        <p:par>
                          <p:cTn id="25" fill="hold">
                            <p:stCondLst>
                              <p:cond delay="4000"/>
                            </p:stCondLst>
                            <p:childTnLst>
                              <p:par>
                                <p:cTn id="26" presetID="29" presetClass="entr" presetSubtype="0" fill="hold" nodeType="afterEffect">
                                  <p:stCondLst>
                                    <p:cond delay="0"/>
                                  </p:stCondLst>
                                  <p:childTnLst>
                                    <p:set>
                                      <p:cBhvr>
                                        <p:cTn id="27" dur="1" fill="hold">
                                          <p:stCondLst>
                                            <p:cond delay="0"/>
                                          </p:stCondLst>
                                        </p:cTn>
                                        <p:tgtEl>
                                          <p:spTgt spid="8203"/>
                                        </p:tgtEl>
                                        <p:attrNameLst>
                                          <p:attrName>style.visibility</p:attrName>
                                        </p:attrNameLst>
                                      </p:cBhvr>
                                      <p:to>
                                        <p:strVal val="visible"/>
                                      </p:to>
                                    </p:set>
                                    <p:anim calcmode="lin" valueType="num">
                                      <p:cBhvr>
                                        <p:cTn id="28" dur="3000" fill="hold"/>
                                        <p:tgtEl>
                                          <p:spTgt spid="8203"/>
                                        </p:tgtEl>
                                        <p:attrNameLst>
                                          <p:attrName>ppt_x</p:attrName>
                                        </p:attrNameLst>
                                      </p:cBhvr>
                                      <p:tavLst>
                                        <p:tav tm="0">
                                          <p:val>
                                            <p:strVal val="#ppt_x-.2"/>
                                          </p:val>
                                        </p:tav>
                                        <p:tav tm="100000">
                                          <p:val>
                                            <p:strVal val="#ppt_x"/>
                                          </p:val>
                                        </p:tav>
                                      </p:tavLst>
                                    </p:anim>
                                    <p:anim calcmode="lin" valueType="num">
                                      <p:cBhvr>
                                        <p:cTn id="29" dur="3000" fill="hold"/>
                                        <p:tgtEl>
                                          <p:spTgt spid="8203"/>
                                        </p:tgtEl>
                                        <p:attrNameLst>
                                          <p:attrName>ppt_y</p:attrName>
                                        </p:attrNameLst>
                                      </p:cBhvr>
                                      <p:tavLst>
                                        <p:tav tm="0">
                                          <p:val>
                                            <p:strVal val="#ppt_y"/>
                                          </p:val>
                                        </p:tav>
                                        <p:tav tm="100000">
                                          <p:val>
                                            <p:strVal val="#ppt_y"/>
                                          </p:val>
                                        </p:tav>
                                      </p:tavLst>
                                    </p:anim>
                                    <p:animEffect transition="in" filter="wipe(right)" prLst="gradientSize: 0.1">
                                      <p:cBhvr>
                                        <p:cTn id="30" dur="3000"/>
                                        <p:tgtEl>
                                          <p:spTgt spid="8203"/>
                                        </p:tgtEl>
                                      </p:cBhvr>
                                    </p:animEffect>
                                  </p:childTnLst>
                                </p:cTn>
                              </p:par>
                            </p:childTnLst>
                          </p:cTn>
                        </p:par>
                        <p:par>
                          <p:cTn id="31" fill="hold">
                            <p:stCondLst>
                              <p:cond delay="7000"/>
                            </p:stCondLst>
                            <p:childTnLst>
                              <p:par>
                                <p:cTn id="32" presetID="22" presetClass="entr" presetSubtype="8" fill="hold" nodeType="afterEffect">
                                  <p:stCondLst>
                                    <p:cond delay="0"/>
                                  </p:stCondLst>
                                  <p:childTnLst>
                                    <p:set>
                                      <p:cBhvr>
                                        <p:cTn id="33" dur="1" fill="hold">
                                          <p:stCondLst>
                                            <p:cond delay="0"/>
                                          </p:stCondLst>
                                        </p:cTn>
                                        <p:tgtEl>
                                          <p:spTgt spid="8200"/>
                                        </p:tgtEl>
                                        <p:attrNameLst>
                                          <p:attrName>style.visibility</p:attrName>
                                        </p:attrNameLst>
                                      </p:cBhvr>
                                      <p:to>
                                        <p:strVal val="visible"/>
                                      </p:to>
                                    </p:set>
                                    <p:animEffect transition="in" filter="wipe(left)">
                                      <p:cBhvr>
                                        <p:cTn id="34" dur="3000"/>
                                        <p:tgtEl>
                                          <p:spTgt spid="8200"/>
                                        </p:tgtEl>
                                      </p:cBhvr>
                                    </p:animEffect>
                                  </p:childTnLst>
                                </p:cTn>
                              </p:par>
                            </p:childTnLst>
                          </p:cTn>
                        </p:par>
                        <p:par>
                          <p:cTn id="35" fill="hold">
                            <p:stCondLst>
                              <p:cond delay="10000"/>
                            </p:stCondLst>
                            <p:childTnLst>
                              <p:par>
                                <p:cTn id="36" presetID="22" presetClass="entr" presetSubtype="1" fill="hold" nodeType="afterEffect">
                                  <p:stCondLst>
                                    <p:cond delay="0"/>
                                  </p:stCondLst>
                                  <p:childTnLst>
                                    <p:set>
                                      <p:cBhvr>
                                        <p:cTn id="37" dur="1" fill="hold">
                                          <p:stCondLst>
                                            <p:cond delay="0"/>
                                          </p:stCondLst>
                                        </p:cTn>
                                        <p:tgtEl>
                                          <p:spTgt spid="8205"/>
                                        </p:tgtEl>
                                        <p:attrNameLst>
                                          <p:attrName>style.visibility</p:attrName>
                                        </p:attrNameLst>
                                      </p:cBhvr>
                                      <p:to>
                                        <p:strVal val="visible"/>
                                      </p:to>
                                    </p:set>
                                    <p:animEffect transition="in" filter="wipe(up)">
                                      <p:cBhvr>
                                        <p:cTn id="38" dur="3000"/>
                                        <p:tgtEl>
                                          <p:spTgt spid="8205"/>
                                        </p:tgtEl>
                                      </p:cBhvr>
                                    </p:animEffect>
                                  </p:childTnLst>
                                </p:cTn>
                              </p:par>
                            </p:childTnLst>
                          </p:cTn>
                        </p:par>
                        <p:par>
                          <p:cTn id="39" fill="hold">
                            <p:stCondLst>
                              <p:cond delay="13000"/>
                            </p:stCondLst>
                            <p:childTnLst>
                              <p:par>
                                <p:cTn id="40" presetID="29" presetClass="entr" presetSubtype="0" fill="hold" nodeType="afterEffect">
                                  <p:stCondLst>
                                    <p:cond delay="0"/>
                                  </p:stCondLst>
                                  <p:childTnLst>
                                    <p:set>
                                      <p:cBhvr>
                                        <p:cTn id="41" dur="1" fill="hold">
                                          <p:stCondLst>
                                            <p:cond delay="0"/>
                                          </p:stCondLst>
                                        </p:cTn>
                                        <p:tgtEl>
                                          <p:spTgt spid="8204"/>
                                        </p:tgtEl>
                                        <p:attrNameLst>
                                          <p:attrName>style.visibility</p:attrName>
                                        </p:attrNameLst>
                                      </p:cBhvr>
                                      <p:to>
                                        <p:strVal val="visible"/>
                                      </p:to>
                                    </p:set>
                                    <p:anim calcmode="lin" valueType="num">
                                      <p:cBhvr>
                                        <p:cTn id="42" dur="3000" fill="hold"/>
                                        <p:tgtEl>
                                          <p:spTgt spid="8204"/>
                                        </p:tgtEl>
                                        <p:attrNameLst>
                                          <p:attrName>ppt_x</p:attrName>
                                        </p:attrNameLst>
                                      </p:cBhvr>
                                      <p:tavLst>
                                        <p:tav tm="0">
                                          <p:val>
                                            <p:strVal val="#ppt_x-.2"/>
                                          </p:val>
                                        </p:tav>
                                        <p:tav tm="100000">
                                          <p:val>
                                            <p:strVal val="#ppt_x"/>
                                          </p:val>
                                        </p:tav>
                                      </p:tavLst>
                                    </p:anim>
                                    <p:anim calcmode="lin" valueType="num">
                                      <p:cBhvr>
                                        <p:cTn id="43" dur="3000" fill="hold"/>
                                        <p:tgtEl>
                                          <p:spTgt spid="8204"/>
                                        </p:tgtEl>
                                        <p:attrNameLst>
                                          <p:attrName>ppt_y</p:attrName>
                                        </p:attrNameLst>
                                      </p:cBhvr>
                                      <p:tavLst>
                                        <p:tav tm="0">
                                          <p:val>
                                            <p:strVal val="#ppt_y"/>
                                          </p:val>
                                        </p:tav>
                                        <p:tav tm="100000">
                                          <p:val>
                                            <p:strVal val="#ppt_y"/>
                                          </p:val>
                                        </p:tav>
                                      </p:tavLst>
                                    </p:anim>
                                    <p:animEffect transition="in" filter="wipe(right)" prLst="gradientSize: 0.1">
                                      <p:cBhvr>
                                        <p:cTn id="44" dur="3000"/>
                                        <p:tgtEl>
                                          <p:spTgt spid="8204"/>
                                        </p:tgtEl>
                                      </p:cBhvr>
                                    </p:animEffect>
                                  </p:childTnLst>
                                </p:cTn>
                              </p:par>
                            </p:childTnLst>
                          </p:cTn>
                        </p:par>
                        <p:par>
                          <p:cTn id="45" fill="hold">
                            <p:stCondLst>
                              <p:cond delay="16000"/>
                            </p:stCondLst>
                            <p:childTnLst>
                              <p:par>
                                <p:cTn id="46" presetID="22" presetClass="entr" presetSubtype="8" fill="hold" nodeType="afterEffect">
                                  <p:stCondLst>
                                    <p:cond delay="0"/>
                                  </p:stCondLst>
                                  <p:childTnLst>
                                    <p:set>
                                      <p:cBhvr>
                                        <p:cTn id="47" dur="1" fill="hold">
                                          <p:stCondLst>
                                            <p:cond delay="0"/>
                                          </p:stCondLst>
                                        </p:cTn>
                                        <p:tgtEl>
                                          <p:spTgt spid="8201"/>
                                        </p:tgtEl>
                                        <p:attrNameLst>
                                          <p:attrName>style.visibility</p:attrName>
                                        </p:attrNameLst>
                                      </p:cBhvr>
                                      <p:to>
                                        <p:strVal val="visible"/>
                                      </p:to>
                                    </p:set>
                                    <p:animEffect transition="in" filter="wipe(left)">
                                      <p:cBhvr>
                                        <p:cTn id="48" dur="3000"/>
                                        <p:tgtEl>
                                          <p:spTgt spid="8201"/>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8214"/>
                                        </p:tgtEl>
                                        <p:attrNameLst>
                                          <p:attrName>style.visibility</p:attrName>
                                        </p:attrNameLst>
                                      </p:cBhvr>
                                      <p:to>
                                        <p:strVal val="visible"/>
                                      </p:to>
                                    </p:set>
                                    <p:anim calcmode="lin" valueType="num">
                                      <p:cBhvr additive="base">
                                        <p:cTn id="53" dur="3000" fill="hold"/>
                                        <p:tgtEl>
                                          <p:spTgt spid="8214"/>
                                        </p:tgtEl>
                                        <p:attrNameLst>
                                          <p:attrName>ppt_x</p:attrName>
                                        </p:attrNameLst>
                                      </p:cBhvr>
                                      <p:tavLst>
                                        <p:tav tm="0">
                                          <p:val>
                                            <p:strVal val="0-#ppt_w/2"/>
                                          </p:val>
                                        </p:tav>
                                        <p:tav tm="100000">
                                          <p:val>
                                            <p:strVal val="#ppt_x"/>
                                          </p:val>
                                        </p:tav>
                                      </p:tavLst>
                                    </p:anim>
                                    <p:anim calcmode="lin" valueType="num">
                                      <p:cBhvr additive="base">
                                        <p:cTn id="54" dur="3000" fill="hold"/>
                                        <p:tgtEl>
                                          <p:spTgt spid="8214"/>
                                        </p:tgtEl>
                                        <p:attrNameLst>
                                          <p:attrName>ppt_y</p:attrName>
                                        </p:attrNameLst>
                                      </p:cBhvr>
                                      <p:tavLst>
                                        <p:tav tm="0">
                                          <p:val>
                                            <p:strVal val="#ppt_y"/>
                                          </p:val>
                                        </p:tav>
                                        <p:tav tm="100000">
                                          <p:val>
                                            <p:strVal val="#ppt_y"/>
                                          </p:val>
                                        </p:tav>
                                      </p:tavLst>
                                    </p:anim>
                                  </p:childTnLst>
                                </p:cTn>
                              </p:par>
                            </p:childTnLst>
                          </p:cTn>
                        </p:par>
                        <p:par>
                          <p:cTn id="55" fill="hold">
                            <p:stCondLst>
                              <p:cond delay="3000"/>
                            </p:stCondLst>
                            <p:childTnLst>
                              <p:par>
                                <p:cTn id="56" presetID="22" presetClass="entr" presetSubtype="8" fill="hold" nodeType="afterEffect">
                                  <p:stCondLst>
                                    <p:cond delay="0"/>
                                  </p:stCondLst>
                                  <p:childTnLst>
                                    <p:set>
                                      <p:cBhvr>
                                        <p:cTn id="57" dur="1" fill="hold">
                                          <p:stCondLst>
                                            <p:cond delay="0"/>
                                          </p:stCondLst>
                                        </p:cTn>
                                        <p:tgtEl>
                                          <p:spTgt spid="8206"/>
                                        </p:tgtEl>
                                        <p:attrNameLst>
                                          <p:attrName>style.visibility</p:attrName>
                                        </p:attrNameLst>
                                      </p:cBhvr>
                                      <p:to>
                                        <p:strVal val="visible"/>
                                      </p:to>
                                    </p:set>
                                    <p:animEffect transition="in" filter="wipe(left)">
                                      <p:cBhvr>
                                        <p:cTn id="58" dur="3000"/>
                                        <p:tgtEl>
                                          <p:spTgt spid="8206"/>
                                        </p:tgtEl>
                                      </p:cBhvr>
                                    </p:animEffect>
                                  </p:childTnLst>
                                </p:cTn>
                              </p:par>
                            </p:childTnLst>
                          </p:cTn>
                        </p:par>
                        <p:par>
                          <p:cTn id="59" fill="hold">
                            <p:stCondLst>
                              <p:cond delay="6000"/>
                            </p:stCondLst>
                            <p:childTnLst>
                              <p:par>
                                <p:cTn id="60" presetID="29" presetClass="entr" presetSubtype="0" fill="hold" nodeType="afterEffect">
                                  <p:stCondLst>
                                    <p:cond delay="0"/>
                                  </p:stCondLst>
                                  <p:childTnLst>
                                    <p:set>
                                      <p:cBhvr>
                                        <p:cTn id="61" dur="1" fill="hold">
                                          <p:stCondLst>
                                            <p:cond delay="0"/>
                                          </p:stCondLst>
                                        </p:cTn>
                                        <p:tgtEl>
                                          <p:spTgt spid="8210"/>
                                        </p:tgtEl>
                                        <p:attrNameLst>
                                          <p:attrName>style.visibility</p:attrName>
                                        </p:attrNameLst>
                                      </p:cBhvr>
                                      <p:to>
                                        <p:strVal val="visible"/>
                                      </p:to>
                                    </p:set>
                                    <p:anim calcmode="lin" valueType="num">
                                      <p:cBhvr>
                                        <p:cTn id="62" dur="3000" fill="hold"/>
                                        <p:tgtEl>
                                          <p:spTgt spid="8210"/>
                                        </p:tgtEl>
                                        <p:attrNameLst>
                                          <p:attrName>ppt_x</p:attrName>
                                        </p:attrNameLst>
                                      </p:cBhvr>
                                      <p:tavLst>
                                        <p:tav tm="0">
                                          <p:val>
                                            <p:strVal val="#ppt_x-.2"/>
                                          </p:val>
                                        </p:tav>
                                        <p:tav tm="100000">
                                          <p:val>
                                            <p:strVal val="#ppt_x"/>
                                          </p:val>
                                        </p:tav>
                                      </p:tavLst>
                                    </p:anim>
                                    <p:anim calcmode="lin" valueType="num">
                                      <p:cBhvr>
                                        <p:cTn id="63" dur="3000" fill="hold"/>
                                        <p:tgtEl>
                                          <p:spTgt spid="8210"/>
                                        </p:tgtEl>
                                        <p:attrNameLst>
                                          <p:attrName>ppt_y</p:attrName>
                                        </p:attrNameLst>
                                      </p:cBhvr>
                                      <p:tavLst>
                                        <p:tav tm="0">
                                          <p:val>
                                            <p:strVal val="#ppt_y"/>
                                          </p:val>
                                        </p:tav>
                                        <p:tav tm="100000">
                                          <p:val>
                                            <p:strVal val="#ppt_y"/>
                                          </p:val>
                                        </p:tav>
                                      </p:tavLst>
                                    </p:anim>
                                    <p:animEffect transition="in" filter="wipe(right)" prLst="gradientSize: 0.1">
                                      <p:cBhvr>
                                        <p:cTn id="64" dur="3000"/>
                                        <p:tgtEl>
                                          <p:spTgt spid="8210"/>
                                        </p:tgtEl>
                                      </p:cBhvr>
                                    </p:animEffect>
                                  </p:childTnLst>
                                </p:cTn>
                              </p:par>
                            </p:childTnLst>
                          </p:cTn>
                        </p:par>
                        <p:par>
                          <p:cTn id="65" fill="hold">
                            <p:stCondLst>
                              <p:cond delay="9000"/>
                            </p:stCondLst>
                            <p:childTnLst>
                              <p:par>
                                <p:cTn id="66" presetID="22" presetClass="entr" presetSubtype="8" fill="hold" nodeType="afterEffect">
                                  <p:stCondLst>
                                    <p:cond delay="0"/>
                                  </p:stCondLst>
                                  <p:childTnLst>
                                    <p:set>
                                      <p:cBhvr>
                                        <p:cTn id="67" dur="1" fill="hold">
                                          <p:stCondLst>
                                            <p:cond delay="0"/>
                                          </p:stCondLst>
                                        </p:cTn>
                                        <p:tgtEl>
                                          <p:spTgt spid="8207"/>
                                        </p:tgtEl>
                                        <p:attrNameLst>
                                          <p:attrName>style.visibility</p:attrName>
                                        </p:attrNameLst>
                                      </p:cBhvr>
                                      <p:to>
                                        <p:strVal val="visible"/>
                                      </p:to>
                                    </p:set>
                                    <p:animEffect transition="in" filter="wipe(left)">
                                      <p:cBhvr>
                                        <p:cTn id="68" dur="3000"/>
                                        <p:tgtEl>
                                          <p:spTgt spid="8207"/>
                                        </p:tgtEl>
                                      </p:cBhvr>
                                    </p:animEffect>
                                  </p:childTnLst>
                                </p:cTn>
                              </p:par>
                            </p:childTnLst>
                          </p:cTn>
                        </p:par>
                        <p:par>
                          <p:cTn id="69" fill="hold">
                            <p:stCondLst>
                              <p:cond delay="12000"/>
                            </p:stCondLst>
                            <p:childTnLst>
                              <p:par>
                                <p:cTn id="70" presetID="29" presetClass="entr" presetSubtype="0" fill="hold" nodeType="afterEffect">
                                  <p:stCondLst>
                                    <p:cond delay="0"/>
                                  </p:stCondLst>
                                  <p:childTnLst>
                                    <p:set>
                                      <p:cBhvr>
                                        <p:cTn id="71" dur="1" fill="hold">
                                          <p:stCondLst>
                                            <p:cond delay="0"/>
                                          </p:stCondLst>
                                        </p:cTn>
                                        <p:tgtEl>
                                          <p:spTgt spid="8211"/>
                                        </p:tgtEl>
                                        <p:attrNameLst>
                                          <p:attrName>style.visibility</p:attrName>
                                        </p:attrNameLst>
                                      </p:cBhvr>
                                      <p:to>
                                        <p:strVal val="visible"/>
                                      </p:to>
                                    </p:set>
                                    <p:anim calcmode="lin" valueType="num">
                                      <p:cBhvr>
                                        <p:cTn id="72" dur="3000" fill="hold"/>
                                        <p:tgtEl>
                                          <p:spTgt spid="8211"/>
                                        </p:tgtEl>
                                        <p:attrNameLst>
                                          <p:attrName>ppt_x</p:attrName>
                                        </p:attrNameLst>
                                      </p:cBhvr>
                                      <p:tavLst>
                                        <p:tav tm="0">
                                          <p:val>
                                            <p:strVal val="#ppt_x-.2"/>
                                          </p:val>
                                        </p:tav>
                                        <p:tav tm="100000">
                                          <p:val>
                                            <p:strVal val="#ppt_x"/>
                                          </p:val>
                                        </p:tav>
                                      </p:tavLst>
                                    </p:anim>
                                    <p:anim calcmode="lin" valueType="num">
                                      <p:cBhvr>
                                        <p:cTn id="73" dur="3000" fill="hold"/>
                                        <p:tgtEl>
                                          <p:spTgt spid="8211"/>
                                        </p:tgtEl>
                                        <p:attrNameLst>
                                          <p:attrName>ppt_y</p:attrName>
                                        </p:attrNameLst>
                                      </p:cBhvr>
                                      <p:tavLst>
                                        <p:tav tm="0">
                                          <p:val>
                                            <p:strVal val="#ppt_y"/>
                                          </p:val>
                                        </p:tav>
                                        <p:tav tm="100000">
                                          <p:val>
                                            <p:strVal val="#ppt_y"/>
                                          </p:val>
                                        </p:tav>
                                      </p:tavLst>
                                    </p:anim>
                                    <p:animEffect transition="in" filter="wipe(right)" prLst="gradientSize: 0.1">
                                      <p:cBhvr>
                                        <p:cTn id="74" dur="3000"/>
                                        <p:tgtEl>
                                          <p:spTgt spid="8211"/>
                                        </p:tgtEl>
                                      </p:cBhvr>
                                    </p:animEffect>
                                  </p:childTnLst>
                                </p:cTn>
                              </p:par>
                            </p:childTnLst>
                          </p:cTn>
                        </p:par>
                        <p:par>
                          <p:cTn id="75" fill="hold">
                            <p:stCondLst>
                              <p:cond delay="15000"/>
                            </p:stCondLst>
                            <p:childTnLst>
                              <p:par>
                                <p:cTn id="76" presetID="22" presetClass="entr" presetSubtype="1" fill="hold" nodeType="afterEffect">
                                  <p:stCondLst>
                                    <p:cond delay="0"/>
                                  </p:stCondLst>
                                  <p:childTnLst>
                                    <p:set>
                                      <p:cBhvr>
                                        <p:cTn id="77" dur="1" fill="hold">
                                          <p:stCondLst>
                                            <p:cond delay="0"/>
                                          </p:stCondLst>
                                        </p:cTn>
                                        <p:tgtEl>
                                          <p:spTgt spid="8209"/>
                                        </p:tgtEl>
                                        <p:attrNameLst>
                                          <p:attrName>style.visibility</p:attrName>
                                        </p:attrNameLst>
                                      </p:cBhvr>
                                      <p:to>
                                        <p:strVal val="visible"/>
                                      </p:to>
                                    </p:set>
                                    <p:animEffect transition="in" filter="wipe(up)">
                                      <p:cBhvr>
                                        <p:cTn id="78" dur="3000"/>
                                        <p:tgtEl>
                                          <p:spTgt spid="8209"/>
                                        </p:tgtEl>
                                      </p:cBhvr>
                                    </p:animEffect>
                                  </p:childTnLst>
                                </p:cTn>
                              </p:par>
                            </p:childTnLst>
                          </p:cTn>
                        </p:par>
                        <p:par>
                          <p:cTn id="79" fill="hold">
                            <p:stCondLst>
                              <p:cond delay="18000"/>
                            </p:stCondLst>
                            <p:childTnLst>
                              <p:par>
                                <p:cTn id="80" presetID="22" presetClass="entr" presetSubtype="8" fill="hold" nodeType="afterEffect">
                                  <p:stCondLst>
                                    <p:cond delay="0"/>
                                  </p:stCondLst>
                                  <p:childTnLst>
                                    <p:set>
                                      <p:cBhvr>
                                        <p:cTn id="81" dur="1" fill="hold">
                                          <p:stCondLst>
                                            <p:cond delay="0"/>
                                          </p:stCondLst>
                                        </p:cTn>
                                        <p:tgtEl>
                                          <p:spTgt spid="8208"/>
                                        </p:tgtEl>
                                        <p:attrNameLst>
                                          <p:attrName>style.visibility</p:attrName>
                                        </p:attrNameLst>
                                      </p:cBhvr>
                                      <p:to>
                                        <p:strVal val="visible"/>
                                      </p:to>
                                    </p:set>
                                    <p:animEffect transition="in" filter="wipe(left)">
                                      <p:cBhvr>
                                        <p:cTn id="82" dur="3000"/>
                                        <p:tgtEl>
                                          <p:spTgt spid="8208"/>
                                        </p:tgtEl>
                                      </p:cBhvr>
                                    </p:animEffect>
                                  </p:childTnLst>
                                </p:cTn>
                              </p:par>
                            </p:childTnLst>
                          </p:cTn>
                        </p:par>
                        <p:par>
                          <p:cTn id="83" fill="hold">
                            <p:stCondLst>
                              <p:cond delay="21000"/>
                            </p:stCondLst>
                            <p:childTnLst>
                              <p:par>
                                <p:cTn id="84" presetID="29" presetClass="entr" presetSubtype="0" fill="hold" nodeType="afterEffect">
                                  <p:stCondLst>
                                    <p:cond delay="0"/>
                                  </p:stCondLst>
                                  <p:childTnLst>
                                    <p:set>
                                      <p:cBhvr>
                                        <p:cTn id="85" dur="1" fill="hold">
                                          <p:stCondLst>
                                            <p:cond delay="0"/>
                                          </p:stCondLst>
                                        </p:cTn>
                                        <p:tgtEl>
                                          <p:spTgt spid="8212"/>
                                        </p:tgtEl>
                                        <p:attrNameLst>
                                          <p:attrName>style.visibility</p:attrName>
                                        </p:attrNameLst>
                                      </p:cBhvr>
                                      <p:to>
                                        <p:strVal val="visible"/>
                                      </p:to>
                                    </p:set>
                                    <p:anim calcmode="lin" valueType="num">
                                      <p:cBhvr>
                                        <p:cTn id="86" dur="3000" fill="hold"/>
                                        <p:tgtEl>
                                          <p:spTgt spid="8212"/>
                                        </p:tgtEl>
                                        <p:attrNameLst>
                                          <p:attrName>ppt_x</p:attrName>
                                        </p:attrNameLst>
                                      </p:cBhvr>
                                      <p:tavLst>
                                        <p:tav tm="0">
                                          <p:val>
                                            <p:strVal val="#ppt_x-.2"/>
                                          </p:val>
                                        </p:tav>
                                        <p:tav tm="100000">
                                          <p:val>
                                            <p:strVal val="#ppt_x"/>
                                          </p:val>
                                        </p:tav>
                                      </p:tavLst>
                                    </p:anim>
                                    <p:anim calcmode="lin" valueType="num">
                                      <p:cBhvr>
                                        <p:cTn id="87" dur="3000" fill="hold"/>
                                        <p:tgtEl>
                                          <p:spTgt spid="8212"/>
                                        </p:tgtEl>
                                        <p:attrNameLst>
                                          <p:attrName>ppt_y</p:attrName>
                                        </p:attrNameLst>
                                      </p:cBhvr>
                                      <p:tavLst>
                                        <p:tav tm="0">
                                          <p:val>
                                            <p:strVal val="#ppt_y"/>
                                          </p:val>
                                        </p:tav>
                                        <p:tav tm="100000">
                                          <p:val>
                                            <p:strVal val="#ppt_y"/>
                                          </p:val>
                                        </p:tav>
                                      </p:tavLst>
                                    </p:anim>
                                    <p:animEffect transition="in" filter="wipe(right)" prLst="gradientSize: 0.1">
                                      <p:cBhvr>
                                        <p:cTn id="88" dur="3000"/>
                                        <p:tgtEl>
                                          <p:spTgt spid="8212"/>
                                        </p:tgtEl>
                                      </p:cBhvr>
                                    </p:animEffect>
                                  </p:childTnLst>
                                </p:cTn>
                              </p:par>
                            </p:childTnLst>
                          </p:cTn>
                        </p:par>
                      </p:childTnLst>
                    </p:cTn>
                  </p:par>
                  <p:par>
                    <p:cTn id="89" fill="hold">
                      <p:stCondLst>
                        <p:cond delay="indefinite"/>
                      </p:stCondLst>
                      <p:childTnLst>
                        <p:par>
                          <p:cTn id="90" fill="hold">
                            <p:stCondLst>
                              <p:cond delay="0"/>
                            </p:stCondLst>
                            <p:childTnLst>
                              <p:par>
                                <p:cTn id="91" presetID="27" presetClass="entr" presetSubtype="0" fill="hold" grpId="0" nodeType="clickEffect">
                                  <p:stCondLst>
                                    <p:cond delay="0"/>
                                  </p:stCondLst>
                                  <p:iterate type="lt">
                                    <p:tmPct val="250000"/>
                                  </p:iterate>
                                  <p:childTnLst>
                                    <p:set>
                                      <p:cBhvr>
                                        <p:cTn id="92" dur="1" fill="hold">
                                          <p:stCondLst>
                                            <p:cond delay="0"/>
                                          </p:stCondLst>
                                        </p:cTn>
                                        <p:tgtEl>
                                          <p:spTgt spid="8215"/>
                                        </p:tgtEl>
                                        <p:attrNameLst>
                                          <p:attrName>style.visibility</p:attrName>
                                        </p:attrNameLst>
                                      </p:cBhvr>
                                      <p:to>
                                        <p:strVal val="visible"/>
                                      </p:to>
                                    </p:set>
                                    <p:anim calcmode="discrete" valueType="clr">
                                      <p:cBhvr override="childStyle">
                                        <p:cTn id="93" dur="80"/>
                                        <p:tgtEl>
                                          <p:spTgt spid="8215"/>
                                        </p:tgtEl>
                                        <p:attrNameLst>
                                          <p:attrName>style.color</p:attrName>
                                        </p:attrNameLst>
                                      </p:cBhvr>
                                      <p:tavLst>
                                        <p:tav tm="0">
                                          <p:val>
                                            <p:clrVal>
                                              <a:schemeClr val="accent2"/>
                                            </p:clrVal>
                                          </p:val>
                                        </p:tav>
                                        <p:tav tm="50000">
                                          <p:val>
                                            <p:clrVal>
                                              <a:schemeClr val="hlink"/>
                                            </p:clrVal>
                                          </p:val>
                                        </p:tav>
                                      </p:tavLst>
                                    </p:anim>
                                    <p:anim calcmode="discrete" valueType="clr">
                                      <p:cBhvr>
                                        <p:cTn id="94" dur="80"/>
                                        <p:tgtEl>
                                          <p:spTgt spid="8215"/>
                                        </p:tgtEl>
                                        <p:attrNameLst>
                                          <p:attrName>fillcolor</p:attrName>
                                        </p:attrNameLst>
                                      </p:cBhvr>
                                      <p:tavLst>
                                        <p:tav tm="0">
                                          <p:val>
                                            <p:clrVal>
                                              <a:schemeClr val="accent2"/>
                                            </p:clrVal>
                                          </p:val>
                                        </p:tav>
                                        <p:tav tm="50000">
                                          <p:val>
                                            <p:clrVal>
                                              <a:schemeClr val="hlink"/>
                                            </p:clrVal>
                                          </p:val>
                                        </p:tav>
                                      </p:tavLst>
                                    </p:anim>
                                    <p:set>
                                      <p:cBhvr>
                                        <p:cTn id="95" dur="80"/>
                                        <p:tgtEl>
                                          <p:spTgt spid="8215"/>
                                        </p:tgtEl>
                                        <p:attrNameLst>
                                          <p:attrName>fill.type</p:attrName>
                                        </p:attrNameLst>
                                      </p:cBhvr>
                                      <p:to>
                                        <p:strVal val="solid"/>
                                      </p:to>
                                    </p:set>
                                  </p:childTnLst>
                                </p:cTn>
                              </p:par>
                            </p:childTnLst>
                          </p:cTn>
                        </p:par>
                      </p:childTnLst>
                    </p:cTn>
                  </p:par>
                  <p:par>
                    <p:cTn id="96" fill="hold">
                      <p:stCondLst>
                        <p:cond delay="indefinite"/>
                      </p:stCondLst>
                      <p:childTnLst>
                        <p:par>
                          <p:cTn id="97" fill="hold">
                            <p:stCondLst>
                              <p:cond delay="0"/>
                            </p:stCondLst>
                            <p:childTnLst>
                              <p:par>
                                <p:cTn id="98" presetID="2" presetClass="entr" presetSubtype="8" fill="hold" nodeType="clickEffect">
                                  <p:stCondLst>
                                    <p:cond delay="0"/>
                                  </p:stCondLst>
                                  <p:childTnLst>
                                    <p:set>
                                      <p:cBhvr>
                                        <p:cTn id="99" dur="1" fill="hold">
                                          <p:stCondLst>
                                            <p:cond delay="0"/>
                                          </p:stCondLst>
                                        </p:cTn>
                                        <p:tgtEl>
                                          <p:spTgt spid="8216"/>
                                        </p:tgtEl>
                                        <p:attrNameLst>
                                          <p:attrName>style.visibility</p:attrName>
                                        </p:attrNameLst>
                                      </p:cBhvr>
                                      <p:to>
                                        <p:strVal val="visible"/>
                                      </p:to>
                                    </p:set>
                                    <p:anim calcmode="lin" valueType="num">
                                      <p:cBhvr additive="base">
                                        <p:cTn id="100" dur="3000" fill="hold"/>
                                        <p:tgtEl>
                                          <p:spTgt spid="8216"/>
                                        </p:tgtEl>
                                        <p:attrNameLst>
                                          <p:attrName>ppt_x</p:attrName>
                                        </p:attrNameLst>
                                      </p:cBhvr>
                                      <p:tavLst>
                                        <p:tav tm="0">
                                          <p:val>
                                            <p:strVal val="0-#ppt_w/2"/>
                                          </p:val>
                                        </p:tav>
                                        <p:tav tm="100000">
                                          <p:val>
                                            <p:strVal val="#ppt_x"/>
                                          </p:val>
                                        </p:tav>
                                      </p:tavLst>
                                    </p:anim>
                                    <p:anim calcmode="lin" valueType="num">
                                      <p:cBhvr additive="base">
                                        <p:cTn id="101" dur="3000" fill="hold"/>
                                        <p:tgtEl>
                                          <p:spTgt spid="8216"/>
                                        </p:tgtEl>
                                        <p:attrNameLst>
                                          <p:attrName>ppt_y</p:attrName>
                                        </p:attrNameLst>
                                      </p:cBhvr>
                                      <p:tavLst>
                                        <p:tav tm="0">
                                          <p:val>
                                            <p:strVal val="#ppt_y"/>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8" fill="hold" nodeType="clickEffect">
                                  <p:stCondLst>
                                    <p:cond delay="0"/>
                                  </p:stCondLst>
                                  <p:childTnLst>
                                    <p:set>
                                      <p:cBhvr>
                                        <p:cTn id="105" dur="1" fill="hold">
                                          <p:stCondLst>
                                            <p:cond delay="0"/>
                                          </p:stCondLst>
                                        </p:cTn>
                                        <p:tgtEl>
                                          <p:spTgt spid="8217"/>
                                        </p:tgtEl>
                                        <p:attrNameLst>
                                          <p:attrName>style.visibility</p:attrName>
                                        </p:attrNameLst>
                                      </p:cBhvr>
                                      <p:to>
                                        <p:strVal val="visible"/>
                                      </p:to>
                                    </p:set>
                                    <p:anim calcmode="lin" valueType="num">
                                      <p:cBhvr additive="base">
                                        <p:cTn id="106" dur="3000" fill="hold"/>
                                        <p:tgtEl>
                                          <p:spTgt spid="8217"/>
                                        </p:tgtEl>
                                        <p:attrNameLst>
                                          <p:attrName>ppt_x</p:attrName>
                                        </p:attrNameLst>
                                      </p:cBhvr>
                                      <p:tavLst>
                                        <p:tav tm="0">
                                          <p:val>
                                            <p:strVal val="0-#ppt_w/2"/>
                                          </p:val>
                                        </p:tav>
                                        <p:tav tm="100000">
                                          <p:val>
                                            <p:strVal val="#ppt_x"/>
                                          </p:val>
                                        </p:tav>
                                      </p:tavLst>
                                    </p:anim>
                                    <p:anim calcmode="lin" valueType="num">
                                      <p:cBhvr additive="base">
                                        <p:cTn id="107" dur="3000" fill="hold"/>
                                        <p:tgtEl>
                                          <p:spTgt spid="8217"/>
                                        </p:tgtEl>
                                        <p:attrNameLst>
                                          <p:attrName>ppt_y</p:attrName>
                                        </p:attrNameLst>
                                      </p:cBhvr>
                                      <p:tavLst>
                                        <p:tav tm="0">
                                          <p:val>
                                            <p:strVal val="#ppt_y"/>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8218"/>
                                        </p:tgtEl>
                                        <p:attrNameLst>
                                          <p:attrName>style.visibility</p:attrName>
                                        </p:attrNameLst>
                                      </p:cBhvr>
                                      <p:to>
                                        <p:strVal val="visible"/>
                                      </p:to>
                                    </p:set>
                                    <p:animEffect transition="in" filter="wipe(up)">
                                      <p:cBhvr>
                                        <p:cTn id="112" dur="3000"/>
                                        <p:tgtEl>
                                          <p:spTgt spid="8218"/>
                                        </p:tgtEl>
                                      </p:cBhvr>
                                    </p:animEffect>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8219"/>
                                        </p:tgtEl>
                                        <p:attrNameLst>
                                          <p:attrName>style.visibility</p:attrName>
                                        </p:attrNameLst>
                                      </p:cBhvr>
                                      <p:to>
                                        <p:strVal val="visible"/>
                                      </p:to>
                                    </p:set>
                                    <p:anim calcmode="lin" valueType="num">
                                      <p:cBhvr additive="base">
                                        <p:cTn id="117" dur="3000" fill="hold"/>
                                        <p:tgtEl>
                                          <p:spTgt spid="8219"/>
                                        </p:tgtEl>
                                        <p:attrNameLst>
                                          <p:attrName>ppt_x</p:attrName>
                                        </p:attrNameLst>
                                      </p:cBhvr>
                                      <p:tavLst>
                                        <p:tav tm="0">
                                          <p:val>
                                            <p:strVal val="#ppt_x"/>
                                          </p:val>
                                        </p:tav>
                                        <p:tav tm="100000">
                                          <p:val>
                                            <p:strVal val="#ppt_x"/>
                                          </p:val>
                                        </p:tav>
                                      </p:tavLst>
                                    </p:anim>
                                    <p:anim calcmode="lin" valueType="num">
                                      <p:cBhvr additive="base">
                                        <p:cTn id="118" dur="3000" fill="hold"/>
                                        <p:tgtEl>
                                          <p:spTgt spid="821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grpId="0" nodeType="clickEffect">
                                  <p:stCondLst>
                                    <p:cond delay="0"/>
                                  </p:stCondLst>
                                  <p:childTnLst>
                                    <p:set>
                                      <p:cBhvr>
                                        <p:cTn id="122" dur="1" fill="hold">
                                          <p:stCondLst>
                                            <p:cond delay="0"/>
                                          </p:stCondLst>
                                        </p:cTn>
                                        <p:tgtEl>
                                          <p:spTgt spid="8220"/>
                                        </p:tgtEl>
                                        <p:attrNameLst>
                                          <p:attrName>style.visibility</p:attrName>
                                        </p:attrNameLst>
                                      </p:cBhvr>
                                      <p:to>
                                        <p:strVal val="visible"/>
                                      </p:to>
                                    </p:set>
                                    <p:animEffect transition="in" filter="fade">
                                      <p:cBhvr>
                                        <p:cTn id="123" dur="1000"/>
                                        <p:tgtEl>
                                          <p:spTgt spid="8220"/>
                                        </p:tgtEl>
                                      </p:cBhvr>
                                    </p:animEffect>
                                    <p:anim calcmode="lin" valueType="num">
                                      <p:cBhvr>
                                        <p:cTn id="124" dur="1000" fill="hold"/>
                                        <p:tgtEl>
                                          <p:spTgt spid="8220"/>
                                        </p:tgtEl>
                                        <p:attrNameLst>
                                          <p:attrName>ppt_x</p:attrName>
                                        </p:attrNameLst>
                                      </p:cBhvr>
                                      <p:tavLst>
                                        <p:tav tm="0">
                                          <p:val>
                                            <p:strVal val="#ppt_x"/>
                                          </p:val>
                                        </p:tav>
                                        <p:tav tm="100000">
                                          <p:val>
                                            <p:strVal val="#ppt_x"/>
                                          </p:val>
                                        </p:tav>
                                      </p:tavLst>
                                    </p:anim>
                                    <p:anim calcmode="lin" valueType="num">
                                      <p:cBhvr>
                                        <p:cTn id="125" dur="1000" fill="hold"/>
                                        <p:tgtEl>
                                          <p:spTgt spid="8220"/>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nodeType="clickEffect">
                                  <p:stCondLst>
                                    <p:cond delay="0"/>
                                  </p:stCondLst>
                                  <p:childTnLst>
                                    <p:set>
                                      <p:cBhvr>
                                        <p:cTn id="129" dur="1" fill="hold">
                                          <p:stCondLst>
                                            <p:cond delay="0"/>
                                          </p:stCondLst>
                                        </p:cTn>
                                        <p:tgtEl>
                                          <p:spTgt spid="8221"/>
                                        </p:tgtEl>
                                        <p:attrNameLst>
                                          <p:attrName>style.visibility</p:attrName>
                                        </p:attrNameLst>
                                      </p:cBhvr>
                                      <p:to>
                                        <p:strVal val="visible"/>
                                      </p:to>
                                    </p:set>
                                    <p:animEffect transition="in" filter="fade">
                                      <p:cBhvr>
                                        <p:cTn id="130" dur="1000"/>
                                        <p:tgtEl>
                                          <p:spTgt spid="8221"/>
                                        </p:tgtEl>
                                      </p:cBhvr>
                                    </p:animEffect>
                                    <p:anim calcmode="lin" valueType="num">
                                      <p:cBhvr>
                                        <p:cTn id="131" dur="1000" fill="hold"/>
                                        <p:tgtEl>
                                          <p:spTgt spid="8221"/>
                                        </p:tgtEl>
                                        <p:attrNameLst>
                                          <p:attrName>ppt_x</p:attrName>
                                        </p:attrNameLst>
                                      </p:cBhvr>
                                      <p:tavLst>
                                        <p:tav tm="0">
                                          <p:val>
                                            <p:strVal val="#ppt_x"/>
                                          </p:val>
                                        </p:tav>
                                        <p:tav tm="100000">
                                          <p:val>
                                            <p:strVal val="#ppt_x"/>
                                          </p:val>
                                        </p:tav>
                                      </p:tavLst>
                                    </p:anim>
                                    <p:anim calcmode="lin" valueType="num">
                                      <p:cBhvr>
                                        <p:cTn id="132" dur="1000" fill="hold"/>
                                        <p:tgtEl>
                                          <p:spTgt spid="8221"/>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8" presetClass="entr" presetSubtype="32" fill="hold" grpId="0" nodeType="clickEffect">
                                  <p:stCondLst>
                                    <p:cond delay="0"/>
                                  </p:stCondLst>
                                  <p:childTnLst>
                                    <p:set>
                                      <p:cBhvr>
                                        <p:cTn id="136" dur="1" fill="hold">
                                          <p:stCondLst>
                                            <p:cond delay="0"/>
                                          </p:stCondLst>
                                        </p:cTn>
                                        <p:tgtEl>
                                          <p:spTgt spid="8222"/>
                                        </p:tgtEl>
                                        <p:attrNameLst>
                                          <p:attrName>style.visibility</p:attrName>
                                        </p:attrNameLst>
                                      </p:cBhvr>
                                      <p:to>
                                        <p:strVal val="visible"/>
                                      </p:to>
                                    </p:set>
                                    <p:animEffect transition="in" filter="diamond(out)">
                                      <p:cBhvr>
                                        <p:cTn id="137" dur="3000"/>
                                        <p:tgtEl>
                                          <p:spTgt spid="8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animBg="1"/>
      <p:bldP spid="8215" grpId="0"/>
      <p:bldP spid="8220" grpId="0"/>
      <p:bldP spid="82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ext Box 4"/>
          <p:cNvSpPr txBox="1">
            <a:spLocks noChangeArrowheads="1"/>
          </p:cNvSpPr>
          <p:nvPr/>
        </p:nvSpPr>
        <p:spPr bwMode="auto">
          <a:xfrm>
            <a:off x="684213" y="1196975"/>
            <a:ext cx="7993063"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800000"/>
                </a:solidFill>
                <a:effectLst/>
                <a:uLnTx/>
                <a:uFillTx/>
                <a:latin typeface="Arial" panose="020B0604020202020204" pitchFamily="34" charset="0"/>
                <a:ea typeface="宋体" panose="02010600030101010101" pitchFamily="2" charset="-122"/>
                <a:cs typeface="+mn-cs"/>
              </a:rPr>
              <a:t>组合逻辑电路分析的一般步骤：</a:t>
            </a:r>
            <a:endParaRPr kumimoji="0" lang="zh-CN" altLang="en-US" sz="2800" b="1" i="0" u="none" strike="noStrike" kern="1200" cap="none" spc="0" normalizeH="0" baseline="0" noProof="0" dirty="0">
              <a:ln>
                <a:noFill/>
              </a:ln>
              <a:solidFill>
                <a:srgbClr val="800000"/>
              </a:solidFill>
              <a:effectLst/>
              <a:uLnTx/>
              <a:uFillTx/>
              <a:latin typeface="Arial" panose="020B0604020202020204" pitchFamily="34" charset="0"/>
              <a:ea typeface="宋体" panose="02010600030101010101" pitchFamily="2" charset="-122"/>
              <a:cs typeface="+mn-cs"/>
            </a:endParaRPr>
          </a:p>
          <a:p>
            <a:pPr marL="716280" marR="0" lvl="0" indent="-71628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、根据给定逻辑电路图，从输入到输出逐级写出逻辑表达式；</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、将逻辑表达式化简成最简与或表达式；</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、根据最简与或表达式画出真值表；</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4</a:t>
            </a:r>
            <a:r>
              <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、根据真值表，分析出电路的逻辑功能；</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20" name="Object 4"/>
          <p:cNvGraphicFramePr>
            <a:graphicFrameLocks noChangeAspect="1"/>
          </p:cNvGraphicFramePr>
          <p:nvPr/>
        </p:nvGraphicFramePr>
        <p:xfrm>
          <a:off x="3560763" y="625475"/>
          <a:ext cx="4849812" cy="2971800"/>
        </p:xfrm>
        <a:graphic>
          <a:graphicData uri="http://schemas.openxmlformats.org/presentationml/2006/ole">
            <mc:AlternateContent xmlns:mc="http://schemas.openxmlformats.org/markup-compatibility/2006">
              <mc:Choice xmlns:v="urn:schemas-microsoft-com:vml" Requires="v">
                <p:oleObj spid="_x0000_s3127" name="" r:id="rId1" imgW="1752600" imgH="1095375" progId="Word.Picture.8">
                  <p:embed/>
                </p:oleObj>
              </mc:Choice>
              <mc:Fallback>
                <p:oleObj name="" r:id="rId1" imgW="1752600" imgH="1095375" progId="Word.Picture.8">
                  <p:embed/>
                  <p:pic>
                    <p:nvPicPr>
                      <p:cNvPr id="0" name="图片 3126"/>
                      <p:cNvPicPr/>
                      <p:nvPr/>
                    </p:nvPicPr>
                    <p:blipFill>
                      <a:blip r:embed="rId2"/>
                      <a:srcRect t="-2702" b="-2702"/>
                      <a:stretch>
                        <a:fillRect/>
                      </a:stretch>
                    </p:blipFill>
                    <p:spPr>
                      <a:xfrm>
                        <a:off x="3560763" y="625475"/>
                        <a:ext cx="4849812" cy="2971800"/>
                      </a:xfrm>
                      <a:prstGeom prst="rect">
                        <a:avLst/>
                      </a:prstGeom>
                      <a:solidFill>
                        <a:srgbClr val="F8F8F8"/>
                      </a:solidFill>
                      <a:ln w="38100">
                        <a:noFill/>
                        <a:miter/>
                      </a:ln>
                    </p:spPr>
                  </p:pic>
                </p:oleObj>
              </mc:Fallback>
            </mc:AlternateContent>
          </a:graphicData>
        </a:graphic>
      </p:graphicFrame>
      <p:sp>
        <p:nvSpPr>
          <p:cNvPr id="9221" name="Text Box 5"/>
          <p:cNvSpPr txBox="1"/>
          <p:nvPr/>
        </p:nvSpPr>
        <p:spPr>
          <a:xfrm>
            <a:off x="250825" y="549275"/>
            <a:ext cx="1524000" cy="588963"/>
          </a:xfrm>
          <a:prstGeom prst="rect">
            <a:avLst/>
          </a:prstGeom>
          <a:noFill/>
          <a:ln w="9525" cap="flat" cmpd="sng">
            <a:solidFill>
              <a:srgbClr val="CC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latin typeface="Times New Roman" panose="02020603050405020304" pitchFamily="18" charset="0"/>
                <a:ea typeface="隶书" panose="02010509060101010101" pitchFamily="49" charset="-122"/>
              </a:rPr>
              <a:t>逻辑图</a:t>
            </a:r>
            <a:endParaRPr lang="zh-CN" altLang="en-US" sz="2400" b="1" dirty="0">
              <a:latin typeface="Times New Roman" panose="02020603050405020304" pitchFamily="18" charset="0"/>
              <a:ea typeface="幼圆" panose="02010509060101010101" pitchFamily="49" charset="-122"/>
            </a:endParaRPr>
          </a:p>
        </p:txBody>
      </p:sp>
      <p:sp>
        <p:nvSpPr>
          <p:cNvPr id="9222" name="Text Box 6"/>
          <p:cNvSpPr txBox="1"/>
          <p:nvPr/>
        </p:nvSpPr>
        <p:spPr>
          <a:xfrm>
            <a:off x="250825" y="3587750"/>
            <a:ext cx="1676400" cy="1076325"/>
          </a:xfrm>
          <a:prstGeom prst="rect">
            <a:avLst/>
          </a:prstGeom>
          <a:noFill/>
          <a:ln w="9525" cap="flat" cmpd="sng">
            <a:solidFill>
              <a:srgbClr val="CC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latin typeface="Times New Roman" panose="02020603050405020304" pitchFamily="18" charset="0"/>
                <a:ea typeface="隶书" panose="02010509060101010101" pitchFamily="49" charset="-122"/>
              </a:rPr>
              <a:t>逻辑表达式</a:t>
            </a:r>
            <a:endParaRPr lang="zh-CN" altLang="en-US" sz="6000" b="1" dirty="0">
              <a:latin typeface="Times New Roman" panose="02020603050405020304" pitchFamily="18" charset="0"/>
              <a:ea typeface="隶书" panose="02010509060101010101" pitchFamily="49" charset="-122"/>
            </a:endParaRPr>
          </a:p>
        </p:txBody>
      </p:sp>
      <p:sp>
        <p:nvSpPr>
          <p:cNvPr id="9223" name="AutoShape 7"/>
          <p:cNvSpPr/>
          <p:nvPr/>
        </p:nvSpPr>
        <p:spPr>
          <a:xfrm>
            <a:off x="784225" y="1158875"/>
            <a:ext cx="228600" cy="2438400"/>
          </a:xfrm>
          <a:prstGeom prst="downArrow">
            <a:avLst>
              <a:gd name="adj1" fmla="val 50000"/>
              <a:gd name="adj2" fmla="val 266567"/>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9224" name="AutoShape 8"/>
          <p:cNvSpPr/>
          <p:nvPr/>
        </p:nvSpPr>
        <p:spPr>
          <a:xfrm>
            <a:off x="5743575" y="3597275"/>
            <a:ext cx="228600" cy="457200"/>
          </a:xfrm>
          <a:prstGeom prst="downArrow">
            <a:avLst>
              <a:gd name="adj1" fmla="val 50000"/>
              <a:gd name="adj2" fmla="val 50000"/>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9225" name="Oval 9"/>
          <p:cNvSpPr/>
          <p:nvPr/>
        </p:nvSpPr>
        <p:spPr>
          <a:xfrm>
            <a:off x="6108700" y="3527425"/>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1  </a:t>
            </a:r>
            <a:endParaRPr lang="en-US" altLang="zh-CN" sz="2400" dirty="0">
              <a:latin typeface="Times New Roman" panose="02020603050405020304" pitchFamily="18" charset="0"/>
            </a:endParaRPr>
          </a:p>
        </p:txBody>
      </p:sp>
      <p:sp>
        <p:nvSpPr>
          <p:cNvPr id="9226" name="Oval 10"/>
          <p:cNvSpPr/>
          <p:nvPr/>
        </p:nvSpPr>
        <p:spPr>
          <a:xfrm>
            <a:off x="250825" y="1844675"/>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1  </a:t>
            </a:r>
            <a:endParaRPr lang="en-US" altLang="zh-CN" sz="2400" dirty="0">
              <a:latin typeface="Times New Roman" panose="02020603050405020304" pitchFamily="18" charset="0"/>
            </a:endParaRPr>
          </a:p>
        </p:txBody>
      </p:sp>
      <p:sp>
        <p:nvSpPr>
          <p:cNvPr id="9227" name="AutoShape 11"/>
          <p:cNvSpPr/>
          <p:nvPr/>
        </p:nvSpPr>
        <p:spPr>
          <a:xfrm>
            <a:off x="936625" y="4664075"/>
            <a:ext cx="228600" cy="685800"/>
          </a:xfrm>
          <a:prstGeom prst="downArrow">
            <a:avLst>
              <a:gd name="adj1" fmla="val 50000"/>
              <a:gd name="adj2" fmla="val 75000"/>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9228" name="Text Box 12"/>
          <p:cNvSpPr txBox="1"/>
          <p:nvPr/>
        </p:nvSpPr>
        <p:spPr>
          <a:xfrm>
            <a:off x="250825" y="5340350"/>
            <a:ext cx="1905000" cy="1076325"/>
          </a:xfrm>
          <a:prstGeom prst="rect">
            <a:avLst/>
          </a:prstGeom>
          <a:noFill/>
          <a:ln w="9525" cap="flat" cmpd="sng">
            <a:solidFill>
              <a:srgbClr val="CC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latin typeface="Times New Roman" panose="02020603050405020304" pitchFamily="18" charset="0"/>
                <a:ea typeface="隶书" panose="02010509060101010101" pitchFamily="49" charset="-122"/>
              </a:rPr>
              <a:t>最简与或表达式</a:t>
            </a:r>
            <a:endParaRPr lang="zh-CN" altLang="en-US" sz="6000" b="1" dirty="0">
              <a:latin typeface="Times New Roman" panose="02020603050405020304" pitchFamily="18" charset="0"/>
              <a:ea typeface="隶书" panose="02010509060101010101" pitchFamily="49" charset="-122"/>
            </a:endParaRPr>
          </a:p>
        </p:txBody>
      </p:sp>
      <p:sp>
        <p:nvSpPr>
          <p:cNvPr id="9229" name="Text Box 13"/>
          <p:cNvSpPr txBox="1"/>
          <p:nvPr/>
        </p:nvSpPr>
        <p:spPr>
          <a:xfrm>
            <a:off x="555625" y="4664075"/>
            <a:ext cx="365125" cy="914400"/>
          </a:xfrm>
          <a:prstGeom prst="rect">
            <a:avLst/>
          </a:prstGeom>
          <a:noFill/>
          <a:ln w="9525">
            <a:noFill/>
          </a:ln>
        </p:spPr>
        <p:txBody>
          <a:bodyPr vert="eaVert" lIns="0" r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solidFill>
                  <a:srgbClr val="CC0066"/>
                </a:solidFill>
                <a:latin typeface="Times New Roman" panose="02020603050405020304" pitchFamily="18" charset="0"/>
              </a:rPr>
              <a:t>化简</a:t>
            </a:r>
            <a:endParaRPr lang="zh-CN" altLang="en-US" sz="2400" dirty="0">
              <a:latin typeface="Times New Roman" panose="02020603050405020304" pitchFamily="18" charset="0"/>
            </a:endParaRPr>
          </a:p>
        </p:txBody>
      </p:sp>
      <p:sp>
        <p:nvSpPr>
          <p:cNvPr id="9230" name="Oval 14"/>
          <p:cNvSpPr/>
          <p:nvPr/>
        </p:nvSpPr>
        <p:spPr>
          <a:xfrm>
            <a:off x="1241425" y="4746625"/>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2  </a:t>
            </a:r>
            <a:endParaRPr lang="en-US" altLang="zh-CN" sz="2400" dirty="0">
              <a:latin typeface="Times New Roman" panose="02020603050405020304" pitchFamily="18" charset="0"/>
            </a:endParaRPr>
          </a:p>
        </p:txBody>
      </p:sp>
      <p:graphicFrame>
        <p:nvGraphicFramePr>
          <p:cNvPr id="9231" name="Object 15"/>
          <p:cNvGraphicFramePr>
            <a:graphicFrameLocks noChangeAspect="1"/>
          </p:cNvGraphicFramePr>
          <p:nvPr/>
        </p:nvGraphicFramePr>
        <p:xfrm>
          <a:off x="3457575" y="3673475"/>
          <a:ext cx="1258888" cy="611188"/>
        </p:xfrm>
        <a:graphic>
          <a:graphicData uri="http://schemas.openxmlformats.org/presentationml/2006/ole">
            <mc:AlternateContent xmlns:mc="http://schemas.openxmlformats.org/markup-compatibility/2006">
              <mc:Choice xmlns:v="urn:schemas-microsoft-com:vml" Requires="v">
                <p:oleObj spid="_x0000_s3120" name="" r:id="rId3" imgW="508000" imgH="241300" progId="Equation.3">
                  <p:embed/>
                </p:oleObj>
              </mc:Choice>
              <mc:Fallback>
                <p:oleObj name="" r:id="rId3" imgW="508000" imgH="241300" progId="Equation.3">
                  <p:embed/>
                  <p:pic>
                    <p:nvPicPr>
                      <p:cNvPr id="0" name="图片 3119"/>
                      <p:cNvPicPr/>
                      <p:nvPr/>
                    </p:nvPicPr>
                    <p:blipFill>
                      <a:blip r:embed="rId4"/>
                      <a:stretch>
                        <a:fillRect/>
                      </a:stretch>
                    </p:blipFill>
                    <p:spPr>
                      <a:xfrm>
                        <a:off x="3457575" y="3673475"/>
                        <a:ext cx="1258888" cy="611188"/>
                      </a:xfrm>
                      <a:prstGeom prst="rect">
                        <a:avLst/>
                      </a:prstGeom>
                      <a:solidFill>
                        <a:schemeClr val="accent1"/>
                      </a:solidFill>
                      <a:ln w="38100">
                        <a:noFill/>
                        <a:miter/>
                      </a:ln>
                    </p:spPr>
                  </p:pic>
                </p:oleObj>
              </mc:Fallback>
            </mc:AlternateContent>
          </a:graphicData>
        </a:graphic>
      </p:graphicFrame>
      <p:graphicFrame>
        <p:nvGraphicFramePr>
          <p:cNvPr id="9232" name="Object 16"/>
          <p:cNvGraphicFramePr>
            <a:graphicFrameLocks noChangeAspect="1"/>
          </p:cNvGraphicFramePr>
          <p:nvPr/>
        </p:nvGraphicFramePr>
        <p:xfrm>
          <a:off x="3563938" y="4365625"/>
          <a:ext cx="1096962" cy="600075"/>
        </p:xfrm>
        <a:graphic>
          <a:graphicData uri="http://schemas.openxmlformats.org/presentationml/2006/ole">
            <mc:AlternateContent xmlns:mc="http://schemas.openxmlformats.org/markup-compatibility/2006">
              <mc:Choice xmlns:v="urn:schemas-microsoft-com:vml" Requires="v">
                <p:oleObj spid="_x0000_s3121" name="" r:id="rId5" imgW="533400" imgH="241300" progId="Equation.3">
                  <p:embed/>
                </p:oleObj>
              </mc:Choice>
              <mc:Fallback>
                <p:oleObj name="" r:id="rId5" imgW="533400" imgH="241300" progId="Equation.3">
                  <p:embed/>
                  <p:pic>
                    <p:nvPicPr>
                      <p:cNvPr id="0" name="图片 3120"/>
                      <p:cNvPicPr/>
                      <p:nvPr/>
                    </p:nvPicPr>
                    <p:blipFill>
                      <a:blip r:embed="rId6"/>
                      <a:stretch>
                        <a:fillRect/>
                      </a:stretch>
                    </p:blipFill>
                    <p:spPr>
                      <a:xfrm>
                        <a:off x="3563938" y="4365625"/>
                        <a:ext cx="1096962" cy="600075"/>
                      </a:xfrm>
                      <a:prstGeom prst="rect">
                        <a:avLst/>
                      </a:prstGeom>
                      <a:solidFill>
                        <a:schemeClr val="accent1"/>
                      </a:solidFill>
                      <a:ln w="38100">
                        <a:noFill/>
                        <a:miter/>
                      </a:ln>
                    </p:spPr>
                  </p:pic>
                </p:oleObj>
              </mc:Fallback>
            </mc:AlternateContent>
          </a:graphicData>
        </a:graphic>
      </p:graphicFrame>
      <p:graphicFrame>
        <p:nvGraphicFramePr>
          <p:cNvPr id="9233" name="Object 17"/>
          <p:cNvGraphicFramePr>
            <a:graphicFrameLocks noChangeAspect="1"/>
          </p:cNvGraphicFramePr>
          <p:nvPr/>
        </p:nvGraphicFramePr>
        <p:xfrm>
          <a:off x="3533775" y="5030788"/>
          <a:ext cx="1182688" cy="635000"/>
        </p:xfrm>
        <a:graphic>
          <a:graphicData uri="http://schemas.openxmlformats.org/presentationml/2006/ole">
            <mc:AlternateContent xmlns:mc="http://schemas.openxmlformats.org/markup-compatibility/2006">
              <mc:Choice xmlns:v="urn:schemas-microsoft-com:vml" Requires="v">
                <p:oleObj spid="_x0000_s3125" name="" r:id="rId7" imgW="508000" imgH="254000" progId="Equation.3">
                  <p:embed/>
                </p:oleObj>
              </mc:Choice>
              <mc:Fallback>
                <p:oleObj name="" r:id="rId7" imgW="508000" imgH="254000" progId="Equation.3">
                  <p:embed/>
                  <p:pic>
                    <p:nvPicPr>
                      <p:cNvPr id="0" name="图片 3124"/>
                      <p:cNvPicPr/>
                      <p:nvPr/>
                    </p:nvPicPr>
                    <p:blipFill>
                      <a:blip r:embed="rId8"/>
                      <a:stretch>
                        <a:fillRect/>
                      </a:stretch>
                    </p:blipFill>
                    <p:spPr>
                      <a:xfrm>
                        <a:off x="3533775" y="5030788"/>
                        <a:ext cx="1182688" cy="635000"/>
                      </a:xfrm>
                      <a:prstGeom prst="rect">
                        <a:avLst/>
                      </a:prstGeom>
                      <a:solidFill>
                        <a:schemeClr val="accent1"/>
                      </a:solidFill>
                      <a:ln w="38100">
                        <a:noFill/>
                        <a:miter/>
                      </a:ln>
                    </p:spPr>
                  </p:pic>
                </p:oleObj>
              </mc:Fallback>
            </mc:AlternateContent>
          </a:graphicData>
        </a:graphic>
      </p:graphicFrame>
      <p:graphicFrame>
        <p:nvGraphicFramePr>
          <p:cNvPr id="9234" name="Object 18"/>
          <p:cNvGraphicFramePr>
            <a:graphicFrameLocks noChangeAspect="1"/>
          </p:cNvGraphicFramePr>
          <p:nvPr/>
        </p:nvGraphicFramePr>
        <p:xfrm>
          <a:off x="5780088" y="625475"/>
          <a:ext cx="268287" cy="501650"/>
        </p:xfrm>
        <a:graphic>
          <a:graphicData uri="http://schemas.openxmlformats.org/presentationml/2006/ole">
            <mc:AlternateContent xmlns:mc="http://schemas.openxmlformats.org/markup-compatibility/2006">
              <mc:Choice xmlns:v="urn:schemas-microsoft-com:vml" Requires="v">
                <p:oleObj spid="_x0000_s3124" name="" r:id="rId9" imgW="139700" imgH="215900" progId="Equation.3">
                  <p:embed/>
                </p:oleObj>
              </mc:Choice>
              <mc:Fallback>
                <p:oleObj name="" r:id="rId9" imgW="139700" imgH="215900" progId="Equation.3">
                  <p:embed/>
                  <p:pic>
                    <p:nvPicPr>
                      <p:cNvPr id="0" name="图片 3123"/>
                      <p:cNvPicPr/>
                      <p:nvPr/>
                    </p:nvPicPr>
                    <p:blipFill>
                      <a:blip r:embed="rId10"/>
                      <a:stretch>
                        <a:fillRect/>
                      </a:stretch>
                    </p:blipFill>
                    <p:spPr>
                      <a:xfrm>
                        <a:off x="5780088" y="625475"/>
                        <a:ext cx="268287" cy="501650"/>
                      </a:xfrm>
                      <a:prstGeom prst="rect">
                        <a:avLst/>
                      </a:prstGeom>
                      <a:solidFill>
                        <a:schemeClr val="accent1"/>
                      </a:solidFill>
                      <a:ln w="38100">
                        <a:noFill/>
                        <a:miter/>
                      </a:ln>
                    </p:spPr>
                  </p:pic>
                </p:oleObj>
              </mc:Fallback>
            </mc:AlternateContent>
          </a:graphicData>
        </a:graphic>
      </p:graphicFrame>
      <p:graphicFrame>
        <p:nvGraphicFramePr>
          <p:cNvPr id="9235" name="Object 19"/>
          <p:cNvGraphicFramePr>
            <a:graphicFrameLocks noChangeAspect="1"/>
          </p:cNvGraphicFramePr>
          <p:nvPr/>
        </p:nvGraphicFramePr>
        <p:xfrm>
          <a:off x="5734050" y="1573213"/>
          <a:ext cx="314325" cy="500062"/>
        </p:xfrm>
        <a:graphic>
          <a:graphicData uri="http://schemas.openxmlformats.org/presentationml/2006/ole">
            <mc:AlternateContent xmlns:mc="http://schemas.openxmlformats.org/markup-compatibility/2006">
              <mc:Choice xmlns:v="urn:schemas-microsoft-com:vml" Requires="v">
                <p:oleObj spid="_x0000_s3118" name="" r:id="rId11" imgW="165100" imgH="215900" progId="Equation.3">
                  <p:embed/>
                </p:oleObj>
              </mc:Choice>
              <mc:Fallback>
                <p:oleObj name="" r:id="rId11" imgW="165100" imgH="215900" progId="Equation.3">
                  <p:embed/>
                  <p:pic>
                    <p:nvPicPr>
                      <p:cNvPr id="0" name="图片 3117"/>
                      <p:cNvPicPr/>
                      <p:nvPr/>
                    </p:nvPicPr>
                    <p:blipFill>
                      <a:blip r:embed="rId12"/>
                      <a:stretch>
                        <a:fillRect/>
                      </a:stretch>
                    </p:blipFill>
                    <p:spPr>
                      <a:xfrm>
                        <a:off x="5734050" y="1573213"/>
                        <a:ext cx="314325" cy="500062"/>
                      </a:xfrm>
                      <a:prstGeom prst="rect">
                        <a:avLst/>
                      </a:prstGeom>
                      <a:solidFill>
                        <a:schemeClr val="accent1"/>
                      </a:solidFill>
                      <a:ln w="38100">
                        <a:noFill/>
                        <a:miter/>
                      </a:ln>
                    </p:spPr>
                  </p:pic>
                </p:oleObj>
              </mc:Fallback>
            </mc:AlternateContent>
          </a:graphicData>
        </a:graphic>
      </p:graphicFrame>
      <p:graphicFrame>
        <p:nvGraphicFramePr>
          <p:cNvPr id="9236" name="Object 20"/>
          <p:cNvGraphicFramePr>
            <a:graphicFrameLocks noChangeAspect="1"/>
          </p:cNvGraphicFramePr>
          <p:nvPr/>
        </p:nvGraphicFramePr>
        <p:xfrm>
          <a:off x="5683250" y="2454275"/>
          <a:ext cx="288925" cy="533400"/>
        </p:xfrm>
        <a:graphic>
          <a:graphicData uri="http://schemas.openxmlformats.org/presentationml/2006/ole">
            <mc:AlternateContent xmlns:mc="http://schemas.openxmlformats.org/markup-compatibility/2006">
              <mc:Choice xmlns:v="urn:schemas-microsoft-com:vml" Requires="v">
                <p:oleObj spid="_x0000_s3123" name="" r:id="rId13" imgW="152400" imgH="228600" progId="Equation.3">
                  <p:embed/>
                </p:oleObj>
              </mc:Choice>
              <mc:Fallback>
                <p:oleObj name="" r:id="rId13" imgW="152400" imgH="228600" progId="Equation.3">
                  <p:embed/>
                  <p:pic>
                    <p:nvPicPr>
                      <p:cNvPr id="0" name="图片 3122"/>
                      <p:cNvPicPr/>
                      <p:nvPr/>
                    </p:nvPicPr>
                    <p:blipFill>
                      <a:blip r:embed="rId14"/>
                      <a:stretch>
                        <a:fillRect/>
                      </a:stretch>
                    </p:blipFill>
                    <p:spPr>
                      <a:xfrm>
                        <a:off x="5683250" y="2454275"/>
                        <a:ext cx="288925" cy="533400"/>
                      </a:xfrm>
                      <a:prstGeom prst="rect">
                        <a:avLst/>
                      </a:prstGeom>
                      <a:solidFill>
                        <a:schemeClr val="accent1"/>
                      </a:solidFill>
                      <a:ln w="38100">
                        <a:noFill/>
                        <a:miter/>
                      </a:ln>
                    </p:spPr>
                  </p:pic>
                </p:oleObj>
              </mc:Fallback>
            </mc:AlternateContent>
          </a:graphicData>
        </a:graphic>
      </p:graphicFrame>
      <p:graphicFrame>
        <p:nvGraphicFramePr>
          <p:cNvPr id="9237" name="Object 21"/>
          <p:cNvGraphicFramePr>
            <a:graphicFrameLocks noChangeAspect="1"/>
          </p:cNvGraphicFramePr>
          <p:nvPr/>
        </p:nvGraphicFramePr>
        <p:xfrm>
          <a:off x="8066088" y="1519238"/>
          <a:ext cx="268287" cy="382587"/>
        </p:xfrm>
        <a:graphic>
          <a:graphicData uri="http://schemas.openxmlformats.org/presentationml/2006/ole">
            <mc:AlternateContent xmlns:mc="http://schemas.openxmlformats.org/markup-compatibility/2006">
              <mc:Choice xmlns:v="urn:schemas-microsoft-com:vml" Requires="v">
                <p:oleObj spid="_x0000_s3126" name="" r:id="rId15" imgW="139700" imgH="165100" progId="Equation.3">
                  <p:embed/>
                </p:oleObj>
              </mc:Choice>
              <mc:Fallback>
                <p:oleObj name="" r:id="rId15" imgW="139700" imgH="165100" progId="Equation.3">
                  <p:embed/>
                  <p:pic>
                    <p:nvPicPr>
                      <p:cNvPr id="0" name="图片 3125"/>
                      <p:cNvPicPr/>
                      <p:nvPr/>
                    </p:nvPicPr>
                    <p:blipFill>
                      <a:blip r:embed="rId16"/>
                      <a:stretch>
                        <a:fillRect/>
                      </a:stretch>
                    </p:blipFill>
                    <p:spPr>
                      <a:xfrm>
                        <a:off x="8066088" y="1519238"/>
                        <a:ext cx="268287" cy="382587"/>
                      </a:xfrm>
                      <a:prstGeom prst="rect">
                        <a:avLst/>
                      </a:prstGeom>
                      <a:solidFill>
                        <a:schemeClr val="accent1"/>
                      </a:solidFill>
                      <a:ln w="38100">
                        <a:noFill/>
                        <a:miter/>
                      </a:ln>
                    </p:spPr>
                  </p:pic>
                </p:oleObj>
              </mc:Fallback>
            </mc:AlternateContent>
          </a:graphicData>
        </a:graphic>
      </p:graphicFrame>
      <p:sp>
        <p:nvSpPr>
          <p:cNvPr id="9238" name="AutoShape 22"/>
          <p:cNvSpPr/>
          <p:nvPr/>
        </p:nvSpPr>
        <p:spPr>
          <a:xfrm>
            <a:off x="4670425" y="3914775"/>
            <a:ext cx="381000" cy="1524000"/>
          </a:xfrm>
          <a:prstGeom prst="rightBrace">
            <a:avLst>
              <a:gd name="adj1" fmla="val 33296"/>
              <a:gd name="adj2" fmla="val 50000"/>
            </a:avLst>
          </a:prstGeom>
          <a:noFill/>
          <a:ln w="38100" cap="flat" cmpd="sng">
            <a:solidFill>
              <a:srgbClr val="CC3300"/>
            </a:solidFill>
            <a:prstDash val="solid"/>
            <a:headEnd type="none" w="med" len="med"/>
            <a:tailEnd type="none" w="med" len="med"/>
          </a:ln>
        </p:spPr>
        <p:txBody>
          <a:bodyPr lIns="0" r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9239" name="AutoShape 23"/>
          <p:cNvSpPr/>
          <p:nvPr/>
        </p:nvSpPr>
        <p:spPr>
          <a:xfrm>
            <a:off x="5661025" y="5273675"/>
            <a:ext cx="311150" cy="609600"/>
          </a:xfrm>
          <a:prstGeom prst="downArrow">
            <a:avLst>
              <a:gd name="adj1" fmla="val 50000"/>
              <a:gd name="adj2" fmla="val 48961"/>
            </a:avLst>
          </a:prstGeom>
          <a:solidFill>
            <a:srgbClr val="CC3300">
              <a:alpha val="50195"/>
            </a:srgbClr>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9240" name="Oval 24"/>
          <p:cNvSpPr/>
          <p:nvPr/>
        </p:nvSpPr>
        <p:spPr>
          <a:xfrm>
            <a:off x="6032500" y="5273675"/>
            <a:ext cx="549275" cy="527050"/>
          </a:xfrm>
          <a:prstGeom prst="ellipse">
            <a:avLst/>
          </a:prstGeom>
          <a:noFill/>
          <a:ln w="9525" cap="flat" cmpd="sng">
            <a:solidFill>
              <a:srgbClr val="CC3300"/>
            </a:solidFill>
            <a:prstDash val="solid"/>
            <a:headEnd type="none" w="med" len="med"/>
            <a:tailEnd type="none" w="med" len="med"/>
          </a:ln>
        </p:spPr>
        <p:txBody>
          <a:bodyPr wrap="none" lIns="0" tIns="0" rIns="0" bIns="0" anchor="ct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400" dirty="0">
                <a:latin typeface="Times New Roman" panose="02020603050405020304" pitchFamily="18" charset="0"/>
              </a:rPr>
              <a:t> 2  </a:t>
            </a:r>
            <a:endParaRPr lang="en-US" altLang="zh-CN" sz="2400" dirty="0">
              <a:latin typeface="Times New Roman" panose="02020603050405020304" pitchFamily="18" charset="0"/>
            </a:endParaRPr>
          </a:p>
        </p:txBody>
      </p:sp>
      <p:graphicFrame>
        <p:nvGraphicFramePr>
          <p:cNvPr id="9241" name="Object 25"/>
          <p:cNvGraphicFramePr>
            <a:graphicFrameLocks noChangeAspect="1"/>
          </p:cNvGraphicFramePr>
          <p:nvPr/>
        </p:nvGraphicFramePr>
        <p:xfrm>
          <a:off x="4676775" y="6035675"/>
          <a:ext cx="2438400" cy="438150"/>
        </p:xfrm>
        <a:graphic>
          <a:graphicData uri="http://schemas.openxmlformats.org/presentationml/2006/ole">
            <mc:AlternateContent xmlns:mc="http://schemas.openxmlformats.org/markup-compatibility/2006">
              <mc:Choice xmlns:v="urn:schemas-microsoft-com:vml" Requires="v">
                <p:oleObj spid="_x0000_s3117" name="" r:id="rId17" imgW="1193165" imgH="177800" progId="Equation.3">
                  <p:embed/>
                </p:oleObj>
              </mc:Choice>
              <mc:Fallback>
                <p:oleObj name="" r:id="rId17" imgW="1193165" imgH="177800" progId="Equation.3">
                  <p:embed/>
                  <p:pic>
                    <p:nvPicPr>
                      <p:cNvPr id="0" name="图片 3116"/>
                      <p:cNvPicPr/>
                      <p:nvPr/>
                    </p:nvPicPr>
                    <p:blipFill>
                      <a:blip r:embed="rId18"/>
                      <a:stretch>
                        <a:fillRect/>
                      </a:stretch>
                    </p:blipFill>
                    <p:spPr>
                      <a:xfrm>
                        <a:off x="4676775" y="6035675"/>
                        <a:ext cx="2438400" cy="438150"/>
                      </a:xfrm>
                      <a:prstGeom prst="rect">
                        <a:avLst/>
                      </a:prstGeom>
                      <a:solidFill>
                        <a:schemeClr val="accent1"/>
                      </a:solidFill>
                      <a:ln w="38100">
                        <a:noFill/>
                        <a:miter/>
                      </a:ln>
                    </p:spPr>
                  </p:pic>
                </p:oleObj>
              </mc:Fallback>
            </mc:AlternateContent>
          </a:graphicData>
        </a:graphic>
      </p:graphicFrame>
      <p:sp>
        <p:nvSpPr>
          <p:cNvPr id="9242" name="Text Box 26"/>
          <p:cNvSpPr txBox="1"/>
          <p:nvPr/>
        </p:nvSpPr>
        <p:spPr>
          <a:xfrm>
            <a:off x="1120775" y="1387475"/>
            <a:ext cx="730250" cy="2057400"/>
          </a:xfrm>
          <a:prstGeom prst="rect">
            <a:avLst/>
          </a:prstGeom>
          <a:noFill/>
          <a:ln w="9525">
            <a:noFill/>
          </a:ln>
        </p:spPr>
        <p:txBody>
          <a:bodyPr vert="eaVert" lIns="0" rIns="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400" dirty="0">
                <a:solidFill>
                  <a:srgbClr val="CC0066"/>
                </a:solidFill>
                <a:latin typeface="Times New Roman" panose="02020603050405020304" pitchFamily="18" charset="0"/>
              </a:rPr>
              <a:t>从输入到输出逐级写出</a:t>
            </a:r>
            <a:endParaRPr lang="zh-CN" altLang="en-US" sz="2400" dirty="0">
              <a:solidFill>
                <a:srgbClr val="CC0066"/>
              </a:solidFill>
              <a:latin typeface="Times New Roman" panose="02020603050405020304" pitchFamily="18" charset="0"/>
            </a:endParaRPr>
          </a:p>
        </p:txBody>
      </p:sp>
      <p:graphicFrame>
        <p:nvGraphicFramePr>
          <p:cNvPr id="9243" name="Object 27"/>
          <p:cNvGraphicFramePr>
            <a:graphicFrameLocks noChangeAspect="1"/>
          </p:cNvGraphicFramePr>
          <p:nvPr/>
        </p:nvGraphicFramePr>
        <p:xfrm>
          <a:off x="5210175" y="4359275"/>
          <a:ext cx="3810000" cy="714375"/>
        </p:xfrm>
        <a:graphic>
          <a:graphicData uri="http://schemas.openxmlformats.org/presentationml/2006/ole">
            <mc:AlternateContent xmlns:mc="http://schemas.openxmlformats.org/markup-compatibility/2006">
              <mc:Choice xmlns:v="urn:schemas-microsoft-com:vml" Requires="v">
                <p:oleObj spid="_x0000_s3119" name="" r:id="rId19" imgW="1548765" imgH="292100" progId="Equation.3">
                  <p:embed/>
                </p:oleObj>
              </mc:Choice>
              <mc:Fallback>
                <p:oleObj name="" r:id="rId19" imgW="1548765" imgH="292100" progId="Equation.3">
                  <p:embed/>
                  <p:pic>
                    <p:nvPicPr>
                      <p:cNvPr id="0" name="图片 3118"/>
                      <p:cNvPicPr/>
                      <p:nvPr/>
                    </p:nvPicPr>
                    <p:blipFill>
                      <a:blip r:embed="rId20"/>
                      <a:stretch>
                        <a:fillRect/>
                      </a:stretch>
                    </p:blipFill>
                    <p:spPr>
                      <a:xfrm>
                        <a:off x="5210175" y="4359275"/>
                        <a:ext cx="3810000" cy="714375"/>
                      </a:xfrm>
                      <a:prstGeom prst="rect">
                        <a:avLst/>
                      </a:prstGeom>
                      <a:solidFill>
                        <a:schemeClr val="accent1"/>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wipe(up)">
                                      <p:cBhvr>
                                        <p:cTn id="7" dur="500"/>
                                        <p:tgtEl>
                                          <p:spTgt spid="922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223"/>
                                        </p:tgtEl>
                                        <p:attrNameLst>
                                          <p:attrName>style.visibility</p:attrName>
                                        </p:attrNameLst>
                                      </p:cBhvr>
                                      <p:to>
                                        <p:strVal val="visible"/>
                                      </p:to>
                                    </p:set>
                                    <p:animEffect transition="in" filter="wipe(up)">
                                      <p:cBhvr>
                                        <p:cTn id="11" dur="500"/>
                                        <p:tgtEl>
                                          <p:spTgt spid="9223"/>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9226"/>
                                        </p:tgtEl>
                                        <p:attrNameLst>
                                          <p:attrName>style.visibility</p:attrName>
                                        </p:attrNameLst>
                                      </p:cBhvr>
                                      <p:to>
                                        <p:strVal val="visible"/>
                                      </p:to>
                                    </p:set>
                                  </p:childTnLst>
                                </p:cTn>
                              </p:par>
                            </p:childTnLst>
                          </p:cTn>
                        </p:par>
                        <p:par>
                          <p:cTn id="15" fill="hold">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9242"/>
                                        </p:tgtEl>
                                        <p:attrNameLst>
                                          <p:attrName>style.visibility</p:attrName>
                                        </p:attrNameLst>
                                      </p:cBhvr>
                                      <p:to>
                                        <p:strVal val="visible"/>
                                      </p:to>
                                    </p:set>
                                    <p:animEffect transition="in" filter="blinds(horizontal)">
                                      <p:cBhvr>
                                        <p:cTn id="18" dur="500"/>
                                        <p:tgtEl>
                                          <p:spTgt spid="924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222"/>
                                        </p:tgtEl>
                                        <p:attrNameLst>
                                          <p:attrName>style.visibility</p:attrName>
                                        </p:attrNameLst>
                                      </p:cBhvr>
                                      <p:to>
                                        <p:strVal val="visible"/>
                                      </p:to>
                                    </p:set>
                                    <p:animEffect transition="in" filter="wipe(up)">
                                      <p:cBhvr>
                                        <p:cTn id="23" dur="500"/>
                                        <p:tgtEl>
                                          <p:spTgt spid="922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9220"/>
                                        </p:tgtEl>
                                        <p:attrNameLst>
                                          <p:attrName>style.visibility</p:attrName>
                                        </p:attrNameLst>
                                      </p:cBhvr>
                                      <p:to>
                                        <p:strVal val="visible"/>
                                      </p:to>
                                    </p:set>
                                    <p:anim calcmode="lin" valueType="num">
                                      <p:cBhvr additive="base">
                                        <p:cTn id="28" dur="500" fill="hold"/>
                                        <p:tgtEl>
                                          <p:spTgt spid="9220"/>
                                        </p:tgtEl>
                                        <p:attrNameLst>
                                          <p:attrName>ppt_x</p:attrName>
                                        </p:attrNameLst>
                                      </p:cBhvr>
                                      <p:tavLst>
                                        <p:tav tm="0">
                                          <p:val>
                                            <p:strVal val="0-#ppt_w/2"/>
                                          </p:val>
                                        </p:tav>
                                        <p:tav tm="100000">
                                          <p:val>
                                            <p:strVal val="#ppt_x"/>
                                          </p:val>
                                        </p:tav>
                                      </p:tavLst>
                                    </p:anim>
                                    <p:anim calcmode="lin" valueType="num">
                                      <p:cBhvr additive="base">
                                        <p:cTn id="29" dur="500" fill="hold"/>
                                        <p:tgtEl>
                                          <p:spTgt spid="92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21" name="WHOOSH.WAV"/>
                                        </p:tgtEl>
                                      </p:cMediaNode>
                                    </p:audio>
                                  </p:sub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9224"/>
                                        </p:tgtEl>
                                        <p:attrNameLst>
                                          <p:attrName>style.visibility</p:attrName>
                                        </p:attrNameLst>
                                      </p:cBhvr>
                                      <p:to>
                                        <p:strVal val="visible"/>
                                      </p:to>
                                    </p:set>
                                    <p:animEffect transition="in" filter="wipe(up)">
                                      <p:cBhvr>
                                        <p:cTn id="33" dur="500"/>
                                        <p:tgtEl>
                                          <p:spTgt spid="922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92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3" fill="hold" nodeType="clickEffect">
                                  <p:stCondLst>
                                    <p:cond delay="0"/>
                                  </p:stCondLst>
                                  <p:childTnLst>
                                    <p:set>
                                      <p:cBhvr>
                                        <p:cTn id="40" dur="1" fill="hold">
                                          <p:stCondLst>
                                            <p:cond delay="0"/>
                                          </p:stCondLst>
                                        </p:cTn>
                                        <p:tgtEl>
                                          <p:spTgt spid="9234"/>
                                        </p:tgtEl>
                                        <p:attrNameLst>
                                          <p:attrName>style.visibility</p:attrName>
                                        </p:attrNameLst>
                                      </p:cBhvr>
                                      <p:to>
                                        <p:strVal val="visible"/>
                                      </p:to>
                                    </p:set>
                                    <p:anim calcmode="lin" valueType="num">
                                      <p:cBhvr additive="base">
                                        <p:cTn id="41" dur="500" fill="hold"/>
                                        <p:tgtEl>
                                          <p:spTgt spid="9234"/>
                                        </p:tgtEl>
                                        <p:attrNameLst>
                                          <p:attrName>ppt_x</p:attrName>
                                        </p:attrNameLst>
                                      </p:cBhvr>
                                      <p:tavLst>
                                        <p:tav tm="0">
                                          <p:val>
                                            <p:strVal val="1+#ppt_w/2"/>
                                          </p:val>
                                        </p:tav>
                                        <p:tav tm="100000">
                                          <p:val>
                                            <p:strVal val="#ppt_x"/>
                                          </p:val>
                                        </p:tav>
                                      </p:tavLst>
                                    </p:anim>
                                    <p:anim calcmode="lin" valueType="num">
                                      <p:cBhvr additive="base">
                                        <p:cTn id="42" dur="500" fill="hold"/>
                                        <p:tgtEl>
                                          <p:spTgt spid="9234"/>
                                        </p:tgtEl>
                                        <p:attrNameLst>
                                          <p:attrName>ppt_y</p:attrName>
                                        </p:attrNameLst>
                                      </p:cBhvr>
                                      <p:tavLst>
                                        <p:tav tm="0">
                                          <p:val>
                                            <p:strVal val="0-#ppt_h/2"/>
                                          </p:val>
                                        </p:tav>
                                        <p:tav tm="100000">
                                          <p:val>
                                            <p:strVal val="#ppt_y"/>
                                          </p:val>
                                        </p:tav>
                                      </p:tavLst>
                                    </p:anim>
                                  </p:childTnLst>
                                </p:cTn>
                              </p:par>
                            </p:childTnLst>
                          </p:cTn>
                        </p:par>
                        <p:par>
                          <p:cTn id="43" fill="hold">
                            <p:stCondLst>
                              <p:cond delay="500"/>
                            </p:stCondLst>
                            <p:childTnLst>
                              <p:par>
                                <p:cTn id="44" presetID="16" presetClass="entr" presetSubtype="37" fill="hold" nodeType="afterEffect">
                                  <p:stCondLst>
                                    <p:cond delay="0"/>
                                  </p:stCondLst>
                                  <p:childTnLst>
                                    <p:set>
                                      <p:cBhvr>
                                        <p:cTn id="45" dur="1" fill="hold">
                                          <p:stCondLst>
                                            <p:cond delay="0"/>
                                          </p:stCondLst>
                                        </p:cTn>
                                        <p:tgtEl>
                                          <p:spTgt spid="9231"/>
                                        </p:tgtEl>
                                        <p:attrNameLst>
                                          <p:attrName>style.visibility</p:attrName>
                                        </p:attrNameLst>
                                      </p:cBhvr>
                                      <p:to>
                                        <p:strVal val="visible"/>
                                      </p:to>
                                    </p:set>
                                    <p:animEffect transition="in" filter="barn(outVertical)">
                                      <p:cBhvr>
                                        <p:cTn id="46" dur="500"/>
                                        <p:tgtEl>
                                          <p:spTgt spid="9231"/>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3" fill="hold" nodeType="clickEffect">
                                  <p:stCondLst>
                                    <p:cond delay="0"/>
                                  </p:stCondLst>
                                  <p:childTnLst>
                                    <p:set>
                                      <p:cBhvr>
                                        <p:cTn id="50" dur="1" fill="hold">
                                          <p:stCondLst>
                                            <p:cond delay="0"/>
                                          </p:stCondLst>
                                        </p:cTn>
                                        <p:tgtEl>
                                          <p:spTgt spid="9235"/>
                                        </p:tgtEl>
                                        <p:attrNameLst>
                                          <p:attrName>style.visibility</p:attrName>
                                        </p:attrNameLst>
                                      </p:cBhvr>
                                      <p:to>
                                        <p:strVal val="visible"/>
                                      </p:to>
                                    </p:set>
                                    <p:anim calcmode="lin" valueType="num">
                                      <p:cBhvr additive="base">
                                        <p:cTn id="51" dur="500" fill="hold"/>
                                        <p:tgtEl>
                                          <p:spTgt spid="9235"/>
                                        </p:tgtEl>
                                        <p:attrNameLst>
                                          <p:attrName>ppt_x</p:attrName>
                                        </p:attrNameLst>
                                      </p:cBhvr>
                                      <p:tavLst>
                                        <p:tav tm="0">
                                          <p:val>
                                            <p:strVal val="1+#ppt_w/2"/>
                                          </p:val>
                                        </p:tav>
                                        <p:tav tm="100000">
                                          <p:val>
                                            <p:strVal val="#ppt_x"/>
                                          </p:val>
                                        </p:tav>
                                      </p:tavLst>
                                    </p:anim>
                                    <p:anim calcmode="lin" valueType="num">
                                      <p:cBhvr additive="base">
                                        <p:cTn id="52" dur="500" fill="hold"/>
                                        <p:tgtEl>
                                          <p:spTgt spid="9235"/>
                                        </p:tgtEl>
                                        <p:attrNameLst>
                                          <p:attrName>ppt_y</p:attrName>
                                        </p:attrNameLst>
                                      </p:cBhvr>
                                      <p:tavLst>
                                        <p:tav tm="0">
                                          <p:val>
                                            <p:strVal val="0-#ppt_h/2"/>
                                          </p:val>
                                        </p:tav>
                                        <p:tav tm="100000">
                                          <p:val>
                                            <p:strVal val="#ppt_y"/>
                                          </p:val>
                                        </p:tav>
                                      </p:tavLst>
                                    </p:anim>
                                  </p:childTnLst>
                                </p:cTn>
                              </p:par>
                            </p:childTnLst>
                          </p:cTn>
                        </p:par>
                        <p:par>
                          <p:cTn id="53" fill="hold">
                            <p:stCondLst>
                              <p:cond delay="500"/>
                            </p:stCondLst>
                            <p:childTnLst>
                              <p:par>
                                <p:cTn id="54" presetID="16" presetClass="entr" presetSubtype="37" fill="hold" nodeType="afterEffect">
                                  <p:stCondLst>
                                    <p:cond delay="0"/>
                                  </p:stCondLst>
                                  <p:childTnLst>
                                    <p:set>
                                      <p:cBhvr>
                                        <p:cTn id="55" dur="1" fill="hold">
                                          <p:stCondLst>
                                            <p:cond delay="0"/>
                                          </p:stCondLst>
                                        </p:cTn>
                                        <p:tgtEl>
                                          <p:spTgt spid="9232"/>
                                        </p:tgtEl>
                                        <p:attrNameLst>
                                          <p:attrName>style.visibility</p:attrName>
                                        </p:attrNameLst>
                                      </p:cBhvr>
                                      <p:to>
                                        <p:strVal val="visible"/>
                                      </p:to>
                                    </p:set>
                                    <p:animEffect transition="in" filter="barn(outVertical)">
                                      <p:cBhvr>
                                        <p:cTn id="56" dur="500"/>
                                        <p:tgtEl>
                                          <p:spTgt spid="9232"/>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3" fill="hold" nodeType="clickEffect">
                                  <p:stCondLst>
                                    <p:cond delay="0"/>
                                  </p:stCondLst>
                                  <p:childTnLst>
                                    <p:set>
                                      <p:cBhvr>
                                        <p:cTn id="60" dur="1" fill="hold">
                                          <p:stCondLst>
                                            <p:cond delay="0"/>
                                          </p:stCondLst>
                                        </p:cTn>
                                        <p:tgtEl>
                                          <p:spTgt spid="9236"/>
                                        </p:tgtEl>
                                        <p:attrNameLst>
                                          <p:attrName>style.visibility</p:attrName>
                                        </p:attrNameLst>
                                      </p:cBhvr>
                                      <p:to>
                                        <p:strVal val="visible"/>
                                      </p:to>
                                    </p:set>
                                    <p:anim calcmode="lin" valueType="num">
                                      <p:cBhvr additive="base">
                                        <p:cTn id="61" dur="500" fill="hold"/>
                                        <p:tgtEl>
                                          <p:spTgt spid="9236"/>
                                        </p:tgtEl>
                                        <p:attrNameLst>
                                          <p:attrName>ppt_x</p:attrName>
                                        </p:attrNameLst>
                                      </p:cBhvr>
                                      <p:tavLst>
                                        <p:tav tm="0">
                                          <p:val>
                                            <p:strVal val="1+#ppt_w/2"/>
                                          </p:val>
                                        </p:tav>
                                        <p:tav tm="100000">
                                          <p:val>
                                            <p:strVal val="#ppt_x"/>
                                          </p:val>
                                        </p:tav>
                                      </p:tavLst>
                                    </p:anim>
                                    <p:anim calcmode="lin" valueType="num">
                                      <p:cBhvr additive="base">
                                        <p:cTn id="62" dur="500" fill="hold"/>
                                        <p:tgtEl>
                                          <p:spTgt spid="9236"/>
                                        </p:tgtEl>
                                        <p:attrNameLst>
                                          <p:attrName>ppt_y</p:attrName>
                                        </p:attrNameLst>
                                      </p:cBhvr>
                                      <p:tavLst>
                                        <p:tav tm="0">
                                          <p:val>
                                            <p:strVal val="0-#ppt_h/2"/>
                                          </p:val>
                                        </p:tav>
                                        <p:tav tm="100000">
                                          <p:val>
                                            <p:strVal val="#ppt_y"/>
                                          </p:val>
                                        </p:tav>
                                      </p:tavLst>
                                    </p:anim>
                                  </p:childTnLst>
                                </p:cTn>
                              </p:par>
                            </p:childTnLst>
                          </p:cTn>
                        </p:par>
                        <p:par>
                          <p:cTn id="63" fill="hold">
                            <p:stCondLst>
                              <p:cond delay="500"/>
                            </p:stCondLst>
                            <p:childTnLst>
                              <p:par>
                                <p:cTn id="64" presetID="16" presetClass="entr" presetSubtype="37" fill="hold" nodeType="afterEffect">
                                  <p:stCondLst>
                                    <p:cond delay="0"/>
                                  </p:stCondLst>
                                  <p:childTnLst>
                                    <p:set>
                                      <p:cBhvr>
                                        <p:cTn id="65" dur="1" fill="hold">
                                          <p:stCondLst>
                                            <p:cond delay="0"/>
                                          </p:stCondLst>
                                        </p:cTn>
                                        <p:tgtEl>
                                          <p:spTgt spid="9233"/>
                                        </p:tgtEl>
                                        <p:attrNameLst>
                                          <p:attrName>style.visibility</p:attrName>
                                        </p:attrNameLst>
                                      </p:cBhvr>
                                      <p:to>
                                        <p:strVal val="visible"/>
                                      </p:to>
                                    </p:set>
                                    <p:animEffect transition="in" filter="barn(outVertical)">
                                      <p:cBhvr>
                                        <p:cTn id="66" dur="500"/>
                                        <p:tgtEl>
                                          <p:spTgt spid="9233"/>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3" fill="hold" nodeType="clickEffect">
                                  <p:stCondLst>
                                    <p:cond delay="0"/>
                                  </p:stCondLst>
                                  <p:childTnLst>
                                    <p:set>
                                      <p:cBhvr>
                                        <p:cTn id="70" dur="1" fill="hold">
                                          <p:stCondLst>
                                            <p:cond delay="0"/>
                                          </p:stCondLst>
                                        </p:cTn>
                                        <p:tgtEl>
                                          <p:spTgt spid="9237"/>
                                        </p:tgtEl>
                                        <p:attrNameLst>
                                          <p:attrName>style.visibility</p:attrName>
                                        </p:attrNameLst>
                                      </p:cBhvr>
                                      <p:to>
                                        <p:strVal val="visible"/>
                                      </p:to>
                                    </p:set>
                                    <p:anim calcmode="lin" valueType="num">
                                      <p:cBhvr additive="base">
                                        <p:cTn id="71" dur="500" fill="hold"/>
                                        <p:tgtEl>
                                          <p:spTgt spid="9237"/>
                                        </p:tgtEl>
                                        <p:attrNameLst>
                                          <p:attrName>ppt_x</p:attrName>
                                        </p:attrNameLst>
                                      </p:cBhvr>
                                      <p:tavLst>
                                        <p:tav tm="0">
                                          <p:val>
                                            <p:strVal val="1+#ppt_w/2"/>
                                          </p:val>
                                        </p:tav>
                                        <p:tav tm="100000">
                                          <p:val>
                                            <p:strVal val="#ppt_x"/>
                                          </p:val>
                                        </p:tav>
                                      </p:tavLst>
                                    </p:anim>
                                    <p:anim calcmode="lin" valueType="num">
                                      <p:cBhvr additive="base">
                                        <p:cTn id="72" dur="500" fill="hold"/>
                                        <p:tgtEl>
                                          <p:spTgt spid="9237"/>
                                        </p:tgtEl>
                                        <p:attrNameLst>
                                          <p:attrName>ppt_y</p:attrName>
                                        </p:attrNameLst>
                                      </p:cBhvr>
                                      <p:tavLst>
                                        <p:tav tm="0">
                                          <p:val>
                                            <p:strVal val="0-#ppt_h/2"/>
                                          </p:val>
                                        </p:tav>
                                        <p:tav tm="100000">
                                          <p:val>
                                            <p:strVal val="#ppt_y"/>
                                          </p:val>
                                        </p:tav>
                                      </p:tavLst>
                                    </p:anim>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9238"/>
                                        </p:tgtEl>
                                        <p:attrNameLst>
                                          <p:attrName>style.visibility</p:attrName>
                                        </p:attrNameLst>
                                      </p:cBhvr>
                                      <p:to>
                                        <p:strVal val="visible"/>
                                      </p:to>
                                    </p:set>
                                    <p:animEffect transition="in" filter="wipe(up)">
                                      <p:cBhvr>
                                        <p:cTn id="76" dur="500"/>
                                        <p:tgtEl>
                                          <p:spTgt spid="9238"/>
                                        </p:tgtEl>
                                      </p:cBhvr>
                                    </p:animEffect>
                                  </p:childTnLst>
                                </p:cTn>
                              </p:par>
                            </p:childTnLst>
                          </p:cTn>
                        </p:par>
                        <p:par>
                          <p:cTn id="77" fill="hold">
                            <p:stCondLst>
                              <p:cond delay="1000"/>
                            </p:stCondLst>
                            <p:childTnLst>
                              <p:par>
                                <p:cTn id="78" presetID="4" presetClass="entr" presetSubtype="32" fill="hold" nodeType="afterEffect">
                                  <p:stCondLst>
                                    <p:cond delay="0"/>
                                  </p:stCondLst>
                                  <p:childTnLst>
                                    <p:set>
                                      <p:cBhvr>
                                        <p:cTn id="79" dur="1" fill="hold">
                                          <p:stCondLst>
                                            <p:cond delay="0"/>
                                          </p:stCondLst>
                                        </p:cTn>
                                        <p:tgtEl>
                                          <p:spTgt spid="9243"/>
                                        </p:tgtEl>
                                        <p:attrNameLst>
                                          <p:attrName>style.visibility</p:attrName>
                                        </p:attrNameLst>
                                      </p:cBhvr>
                                      <p:to>
                                        <p:strVal val="visible"/>
                                      </p:to>
                                    </p:set>
                                    <p:animEffect transition="in" filter="box(out)">
                                      <p:cBhvr>
                                        <p:cTn id="80" dur="500"/>
                                        <p:tgtEl>
                                          <p:spTgt spid="9243"/>
                                        </p:tgtEl>
                                      </p:cBhvr>
                                    </p:animEffect>
                                  </p:childTnLst>
                                  <p:subTnLst>
                                    <p:audio>
                                      <p:cMediaNode>
                                        <p:cTn display="0" masterRel="sameClick">
                                          <p:stCondLst>
                                            <p:cond evt="begin" delay="0">
                                              <p:tn val="78"/>
                                            </p:cond>
                                          </p:stCondLst>
                                          <p:endCondLst>
                                            <p:cond evt="onStopAudio" delay="0">
                                              <p:tgtEl>
                                                <p:sldTgt/>
                                              </p:tgtEl>
                                            </p:cond>
                                          </p:endCondLst>
                                        </p:cTn>
                                        <p:tgtEl>
                                          <p:sndTgt r:embed="rId22" name="CAMERA.WAV"/>
                                        </p:tgtEl>
                                      </p:cMediaNode>
                                    </p:audio>
                                  </p:sub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9227"/>
                                        </p:tgtEl>
                                        <p:attrNameLst>
                                          <p:attrName>style.visibility</p:attrName>
                                        </p:attrNameLst>
                                      </p:cBhvr>
                                      <p:to>
                                        <p:strVal val="visible"/>
                                      </p:to>
                                    </p:set>
                                    <p:animEffect transition="in" filter="wipe(up)">
                                      <p:cBhvr>
                                        <p:cTn id="85" dur="500"/>
                                        <p:tgtEl>
                                          <p:spTgt spid="9227"/>
                                        </p:tgtEl>
                                      </p:cBhvr>
                                    </p:animEffect>
                                  </p:childTnLst>
                                </p:cTn>
                              </p:par>
                            </p:childTnLst>
                          </p:cTn>
                        </p:par>
                        <p:par>
                          <p:cTn id="86" fill="hold">
                            <p:stCondLst>
                              <p:cond delay="500"/>
                            </p:stCondLst>
                            <p:childTnLst>
                              <p:par>
                                <p:cTn id="87" presetID="1" presetClass="entr" presetSubtype="0" fill="hold" grpId="0" nodeType="afterEffect">
                                  <p:stCondLst>
                                    <p:cond delay="0"/>
                                  </p:stCondLst>
                                  <p:childTnLst>
                                    <p:set>
                                      <p:cBhvr>
                                        <p:cTn id="88" dur="1" fill="hold">
                                          <p:stCondLst>
                                            <p:cond delay="499"/>
                                          </p:stCondLst>
                                        </p:cTn>
                                        <p:tgtEl>
                                          <p:spTgt spid="9230"/>
                                        </p:tgtEl>
                                        <p:attrNameLst>
                                          <p:attrName>style.visibility</p:attrName>
                                        </p:attrNameLst>
                                      </p:cBhvr>
                                      <p:to>
                                        <p:strVal val="visible"/>
                                      </p:to>
                                    </p:set>
                                  </p:childTnLst>
                                </p:cTn>
                              </p:par>
                            </p:childTnLst>
                          </p:cTn>
                        </p:par>
                        <p:par>
                          <p:cTn id="89" fill="hold">
                            <p:stCondLst>
                              <p:cond delay="1000"/>
                            </p:stCondLst>
                            <p:childTnLst>
                              <p:par>
                                <p:cTn id="90" presetID="9" presetClass="entr" presetSubtype="0" fill="hold" grpId="0" nodeType="afterEffect">
                                  <p:stCondLst>
                                    <p:cond delay="0"/>
                                  </p:stCondLst>
                                  <p:childTnLst>
                                    <p:set>
                                      <p:cBhvr>
                                        <p:cTn id="91" dur="1" fill="hold">
                                          <p:stCondLst>
                                            <p:cond delay="0"/>
                                          </p:stCondLst>
                                        </p:cTn>
                                        <p:tgtEl>
                                          <p:spTgt spid="9229">
                                            <p:txEl>
                                              <p:charRg st="0" end="3"/>
                                            </p:txEl>
                                          </p:spTgt>
                                        </p:tgtEl>
                                        <p:attrNameLst>
                                          <p:attrName>style.visibility</p:attrName>
                                        </p:attrNameLst>
                                      </p:cBhvr>
                                      <p:to>
                                        <p:strVal val="visible"/>
                                      </p:to>
                                    </p:set>
                                    <p:animEffect transition="in" filter="dissolve">
                                      <p:cBhvr>
                                        <p:cTn id="92" dur="500"/>
                                        <p:tgtEl>
                                          <p:spTgt spid="9229">
                                            <p:txEl>
                                              <p:charRg st="0"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9228"/>
                                        </p:tgtEl>
                                        <p:attrNameLst>
                                          <p:attrName>style.visibility</p:attrName>
                                        </p:attrNameLst>
                                      </p:cBhvr>
                                      <p:to>
                                        <p:strVal val="visible"/>
                                      </p:to>
                                    </p:set>
                                    <p:animEffect transition="in" filter="wipe(up)">
                                      <p:cBhvr>
                                        <p:cTn id="97" dur="500"/>
                                        <p:tgtEl>
                                          <p:spTgt spid="9228"/>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9239"/>
                                        </p:tgtEl>
                                        <p:attrNameLst>
                                          <p:attrName>style.visibility</p:attrName>
                                        </p:attrNameLst>
                                      </p:cBhvr>
                                      <p:to>
                                        <p:strVal val="visible"/>
                                      </p:to>
                                    </p:set>
                                    <p:animEffect transition="in" filter="wipe(up)">
                                      <p:cBhvr>
                                        <p:cTn id="102" dur="500"/>
                                        <p:tgtEl>
                                          <p:spTgt spid="9239"/>
                                        </p:tgtEl>
                                      </p:cBhvr>
                                    </p:animEffect>
                                  </p:childTnLst>
                                </p:cTn>
                              </p:par>
                            </p:childTnLst>
                          </p:cTn>
                        </p:par>
                        <p:par>
                          <p:cTn id="103" fill="hold">
                            <p:stCondLst>
                              <p:cond delay="500"/>
                            </p:stCondLst>
                            <p:childTnLst>
                              <p:par>
                                <p:cTn id="104" presetID="1" presetClass="entr" presetSubtype="0" fill="hold" grpId="0" nodeType="afterEffect">
                                  <p:stCondLst>
                                    <p:cond delay="0"/>
                                  </p:stCondLst>
                                  <p:childTnLst>
                                    <p:set>
                                      <p:cBhvr>
                                        <p:cTn id="105" dur="1" fill="hold">
                                          <p:stCondLst>
                                            <p:cond delay="499"/>
                                          </p:stCondLst>
                                        </p:cTn>
                                        <p:tgtEl>
                                          <p:spTgt spid="9240"/>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6" presetClass="entr" presetSubtype="37" fill="hold" nodeType="clickEffect">
                                  <p:stCondLst>
                                    <p:cond delay="0"/>
                                  </p:stCondLst>
                                  <p:childTnLst>
                                    <p:set>
                                      <p:cBhvr>
                                        <p:cTn id="109" dur="1" fill="hold">
                                          <p:stCondLst>
                                            <p:cond delay="0"/>
                                          </p:stCondLst>
                                        </p:cTn>
                                        <p:tgtEl>
                                          <p:spTgt spid="9241"/>
                                        </p:tgtEl>
                                        <p:attrNameLst>
                                          <p:attrName>style.visibility</p:attrName>
                                        </p:attrNameLst>
                                      </p:cBhvr>
                                      <p:to>
                                        <p:strVal val="visible"/>
                                      </p:to>
                                    </p:set>
                                    <p:animEffect transition="in" filter="barn(outVertical)">
                                      <p:cBhvr>
                                        <p:cTn id="110" dur="500"/>
                                        <p:tgtEl>
                                          <p:spTgt spid="9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nimBg="1"/>
      <p:bldP spid="9222" grpId="0" animBg="1"/>
      <p:bldP spid="9225" grpId="0" animBg="1"/>
      <p:bldP spid="9226" grpId="0" animBg="1"/>
      <p:bldP spid="9228" grpId="0" animBg="1"/>
      <p:bldP spid="9229" grpId="0" advAuto="1000" build="p"/>
      <p:bldP spid="9230" grpId="0" animBg="1"/>
      <p:bldP spid="9240" grpId="0" animBg="1"/>
      <p:bldP spid="9242"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5465</Words>
  <Application>WPS 演示</Application>
  <PresentationFormat>全屏显示(4:3)</PresentationFormat>
  <Paragraphs>963</Paragraphs>
  <Slides>41</Slides>
  <Notes>0</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114</vt:i4>
      </vt:variant>
      <vt:variant>
        <vt:lpstr>幻灯片标题</vt:lpstr>
      </vt:variant>
      <vt:variant>
        <vt:i4>41</vt:i4>
      </vt:variant>
    </vt:vector>
  </HeadingPairs>
  <TitlesOfParts>
    <vt:vector size="177" baseType="lpstr">
      <vt:lpstr>Arial</vt:lpstr>
      <vt:lpstr>宋体</vt:lpstr>
      <vt:lpstr>Wingdings</vt:lpstr>
      <vt:lpstr>等线</vt:lpstr>
      <vt:lpstr>隶书</vt:lpstr>
      <vt:lpstr>楷体_GB2312</vt:lpstr>
      <vt:lpstr>新宋体</vt:lpstr>
      <vt:lpstr>Times New Roman</vt:lpstr>
      <vt:lpstr>黑体</vt:lpstr>
      <vt:lpstr>Symbol</vt:lpstr>
      <vt:lpstr>幼圆</vt:lpstr>
      <vt:lpstr>华文细黑</vt:lpstr>
      <vt:lpstr>Tahoma</vt:lpstr>
      <vt:lpstr>华文新魏</vt:lpstr>
      <vt:lpstr>+mn-ea</vt:lpstr>
      <vt:lpstr>Segoe Print</vt:lpstr>
      <vt:lpstr>宋体-方正超大字符集</vt:lpstr>
      <vt:lpstr>华文仿宋</vt:lpstr>
      <vt:lpstr>微软雅黑</vt:lpstr>
      <vt:lpstr>Arial Unicode MS</vt:lpstr>
      <vt:lpstr>Calibri</vt:lpstr>
      <vt:lpstr>默认设计模板</vt:lpstr>
      <vt:lpstr>Equation.3</vt:lpstr>
      <vt:lpstr>Equation.3</vt:lpstr>
      <vt:lpstr>Paint.Picture</vt:lpstr>
      <vt:lpstr>Paint.Picture</vt:lpstr>
      <vt:lpstr>Paint.Picture</vt:lpstr>
      <vt:lpstr>Paint.Picture</vt:lpstr>
      <vt:lpstr>Equation.3</vt:lpstr>
      <vt:lpstr>Equation.3</vt:lpstr>
      <vt:lpstr>Word.Picture.8</vt:lpstr>
      <vt:lpstr>Equation.3</vt:lpstr>
      <vt:lpstr>Equation.3</vt:lpstr>
      <vt:lpstr>Equation.KSEE3</vt:lpstr>
      <vt:lpstr>Equation.3</vt:lpstr>
      <vt:lpstr>Equation.KSEE3</vt:lpstr>
      <vt:lpstr>Equation.3</vt:lpstr>
      <vt:lpstr>Word.Picture.8</vt:lpstr>
      <vt:lpstr>Equation.3</vt:lpstr>
      <vt:lpstr>Word.Picture.8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Word.Picture.8</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Word.Picture.8</vt:lpstr>
      <vt:lpstr>Equation.3</vt:lpstr>
      <vt:lpstr>Word.Picture.8</vt:lpstr>
      <vt:lpstr>Word.Picture.8</vt:lpstr>
      <vt:lpstr>Equation.3</vt:lpstr>
      <vt:lpstr>Equation.3</vt:lpstr>
      <vt:lpstr>Word.Picture.8</vt:lpstr>
      <vt:lpstr>Equation.3</vt:lpstr>
      <vt:lpstr>Word.Picture.8</vt:lpstr>
      <vt:lpstr>Word.Picture.8</vt:lpstr>
      <vt:lpstr>Equation.3</vt:lpstr>
      <vt:lpstr>Equation.3</vt:lpstr>
      <vt:lpstr>Equation.DSMT4</vt:lpstr>
      <vt:lpstr>Equation.DSMT4</vt:lpstr>
      <vt:lpstr>Equation.3</vt:lpstr>
      <vt:lpstr>Equation.DSMT4</vt:lpstr>
      <vt:lpstr>Equation.DSMT4</vt:lpstr>
      <vt:lpstr>Equation.DSMT4</vt:lpstr>
      <vt:lpstr>Excel.Sheet.8</vt:lpstr>
      <vt:lpstr>Equation.3</vt:lpstr>
      <vt:lpstr>Equation.3</vt:lpstr>
      <vt:lpstr>Equation.3</vt:lpstr>
      <vt:lpstr>Equation.3</vt:lpstr>
      <vt:lpstr>Equation.3</vt:lpstr>
      <vt:lpstr>Equation.3</vt:lpstr>
      <vt:lpstr>Equation.3</vt:lpstr>
      <vt:lpstr>Word.Picture.8</vt:lpstr>
      <vt:lpstr>Word.Picture.8</vt:lpstr>
      <vt:lpstr>Equation.3</vt:lpstr>
      <vt:lpstr>Equation.3</vt:lpstr>
      <vt:lpstr>Equation.3</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whl</dc:creator>
  <cp:lastModifiedBy>华</cp:lastModifiedBy>
  <cp:revision>62</cp:revision>
  <dcterms:created xsi:type="dcterms:W3CDTF">2006-09-05T05:44:34Z</dcterms:created>
  <dcterms:modified xsi:type="dcterms:W3CDTF">2019-08-14T02:45:40Z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