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8" r:id="rId15"/>
    <p:sldId id="279" r:id="rId16"/>
    <p:sldId id="280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8" r:id="rId52"/>
    <p:sldId id="309" r:id="rId53"/>
    <p:sldId id="311" r:id="rId54"/>
    <p:sldId id="312" r:id="rId55"/>
    <p:sldId id="319" r:id="rId56"/>
    <p:sldId id="322" r:id="rId57"/>
    <p:sldId id="323" r:id="rId58"/>
    <p:sldId id="324" r:id="rId5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15651"/>
    <a:srgbClr val="CC0000"/>
    <a:srgbClr val="3333CC"/>
    <a:srgbClr val="800000"/>
    <a:srgbClr val="CCCCFF"/>
    <a:srgbClr val="9900FF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4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87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91.emf"/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emf"/><Relationship Id="rId8" Type="http://schemas.openxmlformats.org/officeDocument/2006/relationships/image" Target="../media/image102.wmf"/><Relationship Id="rId7" Type="http://schemas.openxmlformats.org/officeDocument/2006/relationships/image" Target="../media/image101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2" Type="http://schemas.openxmlformats.org/officeDocument/2006/relationships/image" Target="../media/image106.emf"/><Relationship Id="rId11" Type="http://schemas.openxmlformats.org/officeDocument/2006/relationships/image" Target="../media/image105.emf"/><Relationship Id="rId10" Type="http://schemas.openxmlformats.org/officeDocument/2006/relationships/image" Target="../media/image104.emf"/><Relationship Id="rId1" Type="http://schemas.openxmlformats.org/officeDocument/2006/relationships/image" Target="../media/image95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1.emf"/><Relationship Id="rId4" Type="http://schemas.openxmlformats.org/officeDocument/2006/relationships/image" Target="../media/image110.emf"/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emf"/><Relationship Id="rId8" Type="http://schemas.openxmlformats.org/officeDocument/2006/relationships/image" Target="../media/image119.emf"/><Relationship Id="rId7" Type="http://schemas.openxmlformats.org/officeDocument/2006/relationships/image" Target="../media/image118.emf"/><Relationship Id="rId6" Type="http://schemas.openxmlformats.org/officeDocument/2006/relationships/image" Target="../media/image117.emf"/><Relationship Id="rId5" Type="http://schemas.openxmlformats.org/officeDocument/2006/relationships/image" Target="../media/image116.emf"/><Relationship Id="rId4" Type="http://schemas.openxmlformats.org/officeDocument/2006/relationships/image" Target="../media/image115.emf"/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1" Type="http://schemas.openxmlformats.org/officeDocument/2006/relationships/image" Target="../media/image122.emf"/><Relationship Id="rId10" Type="http://schemas.openxmlformats.org/officeDocument/2006/relationships/image" Target="../media/image121.emf"/><Relationship Id="rId1" Type="http://schemas.openxmlformats.org/officeDocument/2006/relationships/image" Target="../media/image112.e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7.emf"/><Relationship Id="rId4" Type="http://schemas.openxmlformats.org/officeDocument/2006/relationships/image" Target="../media/image126.emf"/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image" Target="../media/image128.e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8.emf"/><Relationship Id="rId8" Type="http://schemas.openxmlformats.org/officeDocument/2006/relationships/image" Target="../media/image137.emf"/><Relationship Id="rId7" Type="http://schemas.openxmlformats.org/officeDocument/2006/relationships/image" Target="../media/image136.emf"/><Relationship Id="rId6" Type="http://schemas.openxmlformats.org/officeDocument/2006/relationships/image" Target="../media/image135.emf"/><Relationship Id="rId5" Type="http://schemas.openxmlformats.org/officeDocument/2006/relationships/image" Target="../media/image134.emf"/><Relationship Id="rId4" Type="http://schemas.openxmlformats.org/officeDocument/2006/relationships/image" Target="../media/image133.emf"/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6" Type="http://schemas.openxmlformats.org/officeDocument/2006/relationships/image" Target="../media/image145.emf"/><Relationship Id="rId15" Type="http://schemas.openxmlformats.org/officeDocument/2006/relationships/image" Target="../media/image144.emf"/><Relationship Id="rId14" Type="http://schemas.openxmlformats.org/officeDocument/2006/relationships/image" Target="../media/image143.emf"/><Relationship Id="rId13" Type="http://schemas.openxmlformats.org/officeDocument/2006/relationships/image" Target="../media/image142.emf"/><Relationship Id="rId12" Type="http://schemas.openxmlformats.org/officeDocument/2006/relationships/image" Target="../media/image141.emf"/><Relationship Id="rId11" Type="http://schemas.openxmlformats.org/officeDocument/2006/relationships/image" Target="../media/image140.emf"/><Relationship Id="rId10" Type="http://schemas.openxmlformats.org/officeDocument/2006/relationships/image" Target="../media/image139.emf"/><Relationship Id="rId1" Type="http://schemas.openxmlformats.org/officeDocument/2006/relationships/image" Target="../media/image13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7.emf"/><Relationship Id="rId8" Type="http://schemas.openxmlformats.org/officeDocument/2006/relationships/image" Target="../media/image156.emf"/><Relationship Id="rId7" Type="http://schemas.openxmlformats.org/officeDocument/2006/relationships/image" Target="../media/image155.emf"/><Relationship Id="rId6" Type="http://schemas.openxmlformats.org/officeDocument/2006/relationships/image" Target="../media/image154.emf"/><Relationship Id="rId5" Type="http://schemas.openxmlformats.org/officeDocument/2006/relationships/image" Target="../media/image153.emf"/><Relationship Id="rId4" Type="http://schemas.openxmlformats.org/officeDocument/2006/relationships/image" Target="../media/image152.emf"/><Relationship Id="rId3" Type="http://schemas.openxmlformats.org/officeDocument/2006/relationships/image" Target="../media/image151.emf"/><Relationship Id="rId2" Type="http://schemas.openxmlformats.org/officeDocument/2006/relationships/image" Target="../media/image150.emf"/><Relationship Id="rId12" Type="http://schemas.openxmlformats.org/officeDocument/2006/relationships/image" Target="../media/image160.emf"/><Relationship Id="rId11" Type="http://schemas.openxmlformats.org/officeDocument/2006/relationships/image" Target="../media/image159.emf"/><Relationship Id="rId10" Type="http://schemas.openxmlformats.org/officeDocument/2006/relationships/image" Target="../media/image158.emf"/><Relationship Id="rId1" Type="http://schemas.openxmlformats.org/officeDocument/2006/relationships/image" Target="../media/image149.e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emf"/><Relationship Id="rId8" Type="http://schemas.openxmlformats.org/officeDocument/2006/relationships/image" Target="../media/image168.emf"/><Relationship Id="rId7" Type="http://schemas.openxmlformats.org/officeDocument/2006/relationships/image" Target="../media/image167.emf"/><Relationship Id="rId6" Type="http://schemas.openxmlformats.org/officeDocument/2006/relationships/image" Target="../media/image166.emf"/><Relationship Id="rId5" Type="http://schemas.openxmlformats.org/officeDocument/2006/relationships/image" Target="../media/image165.emf"/><Relationship Id="rId4" Type="http://schemas.openxmlformats.org/officeDocument/2006/relationships/image" Target="../media/image164.emf"/><Relationship Id="rId3" Type="http://schemas.openxmlformats.org/officeDocument/2006/relationships/image" Target="../media/image163.emf"/><Relationship Id="rId2" Type="http://schemas.openxmlformats.org/officeDocument/2006/relationships/image" Target="../media/image162.emf"/><Relationship Id="rId13" Type="http://schemas.openxmlformats.org/officeDocument/2006/relationships/image" Target="../media/image173.emf"/><Relationship Id="rId12" Type="http://schemas.openxmlformats.org/officeDocument/2006/relationships/image" Target="../media/image172.emf"/><Relationship Id="rId11" Type="http://schemas.openxmlformats.org/officeDocument/2006/relationships/image" Target="../media/image171.emf"/><Relationship Id="rId10" Type="http://schemas.openxmlformats.org/officeDocument/2006/relationships/image" Target="../media/image170.emf"/><Relationship Id="rId1" Type="http://schemas.openxmlformats.org/officeDocument/2006/relationships/image" Target="../media/image161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7" Type="http://schemas.openxmlformats.org/officeDocument/2006/relationships/image" Target="../media/image180.emf"/><Relationship Id="rId6" Type="http://schemas.openxmlformats.org/officeDocument/2006/relationships/image" Target="../media/image179.emf"/><Relationship Id="rId5" Type="http://schemas.openxmlformats.org/officeDocument/2006/relationships/image" Target="../media/image178.emf"/><Relationship Id="rId4" Type="http://schemas.openxmlformats.org/officeDocument/2006/relationships/image" Target="../media/image177.emf"/><Relationship Id="rId3" Type="http://schemas.openxmlformats.org/officeDocument/2006/relationships/image" Target="../media/image176.emf"/><Relationship Id="rId2" Type="http://schemas.openxmlformats.org/officeDocument/2006/relationships/image" Target="../media/image175.emf"/><Relationship Id="rId1" Type="http://schemas.openxmlformats.org/officeDocument/2006/relationships/image" Target="../media/image174.e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0.emf"/><Relationship Id="rId8" Type="http://schemas.openxmlformats.org/officeDocument/2006/relationships/image" Target="../media/image189.emf"/><Relationship Id="rId7" Type="http://schemas.openxmlformats.org/officeDocument/2006/relationships/image" Target="../media/image188.emf"/><Relationship Id="rId6" Type="http://schemas.openxmlformats.org/officeDocument/2006/relationships/image" Target="../media/image187.emf"/><Relationship Id="rId5" Type="http://schemas.openxmlformats.org/officeDocument/2006/relationships/image" Target="../media/image186.emf"/><Relationship Id="rId4" Type="http://schemas.openxmlformats.org/officeDocument/2006/relationships/image" Target="../media/image185.emf"/><Relationship Id="rId3" Type="http://schemas.openxmlformats.org/officeDocument/2006/relationships/image" Target="../media/image184.emf"/><Relationship Id="rId2" Type="http://schemas.openxmlformats.org/officeDocument/2006/relationships/image" Target="../media/image183.emf"/><Relationship Id="rId14" Type="http://schemas.openxmlformats.org/officeDocument/2006/relationships/image" Target="../media/image195.emf"/><Relationship Id="rId13" Type="http://schemas.openxmlformats.org/officeDocument/2006/relationships/image" Target="../media/image194.emf"/><Relationship Id="rId12" Type="http://schemas.openxmlformats.org/officeDocument/2006/relationships/image" Target="../media/image193.emf"/><Relationship Id="rId11" Type="http://schemas.openxmlformats.org/officeDocument/2006/relationships/image" Target="../media/image192.emf"/><Relationship Id="rId10" Type="http://schemas.openxmlformats.org/officeDocument/2006/relationships/image" Target="../media/image191.emf"/><Relationship Id="rId1" Type="http://schemas.openxmlformats.org/officeDocument/2006/relationships/image" Target="../media/image182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emf"/><Relationship Id="rId7" Type="http://schemas.openxmlformats.org/officeDocument/2006/relationships/image" Target="../media/image205.emf"/><Relationship Id="rId6" Type="http://schemas.openxmlformats.org/officeDocument/2006/relationships/image" Target="../media/image204.emf"/><Relationship Id="rId5" Type="http://schemas.openxmlformats.org/officeDocument/2006/relationships/image" Target="../media/image203.emf"/><Relationship Id="rId4" Type="http://schemas.openxmlformats.org/officeDocument/2006/relationships/image" Target="../media/image202.emf"/><Relationship Id="rId3" Type="http://schemas.openxmlformats.org/officeDocument/2006/relationships/image" Target="../media/image201.emf"/><Relationship Id="rId2" Type="http://schemas.openxmlformats.org/officeDocument/2006/relationships/image" Target="../media/image200.emf"/><Relationship Id="rId1" Type="http://schemas.openxmlformats.org/officeDocument/2006/relationships/image" Target="../media/image199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7" Type="http://schemas.openxmlformats.org/officeDocument/2006/relationships/image" Target="../media/image213.emf"/><Relationship Id="rId6" Type="http://schemas.openxmlformats.org/officeDocument/2006/relationships/image" Target="../media/image212.emf"/><Relationship Id="rId5" Type="http://schemas.openxmlformats.org/officeDocument/2006/relationships/image" Target="../media/image211.emf"/><Relationship Id="rId4" Type="http://schemas.openxmlformats.org/officeDocument/2006/relationships/image" Target="../media/image210.emf"/><Relationship Id="rId3" Type="http://schemas.openxmlformats.org/officeDocument/2006/relationships/image" Target="../media/image209.emf"/><Relationship Id="rId2" Type="http://schemas.openxmlformats.org/officeDocument/2006/relationships/image" Target="../media/image208.emf"/><Relationship Id="rId1" Type="http://schemas.openxmlformats.org/officeDocument/2006/relationships/image" Target="../media/image207.e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3.emf"/><Relationship Id="rId8" Type="http://schemas.openxmlformats.org/officeDocument/2006/relationships/image" Target="../media/image222.emf"/><Relationship Id="rId7" Type="http://schemas.openxmlformats.org/officeDocument/2006/relationships/image" Target="../media/image221.emf"/><Relationship Id="rId6" Type="http://schemas.openxmlformats.org/officeDocument/2006/relationships/image" Target="../media/image220.emf"/><Relationship Id="rId5" Type="http://schemas.openxmlformats.org/officeDocument/2006/relationships/image" Target="../media/image219.emf"/><Relationship Id="rId4" Type="http://schemas.openxmlformats.org/officeDocument/2006/relationships/image" Target="../media/image218.emf"/><Relationship Id="rId3" Type="http://schemas.openxmlformats.org/officeDocument/2006/relationships/image" Target="../media/image217.emf"/><Relationship Id="rId2" Type="http://schemas.openxmlformats.org/officeDocument/2006/relationships/image" Target="../media/image216.emf"/><Relationship Id="rId11" Type="http://schemas.openxmlformats.org/officeDocument/2006/relationships/image" Target="../media/image225.emf"/><Relationship Id="rId10" Type="http://schemas.openxmlformats.org/officeDocument/2006/relationships/image" Target="../media/image224.emf"/><Relationship Id="rId1" Type="http://schemas.openxmlformats.org/officeDocument/2006/relationships/image" Target="../media/image215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emf"/><Relationship Id="rId7" Type="http://schemas.openxmlformats.org/officeDocument/2006/relationships/image" Target="../media/image232.emf"/><Relationship Id="rId6" Type="http://schemas.openxmlformats.org/officeDocument/2006/relationships/image" Target="../media/image231.emf"/><Relationship Id="rId5" Type="http://schemas.openxmlformats.org/officeDocument/2006/relationships/image" Target="../media/image230.emf"/><Relationship Id="rId4" Type="http://schemas.openxmlformats.org/officeDocument/2006/relationships/image" Target="../media/image229.emf"/><Relationship Id="rId3" Type="http://schemas.openxmlformats.org/officeDocument/2006/relationships/image" Target="../media/image228.emf"/><Relationship Id="rId2" Type="http://schemas.openxmlformats.org/officeDocument/2006/relationships/image" Target="../media/image227.emf"/><Relationship Id="rId1" Type="http://schemas.openxmlformats.org/officeDocument/2006/relationships/image" Target="../media/image226.emf"/></Relationships>
</file>

<file path=ppt/drawings/_rels/vmlDrawing29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9.emf"/><Relationship Id="rId5" Type="http://schemas.openxmlformats.org/officeDocument/2006/relationships/image" Target="../media/image238.emf"/><Relationship Id="rId4" Type="http://schemas.openxmlformats.org/officeDocument/2006/relationships/image" Target="../media/image237.emf"/><Relationship Id="rId3" Type="http://schemas.openxmlformats.org/officeDocument/2006/relationships/image" Target="../media/image236.emf"/><Relationship Id="rId2" Type="http://schemas.openxmlformats.org/officeDocument/2006/relationships/image" Target="../media/image235.emf"/><Relationship Id="rId1" Type="http://schemas.openxmlformats.org/officeDocument/2006/relationships/image" Target="../media/image23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7" Type="http://schemas.openxmlformats.org/officeDocument/2006/relationships/image" Target="../media/image17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5.emf"/><Relationship Id="rId5" Type="http://schemas.openxmlformats.org/officeDocument/2006/relationships/image" Target="../media/image244.emf"/><Relationship Id="rId4" Type="http://schemas.openxmlformats.org/officeDocument/2006/relationships/image" Target="../media/image243.emf"/><Relationship Id="rId3" Type="http://schemas.openxmlformats.org/officeDocument/2006/relationships/image" Target="../media/image242.emf"/><Relationship Id="rId2" Type="http://schemas.openxmlformats.org/officeDocument/2006/relationships/image" Target="../media/image241.emf"/><Relationship Id="rId1" Type="http://schemas.openxmlformats.org/officeDocument/2006/relationships/image" Target="../media/image240.emf"/></Relationships>
</file>

<file path=ppt/drawings/_rels/vmlDrawing3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0.emf"/><Relationship Id="rId4" Type="http://schemas.openxmlformats.org/officeDocument/2006/relationships/image" Target="../media/image249.emf"/><Relationship Id="rId3" Type="http://schemas.openxmlformats.org/officeDocument/2006/relationships/image" Target="../media/image248.emf"/><Relationship Id="rId2" Type="http://schemas.openxmlformats.org/officeDocument/2006/relationships/image" Target="../media/image247.emf"/><Relationship Id="rId1" Type="http://schemas.openxmlformats.org/officeDocument/2006/relationships/image" Target="../media/image246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emf"/><Relationship Id="rId7" Type="http://schemas.openxmlformats.org/officeDocument/2006/relationships/image" Target="../media/image261.emf"/><Relationship Id="rId6" Type="http://schemas.openxmlformats.org/officeDocument/2006/relationships/image" Target="../media/image260.emf"/><Relationship Id="rId5" Type="http://schemas.openxmlformats.org/officeDocument/2006/relationships/image" Target="../media/image259.emf"/><Relationship Id="rId4" Type="http://schemas.openxmlformats.org/officeDocument/2006/relationships/image" Target="../media/image258.emf"/><Relationship Id="rId3" Type="http://schemas.openxmlformats.org/officeDocument/2006/relationships/image" Target="../media/image257.emf"/><Relationship Id="rId2" Type="http://schemas.openxmlformats.org/officeDocument/2006/relationships/image" Target="../media/image256.emf"/><Relationship Id="rId1" Type="http://schemas.openxmlformats.org/officeDocument/2006/relationships/image" Target="../media/image255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emf"/><Relationship Id="rId7" Type="http://schemas.openxmlformats.org/officeDocument/2006/relationships/image" Target="../media/image270.emf"/><Relationship Id="rId6" Type="http://schemas.openxmlformats.org/officeDocument/2006/relationships/image" Target="../media/image269.emf"/><Relationship Id="rId5" Type="http://schemas.openxmlformats.org/officeDocument/2006/relationships/image" Target="../media/image268.emf"/><Relationship Id="rId4" Type="http://schemas.openxmlformats.org/officeDocument/2006/relationships/image" Target="../media/image267.emf"/><Relationship Id="rId3" Type="http://schemas.openxmlformats.org/officeDocument/2006/relationships/image" Target="../media/image266.emf"/><Relationship Id="rId2" Type="http://schemas.openxmlformats.org/officeDocument/2006/relationships/image" Target="../media/image265.emf"/><Relationship Id="rId1" Type="http://schemas.openxmlformats.org/officeDocument/2006/relationships/image" Target="../media/image264.e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1.emf"/><Relationship Id="rId8" Type="http://schemas.openxmlformats.org/officeDocument/2006/relationships/image" Target="../media/image280.emf"/><Relationship Id="rId7" Type="http://schemas.openxmlformats.org/officeDocument/2006/relationships/image" Target="../media/image279.emf"/><Relationship Id="rId6" Type="http://schemas.openxmlformats.org/officeDocument/2006/relationships/image" Target="../media/image278.emf"/><Relationship Id="rId5" Type="http://schemas.openxmlformats.org/officeDocument/2006/relationships/image" Target="../media/image277.emf"/><Relationship Id="rId4" Type="http://schemas.openxmlformats.org/officeDocument/2006/relationships/image" Target="../media/image276.emf"/><Relationship Id="rId3" Type="http://schemas.openxmlformats.org/officeDocument/2006/relationships/image" Target="../media/image275.emf"/><Relationship Id="rId26" Type="http://schemas.openxmlformats.org/officeDocument/2006/relationships/image" Target="../media/image298.emf"/><Relationship Id="rId25" Type="http://schemas.openxmlformats.org/officeDocument/2006/relationships/image" Target="../media/image297.emf"/><Relationship Id="rId24" Type="http://schemas.openxmlformats.org/officeDocument/2006/relationships/image" Target="../media/image296.emf"/><Relationship Id="rId23" Type="http://schemas.openxmlformats.org/officeDocument/2006/relationships/image" Target="../media/image295.emf"/><Relationship Id="rId22" Type="http://schemas.openxmlformats.org/officeDocument/2006/relationships/image" Target="../media/image294.emf"/><Relationship Id="rId21" Type="http://schemas.openxmlformats.org/officeDocument/2006/relationships/image" Target="../media/image293.emf"/><Relationship Id="rId20" Type="http://schemas.openxmlformats.org/officeDocument/2006/relationships/image" Target="../media/image292.emf"/><Relationship Id="rId2" Type="http://schemas.openxmlformats.org/officeDocument/2006/relationships/image" Target="../media/image274.emf"/><Relationship Id="rId19" Type="http://schemas.openxmlformats.org/officeDocument/2006/relationships/image" Target="../media/image291.emf"/><Relationship Id="rId18" Type="http://schemas.openxmlformats.org/officeDocument/2006/relationships/image" Target="../media/image290.emf"/><Relationship Id="rId17" Type="http://schemas.openxmlformats.org/officeDocument/2006/relationships/image" Target="../media/image289.emf"/><Relationship Id="rId16" Type="http://schemas.openxmlformats.org/officeDocument/2006/relationships/image" Target="../media/image288.emf"/><Relationship Id="rId15" Type="http://schemas.openxmlformats.org/officeDocument/2006/relationships/image" Target="../media/image287.emf"/><Relationship Id="rId14" Type="http://schemas.openxmlformats.org/officeDocument/2006/relationships/image" Target="../media/image286.emf"/><Relationship Id="rId13" Type="http://schemas.openxmlformats.org/officeDocument/2006/relationships/image" Target="../media/image285.emf"/><Relationship Id="rId12" Type="http://schemas.openxmlformats.org/officeDocument/2006/relationships/image" Target="../media/image284.emf"/><Relationship Id="rId11" Type="http://schemas.openxmlformats.org/officeDocument/2006/relationships/image" Target="../media/image283.emf"/><Relationship Id="rId10" Type="http://schemas.openxmlformats.org/officeDocument/2006/relationships/image" Target="../media/image282.emf"/><Relationship Id="rId1" Type="http://schemas.openxmlformats.org/officeDocument/2006/relationships/image" Target="../media/image273.e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8.emf"/><Relationship Id="rId8" Type="http://schemas.openxmlformats.org/officeDocument/2006/relationships/image" Target="../media/image307.emf"/><Relationship Id="rId7" Type="http://schemas.openxmlformats.org/officeDocument/2006/relationships/image" Target="../media/image306.emf"/><Relationship Id="rId6" Type="http://schemas.openxmlformats.org/officeDocument/2006/relationships/image" Target="../media/image305.emf"/><Relationship Id="rId5" Type="http://schemas.openxmlformats.org/officeDocument/2006/relationships/image" Target="../media/image304.emf"/><Relationship Id="rId4" Type="http://schemas.openxmlformats.org/officeDocument/2006/relationships/image" Target="../media/image302.emf"/><Relationship Id="rId3" Type="http://schemas.openxmlformats.org/officeDocument/2006/relationships/image" Target="../media/image301.emf"/><Relationship Id="rId2" Type="http://schemas.openxmlformats.org/officeDocument/2006/relationships/image" Target="../media/image300.emf"/><Relationship Id="rId13" Type="http://schemas.openxmlformats.org/officeDocument/2006/relationships/image" Target="../media/image312.emf"/><Relationship Id="rId12" Type="http://schemas.openxmlformats.org/officeDocument/2006/relationships/image" Target="../media/image311.emf"/><Relationship Id="rId11" Type="http://schemas.openxmlformats.org/officeDocument/2006/relationships/image" Target="../media/image310.emf"/><Relationship Id="rId10" Type="http://schemas.openxmlformats.org/officeDocument/2006/relationships/image" Target="../media/image309.emf"/><Relationship Id="rId1" Type="http://schemas.openxmlformats.org/officeDocument/2006/relationships/image" Target="../media/image299.e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1.emf"/><Relationship Id="rId8" Type="http://schemas.openxmlformats.org/officeDocument/2006/relationships/image" Target="../media/image320.emf"/><Relationship Id="rId7" Type="http://schemas.openxmlformats.org/officeDocument/2006/relationships/image" Target="../media/image319.emf"/><Relationship Id="rId6" Type="http://schemas.openxmlformats.org/officeDocument/2006/relationships/image" Target="../media/image318.emf"/><Relationship Id="rId5" Type="http://schemas.openxmlformats.org/officeDocument/2006/relationships/image" Target="../media/image317.emf"/><Relationship Id="rId4" Type="http://schemas.openxmlformats.org/officeDocument/2006/relationships/image" Target="../media/image316.emf"/><Relationship Id="rId3" Type="http://schemas.openxmlformats.org/officeDocument/2006/relationships/image" Target="../media/image315.emf"/><Relationship Id="rId2" Type="http://schemas.openxmlformats.org/officeDocument/2006/relationships/image" Target="../media/image314.emf"/><Relationship Id="rId15" Type="http://schemas.openxmlformats.org/officeDocument/2006/relationships/image" Target="../media/image327.emf"/><Relationship Id="rId14" Type="http://schemas.openxmlformats.org/officeDocument/2006/relationships/image" Target="../media/image326.emf"/><Relationship Id="rId13" Type="http://schemas.openxmlformats.org/officeDocument/2006/relationships/image" Target="../media/image325.emf"/><Relationship Id="rId12" Type="http://schemas.openxmlformats.org/officeDocument/2006/relationships/image" Target="../media/image324.emf"/><Relationship Id="rId11" Type="http://schemas.openxmlformats.org/officeDocument/2006/relationships/image" Target="../media/image323.emf"/><Relationship Id="rId10" Type="http://schemas.openxmlformats.org/officeDocument/2006/relationships/image" Target="../media/image322.emf"/><Relationship Id="rId1" Type="http://schemas.openxmlformats.org/officeDocument/2006/relationships/image" Target="../media/image313.emf"/></Relationships>
</file>

<file path=ppt/drawings/_rels/vmlDrawing3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36.emf"/><Relationship Id="rId6" Type="http://schemas.openxmlformats.org/officeDocument/2006/relationships/image" Target="../media/image335.emf"/><Relationship Id="rId5" Type="http://schemas.openxmlformats.org/officeDocument/2006/relationships/image" Target="../media/image12.wmf"/><Relationship Id="rId4" Type="http://schemas.openxmlformats.org/officeDocument/2006/relationships/image" Target="../media/image334.emf"/><Relationship Id="rId3" Type="http://schemas.openxmlformats.org/officeDocument/2006/relationships/image" Target="../media/image333.emf"/><Relationship Id="rId2" Type="http://schemas.openxmlformats.org/officeDocument/2006/relationships/image" Target="../media/image332.emf"/><Relationship Id="rId1" Type="http://schemas.openxmlformats.org/officeDocument/2006/relationships/image" Target="../media/image331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emf"/><Relationship Id="rId7" Type="http://schemas.openxmlformats.org/officeDocument/2006/relationships/image" Target="../media/image349.emf"/><Relationship Id="rId6" Type="http://schemas.openxmlformats.org/officeDocument/2006/relationships/image" Target="../media/image348.emf"/><Relationship Id="rId5" Type="http://schemas.openxmlformats.org/officeDocument/2006/relationships/image" Target="../media/image347.emf"/><Relationship Id="rId4" Type="http://schemas.openxmlformats.org/officeDocument/2006/relationships/image" Target="../media/image346.emf"/><Relationship Id="rId3" Type="http://schemas.openxmlformats.org/officeDocument/2006/relationships/image" Target="../media/image345.emf"/><Relationship Id="rId2" Type="http://schemas.openxmlformats.org/officeDocument/2006/relationships/image" Target="../media/image339.emf"/><Relationship Id="rId1" Type="http://schemas.openxmlformats.org/officeDocument/2006/relationships/image" Target="../media/image338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emf"/><Relationship Id="rId8" Type="http://schemas.openxmlformats.org/officeDocument/2006/relationships/image" Target="../media/image26.emf"/><Relationship Id="rId7" Type="http://schemas.openxmlformats.org/officeDocument/2006/relationships/image" Target="../media/image25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2" Type="http://schemas.openxmlformats.org/officeDocument/2006/relationships/image" Target="../media/image30.emf"/><Relationship Id="rId11" Type="http://schemas.openxmlformats.org/officeDocument/2006/relationships/image" Target="../media/image29.wmf"/><Relationship Id="rId10" Type="http://schemas.openxmlformats.org/officeDocument/2006/relationships/image" Target="../media/image28.e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emf"/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.emf"/><Relationship Id="rId8" Type="http://schemas.openxmlformats.org/officeDocument/2006/relationships/image" Target="../media/image43.emf"/><Relationship Id="rId7" Type="http://schemas.openxmlformats.org/officeDocument/2006/relationships/image" Target="../media/image42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Relationship Id="rId3" Type="http://schemas.openxmlformats.org/officeDocument/2006/relationships/image" Target="../media/image38.emf"/><Relationship Id="rId27" Type="http://schemas.openxmlformats.org/officeDocument/2006/relationships/image" Target="../media/image62.emf"/><Relationship Id="rId26" Type="http://schemas.openxmlformats.org/officeDocument/2006/relationships/image" Target="../media/image61.emf"/><Relationship Id="rId25" Type="http://schemas.openxmlformats.org/officeDocument/2006/relationships/image" Target="../media/image60.emf"/><Relationship Id="rId24" Type="http://schemas.openxmlformats.org/officeDocument/2006/relationships/image" Target="../media/image59.emf"/><Relationship Id="rId23" Type="http://schemas.openxmlformats.org/officeDocument/2006/relationships/image" Target="../media/image58.emf"/><Relationship Id="rId22" Type="http://schemas.openxmlformats.org/officeDocument/2006/relationships/image" Target="../media/image57.emf"/><Relationship Id="rId21" Type="http://schemas.openxmlformats.org/officeDocument/2006/relationships/image" Target="../media/image56.emf"/><Relationship Id="rId20" Type="http://schemas.openxmlformats.org/officeDocument/2006/relationships/image" Target="../media/image55.emf"/><Relationship Id="rId2" Type="http://schemas.openxmlformats.org/officeDocument/2006/relationships/image" Target="../media/image37.emf"/><Relationship Id="rId19" Type="http://schemas.openxmlformats.org/officeDocument/2006/relationships/image" Target="../media/image54.emf"/><Relationship Id="rId18" Type="http://schemas.openxmlformats.org/officeDocument/2006/relationships/image" Target="../media/image53.emf"/><Relationship Id="rId17" Type="http://schemas.openxmlformats.org/officeDocument/2006/relationships/image" Target="../media/image52.emf"/><Relationship Id="rId16" Type="http://schemas.openxmlformats.org/officeDocument/2006/relationships/image" Target="../media/image51.emf"/><Relationship Id="rId15" Type="http://schemas.openxmlformats.org/officeDocument/2006/relationships/image" Target="../media/image50.emf"/><Relationship Id="rId14" Type="http://schemas.openxmlformats.org/officeDocument/2006/relationships/image" Target="../media/image49.emf"/><Relationship Id="rId13" Type="http://schemas.openxmlformats.org/officeDocument/2006/relationships/image" Target="../media/image48.emf"/><Relationship Id="rId12" Type="http://schemas.openxmlformats.org/officeDocument/2006/relationships/image" Target="../media/image47.emf"/><Relationship Id="rId11" Type="http://schemas.openxmlformats.org/officeDocument/2006/relationships/image" Target="../media/image46.emf"/><Relationship Id="rId10" Type="http://schemas.openxmlformats.org/officeDocument/2006/relationships/image" Target="../media/image45.emf"/><Relationship Id="rId1" Type="http://schemas.openxmlformats.org/officeDocument/2006/relationships/image" Target="../media/image36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2.emf"/><Relationship Id="rId8" Type="http://schemas.openxmlformats.org/officeDocument/2006/relationships/image" Target="../media/image71.emf"/><Relationship Id="rId7" Type="http://schemas.openxmlformats.org/officeDocument/2006/relationships/image" Target="../media/image70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1" Type="http://schemas.openxmlformats.org/officeDocument/2006/relationships/image" Target="../media/image74.emf"/><Relationship Id="rId10" Type="http://schemas.openxmlformats.org/officeDocument/2006/relationships/image" Target="../media/image73.emf"/><Relationship Id="rId1" Type="http://schemas.openxmlformats.org/officeDocument/2006/relationships/image" Target="../media/image64.e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80.emf"/><Relationship Id="rId4" Type="http://schemas.openxmlformats.org/officeDocument/2006/relationships/image" Target="../media/image79.emf"/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57EE24-3B93-46F1-963F-EA5F09CF034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57EE24-3B93-46F1-963F-EA5F09CF034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57EE24-3B93-46F1-963F-EA5F09CF034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57EE24-3B93-46F1-963F-EA5F09CF034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57EE24-3B93-46F1-963F-EA5F09CF034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57EE24-3B93-46F1-963F-EA5F09CF034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57EE24-3B93-46F1-963F-EA5F09CF034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57EE24-3B93-46F1-963F-EA5F09CF034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57EE24-3B93-46F1-963F-EA5F09CF034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57EE24-3B93-46F1-963F-EA5F09CF034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57EE24-3B93-46F1-963F-EA5F09CF034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57EE24-3B93-46F1-963F-EA5F09CF034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57EE24-3B93-46F1-963F-EA5F09CF034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57EE24-3B93-46F1-963F-EA5F09CF034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14.e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1.e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18.emf"/><Relationship Id="rId15" Type="http://schemas.openxmlformats.org/officeDocument/2006/relationships/oleObject" Target="../embeddings/oleObject24.bin"/><Relationship Id="rId14" Type="http://schemas.openxmlformats.org/officeDocument/2006/relationships/image" Target="../media/image17.e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16.e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15.emf"/><Relationship Id="rId1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2.e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0.emf"/><Relationship Id="rId3" Type="http://schemas.openxmlformats.org/officeDocument/2006/relationships/oleObject" Target="../embeddings/oleObject26.bin"/><Relationship Id="rId26" Type="http://schemas.openxmlformats.org/officeDocument/2006/relationships/vmlDrawing" Target="../drawings/vmlDrawing4.vml"/><Relationship Id="rId25" Type="http://schemas.openxmlformats.org/officeDocument/2006/relationships/slideLayout" Target="../slideLayouts/slideLayout12.xml"/><Relationship Id="rId24" Type="http://schemas.openxmlformats.org/officeDocument/2006/relationships/image" Target="../media/image30.emf"/><Relationship Id="rId23" Type="http://schemas.openxmlformats.org/officeDocument/2006/relationships/oleObject" Target="../embeddings/oleObject36.bin"/><Relationship Id="rId22" Type="http://schemas.openxmlformats.org/officeDocument/2006/relationships/image" Target="../media/image29.wmf"/><Relationship Id="rId21" Type="http://schemas.openxmlformats.org/officeDocument/2006/relationships/oleObject" Target="../embeddings/oleObject35.bin"/><Relationship Id="rId20" Type="http://schemas.openxmlformats.org/officeDocument/2006/relationships/image" Target="../media/image28.emf"/><Relationship Id="rId2" Type="http://schemas.openxmlformats.org/officeDocument/2006/relationships/image" Target="../media/image19.emf"/><Relationship Id="rId19" Type="http://schemas.openxmlformats.org/officeDocument/2006/relationships/oleObject" Target="../embeddings/oleObject34.bin"/><Relationship Id="rId18" Type="http://schemas.openxmlformats.org/officeDocument/2006/relationships/image" Target="../media/image27.emf"/><Relationship Id="rId17" Type="http://schemas.openxmlformats.org/officeDocument/2006/relationships/oleObject" Target="../embeddings/oleObject33.bin"/><Relationship Id="rId16" Type="http://schemas.openxmlformats.org/officeDocument/2006/relationships/image" Target="../media/image26.emf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25.e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24.e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23.emf"/><Relationship Id="rId1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34.e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2.e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1.e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3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Relationship Id="rId3" Type="http://schemas.openxmlformats.org/officeDocument/2006/relationships/image" Target="../media/image35.png"/><Relationship Id="rId2" Type="http://schemas.openxmlformats.org/officeDocument/2006/relationships/oleObject" Target="../embeddings/oleObject41.bin"/><Relationship Id="rId1" Type="http://schemas.openxmlformats.org/officeDocument/2006/relationships/slide" Target="slide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39.e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38.emf"/><Relationship Id="rId56" Type="http://schemas.openxmlformats.org/officeDocument/2006/relationships/vmlDrawing" Target="../drawings/vmlDrawing7.vml"/><Relationship Id="rId55" Type="http://schemas.openxmlformats.org/officeDocument/2006/relationships/slideLayout" Target="../slideLayouts/slideLayout2.xml"/><Relationship Id="rId54" Type="http://schemas.openxmlformats.org/officeDocument/2006/relationships/image" Target="../media/image62.emf"/><Relationship Id="rId53" Type="http://schemas.openxmlformats.org/officeDocument/2006/relationships/oleObject" Target="../embeddings/oleObject71.bin"/><Relationship Id="rId52" Type="http://schemas.openxmlformats.org/officeDocument/2006/relationships/image" Target="../media/image61.emf"/><Relationship Id="rId51" Type="http://schemas.openxmlformats.org/officeDocument/2006/relationships/oleObject" Target="../embeddings/oleObject70.bin"/><Relationship Id="rId50" Type="http://schemas.openxmlformats.org/officeDocument/2006/relationships/image" Target="../media/image60.emf"/><Relationship Id="rId5" Type="http://schemas.openxmlformats.org/officeDocument/2006/relationships/oleObject" Target="../embeddings/oleObject47.bin"/><Relationship Id="rId49" Type="http://schemas.openxmlformats.org/officeDocument/2006/relationships/oleObject" Target="../embeddings/oleObject69.bin"/><Relationship Id="rId48" Type="http://schemas.openxmlformats.org/officeDocument/2006/relationships/image" Target="../media/image59.emf"/><Relationship Id="rId47" Type="http://schemas.openxmlformats.org/officeDocument/2006/relationships/oleObject" Target="../embeddings/oleObject68.bin"/><Relationship Id="rId46" Type="http://schemas.openxmlformats.org/officeDocument/2006/relationships/image" Target="../media/image58.emf"/><Relationship Id="rId45" Type="http://schemas.openxmlformats.org/officeDocument/2006/relationships/oleObject" Target="../embeddings/oleObject67.bin"/><Relationship Id="rId44" Type="http://schemas.openxmlformats.org/officeDocument/2006/relationships/image" Target="../media/image57.emf"/><Relationship Id="rId43" Type="http://schemas.openxmlformats.org/officeDocument/2006/relationships/oleObject" Target="../embeddings/oleObject66.bin"/><Relationship Id="rId42" Type="http://schemas.openxmlformats.org/officeDocument/2006/relationships/image" Target="../media/image56.emf"/><Relationship Id="rId41" Type="http://schemas.openxmlformats.org/officeDocument/2006/relationships/oleObject" Target="../embeddings/oleObject65.bin"/><Relationship Id="rId40" Type="http://schemas.openxmlformats.org/officeDocument/2006/relationships/image" Target="../media/image55.emf"/><Relationship Id="rId4" Type="http://schemas.openxmlformats.org/officeDocument/2006/relationships/image" Target="../media/image37.emf"/><Relationship Id="rId39" Type="http://schemas.openxmlformats.org/officeDocument/2006/relationships/oleObject" Target="../embeddings/oleObject64.bin"/><Relationship Id="rId38" Type="http://schemas.openxmlformats.org/officeDocument/2006/relationships/image" Target="../media/image54.emf"/><Relationship Id="rId37" Type="http://schemas.openxmlformats.org/officeDocument/2006/relationships/oleObject" Target="../embeddings/oleObject63.bin"/><Relationship Id="rId36" Type="http://schemas.openxmlformats.org/officeDocument/2006/relationships/image" Target="../media/image53.emf"/><Relationship Id="rId35" Type="http://schemas.openxmlformats.org/officeDocument/2006/relationships/oleObject" Target="../embeddings/oleObject62.bin"/><Relationship Id="rId34" Type="http://schemas.openxmlformats.org/officeDocument/2006/relationships/image" Target="../media/image52.emf"/><Relationship Id="rId33" Type="http://schemas.openxmlformats.org/officeDocument/2006/relationships/oleObject" Target="../embeddings/oleObject61.bin"/><Relationship Id="rId32" Type="http://schemas.openxmlformats.org/officeDocument/2006/relationships/image" Target="../media/image51.emf"/><Relationship Id="rId31" Type="http://schemas.openxmlformats.org/officeDocument/2006/relationships/oleObject" Target="../embeddings/oleObject60.bin"/><Relationship Id="rId30" Type="http://schemas.openxmlformats.org/officeDocument/2006/relationships/image" Target="../media/image50.emf"/><Relationship Id="rId3" Type="http://schemas.openxmlformats.org/officeDocument/2006/relationships/oleObject" Target="../embeddings/oleObject46.bin"/><Relationship Id="rId29" Type="http://schemas.openxmlformats.org/officeDocument/2006/relationships/oleObject" Target="../embeddings/oleObject59.bin"/><Relationship Id="rId28" Type="http://schemas.openxmlformats.org/officeDocument/2006/relationships/image" Target="../media/image49.emf"/><Relationship Id="rId27" Type="http://schemas.openxmlformats.org/officeDocument/2006/relationships/oleObject" Target="../embeddings/oleObject58.bin"/><Relationship Id="rId26" Type="http://schemas.openxmlformats.org/officeDocument/2006/relationships/image" Target="../media/image48.emf"/><Relationship Id="rId25" Type="http://schemas.openxmlformats.org/officeDocument/2006/relationships/oleObject" Target="../embeddings/oleObject57.bin"/><Relationship Id="rId24" Type="http://schemas.openxmlformats.org/officeDocument/2006/relationships/image" Target="../media/image47.emf"/><Relationship Id="rId23" Type="http://schemas.openxmlformats.org/officeDocument/2006/relationships/oleObject" Target="../embeddings/oleObject56.bin"/><Relationship Id="rId22" Type="http://schemas.openxmlformats.org/officeDocument/2006/relationships/image" Target="../media/image46.emf"/><Relationship Id="rId21" Type="http://schemas.openxmlformats.org/officeDocument/2006/relationships/oleObject" Target="../embeddings/oleObject55.bin"/><Relationship Id="rId20" Type="http://schemas.openxmlformats.org/officeDocument/2006/relationships/image" Target="../media/image45.emf"/><Relationship Id="rId2" Type="http://schemas.openxmlformats.org/officeDocument/2006/relationships/image" Target="../media/image36.emf"/><Relationship Id="rId19" Type="http://schemas.openxmlformats.org/officeDocument/2006/relationships/oleObject" Target="../embeddings/oleObject54.bin"/><Relationship Id="rId18" Type="http://schemas.openxmlformats.org/officeDocument/2006/relationships/image" Target="../media/image44.emf"/><Relationship Id="rId17" Type="http://schemas.openxmlformats.org/officeDocument/2006/relationships/oleObject" Target="../embeddings/oleObject53.bin"/><Relationship Id="rId16" Type="http://schemas.openxmlformats.org/officeDocument/2006/relationships/image" Target="../media/image43.emf"/><Relationship Id="rId15" Type="http://schemas.openxmlformats.org/officeDocument/2006/relationships/oleObject" Target="../embeddings/oleObject52.bin"/><Relationship Id="rId14" Type="http://schemas.openxmlformats.org/officeDocument/2006/relationships/image" Target="../media/image42.e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41.e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40.emf"/><Relationship Id="rId1" Type="http://schemas.openxmlformats.org/officeDocument/2006/relationships/oleObject" Target="../embeddings/oleObject4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emf"/><Relationship Id="rId8" Type="http://schemas.openxmlformats.org/officeDocument/2006/relationships/oleObject" Target="../embeddings/oleObject75.bin"/><Relationship Id="rId7" Type="http://schemas.openxmlformats.org/officeDocument/2006/relationships/image" Target="../media/image66.emf"/><Relationship Id="rId6" Type="http://schemas.openxmlformats.org/officeDocument/2006/relationships/oleObject" Target="../embeddings/oleObject74.bin"/><Relationship Id="rId5" Type="http://schemas.openxmlformats.org/officeDocument/2006/relationships/image" Target="../media/image65.emf"/><Relationship Id="rId4" Type="http://schemas.openxmlformats.org/officeDocument/2006/relationships/oleObject" Target="../embeddings/oleObject73.bin"/><Relationship Id="rId3" Type="http://schemas.openxmlformats.org/officeDocument/2006/relationships/image" Target="../media/image64.emf"/><Relationship Id="rId25" Type="http://schemas.openxmlformats.org/officeDocument/2006/relationships/vmlDrawing" Target="../drawings/vmlDrawing8.v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74.emf"/><Relationship Id="rId22" Type="http://schemas.openxmlformats.org/officeDocument/2006/relationships/oleObject" Target="../embeddings/oleObject82.bin"/><Relationship Id="rId21" Type="http://schemas.openxmlformats.org/officeDocument/2006/relationships/image" Target="../media/image73.emf"/><Relationship Id="rId20" Type="http://schemas.openxmlformats.org/officeDocument/2006/relationships/oleObject" Target="../embeddings/oleObject81.bin"/><Relationship Id="rId2" Type="http://schemas.openxmlformats.org/officeDocument/2006/relationships/oleObject" Target="../embeddings/oleObject72.bin"/><Relationship Id="rId19" Type="http://schemas.openxmlformats.org/officeDocument/2006/relationships/image" Target="../media/image72.emf"/><Relationship Id="rId18" Type="http://schemas.openxmlformats.org/officeDocument/2006/relationships/oleObject" Target="../embeddings/oleObject80.bin"/><Relationship Id="rId17" Type="http://schemas.openxmlformats.org/officeDocument/2006/relationships/image" Target="../media/image71.emf"/><Relationship Id="rId16" Type="http://schemas.openxmlformats.org/officeDocument/2006/relationships/oleObject" Target="../embeddings/oleObject79.bin"/><Relationship Id="rId15" Type="http://schemas.openxmlformats.org/officeDocument/2006/relationships/image" Target="../media/image70.emf"/><Relationship Id="rId14" Type="http://schemas.openxmlformats.org/officeDocument/2006/relationships/oleObject" Target="../embeddings/oleObject78.bin"/><Relationship Id="rId13" Type="http://schemas.openxmlformats.org/officeDocument/2006/relationships/image" Target="../media/image69.emf"/><Relationship Id="rId12" Type="http://schemas.openxmlformats.org/officeDocument/2006/relationships/oleObject" Target="../embeddings/oleObject77.bin"/><Relationship Id="rId11" Type="http://schemas.openxmlformats.org/officeDocument/2006/relationships/image" Target="../media/image68.emf"/><Relationship Id="rId10" Type="http://schemas.openxmlformats.org/officeDocument/2006/relationships/oleObject" Target="../embeddings/oleObject76.bin"/><Relationship Id="rId1" Type="http://schemas.openxmlformats.org/officeDocument/2006/relationships/image" Target="../media/image6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emf"/><Relationship Id="rId8" Type="http://schemas.openxmlformats.org/officeDocument/2006/relationships/oleObject" Target="../embeddings/oleObject86.bin"/><Relationship Id="rId7" Type="http://schemas.openxmlformats.org/officeDocument/2006/relationships/image" Target="../media/image78.emf"/><Relationship Id="rId6" Type="http://schemas.openxmlformats.org/officeDocument/2006/relationships/oleObject" Target="../embeddings/oleObject85.bin"/><Relationship Id="rId5" Type="http://schemas.openxmlformats.org/officeDocument/2006/relationships/image" Target="../media/image77.emf"/><Relationship Id="rId4" Type="http://schemas.openxmlformats.org/officeDocument/2006/relationships/oleObject" Target="../embeddings/oleObject84.bin"/><Relationship Id="rId3" Type="http://schemas.openxmlformats.org/officeDocument/2006/relationships/image" Target="../media/image76.emf"/><Relationship Id="rId2" Type="http://schemas.openxmlformats.org/officeDocument/2006/relationships/oleObject" Target="../embeddings/oleObject83.bin"/><Relationship Id="rId13" Type="http://schemas.openxmlformats.org/officeDocument/2006/relationships/vmlDrawing" Target="../drawings/vmlDrawing9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80.emf"/><Relationship Id="rId10" Type="http://schemas.openxmlformats.org/officeDocument/2006/relationships/oleObject" Target="../embeddings/oleObject87.bin"/><Relationship Id="rId1" Type="http://schemas.openxmlformats.org/officeDocument/2006/relationships/image" Target="../media/image75.emf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81.wmf"/><Relationship Id="rId17" Type="http://schemas.openxmlformats.org/officeDocument/2006/relationships/vmlDrawing" Target="../drawings/vmlDrawing10.vml"/><Relationship Id="rId16" Type="http://schemas.openxmlformats.org/officeDocument/2006/relationships/slideLayout" Target="../slideLayouts/slideLayout2.xml"/><Relationship Id="rId15" Type="http://schemas.openxmlformats.org/officeDocument/2006/relationships/oleObject" Target="../embeddings/oleObject95.bin"/><Relationship Id="rId14" Type="http://schemas.openxmlformats.org/officeDocument/2006/relationships/image" Target="../media/image87.w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88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1.e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90.e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89.e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88.e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9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4.e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3.e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92.emf"/><Relationship Id="rId1" Type="http://schemas.openxmlformats.org/officeDocument/2006/relationships/oleObject" Target="../embeddings/oleObject100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98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104.bin"/><Relationship Id="rId26" Type="http://schemas.openxmlformats.org/officeDocument/2006/relationships/vmlDrawing" Target="../drawings/vmlDrawing13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106.emf"/><Relationship Id="rId23" Type="http://schemas.openxmlformats.org/officeDocument/2006/relationships/oleObject" Target="../embeddings/oleObject114.bin"/><Relationship Id="rId22" Type="http://schemas.openxmlformats.org/officeDocument/2006/relationships/image" Target="../media/image105.emf"/><Relationship Id="rId21" Type="http://schemas.openxmlformats.org/officeDocument/2006/relationships/oleObject" Target="../embeddings/oleObject113.bin"/><Relationship Id="rId20" Type="http://schemas.openxmlformats.org/officeDocument/2006/relationships/image" Target="../media/image104.emf"/><Relationship Id="rId2" Type="http://schemas.openxmlformats.org/officeDocument/2006/relationships/image" Target="../media/image95.wmf"/><Relationship Id="rId19" Type="http://schemas.openxmlformats.org/officeDocument/2006/relationships/oleObject" Target="../embeddings/oleObject112.bin"/><Relationship Id="rId18" Type="http://schemas.openxmlformats.org/officeDocument/2006/relationships/image" Target="../media/image103.emf"/><Relationship Id="rId17" Type="http://schemas.openxmlformats.org/officeDocument/2006/relationships/oleObject" Target="../embeddings/oleObject111.bin"/><Relationship Id="rId16" Type="http://schemas.openxmlformats.org/officeDocument/2006/relationships/image" Target="../media/image102.wmf"/><Relationship Id="rId15" Type="http://schemas.openxmlformats.org/officeDocument/2006/relationships/oleObject" Target="../embeddings/oleObject110.bin"/><Relationship Id="rId14" Type="http://schemas.openxmlformats.org/officeDocument/2006/relationships/image" Target="../media/image101.wmf"/><Relationship Id="rId13" Type="http://schemas.openxmlformats.org/officeDocument/2006/relationships/oleObject" Target="../embeddings/oleObject109.bin"/><Relationship Id="rId12" Type="http://schemas.openxmlformats.org/officeDocument/2006/relationships/image" Target="../media/image100.wmf"/><Relationship Id="rId11" Type="http://schemas.openxmlformats.org/officeDocument/2006/relationships/oleObject" Target="../embeddings/oleObject108.bin"/><Relationship Id="rId10" Type="http://schemas.openxmlformats.org/officeDocument/2006/relationships/image" Target="../media/image99.wmf"/><Relationship Id="rId1" Type="http://schemas.openxmlformats.org/officeDocument/2006/relationships/oleObject" Target="../embeddings/oleObject103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9.bin"/><Relationship Id="rId8" Type="http://schemas.openxmlformats.org/officeDocument/2006/relationships/image" Target="../media/image110.e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08.e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07.e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1.emf"/><Relationship Id="rId1" Type="http://schemas.openxmlformats.org/officeDocument/2006/relationships/oleObject" Target="../embeddings/oleObject115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15.e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14.e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3.emf"/><Relationship Id="rId3" Type="http://schemas.openxmlformats.org/officeDocument/2006/relationships/oleObject" Target="../embeddings/oleObject121.bin"/><Relationship Id="rId25" Type="http://schemas.openxmlformats.org/officeDocument/2006/relationships/vmlDrawing" Target="../drawings/vmlDrawing15.vml"/><Relationship Id="rId24" Type="http://schemas.openxmlformats.org/officeDocument/2006/relationships/slideLayout" Target="../slideLayouts/slideLayout2.xml"/><Relationship Id="rId23" Type="http://schemas.openxmlformats.org/officeDocument/2006/relationships/audio" Target="../media/audio2.wav"/><Relationship Id="rId22" Type="http://schemas.openxmlformats.org/officeDocument/2006/relationships/image" Target="../media/image122.emf"/><Relationship Id="rId21" Type="http://schemas.openxmlformats.org/officeDocument/2006/relationships/oleObject" Target="../embeddings/oleObject130.bin"/><Relationship Id="rId20" Type="http://schemas.openxmlformats.org/officeDocument/2006/relationships/image" Target="../media/image121.emf"/><Relationship Id="rId2" Type="http://schemas.openxmlformats.org/officeDocument/2006/relationships/image" Target="../media/image112.emf"/><Relationship Id="rId19" Type="http://schemas.openxmlformats.org/officeDocument/2006/relationships/oleObject" Target="../embeddings/oleObject129.bin"/><Relationship Id="rId18" Type="http://schemas.openxmlformats.org/officeDocument/2006/relationships/image" Target="../media/image120.emf"/><Relationship Id="rId17" Type="http://schemas.openxmlformats.org/officeDocument/2006/relationships/oleObject" Target="../embeddings/oleObject128.bin"/><Relationship Id="rId16" Type="http://schemas.openxmlformats.org/officeDocument/2006/relationships/image" Target="../media/image119.emf"/><Relationship Id="rId15" Type="http://schemas.openxmlformats.org/officeDocument/2006/relationships/oleObject" Target="../embeddings/oleObject127.bin"/><Relationship Id="rId14" Type="http://schemas.openxmlformats.org/officeDocument/2006/relationships/image" Target="../media/image118.emf"/><Relationship Id="rId13" Type="http://schemas.openxmlformats.org/officeDocument/2006/relationships/oleObject" Target="../embeddings/oleObject126.bin"/><Relationship Id="rId12" Type="http://schemas.openxmlformats.org/officeDocument/2006/relationships/image" Target="../media/image117.e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116.emf"/><Relationship Id="rId1" Type="http://schemas.openxmlformats.org/officeDocument/2006/relationships/oleObject" Target="../embeddings/oleObject120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5.bin"/><Relationship Id="rId8" Type="http://schemas.openxmlformats.org/officeDocument/2006/relationships/image" Target="../media/image126.emf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125.e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4.e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123.e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7.emf"/><Relationship Id="rId1" Type="http://schemas.openxmlformats.org/officeDocument/2006/relationships/oleObject" Target="../embeddings/oleObject131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9.emf"/><Relationship Id="rId3" Type="http://schemas.openxmlformats.org/officeDocument/2006/relationships/oleObject" Target="../embeddings/oleObject137.bin"/><Relationship Id="rId2" Type="http://schemas.openxmlformats.org/officeDocument/2006/relationships/image" Target="../media/image128.emf"/><Relationship Id="rId1" Type="http://schemas.openxmlformats.org/officeDocument/2006/relationships/oleObject" Target="../embeddings/oleObject136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33.e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32.e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31.emf"/><Relationship Id="rId34" Type="http://schemas.openxmlformats.org/officeDocument/2006/relationships/vmlDrawing" Target="../drawings/vmlDrawing18.vml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145.emf"/><Relationship Id="rId31" Type="http://schemas.openxmlformats.org/officeDocument/2006/relationships/oleObject" Target="../embeddings/oleObject153.bin"/><Relationship Id="rId30" Type="http://schemas.openxmlformats.org/officeDocument/2006/relationships/image" Target="../media/image144.emf"/><Relationship Id="rId3" Type="http://schemas.openxmlformats.org/officeDocument/2006/relationships/oleObject" Target="../embeddings/oleObject139.bin"/><Relationship Id="rId29" Type="http://schemas.openxmlformats.org/officeDocument/2006/relationships/oleObject" Target="../embeddings/oleObject152.bin"/><Relationship Id="rId28" Type="http://schemas.openxmlformats.org/officeDocument/2006/relationships/image" Target="../media/image143.emf"/><Relationship Id="rId27" Type="http://schemas.openxmlformats.org/officeDocument/2006/relationships/oleObject" Target="../embeddings/oleObject151.bin"/><Relationship Id="rId26" Type="http://schemas.openxmlformats.org/officeDocument/2006/relationships/image" Target="../media/image142.emf"/><Relationship Id="rId25" Type="http://schemas.openxmlformats.org/officeDocument/2006/relationships/oleObject" Target="../embeddings/oleObject150.bin"/><Relationship Id="rId24" Type="http://schemas.openxmlformats.org/officeDocument/2006/relationships/image" Target="../media/image141.emf"/><Relationship Id="rId23" Type="http://schemas.openxmlformats.org/officeDocument/2006/relationships/oleObject" Target="../embeddings/oleObject149.bin"/><Relationship Id="rId22" Type="http://schemas.openxmlformats.org/officeDocument/2006/relationships/image" Target="../media/image140.emf"/><Relationship Id="rId21" Type="http://schemas.openxmlformats.org/officeDocument/2006/relationships/oleObject" Target="../embeddings/oleObject148.bin"/><Relationship Id="rId20" Type="http://schemas.openxmlformats.org/officeDocument/2006/relationships/image" Target="../media/image139.emf"/><Relationship Id="rId2" Type="http://schemas.openxmlformats.org/officeDocument/2006/relationships/image" Target="../media/image130.emf"/><Relationship Id="rId19" Type="http://schemas.openxmlformats.org/officeDocument/2006/relationships/oleObject" Target="../embeddings/oleObject147.bin"/><Relationship Id="rId18" Type="http://schemas.openxmlformats.org/officeDocument/2006/relationships/image" Target="../media/image138.emf"/><Relationship Id="rId17" Type="http://schemas.openxmlformats.org/officeDocument/2006/relationships/oleObject" Target="../embeddings/oleObject146.bin"/><Relationship Id="rId16" Type="http://schemas.openxmlformats.org/officeDocument/2006/relationships/image" Target="../media/image137.emf"/><Relationship Id="rId15" Type="http://schemas.openxmlformats.org/officeDocument/2006/relationships/oleObject" Target="../embeddings/oleObject145.bin"/><Relationship Id="rId14" Type="http://schemas.openxmlformats.org/officeDocument/2006/relationships/image" Target="../media/image136.emf"/><Relationship Id="rId13" Type="http://schemas.openxmlformats.org/officeDocument/2006/relationships/oleObject" Target="../embeddings/oleObject144.bin"/><Relationship Id="rId12" Type="http://schemas.openxmlformats.org/officeDocument/2006/relationships/image" Target="../media/image135.emf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134.emf"/><Relationship Id="rId1" Type="http://schemas.openxmlformats.org/officeDocument/2006/relationships/oleObject" Target="../embeddings/oleObject138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image" Target="../media/image2.png"/><Relationship Id="rId1" Type="http://schemas.openxmlformats.org/officeDocument/2006/relationships/slide" Target="slide2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8.e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47.emf"/><Relationship Id="rId3" Type="http://schemas.openxmlformats.org/officeDocument/2006/relationships/oleObject" Target="../embeddings/oleObject155.bin"/><Relationship Id="rId2" Type="http://schemas.openxmlformats.org/officeDocument/2006/relationships/image" Target="../media/image146.emf"/><Relationship Id="rId1" Type="http://schemas.openxmlformats.org/officeDocument/2006/relationships/oleObject" Target="../embeddings/oleObject154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1.bin"/><Relationship Id="rId8" Type="http://schemas.openxmlformats.org/officeDocument/2006/relationships/image" Target="../media/image152.emf"/><Relationship Id="rId7" Type="http://schemas.openxmlformats.org/officeDocument/2006/relationships/oleObject" Target="../embeddings/oleObject160.bin"/><Relationship Id="rId6" Type="http://schemas.openxmlformats.org/officeDocument/2006/relationships/image" Target="../media/image151.e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50.emf"/><Relationship Id="rId3" Type="http://schemas.openxmlformats.org/officeDocument/2006/relationships/oleObject" Target="../embeddings/oleObject158.bin"/><Relationship Id="rId26" Type="http://schemas.openxmlformats.org/officeDocument/2006/relationships/vmlDrawing" Target="../drawings/vmlDrawing20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160.emf"/><Relationship Id="rId23" Type="http://schemas.openxmlformats.org/officeDocument/2006/relationships/oleObject" Target="../embeddings/oleObject168.bin"/><Relationship Id="rId22" Type="http://schemas.openxmlformats.org/officeDocument/2006/relationships/image" Target="../media/image159.emf"/><Relationship Id="rId21" Type="http://schemas.openxmlformats.org/officeDocument/2006/relationships/oleObject" Target="../embeddings/oleObject167.bin"/><Relationship Id="rId20" Type="http://schemas.openxmlformats.org/officeDocument/2006/relationships/image" Target="../media/image158.emf"/><Relationship Id="rId2" Type="http://schemas.openxmlformats.org/officeDocument/2006/relationships/image" Target="../media/image149.emf"/><Relationship Id="rId19" Type="http://schemas.openxmlformats.org/officeDocument/2006/relationships/oleObject" Target="../embeddings/oleObject166.bin"/><Relationship Id="rId18" Type="http://schemas.openxmlformats.org/officeDocument/2006/relationships/image" Target="../media/image157.emf"/><Relationship Id="rId17" Type="http://schemas.openxmlformats.org/officeDocument/2006/relationships/oleObject" Target="../embeddings/oleObject165.bin"/><Relationship Id="rId16" Type="http://schemas.openxmlformats.org/officeDocument/2006/relationships/image" Target="../media/image156.emf"/><Relationship Id="rId15" Type="http://schemas.openxmlformats.org/officeDocument/2006/relationships/oleObject" Target="../embeddings/oleObject164.bin"/><Relationship Id="rId14" Type="http://schemas.openxmlformats.org/officeDocument/2006/relationships/image" Target="../media/image155.emf"/><Relationship Id="rId13" Type="http://schemas.openxmlformats.org/officeDocument/2006/relationships/oleObject" Target="../embeddings/oleObject163.bin"/><Relationship Id="rId12" Type="http://schemas.openxmlformats.org/officeDocument/2006/relationships/image" Target="../media/image154.emf"/><Relationship Id="rId11" Type="http://schemas.openxmlformats.org/officeDocument/2006/relationships/oleObject" Target="../embeddings/oleObject162.bin"/><Relationship Id="rId10" Type="http://schemas.openxmlformats.org/officeDocument/2006/relationships/image" Target="../media/image153.emf"/><Relationship Id="rId1" Type="http://schemas.openxmlformats.org/officeDocument/2006/relationships/oleObject" Target="../embeddings/oleObject157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3.bin"/><Relationship Id="rId8" Type="http://schemas.openxmlformats.org/officeDocument/2006/relationships/image" Target="../media/image164.emf"/><Relationship Id="rId7" Type="http://schemas.openxmlformats.org/officeDocument/2006/relationships/oleObject" Target="../embeddings/oleObject172.bin"/><Relationship Id="rId6" Type="http://schemas.openxmlformats.org/officeDocument/2006/relationships/image" Target="../media/image163.e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62.emf"/><Relationship Id="rId3" Type="http://schemas.openxmlformats.org/officeDocument/2006/relationships/oleObject" Target="../embeddings/oleObject170.bin"/><Relationship Id="rId28" Type="http://schemas.openxmlformats.org/officeDocument/2006/relationships/vmlDrawing" Target="../drawings/vmlDrawing21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173.emf"/><Relationship Id="rId25" Type="http://schemas.openxmlformats.org/officeDocument/2006/relationships/oleObject" Target="../embeddings/oleObject181.bin"/><Relationship Id="rId24" Type="http://schemas.openxmlformats.org/officeDocument/2006/relationships/image" Target="../media/image172.emf"/><Relationship Id="rId23" Type="http://schemas.openxmlformats.org/officeDocument/2006/relationships/oleObject" Target="../embeddings/oleObject180.bin"/><Relationship Id="rId22" Type="http://schemas.openxmlformats.org/officeDocument/2006/relationships/image" Target="../media/image171.emf"/><Relationship Id="rId21" Type="http://schemas.openxmlformats.org/officeDocument/2006/relationships/oleObject" Target="../embeddings/oleObject179.bin"/><Relationship Id="rId20" Type="http://schemas.openxmlformats.org/officeDocument/2006/relationships/image" Target="../media/image170.emf"/><Relationship Id="rId2" Type="http://schemas.openxmlformats.org/officeDocument/2006/relationships/image" Target="../media/image161.emf"/><Relationship Id="rId19" Type="http://schemas.openxmlformats.org/officeDocument/2006/relationships/oleObject" Target="../embeddings/oleObject178.bin"/><Relationship Id="rId18" Type="http://schemas.openxmlformats.org/officeDocument/2006/relationships/image" Target="../media/image169.emf"/><Relationship Id="rId17" Type="http://schemas.openxmlformats.org/officeDocument/2006/relationships/oleObject" Target="../embeddings/oleObject177.bin"/><Relationship Id="rId16" Type="http://schemas.openxmlformats.org/officeDocument/2006/relationships/image" Target="../media/image168.emf"/><Relationship Id="rId15" Type="http://schemas.openxmlformats.org/officeDocument/2006/relationships/oleObject" Target="../embeddings/oleObject176.bin"/><Relationship Id="rId14" Type="http://schemas.openxmlformats.org/officeDocument/2006/relationships/image" Target="../media/image167.emf"/><Relationship Id="rId13" Type="http://schemas.openxmlformats.org/officeDocument/2006/relationships/oleObject" Target="../embeddings/oleObject175.bin"/><Relationship Id="rId12" Type="http://schemas.openxmlformats.org/officeDocument/2006/relationships/image" Target="../media/image166.emf"/><Relationship Id="rId11" Type="http://schemas.openxmlformats.org/officeDocument/2006/relationships/oleObject" Target="../embeddings/oleObject174.bin"/><Relationship Id="rId10" Type="http://schemas.openxmlformats.org/officeDocument/2006/relationships/image" Target="../media/image165.emf"/><Relationship Id="rId1" Type="http://schemas.openxmlformats.org/officeDocument/2006/relationships/oleObject" Target="../embeddings/oleObject169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6.bin"/><Relationship Id="rId8" Type="http://schemas.openxmlformats.org/officeDocument/2006/relationships/image" Target="../media/image177.emf"/><Relationship Id="rId7" Type="http://schemas.openxmlformats.org/officeDocument/2006/relationships/oleObject" Target="../embeddings/oleObject185.bin"/><Relationship Id="rId6" Type="http://schemas.openxmlformats.org/officeDocument/2006/relationships/image" Target="../media/image176.e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75.emf"/><Relationship Id="rId3" Type="http://schemas.openxmlformats.org/officeDocument/2006/relationships/oleObject" Target="../embeddings/oleObject183.bin"/><Relationship Id="rId2" Type="http://schemas.openxmlformats.org/officeDocument/2006/relationships/image" Target="../media/image174.emf"/><Relationship Id="rId18" Type="http://schemas.openxmlformats.org/officeDocument/2006/relationships/vmlDrawing" Target="../drawings/vmlDrawing22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81.emf"/><Relationship Id="rId15" Type="http://schemas.openxmlformats.org/officeDocument/2006/relationships/oleObject" Target="../embeddings/oleObject189.bin"/><Relationship Id="rId14" Type="http://schemas.openxmlformats.org/officeDocument/2006/relationships/image" Target="../media/image180.emf"/><Relationship Id="rId13" Type="http://schemas.openxmlformats.org/officeDocument/2006/relationships/oleObject" Target="../embeddings/oleObject188.bin"/><Relationship Id="rId12" Type="http://schemas.openxmlformats.org/officeDocument/2006/relationships/image" Target="../media/image179.emf"/><Relationship Id="rId11" Type="http://schemas.openxmlformats.org/officeDocument/2006/relationships/oleObject" Target="../embeddings/oleObject187.bin"/><Relationship Id="rId10" Type="http://schemas.openxmlformats.org/officeDocument/2006/relationships/image" Target="../media/image178.emf"/><Relationship Id="rId1" Type="http://schemas.openxmlformats.org/officeDocument/2006/relationships/oleObject" Target="../embeddings/oleObject182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4.bin"/><Relationship Id="rId8" Type="http://schemas.openxmlformats.org/officeDocument/2006/relationships/image" Target="../media/image185.emf"/><Relationship Id="rId7" Type="http://schemas.openxmlformats.org/officeDocument/2006/relationships/oleObject" Target="../embeddings/oleObject193.bin"/><Relationship Id="rId6" Type="http://schemas.openxmlformats.org/officeDocument/2006/relationships/image" Target="../media/image184.e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83.emf"/><Relationship Id="rId30" Type="http://schemas.openxmlformats.org/officeDocument/2006/relationships/vmlDrawing" Target="../drawings/vmlDrawing23.vml"/><Relationship Id="rId3" Type="http://schemas.openxmlformats.org/officeDocument/2006/relationships/oleObject" Target="../embeddings/oleObject191.bin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195.emf"/><Relationship Id="rId27" Type="http://schemas.openxmlformats.org/officeDocument/2006/relationships/oleObject" Target="../embeddings/oleObject203.bin"/><Relationship Id="rId26" Type="http://schemas.openxmlformats.org/officeDocument/2006/relationships/image" Target="../media/image194.emf"/><Relationship Id="rId25" Type="http://schemas.openxmlformats.org/officeDocument/2006/relationships/oleObject" Target="../embeddings/oleObject202.bin"/><Relationship Id="rId24" Type="http://schemas.openxmlformats.org/officeDocument/2006/relationships/image" Target="../media/image193.emf"/><Relationship Id="rId23" Type="http://schemas.openxmlformats.org/officeDocument/2006/relationships/oleObject" Target="../embeddings/oleObject201.bin"/><Relationship Id="rId22" Type="http://schemas.openxmlformats.org/officeDocument/2006/relationships/image" Target="../media/image192.emf"/><Relationship Id="rId21" Type="http://schemas.openxmlformats.org/officeDocument/2006/relationships/oleObject" Target="../embeddings/oleObject200.bin"/><Relationship Id="rId20" Type="http://schemas.openxmlformats.org/officeDocument/2006/relationships/image" Target="../media/image191.emf"/><Relationship Id="rId2" Type="http://schemas.openxmlformats.org/officeDocument/2006/relationships/image" Target="../media/image182.emf"/><Relationship Id="rId19" Type="http://schemas.openxmlformats.org/officeDocument/2006/relationships/oleObject" Target="../embeddings/oleObject199.bin"/><Relationship Id="rId18" Type="http://schemas.openxmlformats.org/officeDocument/2006/relationships/image" Target="../media/image190.emf"/><Relationship Id="rId17" Type="http://schemas.openxmlformats.org/officeDocument/2006/relationships/oleObject" Target="../embeddings/oleObject198.bin"/><Relationship Id="rId16" Type="http://schemas.openxmlformats.org/officeDocument/2006/relationships/image" Target="../media/image189.emf"/><Relationship Id="rId15" Type="http://schemas.openxmlformats.org/officeDocument/2006/relationships/oleObject" Target="../embeddings/oleObject197.bin"/><Relationship Id="rId14" Type="http://schemas.openxmlformats.org/officeDocument/2006/relationships/image" Target="../media/image188.emf"/><Relationship Id="rId13" Type="http://schemas.openxmlformats.org/officeDocument/2006/relationships/oleObject" Target="../embeddings/oleObject196.bin"/><Relationship Id="rId12" Type="http://schemas.openxmlformats.org/officeDocument/2006/relationships/image" Target="../media/image187.emf"/><Relationship Id="rId11" Type="http://schemas.openxmlformats.org/officeDocument/2006/relationships/oleObject" Target="../embeddings/oleObject195.bin"/><Relationship Id="rId10" Type="http://schemas.openxmlformats.org/officeDocument/2006/relationships/image" Target="../media/image186.emf"/><Relationship Id="rId1" Type="http://schemas.openxmlformats.org/officeDocument/2006/relationships/oleObject" Target="../embeddings/oleObject190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4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8.wmf"/><Relationship Id="rId6" Type="http://schemas.openxmlformats.org/officeDocument/2006/relationships/oleObject" Target="../embeddings/oleObject206.bin"/><Relationship Id="rId5" Type="http://schemas.openxmlformats.org/officeDocument/2006/relationships/image" Target="../media/image197.wmf"/><Relationship Id="rId4" Type="http://schemas.openxmlformats.org/officeDocument/2006/relationships/oleObject" Target="../embeddings/oleObject205.bin"/><Relationship Id="rId3" Type="http://schemas.openxmlformats.org/officeDocument/2006/relationships/image" Target="../media/image196.wmf"/><Relationship Id="rId2" Type="http://schemas.openxmlformats.org/officeDocument/2006/relationships/oleObject" Target="../embeddings/oleObject204.bin"/><Relationship Id="rId1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1.bin"/><Relationship Id="rId8" Type="http://schemas.openxmlformats.org/officeDocument/2006/relationships/image" Target="../media/image202.emf"/><Relationship Id="rId7" Type="http://schemas.openxmlformats.org/officeDocument/2006/relationships/oleObject" Target="../embeddings/oleObject210.bin"/><Relationship Id="rId6" Type="http://schemas.openxmlformats.org/officeDocument/2006/relationships/image" Target="../media/image201.e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200.emf"/><Relationship Id="rId3" Type="http://schemas.openxmlformats.org/officeDocument/2006/relationships/oleObject" Target="../embeddings/oleObject208.bin"/><Relationship Id="rId2" Type="http://schemas.openxmlformats.org/officeDocument/2006/relationships/image" Target="../media/image199.emf"/><Relationship Id="rId18" Type="http://schemas.openxmlformats.org/officeDocument/2006/relationships/vmlDrawing" Target="../drawings/vmlDrawing25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06.emf"/><Relationship Id="rId15" Type="http://schemas.openxmlformats.org/officeDocument/2006/relationships/oleObject" Target="../embeddings/oleObject214.bin"/><Relationship Id="rId14" Type="http://schemas.openxmlformats.org/officeDocument/2006/relationships/image" Target="../media/image205.emf"/><Relationship Id="rId13" Type="http://schemas.openxmlformats.org/officeDocument/2006/relationships/oleObject" Target="../embeddings/oleObject213.bin"/><Relationship Id="rId12" Type="http://schemas.openxmlformats.org/officeDocument/2006/relationships/image" Target="../media/image204.emf"/><Relationship Id="rId11" Type="http://schemas.openxmlformats.org/officeDocument/2006/relationships/oleObject" Target="../embeddings/oleObject212.bin"/><Relationship Id="rId10" Type="http://schemas.openxmlformats.org/officeDocument/2006/relationships/image" Target="../media/image203.emf"/><Relationship Id="rId1" Type="http://schemas.openxmlformats.org/officeDocument/2006/relationships/oleObject" Target="../embeddings/oleObject207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9.bin"/><Relationship Id="rId8" Type="http://schemas.openxmlformats.org/officeDocument/2006/relationships/image" Target="../media/image210.emf"/><Relationship Id="rId7" Type="http://schemas.openxmlformats.org/officeDocument/2006/relationships/oleObject" Target="../embeddings/oleObject218.bin"/><Relationship Id="rId6" Type="http://schemas.openxmlformats.org/officeDocument/2006/relationships/image" Target="../media/image209.e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208.emf"/><Relationship Id="rId3" Type="http://schemas.openxmlformats.org/officeDocument/2006/relationships/oleObject" Target="../embeddings/oleObject216.bin"/><Relationship Id="rId2" Type="http://schemas.openxmlformats.org/officeDocument/2006/relationships/image" Target="../media/image207.emf"/><Relationship Id="rId18" Type="http://schemas.openxmlformats.org/officeDocument/2006/relationships/vmlDrawing" Target="../drawings/vmlDrawing26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14.emf"/><Relationship Id="rId15" Type="http://schemas.openxmlformats.org/officeDocument/2006/relationships/oleObject" Target="../embeddings/oleObject222.bin"/><Relationship Id="rId14" Type="http://schemas.openxmlformats.org/officeDocument/2006/relationships/image" Target="../media/image213.emf"/><Relationship Id="rId13" Type="http://schemas.openxmlformats.org/officeDocument/2006/relationships/oleObject" Target="../embeddings/oleObject221.bin"/><Relationship Id="rId12" Type="http://schemas.openxmlformats.org/officeDocument/2006/relationships/image" Target="../media/image212.emf"/><Relationship Id="rId11" Type="http://schemas.openxmlformats.org/officeDocument/2006/relationships/oleObject" Target="../embeddings/oleObject220.bin"/><Relationship Id="rId10" Type="http://schemas.openxmlformats.org/officeDocument/2006/relationships/image" Target="../media/image211.emf"/><Relationship Id="rId1" Type="http://schemas.openxmlformats.org/officeDocument/2006/relationships/oleObject" Target="../embeddings/oleObject21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7.bin"/><Relationship Id="rId8" Type="http://schemas.openxmlformats.org/officeDocument/2006/relationships/image" Target="../media/image218.emf"/><Relationship Id="rId7" Type="http://schemas.openxmlformats.org/officeDocument/2006/relationships/oleObject" Target="../embeddings/oleObject226.bin"/><Relationship Id="rId6" Type="http://schemas.openxmlformats.org/officeDocument/2006/relationships/image" Target="../media/image217.e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216.emf"/><Relationship Id="rId3" Type="http://schemas.openxmlformats.org/officeDocument/2006/relationships/oleObject" Target="../embeddings/oleObject224.bin"/><Relationship Id="rId24" Type="http://schemas.openxmlformats.org/officeDocument/2006/relationships/vmlDrawing" Target="../drawings/vmlDrawing27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225.emf"/><Relationship Id="rId21" Type="http://schemas.openxmlformats.org/officeDocument/2006/relationships/oleObject" Target="../embeddings/oleObject233.bin"/><Relationship Id="rId20" Type="http://schemas.openxmlformats.org/officeDocument/2006/relationships/image" Target="../media/image224.emf"/><Relationship Id="rId2" Type="http://schemas.openxmlformats.org/officeDocument/2006/relationships/image" Target="../media/image215.emf"/><Relationship Id="rId19" Type="http://schemas.openxmlformats.org/officeDocument/2006/relationships/oleObject" Target="../embeddings/oleObject232.bin"/><Relationship Id="rId18" Type="http://schemas.openxmlformats.org/officeDocument/2006/relationships/image" Target="../media/image223.emf"/><Relationship Id="rId17" Type="http://schemas.openxmlformats.org/officeDocument/2006/relationships/oleObject" Target="../embeddings/oleObject231.bin"/><Relationship Id="rId16" Type="http://schemas.openxmlformats.org/officeDocument/2006/relationships/image" Target="../media/image222.emf"/><Relationship Id="rId15" Type="http://schemas.openxmlformats.org/officeDocument/2006/relationships/oleObject" Target="../embeddings/oleObject230.bin"/><Relationship Id="rId14" Type="http://schemas.openxmlformats.org/officeDocument/2006/relationships/image" Target="../media/image221.emf"/><Relationship Id="rId13" Type="http://schemas.openxmlformats.org/officeDocument/2006/relationships/oleObject" Target="../embeddings/oleObject229.bin"/><Relationship Id="rId12" Type="http://schemas.openxmlformats.org/officeDocument/2006/relationships/image" Target="../media/image220.emf"/><Relationship Id="rId11" Type="http://schemas.openxmlformats.org/officeDocument/2006/relationships/oleObject" Target="../embeddings/oleObject228.bin"/><Relationship Id="rId10" Type="http://schemas.openxmlformats.org/officeDocument/2006/relationships/image" Target="../media/image219.emf"/><Relationship Id="rId1" Type="http://schemas.openxmlformats.org/officeDocument/2006/relationships/oleObject" Target="../embeddings/oleObject223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8.bin"/><Relationship Id="rId8" Type="http://schemas.openxmlformats.org/officeDocument/2006/relationships/image" Target="../media/image229.emf"/><Relationship Id="rId7" Type="http://schemas.openxmlformats.org/officeDocument/2006/relationships/oleObject" Target="../embeddings/oleObject237.bin"/><Relationship Id="rId6" Type="http://schemas.openxmlformats.org/officeDocument/2006/relationships/image" Target="../media/image228.emf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227.emf"/><Relationship Id="rId3" Type="http://schemas.openxmlformats.org/officeDocument/2006/relationships/oleObject" Target="../embeddings/oleObject235.bin"/><Relationship Id="rId2" Type="http://schemas.openxmlformats.org/officeDocument/2006/relationships/image" Target="../media/image226.emf"/><Relationship Id="rId18" Type="http://schemas.openxmlformats.org/officeDocument/2006/relationships/vmlDrawing" Target="../drawings/vmlDrawing28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3.emf"/><Relationship Id="rId15" Type="http://schemas.openxmlformats.org/officeDocument/2006/relationships/oleObject" Target="../embeddings/oleObject241.bin"/><Relationship Id="rId14" Type="http://schemas.openxmlformats.org/officeDocument/2006/relationships/image" Target="../media/image232.emf"/><Relationship Id="rId13" Type="http://schemas.openxmlformats.org/officeDocument/2006/relationships/oleObject" Target="../embeddings/oleObject240.bin"/><Relationship Id="rId12" Type="http://schemas.openxmlformats.org/officeDocument/2006/relationships/image" Target="../media/image231.emf"/><Relationship Id="rId11" Type="http://schemas.openxmlformats.org/officeDocument/2006/relationships/oleObject" Target="../embeddings/oleObject239.bin"/><Relationship Id="rId10" Type="http://schemas.openxmlformats.org/officeDocument/2006/relationships/image" Target="../media/image230.emf"/><Relationship Id="rId1" Type="http://schemas.openxmlformats.org/officeDocument/2006/relationships/oleObject" Target="../embeddings/oleObject234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6.bin"/><Relationship Id="rId8" Type="http://schemas.openxmlformats.org/officeDocument/2006/relationships/image" Target="../media/image237.emf"/><Relationship Id="rId7" Type="http://schemas.openxmlformats.org/officeDocument/2006/relationships/oleObject" Target="../embeddings/oleObject245.bin"/><Relationship Id="rId6" Type="http://schemas.openxmlformats.org/officeDocument/2006/relationships/image" Target="../media/image236.emf"/><Relationship Id="rId5" Type="http://schemas.openxmlformats.org/officeDocument/2006/relationships/oleObject" Target="../embeddings/oleObject244.bin"/><Relationship Id="rId4" Type="http://schemas.openxmlformats.org/officeDocument/2006/relationships/image" Target="../media/image235.emf"/><Relationship Id="rId3" Type="http://schemas.openxmlformats.org/officeDocument/2006/relationships/oleObject" Target="../embeddings/oleObject243.bin"/><Relationship Id="rId2" Type="http://schemas.openxmlformats.org/officeDocument/2006/relationships/image" Target="../media/image234.emf"/><Relationship Id="rId14" Type="http://schemas.openxmlformats.org/officeDocument/2006/relationships/vmlDrawing" Target="../drawings/vmlDrawing29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9.emf"/><Relationship Id="rId11" Type="http://schemas.openxmlformats.org/officeDocument/2006/relationships/oleObject" Target="../embeddings/oleObject247.bin"/><Relationship Id="rId10" Type="http://schemas.openxmlformats.org/officeDocument/2006/relationships/image" Target="../media/image238.emf"/><Relationship Id="rId1" Type="http://schemas.openxmlformats.org/officeDocument/2006/relationships/oleObject" Target="../embeddings/oleObject242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2.bin"/><Relationship Id="rId8" Type="http://schemas.openxmlformats.org/officeDocument/2006/relationships/image" Target="../media/image243.emf"/><Relationship Id="rId7" Type="http://schemas.openxmlformats.org/officeDocument/2006/relationships/oleObject" Target="../embeddings/oleObject251.bin"/><Relationship Id="rId6" Type="http://schemas.openxmlformats.org/officeDocument/2006/relationships/image" Target="../media/image242.emf"/><Relationship Id="rId5" Type="http://schemas.openxmlformats.org/officeDocument/2006/relationships/oleObject" Target="../embeddings/oleObject250.bin"/><Relationship Id="rId4" Type="http://schemas.openxmlformats.org/officeDocument/2006/relationships/image" Target="../media/image241.emf"/><Relationship Id="rId3" Type="http://schemas.openxmlformats.org/officeDocument/2006/relationships/oleObject" Target="../embeddings/oleObject249.bin"/><Relationship Id="rId2" Type="http://schemas.openxmlformats.org/officeDocument/2006/relationships/image" Target="../media/image240.emf"/><Relationship Id="rId14" Type="http://schemas.openxmlformats.org/officeDocument/2006/relationships/vmlDrawing" Target="../drawings/vmlDrawing30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45.emf"/><Relationship Id="rId11" Type="http://schemas.openxmlformats.org/officeDocument/2006/relationships/oleObject" Target="../embeddings/oleObject253.bin"/><Relationship Id="rId10" Type="http://schemas.openxmlformats.org/officeDocument/2006/relationships/image" Target="../media/image244.emf"/><Relationship Id="rId1" Type="http://schemas.openxmlformats.org/officeDocument/2006/relationships/oleObject" Target="../embeddings/oleObject248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8.bin"/><Relationship Id="rId8" Type="http://schemas.openxmlformats.org/officeDocument/2006/relationships/image" Target="../media/image249.emf"/><Relationship Id="rId7" Type="http://schemas.openxmlformats.org/officeDocument/2006/relationships/oleObject" Target="../embeddings/oleObject257.bin"/><Relationship Id="rId6" Type="http://schemas.openxmlformats.org/officeDocument/2006/relationships/image" Target="../media/image248.emf"/><Relationship Id="rId5" Type="http://schemas.openxmlformats.org/officeDocument/2006/relationships/oleObject" Target="../embeddings/oleObject256.bin"/><Relationship Id="rId4" Type="http://schemas.openxmlformats.org/officeDocument/2006/relationships/image" Target="../media/image247.emf"/><Relationship Id="rId3" Type="http://schemas.openxmlformats.org/officeDocument/2006/relationships/oleObject" Target="../embeddings/oleObject255.bin"/><Relationship Id="rId2" Type="http://schemas.openxmlformats.org/officeDocument/2006/relationships/image" Target="../media/image246.emf"/><Relationship Id="rId12" Type="http://schemas.openxmlformats.org/officeDocument/2006/relationships/vmlDrawing" Target="../drawings/vmlDrawing3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50.emf"/><Relationship Id="rId1" Type="http://schemas.openxmlformats.org/officeDocument/2006/relationships/oleObject" Target="../embeddings/oleObject254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2.emf"/><Relationship Id="rId1" Type="http://schemas.openxmlformats.org/officeDocument/2006/relationships/image" Target="../media/image251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3.emf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8.emf"/><Relationship Id="rId8" Type="http://schemas.openxmlformats.org/officeDocument/2006/relationships/oleObject" Target="../embeddings/oleObject262.bin"/><Relationship Id="rId7" Type="http://schemas.openxmlformats.org/officeDocument/2006/relationships/image" Target="../media/image257.emf"/><Relationship Id="rId6" Type="http://schemas.openxmlformats.org/officeDocument/2006/relationships/oleObject" Target="../embeddings/oleObject261.bin"/><Relationship Id="rId5" Type="http://schemas.openxmlformats.org/officeDocument/2006/relationships/image" Target="../media/image256.emf"/><Relationship Id="rId4" Type="http://schemas.openxmlformats.org/officeDocument/2006/relationships/oleObject" Target="../embeddings/oleObject260.bin"/><Relationship Id="rId3" Type="http://schemas.openxmlformats.org/officeDocument/2006/relationships/image" Target="../media/image255.emf"/><Relationship Id="rId2" Type="http://schemas.openxmlformats.org/officeDocument/2006/relationships/oleObject" Target="../embeddings/oleObject259.bin"/><Relationship Id="rId19" Type="http://schemas.openxmlformats.org/officeDocument/2006/relationships/vmlDrawing" Target="../drawings/vmlDrawing32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262.emf"/><Relationship Id="rId16" Type="http://schemas.openxmlformats.org/officeDocument/2006/relationships/oleObject" Target="../embeddings/oleObject266.bin"/><Relationship Id="rId15" Type="http://schemas.openxmlformats.org/officeDocument/2006/relationships/image" Target="../media/image261.emf"/><Relationship Id="rId14" Type="http://schemas.openxmlformats.org/officeDocument/2006/relationships/oleObject" Target="../embeddings/oleObject265.bin"/><Relationship Id="rId13" Type="http://schemas.openxmlformats.org/officeDocument/2006/relationships/image" Target="../media/image260.emf"/><Relationship Id="rId12" Type="http://schemas.openxmlformats.org/officeDocument/2006/relationships/oleObject" Target="../embeddings/oleObject264.bin"/><Relationship Id="rId11" Type="http://schemas.openxmlformats.org/officeDocument/2006/relationships/image" Target="../media/image259.emf"/><Relationship Id="rId10" Type="http://schemas.openxmlformats.org/officeDocument/2006/relationships/oleObject" Target="../embeddings/oleObject263.bin"/><Relationship Id="rId1" Type="http://schemas.openxmlformats.org/officeDocument/2006/relationships/image" Target="../media/image254.emf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7.emf"/><Relationship Id="rId8" Type="http://schemas.openxmlformats.org/officeDocument/2006/relationships/oleObject" Target="../embeddings/oleObject270.bin"/><Relationship Id="rId7" Type="http://schemas.openxmlformats.org/officeDocument/2006/relationships/image" Target="../media/image266.emf"/><Relationship Id="rId6" Type="http://schemas.openxmlformats.org/officeDocument/2006/relationships/oleObject" Target="../embeddings/oleObject269.bin"/><Relationship Id="rId5" Type="http://schemas.openxmlformats.org/officeDocument/2006/relationships/image" Target="../media/image265.emf"/><Relationship Id="rId4" Type="http://schemas.openxmlformats.org/officeDocument/2006/relationships/oleObject" Target="../embeddings/oleObject268.bin"/><Relationship Id="rId3" Type="http://schemas.openxmlformats.org/officeDocument/2006/relationships/image" Target="../media/image264.emf"/><Relationship Id="rId2" Type="http://schemas.openxmlformats.org/officeDocument/2006/relationships/oleObject" Target="../embeddings/oleObject267.bin"/><Relationship Id="rId19" Type="http://schemas.openxmlformats.org/officeDocument/2006/relationships/vmlDrawing" Target="../drawings/vmlDrawing33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271.emf"/><Relationship Id="rId16" Type="http://schemas.openxmlformats.org/officeDocument/2006/relationships/oleObject" Target="../embeddings/oleObject274.bin"/><Relationship Id="rId15" Type="http://schemas.openxmlformats.org/officeDocument/2006/relationships/image" Target="../media/image270.emf"/><Relationship Id="rId14" Type="http://schemas.openxmlformats.org/officeDocument/2006/relationships/oleObject" Target="../embeddings/oleObject273.bin"/><Relationship Id="rId13" Type="http://schemas.openxmlformats.org/officeDocument/2006/relationships/image" Target="../media/image269.emf"/><Relationship Id="rId12" Type="http://schemas.openxmlformats.org/officeDocument/2006/relationships/oleObject" Target="../embeddings/oleObject272.bin"/><Relationship Id="rId11" Type="http://schemas.openxmlformats.org/officeDocument/2006/relationships/image" Target="../media/image268.emf"/><Relationship Id="rId10" Type="http://schemas.openxmlformats.org/officeDocument/2006/relationships/oleObject" Target="../embeddings/oleObject271.bin"/><Relationship Id="rId1" Type="http://schemas.openxmlformats.org/officeDocument/2006/relationships/image" Target="../media/image26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6.emf"/><Relationship Id="rId8" Type="http://schemas.openxmlformats.org/officeDocument/2006/relationships/oleObject" Target="../embeddings/oleObject278.bin"/><Relationship Id="rId7" Type="http://schemas.openxmlformats.org/officeDocument/2006/relationships/image" Target="../media/image275.emf"/><Relationship Id="rId6" Type="http://schemas.openxmlformats.org/officeDocument/2006/relationships/oleObject" Target="../embeddings/oleObject277.bin"/><Relationship Id="rId55" Type="http://schemas.openxmlformats.org/officeDocument/2006/relationships/vmlDrawing" Target="../drawings/vmlDrawing34.vml"/><Relationship Id="rId54" Type="http://schemas.openxmlformats.org/officeDocument/2006/relationships/slideLayout" Target="../slideLayouts/slideLayout2.xml"/><Relationship Id="rId53" Type="http://schemas.openxmlformats.org/officeDocument/2006/relationships/image" Target="../media/image298.emf"/><Relationship Id="rId52" Type="http://schemas.openxmlformats.org/officeDocument/2006/relationships/oleObject" Target="../embeddings/oleObject300.bin"/><Relationship Id="rId51" Type="http://schemas.openxmlformats.org/officeDocument/2006/relationships/image" Target="../media/image297.emf"/><Relationship Id="rId50" Type="http://schemas.openxmlformats.org/officeDocument/2006/relationships/oleObject" Target="../embeddings/oleObject299.bin"/><Relationship Id="rId5" Type="http://schemas.openxmlformats.org/officeDocument/2006/relationships/image" Target="../media/image274.emf"/><Relationship Id="rId49" Type="http://schemas.openxmlformats.org/officeDocument/2006/relationships/image" Target="../media/image296.emf"/><Relationship Id="rId48" Type="http://schemas.openxmlformats.org/officeDocument/2006/relationships/oleObject" Target="../embeddings/oleObject298.bin"/><Relationship Id="rId47" Type="http://schemas.openxmlformats.org/officeDocument/2006/relationships/image" Target="../media/image295.emf"/><Relationship Id="rId46" Type="http://schemas.openxmlformats.org/officeDocument/2006/relationships/oleObject" Target="../embeddings/oleObject297.bin"/><Relationship Id="rId45" Type="http://schemas.openxmlformats.org/officeDocument/2006/relationships/image" Target="../media/image294.emf"/><Relationship Id="rId44" Type="http://schemas.openxmlformats.org/officeDocument/2006/relationships/oleObject" Target="../embeddings/oleObject296.bin"/><Relationship Id="rId43" Type="http://schemas.openxmlformats.org/officeDocument/2006/relationships/image" Target="../media/image293.emf"/><Relationship Id="rId42" Type="http://schemas.openxmlformats.org/officeDocument/2006/relationships/oleObject" Target="../embeddings/oleObject295.bin"/><Relationship Id="rId41" Type="http://schemas.openxmlformats.org/officeDocument/2006/relationships/image" Target="../media/image292.emf"/><Relationship Id="rId40" Type="http://schemas.openxmlformats.org/officeDocument/2006/relationships/oleObject" Target="../embeddings/oleObject294.bin"/><Relationship Id="rId4" Type="http://schemas.openxmlformats.org/officeDocument/2006/relationships/oleObject" Target="../embeddings/oleObject276.bin"/><Relationship Id="rId39" Type="http://schemas.openxmlformats.org/officeDocument/2006/relationships/image" Target="../media/image291.emf"/><Relationship Id="rId38" Type="http://schemas.openxmlformats.org/officeDocument/2006/relationships/oleObject" Target="../embeddings/oleObject293.bin"/><Relationship Id="rId37" Type="http://schemas.openxmlformats.org/officeDocument/2006/relationships/image" Target="../media/image290.emf"/><Relationship Id="rId36" Type="http://schemas.openxmlformats.org/officeDocument/2006/relationships/oleObject" Target="../embeddings/oleObject292.bin"/><Relationship Id="rId35" Type="http://schemas.openxmlformats.org/officeDocument/2006/relationships/image" Target="../media/image289.emf"/><Relationship Id="rId34" Type="http://schemas.openxmlformats.org/officeDocument/2006/relationships/oleObject" Target="../embeddings/oleObject291.bin"/><Relationship Id="rId33" Type="http://schemas.openxmlformats.org/officeDocument/2006/relationships/image" Target="../media/image288.emf"/><Relationship Id="rId32" Type="http://schemas.openxmlformats.org/officeDocument/2006/relationships/oleObject" Target="../embeddings/oleObject290.bin"/><Relationship Id="rId31" Type="http://schemas.openxmlformats.org/officeDocument/2006/relationships/image" Target="../media/image287.emf"/><Relationship Id="rId30" Type="http://schemas.openxmlformats.org/officeDocument/2006/relationships/oleObject" Target="../embeddings/oleObject289.bin"/><Relationship Id="rId3" Type="http://schemas.openxmlformats.org/officeDocument/2006/relationships/image" Target="../media/image273.emf"/><Relationship Id="rId29" Type="http://schemas.openxmlformats.org/officeDocument/2006/relationships/image" Target="../media/image286.emf"/><Relationship Id="rId28" Type="http://schemas.openxmlformats.org/officeDocument/2006/relationships/oleObject" Target="../embeddings/oleObject288.bin"/><Relationship Id="rId27" Type="http://schemas.openxmlformats.org/officeDocument/2006/relationships/image" Target="../media/image285.emf"/><Relationship Id="rId26" Type="http://schemas.openxmlformats.org/officeDocument/2006/relationships/oleObject" Target="../embeddings/oleObject287.bin"/><Relationship Id="rId25" Type="http://schemas.openxmlformats.org/officeDocument/2006/relationships/image" Target="../media/image284.emf"/><Relationship Id="rId24" Type="http://schemas.openxmlformats.org/officeDocument/2006/relationships/oleObject" Target="../embeddings/oleObject286.bin"/><Relationship Id="rId23" Type="http://schemas.openxmlformats.org/officeDocument/2006/relationships/image" Target="../media/image283.emf"/><Relationship Id="rId22" Type="http://schemas.openxmlformats.org/officeDocument/2006/relationships/oleObject" Target="../embeddings/oleObject285.bin"/><Relationship Id="rId21" Type="http://schemas.openxmlformats.org/officeDocument/2006/relationships/image" Target="../media/image282.emf"/><Relationship Id="rId20" Type="http://schemas.openxmlformats.org/officeDocument/2006/relationships/oleObject" Target="../embeddings/oleObject284.bin"/><Relationship Id="rId2" Type="http://schemas.openxmlformats.org/officeDocument/2006/relationships/oleObject" Target="../embeddings/oleObject275.bin"/><Relationship Id="rId19" Type="http://schemas.openxmlformats.org/officeDocument/2006/relationships/image" Target="../media/image281.emf"/><Relationship Id="rId18" Type="http://schemas.openxmlformats.org/officeDocument/2006/relationships/oleObject" Target="../embeddings/oleObject283.bin"/><Relationship Id="rId17" Type="http://schemas.openxmlformats.org/officeDocument/2006/relationships/image" Target="../media/image280.emf"/><Relationship Id="rId16" Type="http://schemas.openxmlformats.org/officeDocument/2006/relationships/oleObject" Target="../embeddings/oleObject282.bin"/><Relationship Id="rId15" Type="http://schemas.openxmlformats.org/officeDocument/2006/relationships/image" Target="../media/image279.emf"/><Relationship Id="rId14" Type="http://schemas.openxmlformats.org/officeDocument/2006/relationships/oleObject" Target="../embeddings/oleObject281.bin"/><Relationship Id="rId13" Type="http://schemas.openxmlformats.org/officeDocument/2006/relationships/image" Target="../media/image278.emf"/><Relationship Id="rId12" Type="http://schemas.openxmlformats.org/officeDocument/2006/relationships/oleObject" Target="../embeddings/oleObject280.bin"/><Relationship Id="rId11" Type="http://schemas.openxmlformats.org/officeDocument/2006/relationships/image" Target="../media/image277.emf"/><Relationship Id="rId10" Type="http://schemas.openxmlformats.org/officeDocument/2006/relationships/oleObject" Target="../embeddings/oleObject279.bin"/><Relationship Id="rId1" Type="http://schemas.openxmlformats.org/officeDocument/2006/relationships/image" Target="../media/image272.emf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3.emf"/><Relationship Id="rId8" Type="http://schemas.openxmlformats.org/officeDocument/2006/relationships/image" Target="../media/image302.emf"/><Relationship Id="rId7" Type="http://schemas.openxmlformats.org/officeDocument/2006/relationships/oleObject" Target="../embeddings/oleObject304.bin"/><Relationship Id="rId6" Type="http://schemas.openxmlformats.org/officeDocument/2006/relationships/image" Target="../media/image301.emf"/><Relationship Id="rId5" Type="http://schemas.openxmlformats.org/officeDocument/2006/relationships/oleObject" Target="../embeddings/oleObject303.bin"/><Relationship Id="rId4" Type="http://schemas.openxmlformats.org/officeDocument/2006/relationships/image" Target="../media/image300.emf"/><Relationship Id="rId3" Type="http://schemas.openxmlformats.org/officeDocument/2006/relationships/oleObject" Target="../embeddings/oleObject302.bin"/><Relationship Id="rId29" Type="http://schemas.openxmlformats.org/officeDocument/2006/relationships/vmlDrawing" Target="../drawings/vmlDrawing35.vml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312.emf"/><Relationship Id="rId26" Type="http://schemas.openxmlformats.org/officeDocument/2006/relationships/oleObject" Target="../embeddings/oleObject313.bin"/><Relationship Id="rId25" Type="http://schemas.openxmlformats.org/officeDocument/2006/relationships/image" Target="../media/image311.emf"/><Relationship Id="rId24" Type="http://schemas.openxmlformats.org/officeDocument/2006/relationships/oleObject" Target="../embeddings/oleObject312.bin"/><Relationship Id="rId23" Type="http://schemas.openxmlformats.org/officeDocument/2006/relationships/image" Target="../media/image310.emf"/><Relationship Id="rId22" Type="http://schemas.openxmlformats.org/officeDocument/2006/relationships/oleObject" Target="../embeddings/oleObject311.bin"/><Relationship Id="rId21" Type="http://schemas.openxmlformats.org/officeDocument/2006/relationships/image" Target="../media/image309.emf"/><Relationship Id="rId20" Type="http://schemas.openxmlformats.org/officeDocument/2006/relationships/oleObject" Target="../embeddings/oleObject310.bin"/><Relationship Id="rId2" Type="http://schemas.openxmlformats.org/officeDocument/2006/relationships/image" Target="../media/image299.emf"/><Relationship Id="rId19" Type="http://schemas.openxmlformats.org/officeDocument/2006/relationships/image" Target="../media/image308.emf"/><Relationship Id="rId18" Type="http://schemas.openxmlformats.org/officeDocument/2006/relationships/oleObject" Target="../embeddings/oleObject309.bin"/><Relationship Id="rId17" Type="http://schemas.openxmlformats.org/officeDocument/2006/relationships/image" Target="../media/image307.emf"/><Relationship Id="rId16" Type="http://schemas.openxmlformats.org/officeDocument/2006/relationships/oleObject" Target="../embeddings/oleObject308.bin"/><Relationship Id="rId15" Type="http://schemas.openxmlformats.org/officeDocument/2006/relationships/image" Target="../media/image306.emf"/><Relationship Id="rId14" Type="http://schemas.openxmlformats.org/officeDocument/2006/relationships/oleObject" Target="../embeddings/oleObject307.bin"/><Relationship Id="rId13" Type="http://schemas.openxmlformats.org/officeDocument/2006/relationships/image" Target="../media/image305.emf"/><Relationship Id="rId12" Type="http://schemas.openxmlformats.org/officeDocument/2006/relationships/oleObject" Target="../embeddings/oleObject306.bin"/><Relationship Id="rId11" Type="http://schemas.openxmlformats.org/officeDocument/2006/relationships/image" Target="../media/image304.emf"/><Relationship Id="rId10" Type="http://schemas.openxmlformats.org/officeDocument/2006/relationships/oleObject" Target="../embeddings/oleObject305.bin"/><Relationship Id="rId1" Type="http://schemas.openxmlformats.org/officeDocument/2006/relationships/oleObject" Target="../embeddings/oleObject301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8.bin"/><Relationship Id="rId8" Type="http://schemas.openxmlformats.org/officeDocument/2006/relationships/image" Target="../media/image316.emf"/><Relationship Id="rId7" Type="http://schemas.openxmlformats.org/officeDocument/2006/relationships/oleObject" Target="../embeddings/oleObject317.bin"/><Relationship Id="rId6" Type="http://schemas.openxmlformats.org/officeDocument/2006/relationships/image" Target="../media/image315.emf"/><Relationship Id="rId5" Type="http://schemas.openxmlformats.org/officeDocument/2006/relationships/oleObject" Target="../embeddings/oleObject316.bin"/><Relationship Id="rId4" Type="http://schemas.openxmlformats.org/officeDocument/2006/relationships/image" Target="../media/image314.emf"/><Relationship Id="rId33" Type="http://schemas.openxmlformats.org/officeDocument/2006/relationships/vmlDrawing" Target="../drawings/vmlDrawing36.vml"/><Relationship Id="rId32" Type="http://schemas.openxmlformats.org/officeDocument/2006/relationships/slideLayout" Target="../slideLayouts/slideLayout2.xml"/><Relationship Id="rId31" Type="http://schemas.openxmlformats.org/officeDocument/2006/relationships/image" Target="../media/image328.emf"/><Relationship Id="rId30" Type="http://schemas.openxmlformats.org/officeDocument/2006/relationships/image" Target="../media/image327.emf"/><Relationship Id="rId3" Type="http://schemas.openxmlformats.org/officeDocument/2006/relationships/oleObject" Target="../embeddings/oleObject315.bin"/><Relationship Id="rId29" Type="http://schemas.openxmlformats.org/officeDocument/2006/relationships/oleObject" Target="../embeddings/oleObject328.bin"/><Relationship Id="rId28" Type="http://schemas.openxmlformats.org/officeDocument/2006/relationships/image" Target="../media/image326.emf"/><Relationship Id="rId27" Type="http://schemas.openxmlformats.org/officeDocument/2006/relationships/oleObject" Target="../embeddings/oleObject327.bin"/><Relationship Id="rId26" Type="http://schemas.openxmlformats.org/officeDocument/2006/relationships/image" Target="../media/image325.emf"/><Relationship Id="rId25" Type="http://schemas.openxmlformats.org/officeDocument/2006/relationships/oleObject" Target="../embeddings/oleObject326.bin"/><Relationship Id="rId24" Type="http://schemas.openxmlformats.org/officeDocument/2006/relationships/image" Target="../media/image324.emf"/><Relationship Id="rId23" Type="http://schemas.openxmlformats.org/officeDocument/2006/relationships/oleObject" Target="../embeddings/oleObject325.bin"/><Relationship Id="rId22" Type="http://schemas.openxmlformats.org/officeDocument/2006/relationships/image" Target="../media/image323.emf"/><Relationship Id="rId21" Type="http://schemas.openxmlformats.org/officeDocument/2006/relationships/oleObject" Target="../embeddings/oleObject324.bin"/><Relationship Id="rId20" Type="http://schemas.openxmlformats.org/officeDocument/2006/relationships/image" Target="../media/image322.emf"/><Relationship Id="rId2" Type="http://schemas.openxmlformats.org/officeDocument/2006/relationships/image" Target="../media/image313.emf"/><Relationship Id="rId19" Type="http://schemas.openxmlformats.org/officeDocument/2006/relationships/oleObject" Target="../embeddings/oleObject323.bin"/><Relationship Id="rId18" Type="http://schemas.openxmlformats.org/officeDocument/2006/relationships/image" Target="../media/image321.emf"/><Relationship Id="rId17" Type="http://schemas.openxmlformats.org/officeDocument/2006/relationships/oleObject" Target="../embeddings/oleObject322.bin"/><Relationship Id="rId16" Type="http://schemas.openxmlformats.org/officeDocument/2006/relationships/image" Target="../media/image320.emf"/><Relationship Id="rId15" Type="http://schemas.openxmlformats.org/officeDocument/2006/relationships/oleObject" Target="../embeddings/oleObject321.bin"/><Relationship Id="rId14" Type="http://schemas.openxmlformats.org/officeDocument/2006/relationships/image" Target="../media/image319.emf"/><Relationship Id="rId13" Type="http://schemas.openxmlformats.org/officeDocument/2006/relationships/oleObject" Target="../embeddings/oleObject320.bin"/><Relationship Id="rId12" Type="http://schemas.openxmlformats.org/officeDocument/2006/relationships/image" Target="../media/image318.emf"/><Relationship Id="rId11" Type="http://schemas.openxmlformats.org/officeDocument/2006/relationships/oleObject" Target="../embeddings/oleObject319.bin"/><Relationship Id="rId10" Type="http://schemas.openxmlformats.org/officeDocument/2006/relationships/image" Target="../media/image317.emf"/><Relationship Id="rId1" Type="http://schemas.openxmlformats.org/officeDocument/2006/relationships/oleObject" Target="../embeddings/oleObject314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2.bin"/><Relationship Id="rId8" Type="http://schemas.openxmlformats.org/officeDocument/2006/relationships/image" Target="../media/image333.emf"/><Relationship Id="rId7" Type="http://schemas.openxmlformats.org/officeDocument/2006/relationships/oleObject" Target="../embeddings/oleObject331.bin"/><Relationship Id="rId6" Type="http://schemas.openxmlformats.org/officeDocument/2006/relationships/image" Target="../media/image332.emf"/><Relationship Id="rId5" Type="http://schemas.openxmlformats.org/officeDocument/2006/relationships/oleObject" Target="../embeddings/oleObject330.bin"/><Relationship Id="rId4" Type="http://schemas.openxmlformats.org/officeDocument/2006/relationships/image" Target="../media/image331.emf"/><Relationship Id="rId3" Type="http://schemas.openxmlformats.org/officeDocument/2006/relationships/oleObject" Target="../embeddings/oleObject329.bin"/><Relationship Id="rId2" Type="http://schemas.openxmlformats.org/officeDocument/2006/relationships/image" Target="../media/image330.emf"/><Relationship Id="rId19" Type="http://schemas.openxmlformats.org/officeDocument/2006/relationships/vmlDrawing" Target="../drawings/vmlDrawing37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337.emf"/><Relationship Id="rId16" Type="http://schemas.openxmlformats.org/officeDocument/2006/relationships/image" Target="../media/image336.emf"/><Relationship Id="rId15" Type="http://schemas.openxmlformats.org/officeDocument/2006/relationships/oleObject" Target="../embeddings/oleObject335.bin"/><Relationship Id="rId14" Type="http://schemas.openxmlformats.org/officeDocument/2006/relationships/image" Target="../media/image335.emf"/><Relationship Id="rId13" Type="http://schemas.openxmlformats.org/officeDocument/2006/relationships/oleObject" Target="../embeddings/oleObject334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333.bin"/><Relationship Id="rId10" Type="http://schemas.openxmlformats.org/officeDocument/2006/relationships/image" Target="../media/image334.emf"/><Relationship Id="rId1" Type="http://schemas.openxmlformats.org/officeDocument/2006/relationships/image" Target="../media/image329.emf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4.emf"/><Relationship Id="rId8" Type="http://schemas.openxmlformats.org/officeDocument/2006/relationships/image" Target="../media/image343.emf"/><Relationship Id="rId7" Type="http://schemas.openxmlformats.org/officeDocument/2006/relationships/image" Target="../media/image342.emf"/><Relationship Id="rId6" Type="http://schemas.openxmlformats.org/officeDocument/2006/relationships/image" Target="../media/image341.emf"/><Relationship Id="rId5" Type="http://schemas.openxmlformats.org/officeDocument/2006/relationships/image" Target="../media/image340.emf"/><Relationship Id="rId4" Type="http://schemas.openxmlformats.org/officeDocument/2006/relationships/image" Target="../media/image339.emf"/><Relationship Id="rId3" Type="http://schemas.openxmlformats.org/officeDocument/2006/relationships/oleObject" Target="../embeddings/oleObject337.bin"/><Relationship Id="rId23" Type="http://schemas.openxmlformats.org/officeDocument/2006/relationships/vmlDrawing" Target="../drawings/vmlDrawing38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350.emf"/><Relationship Id="rId20" Type="http://schemas.openxmlformats.org/officeDocument/2006/relationships/oleObject" Target="../embeddings/oleObject343.bin"/><Relationship Id="rId2" Type="http://schemas.openxmlformats.org/officeDocument/2006/relationships/image" Target="../media/image338.emf"/><Relationship Id="rId19" Type="http://schemas.openxmlformats.org/officeDocument/2006/relationships/image" Target="../media/image349.emf"/><Relationship Id="rId18" Type="http://schemas.openxmlformats.org/officeDocument/2006/relationships/oleObject" Target="../embeddings/oleObject342.bin"/><Relationship Id="rId17" Type="http://schemas.openxmlformats.org/officeDocument/2006/relationships/image" Target="../media/image348.emf"/><Relationship Id="rId16" Type="http://schemas.openxmlformats.org/officeDocument/2006/relationships/oleObject" Target="../embeddings/oleObject341.bin"/><Relationship Id="rId15" Type="http://schemas.openxmlformats.org/officeDocument/2006/relationships/image" Target="../media/image347.emf"/><Relationship Id="rId14" Type="http://schemas.openxmlformats.org/officeDocument/2006/relationships/oleObject" Target="../embeddings/oleObject340.bin"/><Relationship Id="rId13" Type="http://schemas.openxmlformats.org/officeDocument/2006/relationships/image" Target="../media/image346.emf"/><Relationship Id="rId12" Type="http://schemas.openxmlformats.org/officeDocument/2006/relationships/oleObject" Target="../embeddings/oleObject339.bin"/><Relationship Id="rId11" Type="http://schemas.openxmlformats.org/officeDocument/2006/relationships/image" Target="../media/image345.emf"/><Relationship Id="rId10" Type="http://schemas.openxmlformats.org/officeDocument/2006/relationships/oleObject" Target="../embeddings/oleObject338.bin"/><Relationship Id="rId1" Type="http://schemas.openxmlformats.org/officeDocument/2006/relationships/oleObject" Target="../embeddings/oleObject336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oleObject" Target="../embeddings/oleObject7.bin"/><Relationship Id="rId7" Type="http://schemas.openxmlformats.org/officeDocument/2006/relationships/oleObject" Target="../embeddings/oleObject6.bin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png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2.xml"/><Relationship Id="rId15" Type="http://schemas.openxmlformats.org/officeDocument/2006/relationships/oleObject" Target="../embeddings/oleObject14.bin"/><Relationship Id="rId14" Type="http://schemas.openxmlformats.org/officeDocument/2006/relationships/oleObject" Target="../embeddings/oleObject13.bin"/><Relationship Id="rId13" Type="http://schemas.openxmlformats.org/officeDocument/2006/relationships/oleObject" Target="../embeddings/oleObject12.bin"/><Relationship Id="rId12" Type="http://schemas.openxmlformats.org/officeDocument/2006/relationships/oleObject" Target="../embeddings/oleObject11.bin"/><Relationship Id="rId11" Type="http://schemas.openxmlformats.org/officeDocument/2006/relationships/oleObject" Target="../embeddings/oleObject10.bin"/><Relationship Id="rId10" Type="http://schemas.openxmlformats.org/officeDocument/2006/relationships/oleObject" Target="../embeddings/oleObject9.bin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4"/>
          <p:cNvSpPr txBox="1"/>
          <p:nvPr/>
        </p:nvSpPr>
        <p:spPr>
          <a:xfrm>
            <a:off x="1547813" y="765175"/>
            <a:ext cx="5903912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4400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第二章  逻辑代数基础</a:t>
            </a:r>
            <a:endParaRPr lang="zh-CN" altLang="en-US" sz="4400" dirty="0">
              <a:solidFill>
                <a:srgbClr val="CC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51" name="Rectangle 5"/>
          <p:cNvSpPr/>
          <p:nvPr/>
        </p:nvSpPr>
        <p:spPr>
          <a:xfrm>
            <a:off x="1403350" y="1846263"/>
            <a:ext cx="6480175" cy="417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 eaLnBrk="1" hangingPunct="1">
              <a:buNone/>
            </a:pP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2.1 </a:t>
            </a:r>
            <a:r>
              <a:rPr lang="zh-CN" altLang="en-US" b="1" dirty="0">
                <a:ea typeface="隶书" panose="02010509060101010101" pitchFamily="49" charset="-122"/>
              </a:rPr>
              <a:t>逻辑代数的基本概念</a:t>
            </a:r>
            <a:endParaRPr lang="en-US" altLang="zh-CN" b="1" dirty="0">
              <a:ea typeface="隶书" panose="02010509060101010101" pitchFamily="49" charset="-122"/>
            </a:endParaRPr>
          </a:p>
          <a:p>
            <a:pPr marL="609600" lvl="0" indent="-609600" eaLnBrk="1" hangingPunct="1">
              <a:buNone/>
            </a:pPr>
            <a:endParaRPr lang="zh-CN" altLang="en-US" b="1" dirty="0">
              <a:ea typeface="隶书" panose="02010509060101010101" pitchFamily="49" charset="-122"/>
            </a:endParaRPr>
          </a:p>
          <a:p>
            <a:pPr marL="609600" lvl="0" indent="-609600" eaLnBrk="1" hangingPunct="1">
              <a:buNone/>
            </a:pP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2.2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逻辑代数的公理、定理、规则</a:t>
            </a:r>
            <a:endParaRPr lang="en-US" altLang="zh-CN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lvl="0" indent="-609600" eaLnBrk="1" hangingPunct="1">
              <a:buNone/>
            </a:pP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lvl="0" indent="-609600" eaLnBrk="1" hangingPunct="1">
              <a:buNone/>
            </a:pP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2.3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逻辑函数表达式的形式与转换</a:t>
            </a:r>
            <a:endParaRPr lang="en-US" altLang="zh-CN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lvl="0" indent="-609600" eaLnBrk="1" hangingPunct="1">
              <a:buNone/>
            </a:pP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lvl="0" indent="-609600" eaLnBrk="1" hangingPunct="1">
              <a:buNone/>
            </a:pP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2.4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逻辑函数的化简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09600" lvl="0" indent="-609600" eaLnBrk="1" hangingPunct="1">
              <a:buNone/>
            </a:pPr>
            <a:endParaRPr lang="en-US" altLang="zh-CN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8" name="Text Box 4"/>
          <p:cNvSpPr txBox="1"/>
          <p:nvPr/>
        </p:nvSpPr>
        <p:spPr>
          <a:xfrm>
            <a:off x="541338" y="461963"/>
            <a:ext cx="60467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800000"/>
                </a:solidFill>
              </a:rPr>
              <a:t>二、逻辑代数的重要规则：</a:t>
            </a:r>
            <a:endParaRPr lang="zh-CN" altLang="en-US" sz="2800" b="1" dirty="0">
              <a:solidFill>
                <a:srgbClr val="800000"/>
              </a:solidFill>
            </a:endParaRPr>
          </a:p>
        </p:txBody>
      </p:sp>
      <p:sp>
        <p:nvSpPr>
          <p:cNvPr id="11267" name="Text Box 5"/>
          <p:cNvSpPr txBox="1"/>
          <p:nvPr/>
        </p:nvSpPr>
        <p:spPr>
          <a:xfrm>
            <a:off x="1476375" y="1700213"/>
            <a:ext cx="7272338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zh-CN" sz="2400" dirty="0"/>
          </a:p>
        </p:txBody>
      </p:sp>
      <p:sp>
        <p:nvSpPr>
          <p:cNvPr id="11270" name="Text Box 6"/>
          <p:cNvSpPr txBox="1"/>
          <p:nvPr/>
        </p:nvSpPr>
        <p:spPr>
          <a:xfrm>
            <a:off x="431800" y="1166813"/>
            <a:ext cx="8326438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      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任何一个含变量 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A</a:t>
            </a:r>
            <a:r>
              <a:rPr lang="en-US" altLang="zh-CN" sz="2400" dirty="0"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的等式中，如果将出现 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A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的地方，都代之一个逻辑函数 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F</a:t>
            </a:r>
            <a:r>
              <a:rPr lang="en-US" altLang="zh-CN" sz="2400" dirty="0"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，则等式仍然成立。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271" name="Text Box 7"/>
          <p:cNvSpPr txBox="1"/>
          <p:nvPr/>
        </p:nvSpPr>
        <p:spPr>
          <a:xfrm>
            <a:off x="431800" y="1943100"/>
            <a:ext cx="52197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：分配率</a:t>
            </a:r>
            <a:r>
              <a:rPr lang="en-US" altLang="zh-CN" sz="2400" dirty="0"/>
              <a:t>A(B+C) = AB+AC</a:t>
            </a:r>
            <a:endParaRPr lang="en-US" altLang="zh-CN" sz="2400" dirty="0"/>
          </a:p>
        </p:txBody>
      </p:sp>
      <p:sp>
        <p:nvSpPr>
          <p:cNvPr id="11272" name="Text Box 8"/>
          <p:cNvSpPr txBox="1"/>
          <p:nvPr/>
        </p:nvSpPr>
        <p:spPr>
          <a:xfrm>
            <a:off x="4878388" y="1943100"/>
            <a:ext cx="4103687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令：</a:t>
            </a:r>
            <a:r>
              <a:rPr lang="en-US" altLang="zh-CN" sz="2400" dirty="0">
                <a:solidFill>
                  <a:schemeClr val="accent2"/>
                </a:solidFill>
              </a:rPr>
              <a:t>C = EF</a:t>
            </a:r>
            <a:r>
              <a:rPr lang="en-US" altLang="zh-CN" sz="2400" dirty="0"/>
              <a:t> </a:t>
            </a:r>
            <a:r>
              <a:rPr lang="zh-CN" altLang="en-US" sz="2400" dirty="0"/>
              <a:t>代入公式</a:t>
            </a:r>
            <a:endParaRPr lang="zh-CN" altLang="en-US" sz="2400" dirty="0"/>
          </a:p>
        </p:txBody>
      </p:sp>
      <p:sp>
        <p:nvSpPr>
          <p:cNvPr id="11273" name="Text Box 9"/>
          <p:cNvSpPr txBox="1"/>
          <p:nvPr/>
        </p:nvSpPr>
        <p:spPr>
          <a:xfrm>
            <a:off x="1196975" y="2386013"/>
            <a:ext cx="33845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A(B+</a:t>
            </a:r>
            <a:r>
              <a:rPr lang="en-US" altLang="zh-CN" sz="2400" dirty="0">
                <a:solidFill>
                  <a:schemeClr val="accent2"/>
                </a:solidFill>
              </a:rPr>
              <a:t>EF</a:t>
            </a:r>
            <a:r>
              <a:rPr lang="en-US" altLang="zh-CN" sz="2400" dirty="0"/>
              <a:t>) = AB+A</a:t>
            </a:r>
            <a:r>
              <a:rPr lang="en-US" altLang="zh-CN" sz="2400" dirty="0">
                <a:solidFill>
                  <a:schemeClr val="accent2"/>
                </a:solidFill>
              </a:rPr>
              <a:t>EF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11274" name="Text Box 10"/>
          <p:cNvSpPr txBox="1"/>
          <p:nvPr/>
        </p:nvSpPr>
        <p:spPr>
          <a:xfrm>
            <a:off x="431800" y="2836863"/>
            <a:ext cx="4392613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证：  </a:t>
            </a:r>
            <a:r>
              <a:rPr lang="en-US" altLang="zh-CN" sz="2400" dirty="0">
                <a:solidFill>
                  <a:srgbClr val="FF0000"/>
                </a:solidFill>
              </a:rPr>
              <a:t>A(B+EF) = AB+AEF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1275" name="Text Box 11"/>
          <p:cNvSpPr txBox="1"/>
          <p:nvPr/>
        </p:nvSpPr>
        <p:spPr>
          <a:xfrm>
            <a:off x="4076700" y="2798763"/>
            <a:ext cx="3960813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用乘对加的分配率证明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11276" name="Text Box 12"/>
          <p:cNvSpPr txBox="1"/>
          <p:nvPr/>
        </p:nvSpPr>
        <p:spPr>
          <a:xfrm>
            <a:off x="431800" y="3294063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r>
              <a:rPr lang="en-US" altLang="zh-CN" sz="2400" dirty="0">
                <a:ea typeface="幼圆" panose="02010509060101010101" pitchFamily="49" charset="-122"/>
              </a:rPr>
              <a:t>2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endParaRPr lang="en-US" altLang="zh-CN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1241425" y="3249613"/>
          <a:ext cx="1954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00100" imgH="130810" progId="Equation.3">
                  <p:embed/>
                </p:oleObj>
              </mc:Choice>
              <mc:Fallback>
                <p:oleObj name="" r:id="rId1" imgW="800100" imgH="13081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41425" y="3249613"/>
                        <a:ext cx="19542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1241425" y="3717925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077595" imgH="146685" progId="Equation.3">
                  <p:embed/>
                </p:oleObj>
              </mc:Choice>
              <mc:Fallback>
                <p:oleObj name="" r:id="rId3" imgW="1077595" imgH="14668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41425" y="3717925"/>
                        <a:ext cx="2616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Rectangle 15"/>
          <p:cNvSpPr/>
          <p:nvPr/>
        </p:nvSpPr>
        <p:spPr>
          <a:xfrm>
            <a:off x="431800" y="3736975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则：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11280" name="Text Box 16"/>
          <p:cNvSpPr txBox="1"/>
          <p:nvPr/>
        </p:nvSpPr>
        <p:spPr>
          <a:xfrm>
            <a:off x="3402013" y="3294063"/>
            <a:ext cx="40322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令：</a:t>
            </a:r>
            <a:r>
              <a:rPr lang="en-US" altLang="zh-CN" sz="2400" dirty="0">
                <a:solidFill>
                  <a:srgbClr val="FF0000"/>
                </a:solidFill>
              </a:rPr>
              <a:t>A = CD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1281" name="Rectangle 17"/>
          <p:cNvSpPr/>
          <p:nvPr/>
        </p:nvSpPr>
        <p:spPr>
          <a:xfrm>
            <a:off x="431800" y="4103688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证：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11283" name="Text Box 19"/>
          <p:cNvSpPr txBox="1"/>
          <p:nvPr/>
        </p:nvSpPr>
        <p:spPr>
          <a:xfrm>
            <a:off x="431800" y="4598988"/>
            <a:ext cx="38163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代入规则之所以正确：</a:t>
            </a:r>
            <a:endParaRPr lang="zh-CN" altLang="en-US" sz="2400" dirty="0">
              <a:solidFill>
                <a:srgbClr val="CC0000"/>
              </a:solidFill>
              <a:ea typeface="幼圆" panose="02010509060101010101" pitchFamily="49" charset="-122"/>
            </a:endParaRPr>
          </a:p>
        </p:txBody>
      </p:sp>
      <p:sp>
        <p:nvSpPr>
          <p:cNvPr id="11284" name="Text Box 20"/>
          <p:cNvSpPr txBox="1"/>
          <p:nvPr/>
        </p:nvSpPr>
        <p:spPr>
          <a:xfrm>
            <a:off x="431800" y="5003800"/>
            <a:ext cx="4949825" cy="161448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/>
              <a:t>     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是因为任何一个逻辑函数和任何一个逻辑变量一样，只有两种可能取值 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altLang="zh-CN" sz="2400" dirty="0">
                <a:ea typeface="幼圆" panose="02010509060101010101" pitchFamily="49" charset="-122"/>
              </a:rPr>
              <a:t>0 ,1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),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所以可以将逻辑函数当作一个逻辑变量对待。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285" name="Text Box 21"/>
          <p:cNvSpPr txBox="1"/>
          <p:nvPr/>
        </p:nvSpPr>
        <p:spPr>
          <a:xfrm>
            <a:off x="5608638" y="4881563"/>
            <a:ext cx="3149600" cy="1652587"/>
          </a:xfrm>
          <a:prstGeom prst="rect">
            <a:avLst/>
          </a:prstGeom>
          <a:solidFill>
            <a:schemeClr val="tx2">
              <a:alpha val="87842"/>
            </a:schemeClr>
          </a:solidFill>
          <a:ln w="3810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☆</a:t>
            </a:r>
            <a:r>
              <a:rPr lang="en-US" altLang="zh-CN" sz="2800" dirty="0"/>
              <a:t>      </a:t>
            </a:r>
            <a:r>
              <a:rPr lang="zh-CN" altLang="en-US" sz="2400" dirty="0">
                <a:solidFill>
                  <a:srgbClr val="FFFF00"/>
                </a:solidFill>
                <a:ea typeface="幼圆" panose="02010509060101010101" pitchFamily="49" charset="-122"/>
              </a:rPr>
              <a:t>有了代入规则，基本定律不受变量限制，扩大了基本公式的应用范围。</a:t>
            </a:r>
            <a:endParaRPr lang="zh-CN" altLang="en-US" sz="2400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11286" name="Line 22"/>
          <p:cNvSpPr/>
          <p:nvPr/>
        </p:nvSpPr>
        <p:spPr>
          <a:xfrm>
            <a:off x="2906713" y="4598988"/>
            <a:ext cx="130492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1288" name="Group 24"/>
          <p:cNvGrpSpPr>
            <a:grpSpLocks noChangeAspect="1"/>
          </p:cNvGrpSpPr>
          <p:nvPr/>
        </p:nvGrpSpPr>
        <p:grpSpPr>
          <a:xfrm>
            <a:off x="1241425" y="4098925"/>
            <a:ext cx="5348288" cy="533400"/>
            <a:chOff x="782" y="2582"/>
            <a:chExt cx="3369" cy="336"/>
          </a:xfrm>
        </p:grpSpPr>
        <p:sp>
          <p:nvSpPr>
            <p:cNvPr id="2" name="AutoShape 23"/>
            <p:cNvSpPr>
              <a:spLocks noChangeAspect="1" noTextEdit="1"/>
            </p:cNvSpPr>
            <p:nvPr/>
          </p:nvSpPr>
          <p:spPr>
            <a:xfrm>
              <a:off x="782" y="2614"/>
              <a:ext cx="3369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7" name="Line 25"/>
            <p:cNvSpPr/>
            <p:nvPr/>
          </p:nvSpPr>
          <p:spPr>
            <a:xfrm>
              <a:off x="1253" y="2659"/>
              <a:ext cx="256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" name="Line 26"/>
            <p:cNvSpPr/>
            <p:nvPr/>
          </p:nvSpPr>
          <p:spPr>
            <a:xfrm>
              <a:off x="2336" y="2659"/>
              <a:ext cx="256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9" name="Rectangle 27"/>
            <p:cNvSpPr/>
            <p:nvPr/>
          </p:nvSpPr>
          <p:spPr>
            <a:xfrm>
              <a:off x="2667" y="2582"/>
              <a:ext cx="85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chemeClr val="accent2"/>
                  </a:solidFill>
                  <a:latin typeface="Symbol" panose="05050102010706020507" pitchFamily="18" charset="2"/>
                </a:rPr>
                <a:t>(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1290" name="Rectangle 28"/>
            <p:cNvSpPr/>
            <p:nvPr/>
          </p:nvSpPr>
          <p:spPr>
            <a:xfrm>
              <a:off x="3301" y="2582"/>
              <a:ext cx="85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chemeClr val="accent2"/>
                  </a:solidFill>
                  <a:latin typeface="Symbol" panose="05050102010706020507" pitchFamily="18" charset="2"/>
                </a:rPr>
                <a:t>)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1291" name="Rectangle 29"/>
            <p:cNvSpPr/>
            <p:nvPr/>
          </p:nvSpPr>
          <p:spPr>
            <a:xfrm>
              <a:off x="3989" y="2667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accent2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1292" name="Rectangle 30"/>
            <p:cNvSpPr/>
            <p:nvPr/>
          </p:nvSpPr>
          <p:spPr>
            <a:xfrm>
              <a:off x="3538" y="2667"/>
              <a:ext cx="26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accent2"/>
                  </a:solidFill>
                  <a:latin typeface="Times New Roman" panose="02020503050405090304" pitchFamily="18" charset="0"/>
                </a:rPr>
                <a:t>CD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1293" name="Rectangle 31"/>
            <p:cNvSpPr/>
            <p:nvPr/>
          </p:nvSpPr>
          <p:spPr>
            <a:xfrm>
              <a:off x="3172" y="2667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accent2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1294" name="Rectangle 32"/>
            <p:cNvSpPr/>
            <p:nvPr/>
          </p:nvSpPr>
          <p:spPr>
            <a:xfrm>
              <a:off x="2721" y="2667"/>
              <a:ext cx="26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accent2"/>
                  </a:solidFill>
                  <a:latin typeface="Times New Roman" panose="02020503050405090304" pitchFamily="18" charset="0"/>
                </a:rPr>
                <a:t>CD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1295" name="Rectangle 33"/>
            <p:cNvSpPr/>
            <p:nvPr/>
          </p:nvSpPr>
          <p:spPr>
            <a:xfrm>
              <a:off x="2327" y="2667"/>
              <a:ext cx="26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accent2"/>
                  </a:solidFill>
                  <a:latin typeface="Times New Roman" panose="02020503050405090304" pitchFamily="18" charset="0"/>
                </a:rPr>
                <a:t>CD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1296" name="Rectangle 34"/>
            <p:cNvSpPr/>
            <p:nvPr/>
          </p:nvSpPr>
          <p:spPr>
            <a:xfrm>
              <a:off x="1888" y="2667"/>
              <a:ext cx="26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accent2"/>
                  </a:solidFill>
                  <a:latin typeface="Times New Roman" panose="02020503050405090304" pitchFamily="18" charset="0"/>
                </a:rPr>
                <a:t>CD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1297" name="Rectangle 35"/>
            <p:cNvSpPr/>
            <p:nvPr/>
          </p:nvSpPr>
          <p:spPr>
            <a:xfrm>
              <a:off x="1512" y="2667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accent2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1298" name="Rectangle 36"/>
            <p:cNvSpPr/>
            <p:nvPr/>
          </p:nvSpPr>
          <p:spPr>
            <a:xfrm>
              <a:off x="1244" y="2667"/>
              <a:ext cx="26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accent2"/>
                  </a:solidFill>
                  <a:latin typeface="Times New Roman" panose="02020503050405090304" pitchFamily="18" charset="0"/>
                </a:rPr>
                <a:t>CD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1299" name="Rectangle 37"/>
            <p:cNvSpPr/>
            <p:nvPr/>
          </p:nvSpPr>
          <p:spPr>
            <a:xfrm>
              <a:off x="805" y="2667"/>
              <a:ext cx="26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accent2"/>
                  </a:solidFill>
                  <a:latin typeface="Times New Roman" panose="02020503050405090304" pitchFamily="18" charset="0"/>
                </a:rPr>
                <a:t>CD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1300" name="Rectangle 38"/>
            <p:cNvSpPr/>
            <p:nvPr/>
          </p:nvSpPr>
          <p:spPr>
            <a:xfrm>
              <a:off x="3842" y="2645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1301" name="Rectangle 39"/>
            <p:cNvSpPr/>
            <p:nvPr/>
          </p:nvSpPr>
          <p:spPr>
            <a:xfrm>
              <a:off x="3393" y="2645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1302" name="Rectangle 40"/>
            <p:cNvSpPr/>
            <p:nvPr/>
          </p:nvSpPr>
          <p:spPr>
            <a:xfrm>
              <a:off x="3024" y="2645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1303" name="Rectangle 41"/>
            <p:cNvSpPr/>
            <p:nvPr/>
          </p:nvSpPr>
          <p:spPr>
            <a:xfrm>
              <a:off x="2192" y="2645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1304" name="Rectangle 42"/>
            <p:cNvSpPr/>
            <p:nvPr/>
          </p:nvSpPr>
          <p:spPr>
            <a:xfrm>
              <a:off x="1677" y="2645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1305" name="Rectangle 43"/>
            <p:cNvSpPr/>
            <p:nvPr/>
          </p:nvSpPr>
          <p:spPr>
            <a:xfrm>
              <a:off x="1109" y="2645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1306" name="Rectangle 44"/>
            <p:cNvSpPr/>
            <p:nvPr/>
          </p:nvSpPr>
          <p:spPr>
            <a:xfrm>
              <a:off x="2601" y="2667"/>
              <a:ext cx="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Times New Roman" panose="02020503050405090304" pitchFamily="18" charset="0"/>
                </a:rPr>
                <a:t>)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1307" name="Rectangle 45"/>
            <p:cNvSpPr/>
            <p:nvPr/>
          </p:nvSpPr>
          <p:spPr>
            <a:xfrm>
              <a:off x="1825" y="2667"/>
              <a:ext cx="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Times New Roman" panose="02020503050405090304" pitchFamily="18" charset="0"/>
                </a:rPr>
                <a:t>(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310" name="Text Box 46"/>
          <p:cNvSpPr txBox="1"/>
          <p:nvPr/>
        </p:nvSpPr>
        <p:spPr>
          <a:xfrm>
            <a:off x="611188" y="549275"/>
            <a:ext cx="2952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、代入规则：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3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3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8" dur="10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30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7" dur="3000"/>
                                        <p:tgtEl>
                                          <p:spTgt spid="1128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2" dur="80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3" dur="80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80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0" grpId="0"/>
      <p:bldP spid="11271" grpId="0"/>
      <p:bldP spid="11272" grpId="0"/>
      <p:bldP spid="11273" grpId="0"/>
      <p:bldP spid="11274" grpId="0"/>
      <p:bldP spid="11275" grpId="0"/>
      <p:bldP spid="11276" grpId="0"/>
      <p:bldP spid="11279" grpId="0"/>
      <p:bldP spid="11280" grpId="0"/>
      <p:bldP spid="11281" grpId="0"/>
      <p:bldP spid="11284" grpId="0"/>
      <p:bldP spid="11285" grpId="0" animBg="1"/>
      <p:bldP spid="113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2" name="Text Box 4"/>
          <p:cNvSpPr txBox="1"/>
          <p:nvPr/>
        </p:nvSpPr>
        <p:spPr>
          <a:xfrm>
            <a:off x="611188" y="549275"/>
            <a:ext cx="2952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、反演规则：</a:t>
            </a:r>
            <a:endParaRPr lang="zh-CN" altLang="en-US" sz="2400" b="1" dirty="0"/>
          </a:p>
        </p:txBody>
      </p:sp>
      <p:sp>
        <p:nvSpPr>
          <p:cNvPr id="12293" name="Text Box 5"/>
          <p:cNvSpPr txBox="1"/>
          <p:nvPr/>
        </p:nvSpPr>
        <p:spPr>
          <a:xfrm>
            <a:off x="3198813" y="509588"/>
            <a:ext cx="2808287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（摩根定理）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12294" name="Text Box 6"/>
          <p:cNvSpPr txBox="1"/>
          <p:nvPr/>
        </p:nvSpPr>
        <p:spPr>
          <a:xfrm>
            <a:off x="385763" y="1044575"/>
            <a:ext cx="13684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目的：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12295" name="Text Box 7"/>
          <p:cNvSpPr txBox="1"/>
          <p:nvPr/>
        </p:nvSpPr>
        <p:spPr>
          <a:xfrm>
            <a:off x="1673225" y="1044575"/>
            <a:ext cx="31686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求原函数的反函数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12296" name="Text Box 8"/>
          <p:cNvSpPr txBox="1"/>
          <p:nvPr/>
        </p:nvSpPr>
        <p:spPr>
          <a:xfrm>
            <a:off x="431800" y="1501775"/>
            <a:ext cx="8370888" cy="15700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      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已知函数为 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F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，将 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F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中的所有 </a:t>
            </a:r>
            <a:r>
              <a:rPr lang="zh-CN" altLang="en-US" sz="2400" dirty="0">
                <a:solidFill>
                  <a:srgbClr val="FF0000"/>
                </a:solidFill>
                <a:ea typeface="幼圆" panose="02010509060101010101" pitchFamily="49" charset="-122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  <a:sym typeface="Symbol" panose="05050102010706020507" pitchFamily="18" charset="2"/>
              </a:rPr>
              <a:t></a:t>
            </a:r>
            <a:r>
              <a:rPr lang="zh-CN" altLang="en-US" sz="2400" dirty="0">
                <a:solidFill>
                  <a:srgbClr val="FF0000"/>
                </a:solidFill>
                <a:ea typeface="幼圆" panose="02010509060101010101" pitchFamily="49" charset="-122"/>
              </a:rPr>
              <a:t>”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换为</a:t>
            </a:r>
            <a:r>
              <a:rPr lang="zh-CN" altLang="en-US" sz="2400" dirty="0">
                <a:solidFill>
                  <a:srgbClr val="FF0000"/>
                </a:solidFill>
                <a:ea typeface="幼圆" panose="02010509060101010101" pitchFamily="49" charset="-122"/>
              </a:rPr>
              <a:t>“＋”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ea typeface="幼圆" panose="02010509060101010101" pitchFamily="49" charset="-122"/>
              </a:rPr>
              <a:t>“＋”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 换为 </a:t>
            </a:r>
            <a:r>
              <a:rPr lang="zh-CN" altLang="en-US" sz="2400" dirty="0">
                <a:solidFill>
                  <a:srgbClr val="FF0000"/>
                </a:solidFill>
                <a:ea typeface="幼圆" panose="02010509060101010101" pitchFamily="49" charset="-122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·</a:t>
            </a:r>
            <a:r>
              <a:rPr lang="zh-CN" altLang="en-US" sz="2400" dirty="0">
                <a:solidFill>
                  <a:srgbClr val="FF0000"/>
                </a:solidFill>
                <a:ea typeface="幼圆" panose="02010509060101010101" pitchFamily="49" charset="-122"/>
              </a:rPr>
              <a:t>”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0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换为 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1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1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换为 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0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原变量换为反变量，反变量换为原变量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。得到的函数式就是原函数的反函数，或称为补函数。记作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300" name="Text Box 12"/>
          <p:cNvSpPr txBox="1"/>
          <p:nvPr/>
        </p:nvSpPr>
        <p:spPr>
          <a:xfrm>
            <a:off x="476250" y="3032125"/>
            <a:ext cx="1944688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r>
              <a:rPr lang="en-US" altLang="zh-CN" sz="2400" dirty="0">
                <a:ea typeface="幼圆" panose="02010509060101010101" pitchFamily="49" charset="-122"/>
              </a:rPr>
              <a:t>1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已知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301" name="Text Box 13"/>
          <p:cNvSpPr txBox="1"/>
          <p:nvPr/>
        </p:nvSpPr>
        <p:spPr>
          <a:xfrm>
            <a:off x="476250" y="3482975"/>
            <a:ext cx="3097213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解：由反演规则得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12304" name="Text Box 16"/>
          <p:cNvSpPr txBox="1"/>
          <p:nvPr/>
        </p:nvSpPr>
        <p:spPr>
          <a:xfrm>
            <a:off x="1062038" y="3932238"/>
            <a:ext cx="22320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由反演率得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12305" name="Text Box 17"/>
          <p:cNvSpPr txBox="1"/>
          <p:nvPr/>
        </p:nvSpPr>
        <p:spPr>
          <a:xfrm>
            <a:off x="476250" y="5688013"/>
            <a:ext cx="8370888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    </a:t>
            </a:r>
            <a:r>
              <a:rPr lang="en-US" altLang="zh-CN" sz="2400" dirty="0">
                <a:ea typeface="幼圆" panose="02010509060101010101" pitchFamily="49" charset="-122"/>
              </a:rPr>
              <a:t>2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、在运算过程中适当增加括号，以保证原函数的运算顺序不变。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306" name="Rectangle 18"/>
          <p:cNvSpPr/>
          <p:nvPr/>
        </p:nvSpPr>
        <p:spPr>
          <a:xfrm>
            <a:off x="522288" y="4383088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ea typeface="幼圆" panose="02010509060101010101" pitchFamily="49" charset="-122"/>
              </a:rPr>
              <a:t>本例说明：</a:t>
            </a:r>
            <a:endParaRPr lang="zh-CN" altLang="en-US" sz="2400" dirty="0">
              <a:solidFill>
                <a:srgbClr val="FF0000"/>
              </a:solidFill>
              <a:ea typeface="幼圆" panose="02010509060101010101" pitchFamily="49" charset="-122"/>
            </a:endParaRPr>
          </a:p>
        </p:txBody>
      </p:sp>
      <p:sp>
        <p:nvSpPr>
          <p:cNvPr id="12307" name="Rectangle 19"/>
          <p:cNvSpPr/>
          <p:nvPr/>
        </p:nvSpPr>
        <p:spPr>
          <a:xfrm>
            <a:off x="566738" y="4910138"/>
            <a:ext cx="8051800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        1</a:t>
            </a:r>
            <a:r>
              <a:rPr lang="zh-CN" altLang="en-US" sz="2400" dirty="0">
                <a:ea typeface="幼圆" panose="02010509060101010101" pitchFamily="49" charset="-122"/>
              </a:rPr>
              <a:t>、由反演规则求反函数，比直接用反演率求反函数方便、简单。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pSp>
        <p:nvGrpSpPr>
          <p:cNvPr id="12309" name="Group 21"/>
          <p:cNvGrpSpPr>
            <a:grpSpLocks noChangeAspect="1"/>
          </p:cNvGrpSpPr>
          <p:nvPr/>
        </p:nvGrpSpPr>
        <p:grpSpPr>
          <a:xfrm>
            <a:off x="4024313" y="2627313"/>
            <a:ext cx="331787" cy="449262"/>
            <a:chOff x="1321" y="1655"/>
            <a:chExt cx="209" cy="283"/>
          </a:xfrm>
        </p:grpSpPr>
        <p:sp>
          <p:nvSpPr>
            <p:cNvPr id="12368" name="AutoShape 20"/>
            <p:cNvSpPr>
              <a:spLocks noChangeAspect="1" noTextEdit="1"/>
            </p:cNvSpPr>
            <p:nvPr/>
          </p:nvSpPr>
          <p:spPr>
            <a:xfrm>
              <a:off x="1321" y="1655"/>
              <a:ext cx="209" cy="25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9" name="Line 22"/>
            <p:cNvSpPr/>
            <p:nvPr/>
          </p:nvSpPr>
          <p:spPr>
            <a:xfrm>
              <a:off x="1353" y="1703"/>
              <a:ext cx="133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70" name="Rectangle 23"/>
            <p:cNvSpPr/>
            <p:nvPr/>
          </p:nvSpPr>
          <p:spPr>
            <a:xfrm>
              <a:off x="1356" y="1708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F</a:t>
              </a:r>
              <a:endParaRPr lang="en-US" altLang="zh-CN" sz="1800" b="1" dirty="0"/>
            </a:p>
          </p:txBody>
        </p:sp>
      </p:grpSp>
      <p:grpSp>
        <p:nvGrpSpPr>
          <p:cNvPr id="12313" name="Group 25"/>
          <p:cNvGrpSpPr>
            <a:grpSpLocks noChangeAspect="1"/>
          </p:cNvGrpSpPr>
          <p:nvPr/>
        </p:nvGrpSpPr>
        <p:grpSpPr>
          <a:xfrm>
            <a:off x="3851275" y="3032125"/>
            <a:ext cx="666750" cy="496888"/>
            <a:chOff x="2426" y="1910"/>
            <a:chExt cx="420" cy="313"/>
          </a:xfrm>
        </p:grpSpPr>
        <p:sp>
          <p:nvSpPr>
            <p:cNvPr id="12364" name="AutoShape 24"/>
            <p:cNvSpPr>
              <a:spLocks noChangeAspect="1" noTextEdit="1"/>
            </p:cNvSpPr>
            <p:nvPr/>
          </p:nvSpPr>
          <p:spPr>
            <a:xfrm>
              <a:off x="2426" y="1910"/>
              <a:ext cx="399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5" name="Line 26"/>
            <p:cNvSpPr/>
            <p:nvPr/>
          </p:nvSpPr>
          <p:spPr>
            <a:xfrm>
              <a:off x="2649" y="1955"/>
              <a:ext cx="132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66" name="Rectangle 27"/>
            <p:cNvSpPr/>
            <p:nvPr/>
          </p:nvSpPr>
          <p:spPr>
            <a:xfrm>
              <a:off x="2652" y="1963"/>
              <a:ext cx="194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F</a:t>
              </a:r>
              <a:endParaRPr lang="en-US" altLang="zh-CN" sz="1800" dirty="0"/>
            </a:p>
          </p:txBody>
        </p:sp>
        <p:sp>
          <p:nvSpPr>
            <p:cNvPr id="12367" name="Rectangle 28"/>
            <p:cNvSpPr/>
            <p:nvPr/>
          </p:nvSpPr>
          <p:spPr>
            <a:xfrm>
              <a:off x="2449" y="1962"/>
              <a:ext cx="287" cy="2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宋体-方正超大字符集" pitchFamily="65" charset="-122"/>
                  <a:ea typeface="宋体-方正超大字符集" pitchFamily="65" charset="-122"/>
                </a:rPr>
                <a:t>求</a:t>
              </a:r>
              <a:endParaRPr lang="zh-CN" altLang="en-US" sz="1800" dirty="0"/>
            </a:p>
          </p:txBody>
        </p:sp>
      </p:grpSp>
      <p:grpSp>
        <p:nvGrpSpPr>
          <p:cNvPr id="12318" name="Group 30"/>
          <p:cNvGrpSpPr>
            <a:grpSpLocks noChangeAspect="1"/>
          </p:cNvGrpSpPr>
          <p:nvPr/>
        </p:nvGrpSpPr>
        <p:grpSpPr>
          <a:xfrm>
            <a:off x="1947863" y="3032125"/>
            <a:ext cx="1724025" cy="431800"/>
            <a:chOff x="1227" y="1910"/>
            <a:chExt cx="1086" cy="272"/>
          </a:xfrm>
        </p:grpSpPr>
        <p:sp>
          <p:nvSpPr>
            <p:cNvPr id="12355" name="AutoShape 29"/>
            <p:cNvSpPr>
              <a:spLocks noChangeAspect="1" noTextEdit="1"/>
            </p:cNvSpPr>
            <p:nvPr/>
          </p:nvSpPr>
          <p:spPr>
            <a:xfrm>
              <a:off x="1227" y="1910"/>
              <a:ext cx="1086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6" name="Line 31"/>
            <p:cNvSpPr/>
            <p:nvPr/>
          </p:nvSpPr>
          <p:spPr>
            <a:xfrm>
              <a:off x="1594" y="1958"/>
              <a:ext cx="117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57" name="Line 32"/>
            <p:cNvSpPr/>
            <p:nvPr/>
          </p:nvSpPr>
          <p:spPr>
            <a:xfrm>
              <a:off x="1726" y="1958"/>
              <a:ext cx="117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58" name="Rectangle 33"/>
            <p:cNvSpPr/>
            <p:nvPr/>
          </p:nvSpPr>
          <p:spPr>
            <a:xfrm>
              <a:off x="2017" y="1963"/>
              <a:ext cx="343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CD</a:t>
              </a:r>
              <a:endParaRPr lang="en-US" altLang="zh-CN" sz="1800" dirty="0"/>
            </a:p>
          </p:txBody>
        </p:sp>
        <p:sp>
          <p:nvSpPr>
            <p:cNvPr id="12359" name="Rectangle 34"/>
            <p:cNvSpPr/>
            <p:nvPr/>
          </p:nvSpPr>
          <p:spPr>
            <a:xfrm>
              <a:off x="1729" y="1963"/>
              <a:ext cx="194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dirty="0"/>
            </a:p>
          </p:txBody>
        </p:sp>
        <p:sp>
          <p:nvSpPr>
            <p:cNvPr id="12360" name="Rectangle 35"/>
            <p:cNvSpPr/>
            <p:nvPr/>
          </p:nvSpPr>
          <p:spPr>
            <a:xfrm>
              <a:off x="1606" y="1963"/>
              <a:ext cx="194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dirty="0"/>
            </a:p>
          </p:txBody>
        </p:sp>
        <p:sp>
          <p:nvSpPr>
            <p:cNvPr id="12361" name="Rectangle 36"/>
            <p:cNvSpPr/>
            <p:nvPr/>
          </p:nvSpPr>
          <p:spPr>
            <a:xfrm>
              <a:off x="1262" y="1963"/>
              <a:ext cx="194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F</a:t>
              </a:r>
              <a:endParaRPr lang="en-US" altLang="zh-CN" sz="1800" dirty="0"/>
            </a:p>
          </p:txBody>
        </p:sp>
        <p:sp>
          <p:nvSpPr>
            <p:cNvPr id="12362" name="Rectangle 37"/>
            <p:cNvSpPr/>
            <p:nvPr/>
          </p:nvSpPr>
          <p:spPr>
            <a:xfrm>
              <a:off x="1882" y="1941"/>
              <a:ext cx="220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/>
            </a:p>
          </p:txBody>
        </p:sp>
        <p:sp>
          <p:nvSpPr>
            <p:cNvPr id="12363" name="Rectangle 38"/>
            <p:cNvSpPr/>
            <p:nvPr/>
          </p:nvSpPr>
          <p:spPr>
            <a:xfrm>
              <a:off x="1442" y="1941"/>
              <a:ext cx="220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dirty="0"/>
            </a:p>
          </p:txBody>
        </p:sp>
      </p:grpSp>
      <p:grpSp>
        <p:nvGrpSpPr>
          <p:cNvPr id="12328" name="Group 40"/>
          <p:cNvGrpSpPr>
            <a:grpSpLocks noChangeAspect="1"/>
          </p:cNvGrpSpPr>
          <p:nvPr/>
        </p:nvGrpSpPr>
        <p:grpSpPr>
          <a:xfrm>
            <a:off x="3132138" y="3482975"/>
            <a:ext cx="2386012" cy="482600"/>
            <a:chOff x="1973" y="2194"/>
            <a:chExt cx="1503" cy="304"/>
          </a:xfrm>
        </p:grpSpPr>
        <p:sp>
          <p:nvSpPr>
            <p:cNvPr id="12339" name="AutoShape 39"/>
            <p:cNvSpPr>
              <a:spLocks noChangeAspect="1" noTextEdit="1"/>
            </p:cNvSpPr>
            <p:nvPr/>
          </p:nvSpPr>
          <p:spPr>
            <a:xfrm>
              <a:off x="1973" y="2194"/>
              <a:ext cx="1503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0" name="Line 41"/>
            <p:cNvSpPr/>
            <p:nvPr/>
          </p:nvSpPr>
          <p:spPr>
            <a:xfrm>
              <a:off x="2005" y="2242"/>
              <a:ext cx="132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41" name="Line 42"/>
            <p:cNvSpPr/>
            <p:nvPr/>
          </p:nvSpPr>
          <p:spPr>
            <a:xfrm>
              <a:off x="2951" y="2242"/>
              <a:ext cx="123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42" name="Line 43"/>
            <p:cNvSpPr/>
            <p:nvPr/>
          </p:nvSpPr>
          <p:spPr>
            <a:xfrm>
              <a:off x="3257" y="2242"/>
              <a:ext cx="138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43" name="Rectangle 44"/>
            <p:cNvSpPr/>
            <p:nvPr/>
          </p:nvSpPr>
          <p:spPr>
            <a:xfrm>
              <a:off x="2899" y="2089"/>
              <a:ext cx="176" cy="4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4100" dirty="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1800" dirty="0"/>
            </a:p>
          </p:txBody>
        </p:sp>
        <p:sp>
          <p:nvSpPr>
            <p:cNvPr id="12344" name="Rectangle 45"/>
            <p:cNvSpPr/>
            <p:nvPr/>
          </p:nvSpPr>
          <p:spPr>
            <a:xfrm>
              <a:off x="3410" y="2089"/>
              <a:ext cx="176" cy="4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4100" dirty="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1800" dirty="0"/>
            </a:p>
          </p:txBody>
        </p:sp>
        <p:sp>
          <p:nvSpPr>
            <p:cNvPr id="12345" name="Rectangle 46"/>
            <p:cNvSpPr/>
            <p:nvPr/>
          </p:nvSpPr>
          <p:spPr>
            <a:xfrm>
              <a:off x="3260" y="2247"/>
              <a:ext cx="215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D</a:t>
              </a:r>
              <a:endParaRPr lang="en-US" altLang="zh-CN" sz="1800" dirty="0"/>
            </a:p>
          </p:txBody>
        </p:sp>
        <p:sp>
          <p:nvSpPr>
            <p:cNvPr id="12346" name="Rectangle 47"/>
            <p:cNvSpPr/>
            <p:nvPr/>
          </p:nvSpPr>
          <p:spPr>
            <a:xfrm>
              <a:off x="2942" y="2247"/>
              <a:ext cx="205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C</a:t>
              </a:r>
              <a:endParaRPr lang="en-US" altLang="zh-CN" sz="1800" dirty="0"/>
            </a:p>
          </p:txBody>
        </p:sp>
        <p:sp>
          <p:nvSpPr>
            <p:cNvPr id="12347" name="Rectangle 48"/>
            <p:cNvSpPr/>
            <p:nvPr/>
          </p:nvSpPr>
          <p:spPr>
            <a:xfrm>
              <a:off x="2710" y="2247"/>
              <a:ext cx="194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dirty="0"/>
            </a:p>
          </p:txBody>
        </p:sp>
        <p:sp>
          <p:nvSpPr>
            <p:cNvPr id="12348" name="Rectangle 49"/>
            <p:cNvSpPr/>
            <p:nvPr/>
          </p:nvSpPr>
          <p:spPr>
            <a:xfrm>
              <a:off x="2419" y="2247"/>
              <a:ext cx="194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dirty="0"/>
            </a:p>
          </p:txBody>
        </p:sp>
        <p:sp>
          <p:nvSpPr>
            <p:cNvPr id="12349" name="Rectangle 50"/>
            <p:cNvSpPr/>
            <p:nvPr/>
          </p:nvSpPr>
          <p:spPr>
            <a:xfrm>
              <a:off x="2008" y="2247"/>
              <a:ext cx="194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F</a:t>
              </a:r>
              <a:endParaRPr lang="en-US" altLang="zh-CN" sz="1800" dirty="0"/>
            </a:p>
          </p:txBody>
        </p:sp>
        <p:sp>
          <p:nvSpPr>
            <p:cNvPr id="12350" name="Rectangle 51"/>
            <p:cNvSpPr/>
            <p:nvPr/>
          </p:nvSpPr>
          <p:spPr>
            <a:xfrm>
              <a:off x="3113" y="2225"/>
              <a:ext cx="220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/>
            </a:p>
          </p:txBody>
        </p:sp>
        <p:sp>
          <p:nvSpPr>
            <p:cNvPr id="12351" name="Rectangle 52"/>
            <p:cNvSpPr/>
            <p:nvPr/>
          </p:nvSpPr>
          <p:spPr>
            <a:xfrm>
              <a:off x="2563" y="2225"/>
              <a:ext cx="220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/>
            </a:p>
          </p:txBody>
        </p:sp>
        <p:sp>
          <p:nvSpPr>
            <p:cNvPr id="12352" name="Rectangle 53"/>
            <p:cNvSpPr/>
            <p:nvPr/>
          </p:nvSpPr>
          <p:spPr>
            <a:xfrm>
              <a:off x="2188" y="2225"/>
              <a:ext cx="220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dirty="0"/>
            </a:p>
          </p:txBody>
        </p:sp>
        <p:sp>
          <p:nvSpPr>
            <p:cNvPr id="12353" name="Rectangle 54"/>
            <p:cNvSpPr/>
            <p:nvPr/>
          </p:nvSpPr>
          <p:spPr>
            <a:xfrm>
              <a:off x="2832" y="2247"/>
              <a:ext cx="141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)</a:t>
              </a:r>
              <a:endParaRPr lang="en-US" altLang="zh-CN" sz="1800" dirty="0"/>
            </a:p>
          </p:txBody>
        </p:sp>
        <p:sp>
          <p:nvSpPr>
            <p:cNvPr id="12354" name="Rectangle 55"/>
            <p:cNvSpPr/>
            <p:nvPr/>
          </p:nvSpPr>
          <p:spPr>
            <a:xfrm>
              <a:off x="2335" y="2247"/>
              <a:ext cx="141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(</a:t>
              </a:r>
              <a:endParaRPr lang="en-US" altLang="zh-CN" sz="1800" dirty="0"/>
            </a:p>
          </p:txBody>
        </p:sp>
      </p:grpSp>
      <p:grpSp>
        <p:nvGrpSpPr>
          <p:cNvPr id="12378" name="Group 90"/>
          <p:cNvGrpSpPr/>
          <p:nvPr/>
        </p:nvGrpSpPr>
        <p:grpSpPr>
          <a:xfrm>
            <a:off x="2771775" y="3883025"/>
            <a:ext cx="6343650" cy="714375"/>
            <a:chOff x="1746" y="2446"/>
            <a:chExt cx="3996" cy="450"/>
          </a:xfrm>
        </p:grpSpPr>
        <p:sp>
          <p:nvSpPr>
            <p:cNvPr id="2" name="AutoShape 56"/>
            <p:cNvSpPr>
              <a:spLocks noChangeAspect="1" noTextEdit="1"/>
            </p:cNvSpPr>
            <p:nvPr/>
          </p:nvSpPr>
          <p:spPr>
            <a:xfrm>
              <a:off x="1746" y="2478"/>
              <a:ext cx="3996" cy="41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" name="Line 58"/>
            <p:cNvSpPr/>
            <p:nvPr/>
          </p:nvSpPr>
          <p:spPr>
            <a:xfrm>
              <a:off x="1786" y="2578"/>
              <a:ext cx="165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8" name="Line 59"/>
            <p:cNvSpPr/>
            <p:nvPr/>
          </p:nvSpPr>
          <p:spPr>
            <a:xfrm>
              <a:off x="2206" y="2578"/>
              <a:ext cx="146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" name="Line 60"/>
            <p:cNvSpPr/>
            <p:nvPr/>
          </p:nvSpPr>
          <p:spPr>
            <a:xfrm>
              <a:off x="2370" y="2578"/>
              <a:ext cx="147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0" name="Line 61"/>
            <p:cNvSpPr/>
            <p:nvPr/>
          </p:nvSpPr>
          <p:spPr>
            <a:xfrm>
              <a:off x="2206" y="2537"/>
              <a:ext cx="858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1" name="Line 62"/>
            <p:cNvSpPr/>
            <p:nvPr/>
          </p:nvSpPr>
          <p:spPr>
            <a:xfrm>
              <a:off x="3318" y="2578"/>
              <a:ext cx="147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2" name="Line 63"/>
            <p:cNvSpPr/>
            <p:nvPr/>
          </p:nvSpPr>
          <p:spPr>
            <a:xfrm>
              <a:off x="3483" y="2578"/>
              <a:ext cx="146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" name="Line 64"/>
            <p:cNvSpPr/>
            <p:nvPr/>
          </p:nvSpPr>
          <p:spPr>
            <a:xfrm>
              <a:off x="3318" y="2537"/>
              <a:ext cx="311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4" name="Line 65"/>
            <p:cNvSpPr/>
            <p:nvPr/>
          </p:nvSpPr>
          <p:spPr>
            <a:xfrm>
              <a:off x="3759" y="2578"/>
              <a:ext cx="319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5" name="Rectangle 66"/>
            <p:cNvSpPr/>
            <p:nvPr/>
          </p:nvSpPr>
          <p:spPr>
            <a:xfrm>
              <a:off x="4325" y="2478"/>
              <a:ext cx="85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1800" dirty="0"/>
            </a:p>
          </p:txBody>
        </p:sp>
        <p:sp>
          <p:nvSpPr>
            <p:cNvPr id="12316" name="Rectangle 67"/>
            <p:cNvSpPr/>
            <p:nvPr/>
          </p:nvSpPr>
          <p:spPr>
            <a:xfrm>
              <a:off x="4943" y="2478"/>
              <a:ext cx="85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1800" dirty="0"/>
            </a:p>
          </p:txBody>
        </p:sp>
        <p:sp>
          <p:nvSpPr>
            <p:cNvPr id="12317" name="Line 68"/>
            <p:cNvSpPr/>
            <p:nvPr/>
          </p:nvSpPr>
          <p:spPr>
            <a:xfrm>
              <a:off x="5072" y="2578"/>
              <a:ext cx="154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" name="Line 69"/>
            <p:cNvSpPr/>
            <p:nvPr/>
          </p:nvSpPr>
          <p:spPr>
            <a:xfrm>
              <a:off x="5454" y="2578"/>
              <a:ext cx="173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9" name="Rectangle 70"/>
            <p:cNvSpPr/>
            <p:nvPr/>
          </p:nvSpPr>
          <p:spPr>
            <a:xfrm>
              <a:off x="5007" y="2446"/>
              <a:ext cx="109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4100" dirty="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1800" dirty="0"/>
            </a:p>
          </p:txBody>
        </p:sp>
        <p:sp>
          <p:nvSpPr>
            <p:cNvPr id="12320" name="Rectangle 71"/>
            <p:cNvSpPr/>
            <p:nvPr/>
          </p:nvSpPr>
          <p:spPr>
            <a:xfrm>
              <a:off x="5602" y="2446"/>
              <a:ext cx="109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4100" dirty="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1800" dirty="0"/>
            </a:p>
          </p:txBody>
        </p:sp>
        <p:sp>
          <p:nvSpPr>
            <p:cNvPr id="12321" name="Rectangle 72"/>
            <p:cNvSpPr/>
            <p:nvPr/>
          </p:nvSpPr>
          <p:spPr>
            <a:xfrm>
              <a:off x="5458" y="2584"/>
              <a:ext cx="139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D</a:t>
              </a:r>
              <a:endParaRPr lang="en-US" altLang="zh-CN" sz="1800" dirty="0"/>
            </a:p>
          </p:txBody>
        </p:sp>
        <p:sp>
          <p:nvSpPr>
            <p:cNvPr id="12322" name="Rectangle 73"/>
            <p:cNvSpPr/>
            <p:nvPr/>
          </p:nvSpPr>
          <p:spPr>
            <a:xfrm>
              <a:off x="5061" y="2584"/>
              <a:ext cx="13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C</a:t>
              </a:r>
              <a:endParaRPr lang="en-US" altLang="zh-CN" sz="1800" dirty="0"/>
            </a:p>
          </p:txBody>
        </p:sp>
        <p:sp>
          <p:nvSpPr>
            <p:cNvPr id="12323" name="Rectangle 74"/>
            <p:cNvSpPr/>
            <p:nvPr/>
          </p:nvSpPr>
          <p:spPr>
            <a:xfrm>
              <a:off x="4782" y="2584"/>
              <a:ext cx="11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dirty="0"/>
            </a:p>
          </p:txBody>
        </p:sp>
        <p:sp>
          <p:nvSpPr>
            <p:cNvPr id="12324" name="Rectangle 75"/>
            <p:cNvSpPr/>
            <p:nvPr/>
          </p:nvSpPr>
          <p:spPr>
            <a:xfrm>
              <a:off x="4419" y="2584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dirty="0"/>
            </a:p>
          </p:txBody>
        </p:sp>
        <p:sp>
          <p:nvSpPr>
            <p:cNvPr id="12325" name="Rectangle 76"/>
            <p:cNvSpPr/>
            <p:nvPr/>
          </p:nvSpPr>
          <p:spPr>
            <a:xfrm>
              <a:off x="3748" y="2584"/>
              <a:ext cx="33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CD</a:t>
              </a:r>
              <a:endParaRPr lang="en-US" altLang="zh-CN" sz="1800" dirty="0"/>
            </a:p>
          </p:txBody>
        </p:sp>
        <p:sp>
          <p:nvSpPr>
            <p:cNvPr id="12326" name="Rectangle 77"/>
            <p:cNvSpPr/>
            <p:nvPr/>
          </p:nvSpPr>
          <p:spPr>
            <a:xfrm>
              <a:off x="3487" y="2584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dirty="0"/>
            </a:p>
          </p:txBody>
        </p:sp>
        <p:sp>
          <p:nvSpPr>
            <p:cNvPr id="12327" name="Rectangle 78"/>
            <p:cNvSpPr/>
            <p:nvPr/>
          </p:nvSpPr>
          <p:spPr>
            <a:xfrm>
              <a:off x="3333" y="2584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dirty="0"/>
            </a:p>
          </p:txBody>
        </p:sp>
        <p:sp>
          <p:nvSpPr>
            <p:cNvPr id="7" name="Rectangle 79"/>
            <p:cNvSpPr/>
            <p:nvPr/>
          </p:nvSpPr>
          <p:spPr>
            <a:xfrm>
              <a:off x="2734" y="2584"/>
              <a:ext cx="26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CD</a:t>
              </a:r>
              <a:endParaRPr lang="en-US" altLang="zh-CN" sz="1800" dirty="0"/>
            </a:p>
          </p:txBody>
        </p:sp>
        <p:sp>
          <p:nvSpPr>
            <p:cNvPr id="12329" name="Rectangle 80"/>
            <p:cNvSpPr/>
            <p:nvPr/>
          </p:nvSpPr>
          <p:spPr>
            <a:xfrm>
              <a:off x="2374" y="2584"/>
              <a:ext cx="11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dirty="0"/>
            </a:p>
          </p:txBody>
        </p:sp>
        <p:sp>
          <p:nvSpPr>
            <p:cNvPr id="12330" name="Rectangle 81"/>
            <p:cNvSpPr/>
            <p:nvPr/>
          </p:nvSpPr>
          <p:spPr>
            <a:xfrm>
              <a:off x="2221" y="2584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dirty="0"/>
            </a:p>
          </p:txBody>
        </p:sp>
        <p:sp>
          <p:nvSpPr>
            <p:cNvPr id="12331" name="Rectangle 82"/>
            <p:cNvSpPr/>
            <p:nvPr/>
          </p:nvSpPr>
          <p:spPr>
            <a:xfrm>
              <a:off x="1790" y="2584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F</a:t>
              </a:r>
              <a:endParaRPr lang="en-US" altLang="zh-CN" sz="1800" dirty="0"/>
            </a:p>
          </p:txBody>
        </p:sp>
        <p:sp>
          <p:nvSpPr>
            <p:cNvPr id="12332" name="Rectangle 83"/>
            <p:cNvSpPr/>
            <p:nvPr/>
          </p:nvSpPr>
          <p:spPr>
            <a:xfrm>
              <a:off x="5274" y="2557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/>
            </a:p>
          </p:txBody>
        </p:sp>
        <p:sp>
          <p:nvSpPr>
            <p:cNvPr id="12333" name="Rectangle 84"/>
            <p:cNvSpPr/>
            <p:nvPr/>
          </p:nvSpPr>
          <p:spPr>
            <a:xfrm>
              <a:off x="4599" y="2557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/>
            </a:p>
          </p:txBody>
        </p:sp>
        <p:sp>
          <p:nvSpPr>
            <p:cNvPr id="12334" name="Rectangle 85"/>
            <p:cNvSpPr/>
            <p:nvPr/>
          </p:nvSpPr>
          <p:spPr>
            <a:xfrm>
              <a:off x="4142" y="2557"/>
              <a:ext cx="10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dirty="0"/>
            </a:p>
          </p:txBody>
        </p:sp>
        <p:sp>
          <p:nvSpPr>
            <p:cNvPr id="12335" name="Rectangle 86"/>
            <p:cNvSpPr/>
            <p:nvPr/>
          </p:nvSpPr>
          <p:spPr>
            <a:xfrm>
              <a:off x="3575" y="2568"/>
              <a:ext cx="22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×</a:t>
              </a:r>
              <a:endParaRPr lang="en-US" altLang="zh-CN" sz="1800" dirty="0"/>
            </a:p>
          </p:txBody>
        </p:sp>
        <p:sp>
          <p:nvSpPr>
            <p:cNvPr id="12336" name="Rectangle 87"/>
            <p:cNvSpPr/>
            <p:nvPr/>
          </p:nvSpPr>
          <p:spPr>
            <a:xfrm>
              <a:off x="3127" y="2557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dirty="0"/>
            </a:p>
          </p:txBody>
        </p:sp>
        <p:sp>
          <p:nvSpPr>
            <p:cNvPr id="12337" name="Rectangle 88"/>
            <p:cNvSpPr/>
            <p:nvPr/>
          </p:nvSpPr>
          <p:spPr>
            <a:xfrm>
              <a:off x="2565" y="2557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/>
            </a:p>
          </p:txBody>
        </p:sp>
        <p:sp>
          <p:nvSpPr>
            <p:cNvPr id="12338" name="Rectangle 89"/>
            <p:cNvSpPr/>
            <p:nvPr/>
          </p:nvSpPr>
          <p:spPr>
            <a:xfrm>
              <a:off x="2015" y="2557"/>
              <a:ext cx="10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3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3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" dur="30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8" dur="30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3" dur="30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/>
      <p:bldP spid="12294" grpId="0"/>
      <p:bldP spid="12295" grpId="0"/>
      <p:bldP spid="12296" grpId="0"/>
      <p:bldP spid="12300" grpId="0"/>
      <p:bldP spid="12301" grpId="0"/>
      <p:bldP spid="12304" grpId="0"/>
      <p:bldP spid="12305" grpId="0"/>
      <p:bldP spid="12306" grpId="0"/>
      <p:bldP spid="123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6" name="Text Box 4"/>
          <p:cNvSpPr txBox="1"/>
          <p:nvPr/>
        </p:nvSpPr>
        <p:spPr>
          <a:xfrm>
            <a:off x="611188" y="549275"/>
            <a:ext cx="2952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、对偶规则：</a:t>
            </a:r>
            <a:endParaRPr lang="zh-CN" altLang="en-US" sz="2400" b="1" dirty="0"/>
          </a:p>
        </p:txBody>
      </p:sp>
      <p:sp>
        <p:nvSpPr>
          <p:cNvPr id="13317" name="Text Box 5"/>
          <p:cNvSpPr txBox="1"/>
          <p:nvPr/>
        </p:nvSpPr>
        <p:spPr>
          <a:xfrm>
            <a:off x="657225" y="965200"/>
            <a:ext cx="8145463" cy="12620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/>
              <a:t>      </a:t>
            </a:r>
            <a:r>
              <a:rPr lang="zh-CN" altLang="en-US" sz="2400" b="1" dirty="0">
                <a:solidFill>
                  <a:srgbClr val="CC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对偶式：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已知函数为 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F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，将 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F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中的所有 </a:t>
            </a:r>
            <a:r>
              <a:rPr lang="zh-CN" altLang="en-US" sz="2400" dirty="0">
                <a:solidFill>
                  <a:srgbClr val="FF0000"/>
                </a:solidFill>
                <a:ea typeface="幼圆" panose="02010509060101010101" pitchFamily="49" charset="-122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·</a:t>
            </a:r>
            <a:r>
              <a:rPr lang="zh-CN" altLang="en-US" sz="2400" dirty="0">
                <a:solidFill>
                  <a:srgbClr val="FF0000"/>
                </a:solidFill>
                <a:ea typeface="幼圆" panose="02010509060101010101" pitchFamily="49" charset="-122"/>
              </a:rPr>
              <a:t>”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换为</a:t>
            </a:r>
            <a:r>
              <a:rPr lang="zh-CN" altLang="en-US" sz="2400" dirty="0">
                <a:solidFill>
                  <a:srgbClr val="FF0000"/>
                </a:solidFill>
                <a:ea typeface="幼圆" panose="02010509060101010101" pitchFamily="49" charset="-122"/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＋</a:t>
            </a:r>
            <a:r>
              <a:rPr lang="zh-CN" altLang="en-US" sz="2400" dirty="0">
                <a:solidFill>
                  <a:srgbClr val="FF0000"/>
                </a:solidFill>
                <a:ea typeface="幼圆" panose="02010509060101010101" pitchFamily="49" charset="-122"/>
              </a:rPr>
              <a:t>”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ea typeface="幼圆" panose="02010509060101010101" pitchFamily="49" charset="-122"/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＋</a:t>
            </a:r>
            <a:r>
              <a:rPr lang="zh-CN" altLang="en-US" sz="2400" dirty="0">
                <a:solidFill>
                  <a:srgbClr val="FF0000"/>
                </a:solidFill>
                <a:ea typeface="幼圆" panose="02010509060101010101" pitchFamily="49" charset="-122"/>
              </a:rPr>
              <a:t>”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 换为 </a:t>
            </a:r>
            <a:r>
              <a:rPr lang="zh-CN" altLang="en-US" sz="2400" dirty="0">
                <a:solidFill>
                  <a:srgbClr val="FF0000"/>
                </a:solidFill>
                <a:ea typeface="幼圆" panose="02010509060101010101" pitchFamily="49" charset="-122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·</a:t>
            </a:r>
            <a:r>
              <a:rPr lang="zh-CN" altLang="en-US" sz="2400" dirty="0">
                <a:solidFill>
                  <a:srgbClr val="FF0000"/>
                </a:solidFill>
                <a:ea typeface="幼圆" panose="02010509060101010101" pitchFamily="49" charset="-122"/>
              </a:rPr>
              <a:t>”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0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换为 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1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1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换为 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0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变量保持不变。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得到的函数式就是原函数的对偶式 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F</a:t>
            </a:r>
            <a:r>
              <a:rPr lang="en-US" altLang="zh-CN" sz="2400" baseline="30000" dirty="0">
                <a:ea typeface="幼圆" panose="02010509060101010101" pitchFamily="49" charset="-122"/>
              </a:rPr>
              <a:t>′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318" name="Text Box 6"/>
          <p:cNvSpPr txBox="1"/>
          <p:nvPr/>
        </p:nvSpPr>
        <p:spPr>
          <a:xfrm>
            <a:off x="684213" y="2259013"/>
            <a:ext cx="1008062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例：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pSp>
        <p:nvGrpSpPr>
          <p:cNvPr id="13327" name="Group 15"/>
          <p:cNvGrpSpPr>
            <a:grpSpLocks noChangeAspect="1"/>
          </p:cNvGrpSpPr>
          <p:nvPr/>
        </p:nvGrpSpPr>
        <p:grpSpPr>
          <a:xfrm>
            <a:off x="1419225" y="2133600"/>
            <a:ext cx="1712913" cy="538163"/>
            <a:chOff x="867" y="1416"/>
            <a:chExt cx="1079" cy="339"/>
          </a:xfrm>
        </p:grpSpPr>
        <p:sp>
          <p:nvSpPr>
            <p:cNvPr id="13401" name="AutoShape 14"/>
            <p:cNvSpPr>
              <a:spLocks noChangeAspect="1" noTextEdit="1"/>
            </p:cNvSpPr>
            <p:nvPr/>
          </p:nvSpPr>
          <p:spPr>
            <a:xfrm>
              <a:off x="867" y="1451"/>
              <a:ext cx="1072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402" name="Line 16"/>
            <p:cNvSpPr/>
            <p:nvPr/>
          </p:nvSpPr>
          <p:spPr>
            <a:xfrm>
              <a:off x="1723" y="1499"/>
              <a:ext cx="123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03" name="Rectangle 17"/>
            <p:cNvSpPr/>
            <p:nvPr/>
          </p:nvSpPr>
          <p:spPr>
            <a:xfrm>
              <a:off x="1361" y="1416"/>
              <a:ext cx="85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1800" dirty="0"/>
            </a:p>
          </p:txBody>
        </p:sp>
        <p:sp>
          <p:nvSpPr>
            <p:cNvPr id="13404" name="Rectangle 18"/>
            <p:cNvSpPr/>
            <p:nvPr/>
          </p:nvSpPr>
          <p:spPr>
            <a:xfrm>
              <a:off x="1861" y="1416"/>
              <a:ext cx="85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1800" dirty="0"/>
            </a:p>
          </p:txBody>
        </p:sp>
        <p:sp>
          <p:nvSpPr>
            <p:cNvPr id="13405" name="Rectangle 19"/>
            <p:cNvSpPr/>
            <p:nvPr/>
          </p:nvSpPr>
          <p:spPr>
            <a:xfrm>
              <a:off x="1714" y="1504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C</a:t>
              </a:r>
              <a:endParaRPr lang="en-US" altLang="zh-CN" sz="1800" dirty="0"/>
            </a:p>
          </p:txBody>
        </p:sp>
        <p:sp>
          <p:nvSpPr>
            <p:cNvPr id="13406" name="Rectangle 20"/>
            <p:cNvSpPr/>
            <p:nvPr/>
          </p:nvSpPr>
          <p:spPr>
            <a:xfrm>
              <a:off x="1426" y="1504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dirty="0"/>
            </a:p>
          </p:txBody>
        </p:sp>
        <p:sp>
          <p:nvSpPr>
            <p:cNvPr id="13407" name="Rectangle 21"/>
            <p:cNvSpPr/>
            <p:nvPr/>
          </p:nvSpPr>
          <p:spPr>
            <a:xfrm>
              <a:off x="1247" y="1504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dirty="0"/>
            </a:p>
          </p:txBody>
        </p:sp>
        <p:sp>
          <p:nvSpPr>
            <p:cNvPr id="13408" name="Rectangle 22"/>
            <p:cNvSpPr/>
            <p:nvPr/>
          </p:nvSpPr>
          <p:spPr>
            <a:xfrm>
              <a:off x="902" y="1504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F</a:t>
              </a:r>
              <a:endParaRPr lang="en-US" altLang="zh-CN" sz="1800" dirty="0"/>
            </a:p>
          </p:txBody>
        </p:sp>
        <p:sp>
          <p:nvSpPr>
            <p:cNvPr id="13409" name="Rectangle 23"/>
            <p:cNvSpPr/>
            <p:nvPr/>
          </p:nvSpPr>
          <p:spPr>
            <a:xfrm>
              <a:off x="1579" y="1482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/>
            </a:p>
          </p:txBody>
        </p:sp>
        <p:sp>
          <p:nvSpPr>
            <p:cNvPr id="13410" name="Rectangle 24"/>
            <p:cNvSpPr/>
            <p:nvPr/>
          </p:nvSpPr>
          <p:spPr>
            <a:xfrm>
              <a:off x="1082" y="1482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dirty="0"/>
            </a:p>
          </p:txBody>
        </p:sp>
      </p:grpSp>
      <p:grpSp>
        <p:nvGrpSpPr>
          <p:cNvPr id="13338" name="Group 26"/>
          <p:cNvGrpSpPr>
            <a:grpSpLocks noChangeAspect="1"/>
          </p:cNvGrpSpPr>
          <p:nvPr/>
        </p:nvGrpSpPr>
        <p:grpSpPr>
          <a:xfrm>
            <a:off x="5016500" y="2205038"/>
            <a:ext cx="1547813" cy="449262"/>
            <a:chOff x="2670" y="1451"/>
            <a:chExt cx="975" cy="283"/>
          </a:xfrm>
        </p:grpSpPr>
        <p:sp>
          <p:nvSpPr>
            <p:cNvPr id="13392" name="AutoShape 25"/>
            <p:cNvSpPr>
              <a:spLocks noChangeAspect="1" noTextEdit="1"/>
            </p:cNvSpPr>
            <p:nvPr/>
          </p:nvSpPr>
          <p:spPr>
            <a:xfrm>
              <a:off x="2670" y="1451"/>
              <a:ext cx="975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93" name="Line 27"/>
            <p:cNvSpPr/>
            <p:nvPr/>
          </p:nvSpPr>
          <p:spPr>
            <a:xfrm>
              <a:off x="3478" y="1499"/>
              <a:ext cx="123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94" name="Rectangle 28"/>
            <p:cNvSpPr/>
            <p:nvPr/>
          </p:nvSpPr>
          <p:spPr>
            <a:xfrm>
              <a:off x="3469" y="1504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C</a:t>
              </a:r>
              <a:endParaRPr lang="en-US" altLang="zh-CN" sz="1800" dirty="0"/>
            </a:p>
          </p:txBody>
        </p:sp>
        <p:sp>
          <p:nvSpPr>
            <p:cNvPr id="13395" name="Rectangle 29"/>
            <p:cNvSpPr/>
            <p:nvPr/>
          </p:nvSpPr>
          <p:spPr>
            <a:xfrm>
              <a:off x="3349" y="1504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dirty="0"/>
            </a:p>
          </p:txBody>
        </p:sp>
        <p:sp>
          <p:nvSpPr>
            <p:cNvPr id="13396" name="Rectangle 30"/>
            <p:cNvSpPr/>
            <p:nvPr/>
          </p:nvSpPr>
          <p:spPr>
            <a:xfrm>
              <a:off x="3059" y="1504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dirty="0"/>
            </a:p>
          </p:txBody>
        </p:sp>
        <p:sp>
          <p:nvSpPr>
            <p:cNvPr id="13397" name="Rectangle 31"/>
            <p:cNvSpPr/>
            <p:nvPr/>
          </p:nvSpPr>
          <p:spPr>
            <a:xfrm>
              <a:off x="2705" y="1504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F</a:t>
              </a:r>
              <a:endParaRPr lang="en-US" altLang="zh-CN" sz="1800" dirty="0"/>
            </a:p>
          </p:txBody>
        </p:sp>
        <p:sp>
          <p:nvSpPr>
            <p:cNvPr id="13398" name="Rectangle 32"/>
            <p:cNvSpPr/>
            <p:nvPr/>
          </p:nvSpPr>
          <p:spPr>
            <a:xfrm>
              <a:off x="3202" y="1482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/>
            </a:p>
          </p:txBody>
        </p:sp>
        <p:sp>
          <p:nvSpPr>
            <p:cNvPr id="13399" name="Rectangle 33"/>
            <p:cNvSpPr/>
            <p:nvPr/>
          </p:nvSpPr>
          <p:spPr>
            <a:xfrm>
              <a:off x="2894" y="1482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dirty="0"/>
            </a:p>
          </p:txBody>
        </p:sp>
        <p:sp>
          <p:nvSpPr>
            <p:cNvPr id="13400" name="Rectangle 34"/>
            <p:cNvSpPr/>
            <p:nvPr/>
          </p:nvSpPr>
          <p:spPr>
            <a:xfrm>
              <a:off x="2843" y="1504"/>
              <a:ext cx="3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'</a:t>
              </a:r>
              <a:endParaRPr lang="en-US" altLang="zh-CN" sz="1800" dirty="0"/>
            </a:p>
          </p:txBody>
        </p:sp>
      </p:grpSp>
      <p:grpSp>
        <p:nvGrpSpPr>
          <p:cNvPr id="13416" name="Group 104"/>
          <p:cNvGrpSpPr/>
          <p:nvPr/>
        </p:nvGrpSpPr>
        <p:grpSpPr>
          <a:xfrm>
            <a:off x="1403350" y="2636838"/>
            <a:ext cx="2667000" cy="482600"/>
            <a:chOff x="837" y="1661"/>
            <a:chExt cx="1680" cy="304"/>
          </a:xfrm>
        </p:grpSpPr>
        <p:sp>
          <p:nvSpPr>
            <p:cNvPr id="13377" name="AutoShape 35"/>
            <p:cNvSpPr>
              <a:spLocks noChangeAspect="1" noTextEdit="1"/>
            </p:cNvSpPr>
            <p:nvPr/>
          </p:nvSpPr>
          <p:spPr>
            <a:xfrm>
              <a:off x="837" y="1661"/>
              <a:ext cx="1680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78" name="Line 37"/>
            <p:cNvSpPr/>
            <p:nvPr/>
          </p:nvSpPr>
          <p:spPr>
            <a:xfrm>
              <a:off x="1571" y="1709"/>
              <a:ext cx="117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79" name="Rectangle 38"/>
            <p:cNvSpPr/>
            <p:nvPr/>
          </p:nvSpPr>
          <p:spPr>
            <a:xfrm>
              <a:off x="2417" y="1714"/>
              <a:ext cx="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)</a:t>
              </a:r>
              <a:endParaRPr lang="en-US" altLang="zh-CN" sz="1800" dirty="0"/>
            </a:p>
          </p:txBody>
        </p:sp>
        <p:sp>
          <p:nvSpPr>
            <p:cNvPr id="13380" name="Rectangle 39"/>
            <p:cNvSpPr/>
            <p:nvPr/>
          </p:nvSpPr>
          <p:spPr>
            <a:xfrm>
              <a:off x="2336" y="1714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1</a:t>
              </a:r>
              <a:endParaRPr lang="en-US" altLang="zh-CN" sz="1800" dirty="0"/>
            </a:p>
          </p:txBody>
        </p:sp>
        <p:sp>
          <p:nvSpPr>
            <p:cNvPr id="13381" name="Rectangle 40"/>
            <p:cNvSpPr/>
            <p:nvPr/>
          </p:nvSpPr>
          <p:spPr>
            <a:xfrm>
              <a:off x="1697" y="1714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)(</a:t>
              </a:r>
              <a:endParaRPr lang="en-US" altLang="zh-CN" sz="1800" dirty="0"/>
            </a:p>
          </p:txBody>
        </p:sp>
        <p:sp>
          <p:nvSpPr>
            <p:cNvPr id="13382" name="Rectangle 41"/>
            <p:cNvSpPr/>
            <p:nvPr/>
          </p:nvSpPr>
          <p:spPr>
            <a:xfrm>
              <a:off x="1199" y="1714"/>
              <a:ext cx="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(</a:t>
              </a:r>
              <a:endParaRPr lang="en-US" altLang="zh-CN" sz="1800" dirty="0"/>
            </a:p>
          </p:txBody>
        </p:sp>
        <p:sp>
          <p:nvSpPr>
            <p:cNvPr id="13383" name="Rectangle 42"/>
            <p:cNvSpPr/>
            <p:nvPr/>
          </p:nvSpPr>
          <p:spPr>
            <a:xfrm>
              <a:off x="2200" y="1706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×</a:t>
              </a:r>
              <a:endParaRPr lang="en-US" altLang="zh-CN" sz="1800" dirty="0"/>
            </a:p>
          </p:txBody>
        </p:sp>
        <p:sp>
          <p:nvSpPr>
            <p:cNvPr id="13384" name="Rectangle 43"/>
            <p:cNvSpPr/>
            <p:nvPr/>
          </p:nvSpPr>
          <p:spPr>
            <a:xfrm>
              <a:off x="1988" y="1692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/>
            </a:p>
          </p:txBody>
        </p:sp>
        <p:sp>
          <p:nvSpPr>
            <p:cNvPr id="13385" name="Rectangle 44"/>
            <p:cNvSpPr/>
            <p:nvPr/>
          </p:nvSpPr>
          <p:spPr>
            <a:xfrm>
              <a:off x="1427" y="1692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/>
            </a:p>
          </p:txBody>
        </p:sp>
        <p:sp>
          <p:nvSpPr>
            <p:cNvPr id="13386" name="Rectangle 45"/>
            <p:cNvSpPr/>
            <p:nvPr/>
          </p:nvSpPr>
          <p:spPr>
            <a:xfrm>
              <a:off x="1052" y="1692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dirty="0"/>
            </a:p>
          </p:txBody>
        </p:sp>
        <p:sp>
          <p:nvSpPr>
            <p:cNvPr id="13387" name="Rectangle 46"/>
            <p:cNvSpPr/>
            <p:nvPr/>
          </p:nvSpPr>
          <p:spPr>
            <a:xfrm>
              <a:off x="2123" y="1714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C</a:t>
              </a:r>
              <a:endParaRPr lang="en-US" altLang="zh-CN" sz="1800" dirty="0"/>
            </a:p>
          </p:txBody>
        </p:sp>
        <p:sp>
          <p:nvSpPr>
            <p:cNvPr id="13388" name="Rectangle 47"/>
            <p:cNvSpPr/>
            <p:nvPr/>
          </p:nvSpPr>
          <p:spPr>
            <a:xfrm>
              <a:off x="1844" y="1714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dirty="0"/>
            </a:p>
          </p:txBody>
        </p:sp>
        <p:sp>
          <p:nvSpPr>
            <p:cNvPr id="13389" name="Rectangle 48"/>
            <p:cNvSpPr/>
            <p:nvPr/>
          </p:nvSpPr>
          <p:spPr>
            <a:xfrm>
              <a:off x="1574" y="1714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dirty="0"/>
            </a:p>
          </p:txBody>
        </p:sp>
        <p:sp>
          <p:nvSpPr>
            <p:cNvPr id="13390" name="Rectangle 49"/>
            <p:cNvSpPr/>
            <p:nvPr/>
          </p:nvSpPr>
          <p:spPr>
            <a:xfrm>
              <a:off x="1283" y="1714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dirty="0"/>
            </a:p>
          </p:txBody>
        </p:sp>
        <p:sp>
          <p:nvSpPr>
            <p:cNvPr id="13391" name="Rectangle 50"/>
            <p:cNvSpPr/>
            <p:nvPr/>
          </p:nvSpPr>
          <p:spPr>
            <a:xfrm>
              <a:off x="872" y="1714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F</a:t>
              </a:r>
              <a:endParaRPr lang="en-US" altLang="zh-CN" sz="1800" dirty="0"/>
            </a:p>
          </p:txBody>
        </p:sp>
      </p:grpSp>
      <p:grpSp>
        <p:nvGrpSpPr>
          <p:cNvPr id="13364" name="Group 52"/>
          <p:cNvGrpSpPr>
            <a:grpSpLocks noChangeAspect="1"/>
          </p:cNvGrpSpPr>
          <p:nvPr/>
        </p:nvGrpSpPr>
        <p:grpSpPr>
          <a:xfrm>
            <a:off x="4946650" y="2565400"/>
            <a:ext cx="2362200" cy="533400"/>
            <a:chOff x="3116" y="1767"/>
            <a:chExt cx="1488" cy="336"/>
          </a:xfrm>
        </p:grpSpPr>
        <p:sp>
          <p:nvSpPr>
            <p:cNvPr id="13363" name="AutoShape 51"/>
            <p:cNvSpPr>
              <a:spLocks noChangeAspect="1" noTextEdit="1"/>
            </p:cNvSpPr>
            <p:nvPr/>
          </p:nvSpPr>
          <p:spPr>
            <a:xfrm>
              <a:off x="3116" y="1799"/>
              <a:ext cx="1488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" name="Line 53"/>
            <p:cNvSpPr/>
            <p:nvPr/>
          </p:nvSpPr>
          <p:spPr>
            <a:xfrm>
              <a:off x="3628" y="1844"/>
              <a:ext cx="117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65" name="Rectangle 54"/>
            <p:cNvSpPr/>
            <p:nvPr/>
          </p:nvSpPr>
          <p:spPr>
            <a:xfrm>
              <a:off x="4054" y="1767"/>
              <a:ext cx="85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1800" dirty="0"/>
            </a:p>
          </p:txBody>
        </p:sp>
        <p:sp>
          <p:nvSpPr>
            <p:cNvPr id="13366" name="Rectangle 55"/>
            <p:cNvSpPr/>
            <p:nvPr/>
          </p:nvSpPr>
          <p:spPr>
            <a:xfrm>
              <a:off x="4519" y="1767"/>
              <a:ext cx="85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1800" dirty="0"/>
            </a:p>
          </p:txBody>
        </p:sp>
        <p:sp>
          <p:nvSpPr>
            <p:cNvPr id="13367" name="Rectangle 56"/>
            <p:cNvSpPr/>
            <p:nvPr/>
          </p:nvSpPr>
          <p:spPr>
            <a:xfrm>
              <a:off x="4417" y="1852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0</a:t>
              </a:r>
              <a:endParaRPr lang="en-US" altLang="zh-CN" sz="1800" dirty="0"/>
            </a:p>
          </p:txBody>
        </p:sp>
        <p:sp>
          <p:nvSpPr>
            <p:cNvPr id="13368" name="Rectangle 57"/>
            <p:cNvSpPr/>
            <p:nvPr/>
          </p:nvSpPr>
          <p:spPr>
            <a:xfrm>
              <a:off x="3289" y="1852"/>
              <a:ext cx="3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'</a:t>
              </a:r>
              <a:endParaRPr lang="en-US" altLang="zh-CN" sz="1800" dirty="0"/>
            </a:p>
          </p:txBody>
        </p:sp>
        <p:sp>
          <p:nvSpPr>
            <p:cNvPr id="13369" name="Rectangle 58"/>
            <p:cNvSpPr/>
            <p:nvPr/>
          </p:nvSpPr>
          <p:spPr>
            <a:xfrm>
              <a:off x="4279" y="1830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/>
            </a:p>
          </p:txBody>
        </p:sp>
        <p:sp>
          <p:nvSpPr>
            <p:cNvPr id="13370" name="Rectangle 59"/>
            <p:cNvSpPr/>
            <p:nvPr/>
          </p:nvSpPr>
          <p:spPr>
            <a:xfrm>
              <a:off x="3784" y="1830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/>
            </a:p>
          </p:txBody>
        </p:sp>
        <p:sp>
          <p:nvSpPr>
            <p:cNvPr id="13371" name="Rectangle 60"/>
            <p:cNvSpPr/>
            <p:nvPr/>
          </p:nvSpPr>
          <p:spPr>
            <a:xfrm>
              <a:off x="3343" y="1830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dirty="0"/>
            </a:p>
          </p:txBody>
        </p:sp>
        <p:sp>
          <p:nvSpPr>
            <p:cNvPr id="13372" name="Rectangle 61"/>
            <p:cNvSpPr/>
            <p:nvPr/>
          </p:nvSpPr>
          <p:spPr>
            <a:xfrm>
              <a:off x="4108" y="1852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C</a:t>
              </a:r>
              <a:endParaRPr lang="en-US" altLang="zh-CN" sz="1800" dirty="0"/>
            </a:p>
          </p:txBody>
        </p:sp>
        <p:sp>
          <p:nvSpPr>
            <p:cNvPr id="13373" name="Rectangle 62"/>
            <p:cNvSpPr/>
            <p:nvPr/>
          </p:nvSpPr>
          <p:spPr>
            <a:xfrm>
              <a:off x="3940" y="1852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dirty="0"/>
            </a:p>
          </p:txBody>
        </p:sp>
        <p:sp>
          <p:nvSpPr>
            <p:cNvPr id="13374" name="Rectangle 63"/>
            <p:cNvSpPr/>
            <p:nvPr/>
          </p:nvSpPr>
          <p:spPr>
            <a:xfrm>
              <a:off x="3631" y="1852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dirty="0"/>
            </a:p>
          </p:txBody>
        </p:sp>
        <p:sp>
          <p:nvSpPr>
            <p:cNvPr id="13375" name="Rectangle 64"/>
            <p:cNvSpPr/>
            <p:nvPr/>
          </p:nvSpPr>
          <p:spPr>
            <a:xfrm>
              <a:off x="3508" y="1852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dirty="0"/>
            </a:p>
          </p:txBody>
        </p:sp>
        <p:sp>
          <p:nvSpPr>
            <p:cNvPr id="13376" name="Rectangle 65"/>
            <p:cNvSpPr/>
            <p:nvPr/>
          </p:nvSpPr>
          <p:spPr>
            <a:xfrm>
              <a:off x="3151" y="1852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F</a:t>
              </a:r>
              <a:endParaRPr lang="en-US" altLang="zh-CN" sz="1800" dirty="0"/>
            </a:p>
          </p:txBody>
        </p:sp>
      </p:grpSp>
      <p:grpSp>
        <p:nvGrpSpPr>
          <p:cNvPr id="3" name="Group 67"/>
          <p:cNvGrpSpPr>
            <a:grpSpLocks noChangeAspect="1"/>
          </p:cNvGrpSpPr>
          <p:nvPr/>
        </p:nvGrpSpPr>
        <p:grpSpPr>
          <a:xfrm>
            <a:off x="1258888" y="3094038"/>
            <a:ext cx="1800225" cy="550862"/>
            <a:chOff x="839" y="2132"/>
            <a:chExt cx="1134" cy="347"/>
          </a:xfrm>
        </p:grpSpPr>
        <p:sp>
          <p:nvSpPr>
            <p:cNvPr id="13351" name="AutoShape 66"/>
            <p:cNvSpPr>
              <a:spLocks noChangeAspect="1" noTextEdit="1"/>
            </p:cNvSpPr>
            <p:nvPr/>
          </p:nvSpPr>
          <p:spPr>
            <a:xfrm>
              <a:off x="839" y="2132"/>
              <a:ext cx="1134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52" name="Line 68"/>
            <p:cNvSpPr/>
            <p:nvPr/>
          </p:nvSpPr>
          <p:spPr>
            <a:xfrm>
              <a:off x="1206" y="2244"/>
              <a:ext cx="117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3" name="Line 69"/>
            <p:cNvSpPr/>
            <p:nvPr/>
          </p:nvSpPr>
          <p:spPr>
            <a:xfrm>
              <a:off x="1805" y="2244"/>
              <a:ext cx="123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4" name="Line 70"/>
            <p:cNvSpPr/>
            <p:nvPr/>
          </p:nvSpPr>
          <p:spPr>
            <a:xfrm>
              <a:off x="1506" y="2211"/>
              <a:ext cx="422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5" name="Line 71"/>
            <p:cNvSpPr/>
            <p:nvPr/>
          </p:nvSpPr>
          <p:spPr>
            <a:xfrm>
              <a:off x="1206" y="2178"/>
              <a:ext cx="722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6" name="Rectangle 72"/>
            <p:cNvSpPr/>
            <p:nvPr/>
          </p:nvSpPr>
          <p:spPr>
            <a:xfrm>
              <a:off x="1796" y="2249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C</a:t>
              </a:r>
              <a:endParaRPr lang="en-US" altLang="zh-CN" sz="1800" dirty="0"/>
            </a:p>
          </p:txBody>
        </p:sp>
        <p:sp>
          <p:nvSpPr>
            <p:cNvPr id="13357" name="Rectangle 73"/>
            <p:cNvSpPr/>
            <p:nvPr/>
          </p:nvSpPr>
          <p:spPr>
            <a:xfrm>
              <a:off x="1509" y="2249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dirty="0"/>
            </a:p>
          </p:txBody>
        </p:sp>
        <p:sp>
          <p:nvSpPr>
            <p:cNvPr id="13358" name="Rectangle 74"/>
            <p:cNvSpPr/>
            <p:nvPr/>
          </p:nvSpPr>
          <p:spPr>
            <a:xfrm>
              <a:off x="1218" y="2249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dirty="0"/>
            </a:p>
          </p:txBody>
        </p:sp>
        <p:sp>
          <p:nvSpPr>
            <p:cNvPr id="13359" name="Rectangle 75"/>
            <p:cNvSpPr/>
            <p:nvPr/>
          </p:nvSpPr>
          <p:spPr>
            <a:xfrm>
              <a:off x="874" y="2249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F</a:t>
              </a:r>
              <a:endParaRPr lang="en-US" altLang="zh-CN" sz="1800" dirty="0"/>
            </a:p>
          </p:txBody>
        </p:sp>
        <p:sp>
          <p:nvSpPr>
            <p:cNvPr id="13360" name="Rectangle 76"/>
            <p:cNvSpPr/>
            <p:nvPr/>
          </p:nvSpPr>
          <p:spPr>
            <a:xfrm>
              <a:off x="1662" y="2227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/>
            </a:p>
          </p:txBody>
        </p:sp>
        <p:sp>
          <p:nvSpPr>
            <p:cNvPr id="13361" name="Rectangle 77"/>
            <p:cNvSpPr/>
            <p:nvPr/>
          </p:nvSpPr>
          <p:spPr>
            <a:xfrm>
              <a:off x="1362" y="2227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/>
            </a:p>
          </p:txBody>
        </p:sp>
        <p:sp>
          <p:nvSpPr>
            <p:cNvPr id="13362" name="Rectangle 78"/>
            <p:cNvSpPr/>
            <p:nvPr/>
          </p:nvSpPr>
          <p:spPr>
            <a:xfrm>
              <a:off x="1054" y="2227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dirty="0"/>
            </a:p>
          </p:txBody>
        </p:sp>
      </p:grpSp>
      <p:grpSp>
        <p:nvGrpSpPr>
          <p:cNvPr id="13415" name="Group 103"/>
          <p:cNvGrpSpPr/>
          <p:nvPr/>
        </p:nvGrpSpPr>
        <p:grpSpPr>
          <a:xfrm>
            <a:off x="5062538" y="3022600"/>
            <a:ext cx="1547812" cy="550863"/>
            <a:chOff x="3189" y="1904"/>
            <a:chExt cx="975" cy="347"/>
          </a:xfrm>
        </p:grpSpPr>
        <p:sp>
          <p:nvSpPr>
            <p:cNvPr id="4" name="AutoShape 79"/>
            <p:cNvSpPr>
              <a:spLocks noChangeAspect="1" noTextEdit="1"/>
            </p:cNvSpPr>
            <p:nvPr/>
          </p:nvSpPr>
          <p:spPr>
            <a:xfrm>
              <a:off x="3189" y="1904"/>
              <a:ext cx="975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39" name="Line 81"/>
            <p:cNvSpPr/>
            <p:nvPr/>
          </p:nvSpPr>
          <p:spPr>
            <a:xfrm>
              <a:off x="3566" y="2016"/>
              <a:ext cx="116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0" name="Line 82"/>
            <p:cNvSpPr/>
            <p:nvPr/>
          </p:nvSpPr>
          <p:spPr>
            <a:xfrm>
              <a:off x="4009" y="2016"/>
              <a:ext cx="123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1" name="Line 83"/>
            <p:cNvSpPr/>
            <p:nvPr/>
          </p:nvSpPr>
          <p:spPr>
            <a:xfrm>
              <a:off x="3787" y="1983"/>
              <a:ext cx="345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2" name="Line 84"/>
            <p:cNvSpPr/>
            <p:nvPr/>
          </p:nvSpPr>
          <p:spPr>
            <a:xfrm>
              <a:off x="3566" y="1950"/>
              <a:ext cx="566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3" name="Rectangle 85"/>
            <p:cNvSpPr/>
            <p:nvPr/>
          </p:nvSpPr>
          <p:spPr>
            <a:xfrm>
              <a:off x="4000" y="2021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C</a:t>
              </a:r>
              <a:endParaRPr lang="en-US" altLang="zh-CN" sz="1800" dirty="0"/>
            </a:p>
          </p:txBody>
        </p:sp>
        <p:sp>
          <p:nvSpPr>
            <p:cNvPr id="13344" name="Rectangle 86"/>
            <p:cNvSpPr/>
            <p:nvPr/>
          </p:nvSpPr>
          <p:spPr>
            <a:xfrm>
              <a:off x="3790" y="2021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dirty="0"/>
            </a:p>
          </p:txBody>
        </p:sp>
        <p:sp>
          <p:nvSpPr>
            <p:cNvPr id="13345" name="Rectangle 87"/>
            <p:cNvSpPr/>
            <p:nvPr/>
          </p:nvSpPr>
          <p:spPr>
            <a:xfrm>
              <a:off x="3578" y="2021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dirty="0"/>
            </a:p>
          </p:txBody>
        </p:sp>
        <p:sp>
          <p:nvSpPr>
            <p:cNvPr id="13346" name="Rectangle 88"/>
            <p:cNvSpPr/>
            <p:nvPr/>
          </p:nvSpPr>
          <p:spPr>
            <a:xfrm>
              <a:off x="3224" y="2021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F</a:t>
              </a:r>
              <a:endParaRPr lang="en-US" altLang="zh-CN" sz="1800" dirty="0"/>
            </a:p>
          </p:txBody>
        </p:sp>
        <p:sp>
          <p:nvSpPr>
            <p:cNvPr id="13347" name="Rectangle 89"/>
            <p:cNvSpPr/>
            <p:nvPr/>
          </p:nvSpPr>
          <p:spPr>
            <a:xfrm>
              <a:off x="3878" y="1999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×</a:t>
              </a:r>
              <a:endParaRPr lang="en-US" altLang="zh-CN" sz="1800" dirty="0"/>
            </a:p>
          </p:txBody>
        </p:sp>
        <p:sp>
          <p:nvSpPr>
            <p:cNvPr id="13348" name="Rectangle 90"/>
            <p:cNvSpPr/>
            <p:nvPr/>
          </p:nvSpPr>
          <p:spPr>
            <a:xfrm>
              <a:off x="3651" y="1999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×</a:t>
              </a:r>
              <a:endParaRPr lang="en-US" altLang="zh-CN" sz="1800" dirty="0"/>
            </a:p>
          </p:txBody>
        </p:sp>
        <p:sp>
          <p:nvSpPr>
            <p:cNvPr id="13349" name="Rectangle 91"/>
            <p:cNvSpPr/>
            <p:nvPr/>
          </p:nvSpPr>
          <p:spPr>
            <a:xfrm>
              <a:off x="3413" y="1999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dirty="0"/>
            </a:p>
          </p:txBody>
        </p:sp>
        <p:sp>
          <p:nvSpPr>
            <p:cNvPr id="13350" name="Rectangle 92"/>
            <p:cNvSpPr/>
            <p:nvPr/>
          </p:nvSpPr>
          <p:spPr>
            <a:xfrm>
              <a:off x="3362" y="2021"/>
              <a:ext cx="3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'</a:t>
              </a:r>
              <a:endParaRPr lang="en-US" altLang="zh-CN" sz="1800" dirty="0"/>
            </a:p>
          </p:txBody>
        </p:sp>
      </p:grpSp>
      <p:sp>
        <p:nvSpPr>
          <p:cNvPr id="5" name="Rectangle 93"/>
          <p:cNvSpPr/>
          <p:nvPr/>
        </p:nvSpPr>
        <p:spPr>
          <a:xfrm>
            <a:off x="846138" y="3656013"/>
            <a:ext cx="1716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C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对偶规则：</a:t>
            </a:r>
            <a:endParaRPr lang="zh-CN" altLang="en-US" sz="2400" b="1" dirty="0">
              <a:solidFill>
                <a:srgbClr val="CC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Text Box 94"/>
          <p:cNvSpPr txBox="1"/>
          <p:nvPr/>
        </p:nvSpPr>
        <p:spPr>
          <a:xfrm>
            <a:off x="900113" y="3644900"/>
            <a:ext cx="7877175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        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如果两个函数 </a:t>
            </a:r>
            <a:r>
              <a:rPr lang="en-US" altLang="zh-CN" sz="2400" dirty="0">
                <a:ea typeface="幼圆" panose="02010509060101010101" pitchFamily="49" charset="-122"/>
              </a:rPr>
              <a:t>F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和 </a:t>
            </a:r>
            <a:r>
              <a:rPr lang="en-US" altLang="zh-CN" sz="2400" dirty="0">
                <a:ea typeface="幼圆" panose="02010509060101010101" pitchFamily="49" charset="-122"/>
              </a:rPr>
              <a:t>G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相等，那么它们各自的对偶式 </a:t>
            </a:r>
            <a:r>
              <a:rPr lang="en-US" altLang="zh-CN" sz="2400" dirty="0">
                <a:ea typeface="幼圆" panose="02010509060101010101" pitchFamily="49" charset="-122"/>
              </a:rPr>
              <a:t>F</a:t>
            </a:r>
            <a:r>
              <a:rPr lang="en-US" altLang="zh-CN" sz="2400" baseline="30000" dirty="0">
                <a:ea typeface="幼圆" panose="02010509060101010101" pitchFamily="49" charset="-122"/>
              </a:rPr>
              <a:t>′</a:t>
            </a:r>
            <a:r>
              <a:rPr lang="en-US" altLang="zh-CN" sz="2400" baseline="300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和 </a:t>
            </a:r>
            <a:r>
              <a:rPr lang="en-US" altLang="zh-CN" sz="2400" dirty="0">
                <a:ea typeface="幼圆" panose="02010509060101010101" pitchFamily="49" charset="-122"/>
              </a:rPr>
              <a:t>G</a:t>
            </a:r>
            <a:r>
              <a:rPr lang="en-US" altLang="zh-CN" sz="2400" baseline="30000" dirty="0">
                <a:ea typeface="幼圆" panose="02010509060101010101" pitchFamily="49" charset="-122"/>
              </a:rPr>
              <a:t>′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也相等。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Text Box 95"/>
          <p:cNvSpPr txBox="1"/>
          <p:nvPr/>
        </p:nvSpPr>
        <p:spPr>
          <a:xfrm>
            <a:off x="942975" y="4681538"/>
            <a:ext cx="2881313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例</a:t>
            </a:r>
            <a:r>
              <a:rPr lang="zh-CN" altLang="en-US" sz="2400" dirty="0"/>
              <a:t>：</a:t>
            </a:r>
            <a:r>
              <a:rPr lang="en-US" altLang="zh-CN" sz="2400" dirty="0"/>
              <a:t>F = A(B+C)       </a:t>
            </a:r>
            <a:endParaRPr lang="en-US" altLang="zh-CN" sz="2400" dirty="0"/>
          </a:p>
        </p:txBody>
      </p:sp>
      <p:sp>
        <p:nvSpPr>
          <p:cNvPr id="8" name="Text Box 96"/>
          <p:cNvSpPr txBox="1"/>
          <p:nvPr/>
        </p:nvSpPr>
        <p:spPr>
          <a:xfrm>
            <a:off x="944563" y="5548313"/>
            <a:ext cx="3744912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由乘对加的分配率知：</a:t>
            </a:r>
            <a:endParaRPr lang="zh-CN" altLang="en-US" sz="2400" dirty="0">
              <a:latin typeface="宋体" panose="02010600030101010101" pitchFamily="2" charset="-122"/>
              <a:ea typeface="幼圆" panose="02010509060101010101" pitchFamily="49" charset="-122"/>
            </a:endParaRPr>
          </a:p>
        </p:txBody>
      </p:sp>
      <p:sp>
        <p:nvSpPr>
          <p:cNvPr id="9" name="Text Box 97"/>
          <p:cNvSpPr txBox="1"/>
          <p:nvPr/>
        </p:nvSpPr>
        <p:spPr>
          <a:xfrm>
            <a:off x="3500438" y="4654550"/>
            <a:ext cx="273685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F´=</a:t>
            </a:r>
            <a:r>
              <a:rPr lang="en-US" altLang="zh-CN" sz="2800" dirty="0"/>
              <a:t> </a:t>
            </a:r>
            <a:r>
              <a:rPr lang="en-US" altLang="zh-CN" sz="2400" dirty="0"/>
              <a:t>A+BC</a:t>
            </a:r>
            <a:endParaRPr lang="en-US" altLang="zh-CN" sz="2400" dirty="0"/>
          </a:p>
        </p:txBody>
      </p:sp>
      <p:sp>
        <p:nvSpPr>
          <p:cNvPr id="10" name="Rectangle 98"/>
          <p:cNvSpPr/>
          <p:nvPr/>
        </p:nvSpPr>
        <p:spPr>
          <a:xfrm>
            <a:off x="4400550" y="5548313"/>
            <a:ext cx="32321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由加对乘的分配率知</a:t>
            </a:r>
            <a:r>
              <a:rPr lang="en-US" altLang="zh-CN" sz="2400" dirty="0"/>
              <a:t>: </a:t>
            </a:r>
            <a:endParaRPr lang="en-US" altLang="zh-CN" sz="2400" dirty="0"/>
          </a:p>
        </p:txBody>
      </p:sp>
      <p:sp>
        <p:nvSpPr>
          <p:cNvPr id="13411" name="Rectangle 99"/>
          <p:cNvSpPr/>
          <p:nvPr/>
        </p:nvSpPr>
        <p:spPr>
          <a:xfrm>
            <a:off x="3455988" y="5080000"/>
            <a:ext cx="2427287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G´= (A+B)(A+C)</a:t>
            </a:r>
            <a:endParaRPr lang="en-US" altLang="zh-CN" sz="2400" dirty="0"/>
          </a:p>
        </p:txBody>
      </p:sp>
      <p:sp>
        <p:nvSpPr>
          <p:cNvPr id="13412" name="Rectangle 100"/>
          <p:cNvSpPr/>
          <p:nvPr/>
        </p:nvSpPr>
        <p:spPr>
          <a:xfrm>
            <a:off x="1500188" y="5105400"/>
            <a:ext cx="1774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G = AB+AC</a:t>
            </a:r>
            <a:endParaRPr lang="en-US" altLang="zh-CN" sz="2400" dirty="0"/>
          </a:p>
        </p:txBody>
      </p:sp>
      <p:sp>
        <p:nvSpPr>
          <p:cNvPr id="13413" name="Rectangle 101"/>
          <p:cNvSpPr/>
          <p:nvPr/>
        </p:nvSpPr>
        <p:spPr>
          <a:xfrm>
            <a:off x="1025525" y="6132513"/>
            <a:ext cx="290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F = A(B+C)=AB+AC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13414" name="Rectangle 102"/>
          <p:cNvSpPr/>
          <p:nvPr/>
        </p:nvSpPr>
        <p:spPr>
          <a:xfrm>
            <a:off x="4429125" y="6140450"/>
            <a:ext cx="35274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F´= A+BC = (A+B)(A+C)</a:t>
            </a:r>
            <a:endParaRPr lang="en-US" altLang="zh-CN" sz="2400" dirty="0"/>
          </a:p>
        </p:txBody>
      </p:sp>
      <p:grpSp>
        <p:nvGrpSpPr>
          <p:cNvPr id="94" name="Group 25"/>
          <p:cNvGrpSpPr>
            <a:grpSpLocks noChangeAspect="1"/>
          </p:cNvGrpSpPr>
          <p:nvPr/>
        </p:nvGrpSpPr>
        <p:grpSpPr>
          <a:xfrm>
            <a:off x="3851275" y="3032125"/>
            <a:ext cx="633413" cy="482600"/>
            <a:chOff x="2426" y="1910"/>
            <a:chExt cx="399" cy="304"/>
          </a:xfrm>
        </p:grpSpPr>
        <p:sp>
          <p:nvSpPr>
            <p:cNvPr id="13334" name="AutoShape 24"/>
            <p:cNvSpPr>
              <a:spLocks noChangeAspect="1" noTextEdit="1"/>
            </p:cNvSpPr>
            <p:nvPr/>
          </p:nvSpPr>
          <p:spPr>
            <a:xfrm>
              <a:off x="2426" y="1910"/>
              <a:ext cx="399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35" name="Line 26"/>
            <p:cNvSpPr/>
            <p:nvPr/>
          </p:nvSpPr>
          <p:spPr>
            <a:xfrm>
              <a:off x="2649" y="1955"/>
              <a:ext cx="132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6" name="Rectangle 27"/>
            <p:cNvSpPr/>
            <p:nvPr/>
          </p:nvSpPr>
          <p:spPr>
            <a:xfrm>
              <a:off x="2652" y="1963"/>
              <a:ext cx="194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F</a:t>
              </a:r>
              <a:endParaRPr lang="en-US" altLang="zh-CN" sz="1800" dirty="0"/>
            </a:p>
          </p:txBody>
        </p:sp>
        <p:sp>
          <p:nvSpPr>
            <p:cNvPr id="13337" name="Rectangle 28"/>
            <p:cNvSpPr/>
            <p:nvPr/>
          </p:nvSpPr>
          <p:spPr>
            <a:xfrm>
              <a:off x="2449" y="1962"/>
              <a:ext cx="287" cy="2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宋体-方正超大字符集" pitchFamily="65" charset="-122"/>
                  <a:ea typeface="宋体-方正超大字符集" pitchFamily="65" charset="-122"/>
                </a:rPr>
                <a:t>求</a:t>
              </a:r>
              <a:endParaRPr lang="zh-CN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000" fill="hold"/>
                                        <p:tgtEl>
                                          <p:spTgt spid="1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1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13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000" fill="hold"/>
                                        <p:tgtEl>
                                          <p:spTgt spid="13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3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3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13318" grpId="0"/>
      <p:bldP spid="5" grpId="0"/>
      <p:bldP spid="6" grpId="0"/>
      <p:bldP spid="7" grpId="0"/>
      <p:bldP spid="8" grpId="0"/>
      <p:bldP spid="9" grpId="0"/>
      <p:bldP spid="10" grpId="0"/>
      <p:bldP spid="13411" grpId="0"/>
      <p:bldP spid="13412" grpId="0"/>
      <p:bldP spid="13413" grpId="0"/>
      <p:bldP spid="134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 Box 2"/>
          <p:cNvSpPr txBox="1"/>
          <p:nvPr/>
        </p:nvSpPr>
        <p:spPr>
          <a:xfrm>
            <a:off x="468313" y="260350"/>
            <a:ext cx="29527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CC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若干常用公式</a:t>
            </a:r>
            <a:endParaRPr lang="zh-CN" altLang="en-US" sz="2400" dirty="0">
              <a:solidFill>
                <a:srgbClr val="CC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579" name="Text Box 3"/>
          <p:cNvSpPr txBox="1"/>
          <p:nvPr/>
        </p:nvSpPr>
        <p:spPr>
          <a:xfrm>
            <a:off x="350838" y="765175"/>
            <a:ext cx="8316912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       </a:t>
            </a:r>
            <a:r>
              <a:rPr lang="zh-CN" altLang="en-US" sz="2400" dirty="0">
                <a:ea typeface="幼圆" panose="02010509060101010101" pitchFamily="49" charset="-122"/>
              </a:rPr>
              <a:t>目的：要求学会证明函数相等的方法，运用逻辑代数的基本定律，得出一些常用公式。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ph sz="quarter" idx="1" hasCustomPrompt="1"/>
          </p:nvPr>
        </p:nvGraphicFramePr>
        <p:xfrm>
          <a:off x="1736725" y="1630363"/>
          <a:ext cx="16811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685800" imgH="130810" progId="Equation.3">
                  <p:embed/>
                </p:oleObj>
              </mc:Choice>
              <mc:Fallback>
                <p:oleObj name="" r:id="rId1" imgW="685800" imgH="13081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736725" y="1630363"/>
                        <a:ext cx="1681163" cy="4016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>
            <p:ph sz="quarter" idx="2" hasCustomPrompt="1"/>
          </p:nvPr>
        </p:nvGraphicFramePr>
        <p:xfrm>
          <a:off x="6610350" y="2584450"/>
          <a:ext cx="11430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14300" imgH="215900" progId="Equation.3">
                  <p:embed/>
                </p:oleObj>
              </mc:Choice>
              <mc:Fallback>
                <p:oleObj name="" r:id="rId3" imgW="114300" imgH="215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6610350" y="2584450"/>
                        <a:ext cx="114300" cy="2174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ph sz="quarter" idx="3" hasCustomPrompt="1"/>
          </p:nvPr>
        </p:nvGraphicFramePr>
        <p:xfrm>
          <a:off x="1103313" y="2066925"/>
          <a:ext cx="4368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1828800" imgH="163195" progId="Equation.3">
                  <p:embed/>
                </p:oleObj>
              </mc:Choice>
              <mc:Fallback>
                <p:oleObj name="" r:id="rId5" imgW="1828800" imgH="16319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103313" y="2066925"/>
                        <a:ext cx="4368800" cy="481013"/>
                      </a:xfrm>
                      <a:prstGeom prst="rect">
                        <a:avLst/>
                      </a:prstGeom>
                      <a:solidFill>
                        <a:schemeClr val="bg2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>
            <p:ph sz="quarter" idx="4" hasCustomPrompt="1"/>
          </p:nvPr>
        </p:nvGraphicFramePr>
        <p:xfrm>
          <a:off x="1781175" y="2989263"/>
          <a:ext cx="23860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979805" imgH="163195" progId="Equation.3">
                  <p:embed/>
                </p:oleObj>
              </mc:Choice>
              <mc:Fallback>
                <p:oleObj name="" r:id="rId7" imgW="979805" imgH="16319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781175" y="2989263"/>
                        <a:ext cx="2386013" cy="482600"/>
                      </a:xfrm>
                      <a:prstGeom prst="rect">
                        <a:avLst/>
                      </a:prstGeom>
                      <a:solidFill>
                        <a:schemeClr val="bg2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1736725" y="2573338"/>
          <a:ext cx="11699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457200" imgH="130810" progId="Equation.3">
                  <p:embed/>
                </p:oleObj>
              </mc:Choice>
              <mc:Fallback>
                <p:oleObj name="" r:id="rId9" imgW="457200" imgH="13081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36725" y="2573338"/>
                        <a:ext cx="1169988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1763713" y="3924300"/>
          <a:ext cx="19542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1" imgW="800100" imgH="130810" progId="Equation.3">
                  <p:embed/>
                </p:oleObj>
              </mc:Choice>
              <mc:Fallback>
                <p:oleObj name="" r:id="rId11" imgW="800100" imgH="13081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3713" y="3924300"/>
                        <a:ext cx="19542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1106488" y="4476750"/>
          <a:ext cx="59388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3" imgW="2506345" imgH="163195" progId="Equation.3">
                  <p:embed/>
                </p:oleObj>
              </mc:Choice>
              <mc:Fallback>
                <p:oleObj name="" r:id="rId13" imgW="2506345" imgH="16319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06488" y="4476750"/>
                        <a:ext cx="5938837" cy="4826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1827213" y="4926013"/>
          <a:ext cx="20050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5" imgW="816610" imgH="163195" progId="Equation.3">
                  <p:embed/>
                </p:oleObj>
              </mc:Choice>
              <mc:Fallback>
                <p:oleObj name="" r:id="rId15" imgW="816610" imgH="16319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7213" y="4926013"/>
                        <a:ext cx="2005012" cy="4826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12"/>
          <p:cNvSpPr txBox="1"/>
          <p:nvPr/>
        </p:nvSpPr>
        <p:spPr>
          <a:xfrm>
            <a:off x="431800" y="1622425"/>
            <a:ext cx="1655763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9900FF"/>
                </a:solidFill>
                <a:ea typeface="幼圆" panose="02010509060101010101" pitchFamily="49" charset="-122"/>
              </a:rPr>
              <a:t>吸收律：</a:t>
            </a:r>
            <a:endParaRPr lang="zh-CN" altLang="en-US" sz="2400" dirty="0">
              <a:solidFill>
                <a:srgbClr val="9900FF"/>
              </a:solidFill>
              <a:ea typeface="幼圆" panose="02010509060101010101" pitchFamily="49" charset="-122"/>
            </a:endParaRPr>
          </a:p>
        </p:txBody>
      </p:sp>
      <p:sp>
        <p:nvSpPr>
          <p:cNvPr id="24589" name="Text Box 13"/>
          <p:cNvSpPr txBox="1"/>
          <p:nvPr/>
        </p:nvSpPr>
        <p:spPr>
          <a:xfrm>
            <a:off x="3132138" y="2573338"/>
            <a:ext cx="28797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（互补率）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24590" name="Text Box 14"/>
          <p:cNvSpPr txBox="1"/>
          <p:nvPr/>
        </p:nvSpPr>
        <p:spPr>
          <a:xfrm>
            <a:off x="5651500" y="1719263"/>
            <a:ext cx="3286125" cy="22828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说明：两个乘积项相加时，若乘积项分别包含</a:t>
            </a:r>
            <a:r>
              <a:rPr lang="en-US" altLang="zh-CN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/B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两个因子。而其余因子相同。则两项定能合并成一项，消去</a:t>
            </a:r>
            <a:r>
              <a:rPr lang="en-US" altLang="zh-CN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/B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两个因子。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591" name="Rectangle 15"/>
          <p:cNvSpPr/>
          <p:nvPr/>
        </p:nvSpPr>
        <p:spPr>
          <a:xfrm>
            <a:off x="4076700" y="4891088"/>
            <a:ext cx="4681538" cy="15525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说明：两个乘积项相加时，其中一项的部分因子恰好是另一乘积项的补</a:t>
            </a:r>
            <a:r>
              <a:rPr lang="zh-CN" altLang="en-US" sz="2400" dirty="0">
                <a:solidFill>
                  <a:srgbClr val="CC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sz="2400" dirty="0">
                <a:solidFill>
                  <a:srgbClr val="CC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/A)</a:t>
            </a:r>
            <a:r>
              <a:rPr lang="zh-CN" altLang="en-US" sz="2400" dirty="0">
                <a:solidFill>
                  <a:srgbClr val="CC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则该乘积项中的</a:t>
            </a:r>
            <a:r>
              <a:rPr lang="en-US" altLang="zh-CN" sz="2400" dirty="0">
                <a:solidFill>
                  <a:srgbClr val="CC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/A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是多余的。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592" name="Rectangle 16"/>
          <p:cNvSpPr/>
          <p:nvPr/>
        </p:nvSpPr>
        <p:spPr>
          <a:xfrm>
            <a:off x="468313" y="3916363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800000"/>
                </a:solidFill>
                <a:ea typeface="幼圆" panose="02010509060101010101" pitchFamily="49" charset="-122"/>
              </a:rPr>
              <a:t>消因律：</a:t>
            </a:r>
            <a:endParaRPr lang="zh-CN" altLang="en-US" sz="2400" dirty="0">
              <a:solidFill>
                <a:srgbClr val="800000"/>
              </a:solidFill>
              <a:ea typeface="幼圆" panose="02010509060101010101" pitchFamily="49" charset="-122"/>
            </a:endParaRPr>
          </a:p>
        </p:txBody>
      </p:sp>
      <p:sp>
        <p:nvSpPr>
          <p:cNvPr id="24593" name="Line 17"/>
          <p:cNvSpPr/>
          <p:nvPr/>
        </p:nvSpPr>
        <p:spPr>
          <a:xfrm>
            <a:off x="3402013" y="2528888"/>
            <a:ext cx="674687" cy="0"/>
          </a:xfrm>
          <a:prstGeom prst="line">
            <a:avLst/>
          </a:prstGeom>
          <a:ln w="254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94" name="Text Box 18"/>
          <p:cNvSpPr txBox="1"/>
          <p:nvPr/>
        </p:nvSpPr>
        <p:spPr>
          <a:xfrm>
            <a:off x="476250" y="2971800"/>
            <a:ext cx="21145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3333CC"/>
                </a:solidFill>
                <a:ea typeface="幼圆" panose="02010509060101010101" pitchFamily="49" charset="-122"/>
              </a:rPr>
              <a:t>对偶式：</a:t>
            </a:r>
            <a:endParaRPr lang="zh-CN" altLang="en-US" sz="2400" dirty="0">
              <a:solidFill>
                <a:srgbClr val="3333CC"/>
              </a:solidFill>
              <a:ea typeface="幼圆" panose="02010509060101010101" pitchFamily="49" charset="-122"/>
            </a:endParaRPr>
          </a:p>
        </p:txBody>
      </p:sp>
      <p:sp>
        <p:nvSpPr>
          <p:cNvPr id="24595" name="Text Box 19"/>
          <p:cNvSpPr txBox="1"/>
          <p:nvPr/>
        </p:nvSpPr>
        <p:spPr>
          <a:xfrm>
            <a:off x="431800" y="4906963"/>
            <a:ext cx="21145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3333CC"/>
                </a:solidFill>
                <a:ea typeface="幼圆" panose="02010509060101010101" pitchFamily="49" charset="-122"/>
              </a:rPr>
              <a:t>对偶式：</a:t>
            </a:r>
            <a:endParaRPr lang="zh-CN" altLang="en-US" sz="2400" dirty="0">
              <a:solidFill>
                <a:srgbClr val="3333CC"/>
              </a:solidFill>
              <a:ea typeface="幼圆" panose="02010509060101010101" pitchFamily="49" charset="-122"/>
            </a:endParaRPr>
          </a:p>
        </p:txBody>
      </p:sp>
      <p:sp>
        <p:nvSpPr>
          <p:cNvPr id="24596" name="AutoShape 20"/>
          <p:cNvSpPr/>
          <p:nvPr/>
        </p:nvSpPr>
        <p:spPr>
          <a:xfrm>
            <a:off x="3779838" y="3649663"/>
            <a:ext cx="2016125" cy="661987"/>
          </a:xfrm>
          <a:prstGeom prst="cloudCallout">
            <a:avLst>
              <a:gd name="adj1" fmla="val -49606"/>
              <a:gd name="adj2" fmla="val 100389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/>
              <a:t>分配侓</a:t>
            </a:r>
            <a:endParaRPr lang="zh-CN" altLang="en-US" sz="2400" dirty="0"/>
          </a:p>
        </p:txBody>
      </p:sp>
      <p:grpSp>
        <p:nvGrpSpPr>
          <p:cNvPr id="14357" name="组合 5"/>
          <p:cNvGrpSpPr/>
          <p:nvPr/>
        </p:nvGrpSpPr>
        <p:grpSpPr>
          <a:xfrm>
            <a:off x="827088" y="6092825"/>
            <a:ext cx="2890837" cy="646113"/>
            <a:chOff x="827583" y="6093296"/>
            <a:chExt cx="2890341" cy="646331"/>
          </a:xfrm>
        </p:grpSpPr>
        <p:sp>
          <p:nvSpPr>
            <p:cNvPr id="2" name="文本框 1"/>
            <p:cNvSpPr txBox="1"/>
            <p:nvPr/>
          </p:nvSpPr>
          <p:spPr>
            <a:xfrm>
              <a:off x="827583" y="6093296"/>
              <a:ext cx="2890341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defRPr/>
              </a:pPr>
              <a:r>
                <a:rPr kumimoji="0" lang="zh-CN" altLang="en-US" kern="1200" cap="none" spc="0" normalizeH="0" baseline="0" noProof="0" dirty="0">
                  <a:highlight>
                    <a:srgbClr val="FF0000"/>
                  </a:highlight>
                  <a:latin typeface="Arial" panose="020B0604020202090204" pitchFamily="34" charset="0"/>
                  <a:ea typeface="宋体" panose="02010600030101010101" pitchFamily="2" charset="-122"/>
                  <a:cs typeface="+mn-cs"/>
                </a:rPr>
                <a:t>为输入方便，“</a:t>
              </a:r>
              <a:r>
                <a:rPr kumimoji="0" lang="en-US" altLang="zh-CN" kern="1200" cap="none" spc="0" normalizeH="0" baseline="0" noProof="0" dirty="0">
                  <a:latin typeface="Arial" panose="020B0604020202090204" pitchFamily="34" charset="0"/>
                  <a:ea typeface="宋体" panose="02010600030101010101" pitchFamily="2" charset="-122"/>
                  <a:cs typeface="+mn-cs"/>
                </a:rPr>
                <a:t>/A</a:t>
              </a:r>
              <a:r>
                <a:rPr kumimoji="0" lang="zh-CN" altLang="en-US" kern="1200" cap="none" spc="0" normalizeH="0" baseline="0" noProof="0" dirty="0">
                  <a:highlight>
                    <a:srgbClr val="FF0000"/>
                  </a:highlight>
                  <a:latin typeface="Arial" panose="020B0604020202090204" pitchFamily="34" charset="0"/>
                  <a:ea typeface="宋体" panose="02010600030101010101" pitchFamily="2" charset="-122"/>
                  <a:cs typeface="+mn-cs"/>
                </a:rPr>
                <a:t>”表示“</a:t>
              </a:r>
              <a:r>
                <a:rPr kumimoji="0" lang="zh-CN" altLang="en-US" kern="1200" cap="none" spc="0" normalizeH="0" baseline="0" noProof="0" dirty="0">
                  <a:latin typeface="Arial" panose="020B0604020202090204" pitchFamily="34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kern="1200" cap="none" spc="0" normalizeH="0" baseline="0" noProof="0" dirty="0">
                  <a:latin typeface="Arial" panose="020B0604020202090204" pitchFamily="34" charset="0"/>
                  <a:ea typeface="宋体" panose="02010600030101010101" pitchFamily="2" charset="-122"/>
                  <a:cs typeface="+mn-cs"/>
                </a:rPr>
                <a:t>A </a:t>
              </a:r>
              <a:r>
                <a:rPr kumimoji="0" lang="zh-CN" altLang="en-US" kern="1200" cap="none" spc="0" normalizeH="0" baseline="0" noProof="0" dirty="0">
                  <a:highlight>
                    <a:srgbClr val="FF0000"/>
                  </a:highlight>
                  <a:latin typeface="Arial" panose="020B0604020202090204" pitchFamily="34" charset="0"/>
                  <a:ea typeface="宋体" panose="02010600030101010101" pitchFamily="2" charset="-122"/>
                  <a:cs typeface="+mn-cs"/>
                </a:rPr>
                <a:t>”，即它们等价</a:t>
              </a:r>
              <a:endParaRPr kumimoji="0" lang="zh-CN" altLang="en-US" kern="1200" cap="none" spc="0" normalizeH="0" baseline="0" noProof="0" dirty="0">
                <a:highlight>
                  <a:srgbClr val="FF0000"/>
                </a:highlight>
                <a:latin typeface="Arial" panose="020B060402020209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156139" y="6433136"/>
              <a:ext cx="2079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0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30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1" dur="80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2" dur="80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80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30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30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/>
      <p:bldP spid="24588" grpId="0"/>
      <p:bldP spid="24589" grpId="0"/>
      <p:bldP spid="24590" grpId="0"/>
      <p:bldP spid="24591" grpId="0"/>
      <p:bldP spid="24592" grpId="0"/>
      <p:bldP spid="24594" grpId="0"/>
      <p:bldP spid="24595" grpId="0"/>
      <p:bldP spid="245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602" name="Object 2"/>
          <p:cNvGraphicFramePr>
            <a:graphicFrameLocks noChangeAspect="1"/>
          </p:cNvGraphicFramePr>
          <p:nvPr>
            <p:ph sz="quarter" idx="1" hasCustomPrompt="1"/>
          </p:nvPr>
        </p:nvGraphicFramePr>
        <p:xfrm>
          <a:off x="1062038" y="730250"/>
          <a:ext cx="322103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355090" imgH="146685" progId="Equation.3">
                  <p:embed/>
                </p:oleObj>
              </mc:Choice>
              <mc:Fallback>
                <p:oleObj name="" r:id="rId1" imgW="1355090" imgH="14668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062038" y="730250"/>
                        <a:ext cx="3221037" cy="4270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>
            <p:ph sz="quarter" idx="2" hasCustomPrompt="1"/>
          </p:nvPr>
        </p:nvGraphicFramePr>
        <p:xfrm>
          <a:off x="1062038" y="1133475"/>
          <a:ext cx="4797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2016760" imgH="163195" progId="Equation.3">
                  <p:embed/>
                </p:oleObj>
              </mc:Choice>
              <mc:Fallback>
                <p:oleObj name="" r:id="rId3" imgW="2016760" imgH="16319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062038" y="1133475"/>
                        <a:ext cx="4797425" cy="482600"/>
                      </a:xfrm>
                      <a:prstGeom prst="rect">
                        <a:avLst/>
                      </a:prstGeom>
                      <a:solidFill>
                        <a:schemeClr val="bg2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ph sz="quarter" idx="4" hasCustomPrompt="1"/>
          </p:nvPr>
        </p:nvGraphicFramePr>
        <p:xfrm>
          <a:off x="1211263" y="2271713"/>
          <a:ext cx="29210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1208405" imgH="163195" progId="Equation.3">
                  <p:embed/>
                </p:oleObj>
              </mc:Choice>
              <mc:Fallback>
                <p:oleObj name="" r:id="rId5" imgW="1208405" imgH="16319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211263" y="2271713"/>
                        <a:ext cx="2921000" cy="481012"/>
                      </a:xfrm>
                      <a:prstGeom prst="rect">
                        <a:avLst/>
                      </a:prstGeom>
                      <a:solidFill>
                        <a:schemeClr val="bg2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150938" y="2843213"/>
          <a:ext cx="1400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554990" imgH="146685" progId="Equation.3">
                  <p:embed/>
                </p:oleObj>
              </mc:Choice>
              <mc:Fallback>
                <p:oleObj name="" r:id="rId7" imgW="554990" imgH="14668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50938" y="2843213"/>
                        <a:ext cx="1400175" cy="4318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376363" y="3384550"/>
          <a:ext cx="3933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1649095" imgH="146685" progId="Equation.3">
                  <p:embed/>
                </p:oleObj>
              </mc:Choice>
              <mc:Fallback>
                <p:oleObj name="" r:id="rId9" imgW="1649095" imgH="14668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6363" y="3384550"/>
                        <a:ext cx="39338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016000" y="3968750"/>
          <a:ext cx="3829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1" imgW="1600200" imgH="154940" progId="Equation.3">
                  <p:embed/>
                </p:oleObj>
              </mc:Choice>
              <mc:Fallback>
                <p:oleObj name="" r:id="rId11" imgW="1600200" imgH="15494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16000" y="3968750"/>
                        <a:ext cx="38290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1422400" y="4554538"/>
          <a:ext cx="3425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3" imgW="1428750" imgH="163195" progId="Equation.3">
                  <p:embed/>
                </p:oleObj>
              </mc:Choice>
              <mc:Fallback>
                <p:oleObj name="" r:id="rId13" imgW="1428750" imgH="16319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22400" y="4554538"/>
                        <a:ext cx="342582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1422400" y="5138738"/>
          <a:ext cx="34766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5" imgW="1453515" imgH="146685" progId="Equation.3">
                  <p:embed/>
                </p:oleObj>
              </mc:Choice>
              <mc:Fallback>
                <p:oleObj name="" r:id="rId15" imgW="1453515" imgH="14668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22400" y="5138738"/>
                        <a:ext cx="34766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1692275" y="5691188"/>
          <a:ext cx="63944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7" imgW="2702560" imgH="163195" progId="Equation.3">
                  <p:embed/>
                </p:oleObj>
              </mc:Choice>
              <mc:Fallback>
                <p:oleObj name="" r:id="rId17" imgW="2702560" imgH="16319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5691188"/>
                        <a:ext cx="6394450" cy="4826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/>
          <p:cNvSpPr txBox="1"/>
          <p:nvPr/>
        </p:nvSpPr>
        <p:spPr>
          <a:xfrm>
            <a:off x="404813" y="279400"/>
            <a:ext cx="22320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包含律：</a:t>
            </a:r>
            <a:endParaRPr lang="zh-CN" altLang="en-US" sz="2400" dirty="0">
              <a:solidFill>
                <a:srgbClr val="CC0000"/>
              </a:solidFill>
              <a:ea typeface="幼圆" panose="02010509060101010101" pitchFamily="49" charset="-122"/>
            </a:endParaRPr>
          </a:p>
        </p:txBody>
      </p:sp>
      <p:sp>
        <p:nvSpPr>
          <p:cNvPr id="25612" name="Text Box 12"/>
          <p:cNvSpPr txBox="1"/>
          <p:nvPr/>
        </p:nvSpPr>
        <p:spPr>
          <a:xfrm>
            <a:off x="431800" y="3384550"/>
            <a:ext cx="13684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9900FF"/>
                </a:solidFill>
                <a:ea typeface="幼圆" panose="02010509060101010101" pitchFamily="49" charset="-122"/>
              </a:rPr>
              <a:t>推论：</a:t>
            </a:r>
            <a:endParaRPr lang="zh-CN" altLang="en-US" sz="2400" dirty="0">
              <a:solidFill>
                <a:srgbClr val="9900FF"/>
              </a:solidFill>
              <a:ea typeface="幼圆" panose="02010509060101010101" pitchFamily="49" charset="-122"/>
            </a:endParaRPr>
          </a:p>
        </p:txBody>
      </p:sp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6011863" y="769938"/>
          <a:ext cx="2843212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9" imgW="1175385" imgH="1159510" progId="Equation.3">
                  <p:embed/>
                </p:oleObj>
              </mc:Choice>
              <mc:Fallback>
                <p:oleObj name="" r:id="rId19" imgW="1175385" imgH="115951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1863" y="769938"/>
                        <a:ext cx="2843212" cy="27940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 w="254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14"/>
          <p:cNvSpPr txBox="1"/>
          <p:nvPr/>
        </p:nvSpPr>
        <p:spPr>
          <a:xfrm>
            <a:off x="341313" y="5678488"/>
            <a:ext cx="21145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3333CC"/>
                </a:solidFill>
                <a:ea typeface="幼圆" panose="02010509060101010101" pitchFamily="49" charset="-122"/>
              </a:rPr>
              <a:t>对偶式：</a:t>
            </a:r>
            <a:endParaRPr lang="zh-CN" altLang="en-US" sz="2400" dirty="0">
              <a:solidFill>
                <a:srgbClr val="3333CC"/>
              </a:solidFill>
              <a:ea typeface="幼圆" panose="02010509060101010101" pitchFamily="49" charset="-122"/>
            </a:endParaRPr>
          </a:p>
        </p:txBody>
      </p:sp>
      <p:sp>
        <p:nvSpPr>
          <p:cNvPr id="25615" name="Line 15"/>
          <p:cNvSpPr/>
          <p:nvPr/>
        </p:nvSpPr>
        <p:spPr>
          <a:xfrm>
            <a:off x="4616450" y="1628775"/>
            <a:ext cx="720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1" imgW="114300" imgH="215900" progId="Equation.3">
                  <p:embed/>
                </p:oleObj>
              </mc:Choice>
              <mc:Fallback>
                <p:oleObj name="" r:id="rId21" imgW="114300" imgH="215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1196975" y="1698625"/>
          <a:ext cx="3173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3" imgW="1322705" imgH="146685" progId="Equation.3">
                  <p:embed/>
                </p:oleObj>
              </mc:Choice>
              <mc:Fallback>
                <p:oleObj name="" r:id="rId23" imgW="1322705" imgH="14668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96975" y="1698625"/>
                        <a:ext cx="3173413" cy="4318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Line 18"/>
          <p:cNvSpPr/>
          <p:nvPr/>
        </p:nvSpPr>
        <p:spPr>
          <a:xfrm>
            <a:off x="1466850" y="2124075"/>
            <a:ext cx="40481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9" name="Line 19"/>
          <p:cNvSpPr/>
          <p:nvPr/>
        </p:nvSpPr>
        <p:spPr>
          <a:xfrm>
            <a:off x="2862263" y="2124075"/>
            <a:ext cx="584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0" name="Line 20"/>
          <p:cNvSpPr/>
          <p:nvPr/>
        </p:nvSpPr>
        <p:spPr>
          <a:xfrm>
            <a:off x="2185988" y="2124075"/>
            <a:ext cx="360362" cy="0"/>
          </a:xfrm>
          <a:prstGeom prst="line">
            <a:avLst/>
          </a:prstGeom>
          <a:ln w="254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1" name="Line 21"/>
          <p:cNvSpPr/>
          <p:nvPr/>
        </p:nvSpPr>
        <p:spPr>
          <a:xfrm>
            <a:off x="3762375" y="2124075"/>
            <a:ext cx="584200" cy="0"/>
          </a:xfrm>
          <a:prstGeom prst="line">
            <a:avLst/>
          </a:prstGeom>
          <a:ln w="254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2" name="Line 22"/>
          <p:cNvSpPr/>
          <p:nvPr/>
        </p:nvSpPr>
        <p:spPr>
          <a:xfrm>
            <a:off x="3041650" y="4419600"/>
            <a:ext cx="404813" cy="0"/>
          </a:xfrm>
          <a:prstGeom prst="line">
            <a:avLst/>
          </a:prstGeom>
          <a:ln w="95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3" name="Line 23"/>
          <p:cNvSpPr/>
          <p:nvPr/>
        </p:nvSpPr>
        <p:spPr>
          <a:xfrm>
            <a:off x="3762375" y="4419600"/>
            <a:ext cx="809625" cy="0"/>
          </a:xfrm>
          <a:prstGeom prst="line">
            <a:avLst/>
          </a:prstGeom>
          <a:ln w="95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4" name="Line 24"/>
          <p:cNvSpPr/>
          <p:nvPr/>
        </p:nvSpPr>
        <p:spPr>
          <a:xfrm>
            <a:off x="1106488" y="1179513"/>
            <a:ext cx="179387" cy="0"/>
          </a:xfrm>
          <a:prstGeom prst="line">
            <a:avLst/>
          </a:prstGeom>
          <a:ln w="254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5" name="Line 25"/>
          <p:cNvSpPr/>
          <p:nvPr/>
        </p:nvSpPr>
        <p:spPr>
          <a:xfrm>
            <a:off x="1782763" y="1179513"/>
            <a:ext cx="179387" cy="0"/>
          </a:xfrm>
          <a:prstGeom prst="line">
            <a:avLst/>
          </a:prstGeom>
          <a:ln w="254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61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61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30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30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3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3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/>
      <p:bldP spid="256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26" name="Object 2"/>
          <p:cNvGraphicFramePr>
            <a:graphicFrameLocks noChangeAspect="1"/>
          </p:cNvGraphicFramePr>
          <p:nvPr>
            <p:ph sz="quarter" idx="1" hasCustomPrompt="1"/>
          </p:nvPr>
        </p:nvGraphicFramePr>
        <p:xfrm>
          <a:off x="1331913" y="785813"/>
          <a:ext cx="32496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355090" imgH="163195" progId="Equation.3">
                  <p:embed/>
                </p:oleObj>
              </mc:Choice>
              <mc:Fallback>
                <p:oleObj name="" r:id="rId1" imgW="1355090" imgH="16319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331913" y="785813"/>
                        <a:ext cx="3249612" cy="482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ph sz="quarter" idx="2" hasCustomPrompt="1"/>
          </p:nvPr>
        </p:nvGraphicFramePr>
        <p:xfrm>
          <a:off x="927100" y="1284288"/>
          <a:ext cx="46180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2220595" imgH="163195" progId="Equation.3">
                  <p:embed/>
                </p:oleObj>
              </mc:Choice>
              <mc:Fallback>
                <p:oleObj name="" r:id="rId3" imgW="2220595" imgH="16319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927100" y="1284288"/>
                        <a:ext cx="4618038" cy="422275"/>
                      </a:xfrm>
                      <a:prstGeom prst="rect">
                        <a:avLst/>
                      </a:prstGeom>
                      <a:solidFill>
                        <a:schemeClr val="bg2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ph sz="quarter" idx="3" hasCustomPrompt="1"/>
          </p:nvPr>
        </p:nvGraphicFramePr>
        <p:xfrm>
          <a:off x="1331913" y="1763713"/>
          <a:ext cx="3908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1632585" imgH="146685" progId="Equation.3">
                  <p:embed/>
                </p:oleObj>
              </mc:Choice>
              <mc:Fallback>
                <p:oleObj name="" r:id="rId5" imgW="1632585" imgH="14668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331913" y="1763713"/>
                        <a:ext cx="3908425" cy="431800"/>
                      </a:xfrm>
                      <a:prstGeom prst="rect">
                        <a:avLst/>
                      </a:prstGeom>
                      <a:solidFill>
                        <a:schemeClr val="bg2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ph sz="quarter" idx="4" hasCustomPrompt="1"/>
          </p:nvPr>
        </p:nvGraphicFramePr>
        <p:xfrm>
          <a:off x="2006600" y="2181225"/>
          <a:ext cx="32829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7" imgW="1363345" imgH="163195" progId="Equation.3">
                  <p:embed/>
                </p:oleObj>
              </mc:Choice>
              <mc:Fallback>
                <p:oleObj name="" r:id="rId7" imgW="1363345" imgH="16319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2006600" y="2181225"/>
                        <a:ext cx="3282950" cy="481013"/>
                      </a:xfrm>
                      <a:prstGeom prst="rect">
                        <a:avLst/>
                      </a:prstGeom>
                      <a:solidFill>
                        <a:schemeClr val="bg2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/>
          <p:cNvSpPr txBox="1"/>
          <p:nvPr/>
        </p:nvSpPr>
        <p:spPr>
          <a:xfrm>
            <a:off x="1187450" y="3151188"/>
            <a:ext cx="3529013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A+BC = (A+B)(A+C)</a:t>
            </a:r>
            <a:endParaRPr lang="en-US" altLang="zh-CN" sz="2400" dirty="0"/>
          </a:p>
        </p:txBody>
      </p:sp>
      <p:sp>
        <p:nvSpPr>
          <p:cNvPr id="26631" name="Text Box 7"/>
          <p:cNvSpPr txBox="1"/>
          <p:nvPr/>
        </p:nvSpPr>
        <p:spPr>
          <a:xfrm>
            <a:off x="522288" y="3602038"/>
            <a:ext cx="4897437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证：</a:t>
            </a:r>
            <a:r>
              <a:rPr lang="en-US" altLang="zh-CN" sz="2400" dirty="0"/>
              <a:t>(A+B)(A+C)=AA+AC+AB+BC</a:t>
            </a:r>
            <a:endParaRPr lang="en-US" altLang="zh-CN" sz="2400" dirty="0"/>
          </a:p>
        </p:txBody>
      </p:sp>
      <p:sp>
        <p:nvSpPr>
          <p:cNvPr id="26632" name="Text Box 8"/>
          <p:cNvSpPr txBox="1"/>
          <p:nvPr/>
        </p:nvSpPr>
        <p:spPr>
          <a:xfrm>
            <a:off x="2681288" y="4051300"/>
            <a:ext cx="367347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=(A+AC+AB)+BC</a:t>
            </a:r>
            <a:endParaRPr lang="en-US" altLang="zh-CN" sz="2400" dirty="0"/>
          </a:p>
        </p:txBody>
      </p:sp>
      <p:sp>
        <p:nvSpPr>
          <p:cNvPr id="26633" name="Text Box 9"/>
          <p:cNvSpPr txBox="1"/>
          <p:nvPr/>
        </p:nvSpPr>
        <p:spPr>
          <a:xfrm>
            <a:off x="2681288" y="4554538"/>
            <a:ext cx="38163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=A(1+C+B)+BC</a:t>
            </a:r>
            <a:endParaRPr lang="en-US" altLang="zh-CN" sz="2400" dirty="0"/>
          </a:p>
        </p:txBody>
      </p:sp>
      <p:sp>
        <p:nvSpPr>
          <p:cNvPr id="26634" name="Text Box 10"/>
          <p:cNvSpPr txBox="1"/>
          <p:nvPr/>
        </p:nvSpPr>
        <p:spPr>
          <a:xfrm>
            <a:off x="2690813" y="5003800"/>
            <a:ext cx="3455987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= A+BC</a:t>
            </a:r>
            <a:endParaRPr lang="en-US" altLang="zh-CN" sz="2400" dirty="0"/>
          </a:p>
        </p:txBody>
      </p:sp>
      <p:sp>
        <p:nvSpPr>
          <p:cNvPr id="26635" name="Text Box 11"/>
          <p:cNvSpPr txBox="1"/>
          <p:nvPr/>
        </p:nvSpPr>
        <p:spPr>
          <a:xfrm>
            <a:off x="2114550" y="5446713"/>
            <a:ext cx="2952750" cy="457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A(B+C)=AB+AC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26636" name="Text Box 12"/>
          <p:cNvSpPr txBox="1"/>
          <p:nvPr/>
        </p:nvSpPr>
        <p:spPr>
          <a:xfrm>
            <a:off x="657225" y="323850"/>
            <a:ext cx="32861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交叉互换率：</a:t>
            </a:r>
            <a:endParaRPr lang="zh-CN" altLang="en-US" sz="2400" dirty="0">
              <a:solidFill>
                <a:srgbClr val="CC0000"/>
              </a:solidFill>
              <a:ea typeface="幼圆" panose="02010509060101010101" pitchFamily="49" charset="-122"/>
            </a:endParaRPr>
          </a:p>
        </p:txBody>
      </p:sp>
      <p:sp>
        <p:nvSpPr>
          <p:cNvPr id="26637" name="Text Box 13"/>
          <p:cNvSpPr txBox="1"/>
          <p:nvPr/>
        </p:nvSpPr>
        <p:spPr>
          <a:xfrm>
            <a:off x="746125" y="2168525"/>
            <a:ext cx="21145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3333CC"/>
                </a:solidFill>
                <a:ea typeface="幼圆" panose="02010509060101010101" pitchFamily="49" charset="-122"/>
              </a:rPr>
              <a:t>对偶式：</a:t>
            </a:r>
            <a:endParaRPr lang="zh-CN" altLang="en-US" sz="2400" dirty="0">
              <a:solidFill>
                <a:srgbClr val="3333CC"/>
              </a:solidFill>
              <a:ea typeface="幼圆" panose="02010509060101010101" pitchFamily="49" charset="-122"/>
            </a:endParaRPr>
          </a:p>
        </p:txBody>
      </p:sp>
      <p:sp>
        <p:nvSpPr>
          <p:cNvPr id="26638" name="Text Box 14"/>
          <p:cNvSpPr txBox="1"/>
          <p:nvPr/>
        </p:nvSpPr>
        <p:spPr>
          <a:xfrm>
            <a:off x="746125" y="2663825"/>
            <a:ext cx="33750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加对乘的分配率：</a:t>
            </a:r>
            <a:endParaRPr lang="zh-CN" altLang="en-US" sz="2400" dirty="0">
              <a:solidFill>
                <a:srgbClr val="CC0000"/>
              </a:solidFill>
              <a:ea typeface="幼圆" panose="02010509060101010101" pitchFamily="49" charset="-122"/>
            </a:endParaRPr>
          </a:p>
        </p:txBody>
      </p:sp>
      <p:sp>
        <p:nvSpPr>
          <p:cNvPr id="26639" name="Text Box 15"/>
          <p:cNvSpPr txBox="1"/>
          <p:nvPr/>
        </p:nvSpPr>
        <p:spPr>
          <a:xfrm>
            <a:off x="792163" y="5408613"/>
            <a:ext cx="21145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3333CC"/>
                </a:solidFill>
                <a:ea typeface="幼圆" panose="02010509060101010101" pitchFamily="49" charset="-122"/>
              </a:rPr>
              <a:t>对偶式：</a:t>
            </a:r>
            <a:endParaRPr lang="zh-CN" altLang="en-US" sz="2400" dirty="0">
              <a:solidFill>
                <a:srgbClr val="3333CC"/>
              </a:solidFill>
              <a:ea typeface="幼圆" panose="02010509060101010101" pitchFamily="49" charset="-122"/>
            </a:endParaRPr>
          </a:p>
        </p:txBody>
      </p:sp>
      <p:sp>
        <p:nvSpPr>
          <p:cNvPr id="26640" name="Line 16"/>
          <p:cNvSpPr/>
          <p:nvPr/>
        </p:nvSpPr>
        <p:spPr>
          <a:xfrm>
            <a:off x="3086100" y="4508500"/>
            <a:ext cx="1350963" cy="0"/>
          </a:xfrm>
          <a:prstGeom prst="line">
            <a:avLst/>
          </a:prstGeom>
          <a:ln w="254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0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30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  <p:bldP spid="26631" grpId="0"/>
      <p:bldP spid="26632" grpId="0"/>
      <p:bldP spid="26633" grpId="0"/>
      <p:bldP spid="26634" grpId="0"/>
      <p:bldP spid="26635" grpId="0" animBg="1"/>
      <p:bldP spid="26636" grpId="0"/>
      <p:bldP spid="26637" grpId="0"/>
      <p:bldP spid="26638" grpId="0"/>
      <p:bldP spid="266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4"/>
          <p:cNvSpPr/>
          <p:nvPr/>
        </p:nvSpPr>
        <p:spPr>
          <a:xfrm>
            <a:off x="611188" y="476250"/>
            <a:ext cx="752475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§2.3  </a:t>
            </a:r>
            <a:r>
              <a:rPr lang="zh-CN" altLang="en-US" sz="3600" b="1" dirty="0">
                <a:solidFill>
                  <a:schemeClr val="tx2"/>
                </a:solidFill>
              </a:rPr>
              <a:t>逻辑函数表达式的形式与转换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grpSp>
        <p:nvGrpSpPr>
          <p:cNvPr id="14342" name="Group 6"/>
          <p:cNvGrpSpPr/>
          <p:nvPr/>
        </p:nvGrpSpPr>
        <p:grpSpPr>
          <a:xfrm>
            <a:off x="384175" y="3094038"/>
            <a:ext cx="1882775" cy="768350"/>
            <a:chOff x="288" y="3648"/>
            <a:chExt cx="1152" cy="484"/>
          </a:xfrm>
        </p:grpSpPr>
        <p:graphicFrame>
          <p:nvGraphicFramePr>
            <p:cNvPr id="17432" name="Object 7">
              <a:hlinkClick r:id="rId1" action="ppaction://hlinksldjump"/>
            </p:cNvPr>
            <p:cNvGraphicFramePr>
              <a:graphicFrameLocks noChangeAspect="1"/>
            </p:cNvGraphicFramePr>
            <p:nvPr/>
          </p:nvGraphicFramePr>
          <p:xfrm>
            <a:off x="288" y="3648"/>
            <a:ext cx="1152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2" imgW="971550" imgH="409575" progId="MS_ClipArt_Gallery.2">
                    <p:embed/>
                  </p:oleObj>
                </mc:Choice>
                <mc:Fallback>
                  <p:oleObj name="" r:id="rId2" imgW="971550" imgH="409575" progId="MS_ClipArt_Gallery.2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8" y="3648"/>
                          <a:ext cx="1152" cy="4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3" name="Text Box 8"/>
            <p:cNvSpPr txBox="1"/>
            <p:nvPr/>
          </p:nvSpPr>
          <p:spPr>
            <a:xfrm>
              <a:off x="482" y="3744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真值表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4345" name="Group 9"/>
          <p:cNvGrpSpPr/>
          <p:nvPr/>
        </p:nvGrpSpPr>
        <p:grpSpPr>
          <a:xfrm>
            <a:off x="2517775" y="3094038"/>
            <a:ext cx="1909763" cy="768350"/>
            <a:chOff x="1728" y="3648"/>
            <a:chExt cx="1152" cy="484"/>
          </a:xfrm>
        </p:grpSpPr>
        <p:graphicFrame>
          <p:nvGraphicFramePr>
            <p:cNvPr id="17430" name="Object 10"/>
            <p:cNvGraphicFramePr>
              <a:graphicFrameLocks noChangeAspect="1"/>
            </p:cNvGraphicFramePr>
            <p:nvPr/>
          </p:nvGraphicFramePr>
          <p:xfrm>
            <a:off x="1728" y="3648"/>
            <a:ext cx="1152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4" imgW="971550" imgH="409575" progId="MS_ClipArt_Gallery.2">
                    <p:embed/>
                  </p:oleObj>
                </mc:Choice>
                <mc:Fallback>
                  <p:oleObj name="" r:id="rId4" imgW="971550" imgH="409575" progId="MS_ClipArt_Gallery.2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728" y="3648"/>
                          <a:ext cx="1152" cy="4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1" name="Text Box 11"/>
            <p:cNvSpPr txBox="1"/>
            <p:nvPr/>
          </p:nvSpPr>
          <p:spPr>
            <a:xfrm>
              <a:off x="1732" y="3744"/>
              <a:ext cx="1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逻辑函数式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4348" name="Group 12"/>
          <p:cNvGrpSpPr/>
          <p:nvPr/>
        </p:nvGrpSpPr>
        <p:grpSpPr>
          <a:xfrm>
            <a:off x="4727575" y="3087688"/>
            <a:ext cx="1931988" cy="768350"/>
            <a:chOff x="3120" y="3648"/>
            <a:chExt cx="1152" cy="484"/>
          </a:xfrm>
        </p:grpSpPr>
        <p:graphicFrame>
          <p:nvGraphicFramePr>
            <p:cNvPr id="17428" name="Object 13"/>
            <p:cNvGraphicFramePr>
              <a:graphicFrameLocks noChangeAspect="1"/>
            </p:cNvGraphicFramePr>
            <p:nvPr/>
          </p:nvGraphicFramePr>
          <p:xfrm>
            <a:off x="3120" y="3648"/>
            <a:ext cx="1152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5" imgW="971550" imgH="409575" progId="MS_ClipArt_Gallery.2">
                    <p:embed/>
                  </p:oleObj>
                </mc:Choice>
                <mc:Fallback>
                  <p:oleObj name="" r:id="rId5" imgW="971550" imgH="409575" progId="MS_ClipArt_Gallery.2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120" y="3648"/>
                          <a:ext cx="1152" cy="4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9" name="Text Box 14"/>
            <p:cNvSpPr txBox="1"/>
            <p:nvPr/>
          </p:nvSpPr>
          <p:spPr>
            <a:xfrm>
              <a:off x="3220" y="3744"/>
              <a:ext cx="7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逻辑图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4351" name="Group 15"/>
          <p:cNvGrpSpPr/>
          <p:nvPr/>
        </p:nvGrpSpPr>
        <p:grpSpPr>
          <a:xfrm>
            <a:off x="6937375" y="3087688"/>
            <a:ext cx="1954213" cy="768350"/>
            <a:chOff x="4464" y="3648"/>
            <a:chExt cx="1152" cy="484"/>
          </a:xfrm>
        </p:grpSpPr>
        <p:graphicFrame>
          <p:nvGraphicFramePr>
            <p:cNvPr id="17426" name="Object 16"/>
            <p:cNvGraphicFramePr>
              <a:graphicFrameLocks noChangeAspect="1"/>
            </p:cNvGraphicFramePr>
            <p:nvPr/>
          </p:nvGraphicFramePr>
          <p:xfrm>
            <a:off x="4464" y="3648"/>
            <a:ext cx="1152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6" imgW="971550" imgH="409575" progId="MS_ClipArt_Gallery.2">
                    <p:embed/>
                  </p:oleObj>
                </mc:Choice>
                <mc:Fallback>
                  <p:oleObj name="" r:id="rId6" imgW="971550" imgH="409575" progId="MS_ClipArt_Gallery.2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464" y="3648"/>
                          <a:ext cx="1152" cy="4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7" name="Text Box 17"/>
            <p:cNvSpPr txBox="1"/>
            <p:nvPr/>
          </p:nvSpPr>
          <p:spPr>
            <a:xfrm>
              <a:off x="4658" y="3744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波形图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4354" name="Group 18"/>
          <p:cNvGrpSpPr/>
          <p:nvPr/>
        </p:nvGrpSpPr>
        <p:grpSpPr>
          <a:xfrm>
            <a:off x="612775" y="2103438"/>
            <a:ext cx="4114800" cy="914400"/>
            <a:chOff x="432" y="3072"/>
            <a:chExt cx="2592" cy="576"/>
          </a:xfrm>
        </p:grpSpPr>
        <p:sp>
          <p:nvSpPr>
            <p:cNvPr id="17424" name="AutoShape 19"/>
            <p:cNvSpPr/>
            <p:nvPr/>
          </p:nvSpPr>
          <p:spPr>
            <a:xfrm>
              <a:off x="432" y="3072"/>
              <a:ext cx="2592" cy="576"/>
            </a:xfrm>
            <a:prstGeom prst="wedgeRectCallout">
              <a:avLst>
                <a:gd name="adj1" fmla="val -34491"/>
                <a:gd name="adj2" fmla="val 86634"/>
              </a:avLst>
            </a:prstGeom>
            <a:solidFill>
              <a:srgbClr val="FFCC00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7425" name="Text Box 20"/>
            <p:cNvSpPr txBox="1"/>
            <p:nvPr/>
          </p:nvSpPr>
          <p:spPr>
            <a:xfrm>
              <a:off x="480" y="3072"/>
              <a:ext cx="2506" cy="518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宋体" panose="02010600030101010101" pitchFamily="2" charset="-122"/>
                </a:rPr>
                <a:t>输入变量</a:t>
              </a:r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不同取值组合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与</a:t>
              </a:r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函数值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间的对应关系列成表格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4357" name="Group 21"/>
          <p:cNvGrpSpPr/>
          <p:nvPr/>
        </p:nvGrpSpPr>
        <p:grpSpPr>
          <a:xfrm>
            <a:off x="5184775" y="2179638"/>
            <a:ext cx="2971800" cy="990600"/>
            <a:chOff x="3264" y="3120"/>
            <a:chExt cx="1872" cy="624"/>
          </a:xfrm>
        </p:grpSpPr>
        <p:sp>
          <p:nvSpPr>
            <p:cNvPr id="17422" name="AutoShape 22"/>
            <p:cNvSpPr/>
            <p:nvPr/>
          </p:nvSpPr>
          <p:spPr>
            <a:xfrm>
              <a:off x="3264" y="3120"/>
              <a:ext cx="1872" cy="624"/>
            </a:xfrm>
            <a:prstGeom prst="wedgeRectCallout">
              <a:avLst>
                <a:gd name="adj1" fmla="val -42787"/>
                <a:gd name="adj2" fmla="val 70032"/>
              </a:avLst>
            </a:prstGeom>
            <a:solidFill>
              <a:srgbClr val="FFCC00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7423" name="Text Box 23"/>
            <p:cNvSpPr txBox="1"/>
            <p:nvPr/>
          </p:nvSpPr>
          <p:spPr>
            <a:xfrm>
              <a:off x="3408" y="3168"/>
              <a:ext cx="1690" cy="518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Times New Roman" panose="02020503050405090304" pitchFamily="18" charset="0"/>
                </a:rPr>
                <a:t>用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503050405090304" pitchFamily="18" charset="0"/>
                </a:rPr>
                <a:t>逻辑符号</a:t>
              </a:r>
              <a:r>
                <a:rPr lang="zh-CN" altLang="en-US" sz="2400" b="1" dirty="0">
                  <a:latin typeface="Times New Roman" panose="02020503050405090304" pitchFamily="18" charset="0"/>
                </a:rPr>
                <a:t>来表示函数式的运算关系</a:t>
              </a:r>
              <a:endParaRPr lang="zh-CN" altLang="en-US" sz="2400" dirty="0"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14360" name="Group 24"/>
          <p:cNvGrpSpPr/>
          <p:nvPr/>
        </p:nvGrpSpPr>
        <p:grpSpPr>
          <a:xfrm>
            <a:off x="4803775" y="1341438"/>
            <a:ext cx="3581400" cy="1219200"/>
            <a:chOff x="3072" y="2592"/>
            <a:chExt cx="2256" cy="768"/>
          </a:xfrm>
        </p:grpSpPr>
        <p:sp>
          <p:nvSpPr>
            <p:cNvPr id="17420" name="AutoShape 25"/>
            <p:cNvSpPr/>
            <p:nvPr/>
          </p:nvSpPr>
          <p:spPr>
            <a:xfrm>
              <a:off x="3072" y="2592"/>
              <a:ext cx="2256" cy="768"/>
            </a:xfrm>
            <a:prstGeom prst="wedgeRectCallout">
              <a:avLst>
                <a:gd name="adj1" fmla="val 33380"/>
                <a:gd name="adj2" fmla="val 111199"/>
              </a:avLst>
            </a:prstGeom>
            <a:solidFill>
              <a:srgbClr val="FFCC00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7421" name="Text Box 26"/>
            <p:cNvSpPr txBox="1"/>
            <p:nvPr/>
          </p:nvSpPr>
          <p:spPr>
            <a:xfrm>
              <a:off x="3072" y="2707"/>
              <a:ext cx="2160" cy="518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宋体" panose="02010600030101010101" pitchFamily="2" charset="-122"/>
                </a:rPr>
                <a:t>反映</a:t>
              </a:r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输入和输出波形变化的图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形又叫时序图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14441" name="Text Box 105"/>
          <p:cNvSpPr txBox="1"/>
          <p:nvPr/>
        </p:nvSpPr>
        <p:spPr>
          <a:xfrm>
            <a:off x="468313" y="1268413"/>
            <a:ext cx="60467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800000"/>
                </a:solidFill>
              </a:rPr>
              <a:t>一、逻辑函数的表示法</a:t>
            </a:r>
            <a:endParaRPr lang="zh-CN" altLang="en-US" sz="2800" b="1" dirty="0">
              <a:solidFill>
                <a:srgbClr val="800000"/>
              </a:solidFill>
            </a:endParaRPr>
          </a:p>
        </p:txBody>
      </p:sp>
      <p:sp>
        <p:nvSpPr>
          <p:cNvPr id="14443" name="Text Box 107"/>
          <p:cNvSpPr txBox="1"/>
          <p:nvPr/>
        </p:nvSpPr>
        <p:spPr>
          <a:xfrm>
            <a:off x="468313" y="4064000"/>
            <a:ext cx="8388350" cy="2678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书写逻辑表达式可做如下省略：</a:t>
            </a:r>
            <a:endParaRPr lang="zh-CN" altLang="en-US" sz="2400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1</a:t>
            </a:r>
            <a:r>
              <a:rPr lang="zh-CN" altLang="en-US" sz="2400" dirty="0"/>
              <a:t>、“非”运算可不加括号；</a:t>
            </a:r>
            <a:endParaRPr lang="zh-CN" altLang="en-US" sz="2400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2</a:t>
            </a:r>
            <a:r>
              <a:rPr lang="zh-CN" altLang="en-US" sz="2400" dirty="0"/>
              <a:t>、“与”运算符常可省略；</a:t>
            </a:r>
            <a:endParaRPr lang="zh-CN" altLang="en-US" sz="2400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3</a:t>
            </a:r>
            <a:r>
              <a:rPr lang="zh-CN" altLang="en-US" sz="2400" dirty="0"/>
              <a:t>、如果有括号，则按先“非”后“与”再“或”的规则</a:t>
            </a:r>
            <a:endParaRPr lang="en-US" altLang="zh-CN" sz="2400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省去括号；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" grpId="0"/>
      <p:bldP spid="144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9" name="Text Box 9"/>
          <p:cNvSpPr txBox="1"/>
          <p:nvPr/>
        </p:nvSpPr>
        <p:spPr>
          <a:xfrm>
            <a:off x="395288" y="260350"/>
            <a:ext cx="5111750" cy="5794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CC0000"/>
                </a:solidFill>
                <a:ea typeface="隶书" panose="02010509060101010101" pitchFamily="49" charset="-122"/>
              </a:rPr>
              <a:t>各种表示方法间的相互转换</a:t>
            </a:r>
            <a:endParaRPr lang="zh-CN" altLang="en-US" b="1" dirty="0">
              <a:solidFill>
                <a:srgbClr val="CC0000"/>
              </a:solidFill>
              <a:ea typeface="隶书" panose="02010509060101010101" pitchFamily="49" charset="-122"/>
            </a:endParaRPr>
          </a:p>
        </p:txBody>
      </p:sp>
      <p:sp>
        <p:nvSpPr>
          <p:cNvPr id="15370" name="Text Box 10"/>
          <p:cNvSpPr txBox="1"/>
          <p:nvPr/>
        </p:nvSpPr>
        <p:spPr>
          <a:xfrm>
            <a:off x="468313" y="908050"/>
            <a:ext cx="5084762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☆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从真值表写出逻辑表达式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71" name="Text Box 11"/>
          <p:cNvSpPr txBox="1"/>
          <p:nvPr/>
        </p:nvSpPr>
        <p:spPr>
          <a:xfrm>
            <a:off x="250825" y="1454150"/>
            <a:ext cx="5616575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例：已知一个奇偶判别函数的真值表（偶为</a:t>
            </a:r>
            <a:r>
              <a:rPr lang="en-US" altLang="zh-CN" sz="2400" dirty="0">
                <a:ea typeface="幼圆" panose="02010509060101010101" pitchFamily="49" charset="-122"/>
              </a:rPr>
              <a:t>1,</a:t>
            </a:r>
            <a:r>
              <a:rPr lang="zh-CN" altLang="en-US" sz="2400" dirty="0">
                <a:ea typeface="幼圆" panose="02010509060101010101" pitchFamily="49" charset="-122"/>
              </a:rPr>
              <a:t>奇为</a:t>
            </a:r>
            <a:r>
              <a:rPr lang="en-US" altLang="zh-CN" sz="2400" dirty="0">
                <a:ea typeface="幼圆" panose="02010509060101010101" pitchFamily="49" charset="-122"/>
              </a:rPr>
              <a:t>0)</a:t>
            </a:r>
            <a:r>
              <a:rPr lang="zh-CN" altLang="en-US" sz="2400" dirty="0">
                <a:ea typeface="幼圆" panose="02010509060101010101" pitchFamily="49" charset="-122"/>
              </a:rPr>
              <a:t>，试写出它的逻辑函数式。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aphicFrame>
        <p:nvGraphicFramePr>
          <p:cNvPr id="15372" name="Group 12"/>
          <p:cNvGraphicFramePr>
            <a:graphicFrameLocks noGrp="1"/>
          </p:cNvGraphicFramePr>
          <p:nvPr/>
        </p:nvGraphicFramePr>
        <p:xfrm>
          <a:off x="6057900" y="260350"/>
          <a:ext cx="2790825" cy="3608388"/>
        </p:xfrm>
        <a:graphic>
          <a:graphicData uri="http://schemas.openxmlformats.org/drawingml/2006/table">
            <a:tbl>
              <a:tblPr/>
              <a:tblGrid>
                <a:gridCol w="492125"/>
                <a:gridCol w="492125"/>
                <a:gridCol w="546100"/>
                <a:gridCol w="1260475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35" name="Text Box 75"/>
          <p:cNvSpPr txBox="1"/>
          <p:nvPr/>
        </p:nvSpPr>
        <p:spPr>
          <a:xfrm>
            <a:off x="250825" y="2516188"/>
            <a:ext cx="855663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解：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15436" name="Text Box 76"/>
          <p:cNvSpPr txBox="1"/>
          <p:nvPr/>
        </p:nvSpPr>
        <p:spPr>
          <a:xfrm>
            <a:off x="1106488" y="2522538"/>
            <a:ext cx="3195637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当</a:t>
            </a:r>
            <a:r>
              <a:rPr lang="en-US" altLang="zh-CN" sz="2400" dirty="0">
                <a:ea typeface="幼圆" panose="02010509060101010101" pitchFamily="49" charset="-122"/>
              </a:rPr>
              <a:t>ABC=011</a:t>
            </a:r>
            <a:r>
              <a:rPr lang="zh-CN" altLang="en-US" sz="2400" dirty="0">
                <a:ea typeface="幼圆" panose="02010509060101010101" pitchFamily="49" charset="-122"/>
              </a:rPr>
              <a:t>时，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15438" name="Text Box 78"/>
          <p:cNvSpPr txBox="1"/>
          <p:nvPr/>
        </p:nvSpPr>
        <p:spPr>
          <a:xfrm>
            <a:off x="1106488" y="2921000"/>
            <a:ext cx="3195637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当</a:t>
            </a:r>
            <a:r>
              <a:rPr lang="en-US" altLang="zh-CN" sz="2400" dirty="0">
                <a:ea typeface="幼圆" panose="02010509060101010101" pitchFamily="49" charset="-122"/>
              </a:rPr>
              <a:t>ABC=101</a:t>
            </a:r>
            <a:r>
              <a:rPr lang="zh-CN" altLang="en-US" sz="2400" dirty="0">
                <a:ea typeface="幼圆" panose="02010509060101010101" pitchFamily="49" charset="-122"/>
              </a:rPr>
              <a:t>时，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15440" name="Text Box 80"/>
          <p:cNvSpPr txBox="1"/>
          <p:nvPr/>
        </p:nvSpPr>
        <p:spPr>
          <a:xfrm>
            <a:off x="1106488" y="3370263"/>
            <a:ext cx="3195637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当</a:t>
            </a:r>
            <a:r>
              <a:rPr lang="en-US" altLang="zh-CN" sz="2400" dirty="0">
                <a:ea typeface="幼圆" panose="02010509060101010101" pitchFamily="49" charset="-122"/>
              </a:rPr>
              <a:t>ABC=110</a:t>
            </a:r>
            <a:r>
              <a:rPr lang="zh-CN" altLang="en-US" sz="2400" dirty="0">
                <a:ea typeface="幼圆" panose="02010509060101010101" pitchFamily="49" charset="-122"/>
              </a:rPr>
              <a:t>时，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15442" name="Text Box 82"/>
          <p:cNvSpPr txBox="1"/>
          <p:nvPr/>
        </p:nvSpPr>
        <p:spPr>
          <a:xfrm>
            <a:off x="468313" y="3933825"/>
            <a:ext cx="7021512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因此，</a:t>
            </a:r>
            <a:r>
              <a:rPr lang="en-US" altLang="zh-CN" sz="2400" dirty="0">
                <a:ea typeface="幼圆" panose="02010509060101010101" pitchFamily="49" charset="-122"/>
              </a:rPr>
              <a:t>Y</a:t>
            </a:r>
            <a:r>
              <a:rPr lang="zh-CN" altLang="en-US" sz="2400" dirty="0">
                <a:ea typeface="幼圆" panose="02010509060101010101" pitchFamily="49" charset="-122"/>
              </a:rPr>
              <a:t>的逻辑函数应当等于这三个乘积项之和。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pSp>
        <p:nvGrpSpPr>
          <p:cNvPr id="15447" name="Group 87"/>
          <p:cNvGrpSpPr>
            <a:grpSpLocks noChangeAspect="1"/>
          </p:cNvGrpSpPr>
          <p:nvPr/>
        </p:nvGrpSpPr>
        <p:grpSpPr>
          <a:xfrm>
            <a:off x="3355975" y="2478088"/>
            <a:ext cx="2309813" cy="482600"/>
            <a:chOff x="2160" y="1879"/>
            <a:chExt cx="1455" cy="304"/>
          </a:xfrm>
        </p:grpSpPr>
        <p:sp>
          <p:nvSpPr>
            <p:cNvPr id="18573" name="AutoShape 86"/>
            <p:cNvSpPr>
              <a:spLocks noChangeAspect="1" noTextEdit="1"/>
            </p:cNvSpPr>
            <p:nvPr/>
          </p:nvSpPr>
          <p:spPr>
            <a:xfrm>
              <a:off x="2160" y="1879"/>
              <a:ext cx="1455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74" name="Line 88"/>
            <p:cNvSpPr/>
            <p:nvPr/>
          </p:nvSpPr>
          <p:spPr>
            <a:xfrm>
              <a:off x="2950" y="1924"/>
              <a:ext cx="117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75" name="Rectangle 89"/>
            <p:cNvSpPr/>
            <p:nvPr/>
          </p:nvSpPr>
          <p:spPr>
            <a:xfrm>
              <a:off x="3499" y="1932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1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8576" name="Rectangle 90"/>
            <p:cNvSpPr/>
            <p:nvPr/>
          </p:nvSpPr>
          <p:spPr>
            <a:xfrm>
              <a:off x="3370" y="1910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CC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8577" name="Rectangle 91"/>
            <p:cNvSpPr/>
            <p:nvPr/>
          </p:nvSpPr>
          <p:spPr>
            <a:xfrm>
              <a:off x="3070" y="1932"/>
              <a:ext cx="25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BC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8578" name="Rectangle 92"/>
            <p:cNvSpPr/>
            <p:nvPr/>
          </p:nvSpPr>
          <p:spPr>
            <a:xfrm>
              <a:off x="2962" y="1932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8579" name="Rectangle 93"/>
            <p:cNvSpPr/>
            <p:nvPr/>
          </p:nvSpPr>
          <p:spPr>
            <a:xfrm>
              <a:off x="2183" y="1931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CC0000"/>
                  </a:solidFill>
                  <a:latin typeface="宋体-方正超大字符集" pitchFamily="65" charset="-122"/>
                  <a:ea typeface="宋体-方正超大字符集" pitchFamily="65" charset="-122"/>
                </a:rPr>
                <a:t>使乘积项</a:t>
              </a:r>
              <a:endParaRPr lang="zh-CN" altLang="en-US" sz="1800" b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15455" name="Group 95"/>
          <p:cNvGrpSpPr>
            <a:grpSpLocks noChangeAspect="1"/>
          </p:cNvGrpSpPr>
          <p:nvPr/>
        </p:nvGrpSpPr>
        <p:grpSpPr>
          <a:xfrm>
            <a:off x="3368675" y="2940050"/>
            <a:ext cx="2284413" cy="482600"/>
            <a:chOff x="2168" y="2170"/>
            <a:chExt cx="1439" cy="304"/>
          </a:xfrm>
        </p:grpSpPr>
        <p:sp>
          <p:nvSpPr>
            <p:cNvPr id="18565" name="AutoShape 94"/>
            <p:cNvSpPr>
              <a:spLocks noChangeAspect="1" noTextEdit="1"/>
            </p:cNvSpPr>
            <p:nvPr/>
          </p:nvSpPr>
          <p:spPr>
            <a:xfrm>
              <a:off x="2168" y="2170"/>
              <a:ext cx="1439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66" name="Line 96"/>
            <p:cNvSpPr/>
            <p:nvPr/>
          </p:nvSpPr>
          <p:spPr>
            <a:xfrm>
              <a:off x="3078" y="2215"/>
              <a:ext cx="117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67" name="Rectangle 97"/>
            <p:cNvSpPr/>
            <p:nvPr/>
          </p:nvSpPr>
          <p:spPr>
            <a:xfrm>
              <a:off x="3498" y="2223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1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8568" name="Rectangle 98"/>
            <p:cNvSpPr/>
            <p:nvPr/>
          </p:nvSpPr>
          <p:spPr>
            <a:xfrm>
              <a:off x="3369" y="2201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CC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8569" name="Rectangle 99"/>
            <p:cNvSpPr/>
            <p:nvPr/>
          </p:nvSpPr>
          <p:spPr>
            <a:xfrm>
              <a:off x="3186" y="2223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C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8570" name="Rectangle 100"/>
            <p:cNvSpPr/>
            <p:nvPr/>
          </p:nvSpPr>
          <p:spPr>
            <a:xfrm>
              <a:off x="3081" y="2223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8571" name="Rectangle 101"/>
            <p:cNvSpPr/>
            <p:nvPr/>
          </p:nvSpPr>
          <p:spPr>
            <a:xfrm>
              <a:off x="2958" y="2223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8572" name="Rectangle 102"/>
            <p:cNvSpPr/>
            <p:nvPr/>
          </p:nvSpPr>
          <p:spPr>
            <a:xfrm>
              <a:off x="2191" y="2222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CC0000"/>
                  </a:solidFill>
                  <a:latin typeface="宋体-方正超大字符集" pitchFamily="65" charset="-122"/>
                  <a:ea typeface="宋体-方正超大字符集" pitchFamily="65" charset="-122"/>
                </a:rPr>
                <a:t>使乘积项</a:t>
              </a:r>
              <a:endParaRPr lang="zh-CN" altLang="en-US" sz="1800" b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15464" name="Group 104"/>
          <p:cNvGrpSpPr>
            <a:grpSpLocks noChangeAspect="1"/>
          </p:cNvGrpSpPr>
          <p:nvPr/>
        </p:nvGrpSpPr>
        <p:grpSpPr>
          <a:xfrm>
            <a:off x="3355975" y="3378200"/>
            <a:ext cx="2309813" cy="482600"/>
            <a:chOff x="2160" y="2446"/>
            <a:chExt cx="1455" cy="304"/>
          </a:xfrm>
        </p:grpSpPr>
        <p:sp>
          <p:nvSpPr>
            <p:cNvPr id="18558" name="AutoShape 103"/>
            <p:cNvSpPr>
              <a:spLocks noChangeAspect="1" noTextEdit="1"/>
            </p:cNvSpPr>
            <p:nvPr/>
          </p:nvSpPr>
          <p:spPr>
            <a:xfrm>
              <a:off x="2160" y="2446"/>
              <a:ext cx="1455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59" name="Line 105"/>
            <p:cNvSpPr/>
            <p:nvPr/>
          </p:nvSpPr>
          <p:spPr>
            <a:xfrm>
              <a:off x="3196" y="2491"/>
              <a:ext cx="123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60" name="Rectangle 106"/>
            <p:cNvSpPr/>
            <p:nvPr/>
          </p:nvSpPr>
          <p:spPr>
            <a:xfrm>
              <a:off x="3499" y="2499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1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8561" name="Rectangle 107"/>
            <p:cNvSpPr/>
            <p:nvPr/>
          </p:nvSpPr>
          <p:spPr>
            <a:xfrm>
              <a:off x="3370" y="2477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CC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8562" name="Rectangle 108"/>
            <p:cNvSpPr/>
            <p:nvPr/>
          </p:nvSpPr>
          <p:spPr>
            <a:xfrm>
              <a:off x="3187" y="2499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C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8563" name="Rectangle 109"/>
            <p:cNvSpPr/>
            <p:nvPr/>
          </p:nvSpPr>
          <p:spPr>
            <a:xfrm>
              <a:off x="2950" y="2499"/>
              <a:ext cx="25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AB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8564" name="Rectangle 110"/>
            <p:cNvSpPr/>
            <p:nvPr/>
          </p:nvSpPr>
          <p:spPr>
            <a:xfrm>
              <a:off x="2183" y="2498"/>
              <a:ext cx="7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CC0000"/>
                  </a:solidFill>
                  <a:latin typeface="宋体-方正超大字符集" pitchFamily="65" charset="-122"/>
                  <a:ea typeface="宋体-方正超大字符集" pitchFamily="65" charset="-122"/>
                </a:rPr>
                <a:t>使乘积项</a:t>
              </a:r>
              <a:endParaRPr lang="zh-CN" altLang="en-US" sz="1800" b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15472" name="Group 112"/>
          <p:cNvGrpSpPr>
            <a:grpSpLocks noChangeAspect="1"/>
          </p:cNvGrpSpPr>
          <p:nvPr/>
        </p:nvGrpSpPr>
        <p:grpSpPr>
          <a:xfrm>
            <a:off x="8081963" y="1806575"/>
            <a:ext cx="712787" cy="449263"/>
            <a:chOff x="5091" y="1768"/>
            <a:chExt cx="449" cy="283"/>
          </a:xfrm>
        </p:grpSpPr>
        <p:sp>
          <p:nvSpPr>
            <p:cNvPr id="18554" name="AutoShape 111"/>
            <p:cNvSpPr>
              <a:spLocks noChangeAspect="1" noTextEdit="1"/>
            </p:cNvSpPr>
            <p:nvPr/>
          </p:nvSpPr>
          <p:spPr>
            <a:xfrm>
              <a:off x="5091" y="1768"/>
              <a:ext cx="449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55" name="Line 113"/>
            <p:cNvSpPr/>
            <p:nvPr/>
          </p:nvSpPr>
          <p:spPr>
            <a:xfrm>
              <a:off x="5123" y="1813"/>
              <a:ext cx="117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56" name="Rectangle 114"/>
            <p:cNvSpPr/>
            <p:nvPr/>
          </p:nvSpPr>
          <p:spPr>
            <a:xfrm>
              <a:off x="5243" y="1821"/>
              <a:ext cx="25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BC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8557" name="Rectangle 115"/>
            <p:cNvSpPr/>
            <p:nvPr/>
          </p:nvSpPr>
          <p:spPr>
            <a:xfrm>
              <a:off x="5135" y="1821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15527" name="Group 167"/>
          <p:cNvGrpSpPr/>
          <p:nvPr/>
        </p:nvGrpSpPr>
        <p:grpSpPr>
          <a:xfrm>
            <a:off x="7632700" y="681038"/>
            <a:ext cx="269875" cy="3163887"/>
            <a:chOff x="4808" y="1059"/>
            <a:chExt cx="170" cy="1993"/>
          </a:xfrm>
        </p:grpSpPr>
        <p:grpSp>
          <p:nvGrpSpPr>
            <p:cNvPr id="18530" name="Group 117"/>
            <p:cNvGrpSpPr>
              <a:grpSpLocks noChangeAspect="1"/>
            </p:cNvGrpSpPr>
            <p:nvPr/>
          </p:nvGrpSpPr>
          <p:grpSpPr>
            <a:xfrm>
              <a:off x="4819" y="1059"/>
              <a:ext cx="159" cy="235"/>
              <a:chOff x="4819" y="1059"/>
              <a:chExt cx="159" cy="235"/>
            </a:xfrm>
          </p:grpSpPr>
          <p:sp>
            <p:nvSpPr>
              <p:cNvPr id="18552" name="AutoShape 116"/>
              <p:cNvSpPr>
                <a:spLocks noChangeAspect="1" noTextEdit="1"/>
              </p:cNvSpPr>
              <p:nvPr/>
            </p:nvSpPr>
            <p:spPr>
              <a:xfrm>
                <a:off x="4819" y="1059"/>
                <a:ext cx="159" cy="2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53" name="Rectangle 118"/>
              <p:cNvSpPr/>
              <p:nvPr/>
            </p:nvSpPr>
            <p:spPr>
              <a:xfrm>
                <a:off x="4845" y="1064"/>
                <a:ext cx="96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rgbClr val="CC0000"/>
                    </a:solidFill>
                    <a:latin typeface="Times New Roman" panose="02020503050405090304" pitchFamily="18" charset="0"/>
                  </a:rPr>
                  <a:t>0</a:t>
                </a:r>
                <a:endParaRPr lang="en-US" altLang="zh-CN" sz="1800" b="1" dirty="0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18531" name="Group 120"/>
            <p:cNvGrpSpPr>
              <a:grpSpLocks noChangeAspect="1"/>
            </p:cNvGrpSpPr>
            <p:nvPr/>
          </p:nvGrpSpPr>
          <p:grpSpPr>
            <a:xfrm>
              <a:off x="4808" y="1291"/>
              <a:ext cx="159" cy="235"/>
              <a:chOff x="4808" y="1291"/>
              <a:chExt cx="159" cy="235"/>
            </a:xfrm>
          </p:grpSpPr>
          <p:sp>
            <p:nvSpPr>
              <p:cNvPr id="18550" name="AutoShape 119"/>
              <p:cNvSpPr>
                <a:spLocks noChangeAspect="1" noTextEdit="1"/>
              </p:cNvSpPr>
              <p:nvPr/>
            </p:nvSpPr>
            <p:spPr>
              <a:xfrm>
                <a:off x="4808" y="1291"/>
                <a:ext cx="159" cy="2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51" name="Rectangle 121"/>
              <p:cNvSpPr/>
              <p:nvPr/>
            </p:nvSpPr>
            <p:spPr>
              <a:xfrm>
                <a:off x="4834" y="1296"/>
                <a:ext cx="96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rgbClr val="CC0000"/>
                    </a:solidFill>
                    <a:latin typeface="Times New Roman" panose="02020503050405090304" pitchFamily="18" charset="0"/>
                  </a:rPr>
                  <a:t>0</a:t>
                </a:r>
                <a:endParaRPr lang="en-US" altLang="zh-CN" sz="1800" b="1" dirty="0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18532" name="Group 123"/>
            <p:cNvGrpSpPr>
              <a:grpSpLocks noChangeAspect="1"/>
            </p:cNvGrpSpPr>
            <p:nvPr/>
          </p:nvGrpSpPr>
          <p:grpSpPr>
            <a:xfrm>
              <a:off x="4808" y="1546"/>
              <a:ext cx="159" cy="235"/>
              <a:chOff x="4808" y="1546"/>
              <a:chExt cx="159" cy="235"/>
            </a:xfrm>
          </p:grpSpPr>
          <p:sp>
            <p:nvSpPr>
              <p:cNvPr id="18548" name="AutoShape 122"/>
              <p:cNvSpPr>
                <a:spLocks noChangeAspect="1" noTextEdit="1"/>
              </p:cNvSpPr>
              <p:nvPr/>
            </p:nvSpPr>
            <p:spPr>
              <a:xfrm>
                <a:off x="4808" y="1546"/>
                <a:ext cx="159" cy="2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49" name="Rectangle 124"/>
              <p:cNvSpPr/>
              <p:nvPr/>
            </p:nvSpPr>
            <p:spPr>
              <a:xfrm>
                <a:off x="4834" y="1551"/>
                <a:ext cx="96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rgbClr val="CC0000"/>
                    </a:solidFill>
                    <a:latin typeface="Times New Roman" panose="02020503050405090304" pitchFamily="18" charset="0"/>
                  </a:rPr>
                  <a:t>0</a:t>
                </a:r>
                <a:endParaRPr lang="en-US" altLang="zh-CN" sz="1800" b="1" dirty="0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18533" name="Group 126"/>
            <p:cNvGrpSpPr>
              <a:grpSpLocks noChangeAspect="1"/>
            </p:cNvGrpSpPr>
            <p:nvPr/>
          </p:nvGrpSpPr>
          <p:grpSpPr>
            <a:xfrm>
              <a:off x="4836" y="1796"/>
              <a:ext cx="113" cy="235"/>
              <a:chOff x="4836" y="1796"/>
              <a:chExt cx="113" cy="235"/>
            </a:xfrm>
          </p:grpSpPr>
          <p:sp>
            <p:nvSpPr>
              <p:cNvPr id="18546" name="AutoShape 125"/>
              <p:cNvSpPr>
                <a:spLocks noChangeAspect="1" noTextEdit="1"/>
              </p:cNvSpPr>
              <p:nvPr/>
            </p:nvSpPr>
            <p:spPr>
              <a:xfrm>
                <a:off x="4836" y="1796"/>
                <a:ext cx="113" cy="2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47" name="Rectangle 127"/>
              <p:cNvSpPr/>
              <p:nvPr/>
            </p:nvSpPr>
            <p:spPr>
              <a:xfrm>
                <a:off x="4844" y="1801"/>
                <a:ext cx="96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rgbClr val="CC0000"/>
                    </a:solidFill>
                    <a:latin typeface="Times New Roman" panose="02020503050405090304" pitchFamily="18" charset="0"/>
                  </a:rPr>
                  <a:t>1</a:t>
                </a:r>
                <a:endParaRPr lang="en-US" altLang="zh-CN" sz="1800" b="1" dirty="0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18534" name="Group 129"/>
            <p:cNvGrpSpPr>
              <a:grpSpLocks noChangeAspect="1"/>
            </p:cNvGrpSpPr>
            <p:nvPr/>
          </p:nvGrpSpPr>
          <p:grpSpPr>
            <a:xfrm>
              <a:off x="4808" y="2051"/>
              <a:ext cx="159" cy="235"/>
              <a:chOff x="4808" y="2051"/>
              <a:chExt cx="159" cy="235"/>
            </a:xfrm>
          </p:grpSpPr>
          <p:sp>
            <p:nvSpPr>
              <p:cNvPr id="18544" name="AutoShape 128"/>
              <p:cNvSpPr>
                <a:spLocks noChangeAspect="1" noTextEdit="1"/>
              </p:cNvSpPr>
              <p:nvPr/>
            </p:nvSpPr>
            <p:spPr>
              <a:xfrm>
                <a:off x="4808" y="2051"/>
                <a:ext cx="159" cy="2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45" name="Rectangle 130"/>
              <p:cNvSpPr/>
              <p:nvPr/>
            </p:nvSpPr>
            <p:spPr>
              <a:xfrm>
                <a:off x="4834" y="2056"/>
                <a:ext cx="96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rgbClr val="CC0000"/>
                    </a:solidFill>
                    <a:latin typeface="Times New Roman" panose="02020503050405090304" pitchFamily="18" charset="0"/>
                  </a:rPr>
                  <a:t>0</a:t>
                </a:r>
                <a:endParaRPr lang="en-US" altLang="zh-CN" sz="1800" b="1" dirty="0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18535" name="Group 132"/>
            <p:cNvGrpSpPr>
              <a:grpSpLocks noChangeAspect="1"/>
            </p:cNvGrpSpPr>
            <p:nvPr/>
          </p:nvGrpSpPr>
          <p:grpSpPr>
            <a:xfrm>
              <a:off x="4837" y="2296"/>
              <a:ext cx="113" cy="235"/>
              <a:chOff x="4837" y="2296"/>
              <a:chExt cx="113" cy="235"/>
            </a:xfrm>
          </p:grpSpPr>
          <p:sp>
            <p:nvSpPr>
              <p:cNvPr id="18542" name="AutoShape 131"/>
              <p:cNvSpPr>
                <a:spLocks noChangeAspect="1" noTextEdit="1"/>
              </p:cNvSpPr>
              <p:nvPr/>
            </p:nvSpPr>
            <p:spPr>
              <a:xfrm>
                <a:off x="4837" y="2296"/>
                <a:ext cx="113" cy="2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43" name="Rectangle 133"/>
              <p:cNvSpPr/>
              <p:nvPr/>
            </p:nvSpPr>
            <p:spPr>
              <a:xfrm>
                <a:off x="4845" y="2301"/>
                <a:ext cx="96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rgbClr val="CC0000"/>
                    </a:solidFill>
                    <a:latin typeface="Times New Roman" panose="02020503050405090304" pitchFamily="18" charset="0"/>
                  </a:rPr>
                  <a:t>1</a:t>
                </a:r>
                <a:endParaRPr lang="en-US" altLang="zh-CN" sz="1800" b="1" dirty="0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18536" name="Group 135"/>
            <p:cNvGrpSpPr>
              <a:grpSpLocks noChangeAspect="1"/>
            </p:cNvGrpSpPr>
            <p:nvPr/>
          </p:nvGrpSpPr>
          <p:grpSpPr>
            <a:xfrm>
              <a:off x="4836" y="2562"/>
              <a:ext cx="113" cy="235"/>
              <a:chOff x="4836" y="2562"/>
              <a:chExt cx="113" cy="235"/>
            </a:xfrm>
          </p:grpSpPr>
          <p:sp>
            <p:nvSpPr>
              <p:cNvPr id="18540" name="AutoShape 134"/>
              <p:cNvSpPr>
                <a:spLocks noChangeAspect="1" noTextEdit="1"/>
              </p:cNvSpPr>
              <p:nvPr/>
            </p:nvSpPr>
            <p:spPr>
              <a:xfrm>
                <a:off x="4836" y="2562"/>
                <a:ext cx="113" cy="2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41" name="Rectangle 136"/>
              <p:cNvSpPr/>
              <p:nvPr/>
            </p:nvSpPr>
            <p:spPr>
              <a:xfrm>
                <a:off x="4844" y="2567"/>
                <a:ext cx="96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rgbClr val="CC0000"/>
                    </a:solidFill>
                    <a:latin typeface="Times New Roman" panose="02020503050405090304" pitchFamily="18" charset="0"/>
                  </a:rPr>
                  <a:t>1</a:t>
                </a:r>
                <a:endParaRPr lang="en-US" altLang="zh-CN" sz="1800" b="1" dirty="0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18537" name="Group 138"/>
            <p:cNvGrpSpPr>
              <a:grpSpLocks noChangeAspect="1"/>
            </p:cNvGrpSpPr>
            <p:nvPr/>
          </p:nvGrpSpPr>
          <p:grpSpPr>
            <a:xfrm>
              <a:off x="4808" y="2817"/>
              <a:ext cx="159" cy="235"/>
              <a:chOff x="4808" y="2817"/>
              <a:chExt cx="159" cy="235"/>
            </a:xfrm>
          </p:grpSpPr>
          <p:sp>
            <p:nvSpPr>
              <p:cNvPr id="18538" name="AutoShape 137"/>
              <p:cNvSpPr>
                <a:spLocks noChangeAspect="1" noTextEdit="1"/>
              </p:cNvSpPr>
              <p:nvPr/>
            </p:nvSpPr>
            <p:spPr>
              <a:xfrm>
                <a:off x="4808" y="2817"/>
                <a:ext cx="159" cy="2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39" name="Rectangle 139"/>
              <p:cNvSpPr/>
              <p:nvPr/>
            </p:nvSpPr>
            <p:spPr>
              <a:xfrm>
                <a:off x="4834" y="2822"/>
                <a:ext cx="96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rgbClr val="CC0000"/>
                    </a:solidFill>
                    <a:latin typeface="Times New Roman" panose="02020503050405090304" pitchFamily="18" charset="0"/>
                  </a:rPr>
                  <a:t>0</a:t>
                </a:r>
                <a:endParaRPr lang="en-US" altLang="zh-CN" sz="1800" b="1" dirty="0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15501" name="Group 141"/>
          <p:cNvGrpSpPr>
            <a:grpSpLocks noChangeAspect="1"/>
          </p:cNvGrpSpPr>
          <p:nvPr/>
        </p:nvGrpSpPr>
        <p:grpSpPr>
          <a:xfrm>
            <a:off x="8081963" y="2633663"/>
            <a:ext cx="712787" cy="449262"/>
            <a:chOff x="5091" y="2289"/>
            <a:chExt cx="449" cy="283"/>
          </a:xfrm>
        </p:grpSpPr>
        <p:sp>
          <p:nvSpPr>
            <p:cNvPr id="18525" name="AutoShape 140"/>
            <p:cNvSpPr>
              <a:spLocks noChangeAspect="1" noTextEdit="1"/>
            </p:cNvSpPr>
            <p:nvPr/>
          </p:nvSpPr>
          <p:spPr>
            <a:xfrm>
              <a:off x="5091" y="2289"/>
              <a:ext cx="449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26" name="Line 142"/>
            <p:cNvSpPr/>
            <p:nvPr/>
          </p:nvSpPr>
          <p:spPr>
            <a:xfrm>
              <a:off x="5255" y="2334"/>
              <a:ext cx="118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27" name="Rectangle 143"/>
            <p:cNvSpPr/>
            <p:nvPr/>
          </p:nvSpPr>
          <p:spPr>
            <a:xfrm>
              <a:off x="5364" y="2342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C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8528" name="Rectangle 144"/>
            <p:cNvSpPr/>
            <p:nvPr/>
          </p:nvSpPr>
          <p:spPr>
            <a:xfrm>
              <a:off x="5258" y="2342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8529" name="Rectangle 145"/>
            <p:cNvSpPr/>
            <p:nvPr/>
          </p:nvSpPr>
          <p:spPr>
            <a:xfrm>
              <a:off x="5135" y="2342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15507" name="Group 147"/>
          <p:cNvGrpSpPr>
            <a:grpSpLocks noChangeAspect="1"/>
          </p:cNvGrpSpPr>
          <p:nvPr/>
        </p:nvGrpSpPr>
        <p:grpSpPr>
          <a:xfrm>
            <a:off x="8037513" y="3021013"/>
            <a:ext cx="712787" cy="449262"/>
            <a:chOff x="5063" y="2533"/>
            <a:chExt cx="449" cy="283"/>
          </a:xfrm>
        </p:grpSpPr>
        <p:sp>
          <p:nvSpPr>
            <p:cNvPr id="18521" name="AutoShape 146"/>
            <p:cNvSpPr>
              <a:spLocks noChangeAspect="1" noTextEdit="1"/>
            </p:cNvSpPr>
            <p:nvPr/>
          </p:nvSpPr>
          <p:spPr>
            <a:xfrm>
              <a:off x="5063" y="2533"/>
              <a:ext cx="449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22" name="Line 148"/>
            <p:cNvSpPr/>
            <p:nvPr/>
          </p:nvSpPr>
          <p:spPr>
            <a:xfrm>
              <a:off x="5354" y="2578"/>
              <a:ext cx="123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23" name="Rectangle 149"/>
            <p:cNvSpPr/>
            <p:nvPr/>
          </p:nvSpPr>
          <p:spPr>
            <a:xfrm>
              <a:off x="5345" y="2586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C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8524" name="Rectangle 150"/>
            <p:cNvSpPr/>
            <p:nvPr/>
          </p:nvSpPr>
          <p:spPr>
            <a:xfrm>
              <a:off x="5107" y="2586"/>
              <a:ext cx="25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AB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15512" name="Group 152"/>
          <p:cNvGrpSpPr>
            <a:grpSpLocks noChangeAspect="1"/>
          </p:cNvGrpSpPr>
          <p:nvPr/>
        </p:nvGrpSpPr>
        <p:grpSpPr>
          <a:xfrm>
            <a:off x="1692275" y="4292600"/>
            <a:ext cx="3743325" cy="563563"/>
            <a:chOff x="1066" y="3702"/>
            <a:chExt cx="2358" cy="355"/>
          </a:xfrm>
        </p:grpSpPr>
        <p:sp>
          <p:nvSpPr>
            <p:cNvPr id="18506" name="AutoShape 151"/>
            <p:cNvSpPr>
              <a:spLocks noChangeAspect="1" noTextEdit="1"/>
            </p:cNvSpPr>
            <p:nvPr/>
          </p:nvSpPr>
          <p:spPr>
            <a:xfrm>
              <a:off x="1066" y="3702"/>
              <a:ext cx="2358" cy="34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507" name="Line 153"/>
            <p:cNvSpPr/>
            <p:nvPr/>
          </p:nvSpPr>
          <p:spPr>
            <a:xfrm>
              <a:off x="1499" y="3759"/>
              <a:ext cx="148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08" name="Line 154"/>
            <p:cNvSpPr/>
            <p:nvPr/>
          </p:nvSpPr>
          <p:spPr>
            <a:xfrm>
              <a:off x="2361" y="3759"/>
              <a:ext cx="147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09" name="Line 155"/>
            <p:cNvSpPr/>
            <p:nvPr/>
          </p:nvSpPr>
          <p:spPr>
            <a:xfrm>
              <a:off x="3219" y="3759"/>
              <a:ext cx="155" cy="1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510" name="Rectangle 156"/>
            <p:cNvSpPr/>
            <p:nvPr/>
          </p:nvSpPr>
          <p:spPr>
            <a:xfrm>
              <a:off x="3207" y="3769"/>
              <a:ext cx="1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000" b="1" i="1" dirty="0">
                  <a:solidFill>
                    <a:srgbClr val="800000"/>
                  </a:solidFill>
                  <a:latin typeface="Times New Roman" panose="02020503050405090304" pitchFamily="18" charset="0"/>
                </a:rPr>
                <a:t>C</a:t>
              </a:r>
              <a:endParaRPr lang="en-US" altLang="zh-CN" sz="1800" b="1" dirty="0">
                <a:solidFill>
                  <a:srgbClr val="800000"/>
                </a:solidFill>
              </a:endParaRPr>
            </a:p>
          </p:txBody>
        </p:sp>
        <p:sp>
          <p:nvSpPr>
            <p:cNvPr id="18511" name="Rectangle 157"/>
            <p:cNvSpPr/>
            <p:nvPr/>
          </p:nvSpPr>
          <p:spPr>
            <a:xfrm>
              <a:off x="2909" y="3769"/>
              <a:ext cx="3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000" b="1" i="1" dirty="0">
                  <a:solidFill>
                    <a:srgbClr val="800000"/>
                  </a:solidFill>
                  <a:latin typeface="Times New Roman" panose="02020503050405090304" pitchFamily="18" charset="0"/>
                </a:rPr>
                <a:t>AB</a:t>
              </a:r>
              <a:endParaRPr lang="en-US" altLang="zh-CN" sz="1800" b="1" dirty="0">
                <a:solidFill>
                  <a:srgbClr val="800000"/>
                </a:solidFill>
              </a:endParaRPr>
            </a:p>
          </p:txBody>
        </p:sp>
        <p:sp>
          <p:nvSpPr>
            <p:cNvPr id="18512" name="Rectangle 158"/>
            <p:cNvSpPr/>
            <p:nvPr/>
          </p:nvSpPr>
          <p:spPr>
            <a:xfrm>
              <a:off x="2497" y="3769"/>
              <a:ext cx="1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000" b="1" i="1" dirty="0">
                  <a:solidFill>
                    <a:srgbClr val="800000"/>
                  </a:solidFill>
                  <a:latin typeface="Times New Roman" panose="02020503050405090304" pitchFamily="18" charset="0"/>
                </a:rPr>
                <a:t>C</a:t>
              </a:r>
              <a:endParaRPr lang="en-US" altLang="zh-CN" sz="1800" b="1" dirty="0">
                <a:solidFill>
                  <a:srgbClr val="800000"/>
                </a:solidFill>
              </a:endParaRPr>
            </a:p>
          </p:txBody>
        </p:sp>
        <p:sp>
          <p:nvSpPr>
            <p:cNvPr id="18513" name="Rectangle 159"/>
            <p:cNvSpPr/>
            <p:nvPr/>
          </p:nvSpPr>
          <p:spPr>
            <a:xfrm>
              <a:off x="2365" y="3769"/>
              <a:ext cx="1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000" b="1" i="1" dirty="0">
                  <a:solidFill>
                    <a:srgbClr val="80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b="1" dirty="0">
                <a:solidFill>
                  <a:srgbClr val="800000"/>
                </a:solidFill>
              </a:endParaRPr>
            </a:p>
          </p:txBody>
        </p:sp>
        <p:sp>
          <p:nvSpPr>
            <p:cNvPr id="18514" name="Rectangle 160"/>
            <p:cNvSpPr/>
            <p:nvPr/>
          </p:nvSpPr>
          <p:spPr>
            <a:xfrm>
              <a:off x="2210" y="3769"/>
              <a:ext cx="1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000" b="1" i="1" dirty="0">
                  <a:solidFill>
                    <a:srgbClr val="8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b="1" dirty="0">
                <a:solidFill>
                  <a:srgbClr val="800000"/>
                </a:solidFill>
              </a:endParaRPr>
            </a:p>
          </p:txBody>
        </p:sp>
        <p:sp>
          <p:nvSpPr>
            <p:cNvPr id="18515" name="Rectangle 161"/>
            <p:cNvSpPr/>
            <p:nvPr/>
          </p:nvSpPr>
          <p:spPr>
            <a:xfrm>
              <a:off x="1650" y="3769"/>
              <a:ext cx="3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000" b="1" i="1" dirty="0">
                  <a:solidFill>
                    <a:srgbClr val="800000"/>
                  </a:solidFill>
                  <a:latin typeface="Times New Roman" panose="02020503050405090304" pitchFamily="18" charset="0"/>
                </a:rPr>
                <a:t>BC</a:t>
              </a:r>
              <a:endParaRPr lang="en-US" altLang="zh-CN" sz="1800" b="1" dirty="0">
                <a:solidFill>
                  <a:srgbClr val="800000"/>
                </a:solidFill>
              </a:endParaRPr>
            </a:p>
          </p:txBody>
        </p:sp>
        <p:sp>
          <p:nvSpPr>
            <p:cNvPr id="18516" name="Rectangle 162"/>
            <p:cNvSpPr/>
            <p:nvPr/>
          </p:nvSpPr>
          <p:spPr>
            <a:xfrm>
              <a:off x="1514" y="3769"/>
              <a:ext cx="1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000" b="1" i="1" dirty="0">
                  <a:solidFill>
                    <a:srgbClr val="8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b="1" dirty="0">
                <a:solidFill>
                  <a:srgbClr val="800000"/>
                </a:solidFill>
              </a:endParaRPr>
            </a:p>
          </p:txBody>
        </p:sp>
        <p:sp>
          <p:nvSpPr>
            <p:cNvPr id="18517" name="Rectangle 163"/>
            <p:cNvSpPr/>
            <p:nvPr/>
          </p:nvSpPr>
          <p:spPr>
            <a:xfrm>
              <a:off x="1087" y="3769"/>
              <a:ext cx="1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000" b="1" i="1" dirty="0">
                  <a:solidFill>
                    <a:srgbClr val="800000"/>
                  </a:solidFill>
                  <a:latin typeface="Times New Roman" panose="02020503050405090304" pitchFamily="18" charset="0"/>
                </a:rPr>
                <a:t>Y</a:t>
              </a:r>
              <a:endParaRPr lang="en-US" altLang="zh-CN" sz="1800" b="1" dirty="0">
                <a:solidFill>
                  <a:srgbClr val="800000"/>
                </a:solidFill>
              </a:endParaRPr>
            </a:p>
          </p:txBody>
        </p:sp>
        <p:sp>
          <p:nvSpPr>
            <p:cNvPr id="18518" name="Rectangle 164"/>
            <p:cNvSpPr/>
            <p:nvPr/>
          </p:nvSpPr>
          <p:spPr>
            <a:xfrm>
              <a:off x="2712" y="3741"/>
              <a:ext cx="1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000" b="1" dirty="0">
                  <a:solidFill>
                    <a:srgbClr val="8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b="1" dirty="0">
                <a:solidFill>
                  <a:srgbClr val="800000"/>
                </a:solidFill>
              </a:endParaRPr>
            </a:p>
          </p:txBody>
        </p:sp>
        <p:sp>
          <p:nvSpPr>
            <p:cNvPr id="18519" name="Rectangle 165"/>
            <p:cNvSpPr/>
            <p:nvPr/>
          </p:nvSpPr>
          <p:spPr>
            <a:xfrm>
              <a:off x="2013" y="3741"/>
              <a:ext cx="1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000" b="1" dirty="0">
                  <a:solidFill>
                    <a:srgbClr val="8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b="1" dirty="0">
                <a:solidFill>
                  <a:srgbClr val="800000"/>
                </a:solidFill>
              </a:endParaRPr>
            </a:p>
          </p:txBody>
        </p:sp>
        <p:sp>
          <p:nvSpPr>
            <p:cNvPr id="18520" name="Rectangle 166"/>
            <p:cNvSpPr/>
            <p:nvPr/>
          </p:nvSpPr>
          <p:spPr>
            <a:xfrm>
              <a:off x="1307" y="3741"/>
              <a:ext cx="1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000" b="1" dirty="0">
                  <a:solidFill>
                    <a:srgbClr val="8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b="1" dirty="0">
                <a:solidFill>
                  <a:srgbClr val="800000"/>
                </a:solidFill>
              </a:endParaRPr>
            </a:p>
          </p:txBody>
        </p:sp>
      </p:grpSp>
      <p:sp>
        <p:nvSpPr>
          <p:cNvPr id="15528" name="Text Box 168"/>
          <p:cNvSpPr txBox="1"/>
          <p:nvPr/>
        </p:nvSpPr>
        <p:spPr>
          <a:xfrm>
            <a:off x="117475" y="4175125"/>
            <a:ext cx="8235950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1" indent="0">
              <a:spcBef>
                <a:spcPct val="50000"/>
              </a:spcBef>
              <a:buNone/>
            </a:pPr>
            <a:r>
              <a:rPr lang="en-US" altLang="zh-CN" sz="2400" b="1" dirty="0">
                <a:ea typeface="幼圆" panose="02010509060101010101" pitchFamily="49" charset="-122"/>
              </a:rPr>
              <a:t>       </a:t>
            </a:r>
            <a:r>
              <a:rPr lang="zh-CN" altLang="en-US" sz="2400" b="1" dirty="0">
                <a:ea typeface="幼圆" panose="02010509060101010101" pitchFamily="49" charset="-122"/>
              </a:rPr>
              <a:t>通过以上例题可以总结出从真值表写出逻辑函数式的一般方法。</a:t>
            </a:r>
            <a:endParaRPr lang="zh-CN" altLang="en-US" sz="2400" b="1" dirty="0">
              <a:ea typeface="幼圆" panose="02010509060101010101" pitchFamily="49" charset="-122"/>
            </a:endParaRPr>
          </a:p>
        </p:txBody>
      </p:sp>
      <p:sp>
        <p:nvSpPr>
          <p:cNvPr id="15529" name="Text Box 169"/>
          <p:cNvSpPr txBox="1"/>
          <p:nvPr/>
        </p:nvSpPr>
        <p:spPr>
          <a:xfrm>
            <a:off x="971550" y="4989513"/>
            <a:ext cx="7993063" cy="4619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ea typeface="幼圆" panose="02010509060101010101" pitchFamily="49" charset="-122"/>
              </a:rPr>
              <a:t>、找出真值表中使逻辑函数</a:t>
            </a:r>
            <a:r>
              <a:rPr lang="en-US" altLang="zh-CN" sz="2400" b="1" dirty="0">
                <a:ea typeface="幼圆" panose="02010509060101010101" pitchFamily="49" charset="-122"/>
              </a:rPr>
              <a:t>Y= 1 </a:t>
            </a:r>
            <a:r>
              <a:rPr lang="zh-CN" altLang="en-US" sz="2400" b="1" dirty="0">
                <a:ea typeface="幼圆" panose="02010509060101010101" pitchFamily="49" charset="-122"/>
              </a:rPr>
              <a:t>的输入变量取值组合。</a:t>
            </a:r>
            <a:endParaRPr lang="zh-CN" altLang="en-US" sz="2400" b="1" dirty="0">
              <a:ea typeface="幼圆" panose="02010509060101010101" pitchFamily="49" charset="-122"/>
            </a:endParaRPr>
          </a:p>
        </p:txBody>
      </p:sp>
      <p:sp>
        <p:nvSpPr>
          <p:cNvPr id="15530" name="Text Box 170"/>
          <p:cNvSpPr txBox="1"/>
          <p:nvPr/>
        </p:nvSpPr>
        <p:spPr>
          <a:xfrm>
            <a:off x="971550" y="5402263"/>
            <a:ext cx="7561263" cy="12017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0850" lvl="0" indent="-450850">
              <a:spcBef>
                <a:spcPct val="50000"/>
              </a:spcBef>
              <a:buNone/>
            </a:pPr>
            <a:r>
              <a:rPr lang="en-US" altLang="zh-CN" sz="2400" b="1" dirty="0">
                <a:ea typeface="幼圆" panose="02010509060101010101" pitchFamily="49" charset="-122"/>
              </a:rPr>
              <a:t>2</a:t>
            </a:r>
            <a:r>
              <a:rPr lang="zh-CN" altLang="en-US" sz="2400" b="1" dirty="0">
                <a:ea typeface="幼圆" panose="02010509060101010101" pitchFamily="49" charset="-122"/>
              </a:rPr>
              <a:t>、每组输入变量的取值组合对应一个乘积项，输入变量取值为 </a:t>
            </a:r>
            <a:r>
              <a:rPr lang="en-US" altLang="zh-CN" sz="2400" b="1" dirty="0">
                <a:solidFill>
                  <a:srgbClr val="CC0000"/>
                </a:solidFill>
                <a:ea typeface="幼圆" panose="02010509060101010101" pitchFamily="49" charset="-122"/>
              </a:rPr>
              <a:t>1 </a:t>
            </a:r>
            <a:r>
              <a:rPr lang="zh-CN" altLang="en-US" sz="2400" b="1" dirty="0">
                <a:ea typeface="幼圆" panose="02010509060101010101" pitchFamily="49" charset="-122"/>
              </a:rPr>
              <a:t>的写入原变量，取值为 </a:t>
            </a:r>
            <a:r>
              <a:rPr lang="en-US" altLang="zh-CN" sz="2400" b="1" dirty="0">
                <a:solidFill>
                  <a:srgbClr val="CC0000"/>
                </a:solidFill>
                <a:ea typeface="幼圆" panose="02010509060101010101" pitchFamily="49" charset="-122"/>
              </a:rPr>
              <a:t>0 </a:t>
            </a:r>
            <a:r>
              <a:rPr lang="zh-CN" altLang="en-US" sz="2400" b="1" dirty="0">
                <a:ea typeface="幼圆" panose="02010509060101010101" pitchFamily="49" charset="-122"/>
              </a:rPr>
              <a:t>的写入反变量。</a:t>
            </a:r>
            <a:endParaRPr lang="zh-CN" altLang="en-US" sz="2400" b="1" dirty="0">
              <a:ea typeface="幼圆" panose="02010509060101010101" pitchFamily="49" charset="-122"/>
            </a:endParaRPr>
          </a:p>
        </p:txBody>
      </p:sp>
      <p:sp>
        <p:nvSpPr>
          <p:cNvPr id="15531" name="Text Box 171"/>
          <p:cNvSpPr txBox="1"/>
          <p:nvPr/>
        </p:nvSpPr>
        <p:spPr>
          <a:xfrm>
            <a:off x="971550" y="6211888"/>
            <a:ext cx="7993063" cy="4619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ea typeface="幼圆" panose="02010509060101010101" pitchFamily="49" charset="-122"/>
              </a:rPr>
              <a:t>3</a:t>
            </a:r>
            <a:r>
              <a:rPr lang="zh-CN" altLang="en-US" sz="2400" b="1" dirty="0">
                <a:ea typeface="幼圆" panose="02010509060101010101" pitchFamily="49" charset="-122"/>
              </a:rPr>
              <a:t>、将取值为 </a:t>
            </a:r>
            <a:r>
              <a:rPr lang="en-US" altLang="zh-CN" sz="2400" b="1" dirty="0">
                <a:ea typeface="幼圆" panose="02010509060101010101" pitchFamily="49" charset="-122"/>
              </a:rPr>
              <a:t>1 </a:t>
            </a:r>
            <a:r>
              <a:rPr lang="zh-CN" altLang="en-US" sz="2400" b="1" dirty="0">
                <a:ea typeface="幼圆" panose="02010509060101010101" pitchFamily="49" charset="-122"/>
              </a:rPr>
              <a:t>的乘积项相加，即得到 </a:t>
            </a:r>
            <a:r>
              <a:rPr lang="en-US" altLang="zh-CN" sz="2400" b="1" dirty="0">
                <a:ea typeface="幼圆" panose="02010509060101010101" pitchFamily="49" charset="-122"/>
              </a:rPr>
              <a:t>Y </a:t>
            </a:r>
            <a:r>
              <a:rPr lang="zh-CN" altLang="en-US" sz="2400" b="1" dirty="0">
                <a:ea typeface="幼圆" panose="02010509060101010101" pitchFamily="49" charset="-122"/>
              </a:rPr>
              <a:t>的逻辑函数式。</a:t>
            </a:r>
            <a:endParaRPr lang="zh-CN" altLang="en-US" sz="2400" b="1" dirty="0"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3000" fill="hold"/>
                                        <p:tgtEl>
                                          <p:spTgt spid="15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3000" fill="hold"/>
                                        <p:tgtEl>
                                          <p:spTgt spid="15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55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3000"/>
                                        <p:tgtEl>
                                          <p:spTgt spid="15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3000" fill="hold"/>
                                        <p:tgtEl>
                                          <p:spTgt spid="15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0" fill="hold"/>
                                        <p:tgtEl>
                                          <p:spTgt spid="15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5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3000" fill="hold"/>
                                        <p:tgtEl>
                                          <p:spTgt spid="1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000" fill="hold"/>
                                        <p:tgtEl>
                                          <p:spTgt spid="1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6" dur="3000"/>
                                        <p:tgtEl>
                                          <p:spTgt spid="1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3000"/>
                                        <p:tgtEl>
                                          <p:spTgt spid="155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3000" fill="hold"/>
                                        <p:tgtEl>
                                          <p:spTgt spid="15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0" fill="hold"/>
                                        <p:tgtEl>
                                          <p:spTgt spid="15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/>
      <p:bldP spid="15370" grpId="0"/>
      <p:bldP spid="15371" grpId="0"/>
      <p:bldP spid="15435" grpId="0"/>
      <p:bldP spid="15436" grpId="0"/>
      <p:bldP spid="15438" grpId="0"/>
      <p:bldP spid="15440" grpId="0"/>
      <p:bldP spid="15442" grpId="0"/>
      <p:bldP spid="15528" grpId="0"/>
      <p:bldP spid="15529" grpId="0"/>
      <p:bldP spid="15530" grpId="0"/>
      <p:bldP spid="155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8" name="Text Box 4"/>
          <p:cNvSpPr txBox="1"/>
          <p:nvPr/>
        </p:nvSpPr>
        <p:spPr>
          <a:xfrm>
            <a:off x="468313" y="260350"/>
            <a:ext cx="575945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☆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从逻辑表达式列出真值表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9" name="Text Box 5"/>
          <p:cNvSpPr txBox="1"/>
          <p:nvPr/>
        </p:nvSpPr>
        <p:spPr>
          <a:xfrm>
            <a:off x="611188" y="801688"/>
            <a:ext cx="4248150" cy="1187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将输入变量的所有状态组合逐一代入逻辑式，求出函数值，列成表，即可得到真值表。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16390" name="Text Box 6"/>
          <p:cNvSpPr txBox="1"/>
          <p:nvPr/>
        </p:nvSpPr>
        <p:spPr>
          <a:xfrm>
            <a:off x="657225" y="2266950"/>
            <a:ext cx="3421063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例：已知函数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16392" name="Text Box 8"/>
          <p:cNvSpPr txBox="1"/>
          <p:nvPr/>
        </p:nvSpPr>
        <p:spPr>
          <a:xfrm>
            <a:off x="1241425" y="2709863"/>
            <a:ext cx="3690938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求其对应真值表。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aphicFrame>
        <p:nvGraphicFramePr>
          <p:cNvPr id="16513" name="Group 129"/>
          <p:cNvGraphicFramePr>
            <a:graphicFrameLocks noGrp="1"/>
          </p:cNvGraphicFramePr>
          <p:nvPr/>
        </p:nvGraphicFramePr>
        <p:xfrm>
          <a:off x="5651500" y="549275"/>
          <a:ext cx="3016250" cy="3600450"/>
        </p:xfrm>
        <a:graphic>
          <a:graphicData uri="http://schemas.openxmlformats.org/drawingml/2006/table">
            <a:tbl>
              <a:tblPr/>
              <a:tblGrid>
                <a:gridCol w="322263"/>
                <a:gridCol w="322262"/>
                <a:gridCol w="323850"/>
                <a:gridCol w="652463"/>
                <a:gridCol w="719137"/>
                <a:gridCol w="676275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4254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65" name="Object 81"/>
          <p:cNvGraphicFramePr>
            <a:graphicFrameLocks noChangeAspect="1"/>
          </p:cNvGraphicFramePr>
          <p:nvPr/>
        </p:nvGraphicFramePr>
        <p:xfrm>
          <a:off x="6740525" y="593725"/>
          <a:ext cx="36353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163195" imgH="146685" progId="Equation.3">
                  <p:embed/>
                </p:oleObj>
              </mc:Choice>
              <mc:Fallback>
                <p:oleObj name="" r:id="rId1" imgW="163195" imgH="146685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40525" y="593725"/>
                        <a:ext cx="363538" cy="325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66" name="Object 82"/>
          <p:cNvGraphicFramePr>
            <a:graphicFrameLocks noChangeAspect="1"/>
          </p:cNvGraphicFramePr>
          <p:nvPr/>
        </p:nvGraphicFramePr>
        <p:xfrm>
          <a:off x="7329488" y="593725"/>
          <a:ext cx="534987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3" imgW="260985" imgH="146685" progId="Equation.3">
                  <p:embed/>
                </p:oleObj>
              </mc:Choice>
              <mc:Fallback>
                <p:oleObj name="" r:id="rId3" imgW="260985" imgH="146685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29488" y="593725"/>
                        <a:ext cx="534987" cy="325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67" name="Object 83"/>
          <p:cNvGraphicFramePr>
            <a:graphicFrameLocks noChangeAspect="1"/>
          </p:cNvGraphicFramePr>
          <p:nvPr/>
        </p:nvGraphicFramePr>
        <p:xfrm>
          <a:off x="8224838" y="639763"/>
          <a:ext cx="207962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" imgW="81915" imgH="97790" progId="Equation.3">
                  <p:embed/>
                </p:oleObj>
              </mc:Choice>
              <mc:Fallback>
                <p:oleObj name="" r:id="rId5" imgW="81915" imgH="9779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24838" y="639763"/>
                        <a:ext cx="207962" cy="246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68" name="Text Box 84"/>
          <p:cNvSpPr txBox="1"/>
          <p:nvPr/>
        </p:nvSpPr>
        <p:spPr>
          <a:xfrm>
            <a:off x="657225" y="3167063"/>
            <a:ext cx="4410075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解：将三变量所有取值组合代入</a:t>
            </a:r>
            <a:r>
              <a:rPr lang="en-US" altLang="zh-CN" sz="2400" dirty="0">
                <a:ea typeface="幼圆" panose="02010509060101010101" pitchFamily="49" charset="-122"/>
              </a:rPr>
              <a:t>Y</a:t>
            </a:r>
            <a:r>
              <a:rPr lang="zh-CN" altLang="en-US" sz="2400" dirty="0">
                <a:ea typeface="幼圆" panose="02010509060101010101" pitchFamily="49" charset="-122"/>
              </a:rPr>
              <a:t>式中，将计算结果列表。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aphicFrame>
        <p:nvGraphicFramePr>
          <p:cNvPr id="16469" name="Object 85"/>
          <p:cNvGraphicFramePr>
            <a:graphicFrameLocks noChangeAspect="1"/>
          </p:cNvGraphicFramePr>
          <p:nvPr/>
        </p:nvGraphicFramePr>
        <p:xfrm>
          <a:off x="6829425" y="954088"/>
          <a:ext cx="2524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65405" imgH="114300" progId="Equation.3">
                  <p:embed/>
                </p:oleObj>
              </mc:Choice>
              <mc:Fallback>
                <p:oleObj name="" r:id="rId7" imgW="65405" imgH="1143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29425" y="954088"/>
                        <a:ext cx="252413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70" name="Object 86"/>
          <p:cNvGraphicFramePr>
            <a:graphicFrameLocks noChangeAspect="1"/>
          </p:cNvGraphicFramePr>
          <p:nvPr/>
        </p:nvGraphicFramePr>
        <p:xfrm>
          <a:off x="6875463" y="1358900"/>
          <a:ext cx="1793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9" imgW="32385" imgH="97790" progId="Equation.3">
                  <p:embed/>
                </p:oleObj>
              </mc:Choice>
              <mc:Fallback>
                <p:oleObj name="" r:id="rId9" imgW="32385" imgH="9779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75463" y="1358900"/>
                        <a:ext cx="179387" cy="331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71" name="Object 87"/>
          <p:cNvGraphicFramePr>
            <a:graphicFrameLocks noChangeAspect="1"/>
          </p:cNvGraphicFramePr>
          <p:nvPr/>
        </p:nvGraphicFramePr>
        <p:xfrm>
          <a:off x="6829425" y="1763713"/>
          <a:ext cx="2524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1" imgW="65405" imgH="114300" progId="Equation.3">
                  <p:embed/>
                </p:oleObj>
              </mc:Choice>
              <mc:Fallback>
                <p:oleObj name="" r:id="rId11" imgW="65405" imgH="1143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29425" y="1763713"/>
                        <a:ext cx="252413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72" name="Object 88"/>
          <p:cNvGraphicFramePr>
            <a:graphicFrameLocks noChangeAspect="1"/>
          </p:cNvGraphicFramePr>
          <p:nvPr/>
        </p:nvGraphicFramePr>
        <p:xfrm>
          <a:off x="6829425" y="2168525"/>
          <a:ext cx="2524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3" imgW="65405" imgH="114300" progId="Equation.3">
                  <p:embed/>
                </p:oleObj>
              </mc:Choice>
              <mc:Fallback>
                <p:oleObj name="" r:id="rId13" imgW="65405" imgH="1143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29425" y="2168525"/>
                        <a:ext cx="252413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73" name="Object 89"/>
          <p:cNvGraphicFramePr>
            <a:graphicFrameLocks noChangeAspect="1"/>
          </p:cNvGraphicFramePr>
          <p:nvPr/>
        </p:nvGraphicFramePr>
        <p:xfrm>
          <a:off x="6829425" y="2574925"/>
          <a:ext cx="2524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5" imgW="65405" imgH="114300" progId="Equation.3">
                  <p:embed/>
                </p:oleObj>
              </mc:Choice>
              <mc:Fallback>
                <p:oleObj name="" r:id="rId15" imgW="65405" imgH="1143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29425" y="2574925"/>
                        <a:ext cx="252413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74" name="Object 90"/>
          <p:cNvGraphicFramePr>
            <a:graphicFrameLocks noChangeAspect="1"/>
          </p:cNvGraphicFramePr>
          <p:nvPr/>
        </p:nvGraphicFramePr>
        <p:xfrm>
          <a:off x="6875463" y="2933700"/>
          <a:ext cx="1793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7" imgW="32385" imgH="97790" progId="Equation.3">
                  <p:embed/>
                </p:oleObj>
              </mc:Choice>
              <mc:Fallback>
                <p:oleObj name="" r:id="rId17" imgW="32385" imgH="9779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75463" y="2933700"/>
                        <a:ext cx="179387" cy="331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75" name="Object 91"/>
          <p:cNvGraphicFramePr>
            <a:graphicFrameLocks noChangeAspect="1"/>
          </p:cNvGraphicFramePr>
          <p:nvPr/>
        </p:nvGraphicFramePr>
        <p:xfrm>
          <a:off x="6829425" y="3340100"/>
          <a:ext cx="2524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9" imgW="65405" imgH="114300" progId="Equation.3">
                  <p:embed/>
                </p:oleObj>
              </mc:Choice>
              <mc:Fallback>
                <p:oleObj name="" r:id="rId19" imgW="65405" imgH="1143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29425" y="3340100"/>
                        <a:ext cx="252413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76" name="Object 92"/>
          <p:cNvGraphicFramePr>
            <a:graphicFrameLocks noChangeAspect="1"/>
          </p:cNvGraphicFramePr>
          <p:nvPr/>
        </p:nvGraphicFramePr>
        <p:xfrm>
          <a:off x="6829425" y="3744913"/>
          <a:ext cx="2524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21" imgW="65405" imgH="114300" progId="Equation.3">
                  <p:embed/>
                </p:oleObj>
              </mc:Choice>
              <mc:Fallback>
                <p:oleObj name="" r:id="rId21" imgW="65405" imgH="1143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29425" y="3744913"/>
                        <a:ext cx="252413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77" name="Object 93"/>
          <p:cNvGraphicFramePr>
            <a:graphicFrameLocks noChangeAspect="1"/>
          </p:cNvGraphicFramePr>
          <p:nvPr/>
        </p:nvGraphicFramePr>
        <p:xfrm>
          <a:off x="7550150" y="1747838"/>
          <a:ext cx="1793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23" imgW="32385" imgH="97790" progId="Equation.3">
                  <p:embed/>
                </p:oleObj>
              </mc:Choice>
              <mc:Fallback>
                <p:oleObj name="" r:id="rId23" imgW="32385" imgH="9779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0150" y="1747838"/>
                        <a:ext cx="179388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78" name="Object 94"/>
          <p:cNvGraphicFramePr>
            <a:graphicFrameLocks noChangeAspect="1"/>
          </p:cNvGraphicFramePr>
          <p:nvPr/>
        </p:nvGraphicFramePr>
        <p:xfrm>
          <a:off x="7505700" y="954088"/>
          <a:ext cx="2524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25" imgW="65405" imgH="114300" progId="Equation.3">
                  <p:embed/>
                </p:oleObj>
              </mc:Choice>
              <mc:Fallback>
                <p:oleObj name="" r:id="rId25" imgW="65405" imgH="1143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05700" y="954088"/>
                        <a:ext cx="252413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79" name="Object 95"/>
          <p:cNvGraphicFramePr>
            <a:graphicFrameLocks noChangeAspect="1"/>
          </p:cNvGraphicFramePr>
          <p:nvPr/>
        </p:nvGraphicFramePr>
        <p:xfrm>
          <a:off x="7505700" y="1358900"/>
          <a:ext cx="2524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27" imgW="65405" imgH="114300" progId="Equation.3">
                  <p:embed/>
                </p:oleObj>
              </mc:Choice>
              <mc:Fallback>
                <p:oleObj name="" r:id="rId27" imgW="65405" imgH="1143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05700" y="1358900"/>
                        <a:ext cx="252413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0" name="Object 96"/>
          <p:cNvGraphicFramePr>
            <a:graphicFrameLocks noChangeAspect="1"/>
          </p:cNvGraphicFramePr>
          <p:nvPr/>
        </p:nvGraphicFramePr>
        <p:xfrm>
          <a:off x="7505700" y="2168525"/>
          <a:ext cx="2524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29" imgW="65405" imgH="114300" progId="Equation.3">
                  <p:embed/>
                </p:oleObj>
              </mc:Choice>
              <mc:Fallback>
                <p:oleObj name="" r:id="rId29" imgW="65405" imgH="1143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05700" y="2168525"/>
                        <a:ext cx="252413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1" name="Object 97"/>
          <p:cNvGraphicFramePr>
            <a:graphicFrameLocks noChangeAspect="1"/>
          </p:cNvGraphicFramePr>
          <p:nvPr/>
        </p:nvGraphicFramePr>
        <p:xfrm>
          <a:off x="7505700" y="2536825"/>
          <a:ext cx="2524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1" imgW="65405" imgH="114300" progId="Equation.3">
                  <p:embed/>
                </p:oleObj>
              </mc:Choice>
              <mc:Fallback>
                <p:oleObj name="" r:id="rId31" imgW="65405" imgH="1143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05700" y="2536825"/>
                        <a:ext cx="252413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2" name="Object 98"/>
          <p:cNvGraphicFramePr>
            <a:graphicFrameLocks noChangeAspect="1"/>
          </p:cNvGraphicFramePr>
          <p:nvPr/>
        </p:nvGraphicFramePr>
        <p:xfrm>
          <a:off x="7505700" y="2933700"/>
          <a:ext cx="2524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33" imgW="65405" imgH="114300" progId="Equation.3">
                  <p:embed/>
                </p:oleObj>
              </mc:Choice>
              <mc:Fallback>
                <p:oleObj name="" r:id="rId33" imgW="65405" imgH="1143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05700" y="2933700"/>
                        <a:ext cx="252413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3" name="Object 99"/>
          <p:cNvGraphicFramePr>
            <a:graphicFrameLocks noChangeAspect="1"/>
          </p:cNvGraphicFramePr>
          <p:nvPr/>
        </p:nvGraphicFramePr>
        <p:xfrm>
          <a:off x="7505700" y="3340100"/>
          <a:ext cx="2524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5" imgW="65405" imgH="114300" progId="Equation.3">
                  <p:embed/>
                </p:oleObj>
              </mc:Choice>
              <mc:Fallback>
                <p:oleObj name="" r:id="rId35" imgW="65405" imgH="1143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05700" y="3340100"/>
                        <a:ext cx="252413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4" name="Object 100"/>
          <p:cNvGraphicFramePr>
            <a:graphicFrameLocks noChangeAspect="1"/>
          </p:cNvGraphicFramePr>
          <p:nvPr/>
        </p:nvGraphicFramePr>
        <p:xfrm>
          <a:off x="7505700" y="3751263"/>
          <a:ext cx="2524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7" imgW="65405" imgH="114300" progId="Equation.3">
                  <p:embed/>
                </p:oleObj>
              </mc:Choice>
              <mc:Fallback>
                <p:oleObj name="" r:id="rId37" imgW="65405" imgH="1143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05700" y="3751263"/>
                        <a:ext cx="252413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5" name="Object 101"/>
          <p:cNvGraphicFramePr>
            <a:graphicFrameLocks noChangeAspect="1"/>
          </p:cNvGraphicFramePr>
          <p:nvPr/>
        </p:nvGraphicFramePr>
        <p:xfrm>
          <a:off x="8180388" y="2168525"/>
          <a:ext cx="2524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39" imgW="65405" imgH="114300" progId="Equation.3">
                  <p:embed/>
                </p:oleObj>
              </mc:Choice>
              <mc:Fallback>
                <p:oleObj name="" r:id="rId39" imgW="65405" imgH="1143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180388" y="2168525"/>
                        <a:ext cx="252412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" name="Object 102"/>
          <p:cNvGraphicFramePr>
            <a:graphicFrameLocks noChangeAspect="1"/>
          </p:cNvGraphicFramePr>
          <p:nvPr/>
        </p:nvGraphicFramePr>
        <p:xfrm>
          <a:off x="8226425" y="1358900"/>
          <a:ext cx="1793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41" imgW="32385" imgH="97790" progId="Equation.3">
                  <p:embed/>
                </p:oleObj>
              </mc:Choice>
              <mc:Fallback>
                <p:oleObj name="" r:id="rId41" imgW="32385" imgH="9779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26425" y="1358900"/>
                        <a:ext cx="179388" cy="331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" name="Object 103"/>
          <p:cNvGraphicFramePr>
            <a:graphicFrameLocks noChangeAspect="1"/>
          </p:cNvGraphicFramePr>
          <p:nvPr/>
        </p:nvGraphicFramePr>
        <p:xfrm>
          <a:off x="8180388" y="954088"/>
          <a:ext cx="2524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43" imgW="65405" imgH="114300" progId="Equation.3">
                  <p:embed/>
                </p:oleObj>
              </mc:Choice>
              <mc:Fallback>
                <p:oleObj name="" r:id="rId43" imgW="65405" imgH="1143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44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180388" y="954088"/>
                        <a:ext cx="252412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" name="Object 104"/>
          <p:cNvGraphicFramePr>
            <a:graphicFrameLocks noChangeAspect="1"/>
          </p:cNvGraphicFramePr>
          <p:nvPr/>
        </p:nvGraphicFramePr>
        <p:xfrm>
          <a:off x="8224838" y="1763713"/>
          <a:ext cx="179387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45" imgW="32385" imgH="97790" progId="Equation.3">
                  <p:embed/>
                </p:oleObj>
              </mc:Choice>
              <mc:Fallback>
                <p:oleObj name="" r:id="rId45" imgW="32385" imgH="9779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46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24838" y="1763713"/>
                        <a:ext cx="179387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" name="Object 105"/>
          <p:cNvGraphicFramePr>
            <a:graphicFrameLocks noChangeAspect="1"/>
          </p:cNvGraphicFramePr>
          <p:nvPr/>
        </p:nvGraphicFramePr>
        <p:xfrm>
          <a:off x="8210550" y="2578100"/>
          <a:ext cx="1762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47" imgW="32385" imgH="97790" progId="Equation.3">
                  <p:embed/>
                </p:oleObj>
              </mc:Choice>
              <mc:Fallback>
                <p:oleObj name="" r:id="rId47" imgW="32385" imgH="9779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48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10550" y="2578100"/>
                        <a:ext cx="176213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0" name="Object 106"/>
          <p:cNvGraphicFramePr>
            <a:graphicFrameLocks noChangeAspect="1"/>
          </p:cNvGraphicFramePr>
          <p:nvPr/>
        </p:nvGraphicFramePr>
        <p:xfrm>
          <a:off x="8218488" y="2946400"/>
          <a:ext cx="1762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49" imgW="32385" imgH="97790" progId="Equation.3">
                  <p:embed/>
                </p:oleObj>
              </mc:Choice>
              <mc:Fallback>
                <p:oleObj name="" r:id="rId49" imgW="32385" imgH="9779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50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18488" y="2946400"/>
                        <a:ext cx="176212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1" name="Object 107"/>
          <p:cNvGraphicFramePr>
            <a:graphicFrameLocks noChangeAspect="1"/>
          </p:cNvGraphicFramePr>
          <p:nvPr/>
        </p:nvGraphicFramePr>
        <p:xfrm>
          <a:off x="8218488" y="3352800"/>
          <a:ext cx="1762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51" imgW="32385" imgH="97790" progId="Equation.3">
                  <p:embed/>
                </p:oleObj>
              </mc:Choice>
              <mc:Fallback>
                <p:oleObj name="" r:id="rId51" imgW="32385" imgH="9779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52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18488" y="3352800"/>
                        <a:ext cx="176212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2" name="Object 108"/>
          <p:cNvGraphicFramePr>
            <a:graphicFrameLocks noChangeAspect="1"/>
          </p:cNvGraphicFramePr>
          <p:nvPr/>
        </p:nvGraphicFramePr>
        <p:xfrm>
          <a:off x="8218488" y="3763963"/>
          <a:ext cx="1762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53" imgW="32385" imgH="97790" progId="Equation.3">
                  <p:embed/>
                </p:oleObj>
              </mc:Choice>
              <mc:Fallback>
                <p:oleObj name="" r:id="rId53" imgW="32385" imgH="9779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54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18488" y="3763963"/>
                        <a:ext cx="176212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94" name="Group 110"/>
          <p:cNvGrpSpPr>
            <a:grpSpLocks noChangeAspect="1"/>
          </p:cNvGrpSpPr>
          <p:nvPr/>
        </p:nvGrpSpPr>
        <p:grpSpPr>
          <a:xfrm>
            <a:off x="2727325" y="2205038"/>
            <a:ext cx="2335213" cy="449262"/>
            <a:chOff x="1718" y="1395"/>
            <a:chExt cx="1471" cy="283"/>
          </a:xfrm>
        </p:grpSpPr>
        <p:sp>
          <p:nvSpPr>
            <p:cNvPr id="19565" name="AutoShape 109"/>
            <p:cNvSpPr>
              <a:spLocks noChangeAspect="1" noTextEdit="1"/>
            </p:cNvSpPr>
            <p:nvPr/>
          </p:nvSpPr>
          <p:spPr>
            <a:xfrm>
              <a:off x="1718" y="1395"/>
              <a:ext cx="1471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6" name="Line 111"/>
            <p:cNvSpPr/>
            <p:nvPr/>
          </p:nvSpPr>
          <p:spPr>
            <a:xfrm>
              <a:off x="2362" y="1440"/>
              <a:ext cx="116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67" name="Line 112"/>
            <p:cNvSpPr/>
            <p:nvPr/>
          </p:nvSpPr>
          <p:spPr>
            <a:xfrm>
              <a:off x="2784" y="1440"/>
              <a:ext cx="117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68" name="Line 113"/>
            <p:cNvSpPr/>
            <p:nvPr/>
          </p:nvSpPr>
          <p:spPr>
            <a:xfrm>
              <a:off x="3033" y="1440"/>
              <a:ext cx="123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69" name="Rectangle 114"/>
            <p:cNvSpPr/>
            <p:nvPr/>
          </p:nvSpPr>
          <p:spPr>
            <a:xfrm>
              <a:off x="3024" y="1448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C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9570" name="Rectangle 115"/>
            <p:cNvSpPr/>
            <p:nvPr/>
          </p:nvSpPr>
          <p:spPr>
            <a:xfrm>
              <a:off x="2904" y="1448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9571" name="Rectangle 116"/>
            <p:cNvSpPr/>
            <p:nvPr/>
          </p:nvSpPr>
          <p:spPr>
            <a:xfrm>
              <a:off x="2796" y="1448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9572" name="Rectangle 117"/>
            <p:cNvSpPr/>
            <p:nvPr/>
          </p:nvSpPr>
          <p:spPr>
            <a:xfrm>
              <a:off x="2469" y="1448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C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9573" name="Rectangle 118"/>
            <p:cNvSpPr/>
            <p:nvPr/>
          </p:nvSpPr>
          <p:spPr>
            <a:xfrm>
              <a:off x="2365" y="1448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9574" name="Rectangle 119"/>
            <p:cNvSpPr/>
            <p:nvPr/>
          </p:nvSpPr>
          <p:spPr>
            <a:xfrm>
              <a:off x="2074" y="1448"/>
              <a:ext cx="1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9575" name="Rectangle 120"/>
            <p:cNvSpPr/>
            <p:nvPr/>
          </p:nvSpPr>
          <p:spPr>
            <a:xfrm>
              <a:off x="1735" y="1448"/>
              <a:ext cx="11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Y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9576" name="Rectangle 121"/>
            <p:cNvSpPr/>
            <p:nvPr/>
          </p:nvSpPr>
          <p:spPr>
            <a:xfrm>
              <a:off x="2640" y="1426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CC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9577" name="Rectangle 122"/>
            <p:cNvSpPr/>
            <p:nvPr/>
          </p:nvSpPr>
          <p:spPr>
            <a:xfrm>
              <a:off x="2218" y="1426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CC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  <p:sp>
          <p:nvSpPr>
            <p:cNvPr id="19578" name="Rectangle 123"/>
            <p:cNvSpPr/>
            <p:nvPr/>
          </p:nvSpPr>
          <p:spPr>
            <a:xfrm>
              <a:off x="1909" y="1426"/>
              <a:ext cx="10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CC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6508" name="Text Box 124"/>
          <p:cNvSpPr txBox="1"/>
          <p:nvPr/>
        </p:nvSpPr>
        <p:spPr>
          <a:xfrm>
            <a:off x="323850" y="4581525"/>
            <a:ext cx="575945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☆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从逻辑表达式画出逻辑图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09" name="Text Box 125"/>
          <p:cNvSpPr txBox="1"/>
          <p:nvPr/>
        </p:nvSpPr>
        <p:spPr>
          <a:xfrm>
            <a:off x="539750" y="5373688"/>
            <a:ext cx="81915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用图形符号代替逻辑式中的运算符号，就可以画出逻辑图。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6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6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9" grpId="0"/>
      <p:bldP spid="16390" grpId="0"/>
      <p:bldP spid="16392" grpId="0"/>
      <p:bldP spid="16468" grpId="0"/>
      <p:bldP spid="16508" grpId="0"/>
      <p:bldP spid="165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417" name="Picture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E8"/>
              </a:clrFrom>
              <a:clrTo>
                <a:srgbClr val="FFFFFF"/>
              </a:clrTo>
            </a:clrChange>
            <a:clrChange>
              <a:clrFrom>
                <a:srgbClr val="FFFFB0"/>
              </a:clrFrom>
              <a:clrTo>
                <a:srgbClr val="808080"/>
              </a:clrTo>
            </a:clrChange>
            <a:clrChange>
              <a:clrFrom>
                <a:srgbClr val="FF0000"/>
              </a:clrFrom>
              <a:clrTo>
                <a:srgbClr val="000000"/>
              </a:clrTo>
            </a:clrChange>
            <a:clrChange>
              <a:clrFrom>
                <a:srgbClr val="800000"/>
              </a:clrFrom>
              <a:clrTo>
                <a:srgbClr val="FFFF00"/>
              </a:clrTo>
            </a:clrChange>
            <a:clrChange>
              <a:clrFrom>
                <a:srgbClr val="0000FF"/>
              </a:clrFrom>
              <a:clrTo>
                <a:srgbClr val="000000"/>
              </a:clrTo>
            </a:clrChange>
            <a:clrChange>
              <a:clrFrom>
                <a:srgbClr val="000080"/>
              </a:clrFrom>
              <a:clrTo>
                <a:srgbClr val="00FF00"/>
              </a:clrTo>
            </a:clrChange>
            <a:clrChange>
              <a:clrFrom>
                <a:srgbClr val="000000"/>
              </a:clrFrom>
              <a:clrTo>
                <a:srgbClr val="000000"/>
              </a:clrTo>
            </a:clrChange>
          </a:blip>
          <a:stretch>
            <a:fillRect/>
          </a:stretch>
        </p:blipFill>
        <p:spPr>
          <a:xfrm>
            <a:off x="1763713" y="2947988"/>
            <a:ext cx="5715000" cy="2857500"/>
          </a:xfrm>
          <a:prstGeom prst="rect">
            <a:avLst/>
          </a:prstGeom>
          <a:solidFill>
            <a:srgbClr val="615651"/>
          </a:solidFill>
          <a:ln w="9525">
            <a:noFill/>
          </a:ln>
        </p:spPr>
      </p:pic>
      <p:sp>
        <p:nvSpPr>
          <p:cNvPr id="17418" name="Text Box 10"/>
          <p:cNvSpPr txBox="1"/>
          <p:nvPr/>
        </p:nvSpPr>
        <p:spPr>
          <a:xfrm>
            <a:off x="439738" y="485775"/>
            <a:ext cx="4230687" cy="4619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  <a:ea typeface="幼圆" panose="02010509060101010101" pitchFamily="49" charset="-122"/>
              </a:rPr>
              <a:t>例：已知逻辑函数</a:t>
            </a:r>
            <a:endParaRPr lang="zh-CN" altLang="en-US" sz="2400" dirty="0">
              <a:solidFill>
                <a:schemeClr val="bg1"/>
              </a:solidFill>
              <a:ea typeface="幼圆" panose="02010509060101010101" pitchFamily="49" charset="-122"/>
            </a:endParaRPr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3049588" y="449263"/>
          <a:ext cx="28892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2" imgW="1200150" imgH="187960" progId="Equation.3">
                  <p:embed/>
                </p:oleObj>
              </mc:Choice>
              <mc:Fallback>
                <p:oleObj name="" r:id="rId2" imgW="1200150" imgH="18796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49588" y="449263"/>
                        <a:ext cx="2889250" cy="531812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12"/>
          <p:cNvSpPr txBox="1"/>
          <p:nvPr/>
        </p:nvSpPr>
        <p:spPr>
          <a:xfrm>
            <a:off x="6019800" y="485775"/>
            <a:ext cx="2700338" cy="4619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  <a:ea typeface="幼圆" panose="02010509060101010101" pitchFamily="49" charset="-122"/>
              </a:rPr>
              <a:t>画出对应逻辑图。</a:t>
            </a:r>
            <a:endParaRPr lang="zh-CN" altLang="en-US" sz="2400" dirty="0">
              <a:solidFill>
                <a:schemeClr val="bg1"/>
              </a:solidFill>
              <a:ea typeface="幼圆" panose="02010509060101010101" pitchFamily="49" charset="-122"/>
            </a:endParaRPr>
          </a:p>
        </p:txBody>
      </p:sp>
      <p:sp>
        <p:nvSpPr>
          <p:cNvPr id="17421" name="Text Box 13"/>
          <p:cNvSpPr txBox="1"/>
          <p:nvPr/>
        </p:nvSpPr>
        <p:spPr>
          <a:xfrm>
            <a:off x="539750" y="1125538"/>
            <a:ext cx="8145463" cy="12017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ea typeface="幼圆" panose="02010509060101010101" pitchFamily="49" charset="-122"/>
              </a:rPr>
              <a:t>        </a:t>
            </a:r>
            <a:r>
              <a:rPr lang="zh-CN" altLang="en-US" sz="2400" dirty="0">
                <a:solidFill>
                  <a:schemeClr val="bg1"/>
                </a:solidFill>
                <a:ea typeface="幼圆" panose="02010509060101010101" pitchFamily="49" charset="-122"/>
              </a:rPr>
              <a:t>解：将式中所有的与、或、非运算符号用逻辑符号代替，并根据运算优先顺序把这些逻辑符号连接起来，就得到</a:t>
            </a:r>
            <a:r>
              <a:rPr lang="en-US" altLang="zh-CN" sz="2400" dirty="0">
                <a:solidFill>
                  <a:schemeClr val="bg1"/>
                </a:solidFill>
                <a:ea typeface="幼圆" panose="02010509060101010101" pitchFamily="49" charset="-122"/>
              </a:rPr>
              <a:t>Y</a:t>
            </a:r>
            <a:r>
              <a:rPr lang="zh-CN" altLang="en-US" sz="2400" dirty="0">
                <a:solidFill>
                  <a:schemeClr val="bg1"/>
                </a:solidFill>
                <a:ea typeface="幼圆" panose="02010509060101010101" pitchFamily="49" charset="-122"/>
              </a:rPr>
              <a:t>的逻辑图。</a:t>
            </a:r>
            <a:endParaRPr lang="zh-CN" altLang="en-US" sz="2400" dirty="0">
              <a:solidFill>
                <a:schemeClr val="bg1"/>
              </a:solidFill>
              <a:ea typeface="幼圆" panose="02010509060101010101" pitchFamily="49" charset="-122"/>
            </a:endParaRPr>
          </a:p>
        </p:txBody>
      </p:sp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1700213" y="3055938"/>
          <a:ext cx="306387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4" imgW="89535" imgH="97790" progId="Equation.3">
                  <p:embed/>
                </p:oleObj>
              </mc:Choice>
              <mc:Fallback>
                <p:oleObj name="" r:id="rId4" imgW="89535" imgH="9779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00213" y="3055938"/>
                        <a:ext cx="306387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1700213" y="4002088"/>
          <a:ext cx="306387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6" imgW="89535" imgH="97790" progId="Equation.3">
                  <p:embed/>
                </p:oleObj>
              </mc:Choice>
              <mc:Fallback>
                <p:oleObj name="" r:id="rId6" imgW="89535" imgH="9779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00213" y="4002088"/>
                        <a:ext cx="306387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1700213" y="4933950"/>
          <a:ext cx="3063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8" imgW="89535" imgH="114300" progId="Equation.3">
                  <p:embed/>
                </p:oleObj>
              </mc:Choice>
              <mc:Fallback>
                <p:oleObj name="" r:id="rId8" imgW="89535" imgH="1143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00213" y="4933950"/>
                        <a:ext cx="306387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3049588" y="2838450"/>
          <a:ext cx="3063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0" imgW="89535" imgH="130810" progId="Equation.3">
                  <p:embed/>
                </p:oleObj>
              </mc:Choice>
              <mc:Fallback>
                <p:oleObj name="" r:id="rId10" imgW="89535" imgH="13081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49588" y="2838450"/>
                        <a:ext cx="306387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3049588" y="3783013"/>
          <a:ext cx="30638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2" imgW="89535" imgH="130810" progId="Equation.3">
                  <p:embed/>
                </p:oleObj>
              </mc:Choice>
              <mc:Fallback>
                <p:oleObj name="" r:id="rId12" imgW="89535" imgH="13081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49588" y="3783013"/>
                        <a:ext cx="306387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3049588" y="4729163"/>
          <a:ext cx="3063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4" imgW="89535" imgH="146685" progId="Equation.3">
                  <p:embed/>
                </p:oleObj>
              </mc:Choice>
              <mc:Fallback>
                <p:oleObj name="" r:id="rId14" imgW="89535" imgH="146685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49588" y="4729163"/>
                        <a:ext cx="306387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4670425" y="2786063"/>
          <a:ext cx="7159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6" imgW="260985" imgH="146685" progId="Equation.3">
                  <p:embed/>
                </p:oleObj>
              </mc:Choice>
              <mc:Fallback>
                <p:oleObj name="" r:id="rId16" imgW="260985" imgH="146685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70425" y="2786063"/>
                        <a:ext cx="715963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4624388" y="4181475"/>
          <a:ext cx="4857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8" imgW="163195" imgH="146685" progId="Equation.3">
                  <p:embed/>
                </p:oleObj>
              </mc:Choice>
              <mc:Fallback>
                <p:oleObj name="" r:id="rId18" imgW="163195" imgH="146685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24388" y="4181475"/>
                        <a:ext cx="485775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5634038" y="4202113"/>
          <a:ext cx="9715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20" imgW="375285" imgH="163195" progId="Equation.3">
                  <p:embed/>
                </p:oleObj>
              </mc:Choice>
              <mc:Fallback>
                <p:oleObj name="" r:id="rId20" imgW="375285" imgH="163195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1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34038" y="4202113"/>
                        <a:ext cx="971550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3"/>
          <p:cNvGraphicFramePr>
            <a:graphicFrameLocks noChangeAspect="1"/>
          </p:cNvGraphicFramePr>
          <p:nvPr/>
        </p:nvGraphicFramePr>
        <p:xfrm>
          <a:off x="6470650" y="3055938"/>
          <a:ext cx="23526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22" imgW="963295" imgH="163195" progId="Equation.3">
                  <p:embed/>
                </p:oleObj>
              </mc:Choice>
              <mc:Fallback>
                <p:oleObj name="" r:id="rId22" imgW="963295" imgH="16319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3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70650" y="3055938"/>
                        <a:ext cx="2352675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7421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7421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7421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3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10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10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" dur="10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" dur="10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" dur="10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/>
      <p:bldP spid="174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4"/>
          <p:cNvSpPr/>
          <p:nvPr/>
        </p:nvSpPr>
        <p:spPr>
          <a:xfrm>
            <a:off x="1295400" y="457200"/>
            <a:ext cx="6553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</a:rPr>
              <a:t>§2.1  </a:t>
            </a:r>
            <a:r>
              <a:rPr lang="zh-CN" altLang="en-US" sz="4400" b="1" dirty="0">
                <a:solidFill>
                  <a:schemeClr val="tx2"/>
                </a:solidFill>
              </a:rPr>
              <a:t>逻辑代数基本概念</a:t>
            </a:r>
            <a:endParaRPr lang="zh-CN" altLang="en-US" sz="4400" b="1" dirty="0">
              <a:solidFill>
                <a:schemeClr val="tx2"/>
              </a:solidFill>
            </a:endParaRPr>
          </a:p>
        </p:txBody>
      </p:sp>
      <p:sp>
        <p:nvSpPr>
          <p:cNvPr id="3078" name="Text Box 6"/>
          <p:cNvSpPr txBox="1"/>
          <p:nvPr/>
        </p:nvSpPr>
        <p:spPr>
          <a:xfrm>
            <a:off x="396875" y="1844675"/>
            <a:ext cx="5543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800000"/>
                </a:solidFill>
              </a:rPr>
              <a:t>一、逻辑变量：</a:t>
            </a:r>
            <a:endParaRPr lang="zh-CN" altLang="en-US" sz="2800" b="1" dirty="0">
              <a:solidFill>
                <a:srgbClr val="800000"/>
              </a:solidFill>
            </a:endParaRPr>
          </a:p>
        </p:txBody>
      </p:sp>
      <p:sp>
        <p:nvSpPr>
          <p:cNvPr id="3079" name="Text Box 7" descr="蓝色砂纸"/>
          <p:cNvSpPr txBox="1"/>
          <p:nvPr/>
        </p:nvSpPr>
        <p:spPr>
          <a:xfrm>
            <a:off x="900113" y="2722563"/>
            <a:ext cx="7488237" cy="1373187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取值：逻辑</a:t>
            </a:r>
            <a:r>
              <a:rPr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宋体" panose="02010600030101010101" pitchFamily="2" charset="-122"/>
              </a:rPr>
              <a:t>、逻辑</a:t>
            </a:r>
            <a:r>
              <a:rPr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。逻辑</a:t>
            </a:r>
            <a:r>
              <a:rPr lang="en-US" altLang="zh-CN" sz="2800" b="1" dirty="0">
                <a:latin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宋体" panose="02010600030101010101" pitchFamily="2" charset="-122"/>
              </a:rPr>
              <a:t>和逻辑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不代表</a:t>
            </a:r>
            <a:r>
              <a:rPr lang="zh-CN" altLang="en-US" sz="2800" b="1" u="sng" dirty="0">
                <a:latin typeface="宋体" panose="02010600030101010101" pitchFamily="2" charset="-122"/>
              </a:rPr>
              <a:t>数值大小</a:t>
            </a:r>
            <a:r>
              <a:rPr lang="zh-CN" altLang="en-US" sz="2800" b="1" dirty="0">
                <a:latin typeface="宋体" panose="02010600030101010101" pitchFamily="2" charset="-122"/>
              </a:rPr>
              <a:t>，仅表示相互矛盾、相互对立的</a:t>
            </a:r>
            <a:r>
              <a:rPr lang="zh-CN" altLang="en-US" sz="2800" b="1" u="sng" dirty="0">
                <a:latin typeface="宋体" panose="02010600030101010101" pitchFamily="2" charset="-122"/>
              </a:rPr>
              <a:t>两种逻辑状态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7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8436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/>
              </a:clrFrom>
              <a:clrTo>
                <a:srgbClr val="000000"/>
              </a:clrTo>
            </a:clrChange>
            <a:clrChange>
              <a:clrFrom>
                <a:srgbClr val="000080"/>
              </a:clrFrom>
              <a:clrTo>
                <a:srgbClr val="00FF00"/>
              </a:clrTo>
            </a:clrChange>
            <a:clrChange>
              <a:clrFrom>
                <a:srgbClr val="0000FF"/>
              </a:clrFrom>
              <a:clrTo>
                <a:srgbClr val="000000"/>
              </a:clrTo>
            </a:clrChange>
            <a:clrChange>
              <a:clrFrom>
                <a:srgbClr val="800000"/>
              </a:clrFrom>
              <a:clrTo>
                <a:srgbClr val="FFFF00"/>
              </a:clrTo>
            </a:clrChange>
            <a:clrChange>
              <a:clrFrom>
                <a:srgbClr val="FF0000"/>
              </a:clrFrom>
              <a:clrTo>
                <a:srgbClr val="000000"/>
              </a:clrTo>
            </a:clrChange>
            <a:clrChange>
              <a:clrFrom>
                <a:srgbClr val="FFFFB0"/>
              </a:clrFrom>
              <a:clrTo>
                <a:srgbClr val="808080"/>
              </a:clrTo>
            </a:clrChange>
            <a:clrChange>
              <a:clrFrom>
                <a:srgbClr val="FFFFE8"/>
              </a:clrFrom>
              <a:clrTo>
                <a:srgbClr val="808080"/>
              </a:clrTo>
            </a:clrChange>
          </a:blip>
          <a:stretch>
            <a:fillRect/>
          </a:stretch>
        </p:blipFill>
        <p:spPr>
          <a:xfrm>
            <a:off x="3595688" y="3355975"/>
            <a:ext cx="4951412" cy="2665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7" name="Text Box 5"/>
          <p:cNvSpPr txBox="1"/>
          <p:nvPr/>
        </p:nvSpPr>
        <p:spPr>
          <a:xfrm>
            <a:off x="669925" y="485775"/>
            <a:ext cx="4500563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latin typeface="幼圆" panose="02010509060101010101" pitchFamily="49" charset="-122"/>
                <a:ea typeface="黑体" panose="02010609060101010101" pitchFamily="49" charset="-122"/>
              </a:rPr>
              <a:t>☆</a:t>
            </a:r>
            <a:r>
              <a:rPr lang="zh-CN" altLang="en-US" sz="2800" b="1" dirty="0">
                <a:ea typeface="黑体" panose="02010609060101010101" pitchFamily="49" charset="-122"/>
              </a:rPr>
              <a:t>从逻辑图写出逻辑表达式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sp>
        <p:nvSpPr>
          <p:cNvPr id="18438" name="Text Box 6"/>
          <p:cNvSpPr txBox="1"/>
          <p:nvPr/>
        </p:nvSpPr>
        <p:spPr>
          <a:xfrm>
            <a:off x="715963" y="981075"/>
            <a:ext cx="7831137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       </a:t>
            </a:r>
            <a:r>
              <a:rPr lang="zh-CN" altLang="en-US" sz="2400" dirty="0">
                <a:ea typeface="幼圆" panose="02010509060101010101" pitchFamily="49" charset="-122"/>
              </a:rPr>
              <a:t>从输入端到输出端逐级写出每个逻辑符号的逻辑式，就得到对应的逻辑表达式。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18439" name="Text Box 7"/>
          <p:cNvSpPr txBox="1"/>
          <p:nvPr/>
        </p:nvSpPr>
        <p:spPr>
          <a:xfrm>
            <a:off x="1254125" y="1790700"/>
            <a:ext cx="63468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例：已知逻辑图，试写出逻辑表达式。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18440" name="Text Box 8"/>
          <p:cNvSpPr txBox="1"/>
          <p:nvPr/>
        </p:nvSpPr>
        <p:spPr>
          <a:xfrm>
            <a:off x="669925" y="2319338"/>
            <a:ext cx="7696200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       </a:t>
            </a:r>
            <a:r>
              <a:rPr lang="zh-CN" altLang="en-US" sz="2400" dirty="0">
                <a:ea typeface="幼圆" panose="02010509060101010101" pitchFamily="49" charset="-122"/>
              </a:rPr>
              <a:t>解：从输入</a:t>
            </a:r>
            <a:r>
              <a:rPr lang="en-US" altLang="zh-CN" sz="2400" dirty="0">
                <a:ea typeface="幼圆" panose="02010509060101010101" pitchFamily="49" charset="-122"/>
              </a:rPr>
              <a:t>A</a:t>
            </a:r>
            <a:r>
              <a:rPr lang="zh-CN" altLang="en-US" sz="2400" dirty="0"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ea typeface="幼圆" panose="02010509060101010101" pitchFamily="49" charset="-122"/>
              </a:rPr>
              <a:t>B</a:t>
            </a:r>
            <a:r>
              <a:rPr lang="zh-CN" altLang="en-US" sz="2400" dirty="0">
                <a:ea typeface="幼圆" panose="02010509060101010101" pitchFamily="49" charset="-122"/>
              </a:rPr>
              <a:t>开始逐个写出每个逻辑符号输出端的逻辑式。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4540250" y="5076825"/>
          <a:ext cx="3063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2" imgW="89535" imgH="130810" progId="Equation.3">
                  <p:embed/>
                </p:oleObj>
              </mc:Choice>
              <mc:Fallback>
                <p:oleObj name="" r:id="rId2" imgW="89535" imgH="13081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40250" y="5076825"/>
                        <a:ext cx="306388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5305425" y="5076825"/>
          <a:ext cx="3063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4" imgW="89535" imgH="130810" progId="Equation.3">
                  <p:embed/>
                </p:oleObj>
              </mc:Choice>
              <mc:Fallback>
                <p:oleObj name="" r:id="rId4" imgW="89535" imgH="13081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05425" y="5076825"/>
                        <a:ext cx="306388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6656388" y="3367088"/>
          <a:ext cx="7937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6" imgW="294005" imgH="130810" progId="Equation.3">
                  <p:embed/>
                </p:oleObj>
              </mc:Choice>
              <mc:Fallback>
                <p:oleObj name="" r:id="rId6" imgW="294005" imgH="13081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56388" y="3367088"/>
                        <a:ext cx="793750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6745288" y="5707063"/>
          <a:ext cx="7937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8" imgW="294005" imgH="154940" progId="Equation.3">
                  <p:embed/>
                </p:oleObj>
              </mc:Choice>
              <mc:Fallback>
                <p:oleObj name="" r:id="rId8" imgW="294005" imgH="15494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45288" y="5707063"/>
                        <a:ext cx="793750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7151688" y="3860800"/>
          <a:ext cx="174148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0" imgW="702310" imgH="179705" progId="Equation.3">
                  <p:embed/>
                </p:oleObj>
              </mc:Choice>
              <mc:Fallback>
                <p:oleObj name="" r:id="rId10" imgW="702310" imgH="179705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51688" y="3860800"/>
                        <a:ext cx="1741487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51" name="Group 19"/>
          <p:cNvGrpSpPr>
            <a:grpSpLocks noChangeAspect="1"/>
          </p:cNvGrpSpPr>
          <p:nvPr/>
        </p:nvGrpSpPr>
        <p:grpSpPr>
          <a:xfrm>
            <a:off x="1030288" y="3590925"/>
            <a:ext cx="2252662" cy="509588"/>
            <a:chOff x="649" y="2262"/>
            <a:chExt cx="1419" cy="321"/>
          </a:xfrm>
        </p:grpSpPr>
        <p:sp>
          <p:nvSpPr>
            <p:cNvPr id="21547" name="AutoShape 18"/>
            <p:cNvSpPr>
              <a:spLocks noChangeAspect="1" noTextEdit="1"/>
            </p:cNvSpPr>
            <p:nvPr/>
          </p:nvSpPr>
          <p:spPr>
            <a:xfrm>
              <a:off x="649" y="2262"/>
              <a:ext cx="1419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48" name="Line 20"/>
            <p:cNvSpPr/>
            <p:nvPr/>
          </p:nvSpPr>
          <p:spPr>
            <a:xfrm>
              <a:off x="996" y="2371"/>
              <a:ext cx="420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49" name="Line 21"/>
            <p:cNvSpPr/>
            <p:nvPr/>
          </p:nvSpPr>
          <p:spPr>
            <a:xfrm>
              <a:off x="1600" y="2371"/>
              <a:ext cx="118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50" name="Line 22"/>
            <p:cNvSpPr/>
            <p:nvPr/>
          </p:nvSpPr>
          <p:spPr>
            <a:xfrm>
              <a:off x="1903" y="2371"/>
              <a:ext cx="118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51" name="Line 23"/>
            <p:cNvSpPr/>
            <p:nvPr/>
          </p:nvSpPr>
          <p:spPr>
            <a:xfrm>
              <a:off x="1600" y="2335"/>
              <a:ext cx="421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52" name="Line 24"/>
            <p:cNvSpPr/>
            <p:nvPr/>
          </p:nvSpPr>
          <p:spPr>
            <a:xfrm>
              <a:off x="996" y="2299"/>
              <a:ext cx="1025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53" name="Rectangle 25"/>
            <p:cNvSpPr/>
            <p:nvPr/>
          </p:nvSpPr>
          <p:spPr>
            <a:xfrm>
              <a:off x="1906" y="2379"/>
              <a:ext cx="204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dirty="0"/>
            </a:p>
          </p:txBody>
        </p:sp>
        <p:sp>
          <p:nvSpPr>
            <p:cNvPr id="21554" name="Rectangle 26"/>
            <p:cNvSpPr/>
            <p:nvPr/>
          </p:nvSpPr>
          <p:spPr>
            <a:xfrm>
              <a:off x="1612" y="2379"/>
              <a:ext cx="204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dirty="0"/>
            </a:p>
          </p:txBody>
        </p:sp>
        <p:sp>
          <p:nvSpPr>
            <p:cNvPr id="21555" name="Rectangle 27"/>
            <p:cNvSpPr/>
            <p:nvPr/>
          </p:nvSpPr>
          <p:spPr>
            <a:xfrm>
              <a:off x="1301" y="2379"/>
              <a:ext cx="204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dirty="0"/>
            </a:p>
          </p:txBody>
        </p:sp>
        <p:sp>
          <p:nvSpPr>
            <p:cNvPr id="21556" name="Rectangle 28"/>
            <p:cNvSpPr/>
            <p:nvPr/>
          </p:nvSpPr>
          <p:spPr>
            <a:xfrm>
              <a:off x="1008" y="2379"/>
              <a:ext cx="204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dirty="0"/>
            </a:p>
          </p:txBody>
        </p:sp>
        <p:sp>
          <p:nvSpPr>
            <p:cNvPr id="21557" name="Rectangle 29"/>
            <p:cNvSpPr/>
            <p:nvPr/>
          </p:nvSpPr>
          <p:spPr>
            <a:xfrm>
              <a:off x="666" y="2379"/>
              <a:ext cx="192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Y</a:t>
              </a:r>
              <a:endParaRPr lang="en-US" altLang="zh-CN" sz="1800" dirty="0"/>
            </a:p>
          </p:txBody>
        </p:sp>
        <p:sp>
          <p:nvSpPr>
            <p:cNvPr id="21558" name="Rectangle 30"/>
            <p:cNvSpPr/>
            <p:nvPr/>
          </p:nvSpPr>
          <p:spPr>
            <a:xfrm>
              <a:off x="1758" y="2357"/>
              <a:ext cx="231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/>
            </a:p>
          </p:txBody>
        </p:sp>
        <p:sp>
          <p:nvSpPr>
            <p:cNvPr id="21559" name="Rectangle 31"/>
            <p:cNvSpPr/>
            <p:nvPr/>
          </p:nvSpPr>
          <p:spPr>
            <a:xfrm>
              <a:off x="1455" y="2357"/>
              <a:ext cx="231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/>
            </a:p>
          </p:txBody>
        </p:sp>
        <p:sp>
          <p:nvSpPr>
            <p:cNvPr id="21560" name="Rectangle 32"/>
            <p:cNvSpPr/>
            <p:nvPr/>
          </p:nvSpPr>
          <p:spPr>
            <a:xfrm>
              <a:off x="1153" y="2357"/>
              <a:ext cx="231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/>
            </a:p>
          </p:txBody>
        </p:sp>
        <p:sp>
          <p:nvSpPr>
            <p:cNvPr id="21561" name="Rectangle 33"/>
            <p:cNvSpPr/>
            <p:nvPr/>
          </p:nvSpPr>
          <p:spPr>
            <a:xfrm>
              <a:off x="841" y="2357"/>
              <a:ext cx="231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dirty="0"/>
            </a:p>
          </p:txBody>
        </p:sp>
      </p:grpSp>
      <p:grpSp>
        <p:nvGrpSpPr>
          <p:cNvPr id="18467" name="Group 35"/>
          <p:cNvGrpSpPr>
            <a:grpSpLocks noChangeAspect="1"/>
          </p:cNvGrpSpPr>
          <p:nvPr/>
        </p:nvGrpSpPr>
        <p:grpSpPr>
          <a:xfrm>
            <a:off x="1290638" y="4267200"/>
            <a:ext cx="2125662" cy="482600"/>
            <a:chOff x="813" y="2688"/>
            <a:chExt cx="1339" cy="304"/>
          </a:xfrm>
        </p:grpSpPr>
        <p:sp>
          <p:nvSpPr>
            <p:cNvPr id="21534" name="AutoShape 34"/>
            <p:cNvSpPr>
              <a:spLocks noChangeAspect="1" noTextEdit="1"/>
            </p:cNvSpPr>
            <p:nvPr/>
          </p:nvSpPr>
          <p:spPr>
            <a:xfrm>
              <a:off x="813" y="2688"/>
              <a:ext cx="1339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5" name="Line 36"/>
            <p:cNvSpPr/>
            <p:nvPr/>
          </p:nvSpPr>
          <p:spPr>
            <a:xfrm>
              <a:off x="1629" y="2733"/>
              <a:ext cx="118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6" name="Line 37"/>
            <p:cNvSpPr/>
            <p:nvPr/>
          </p:nvSpPr>
          <p:spPr>
            <a:xfrm>
              <a:off x="1931" y="2733"/>
              <a:ext cx="118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7" name="Rectangle 38"/>
            <p:cNvSpPr/>
            <p:nvPr/>
          </p:nvSpPr>
          <p:spPr>
            <a:xfrm>
              <a:off x="2058" y="2741"/>
              <a:ext cx="142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)</a:t>
              </a:r>
              <a:endParaRPr lang="en-US" altLang="zh-CN" sz="1800" dirty="0"/>
            </a:p>
          </p:txBody>
        </p:sp>
        <p:sp>
          <p:nvSpPr>
            <p:cNvPr id="21538" name="Rectangle 39"/>
            <p:cNvSpPr/>
            <p:nvPr/>
          </p:nvSpPr>
          <p:spPr>
            <a:xfrm>
              <a:off x="1493" y="2741"/>
              <a:ext cx="207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)(</a:t>
              </a:r>
              <a:endParaRPr lang="en-US" altLang="zh-CN" sz="1800" dirty="0"/>
            </a:p>
          </p:txBody>
        </p:sp>
        <p:sp>
          <p:nvSpPr>
            <p:cNvPr id="21539" name="Rectangle 40"/>
            <p:cNvSpPr/>
            <p:nvPr/>
          </p:nvSpPr>
          <p:spPr>
            <a:xfrm>
              <a:off x="990" y="2741"/>
              <a:ext cx="142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(</a:t>
              </a:r>
              <a:endParaRPr lang="en-US" altLang="zh-CN" sz="1800" dirty="0"/>
            </a:p>
          </p:txBody>
        </p:sp>
        <p:sp>
          <p:nvSpPr>
            <p:cNvPr id="21540" name="Rectangle 41"/>
            <p:cNvSpPr/>
            <p:nvPr/>
          </p:nvSpPr>
          <p:spPr>
            <a:xfrm>
              <a:off x="1934" y="2741"/>
              <a:ext cx="196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dirty="0"/>
            </a:p>
          </p:txBody>
        </p:sp>
        <p:sp>
          <p:nvSpPr>
            <p:cNvPr id="21541" name="Rectangle 42"/>
            <p:cNvSpPr/>
            <p:nvPr/>
          </p:nvSpPr>
          <p:spPr>
            <a:xfrm>
              <a:off x="1641" y="2741"/>
              <a:ext cx="196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dirty="0"/>
            </a:p>
          </p:txBody>
        </p:sp>
        <p:sp>
          <p:nvSpPr>
            <p:cNvPr id="21542" name="Rectangle 43"/>
            <p:cNvSpPr/>
            <p:nvPr/>
          </p:nvSpPr>
          <p:spPr>
            <a:xfrm>
              <a:off x="1369" y="2741"/>
              <a:ext cx="196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dirty="0"/>
            </a:p>
          </p:txBody>
        </p:sp>
        <p:sp>
          <p:nvSpPr>
            <p:cNvPr id="21543" name="Rectangle 44"/>
            <p:cNvSpPr/>
            <p:nvPr/>
          </p:nvSpPr>
          <p:spPr>
            <a:xfrm>
              <a:off x="1075" y="2741"/>
              <a:ext cx="196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dirty="0"/>
            </a:p>
          </p:txBody>
        </p:sp>
        <p:sp>
          <p:nvSpPr>
            <p:cNvPr id="21544" name="Rectangle 45"/>
            <p:cNvSpPr/>
            <p:nvPr/>
          </p:nvSpPr>
          <p:spPr>
            <a:xfrm>
              <a:off x="1786" y="2719"/>
              <a:ext cx="222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/>
            </a:p>
          </p:txBody>
        </p:sp>
        <p:sp>
          <p:nvSpPr>
            <p:cNvPr id="21545" name="Rectangle 46"/>
            <p:cNvSpPr/>
            <p:nvPr/>
          </p:nvSpPr>
          <p:spPr>
            <a:xfrm>
              <a:off x="1220" y="2719"/>
              <a:ext cx="222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/>
            </a:p>
          </p:txBody>
        </p:sp>
        <p:sp>
          <p:nvSpPr>
            <p:cNvPr id="21546" name="Rectangle 47"/>
            <p:cNvSpPr/>
            <p:nvPr/>
          </p:nvSpPr>
          <p:spPr>
            <a:xfrm>
              <a:off x="842" y="2719"/>
              <a:ext cx="222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dirty="0"/>
            </a:p>
          </p:txBody>
        </p:sp>
      </p:grpSp>
      <p:grpSp>
        <p:nvGrpSpPr>
          <p:cNvPr id="18481" name="Group 49"/>
          <p:cNvGrpSpPr>
            <a:grpSpLocks noChangeAspect="1"/>
          </p:cNvGrpSpPr>
          <p:nvPr/>
        </p:nvGrpSpPr>
        <p:grpSpPr>
          <a:xfrm>
            <a:off x="1300163" y="4806950"/>
            <a:ext cx="1408112" cy="406400"/>
            <a:chOff x="819" y="3028"/>
            <a:chExt cx="887" cy="256"/>
          </a:xfrm>
        </p:grpSpPr>
        <p:sp>
          <p:nvSpPr>
            <p:cNvPr id="21525" name="AutoShape 48"/>
            <p:cNvSpPr>
              <a:spLocks noChangeAspect="1" noTextEdit="1"/>
            </p:cNvSpPr>
            <p:nvPr/>
          </p:nvSpPr>
          <p:spPr>
            <a:xfrm>
              <a:off x="819" y="3028"/>
              <a:ext cx="887" cy="25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6" name="Line 50"/>
            <p:cNvSpPr/>
            <p:nvPr/>
          </p:nvSpPr>
          <p:spPr>
            <a:xfrm>
              <a:off x="1135" y="3073"/>
              <a:ext cx="118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7" name="Line 51"/>
            <p:cNvSpPr/>
            <p:nvPr/>
          </p:nvSpPr>
          <p:spPr>
            <a:xfrm>
              <a:off x="1438" y="3073"/>
              <a:ext cx="118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8" name="Rectangle 52"/>
            <p:cNvSpPr/>
            <p:nvPr/>
          </p:nvSpPr>
          <p:spPr>
            <a:xfrm>
              <a:off x="1559" y="3081"/>
              <a:ext cx="196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dirty="0"/>
            </a:p>
          </p:txBody>
        </p:sp>
        <p:sp>
          <p:nvSpPr>
            <p:cNvPr id="21529" name="Rectangle 53"/>
            <p:cNvSpPr/>
            <p:nvPr/>
          </p:nvSpPr>
          <p:spPr>
            <a:xfrm>
              <a:off x="1450" y="3081"/>
              <a:ext cx="196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dirty="0"/>
            </a:p>
          </p:txBody>
        </p:sp>
        <p:sp>
          <p:nvSpPr>
            <p:cNvPr id="21530" name="Rectangle 54"/>
            <p:cNvSpPr/>
            <p:nvPr/>
          </p:nvSpPr>
          <p:spPr>
            <a:xfrm>
              <a:off x="1139" y="3081"/>
              <a:ext cx="196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dirty="0"/>
            </a:p>
          </p:txBody>
        </p:sp>
        <p:sp>
          <p:nvSpPr>
            <p:cNvPr id="21531" name="Rectangle 55"/>
            <p:cNvSpPr/>
            <p:nvPr/>
          </p:nvSpPr>
          <p:spPr>
            <a:xfrm>
              <a:off x="1015" y="3081"/>
              <a:ext cx="196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dirty="0"/>
            </a:p>
          </p:txBody>
        </p:sp>
        <p:sp>
          <p:nvSpPr>
            <p:cNvPr id="21532" name="Rectangle 56"/>
            <p:cNvSpPr/>
            <p:nvPr/>
          </p:nvSpPr>
          <p:spPr>
            <a:xfrm>
              <a:off x="1293" y="3059"/>
              <a:ext cx="222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 sz="1800" dirty="0"/>
            </a:p>
          </p:txBody>
        </p:sp>
        <p:sp>
          <p:nvSpPr>
            <p:cNvPr id="21533" name="Rectangle 57"/>
            <p:cNvSpPr/>
            <p:nvPr/>
          </p:nvSpPr>
          <p:spPr>
            <a:xfrm>
              <a:off x="848" y="3059"/>
              <a:ext cx="222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dirty="0"/>
            </a:p>
          </p:txBody>
        </p:sp>
      </p:grpSp>
      <p:grpSp>
        <p:nvGrpSpPr>
          <p:cNvPr id="18491" name="Group 59"/>
          <p:cNvGrpSpPr>
            <a:grpSpLocks noChangeAspect="1"/>
          </p:cNvGrpSpPr>
          <p:nvPr/>
        </p:nvGrpSpPr>
        <p:grpSpPr>
          <a:xfrm>
            <a:off x="1300163" y="5391150"/>
            <a:ext cx="1074737" cy="355600"/>
            <a:chOff x="819" y="3396"/>
            <a:chExt cx="677" cy="224"/>
          </a:xfrm>
        </p:grpSpPr>
        <p:sp>
          <p:nvSpPr>
            <p:cNvPr id="21520" name="AutoShape 58"/>
            <p:cNvSpPr>
              <a:spLocks noChangeAspect="1" noTextEdit="1"/>
            </p:cNvSpPr>
            <p:nvPr/>
          </p:nvSpPr>
          <p:spPr>
            <a:xfrm>
              <a:off x="819" y="3396"/>
              <a:ext cx="677" cy="2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1" name="Rectangle 60"/>
            <p:cNvSpPr/>
            <p:nvPr/>
          </p:nvSpPr>
          <p:spPr>
            <a:xfrm>
              <a:off x="1344" y="3401"/>
              <a:ext cx="196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1800" dirty="0"/>
            </a:p>
          </p:txBody>
        </p:sp>
        <p:sp>
          <p:nvSpPr>
            <p:cNvPr id="21522" name="Rectangle 61"/>
            <p:cNvSpPr/>
            <p:nvPr/>
          </p:nvSpPr>
          <p:spPr>
            <a:xfrm>
              <a:off x="1014" y="3401"/>
              <a:ext cx="196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1800" dirty="0"/>
            </a:p>
          </p:txBody>
        </p:sp>
        <p:sp>
          <p:nvSpPr>
            <p:cNvPr id="21523" name="Rectangle 62"/>
            <p:cNvSpPr/>
            <p:nvPr/>
          </p:nvSpPr>
          <p:spPr>
            <a:xfrm>
              <a:off x="1156" y="3379"/>
              <a:ext cx="264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 sz="1800" dirty="0"/>
            </a:p>
          </p:txBody>
        </p:sp>
        <p:sp>
          <p:nvSpPr>
            <p:cNvPr id="21524" name="Rectangle 63"/>
            <p:cNvSpPr/>
            <p:nvPr/>
          </p:nvSpPr>
          <p:spPr>
            <a:xfrm>
              <a:off x="848" y="3379"/>
              <a:ext cx="222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3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" dur="10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8" grpId="0"/>
      <p:bldP spid="18439" grpId="0"/>
      <p:bldP spid="184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0" name="Text Box 4"/>
          <p:cNvSpPr txBox="1"/>
          <p:nvPr/>
        </p:nvSpPr>
        <p:spPr>
          <a:xfrm>
            <a:off x="541338" y="549275"/>
            <a:ext cx="60467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800000"/>
                </a:solidFill>
              </a:rPr>
              <a:t>二、逻辑函数表达式的基本形式</a:t>
            </a:r>
            <a:endParaRPr lang="zh-CN" altLang="en-US" sz="2800" b="1" dirty="0">
              <a:solidFill>
                <a:srgbClr val="800000"/>
              </a:solidFill>
            </a:endParaRPr>
          </a:p>
        </p:txBody>
      </p:sp>
      <p:sp>
        <p:nvSpPr>
          <p:cNvPr id="19461" name="Text Box 5"/>
          <p:cNvSpPr txBox="1"/>
          <p:nvPr/>
        </p:nvSpPr>
        <p:spPr>
          <a:xfrm>
            <a:off x="577850" y="1349375"/>
            <a:ext cx="3028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503050405090304" pitchFamily="18" charset="0"/>
                <a:sym typeface="Symbol" panose="05050102010706020507" pitchFamily="18" charset="2"/>
              </a:rPr>
              <a:t>  </a:t>
            </a:r>
            <a:r>
              <a:rPr lang="zh-CN" altLang="en-US" sz="2800" b="1" dirty="0">
                <a:latin typeface="Times New Roman" panose="02020503050405090304" pitchFamily="18" charset="0"/>
              </a:rPr>
              <a:t>五种常用表达式</a:t>
            </a:r>
            <a:endParaRPr lang="zh-CN" altLang="en-US" sz="2400" dirty="0">
              <a:latin typeface="Times New Roman" panose="02020503050405090304" pitchFamily="18" charset="0"/>
            </a:endParaRPr>
          </a:p>
        </p:txBody>
      </p:sp>
      <p:sp>
        <p:nvSpPr>
          <p:cNvPr id="19462" name="Text Box 6"/>
          <p:cNvSpPr txBox="1"/>
          <p:nvPr/>
        </p:nvSpPr>
        <p:spPr>
          <a:xfrm>
            <a:off x="896938" y="1928813"/>
            <a:ext cx="19748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F(A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C)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2711450" y="1882775"/>
          <a:ext cx="1727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" imgW="711200" imgH="215900" progId="Equation.3">
                  <p:embed/>
                </p:oleObj>
              </mc:Choice>
              <mc:Fallback>
                <p:oleObj name="" r:id="rId1" imgW="711200" imgH="2159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1450" y="1882775"/>
                        <a:ext cx="17272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/>
          <p:nvPr/>
        </p:nvSpPr>
        <p:spPr>
          <a:xfrm>
            <a:off x="5530850" y="1958975"/>
            <a:ext cx="17145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503050405090304" pitchFamily="18" charset="0"/>
              </a:rPr>
              <a:t>“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―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或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503050405090304" pitchFamily="18" charset="0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式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2705100" y="2492375"/>
          <a:ext cx="25209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3" imgW="1078865" imgH="241300" progId="Equation.3">
                  <p:embed/>
                </p:oleObj>
              </mc:Choice>
              <mc:Fallback>
                <p:oleObj name="" r:id="rId3" imgW="1078865" imgH="2413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5100" y="2492375"/>
                        <a:ext cx="2520950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/>
          <p:cNvSpPr txBox="1"/>
          <p:nvPr/>
        </p:nvSpPr>
        <p:spPr>
          <a:xfrm>
            <a:off x="5530850" y="2568575"/>
            <a:ext cx="17145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503050405090304" pitchFamily="18" charset="0"/>
              </a:rPr>
              <a:t>“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或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―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503050405090304" pitchFamily="18" charset="0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式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2711450" y="3025775"/>
          <a:ext cx="16319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5" imgW="673100" imgH="266700" progId="Equation.3">
                  <p:embed/>
                </p:oleObj>
              </mc:Choice>
              <mc:Fallback>
                <p:oleObj name="" r:id="rId5" imgW="673100" imgH="2667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11450" y="3025775"/>
                        <a:ext cx="1631950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12"/>
          <p:cNvSpPr txBox="1"/>
          <p:nvPr/>
        </p:nvSpPr>
        <p:spPr>
          <a:xfrm>
            <a:off x="5532438" y="3178175"/>
            <a:ext cx="24812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503050405090304" pitchFamily="18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与非</a:t>
            </a:r>
            <a:r>
              <a:rPr lang="en-US" altLang="zh-CN" sz="2400" b="1" dirty="0">
                <a:latin typeface="宋体" panose="02010600030101010101" pitchFamily="2" charset="-122"/>
              </a:rPr>
              <a:t>―</a:t>
            </a:r>
            <a:r>
              <a:rPr lang="zh-CN" altLang="en-US" sz="2400" b="1" dirty="0">
                <a:latin typeface="宋体" panose="02010600030101010101" pitchFamily="2" charset="-122"/>
              </a:rPr>
              <a:t>与非</a:t>
            </a:r>
            <a:r>
              <a:rPr lang="zh-CN" altLang="en-US" sz="2400" b="1" dirty="0">
                <a:latin typeface="Times New Roman" panose="02020503050405090304" pitchFamily="18" charset="0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式 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2711450" y="3711575"/>
          <a:ext cx="2438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7" imgW="1002665" imgH="266700" progId="Equation.3">
                  <p:embed/>
                </p:oleObj>
              </mc:Choice>
              <mc:Fallback>
                <p:oleObj name="" r:id="rId7" imgW="1002665" imgH="2667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11450" y="3711575"/>
                        <a:ext cx="2438400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 Box 14"/>
          <p:cNvSpPr txBox="1"/>
          <p:nvPr/>
        </p:nvSpPr>
        <p:spPr>
          <a:xfrm>
            <a:off x="5530850" y="3787775"/>
            <a:ext cx="23304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503050405090304" pitchFamily="18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或非</a:t>
            </a:r>
            <a:r>
              <a:rPr lang="en-US" altLang="zh-CN" sz="2400" b="1" dirty="0">
                <a:latin typeface="宋体" panose="02010600030101010101" pitchFamily="2" charset="-122"/>
              </a:rPr>
              <a:t>―</a:t>
            </a:r>
            <a:r>
              <a:rPr lang="zh-CN" altLang="en-US" sz="2400" b="1" dirty="0">
                <a:latin typeface="宋体" panose="02010600030101010101" pitchFamily="2" charset="-122"/>
              </a:rPr>
              <a:t>或非</a:t>
            </a:r>
            <a:r>
              <a:rPr lang="zh-CN" altLang="en-US" sz="2400" b="1" dirty="0">
                <a:latin typeface="Times New Roman" panose="02020503050405090304" pitchFamily="18" charset="0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式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2711450" y="4321175"/>
          <a:ext cx="22098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9" imgW="914400" imgH="241300" progId="Equation.3">
                  <p:embed/>
                </p:oleObj>
              </mc:Choice>
              <mc:Fallback>
                <p:oleObj name="" r:id="rId9" imgW="914400" imgH="2413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11450" y="4321175"/>
                        <a:ext cx="2209800" cy="579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Text Box 16"/>
          <p:cNvSpPr txBox="1"/>
          <p:nvPr/>
        </p:nvSpPr>
        <p:spPr>
          <a:xfrm>
            <a:off x="5530850" y="4397375"/>
            <a:ext cx="23304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503050405090304" pitchFamily="18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与</a:t>
            </a:r>
            <a:r>
              <a:rPr lang="en-US" altLang="zh-CN" sz="2400" b="1" dirty="0">
                <a:latin typeface="宋体" panose="02010600030101010101" pitchFamily="2" charset="-122"/>
              </a:rPr>
              <a:t>―</a:t>
            </a:r>
            <a:r>
              <a:rPr lang="zh-CN" altLang="en-US" sz="2400" b="1" dirty="0">
                <a:latin typeface="宋体" panose="02010600030101010101" pitchFamily="2" charset="-122"/>
              </a:rPr>
              <a:t>或</a:t>
            </a:r>
            <a:r>
              <a:rPr lang="en-US" altLang="zh-CN" sz="2400" b="1" dirty="0">
                <a:latin typeface="宋体" panose="02010600030101010101" pitchFamily="2" charset="-122"/>
              </a:rPr>
              <a:t>―</a:t>
            </a:r>
            <a:r>
              <a:rPr lang="zh-CN" altLang="en-US" sz="2400" b="1" dirty="0">
                <a:latin typeface="宋体" panose="02010600030101010101" pitchFamily="2" charset="-122"/>
              </a:rPr>
              <a:t>非</a:t>
            </a:r>
            <a:r>
              <a:rPr lang="zh-CN" altLang="en-US" sz="2400" b="1" dirty="0">
                <a:latin typeface="Times New Roman" panose="02020503050405090304" pitchFamily="18" charset="0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式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19473" name="AutoShape 17"/>
          <p:cNvSpPr/>
          <p:nvPr/>
        </p:nvSpPr>
        <p:spPr>
          <a:xfrm>
            <a:off x="7359650" y="2035175"/>
            <a:ext cx="76200" cy="838200"/>
          </a:xfrm>
          <a:prstGeom prst="rightBrace">
            <a:avLst>
              <a:gd name="adj1" fmla="val 91666"/>
              <a:gd name="adj2" fmla="val 50000"/>
            </a:avLst>
          </a:prstGeom>
          <a:noFill/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19474" name="Group 18"/>
          <p:cNvGrpSpPr/>
          <p:nvPr/>
        </p:nvGrpSpPr>
        <p:grpSpPr>
          <a:xfrm>
            <a:off x="7283450" y="1196975"/>
            <a:ext cx="1676400" cy="914400"/>
            <a:chOff x="4704" y="912"/>
            <a:chExt cx="912" cy="576"/>
          </a:xfrm>
        </p:grpSpPr>
        <p:sp>
          <p:nvSpPr>
            <p:cNvPr id="22552" name="AutoShape 19"/>
            <p:cNvSpPr/>
            <p:nvPr/>
          </p:nvSpPr>
          <p:spPr>
            <a:xfrm>
              <a:off x="4704" y="912"/>
              <a:ext cx="912" cy="576"/>
            </a:xfrm>
            <a:prstGeom prst="wedgeRoundRectCallout">
              <a:avLst>
                <a:gd name="adj1" fmla="val -39144"/>
                <a:gd name="adj2" fmla="val 78301"/>
                <a:gd name="adj3" fmla="val 16667"/>
              </a:avLst>
            </a:prstGeom>
            <a:solidFill>
              <a:srgbClr val="FFCC00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22553" name="Text Box 20"/>
            <p:cNvSpPr txBox="1"/>
            <p:nvPr/>
          </p:nvSpPr>
          <p:spPr>
            <a:xfrm>
              <a:off x="4728" y="1056"/>
              <a:ext cx="888" cy="288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宋体" panose="02010600030101010101" pitchFamily="2" charset="-122"/>
                </a:rPr>
                <a:t>基本形式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19477" name="Text Box 21"/>
          <p:cNvSpPr txBox="1"/>
          <p:nvPr/>
        </p:nvSpPr>
        <p:spPr>
          <a:xfrm>
            <a:off x="539750" y="4930775"/>
            <a:ext cx="29368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503050405090304" pitchFamily="18" charset="0"/>
                <a:sym typeface="Symbol" panose="05050102010706020507" pitchFamily="18" charset="2"/>
              </a:rPr>
              <a:t> </a:t>
            </a:r>
            <a:r>
              <a:rPr lang="zh-CN" altLang="en-US" sz="2800" b="1" dirty="0">
                <a:latin typeface="宋体" panose="02010600030101010101" pitchFamily="2" charset="-122"/>
              </a:rPr>
              <a:t>表达式形式转换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1339850" y="5616575"/>
          <a:ext cx="21272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1" imgW="901065" imgH="215900" progId="Equation.3">
                  <p:embed/>
                </p:oleObj>
              </mc:Choice>
              <mc:Fallback>
                <p:oleObj name="" r:id="rId11" imgW="901065" imgH="2159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39850" y="5616575"/>
                        <a:ext cx="212725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23"/>
          <p:cNvGraphicFramePr>
            <a:graphicFrameLocks noChangeAspect="1"/>
          </p:cNvGraphicFramePr>
          <p:nvPr/>
        </p:nvGraphicFramePr>
        <p:xfrm>
          <a:off x="3476625" y="5446395"/>
          <a:ext cx="173831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13" imgW="711200" imgH="266700" progId="Equation.3">
                  <p:embed/>
                </p:oleObj>
              </mc:Choice>
              <mc:Fallback>
                <p:oleObj name="" r:id="rId13" imgW="711200" imgH="2667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76625" y="5446395"/>
                        <a:ext cx="1738313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24"/>
          <p:cNvGraphicFramePr>
            <a:graphicFrameLocks noChangeAspect="1"/>
          </p:cNvGraphicFramePr>
          <p:nvPr/>
        </p:nvGraphicFramePr>
        <p:xfrm>
          <a:off x="5226050" y="5464175"/>
          <a:ext cx="16002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5" imgW="673100" imgH="266700" progId="Equation.3">
                  <p:embed/>
                </p:oleObj>
              </mc:Choice>
              <mc:Fallback>
                <p:oleObj name="" r:id="rId15" imgW="673100" imgH="2667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6050" y="5464175"/>
                        <a:ext cx="1600200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3" name="AutoShape 27"/>
          <p:cNvSpPr/>
          <p:nvPr/>
        </p:nvSpPr>
        <p:spPr>
          <a:xfrm>
            <a:off x="3397250" y="4321175"/>
            <a:ext cx="1998663" cy="838200"/>
          </a:xfrm>
          <a:prstGeom prst="wedgeRoundRectCallout">
            <a:avLst>
              <a:gd name="adj1" fmla="val -46185"/>
              <a:gd name="adj2" fmla="val 113634"/>
              <a:gd name="adj3" fmla="val 16667"/>
            </a:avLst>
          </a:prstGeom>
          <a:solidFill>
            <a:srgbClr val="FFCC00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利用还原律</a:t>
            </a:r>
            <a:endParaRPr lang="zh-CN" altLang="en-US" sz="2400" b="1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19484" name="AutoShape 28"/>
          <p:cNvSpPr/>
          <p:nvPr/>
        </p:nvSpPr>
        <p:spPr>
          <a:xfrm>
            <a:off x="5226050" y="4321175"/>
            <a:ext cx="1970088" cy="838200"/>
          </a:xfrm>
          <a:prstGeom prst="wedgeRoundRectCallout">
            <a:avLst>
              <a:gd name="adj1" fmla="val -49032"/>
              <a:gd name="adj2" fmla="val 115907"/>
              <a:gd name="adj3" fmla="val 16667"/>
            </a:avLst>
          </a:prstGeom>
          <a:solidFill>
            <a:srgbClr val="FFCC00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利用反演律</a:t>
            </a:r>
            <a:endParaRPr lang="zh-CN" altLang="en-US" sz="2400" b="1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19485" name="Text Box 29"/>
          <p:cNvSpPr txBox="1"/>
          <p:nvPr/>
        </p:nvSpPr>
        <p:spPr>
          <a:xfrm>
            <a:off x="981075" y="6237288"/>
            <a:ext cx="7335838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逻辑函数的五种形式可以用五种逻辑电路来实现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3" dur="1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4" dur="1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5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  <p:bldP spid="19462" grpId="0"/>
      <p:bldP spid="19464" grpId="0"/>
      <p:bldP spid="19466" grpId="0"/>
      <p:bldP spid="19468" grpId="0"/>
      <p:bldP spid="19470" grpId="0"/>
      <p:bldP spid="19472" grpId="0"/>
      <p:bldP spid="19477" grpId="0"/>
      <p:bldP spid="19483" grpId="0" animBg="1"/>
      <p:bldP spid="19484" grpId="0" animBg="1"/>
      <p:bldP spid="194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1" name="Rectangle 11"/>
          <p:cNvSpPr/>
          <p:nvPr/>
        </p:nvSpPr>
        <p:spPr>
          <a:xfrm>
            <a:off x="611188" y="3914775"/>
            <a:ext cx="7966075" cy="822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与－或表达式：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与项和与项间只进行或运算的表达式称为与</a:t>
            </a:r>
            <a:r>
              <a:rPr lang="en-US" altLang="zh-CN" sz="2400" dirty="0">
                <a:ea typeface="幼圆" panose="02010509060101010101" pitchFamily="49" charset="-122"/>
              </a:rPr>
              <a:t>—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或表达式。如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endParaRPr lang="en-US" altLang="zh-CN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493" name="Rectangle 13"/>
          <p:cNvSpPr/>
          <p:nvPr/>
        </p:nvSpPr>
        <p:spPr>
          <a:xfrm>
            <a:off x="566738" y="5670550"/>
            <a:ext cx="8010525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       </a:t>
            </a:r>
            <a:r>
              <a:rPr lang="zh-CN" altLang="en-US" sz="2400" dirty="0">
                <a:solidFill>
                  <a:srgbClr val="FF0000"/>
                </a:solidFill>
                <a:ea typeface="幼圆" panose="02010509060101010101" pitchFamily="49" charset="-122"/>
              </a:rPr>
              <a:t>或－与表达式：</a:t>
            </a:r>
            <a:r>
              <a:rPr lang="zh-CN" altLang="en-US" sz="2400" dirty="0">
                <a:ea typeface="幼圆" panose="02010509060101010101" pitchFamily="49" charset="-122"/>
              </a:rPr>
              <a:t>或项和或项间只进行与运算的表达式称为或－与表达式。如</a:t>
            </a:r>
            <a:r>
              <a:rPr lang="en-US" altLang="zh-CN" sz="2400" dirty="0">
                <a:ea typeface="幼圆" panose="02010509060101010101" pitchFamily="49" charset="-122"/>
              </a:rPr>
              <a:t>: </a:t>
            </a:r>
            <a:endParaRPr lang="en-US" altLang="zh-CN" sz="2400" dirty="0">
              <a:ea typeface="幼圆" panose="02010509060101010101" pitchFamily="49" charset="-122"/>
            </a:endParaRPr>
          </a:p>
        </p:txBody>
      </p:sp>
      <p:sp>
        <p:nvSpPr>
          <p:cNvPr id="20484" name="Text Box 4"/>
          <p:cNvSpPr txBox="1"/>
          <p:nvPr/>
        </p:nvSpPr>
        <p:spPr>
          <a:xfrm>
            <a:off x="539750" y="404813"/>
            <a:ext cx="60467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800000"/>
                </a:solidFill>
              </a:rPr>
              <a:t>三、逻辑函数表达式的标准形式</a:t>
            </a:r>
            <a:endParaRPr lang="zh-CN" altLang="en-US" sz="2800" b="1" dirty="0">
              <a:solidFill>
                <a:srgbClr val="800000"/>
              </a:solidFill>
            </a:endParaRP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276475" y="3432175"/>
          <a:ext cx="20764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" imgW="742950" imgH="163195" progId="Equation.3">
                  <p:embed/>
                </p:oleObj>
              </mc:Choice>
              <mc:Fallback>
                <p:oleObj name="" r:id="rId1" imgW="742950" imgH="163195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76475" y="3432175"/>
                        <a:ext cx="2076450" cy="479425"/>
                      </a:xfrm>
                      <a:prstGeom prst="rect">
                        <a:avLst/>
                      </a:prstGeom>
                      <a:solidFill>
                        <a:schemeClr val="tx1">
                          <a:alpha val="50195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3986213" y="4376738"/>
          <a:ext cx="126682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3" imgW="1746885" imgH="342900" progId="Equation.3">
                  <p:embed/>
                </p:oleObj>
              </mc:Choice>
              <mc:Fallback>
                <p:oleObj name="" r:id="rId3" imgW="1746885" imgH="3429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86213" y="4376738"/>
                        <a:ext cx="1266825" cy="312737"/>
                      </a:xfrm>
                      <a:prstGeom prst="rect">
                        <a:avLst/>
                      </a:prstGeom>
                      <a:solidFill>
                        <a:schemeClr val="tx1">
                          <a:alpha val="50195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2141538" y="5195888"/>
          <a:ext cx="23860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5" imgW="1094105" imgH="163195" progId="Equation.3">
                  <p:embed/>
                </p:oleObj>
              </mc:Choice>
              <mc:Fallback>
                <p:oleObj name="" r:id="rId5" imgW="1094105" imgH="163195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41538" y="5195888"/>
                        <a:ext cx="2386012" cy="485775"/>
                      </a:xfrm>
                      <a:prstGeom prst="rect">
                        <a:avLst/>
                      </a:prstGeom>
                      <a:solidFill>
                        <a:schemeClr val="tx1">
                          <a:alpha val="50195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4314825" y="6092825"/>
          <a:ext cx="18557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7" imgW="939165" imgH="163195" progId="Equation.3">
                  <p:embed/>
                </p:oleObj>
              </mc:Choice>
              <mc:Fallback>
                <p:oleObj name="" r:id="rId7" imgW="939165" imgH="163195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14825" y="6092825"/>
                        <a:ext cx="1855788" cy="482600"/>
                      </a:xfrm>
                      <a:prstGeom prst="rect">
                        <a:avLst/>
                      </a:prstGeom>
                      <a:solidFill>
                        <a:schemeClr val="tx1">
                          <a:alpha val="50195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9"/>
          <p:cNvSpPr/>
          <p:nvPr/>
        </p:nvSpPr>
        <p:spPr>
          <a:xfrm>
            <a:off x="660400" y="2127250"/>
            <a:ext cx="44561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幼圆" panose="02010509060101010101" pitchFamily="49" charset="-122"/>
              </a:rPr>
              <a:t>目的：</a:t>
            </a:r>
            <a:r>
              <a:rPr lang="zh-CN" altLang="en-US" sz="2400" dirty="0">
                <a:ea typeface="幼圆" panose="02010509060101010101" pitchFamily="49" charset="-122"/>
              </a:rPr>
              <a:t>为图解化简法打好基础。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20490" name="Rectangle 10"/>
          <p:cNvSpPr/>
          <p:nvPr/>
        </p:nvSpPr>
        <p:spPr>
          <a:xfrm>
            <a:off x="1241425" y="3019425"/>
            <a:ext cx="74898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ea typeface="幼圆" panose="02010509060101010101" pitchFamily="49" charset="-122"/>
              </a:rPr>
              <a:t>与项：</a:t>
            </a:r>
            <a:r>
              <a:rPr lang="zh-CN" altLang="en-US" sz="2400" dirty="0">
                <a:ea typeface="幼圆" panose="02010509060101010101" pitchFamily="49" charset="-122"/>
              </a:rPr>
              <a:t>逻辑变量间只进行与运算的表达式称为与项 。           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20492" name="Rectangle 12"/>
          <p:cNvSpPr/>
          <p:nvPr/>
        </p:nvSpPr>
        <p:spPr>
          <a:xfrm>
            <a:off x="611188" y="4781550"/>
            <a:ext cx="81915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       </a:t>
            </a:r>
            <a:r>
              <a:rPr lang="zh-CN" altLang="en-US" sz="2400" dirty="0">
                <a:solidFill>
                  <a:srgbClr val="FF0000"/>
                </a:solidFill>
                <a:ea typeface="幼圆" panose="02010509060101010101" pitchFamily="49" charset="-122"/>
              </a:rPr>
              <a:t>或项：</a:t>
            </a:r>
            <a:r>
              <a:rPr lang="zh-CN" altLang="en-US" sz="2400" dirty="0">
                <a:ea typeface="幼圆" panose="02010509060101010101" pitchFamily="49" charset="-122"/>
              </a:rPr>
              <a:t>逻辑变量间只进行或运算的表达式称为或项。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20494" name="Text Box 14"/>
          <p:cNvSpPr txBox="1"/>
          <p:nvPr/>
        </p:nvSpPr>
        <p:spPr>
          <a:xfrm>
            <a:off x="611188" y="984250"/>
            <a:ext cx="7831137" cy="1187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       </a:t>
            </a:r>
            <a:r>
              <a:rPr lang="zh-CN" altLang="en-US" sz="2400" dirty="0">
                <a:ea typeface="幼圆" panose="02010509060101010101" pitchFamily="49" charset="-122"/>
              </a:rPr>
              <a:t>在介绍逻辑函数的标准形式之前，先介绍最小项和最大项的概念，然后介绍逻辑函数的“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最小项之和</a:t>
            </a:r>
            <a:r>
              <a:rPr lang="zh-CN" altLang="en-US" sz="2400" dirty="0">
                <a:ea typeface="幼圆" panose="02010509060101010101" pitchFamily="49" charset="-122"/>
              </a:rPr>
              <a:t>”及“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最大项之积</a:t>
            </a:r>
            <a:r>
              <a:rPr lang="zh-CN" altLang="en-US" sz="2400" dirty="0">
                <a:ea typeface="幼圆" panose="02010509060101010101" pitchFamily="49" charset="-122"/>
              </a:rPr>
              <a:t>”两种标准形式。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20495" name="Text Box 15"/>
          <p:cNvSpPr txBox="1"/>
          <p:nvPr/>
        </p:nvSpPr>
        <p:spPr>
          <a:xfrm>
            <a:off x="657225" y="2576513"/>
            <a:ext cx="35115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几个概念：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30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30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0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3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1" grpId="0"/>
      <p:bldP spid="20493" grpId="0"/>
      <p:bldP spid="20484" grpId="0"/>
      <p:bldP spid="20489" grpId="0"/>
      <p:bldP spid="20490" grpId="0"/>
      <p:bldP spid="20492" grpId="0"/>
      <p:bldP spid="20494" grpId="0"/>
      <p:bldP spid="204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Text Box 4"/>
          <p:cNvSpPr txBox="1"/>
          <p:nvPr/>
        </p:nvSpPr>
        <p:spPr>
          <a:xfrm>
            <a:off x="611188" y="476250"/>
            <a:ext cx="46085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、最小项表达式：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9" name="Text Box 5"/>
          <p:cNvSpPr txBox="1"/>
          <p:nvPr/>
        </p:nvSpPr>
        <p:spPr>
          <a:xfrm>
            <a:off x="1135063" y="2324100"/>
            <a:ext cx="4732337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</a:rPr>
              <a:t>个变量有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b="1" baseline="30000" dirty="0">
                <a:solidFill>
                  <a:schemeClr val="accent2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</a:rPr>
              <a:t>个最小项，记作</a:t>
            </a:r>
            <a:r>
              <a:rPr lang="en-US" altLang="zh-CN" sz="2400" b="1" dirty="0">
                <a:latin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i</a:t>
            </a:r>
            <a:endParaRPr lang="en-US" altLang="zh-CN" sz="2400" b="1" baseline="-25000" dirty="0">
              <a:latin typeface="宋体" panose="02010600030101010101" pitchFamily="2" charset="-122"/>
            </a:endParaRPr>
          </a:p>
        </p:txBody>
      </p:sp>
      <p:sp>
        <p:nvSpPr>
          <p:cNvPr id="21510" name="Text Box 6"/>
          <p:cNvSpPr txBox="1"/>
          <p:nvPr/>
        </p:nvSpPr>
        <p:spPr>
          <a:xfrm>
            <a:off x="1192213" y="2817813"/>
            <a:ext cx="411480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个变量有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b="1" baseline="30000" dirty="0">
                <a:solidFill>
                  <a:schemeClr val="accent2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400" b="1" dirty="0">
                <a:latin typeface="宋体" panose="02010600030101010101" pitchFamily="2" charset="-122"/>
              </a:rPr>
              <a:t>个最小项</a:t>
            </a:r>
            <a:endParaRPr lang="zh-CN" altLang="en-US" sz="2400" b="1" baseline="-25000" dirty="0">
              <a:latin typeface="宋体" panose="02010600030101010101" pitchFamily="2" charset="-122"/>
            </a:endParaRPr>
          </a:p>
        </p:txBody>
      </p:sp>
      <p:sp>
        <p:nvSpPr>
          <p:cNvPr id="21511" name="Text Box 7"/>
          <p:cNvSpPr txBox="1"/>
          <p:nvPr/>
        </p:nvSpPr>
        <p:spPr>
          <a:xfrm>
            <a:off x="1042988" y="908050"/>
            <a:ext cx="7200900" cy="11874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n</a:t>
            </a:r>
            <a:r>
              <a:rPr lang="zh-CN" altLang="en-US" sz="2400" b="1" dirty="0">
                <a:latin typeface="宋体" panose="02010600030101010101" pitchFamily="2" charset="-122"/>
              </a:rPr>
              <a:t>个变量的逻辑函数中，包括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全部</a:t>
            </a:r>
            <a:r>
              <a:rPr lang="en-US" altLang="zh-CN" sz="2400" b="1" dirty="0">
                <a:latin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</a:rPr>
              <a:t>个变量的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乘积项</a:t>
            </a:r>
            <a:r>
              <a:rPr lang="zh-CN" altLang="en-US" sz="2400" b="1" dirty="0">
                <a:latin typeface="宋体" panose="02010600030101010101" pitchFamily="2" charset="-122"/>
              </a:rPr>
              <a:t>（每个变量必须而且只能以原变量或反变量的形式出现一次）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grpSp>
        <p:nvGrpSpPr>
          <p:cNvPr id="21512" name="Group 8"/>
          <p:cNvGrpSpPr/>
          <p:nvPr/>
        </p:nvGrpSpPr>
        <p:grpSpPr>
          <a:xfrm>
            <a:off x="4621213" y="836613"/>
            <a:ext cx="3657600" cy="1447800"/>
            <a:chOff x="3600" y="480"/>
            <a:chExt cx="2304" cy="912"/>
          </a:xfrm>
        </p:grpSpPr>
        <p:sp>
          <p:nvSpPr>
            <p:cNvPr id="24592" name="AutoShape 9"/>
            <p:cNvSpPr/>
            <p:nvPr/>
          </p:nvSpPr>
          <p:spPr>
            <a:xfrm>
              <a:off x="3600" y="480"/>
              <a:ext cx="2304" cy="912"/>
            </a:xfrm>
            <a:prstGeom prst="wedgeRectCallout">
              <a:avLst>
                <a:gd name="adj1" fmla="val -26171"/>
                <a:gd name="adj2" fmla="val 76315"/>
              </a:avLst>
            </a:prstGeom>
            <a:solidFill>
              <a:srgbClr val="FFCC00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24593" name="Text Box 10"/>
            <p:cNvSpPr txBox="1"/>
            <p:nvPr/>
          </p:nvSpPr>
          <p:spPr>
            <a:xfrm>
              <a:off x="3648" y="576"/>
              <a:ext cx="2112" cy="748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最小项编号</a:t>
              </a:r>
              <a:r>
                <a:rPr lang="en-US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i-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各输入变量</a:t>
              </a:r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取值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看成</a:t>
              </a:r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二进制数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，对应的</a:t>
              </a:r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十进制数</a:t>
              </a:r>
              <a:endParaRPr lang="zh-CN" altLang="en-US" sz="24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1515" name="Oval 11" descr="75%"/>
          <p:cNvSpPr/>
          <p:nvPr/>
        </p:nvSpPr>
        <p:spPr>
          <a:xfrm>
            <a:off x="5383213" y="2589213"/>
            <a:ext cx="152400" cy="228600"/>
          </a:xfrm>
          <a:prstGeom prst="ellipse">
            <a:avLst/>
          </a:prstGeom>
          <a:noFill/>
          <a:ln w="38100" cap="flat" cmpd="sng">
            <a:solidFill>
              <a:srgbClr val="993300"/>
            </a:solidFill>
            <a:prstDash val="solid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1559" name="Text Box 55"/>
          <p:cNvSpPr txBox="1"/>
          <p:nvPr/>
        </p:nvSpPr>
        <p:spPr>
          <a:xfrm>
            <a:off x="611188" y="3711575"/>
            <a:ext cx="62103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例如：在三变量</a:t>
            </a:r>
            <a:r>
              <a:rPr lang="en-US" altLang="zh-CN" sz="2400" dirty="0">
                <a:ea typeface="幼圆" panose="02010509060101010101" pitchFamily="49" charset="-122"/>
              </a:rPr>
              <a:t>A</a:t>
            </a:r>
            <a:r>
              <a:rPr lang="zh-CN" altLang="en-US" sz="2400" dirty="0"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ea typeface="幼圆" panose="02010509060101010101" pitchFamily="49" charset="-122"/>
              </a:rPr>
              <a:t>B</a:t>
            </a:r>
            <a:r>
              <a:rPr lang="zh-CN" altLang="en-US" sz="2400" dirty="0"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ea typeface="幼圆" panose="02010509060101010101" pitchFamily="49" charset="-122"/>
              </a:rPr>
              <a:t>C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的最小项中：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21560" name="Text Box 56"/>
          <p:cNvSpPr txBox="1"/>
          <p:nvPr/>
        </p:nvSpPr>
        <p:spPr>
          <a:xfrm>
            <a:off x="1195388" y="4168775"/>
            <a:ext cx="36893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当</a:t>
            </a:r>
            <a:r>
              <a:rPr lang="en-US" altLang="zh-CN" sz="2400" dirty="0">
                <a:ea typeface="幼圆" panose="02010509060101010101" pitchFamily="49" charset="-122"/>
              </a:rPr>
              <a:t>A=1</a:t>
            </a:r>
            <a:r>
              <a:rPr lang="zh-CN" altLang="en-US" sz="2400" dirty="0"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ea typeface="幼圆" panose="02010509060101010101" pitchFamily="49" charset="-122"/>
              </a:rPr>
              <a:t>B=0</a:t>
            </a:r>
            <a:r>
              <a:rPr lang="zh-CN" altLang="en-US" sz="2400" dirty="0"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ea typeface="幼圆" panose="02010509060101010101" pitchFamily="49" charset="-122"/>
              </a:rPr>
              <a:t>C=1</a:t>
            </a:r>
            <a:r>
              <a:rPr lang="zh-CN" altLang="en-US" sz="2400" dirty="0">
                <a:ea typeface="幼圆" panose="02010509060101010101" pitchFamily="49" charset="-122"/>
              </a:rPr>
              <a:t>时，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aphicFrame>
        <p:nvGraphicFramePr>
          <p:cNvPr id="21561" name="Object 57"/>
          <p:cNvGraphicFramePr>
            <a:graphicFrameLocks noChangeAspect="1"/>
          </p:cNvGraphicFramePr>
          <p:nvPr/>
        </p:nvGraphicFramePr>
        <p:xfrm>
          <a:off x="4570413" y="4168775"/>
          <a:ext cx="2105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865505" imgH="163195" progId="Equation.3">
                  <p:embed/>
                </p:oleObj>
              </mc:Choice>
              <mc:Fallback>
                <p:oleObj name="" r:id="rId1" imgW="865505" imgH="163195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0413" y="4168775"/>
                        <a:ext cx="210502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2" name="Object 58"/>
          <p:cNvGraphicFramePr>
            <a:graphicFrameLocks noChangeAspect="1"/>
          </p:cNvGraphicFramePr>
          <p:nvPr/>
        </p:nvGraphicFramePr>
        <p:xfrm>
          <a:off x="1209675" y="4618038"/>
          <a:ext cx="54308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3" imgW="2286000" imgH="163195" progId="Equation.3">
                  <p:embed/>
                </p:oleObj>
              </mc:Choice>
              <mc:Fallback>
                <p:oleObj name="" r:id="rId3" imgW="2286000" imgH="163195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09675" y="4618038"/>
                        <a:ext cx="5430838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63" name="Text Box 59"/>
          <p:cNvSpPr txBox="1"/>
          <p:nvPr/>
        </p:nvSpPr>
        <p:spPr>
          <a:xfrm>
            <a:off x="1150938" y="5113338"/>
            <a:ext cx="40957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所对应的十进制数就是</a:t>
            </a:r>
            <a:r>
              <a:rPr lang="en-US" altLang="zh-CN" sz="2400" dirty="0">
                <a:ea typeface="幼圆" panose="02010509060101010101" pitchFamily="49" charset="-122"/>
              </a:rPr>
              <a:t>5</a:t>
            </a:r>
            <a:r>
              <a:rPr lang="zh-CN" altLang="en-US" sz="2400" dirty="0">
                <a:ea typeface="幼圆" panose="02010509060101010101" pitchFamily="49" charset="-122"/>
              </a:rPr>
              <a:t>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aphicFrame>
        <p:nvGraphicFramePr>
          <p:cNvPr id="21564" name="Object 60"/>
          <p:cNvGraphicFramePr>
            <a:graphicFrameLocks noChangeAspect="1"/>
          </p:cNvGraphicFramePr>
          <p:nvPr/>
        </p:nvGraphicFramePr>
        <p:xfrm>
          <a:off x="4737100" y="5100638"/>
          <a:ext cx="41100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5" imgW="1722755" imgH="179705" progId="Equation.3">
                  <p:embed/>
                </p:oleObj>
              </mc:Choice>
              <mc:Fallback>
                <p:oleObj name="" r:id="rId5" imgW="1722755" imgH="17970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37100" y="5100638"/>
                        <a:ext cx="4110038" cy="508000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65" name="Text Box 61"/>
          <p:cNvSpPr txBox="1"/>
          <p:nvPr/>
        </p:nvSpPr>
        <p:spPr>
          <a:xfrm>
            <a:off x="1104900" y="5564188"/>
            <a:ext cx="6256338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按照上述约定，作出三变量最小项编号表。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21566" name="AutoShape 62"/>
          <p:cNvSpPr/>
          <p:nvPr/>
        </p:nvSpPr>
        <p:spPr>
          <a:xfrm>
            <a:off x="6505575" y="3492500"/>
            <a:ext cx="2295525" cy="1260475"/>
          </a:xfrm>
          <a:prstGeom prst="cloudCallout">
            <a:avLst>
              <a:gd name="adj1" fmla="val -62792"/>
              <a:gd name="adj2" fmla="val 85014"/>
            </a:avLst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FF00"/>
                </a:solidFill>
                <a:ea typeface="幼圆" panose="02010509060101010101" pitchFamily="49" charset="-122"/>
              </a:rPr>
              <a:t>原取</a:t>
            </a:r>
            <a:r>
              <a:rPr lang="en-US" altLang="zh-CN" sz="2400" dirty="0">
                <a:solidFill>
                  <a:srgbClr val="FFFF00"/>
                </a:solidFill>
                <a:ea typeface="幼圆" panose="02010509060101010101" pitchFamily="49" charset="-122"/>
              </a:rPr>
              <a:t>1,</a:t>
            </a:r>
            <a:r>
              <a:rPr lang="zh-CN" altLang="en-US" sz="2400" dirty="0">
                <a:solidFill>
                  <a:srgbClr val="FFFF00"/>
                </a:solidFill>
                <a:ea typeface="幼圆" panose="02010509060101010101" pitchFamily="49" charset="-122"/>
              </a:rPr>
              <a:t>反取</a:t>
            </a:r>
            <a:r>
              <a:rPr lang="en-US" altLang="zh-CN" sz="2400" dirty="0">
                <a:solidFill>
                  <a:srgbClr val="FFFF00"/>
                </a:solidFill>
                <a:ea typeface="幼圆" panose="02010509060101010101" pitchFamily="49" charset="-122"/>
              </a:rPr>
              <a:t>0.</a:t>
            </a:r>
            <a:endParaRPr lang="en-US" altLang="zh-CN" sz="2400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21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0" fill="hold"/>
                                        <p:tgtEl>
                                          <p:spTgt spid="21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0"/>
                                        <p:tgtEl>
                                          <p:spTgt spid="21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3000" fill="hold"/>
                                        <p:tgtEl>
                                          <p:spTgt spid="2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2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0" fill="hold"/>
                                        <p:tgtEl>
                                          <p:spTgt spid="21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0" fill="hold"/>
                                        <p:tgtEl>
                                          <p:spTgt spid="21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21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21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500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0"/>
                                        <p:tgtEl>
                                          <p:spTgt spid="21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3000" fill="hold"/>
                                        <p:tgtEl>
                                          <p:spTgt spid="2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0" fill="hold"/>
                                        <p:tgtEl>
                                          <p:spTgt spid="2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0" grpId="0"/>
      <p:bldP spid="21511" grpId="0"/>
      <p:bldP spid="21559" grpId="0"/>
      <p:bldP spid="21560" grpId="0"/>
      <p:bldP spid="21563" grpId="0"/>
      <p:bldP spid="21565" grpId="0"/>
      <p:bldP spid="2156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205038" y="420688"/>
          <a:ext cx="7175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1" imgW="368300" imgH="215900" progId="Equation.3">
                  <p:embed/>
                </p:oleObj>
              </mc:Choice>
              <mc:Fallback>
                <p:oleObj name="" r:id="rId1" imgW="368300" imgH="2159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5038" y="420688"/>
                        <a:ext cx="717550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941638" y="409575"/>
          <a:ext cx="711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3" imgW="355600" imgH="215900" progId="Equation.3">
                  <p:embed/>
                </p:oleObj>
              </mc:Choice>
              <mc:Fallback>
                <p:oleObj name="" r:id="rId3" imgW="355600" imgH="2159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1638" y="409575"/>
                        <a:ext cx="7112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/>
          <p:nvPr/>
        </p:nvSpPr>
        <p:spPr>
          <a:xfrm>
            <a:off x="2286000" y="1866900"/>
            <a:ext cx="4413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0</a:t>
            </a:r>
            <a:endParaRPr lang="en-US" altLang="zh-CN" sz="2400" baseline="-25000" dirty="0">
              <a:latin typeface="宋体" panose="02010600030101010101" pitchFamily="2" charset="-122"/>
            </a:endParaRPr>
          </a:p>
        </p:txBody>
      </p:sp>
      <p:sp>
        <p:nvSpPr>
          <p:cNvPr id="22535" name="Text Box 7"/>
          <p:cNvSpPr txBox="1"/>
          <p:nvPr/>
        </p:nvSpPr>
        <p:spPr>
          <a:xfrm>
            <a:off x="3124200" y="1866900"/>
            <a:ext cx="4413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1</a:t>
            </a:r>
            <a:endParaRPr lang="en-US" altLang="zh-CN" sz="2400" baseline="-25000" dirty="0">
              <a:latin typeface="宋体" panose="02010600030101010101" pitchFamily="2" charset="-122"/>
            </a:endParaRPr>
          </a:p>
        </p:txBody>
      </p:sp>
      <p:sp>
        <p:nvSpPr>
          <p:cNvPr id="22536" name="Text Box 8"/>
          <p:cNvSpPr txBox="1"/>
          <p:nvPr/>
        </p:nvSpPr>
        <p:spPr>
          <a:xfrm>
            <a:off x="2211388" y="876300"/>
            <a:ext cx="641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000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22537" name="Text Box 9"/>
          <p:cNvSpPr txBox="1"/>
          <p:nvPr/>
        </p:nvSpPr>
        <p:spPr>
          <a:xfrm>
            <a:off x="2973388" y="876300"/>
            <a:ext cx="641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001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22538" name="Text Box 10"/>
          <p:cNvSpPr txBox="1"/>
          <p:nvPr/>
        </p:nvSpPr>
        <p:spPr>
          <a:xfrm>
            <a:off x="2376488" y="14097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0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22539" name="Text Box 11"/>
          <p:cNvSpPr txBox="1"/>
          <p:nvPr/>
        </p:nvSpPr>
        <p:spPr>
          <a:xfrm>
            <a:off x="3106738" y="14097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1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grpSp>
        <p:nvGrpSpPr>
          <p:cNvPr id="22540" name="Group 12"/>
          <p:cNvGrpSpPr/>
          <p:nvPr/>
        </p:nvGrpSpPr>
        <p:grpSpPr>
          <a:xfrm>
            <a:off x="3729038" y="409575"/>
            <a:ext cx="4946650" cy="1939925"/>
            <a:chOff x="2304" y="2396"/>
            <a:chExt cx="2784" cy="1201"/>
          </a:xfrm>
        </p:grpSpPr>
        <p:graphicFrame>
          <p:nvGraphicFramePr>
            <p:cNvPr id="25635" name="Object 13"/>
            <p:cNvGraphicFramePr>
              <a:graphicFrameLocks noChangeAspect="1"/>
            </p:cNvGraphicFramePr>
            <p:nvPr/>
          </p:nvGraphicFramePr>
          <p:xfrm>
            <a:off x="2304" y="2398"/>
            <a:ext cx="3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5" imgW="355600" imgH="215900" progId="Equation.3">
                    <p:embed/>
                  </p:oleObj>
                </mc:Choice>
                <mc:Fallback>
                  <p:oleObj name="" r:id="rId5" imgW="355600" imgH="215900" progId="Equation.3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04" y="2398"/>
                          <a:ext cx="384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6" name="Object 14"/>
            <p:cNvGraphicFramePr>
              <a:graphicFrameLocks noChangeAspect="1"/>
            </p:cNvGraphicFramePr>
            <p:nvPr/>
          </p:nvGraphicFramePr>
          <p:xfrm>
            <a:off x="2784" y="2398"/>
            <a:ext cx="40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7" imgW="355600" imgH="215900" progId="Equation.3">
                    <p:embed/>
                  </p:oleObj>
                </mc:Choice>
                <mc:Fallback>
                  <p:oleObj name="" r:id="rId7" imgW="355600" imgH="215900" progId="Equation.3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84" y="2398"/>
                          <a:ext cx="400" cy="2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7" name="Object 15"/>
            <p:cNvGraphicFramePr>
              <a:graphicFrameLocks noChangeAspect="1"/>
            </p:cNvGraphicFramePr>
            <p:nvPr/>
          </p:nvGraphicFramePr>
          <p:xfrm>
            <a:off x="3244" y="2398"/>
            <a:ext cx="35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9" imgW="368300" imgH="215900" progId="Equation.3">
                    <p:embed/>
                  </p:oleObj>
                </mc:Choice>
                <mc:Fallback>
                  <p:oleObj name="" r:id="rId9" imgW="368300" imgH="215900" progId="Equation.3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44" y="2398"/>
                          <a:ext cx="356" cy="2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8" name="Object 16"/>
            <p:cNvGraphicFramePr>
              <a:graphicFrameLocks noChangeAspect="1"/>
            </p:cNvGraphicFramePr>
            <p:nvPr/>
          </p:nvGraphicFramePr>
          <p:xfrm>
            <a:off x="3744" y="2396"/>
            <a:ext cx="40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" r:id="rId11" imgW="355600" imgH="215900" progId="Equation.3">
                    <p:embed/>
                  </p:oleObj>
                </mc:Choice>
                <mc:Fallback>
                  <p:oleObj name="" r:id="rId11" imgW="355600" imgH="215900" progId="Equation.3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744" y="2396"/>
                          <a:ext cx="400" cy="2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9" name="Object 17"/>
            <p:cNvGraphicFramePr>
              <a:graphicFrameLocks noChangeAspect="1"/>
            </p:cNvGraphicFramePr>
            <p:nvPr/>
          </p:nvGraphicFramePr>
          <p:xfrm>
            <a:off x="4224" y="2398"/>
            <a:ext cx="40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" r:id="rId13" imgW="355600" imgH="215900" progId="Equation.3">
                    <p:embed/>
                  </p:oleObj>
                </mc:Choice>
                <mc:Fallback>
                  <p:oleObj name="" r:id="rId13" imgW="355600" imgH="215900" progId="Equation.3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224" y="2398"/>
                          <a:ext cx="400" cy="2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0" name="Object 18"/>
            <p:cNvGraphicFramePr>
              <a:graphicFrameLocks noChangeAspect="1"/>
            </p:cNvGraphicFramePr>
            <p:nvPr/>
          </p:nvGraphicFramePr>
          <p:xfrm>
            <a:off x="4628" y="2431"/>
            <a:ext cx="46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" r:id="rId15" imgW="393065" imgH="177800" progId="Equation.3">
                    <p:embed/>
                  </p:oleObj>
                </mc:Choice>
                <mc:Fallback>
                  <p:oleObj name="" r:id="rId15" imgW="393065" imgH="177800" progId="Equation.3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628" y="2431"/>
                          <a:ext cx="460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1" name="Text Box 19"/>
            <p:cNvSpPr txBox="1"/>
            <p:nvPr/>
          </p:nvSpPr>
          <p:spPr>
            <a:xfrm>
              <a:off x="2366" y="3314"/>
              <a:ext cx="248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m</a:t>
              </a:r>
              <a:r>
                <a:rPr lang="en-US" altLang="zh-CN" sz="2400" b="1" baseline="-25000" dirty="0">
                  <a:latin typeface="宋体" panose="02010600030101010101" pitchFamily="2" charset="-122"/>
                </a:rPr>
                <a:t>2</a:t>
              </a:r>
              <a:endParaRPr lang="en-US" altLang="zh-CN" sz="2400" baseline="-25000" dirty="0">
                <a:latin typeface="宋体" panose="02010600030101010101" pitchFamily="2" charset="-122"/>
              </a:endParaRPr>
            </a:p>
          </p:txBody>
        </p:sp>
        <p:sp>
          <p:nvSpPr>
            <p:cNvPr id="25642" name="Text Box 20"/>
            <p:cNvSpPr txBox="1"/>
            <p:nvPr/>
          </p:nvSpPr>
          <p:spPr>
            <a:xfrm>
              <a:off x="2857" y="3314"/>
              <a:ext cx="248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m</a:t>
              </a:r>
              <a:r>
                <a:rPr lang="en-US" altLang="zh-CN" sz="2400" b="1" baseline="-25000" dirty="0">
                  <a:latin typeface="宋体" panose="02010600030101010101" pitchFamily="2" charset="-122"/>
                </a:rPr>
                <a:t>3</a:t>
              </a:r>
              <a:endParaRPr lang="en-US" altLang="zh-CN" sz="2400" baseline="-25000" dirty="0">
                <a:latin typeface="宋体" panose="02010600030101010101" pitchFamily="2" charset="-122"/>
              </a:endParaRPr>
            </a:p>
          </p:txBody>
        </p:sp>
        <p:sp>
          <p:nvSpPr>
            <p:cNvPr id="25643" name="Text Box 21"/>
            <p:cNvSpPr txBox="1"/>
            <p:nvPr/>
          </p:nvSpPr>
          <p:spPr>
            <a:xfrm>
              <a:off x="3362" y="3314"/>
              <a:ext cx="248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m</a:t>
              </a:r>
              <a:r>
                <a:rPr lang="en-US" altLang="zh-CN" sz="2400" b="1" baseline="-25000" dirty="0">
                  <a:latin typeface="宋体" panose="02010600030101010101" pitchFamily="2" charset="-122"/>
                </a:rPr>
                <a:t>4</a:t>
              </a:r>
              <a:endParaRPr lang="en-US" altLang="zh-CN" sz="2400" baseline="-25000" dirty="0">
                <a:latin typeface="宋体" panose="02010600030101010101" pitchFamily="2" charset="-122"/>
              </a:endParaRPr>
            </a:p>
          </p:txBody>
        </p:sp>
        <p:sp>
          <p:nvSpPr>
            <p:cNvPr id="25644" name="Text Box 22"/>
            <p:cNvSpPr txBox="1"/>
            <p:nvPr/>
          </p:nvSpPr>
          <p:spPr>
            <a:xfrm>
              <a:off x="3805" y="3314"/>
              <a:ext cx="248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m</a:t>
              </a:r>
              <a:r>
                <a:rPr lang="en-US" altLang="zh-CN" sz="2400" b="1" baseline="-25000" dirty="0">
                  <a:latin typeface="宋体" panose="02010600030101010101" pitchFamily="2" charset="-122"/>
                </a:rPr>
                <a:t>5</a:t>
              </a:r>
              <a:endParaRPr lang="en-US" altLang="zh-CN" sz="2400" baseline="-25000" dirty="0">
                <a:latin typeface="宋体" panose="02010600030101010101" pitchFamily="2" charset="-122"/>
              </a:endParaRPr>
            </a:p>
          </p:txBody>
        </p:sp>
        <p:sp>
          <p:nvSpPr>
            <p:cNvPr id="25645" name="Text Box 23"/>
            <p:cNvSpPr txBox="1"/>
            <p:nvPr/>
          </p:nvSpPr>
          <p:spPr>
            <a:xfrm>
              <a:off x="4333" y="3314"/>
              <a:ext cx="248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m</a:t>
              </a:r>
              <a:r>
                <a:rPr lang="en-US" altLang="zh-CN" sz="2400" b="1" baseline="-25000" dirty="0">
                  <a:latin typeface="宋体" panose="02010600030101010101" pitchFamily="2" charset="-122"/>
                </a:rPr>
                <a:t>6</a:t>
              </a:r>
              <a:endParaRPr lang="en-US" altLang="zh-CN" sz="2400" baseline="-25000" dirty="0">
                <a:latin typeface="宋体" panose="02010600030101010101" pitchFamily="2" charset="-122"/>
              </a:endParaRPr>
            </a:p>
          </p:txBody>
        </p:sp>
        <p:sp>
          <p:nvSpPr>
            <p:cNvPr id="25646" name="Text Box 24"/>
            <p:cNvSpPr txBox="1"/>
            <p:nvPr/>
          </p:nvSpPr>
          <p:spPr>
            <a:xfrm>
              <a:off x="4765" y="3314"/>
              <a:ext cx="24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宋体" panose="02010600030101010101" pitchFamily="2" charset="-122"/>
                </a:rPr>
                <a:t>m</a:t>
              </a:r>
              <a:r>
                <a:rPr lang="en-US" altLang="zh-CN" sz="2400" b="1" baseline="-25000" dirty="0">
                  <a:latin typeface="宋体" panose="02010600030101010101" pitchFamily="2" charset="-122"/>
                </a:rPr>
                <a:t>7</a:t>
              </a:r>
              <a:endParaRPr lang="en-US" altLang="zh-CN" sz="2400" baseline="-25000" dirty="0">
                <a:latin typeface="宋体" panose="02010600030101010101" pitchFamily="2" charset="-122"/>
              </a:endParaRPr>
            </a:p>
          </p:txBody>
        </p:sp>
        <p:sp>
          <p:nvSpPr>
            <p:cNvPr id="25647" name="Text Box 25"/>
            <p:cNvSpPr txBox="1"/>
            <p:nvPr/>
          </p:nvSpPr>
          <p:spPr>
            <a:xfrm>
              <a:off x="2325" y="2690"/>
              <a:ext cx="361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010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25648" name="Text Box 26"/>
            <p:cNvSpPr txBox="1"/>
            <p:nvPr/>
          </p:nvSpPr>
          <p:spPr>
            <a:xfrm>
              <a:off x="2786" y="2690"/>
              <a:ext cx="361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011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25649" name="Text Box 27"/>
            <p:cNvSpPr txBox="1"/>
            <p:nvPr/>
          </p:nvSpPr>
          <p:spPr>
            <a:xfrm>
              <a:off x="3265" y="2690"/>
              <a:ext cx="361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100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25650" name="Text Box 28"/>
            <p:cNvSpPr txBox="1"/>
            <p:nvPr/>
          </p:nvSpPr>
          <p:spPr>
            <a:xfrm>
              <a:off x="3745" y="2690"/>
              <a:ext cx="361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101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25651" name="Text Box 29"/>
            <p:cNvSpPr txBox="1"/>
            <p:nvPr/>
          </p:nvSpPr>
          <p:spPr>
            <a:xfrm>
              <a:off x="4273" y="2690"/>
              <a:ext cx="361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110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25652" name="Text Box 30"/>
            <p:cNvSpPr txBox="1"/>
            <p:nvPr/>
          </p:nvSpPr>
          <p:spPr>
            <a:xfrm>
              <a:off x="4706" y="2690"/>
              <a:ext cx="361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111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25653" name="Text Box 31"/>
            <p:cNvSpPr txBox="1"/>
            <p:nvPr/>
          </p:nvSpPr>
          <p:spPr>
            <a:xfrm>
              <a:off x="2391" y="3026"/>
              <a:ext cx="18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2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25654" name="Text Box 32"/>
            <p:cNvSpPr txBox="1"/>
            <p:nvPr/>
          </p:nvSpPr>
          <p:spPr>
            <a:xfrm>
              <a:off x="2871" y="3026"/>
              <a:ext cx="190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3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25655" name="Text Box 33"/>
            <p:cNvSpPr txBox="1"/>
            <p:nvPr/>
          </p:nvSpPr>
          <p:spPr>
            <a:xfrm>
              <a:off x="3399" y="3026"/>
              <a:ext cx="190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4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25656" name="Text Box 34"/>
            <p:cNvSpPr txBox="1"/>
            <p:nvPr/>
          </p:nvSpPr>
          <p:spPr>
            <a:xfrm>
              <a:off x="3831" y="3026"/>
              <a:ext cx="18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5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25657" name="Text Box 35"/>
            <p:cNvSpPr txBox="1"/>
            <p:nvPr/>
          </p:nvSpPr>
          <p:spPr>
            <a:xfrm>
              <a:off x="4331" y="3026"/>
              <a:ext cx="190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6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25658" name="Text Box 36"/>
            <p:cNvSpPr txBox="1"/>
            <p:nvPr/>
          </p:nvSpPr>
          <p:spPr>
            <a:xfrm>
              <a:off x="4763" y="3026"/>
              <a:ext cx="189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7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sp>
        <p:nvSpPr>
          <p:cNvPr id="22565" name="Text Box 37"/>
          <p:cNvSpPr txBox="1"/>
          <p:nvPr/>
        </p:nvSpPr>
        <p:spPr>
          <a:xfrm>
            <a:off x="746125" y="419100"/>
            <a:ext cx="1233488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最小项</a:t>
            </a:r>
            <a:endParaRPr lang="zh-CN" altLang="en-US" sz="2400" b="1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22566" name="Text Box 38"/>
          <p:cNvSpPr txBox="1"/>
          <p:nvPr/>
        </p:nvSpPr>
        <p:spPr>
          <a:xfrm>
            <a:off x="812800" y="876300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二进制数</a:t>
            </a:r>
            <a:endParaRPr lang="zh-CN" altLang="en-US" sz="2000" b="1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22567" name="Text Box 39"/>
          <p:cNvSpPr txBox="1"/>
          <p:nvPr/>
        </p:nvSpPr>
        <p:spPr>
          <a:xfrm>
            <a:off x="812800" y="1333500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十进制数</a:t>
            </a:r>
            <a:endParaRPr lang="zh-CN" altLang="en-US" sz="2000" b="1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22568" name="Text Box 40"/>
          <p:cNvSpPr txBox="1"/>
          <p:nvPr/>
        </p:nvSpPr>
        <p:spPr>
          <a:xfrm>
            <a:off x="803275" y="1866900"/>
            <a:ext cx="1031875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编号</a:t>
            </a:r>
            <a:endParaRPr lang="zh-CN" altLang="en-US" sz="2000" b="1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22569" name="Line 41"/>
          <p:cNvSpPr/>
          <p:nvPr/>
        </p:nvSpPr>
        <p:spPr>
          <a:xfrm>
            <a:off x="2509838" y="720725"/>
            <a:ext cx="1587" cy="23336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70" name="Line 42"/>
          <p:cNvSpPr/>
          <p:nvPr/>
        </p:nvSpPr>
        <p:spPr>
          <a:xfrm>
            <a:off x="2509838" y="1254125"/>
            <a:ext cx="1587" cy="23336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71" name="Line 43"/>
          <p:cNvSpPr/>
          <p:nvPr/>
        </p:nvSpPr>
        <p:spPr>
          <a:xfrm>
            <a:off x="2509838" y="1787525"/>
            <a:ext cx="1587" cy="23336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72" name="Line 44"/>
          <p:cNvSpPr/>
          <p:nvPr/>
        </p:nvSpPr>
        <p:spPr>
          <a:xfrm>
            <a:off x="3271838" y="720725"/>
            <a:ext cx="1587" cy="23336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73" name="Line 45"/>
          <p:cNvSpPr/>
          <p:nvPr/>
        </p:nvSpPr>
        <p:spPr>
          <a:xfrm>
            <a:off x="3271838" y="1254125"/>
            <a:ext cx="1587" cy="23336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74" name="Line 46"/>
          <p:cNvSpPr/>
          <p:nvPr/>
        </p:nvSpPr>
        <p:spPr>
          <a:xfrm>
            <a:off x="3271838" y="1787525"/>
            <a:ext cx="1587" cy="23336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21" name="Rectangle 47"/>
          <p:cNvSpPr/>
          <p:nvPr/>
        </p:nvSpPr>
        <p:spPr>
          <a:xfrm>
            <a:off x="179388" y="188913"/>
            <a:ext cx="8785225" cy="2420937"/>
          </a:xfrm>
          <a:prstGeom prst="rect">
            <a:avLst/>
          </a:prstGeom>
          <a:noFill/>
          <a:ln w="76200" cap="flat" cmpd="tri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2576" name="Text Box 48"/>
          <p:cNvSpPr txBox="1"/>
          <p:nvPr/>
        </p:nvSpPr>
        <p:spPr>
          <a:xfrm>
            <a:off x="250825" y="2852738"/>
            <a:ext cx="48609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☆</a:t>
            </a:r>
            <a:r>
              <a:rPr lang="zh-CN" altLang="en-US" sz="2400" b="1" dirty="0">
                <a:solidFill>
                  <a:srgbClr val="FF0000"/>
                </a:solidFill>
                <a:ea typeface="幼圆" panose="02010509060101010101" pitchFamily="49" charset="-122"/>
              </a:rPr>
              <a:t>最小项的重要性质</a:t>
            </a:r>
            <a:endParaRPr lang="zh-CN" altLang="en-US" sz="2400" b="1" dirty="0">
              <a:solidFill>
                <a:srgbClr val="FF0000"/>
              </a:solidFill>
              <a:ea typeface="幼圆" panose="02010509060101010101" pitchFamily="49" charset="-122"/>
            </a:endParaRPr>
          </a:p>
        </p:txBody>
      </p:sp>
      <p:sp>
        <p:nvSpPr>
          <p:cNvPr id="22577" name="Text Box 49"/>
          <p:cNvSpPr txBox="1"/>
          <p:nvPr/>
        </p:nvSpPr>
        <p:spPr>
          <a:xfrm>
            <a:off x="1017588" y="3470275"/>
            <a:ext cx="7785100" cy="8318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0850" lvl="0" indent="-450850">
              <a:spcBef>
                <a:spcPct val="50000"/>
              </a:spcBef>
              <a:buNone/>
            </a:pP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①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在输入变量的任何取值下必有一个最小项，而且仅有一个最小项的值为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593" name="Text Box 65"/>
          <p:cNvSpPr txBox="1"/>
          <p:nvPr/>
        </p:nvSpPr>
        <p:spPr>
          <a:xfrm>
            <a:off x="971550" y="4597400"/>
            <a:ext cx="4051300" cy="4619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②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所有最小项之和为</a:t>
            </a:r>
            <a:r>
              <a:rPr lang="en-US" altLang="zh-CN" sz="2400" dirty="0">
                <a:ea typeface="幼圆" panose="02010509060101010101" pitchFamily="49" charset="-122"/>
              </a:rPr>
              <a:t>1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2594" name="Object 66"/>
          <p:cNvGraphicFramePr>
            <a:graphicFrameLocks noChangeAspect="1"/>
          </p:cNvGraphicFramePr>
          <p:nvPr/>
        </p:nvGraphicFramePr>
        <p:xfrm>
          <a:off x="4392613" y="4371975"/>
          <a:ext cx="13430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17" imgW="440690" imgH="310515" progId="Equation.3">
                  <p:embed/>
                </p:oleObj>
              </mc:Choice>
              <mc:Fallback>
                <p:oleObj name="" r:id="rId17" imgW="440690" imgH="310515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92613" y="4371975"/>
                        <a:ext cx="1343025" cy="976313"/>
                      </a:xfrm>
                      <a:prstGeom prst="rect">
                        <a:avLst/>
                      </a:prstGeom>
                      <a:solidFill>
                        <a:srgbClr val="26267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5" name="Object 67"/>
          <p:cNvGraphicFramePr>
            <a:graphicFrameLocks noChangeAspect="1"/>
          </p:cNvGraphicFramePr>
          <p:nvPr/>
        </p:nvGraphicFramePr>
        <p:xfrm>
          <a:off x="1035050" y="5408613"/>
          <a:ext cx="7362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9" imgW="3118485" imgH="154940" progId="Equation.3">
                  <p:embed/>
                </p:oleObj>
              </mc:Choice>
              <mc:Fallback>
                <p:oleObj name="" r:id="rId19" imgW="3118485" imgH="15494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35050" y="5408613"/>
                        <a:ext cx="7362825" cy="457200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6" name="Object 68"/>
          <p:cNvGraphicFramePr>
            <a:graphicFrameLocks noChangeAspect="1"/>
          </p:cNvGraphicFramePr>
          <p:nvPr/>
        </p:nvGraphicFramePr>
        <p:xfrm>
          <a:off x="1511300" y="5902325"/>
          <a:ext cx="2767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21" imgW="1143000" imgH="130810" progId="Equation.3">
                  <p:embed/>
                </p:oleObj>
              </mc:Choice>
              <mc:Fallback>
                <p:oleObj name="" r:id="rId21" imgW="1143000" imgH="13081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11300" y="5902325"/>
                        <a:ext cx="2767013" cy="406400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7" name="Object 69"/>
          <p:cNvGraphicFramePr>
            <a:graphicFrameLocks noChangeAspect="1"/>
          </p:cNvGraphicFramePr>
          <p:nvPr/>
        </p:nvGraphicFramePr>
        <p:xfrm>
          <a:off x="4348163" y="5902325"/>
          <a:ext cx="14208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23" imgW="571500" imgH="130810" progId="Equation.3">
                  <p:embed/>
                </p:oleObj>
              </mc:Choice>
              <mc:Fallback>
                <p:oleObj name="" r:id="rId23" imgW="571500" imgH="13081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48163" y="5902325"/>
                        <a:ext cx="1420812" cy="406400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8" name="Line 70"/>
          <p:cNvSpPr/>
          <p:nvPr/>
        </p:nvSpPr>
        <p:spPr>
          <a:xfrm>
            <a:off x="1557338" y="5813425"/>
            <a:ext cx="139541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99" name="Line 71"/>
          <p:cNvSpPr/>
          <p:nvPr/>
        </p:nvSpPr>
        <p:spPr>
          <a:xfrm>
            <a:off x="3311525" y="5813425"/>
            <a:ext cx="1395413" cy="0"/>
          </a:xfrm>
          <a:prstGeom prst="line">
            <a:avLst/>
          </a:prstGeom>
          <a:ln w="254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600" name="Line 72"/>
          <p:cNvSpPr/>
          <p:nvPr/>
        </p:nvSpPr>
        <p:spPr>
          <a:xfrm>
            <a:off x="5157788" y="5813425"/>
            <a:ext cx="1349375" cy="0"/>
          </a:xfrm>
          <a:prstGeom prst="line">
            <a:avLst/>
          </a:prstGeom>
          <a:ln w="254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601" name="Line 73"/>
          <p:cNvSpPr/>
          <p:nvPr/>
        </p:nvSpPr>
        <p:spPr>
          <a:xfrm>
            <a:off x="6867525" y="5813425"/>
            <a:ext cx="1439863" cy="0"/>
          </a:xfrm>
          <a:prstGeom prst="line">
            <a:avLst/>
          </a:prstGeom>
          <a:ln w="254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602" name="Line 74"/>
          <p:cNvSpPr/>
          <p:nvPr/>
        </p:nvSpPr>
        <p:spPr>
          <a:xfrm>
            <a:off x="1827213" y="6308725"/>
            <a:ext cx="9445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603" name="Line 75"/>
          <p:cNvSpPr/>
          <p:nvPr/>
        </p:nvSpPr>
        <p:spPr>
          <a:xfrm>
            <a:off x="3176588" y="6308725"/>
            <a:ext cx="1035050" cy="0"/>
          </a:xfrm>
          <a:prstGeom prst="line">
            <a:avLst/>
          </a:prstGeom>
          <a:ln w="254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3000" fill="hold"/>
                                        <p:tgtEl>
                                          <p:spTgt spid="2257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2257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30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3000" fill="hold"/>
                                        <p:tgtEl>
                                          <p:spTgt spid="22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0" fill="hold"/>
                                        <p:tgtEl>
                                          <p:spTgt spid="22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0" fill="hold"/>
                                        <p:tgtEl>
                                          <p:spTgt spid="22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0" fill="hold"/>
                                        <p:tgtEl>
                                          <p:spTgt spid="22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3000" fill="hold"/>
                                        <p:tgtEl>
                                          <p:spTgt spid="2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3000" fill="hold"/>
                                        <p:tgtEl>
                                          <p:spTgt spid="22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2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30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3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30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30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20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30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2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  <p:bldP spid="22535" grpId="0"/>
      <p:bldP spid="22536" grpId="0"/>
      <p:bldP spid="22537" grpId="0"/>
      <p:bldP spid="22538" grpId="0"/>
      <p:bldP spid="22539" grpId="0"/>
      <p:bldP spid="22565" grpId="0"/>
      <p:bldP spid="22566" grpId="0"/>
      <p:bldP spid="22567" grpId="0"/>
      <p:bldP spid="22568" grpId="0"/>
      <p:bldP spid="22577" grpId="0"/>
      <p:bldP spid="2259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6" name="Text Box 4"/>
          <p:cNvSpPr txBox="1"/>
          <p:nvPr/>
        </p:nvSpPr>
        <p:spPr>
          <a:xfrm>
            <a:off x="747713" y="407988"/>
            <a:ext cx="4545012" cy="4619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③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任意两个最小项的乘积为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5021263" y="374650"/>
          <a:ext cx="15875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522605" imgH="163195" progId="Equation.3">
                  <p:embed/>
                </p:oleObj>
              </mc:Choice>
              <mc:Fallback>
                <p:oleObj name="" r:id="rId1" imgW="522605" imgH="16319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1263" y="374650"/>
                        <a:ext cx="1587500" cy="579438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6821488" y="414338"/>
          <a:ext cx="7635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228600" imgH="122555" progId="Equation.3">
                  <p:embed/>
                </p:oleObj>
              </mc:Choice>
              <mc:Fallback>
                <p:oleObj name="" r:id="rId3" imgW="228600" imgH="12255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21488" y="414338"/>
                        <a:ext cx="763587" cy="458787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/>
          <p:cNvSpPr txBox="1"/>
          <p:nvPr/>
        </p:nvSpPr>
        <p:spPr>
          <a:xfrm>
            <a:off x="792163" y="1392238"/>
            <a:ext cx="8101012" cy="8318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0850" lvl="0" indent="-450850">
              <a:spcBef>
                <a:spcPct val="50000"/>
              </a:spcBef>
              <a:buNone/>
            </a:pP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④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具有相邻性的两个最小项之和，可以合并成一项，并消去一对因子。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881063" y="954088"/>
          <a:ext cx="3859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1616710" imgH="163195" progId="Equation.3">
                  <p:embed/>
                </p:oleObj>
              </mc:Choice>
              <mc:Fallback>
                <p:oleObj name="" r:id="rId5" imgW="1616710" imgH="16319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81063" y="954088"/>
                        <a:ext cx="3859212" cy="482600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9"/>
          <p:cNvSpPr txBox="1"/>
          <p:nvPr/>
        </p:nvSpPr>
        <p:spPr>
          <a:xfrm>
            <a:off x="792163" y="2214563"/>
            <a:ext cx="184467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1" dirty="0">
                <a:ea typeface="幼圆" panose="02010509060101010101" pitchFamily="49" charset="-122"/>
              </a:rPr>
              <a:t>相邻性：</a:t>
            </a:r>
            <a:endParaRPr lang="zh-CN" altLang="en-US" sz="2400" b="1" dirty="0">
              <a:ea typeface="幼圆" panose="02010509060101010101" pitchFamily="49" charset="-122"/>
            </a:endParaRPr>
          </a:p>
        </p:txBody>
      </p:sp>
      <p:sp>
        <p:nvSpPr>
          <p:cNvPr id="23562" name="Text Box 10"/>
          <p:cNvSpPr txBox="1"/>
          <p:nvPr/>
        </p:nvSpPr>
        <p:spPr>
          <a:xfrm>
            <a:off x="836613" y="2709863"/>
            <a:ext cx="7516812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       </a:t>
            </a:r>
            <a:r>
              <a:rPr lang="zh-CN" altLang="en-US" sz="2400" dirty="0">
                <a:ea typeface="幼圆" panose="02010509060101010101" pitchFamily="49" charset="-122"/>
              </a:rPr>
              <a:t>若两个最小项彼此只有一个因子不同，且互为反变量，则称这两个最小项具有相邻性。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23563" name="Text Box 11"/>
          <p:cNvSpPr txBox="1"/>
          <p:nvPr/>
        </p:nvSpPr>
        <p:spPr>
          <a:xfrm>
            <a:off x="836613" y="3603625"/>
            <a:ext cx="1395412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例：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1557338" y="3648075"/>
          <a:ext cx="1801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734695" imgH="154940" progId="Equation.3">
                  <p:embed/>
                </p:oleObj>
              </mc:Choice>
              <mc:Fallback>
                <p:oleObj name="" r:id="rId7" imgW="734695" imgH="15494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57338" y="3648075"/>
                        <a:ext cx="1801812" cy="457200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3492500" y="3667125"/>
          <a:ext cx="2133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9" imgW="873760" imgH="163195" progId="Equation.3">
                  <p:embed/>
                </p:oleObj>
              </mc:Choice>
              <mc:Fallback>
                <p:oleObj name="" r:id="rId9" imgW="873760" imgH="16319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92500" y="3667125"/>
                        <a:ext cx="2133600" cy="482600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Rectangle 16"/>
          <p:cNvSpPr/>
          <p:nvPr/>
        </p:nvSpPr>
        <p:spPr>
          <a:xfrm>
            <a:off x="250825" y="4627563"/>
            <a:ext cx="475297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☆</a:t>
            </a:r>
            <a:r>
              <a:rPr lang="zh-CN" altLang="en-US" sz="24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用最小项表示逻辑函数的方法</a:t>
            </a:r>
            <a:endParaRPr lang="zh-CN" altLang="en-US" sz="2400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569" name="Text Box 17"/>
          <p:cNvSpPr txBox="1"/>
          <p:nvPr/>
        </p:nvSpPr>
        <p:spPr>
          <a:xfrm>
            <a:off x="341313" y="5310188"/>
            <a:ext cx="8802687" cy="8842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/>
              <a:t>      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定理：任何逻辑函数 </a:t>
            </a:r>
            <a:r>
              <a:rPr lang="en-US" altLang="zh-CN" sz="2400" dirty="0">
                <a:ea typeface="幼圆" panose="02010509060101010101" pitchFamily="49" charset="-122"/>
              </a:rPr>
              <a:t>F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都可以用最小项之和的形式表示。而且这种形式是唯一的。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570" name="Rectangle 18"/>
          <p:cNvSpPr/>
          <p:nvPr/>
        </p:nvSpPr>
        <p:spPr>
          <a:xfrm>
            <a:off x="5337175" y="4365625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ea typeface="幼圆" panose="02010509060101010101" pitchFamily="49" charset="-122"/>
              </a:rPr>
              <a:t>真值表法</a:t>
            </a:r>
            <a:endParaRPr lang="zh-CN" altLang="en-US" sz="2400" b="1" dirty="0">
              <a:ea typeface="幼圆" panose="02010509060101010101" pitchFamily="49" charset="-122"/>
            </a:endParaRPr>
          </a:p>
        </p:txBody>
      </p:sp>
      <p:sp>
        <p:nvSpPr>
          <p:cNvPr id="23571" name="Rectangle 19"/>
          <p:cNvSpPr/>
          <p:nvPr/>
        </p:nvSpPr>
        <p:spPr>
          <a:xfrm>
            <a:off x="5337175" y="4814888"/>
            <a:ext cx="26352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幼圆" panose="02010509060101010101" pitchFamily="49" charset="-122"/>
              </a:rPr>
              <a:t>摩根定律及配项法</a:t>
            </a:r>
            <a:endParaRPr lang="zh-CN" altLang="en-US" sz="2400" b="1" dirty="0"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3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3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9" grpId="0"/>
      <p:bldP spid="23561" grpId="0"/>
      <p:bldP spid="23562" grpId="0"/>
      <p:bldP spid="23563" grpId="0"/>
      <p:bldP spid="23568" grpId="0"/>
      <p:bldP spid="23569" grpId="0"/>
      <p:bldP spid="23570" grpId="0"/>
      <p:bldP spid="235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9CD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3" name="Text Box 5"/>
          <p:cNvSpPr txBox="1"/>
          <p:nvPr/>
        </p:nvSpPr>
        <p:spPr>
          <a:xfrm>
            <a:off x="395288" y="312738"/>
            <a:ext cx="8526462" cy="8842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/>
              <a:t>                </a:t>
            </a:r>
            <a:r>
              <a:rPr lang="zh-CN" altLang="en-US" sz="2400" dirty="0"/>
              <a:t>将逻辑函数先用真值表表示，然后再根据真值表写出最小项之和。</a:t>
            </a:r>
            <a:endParaRPr lang="zh-CN" altLang="en-US" sz="2400" dirty="0"/>
          </a:p>
        </p:txBody>
      </p:sp>
      <p:sp>
        <p:nvSpPr>
          <p:cNvPr id="27652" name="Text Box 4"/>
          <p:cNvSpPr txBox="1"/>
          <p:nvPr/>
        </p:nvSpPr>
        <p:spPr>
          <a:xfrm>
            <a:off x="538163" y="333375"/>
            <a:ext cx="25209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800000"/>
                </a:solidFill>
                <a:latin typeface="宋体" panose="02010600030101010101" pitchFamily="2" charset="-122"/>
              </a:rPr>
              <a:t>真值表法：</a:t>
            </a:r>
            <a:endParaRPr lang="zh-CN" altLang="en-US" sz="2400" b="1" dirty="0">
              <a:solidFill>
                <a:srgbClr val="800000"/>
              </a:solidFill>
              <a:latin typeface="宋体" panose="02010600030101010101" pitchFamily="2" charset="-122"/>
            </a:endParaRPr>
          </a:p>
        </p:txBody>
      </p:sp>
      <p:sp>
        <p:nvSpPr>
          <p:cNvPr id="27654" name="Text Box 6"/>
          <p:cNvSpPr txBox="1"/>
          <p:nvPr/>
        </p:nvSpPr>
        <p:spPr>
          <a:xfrm>
            <a:off x="395288" y="1125538"/>
            <a:ext cx="1655762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例：将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1466850" y="1125538"/>
          <a:ext cx="2644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1094105" imgH="146685" progId="Equation.3">
                  <p:embed/>
                </p:oleObj>
              </mc:Choice>
              <mc:Fallback>
                <p:oleObj name="" r:id="rId1" imgW="1094105" imgH="14668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66850" y="1125538"/>
                        <a:ext cx="26447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8"/>
          <p:cNvSpPr txBox="1"/>
          <p:nvPr/>
        </p:nvSpPr>
        <p:spPr>
          <a:xfrm>
            <a:off x="4167188" y="1125538"/>
            <a:ext cx="4608512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表示为最小项之和的形式。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27657" name="Text Box 9"/>
          <p:cNvSpPr txBox="1"/>
          <p:nvPr/>
        </p:nvSpPr>
        <p:spPr>
          <a:xfrm>
            <a:off x="395288" y="1574800"/>
            <a:ext cx="11525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解：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2" name="Text Box 10"/>
          <p:cNvSpPr txBox="1"/>
          <p:nvPr/>
        </p:nvSpPr>
        <p:spPr>
          <a:xfrm>
            <a:off x="1258888" y="1962150"/>
            <a:ext cx="6408737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zh-CN" sz="2800" dirty="0"/>
          </a:p>
        </p:txBody>
      </p:sp>
      <p:sp>
        <p:nvSpPr>
          <p:cNvPr id="27659" name="Rectangle 11"/>
          <p:cNvSpPr/>
          <p:nvPr/>
        </p:nvSpPr>
        <p:spPr>
          <a:xfrm>
            <a:off x="971550" y="1587500"/>
            <a:ext cx="7161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由最小项特点知：</a:t>
            </a:r>
            <a:r>
              <a:rPr lang="en-US" altLang="zh-CN" sz="2400" dirty="0">
                <a:solidFill>
                  <a:srgbClr val="FF0066"/>
                </a:solidFill>
                <a:ea typeface="幼圆" panose="02010509060101010101" pitchFamily="49" charset="-122"/>
              </a:rPr>
              <a:t>n </a:t>
            </a:r>
            <a:r>
              <a:rPr lang="zh-CN" altLang="en-US" sz="2400" dirty="0">
                <a:solidFill>
                  <a:srgbClr val="FF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个变量都出现，</a:t>
            </a:r>
            <a:r>
              <a:rPr lang="en-US" altLang="zh-CN" sz="2400" dirty="0">
                <a:solidFill>
                  <a:srgbClr val="FF0066"/>
                </a:solidFill>
                <a:ea typeface="幼圆" panose="02010509060101010101" pitchFamily="49" charset="-122"/>
              </a:rPr>
              <a:t>BC</a:t>
            </a:r>
            <a:r>
              <a:rPr lang="en-US" altLang="zh-CN" sz="2400" dirty="0">
                <a:solidFill>
                  <a:srgbClr val="FF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solidFill>
                  <a:srgbClr val="FF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缺变量 </a:t>
            </a:r>
            <a:r>
              <a:rPr lang="en-US" altLang="zh-CN" sz="2400" dirty="0">
                <a:solidFill>
                  <a:srgbClr val="FF0066"/>
                </a:solidFill>
                <a:ea typeface="幼圆" panose="02010509060101010101" pitchFamily="49" charset="-122"/>
              </a:rPr>
              <a:t>A</a:t>
            </a:r>
            <a:r>
              <a:rPr lang="en-US" altLang="zh-CN" sz="2400" dirty="0">
                <a:solidFill>
                  <a:srgbClr val="FF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,</a:t>
            </a:r>
            <a:endParaRPr lang="en-US" altLang="zh-CN" sz="2400" dirty="0">
              <a:solidFill>
                <a:srgbClr val="FF006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660" name="Rectangle 12"/>
          <p:cNvSpPr/>
          <p:nvPr/>
        </p:nvSpPr>
        <p:spPr>
          <a:xfrm>
            <a:off x="611188" y="2611438"/>
            <a:ext cx="7685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所以 </a:t>
            </a:r>
            <a:r>
              <a:rPr lang="en-US" altLang="zh-CN" sz="2400" dirty="0">
                <a:ea typeface="幼圆" panose="02010509060101010101" pitchFamily="49" charset="-122"/>
              </a:rPr>
              <a:t>F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是一般与－或式，不是最小项之和的标准形式。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395288" y="3141663"/>
            <a:ext cx="235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列：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F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真值表：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1062038" y="2070100"/>
          <a:ext cx="167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677545" imgH="163195" progId="Equation.3">
                  <p:embed/>
                </p:oleObj>
              </mc:Choice>
              <mc:Fallback>
                <p:oleObj name="" r:id="rId3" imgW="677545" imgH="16319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2038" y="2070100"/>
                        <a:ext cx="1676400" cy="4826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2700338" y="2070100"/>
          <a:ext cx="2843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175385" imgH="163195" progId="Equation.3">
                  <p:embed/>
                </p:oleObj>
              </mc:Choice>
              <mc:Fallback>
                <p:oleObj name="" r:id="rId5" imgW="1175385" imgH="16319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00338" y="2070100"/>
                        <a:ext cx="2843212" cy="4826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Group 16"/>
          <p:cNvGraphicFramePr>
            <a:graphicFrameLocks noGrp="1"/>
          </p:cNvGraphicFramePr>
          <p:nvPr/>
        </p:nvGraphicFramePr>
        <p:xfrm>
          <a:off x="5743575" y="3141663"/>
          <a:ext cx="3222625" cy="3646488"/>
        </p:xfrm>
        <a:graphic>
          <a:graphicData uri="http://schemas.openxmlformats.org/drawingml/2006/table">
            <a:tbl>
              <a:tblPr/>
              <a:tblGrid>
                <a:gridCol w="719138"/>
                <a:gridCol w="735012"/>
                <a:gridCol w="590550"/>
                <a:gridCol w="661988"/>
                <a:gridCol w="515937"/>
              </a:tblGrid>
              <a:tr h="4577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968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1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968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001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0    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968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010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4030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011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1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968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1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968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0 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4046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1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968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111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1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726" name="Object 78"/>
          <p:cNvGraphicFramePr>
            <a:graphicFrameLocks noChangeAspect="1"/>
          </p:cNvGraphicFramePr>
          <p:nvPr/>
        </p:nvGraphicFramePr>
        <p:xfrm>
          <a:off x="6588125" y="3209925"/>
          <a:ext cx="6159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7" imgW="840740" imgH="342900" progId="Equation.3">
                  <p:embed/>
                </p:oleObj>
              </mc:Choice>
              <mc:Fallback>
                <p:oleObj name="" r:id="rId7" imgW="840740" imgH="3429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88125" y="3209925"/>
                        <a:ext cx="61595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27" name="Object 79"/>
          <p:cNvGraphicFramePr>
            <a:graphicFrameLocks noChangeAspect="1"/>
          </p:cNvGraphicFramePr>
          <p:nvPr/>
        </p:nvGraphicFramePr>
        <p:xfrm>
          <a:off x="7307263" y="3209925"/>
          <a:ext cx="4794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9" imgW="546735" imgH="285750" progId="Equation.3">
                  <p:embed/>
                </p:oleObj>
              </mc:Choice>
              <mc:Fallback>
                <p:oleObj name="" r:id="rId9" imgW="546735" imgH="28575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07263" y="3209925"/>
                        <a:ext cx="479425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28" name="Object 80"/>
          <p:cNvGraphicFramePr>
            <a:graphicFrameLocks noChangeAspect="1"/>
          </p:cNvGraphicFramePr>
          <p:nvPr/>
        </p:nvGraphicFramePr>
        <p:xfrm>
          <a:off x="7905750" y="3186113"/>
          <a:ext cx="4826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1" imgW="546735" imgH="342900" progId="Equation.3">
                  <p:embed/>
                </p:oleObj>
              </mc:Choice>
              <mc:Fallback>
                <p:oleObj name="" r:id="rId11" imgW="546735" imgH="3429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05750" y="3186113"/>
                        <a:ext cx="482600" cy="312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29" name="Object 81"/>
          <p:cNvGraphicFramePr>
            <a:graphicFrameLocks noChangeAspect="1"/>
          </p:cNvGraphicFramePr>
          <p:nvPr/>
        </p:nvGraphicFramePr>
        <p:xfrm>
          <a:off x="8613775" y="3248025"/>
          <a:ext cx="277813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3" imgW="294005" imgH="260985" progId="Equation.3">
                  <p:embed/>
                </p:oleObj>
              </mc:Choice>
              <mc:Fallback>
                <p:oleObj name="" r:id="rId13" imgW="294005" imgH="26098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613775" y="3248025"/>
                        <a:ext cx="277813" cy="250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30" name="Text Box 82"/>
          <p:cNvSpPr txBox="1">
            <a:spLocks noChangeArrowheads="1"/>
          </p:cNvSpPr>
          <p:nvPr/>
        </p:nvSpPr>
        <p:spPr bwMode="auto">
          <a:xfrm>
            <a:off x="5621338" y="3644900"/>
            <a:ext cx="3487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/>
            </a:pPr>
            <a:endParaRPr kumimoji="1" lang="zh-CN" altLang="zh-CN" sz="2800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7731" name="Object 83"/>
          <p:cNvGraphicFramePr>
            <a:graphicFrameLocks noChangeAspect="1"/>
          </p:cNvGraphicFramePr>
          <p:nvPr/>
        </p:nvGraphicFramePr>
        <p:xfrm>
          <a:off x="5795963" y="3209925"/>
          <a:ext cx="73342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5" imgW="588010" imgH="212090" progId="Equation.3">
                  <p:embed/>
                </p:oleObj>
              </mc:Choice>
              <mc:Fallback>
                <p:oleObj name="" r:id="rId15" imgW="588010" imgH="21209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5963" y="3209925"/>
                        <a:ext cx="733425" cy="290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32" name="Rectangle 84"/>
          <p:cNvSpPr>
            <a:spLocks noChangeArrowheads="1"/>
          </p:cNvSpPr>
          <p:nvPr/>
        </p:nvSpPr>
        <p:spPr bwMode="auto">
          <a:xfrm>
            <a:off x="395288" y="3644900"/>
            <a:ext cx="5113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由最小项性质①、知：每个最小项等于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的自变量取值是惟一的。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733" name="Text Box 85"/>
          <p:cNvSpPr txBox="1"/>
          <p:nvPr/>
        </p:nvSpPr>
        <p:spPr>
          <a:xfrm>
            <a:off x="395288" y="4437063"/>
            <a:ext cx="5199062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那么：将 </a:t>
            </a:r>
            <a:r>
              <a:rPr lang="en-US" altLang="zh-CN" sz="2400" dirty="0">
                <a:latin typeface="宋体" panose="02010600030101010101" pitchFamily="2" charset="-122"/>
              </a:rPr>
              <a:t>F = 1 </a:t>
            </a:r>
            <a:r>
              <a:rPr lang="zh-CN" altLang="en-US" sz="2400" dirty="0">
                <a:latin typeface="宋体" panose="02010600030101010101" pitchFamily="2" charset="-122"/>
              </a:rPr>
              <a:t>的输入变量组合相加即可。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表示原变量 </a:t>
            </a:r>
            <a:r>
              <a:rPr lang="en-US" altLang="zh-CN" sz="2400" dirty="0">
                <a:latin typeface="宋体" panose="02010600030101010101" pitchFamily="2" charset="-122"/>
              </a:rPr>
              <a:t>,0</a:t>
            </a:r>
            <a:r>
              <a:rPr lang="zh-CN" altLang="en-US" sz="2400" dirty="0">
                <a:latin typeface="宋体" panose="02010600030101010101" pitchFamily="2" charset="-122"/>
              </a:rPr>
              <a:t>表示反变量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graphicFrame>
        <p:nvGraphicFramePr>
          <p:cNvPr id="27734" name="Object 86"/>
          <p:cNvGraphicFramePr>
            <a:graphicFrameLocks noChangeAspect="1"/>
          </p:cNvGraphicFramePr>
          <p:nvPr/>
        </p:nvGraphicFramePr>
        <p:xfrm>
          <a:off x="395288" y="5373688"/>
          <a:ext cx="48958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7" imgW="2025015" imgH="146685" progId="Equation.3">
                  <p:embed/>
                </p:oleObj>
              </mc:Choice>
              <mc:Fallback>
                <p:oleObj name="" r:id="rId17" imgW="2025015" imgH="14668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5288" y="5373688"/>
                        <a:ext cx="489585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35" name="Object 87"/>
          <p:cNvGraphicFramePr>
            <a:graphicFrameLocks noChangeAspect="1"/>
          </p:cNvGraphicFramePr>
          <p:nvPr/>
        </p:nvGraphicFramePr>
        <p:xfrm>
          <a:off x="539750" y="5876925"/>
          <a:ext cx="39592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9" imgW="1273810" imgH="154940" progId="Equation.3">
                  <p:embed/>
                </p:oleObj>
              </mc:Choice>
              <mc:Fallback>
                <p:oleObj name="" r:id="rId19" imgW="1273810" imgH="15494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5876925"/>
                        <a:ext cx="3959225" cy="588963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36" name="Object 88"/>
          <p:cNvGraphicFramePr>
            <a:graphicFrameLocks noChangeAspect="1"/>
          </p:cNvGraphicFramePr>
          <p:nvPr/>
        </p:nvGraphicFramePr>
        <p:xfrm>
          <a:off x="4500563" y="5984875"/>
          <a:ext cx="24606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1" imgW="2563495" imgH="440690" progId="Equation.3">
                  <p:embed/>
                </p:oleObj>
              </mc:Choice>
              <mc:Fallback>
                <p:oleObj name="" r:id="rId21" imgW="2563495" imgH="44069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00563" y="5984875"/>
                        <a:ext cx="2460625" cy="3968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3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3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3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3000" fill="hold"/>
                                        <p:tgtEl>
                                          <p:spTgt spid="2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3000" fill="hold"/>
                                        <p:tgtEl>
                                          <p:spTgt spid="2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3000" fill="hold"/>
                                        <p:tgtEl>
                                          <p:spTgt spid="27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3000" fill="hold"/>
                                        <p:tgtEl>
                                          <p:spTgt spid="27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7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7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7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7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7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7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2" grpId="0"/>
      <p:bldP spid="27654" grpId="0"/>
      <p:bldP spid="27656" grpId="0"/>
      <p:bldP spid="27657" grpId="0"/>
      <p:bldP spid="27659" grpId="0"/>
      <p:bldP spid="27660" grpId="0"/>
      <p:bldP spid="27661" grpId="0"/>
      <p:bldP spid="27730" grpId="0"/>
      <p:bldP spid="27732" grpId="0"/>
      <p:bldP spid="277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6" name="Rectangle 4"/>
          <p:cNvSpPr/>
          <p:nvPr/>
        </p:nvSpPr>
        <p:spPr>
          <a:xfrm>
            <a:off x="539750" y="331788"/>
            <a:ext cx="29527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800000"/>
                </a:solidFill>
                <a:latin typeface="宋体" panose="02010600030101010101" pitchFamily="2" charset="-122"/>
              </a:rPr>
              <a:t>摩根定律及配项法</a:t>
            </a:r>
            <a:r>
              <a:rPr lang="en-US" altLang="zh-CN" sz="2400" b="1" dirty="0">
                <a:solidFill>
                  <a:srgbClr val="800000"/>
                </a:solidFill>
                <a:latin typeface="宋体" panose="02010600030101010101" pitchFamily="2" charset="-122"/>
              </a:rPr>
              <a:t>:</a:t>
            </a:r>
            <a:endParaRPr lang="en-US" altLang="zh-CN" sz="2400" b="1" dirty="0">
              <a:solidFill>
                <a:srgbClr val="800000"/>
              </a:solidFill>
              <a:latin typeface="宋体" panose="02010600030101010101" pitchFamily="2" charset="-122"/>
            </a:endParaRPr>
          </a:p>
        </p:txBody>
      </p:sp>
      <p:sp>
        <p:nvSpPr>
          <p:cNvPr id="28677" name="Text Box 5"/>
          <p:cNvSpPr txBox="1"/>
          <p:nvPr/>
        </p:nvSpPr>
        <p:spPr>
          <a:xfrm>
            <a:off x="468313" y="333375"/>
            <a:ext cx="8074025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            </a:t>
            </a:r>
            <a:r>
              <a:rPr lang="zh-CN" altLang="en-US" sz="2400" dirty="0">
                <a:latin typeface="宋体" panose="02010600030101010101" pitchFamily="2" charset="-122"/>
              </a:rPr>
              <a:t>将逻辑函数反复利用摩根定律及配项法，将其表示为最小项之和的形式。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28678" name="Text Box 6"/>
          <p:cNvSpPr txBox="1"/>
          <p:nvPr/>
        </p:nvSpPr>
        <p:spPr>
          <a:xfrm>
            <a:off x="684213" y="1316038"/>
            <a:ext cx="1366837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619250" y="1206500"/>
          <a:ext cx="35972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1094105" imgH="146685" progId="Equation.3">
                  <p:embed/>
                </p:oleObj>
              </mc:Choice>
              <mc:Fallback>
                <p:oleObj name="" r:id="rId1" imgW="1094105" imgH="14668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9250" y="1206500"/>
                        <a:ext cx="3597275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8"/>
          <p:cNvSpPr txBox="1"/>
          <p:nvPr/>
        </p:nvSpPr>
        <p:spPr>
          <a:xfrm>
            <a:off x="684213" y="1916113"/>
            <a:ext cx="1512887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解：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1630363" y="1970088"/>
          <a:ext cx="47307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1828800" imgH="163195" progId="Equation.3">
                  <p:embed/>
                </p:oleObj>
              </mc:Choice>
              <mc:Fallback>
                <p:oleObj name="" r:id="rId3" imgW="1828800" imgH="16319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30363" y="1970088"/>
                        <a:ext cx="4730750" cy="522287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1906588" y="2601913"/>
          <a:ext cx="4886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1894205" imgH="146685" progId="Equation.3">
                  <p:embed/>
                </p:oleObj>
              </mc:Choice>
              <mc:Fallback>
                <p:oleObj name="" r:id="rId5" imgW="1894205" imgH="14668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6588" y="2601913"/>
                        <a:ext cx="4886325" cy="466725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1908175" y="3249613"/>
          <a:ext cx="40798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3869690" imgH="408305" progId="Equation.3">
                  <p:embed/>
                </p:oleObj>
              </mc:Choice>
              <mc:Fallback>
                <p:oleObj name="" r:id="rId7" imgW="3869690" imgH="40830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8175" y="3249613"/>
                        <a:ext cx="4079875" cy="466725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1908175" y="3860800"/>
          <a:ext cx="27352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2563495" imgH="440690" progId="Equation.3">
                  <p:embed/>
                </p:oleObj>
              </mc:Choice>
              <mc:Fallback>
                <p:oleObj name="" r:id="rId9" imgW="2563495" imgH="44069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8175" y="3860800"/>
                        <a:ext cx="2735263" cy="504825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Line 13"/>
          <p:cNvSpPr/>
          <p:nvPr/>
        </p:nvSpPr>
        <p:spPr>
          <a:xfrm>
            <a:off x="3348038" y="2490788"/>
            <a:ext cx="674687" cy="1587"/>
          </a:xfrm>
          <a:prstGeom prst="line">
            <a:avLst/>
          </a:prstGeom>
          <a:ln w="254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6" name="Line 14"/>
          <p:cNvSpPr/>
          <p:nvPr/>
        </p:nvSpPr>
        <p:spPr>
          <a:xfrm>
            <a:off x="5076825" y="2490788"/>
            <a:ext cx="647700" cy="1587"/>
          </a:xfrm>
          <a:prstGeom prst="line">
            <a:avLst/>
          </a:prstGeom>
          <a:ln w="254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7" name="Text Box 15"/>
          <p:cNvSpPr txBox="1"/>
          <p:nvPr/>
        </p:nvSpPr>
        <p:spPr>
          <a:xfrm>
            <a:off x="6443663" y="3141663"/>
            <a:ext cx="1066800" cy="1004887"/>
          </a:xfrm>
          <a:prstGeom prst="rect">
            <a:avLst/>
          </a:prstGeom>
          <a:solidFill>
            <a:srgbClr val="808080"/>
          </a:solidFill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FF00"/>
                </a:solidFill>
                <a:ea typeface="幼圆" panose="02010509060101010101" pitchFamily="49" charset="-122"/>
              </a:rPr>
              <a:t>原取</a:t>
            </a:r>
            <a:r>
              <a:rPr lang="en-US" altLang="zh-CN" sz="2400" dirty="0">
                <a:solidFill>
                  <a:srgbClr val="00FF00"/>
                </a:solidFill>
                <a:ea typeface="幼圆" panose="02010509060101010101" pitchFamily="49" charset="-122"/>
              </a:rPr>
              <a:t>1</a:t>
            </a:r>
            <a:endParaRPr lang="en-US" altLang="zh-CN" sz="2400" dirty="0">
              <a:solidFill>
                <a:srgbClr val="00FF00"/>
              </a:solidFill>
              <a:ea typeface="幼圆" panose="020105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FF00"/>
                </a:solidFill>
                <a:ea typeface="幼圆" panose="02010509060101010101" pitchFamily="49" charset="-122"/>
              </a:rPr>
              <a:t>反取</a:t>
            </a:r>
            <a:r>
              <a:rPr lang="en-US" altLang="zh-CN" sz="2400" dirty="0">
                <a:solidFill>
                  <a:srgbClr val="00FF00"/>
                </a:solidFill>
                <a:ea typeface="幼圆" panose="02010509060101010101" pitchFamily="49" charset="-122"/>
              </a:rPr>
              <a:t>0</a:t>
            </a:r>
            <a:endParaRPr lang="en-US" altLang="zh-CN" sz="2400" dirty="0">
              <a:solidFill>
                <a:srgbClr val="00FF00"/>
              </a:solidFill>
              <a:ea typeface="幼圆" panose="02010509060101010101" pitchFamily="49" charset="-122"/>
            </a:endParaRP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611188" y="4724400"/>
            <a:ext cx="7416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R="0" algn="just" defTabSz="914400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/>
            </a:pPr>
            <a:r>
              <a:rPr kumimoji="0" lang="zh-CN" altLang="en-US" sz="2800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说明：</a:t>
            </a:r>
            <a:r>
              <a:rPr kumimoji="0" lang="zh-CN" altLang="en-US" sz="2800" kern="1200" cap="none" spc="0" normalizeH="0" baseline="0" noProof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全部由最小项相加构成的与</a:t>
            </a:r>
            <a:r>
              <a:rPr kumimoji="0" lang="en-US" altLang="zh-CN" sz="2800" kern="1200" cap="none" spc="0" normalizeH="0" baseline="0" noProof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-</a:t>
            </a:r>
            <a:r>
              <a:rPr kumimoji="0" lang="zh-CN" altLang="en-US" sz="2800" kern="1200" cap="none" spc="0" normalizeH="0" baseline="0" noProof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或表达式称为最小项表达式，是与</a:t>
            </a:r>
            <a:r>
              <a:rPr kumimoji="0" lang="en-US" altLang="zh-CN" sz="2800" kern="1200" cap="none" spc="0" normalizeH="0" baseline="0" noProof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-</a:t>
            </a:r>
            <a:r>
              <a:rPr kumimoji="0" lang="zh-CN" altLang="en-US" sz="2800" kern="1200" cap="none" spc="0" normalizeH="0" baseline="0" noProof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或表达式的标准形式。</a:t>
            </a:r>
            <a:r>
              <a:rPr kumimoji="0" lang="en-US" altLang="zh-CN" sz="2800" kern="1200" cap="none" spc="0" normalizeH="0" baseline="0" noProof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(</a:t>
            </a:r>
            <a:r>
              <a:rPr kumimoji="0" lang="zh-CN" altLang="en-US" sz="2800" kern="1200" cap="none" spc="0" normalizeH="0" baseline="0" noProof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都是最小项，不是全部最小项</a:t>
            </a:r>
            <a:r>
              <a:rPr kumimoji="0" lang="en-US" altLang="zh-CN" sz="2800" kern="1200" cap="none" spc="0" normalizeH="0" baseline="0" noProof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)</a:t>
            </a:r>
            <a:r>
              <a:rPr kumimoji="0" lang="zh-CN" altLang="en-US" sz="2800" kern="1200" cap="none" spc="0" normalizeH="0" baseline="0" noProof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。</a:t>
            </a:r>
            <a:endParaRPr kumimoji="0" lang="zh-CN" altLang="en-US" sz="2800" kern="1200" cap="none" spc="0" normalizeH="0" baseline="0" noProof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3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3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30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0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/>
      <p:bldP spid="28678" grpId="0"/>
      <p:bldP spid="28680" grpId="0"/>
      <p:bldP spid="28687" grpId="0" animBg="1"/>
      <p:bldP spid="2868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 Box 4"/>
          <p:cNvSpPr txBox="1"/>
          <p:nvPr/>
        </p:nvSpPr>
        <p:spPr>
          <a:xfrm>
            <a:off x="611188" y="476250"/>
            <a:ext cx="46085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、最大项表达式：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5" name="Text Box 5"/>
          <p:cNvSpPr txBox="1"/>
          <p:nvPr/>
        </p:nvSpPr>
        <p:spPr>
          <a:xfrm>
            <a:off x="1190625" y="2244725"/>
            <a:ext cx="5824538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</a:rPr>
              <a:t>个变量有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b="1" baseline="30000" dirty="0">
                <a:solidFill>
                  <a:schemeClr val="accent2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</a:rPr>
              <a:t>个最大项，记作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</a:t>
            </a:r>
            <a:r>
              <a:rPr lang="en-US" altLang="zh-CN" sz="2400" b="1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i</a:t>
            </a:r>
            <a:endParaRPr lang="en-US" altLang="zh-CN" sz="2400" b="1" baseline="-25000" dirty="0">
              <a:latin typeface="宋体" panose="02010600030101010101" pitchFamily="2" charset="-122"/>
            </a:endParaRPr>
          </a:p>
        </p:txBody>
      </p:sp>
      <p:sp>
        <p:nvSpPr>
          <p:cNvPr id="30726" name="Text Box 6"/>
          <p:cNvSpPr txBox="1"/>
          <p:nvPr/>
        </p:nvSpPr>
        <p:spPr>
          <a:xfrm>
            <a:off x="1258888" y="981075"/>
            <a:ext cx="7129462" cy="11874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</a:rPr>
              <a:t>个变量的逻辑函数中，包括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全部</a:t>
            </a:r>
            <a:r>
              <a:rPr lang="en-US" altLang="zh-CN" sz="2400" b="1" dirty="0">
                <a:latin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</a:rPr>
              <a:t>个变量的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和项</a:t>
            </a:r>
            <a:r>
              <a:rPr lang="zh-CN" altLang="en-US" sz="2400" b="1" dirty="0">
                <a:latin typeface="宋体" panose="02010600030101010101" pitchFamily="2" charset="-122"/>
              </a:rPr>
              <a:t>（每个变量必须而且只能以原变量或反变量的形式出现一次）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0727" name="Text Box 7"/>
          <p:cNvSpPr txBox="1"/>
          <p:nvPr/>
        </p:nvSpPr>
        <p:spPr>
          <a:xfrm>
            <a:off x="942975" y="3211513"/>
            <a:ext cx="7516813" cy="1187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☆   </a:t>
            </a:r>
            <a:r>
              <a:rPr lang="en-US" altLang="zh-CN" sz="2400" dirty="0">
                <a:ea typeface="幼圆" panose="02010509060101010101" pitchFamily="49" charset="-122"/>
              </a:rPr>
              <a:t>n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个变量都出现，每个变量以原变量或反变量的形式出现一次，且仅出现一次。称这个或项为最大项。</a:t>
            </a:r>
            <a:r>
              <a:rPr lang="en-US" altLang="zh-CN" sz="2400" dirty="0">
                <a:ea typeface="幼圆" panose="02010509060101010101" pitchFamily="49" charset="-122"/>
              </a:rPr>
              <a:t>n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变量有 </a:t>
            </a:r>
            <a:r>
              <a:rPr lang="en-US" altLang="zh-CN" sz="2400" dirty="0">
                <a:ea typeface="幼圆" panose="02010509060101010101" pitchFamily="49" charset="-122"/>
              </a:rPr>
              <a:t>2</a:t>
            </a:r>
            <a:r>
              <a:rPr lang="en-US" altLang="zh-CN" sz="2400" baseline="30000" dirty="0">
                <a:ea typeface="幼圆" panose="02010509060101010101" pitchFamily="49" charset="-122"/>
              </a:rPr>
              <a:t>n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个最大项。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728" name="Text Box 8"/>
          <p:cNvSpPr txBox="1"/>
          <p:nvPr/>
        </p:nvSpPr>
        <p:spPr>
          <a:xfrm>
            <a:off x="898525" y="3284538"/>
            <a:ext cx="7426325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☆  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输入变量的每一组取值都使一个对应的最大项的值等于</a:t>
            </a:r>
            <a:r>
              <a:rPr lang="en-US" altLang="zh-CN" sz="2400" dirty="0">
                <a:ea typeface="幼圆" panose="02010509060101010101" pitchFamily="49" charset="-122"/>
              </a:rPr>
              <a:t>0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729" name="Text Box 9"/>
          <p:cNvSpPr txBox="1"/>
          <p:nvPr/>
        </p:nvSpPr>
        <p:spPr>
          <a:xfrm>
            <a:off x="539750" y="2708275"/>
            <a:ext cx="23749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最大项特点：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0730" name="Text Box 10"/>
          <p:cNvSpPr txBox="1"/>
          <p:nvPr/>
        </p:nvSpPr>
        <p:spPr>
          <a:xfrm>
            <a:off x="557213" y="4705350"/>
            <a:ext cx="62103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例如：在三变量</a:t>
            </a:r>
            <a:r>
              <a:rPr lang="en-US" altLang="zh-CN" sz="2400" dirty="0">
                <a:ea typeface="幼圆" panose="02010509060101010101" pitchFamily="49" charset="-122"/>
              </a:rPr>
              <a:t>A</a:t>
            </a:r>
            <a:r>
              <a:rPr lang="zh-CN" altLang="en-US" sz="2400" dirty="0"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ea typeface="幼圆" panose="02010509060101010101" pitchFamily="49" charset="-122"/>
              </a:rPr>
              <a:t>B</a:t>
            </a:r>
            <a:r>
              <a:rPr lang="zh-CN" altLang="en-US" sz="2400" dirty="0"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ea typeface="幼圆" panose="02010509060101010101" pitchFamily="49" charset="-122"/>
              </a:rPr>
              <a:t>C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的最大项中：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30731" name="Text Box 11"/>
          <p:cNvSpPr txBox="1"/>
          <p:nvPr/>
        </p:nvSpPr>
        <p:spPr>
          <a:xfrm>
            <a:off x="1141413" y="5162550"/>
            <a:ext cx="36893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当</a:t>
            </a:r>
            <a:r>
              <a:rPr lang="en-US" altLang="zh-CN" sz="2400" dirty="0">
                <a:ea typeface="幼圆" panose="02010509060101010101" pitchFamily="49" charset="-122"/>
              </a:rPr>
              <a:t>A=1</a:t>
            </a:r>
            <a:r>
              <a:rPr lang="zh-CN" altLang="en-US" sz="2400" dirty="0"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ea typeface="幼圆" panose="02010509060101010101" pitchFamily="49" charset="-122"/>
              </a:rPr>
              <a:t>B=0</a:t>
            </a:r>
            <a:r>
              <a:rPr lang="zh-CN" altLang="en-US" sz="2400" dirty="0"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ea typeface="幼圆" panose="02010509060101010101" pitchFamily="49" charset="-122"/>
              </a:rPr>
              <a:t>C=1</a:t>
            </a:r>
            <a:r>
              <a:rPr lang="zh-CN" altLang="en-US" sz="2400" dirty="0">
                <a:ea typeface="幼圆" panose="02010509060101010101" pitchFamily="49" charset="-122"/>
              </a:rPr>
              <a:t>时，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4383088" y="5129213"/>
          <a:ext cx="27130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1126490" imgH="163195" progId="Equation.3">
                  <p:embed/>
                </p:oleObj>
              </mc:Choice>
              <mc:Fallback>
                <p:oleObj name="" r:id="rId1" imgW="1126490" imgH="16319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83088" y="5129213"/>
                        <a:ext cx="2713037" cy="482600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Text Box 13"/>
          <p:cNvSpPr txBox="1"/>
          <p:nvPr/>
        </p:nvSpPr>
        <p:spPr>
          <a:xfrm>
            <a:off x="557213" y="5645150"/>
            <a:ext cx="8191500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       </a:t>
            </a:r>
            <a:r>
              <a:rPr lang="zh-CN" altLang="en-US" sz="2400" dirty="0">
                <a:ea typeface="幼圆" panose="02010509060101010101" pitchFamily="49" charset="-122"/>
              </a:rPr>
              <a:t>如果将最大项为</a:t>
            </a:r>
            <a:r>
              <a:rPr lang="en-US" altLang="zh-CN" sz="2400" dirty="0">
                <a:ea typeface="幼圆" panose="02010509060101010101" pitchFamily="49" charset="-122"/>
              </a:rPr>
              <a:t>0</a:t>
            </a:r>
            <a:r>
              <a:rPr lang="zh-CN" altLang="en-US" sz="2400" dirty="0">
                <a:ea typeface="幼圆" panose="02010509060101010101" pitchFamily="49" charset="-122"/>
              </a:rPr>
              <a:t>的</a:t>
            </a:r>
            <a:r>
              <a:rPr lang="en-US" altLang="zh-CN" sz="2400" dirty="0">
                <a:ea typeface="幼圆" panose="02010509060101010101" pitchFamily="49" charset="-122"/>
              </a:rPr>
              <a:t>ABC</a:t>
            </a:r>
            <a:r>
              <a:rPr lang="zh-CN" altLang="en-US" sz="2400" dirty="0">
                <a:ea typeface="幼圆" panose="02010509060101010101" pitchFamily="49" charset="-122"/>
              </a:rPr>
              <a:t>取值视为一个二进制数，并以其对应的十进制数给出最大项编号，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5372100" y="6016625"/>
          <a:ext cx="31448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" imgW="1306195" imgH="179705" progId="Equation.3">
                  <p:embed/>
                </p:oleObj>
              </mc:Choice>
              <mc:Fallback>
                <p:oleObj name="" r:id="rId3" imgW="1306195" imgH="179705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72100" y="6016625"/>
                        <a:ext cx="3144838" cy="508000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AutoShape 15"/>
          <p:cNvSpPr/>
          <p:nvPr/>
        </p:nvSpPr>
        <p:spPr>
          <a:xfrm>
            <a:off x="6227763" y="4486275"/>
            <a:ext cx="2070100" cy="1216025"/>
          </a:xfrm>
          <a:prstGeom prst="cloudCallout">
            <a:avLst>
              <a:gd name="adj1" fmla="val -46088"/>
              <a:gd name="adj2" fmla="val 82375"/>
            </a:avLst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FF00"/>
                </a:solidFill>
                <a:ea typeface="幼圆" panose="02010509060101010101" pitchFamily="49" charset="-122"/>
              </a:rPr>
              <a:t>反取</a:t>
            </a:r>
            <a:r>
              <a:rPr lang="en-US" altLang="zh-CN" sz="2400" dirty="0">
                <a:solidFill>
                  <a:srgbClr val="FFFF00"/>
                </a:solidFill>
                <a:ea typeface="幼圆" panose="02010509060101010101" pitchFamily="49" charset="-122"/>
              </a:rPr>
              <a:t>1,</a:t>
            </a:r>
            <a:r>
              <a:rPr lang="zh-CN" altLang="en-US" sz="2400" dirty="0">
                <a:solidFill>
                  <a:srgbClr val="FFFF00"/>
                </a:solidFill>
                <a:ea typeface="幼圆" panose="02010509060101010101" pitchFamily="49" charset="-122"/>
              </a:rPr>
              <a:t>原取</a:t>
            </a:r>
            <a:r>
              <a:rPr lang="en-US" altLang="zh-CN" sz="2400" dirty="0">
                <a:solidFill>
                  <a:srgbClr val="FFFF00"/>
                </a:solidFill>
                <a:ea typeface="幼圆" panose="02010509060101010101" pitchFamily="49" charset="-122"/>
              </a:rPr>
              <a:t>0</a:t>
            </a:r>
            <a:r>
              <a:rPr lang="zh-CN" altLang="en-US" sz="2400" dirty="0">
                <a:solidFill>
                  <a:srgbClr val="FFFF00"/>
                </a:solidFill>
                <a:ea typeface="幼圆" panose="02010509060101010101" pitchFamily="49" charset="-122"/>
              </a:rPr>
              <a:t>。</a:t>
            </a:r>
            <a:endParaRPr lang="zh-CN" altLang="en-US" sz="2400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30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30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30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0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30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30726" grpId="0"/>
      <p:bldP spid="30727" grpId="0"/>
      <p:bldP spid="30728" grpId="0"/>
      <p:bldP spid="30729" grpId="0"/>
      <p:bldP spid="30730" grpId="0"/>
      <p:bldP spid="30731" grpId="0"/>
      <p:bldP spid="30733" grpId="0"/>
      <p:bldP spid="307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8" name="Text Box 4"/>
          <p:cNvSpPr txBox="1"/>
          <p:nvPr/>
        </p:nvSpPr>
        <p:spPr>
          <a:xfrm>
            <a:off x="755650" y="476250"/>
            <a:ext cx="6256338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按照上述约定，作出三变量最大项编号表。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aphicFrame>
        <p:nvGraphicFramePr>
          <p:cNvPr id="31749" name="Group 5"/>
          <p:cNvGraphicFramePr>
            <a:graphicFrameLocks noGrp="1"/>
          </p:cNvGraphicFramePr>
          <p:nvPr/>
        </p:nvGraphicFramePr>
        <p:xfrm>
          <a:off x="1143000" y="1408113"/>
          <a:ext cx="7389813" cy="4757738"/>
        </p:xfrm>
        <a:graphic>
          <a:graphicData uri="http://schemas.openxmlformats.org/drawingml/2006/table">
            <a:tbl>
              <a:tblPr/>
              <a:tblGrid>
                <a:gridCol w="1279525"/>
                <a:gridCol w="1050925"/>
                <a:gridCol w="1050925"/>
                <a:gridCol w="1052513"/>
                <a:gridCol w="1920875"/>
                <a:gridCol w="1035050"/>
              </a:tblGrid>
              <a:tr h="43021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最大项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使最大项为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的变量取值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对应十进制数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编号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5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7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823" name="Object 79"/>
          <p:cNvGraphicFramePr>
            <a:graphicFrameLocks noChangeAspect="1"/>
          </p:cNvGraphicFramePr>
          <p:nvPr/>
        </p:nvGraphicFramePr>
        <p:xfrm>
          <a:off x="1187450" y="2349500"/>
          <a:ext cx="11525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522605" imgH="122555" progId="Equation.3">
                  <p:embed/>
                </p:oleObj>
              </mc:Choice>
              <mc:Fallback>
                <p:oleObj name="" r:id="rId1" imgW="522605" imgH="12255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7450" y="2349500"/>
                        <a:ext cx="1152525" cy="333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24" name="Object 80"/>
          <p:cNvGraphicFramePr>
            <a:graphicFrameLocks noChangeAspect="1"/>
          </p:cNvGraphicFramePr>
          <p:nvPr/>
        </p:nvGraphicFramePr>
        <p:xfrm>
          <a:off x="1190625" y="2813050"/>
          <a:ext cx="1130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514350" imgH="154940" progId="Equation.3">
                  <p:embed/>
                </p:oleObj>
              </mc:Choice>
              <mc:Fallback>
                <p:oleObj name="" r:id="rId3" imgW="514350" imgH="15494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90625" y="2813050"/>
                        <a:ext cx="1130300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25" name="Object 81"/>
          <p:cNvGraphicFramePr>
            <a:graphicFrameLocks noChangeAspect="1"/>
          </p:cNvGraphicFramePr>
          <p:nvPr/>
        </p:nvGraphicFramePr>
        <p:xfrm>
          <a:off x="1211263" y="3284538"/>
          <a:ext cx="11064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506095" imgH="154940" progId="Equation.3">
                  <p:embed/>
                </p:oleObj>
              </mc:Choice>
              <mc:Fallback>
                <p:oleObj name="" r:id="rId5" imgW="506095" imgH="15494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1263" y="3284538"/>
                        <a:ext cx="1106487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26" name="Object 82"/>
          <p:cNvGraphicFramePr>
            <a:graphicFrameLocks noChangeAspect="1"/>
          </p:cNvGraphicFramePr>
          <p:nvPr/>
        </p:nvGraphicFramePr>
        <p:xfrm>
          <a:off x="1230313" y="3749675"/>
          <a:ext cx="10858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7" imgW="489585" imgH="154940" progId="Equation.3">
                  <p:embed/>
                </p:oleObj>
              </mc:Choice>
              <mc:Fallback>
                <p:oleObj name="" r:id="rId7" imgW="489585" imgH="15494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0313" y="3749675"/>
                        <a:ext cx="1085850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27" name="Object 83"/>
          <p:cNvGraphicFramePr>
            <a:graphicFrameLocks noChangeAspect="1"/>
          </p:cNvGraphicFramePr>
          <p:nvPr/>
        </p:nvGraphicFramePr>
        <p:xfrm>
          <a:off x="1231900" y="4252913"/>
          <a:ext cx="11064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9" imgW="506095" imgH="154940" progId="Equation.3">
                  <p:embed/>
                </p:oleObj>
              </mc:Choice>
              <mc:Fallback>
                <p:oleObj name="" r:id="rId9" imgW="506095" imgH="15494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1900" y="4252913"/>
                        <a:ext cx="1106488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28" name="Object 84"/>
          <p:cNvGraphicFramePr>
            <a:graphicFrameLocks noChangeAspect="1"/>
          </p:cNvGraphicFramePr>
          <p:nvPr/>
        </p:nvGraphicFramePr>
        <p:xfrm>
          <a:off x="1231900" y="4724400"/>
          <a:ext cx="10858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1" imgW="489585" imgH="154940" progId="Equation.3">
                  <p:embed/>
                </p:oleObj>
              </mc:Choice>
              <mc:Fallback>
                <p:oleObj name="" r:id="rId11" imgW="489585" imgH="15494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1900" y="4724400"/>
                        <a:ext cx="1085850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29" name="Object 85"/>
          <p:cNvGraphicFramePr>
            <a:graphicFrameLocks noChangeAspect="1"/>
          </p:cNvGraphicFramePr>
          <p:nvPr/>
        </p:nvGraphicFramePr>
        <p:xfrm>
          <a:off x="1231900" y="5229225"/>
          <a:ext cx="10636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3" imgW="481965" imgH="154940" progId="Equation.3">
                  <p:embed/>
                </p:oleObj>
              </mc:Choice>
              <mc:Fallback>
                <p:oleObj name="" r:id="rId13" imgW="481965" imgH="15494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1900" y="5229225"/>
                        <a:ext cx="1063625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30" name="Object 86"/>
          <p:cNvGraphicFramePr>
            <a:graphicFrameLocks noChangeAspect="1"/>
          </p:cNvGraphicFramePr>
          <p:nvPr/>
        </p:nvGraphicFramePr>
        <p:xfrm>
          <a:off x="1258888" y="5692775"/>
          <a:ext cx="1041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5" imgW="473710" imgH="154940" progId="Equation.3">
                  <p:embed/>
                </p:oleObj>
              </mc:Choice>
              <mc:Fallback>
                <p:oleObj name="" r:id="rId15" imgW="473710" imgH="15494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5692775"/>
                        <a:ext cx="1041400" cy="40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31" name="Object 87"/>
          <p:cNvGraphicFramePr>
            <a:graphicFrameLocks noChangeAspect="1"/>
          </p:cNvGraphicFramePr>
          <p:nvPr/>
        </p:nvGraphicFramePr>
        <p:xfrm>
          <a:off x="7793038" y="2205038"/>
          <a:ext cx="5969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7" imgW="163195" imgH="154940" progId="Equation.3">
                  <p:embed/>
                </p:oleObj>
              </mc:Choice>
              <mc:Fallback>
                <p:oleObj name="" r:id="rId17" imgW="163195" imgH="15494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93038" y="2205038"/>
                        <a:ext cx="596900" cy="566737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32" name="Object 88"/>
          <p:cNvGraphicFramePr>
            <a:graphicFrameLocks noChangeAspect="1"/>
          </p:cNvGraphicFramePr>
          <p:nvPr/>
        </p:nvGraphicFramePr>
        <p:xfrm>
          <a:off x="7793038" y="2708275"/>
          <a:ext cx="5635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9" imgW="154940" imgH="146685" progId="Equation.3">
                  <p:embed/>
                </p:oleObj>
              </mc:Choice>
              <mc:Fallback>
                <p:oleObj name="" r:id="rId19" imgW="154940" imgH="146685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93038" y="2708275"/>
                        <a:ext cx="563562" cy="5334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33" name="Object 89"/>
          <p:cNvGraphicFramePr>
            <a:graphicFrameLocks noChangeAspect="1"/>
          </p:cNvGraphicFramePr>
          <p:nvPr/>
        </p:nvGraphicFramePr>
        <p:xfrm>
          <a:off x="7793038" y="3213100"/>
          <a:ext cx="596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21" imgW="163195" imgH="146685" progId="Equation.3">
                  <p:embed/>
                </p:oleObj>
              </mc:Choice>
              <mc:Fallback>
                <p:oleObj name="" r:id="rId21" imgW="163195" imgH="146685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93038" y="3213100"/>
                        <a:ext cx="596900" cy="5334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34" name="Object 90"/>
          <p:cNvGraphicFramePr>
            <a:graphicFrameLocks noChangeAspect="1"/>
          </p:cNvGraphicFramePr>
          <p:nvPr/>
        </p:nvGraphicFramePr>
        <p:xfrm>
          <a:off x="7793038" y="3690938"/>
          <a:ext cx="5969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23" imgW="163195" imgH="154940" progId="Equation.3">
                  <p:embed/>
                </p:oleObj>
              </mc:Choice>
              <mc:Fallback>
                <p:oleObj name="" r:id="rId23" imgW="163195" imgH="15494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93038" y="3690938"/>
                        <a:ext cx="596900" cy="566737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35" name="Object 91"/>
          <p:cNvGraphicFramePr>
            <a:graphicFrameLocks noChangeAspect="1"/>
          </p:cNvGraphicFramePr>
          <p:nvPr/>
        </p:nvGraphicFramePr>
        <p:xfrm>
          <a:off x="7793038" y="4194175"/>
          <a:ext cx="596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25" imgW="163195" imgH="146685" progId="Equation.3">
                  <p:embed/>
                </p:oleObj>
              </mc:Choice>
              <mc:Fallback>
                <p:oleObj name="" r:id="rId25" imgW="163195" imgH="146685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93038" y="4194175"/>
                        <a:ext cx="596900" cy="5334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36" name="Object 92"/>
          <p:cNvGraphicFramePr>
            <a:graphicFrameLocks noChangeAspect="1"/>
          </p:cNvGraphicFramePr>
          <p:nvPr/>
        </p:nvGraphicFramePr>
        <p:xfrm>
          <a:off x="7793038" y="4652963"/>
          <a:ext cx="5969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27" imgW="163195" imgH="154940" progId="Equation.3">
                  <p:embed/>
                </p:oleObj>
              </mc:Choice>
              <mc:Fallback>
                <p:oleObj name="" r:id="rId27" imgW="163195" imgH="15494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93038" y="4652963"/>
                        <a:ext cx="596900" cy="566737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37" name="Object 93"/>
          <p:cNvGraphicFramePr>
            <a:graphicFrameLocks noChangeAspect="1"/>
          </p:cNvGraphicFramePr>
          <p:nvPr/>
        </p:nvGraphicFramePr>
        <p:xfrm>
          <a:off x="7793038" y="5167313"/>
          <a:ext cx="5969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29" imgW="163195" imgH="154940" progId="Equation.3">
                  <p:embed/>
                </p:oleObj>
              </mc:Choice>
              <mc:Fallback>
                <p:oleObj name="" r:id="rId29" imgW="163195" imgH="15494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93038" y="5167313"/>
                        <a:ext cx="596900" cy="566737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38" name="Object 94"/>
          <p:cNvGraphicFramePr>
            <a:graphicFrameLocks noChangeAspect="1"/>
          </p:cNvGraphicFramePr>
          <p:nvPr/>
        </p:nvGraphicFramePr>
        <p:xfrm>
          <a:off x="7793038" y="5661025"/>
          <a:ext cx="59531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1" imgW="163195" imgH="154940" progId="Equation.3">
                  <p:embed/>
                </p:oleObj>
              </mc:Choice>
              <mc:Fallback>
                <p:oleObj name="" r:id="rId31" imgW="163195" imgH="15494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93038" y="5661025"/>
                        <a:ext cx="595312" cy="566738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3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8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8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8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18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18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1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1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8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1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1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1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18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Text Box 4"/>
          <p:cNvSpPr txBox="1"/>
          <p:nvPr/>
        </p:nvSpPr>
        <p:spPr>
          <a:xfrm>
            <a:off x="541338" y="461963"/>
            <a:ext cx="60467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800000"/>
                </a:solidFill>
              </a:rPr>
              <a:t>二、逻辑运算：（与、或、非运算）</a:t>
            </a:r>
            <a:endParaRPr lang="zh-CN" altLang="en-US" sz="2800" b="1" dirty="0">
              <a:solidFill>
                <a:srgbClr val="800000"/>
              </a:solidFill>
            </a:endParaRPr>
          </a:p>
        </p:txBody>
      </p:sp>
      <p:sp>
        <p:nvSpPr>
          <p:cNvPr id="4160" name="Text Box 64"/>
          <p:cNvSpPr txBox="1"/>
          <p:nvPr/>
        </p:nvSpPr>
        <p:spPr>
          <a:xfrm>
            <a:off x="2414588" y="3846513"/>
            <a:ext cx="158115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503050405090304" pitchFamily="18" charset="0"/>
              </a:rPr>
              <a:t>与运算</a:t>
            </a:r>
            <a:endParaRPr lang="zh-CN" altLang="en-US" sz="4400" b="1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4161" name="Text Box 65"/>
          <p:cNvSpPr txBox="1"/>
          <p:nvPr/>
        </p:nvSpPr>
        <p:spPr>
          <a:xfrm>
            <a:off x="2414588" y="4456113"/>
            <a:ext cx="158115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或运算</a:t>
            </a:r>
            <a:endParaRPr lang="zh-CN" altLang="en-US" sz="2800" b="1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4162" name="Text Box 66"/>
          <p:cNvSpPr txBox="1"/>
          <p:nvPr/>
        </p:nvSpPr>
        <p:spPr>
          <a:xfrm>
            <a:off x="2370138" y="5141913"/>
            <a:ext cx="1554162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非运算</a:t>
            </a:r>
            <a:endParaRPr lang="zh-CN" altLang="en-US" sz="2800" b="1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pic>
        <p:nvPicPr>
          <p:cNvPr id="4163" name="Picture 67" descr="复件 ball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3998913"/>
            <a:ext cx="295275" cy="295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64" name="Picture 68" descr="复件 ba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4608513"/>
            <a:ext cx="295275" cy="295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65" name="Picture 69" descr="复件 ba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5218113"/>
            <a:ext cx="295275" cy="29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66" name="Text Box 70"/>
          <p:cNvSpPr txBox="1"/>
          <p:nvPr/>
        </p:nvSpPr>
        <p:spPr>
          <a:xfrm>
            <a:off x="684213" y="1844675"/>
            <a:ext cx="76327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数字系统逻辑电路种类繁多，功能各异，但它们的逻辑关系都是由以下三种运算组合而成的。这三种基本运算反映了逻辑电路中三种基本的逻辑关系，其他逻辑运算都是通过这三种基本运算来实现的。</a:t>
            </a:r>
            <a:endParaRPr lang="zh-CN" altLang="en-US" sz="2400" dirty="0"/>
          </a:p>
        </p:txBody>
      </p:sp>
      <p:sp>
        <p:nvSpPr>
          <p:cNvPr id="4167" name="Text Box 71"/>
          <p:cNvSpPr txBox="1"/>
          <p:nvPr/>
        </p:nvSpPr>
        <p:spPr>
          <a:xfrm>
            <a:off x="684213" y="1196975"/>
            <a:ext cx="79914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/>
              <a:t>     </a:t>
            </a:r>
            <a:r>
              <a:rPr lang="zh-CN" altLang="en-US" sz="2800" b="1" dirty="0"/>
              <a:t>用数学的方法描述数字系统各元件之间的关系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416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"/>
                                        <p:tgtEl>
                                          <p:spTgt spid="416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"/>
                                        <p:tgtEl>
                                          <p:spTgt spid="416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60" grpId="0" advAuto="1000" build="p"/>
      <p:bldP spid="4161" grpId="0" advAuto="1000" build="p"/>
      <p:bldP spid="4162" grpId="0" advAuto="1000" build="p"/>
      <p:bldP spid="4166" grpId="0"/>
      <p:bldP spid="416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2" name="Text Box 4"/>
          <p:cNvSpPr txBox="1"/>
          <p:nvPr/>
        </p:nvSpPr>
        <p:spPr>
          <a:xfrm>
            <a:off x="198438" y="330200"/>
            <a:ext cx="4860925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幼圆" panose="02010509060101010101" pitchFamily="49" charset="-122"/>
              </a:rPr>
              <a:t>☆</a:t>
            </a:r>
            <a:r>
              <a:rPr lang="zh-CN" altLang="en-US" sz="2800" b="1" dirty="0">
                <a:solidFill>
                  <a:srgbClr val="FF0000"/>
                </a:solidFill>
                <a:ea typeface="幼圆" panose="02010509060101010101" pitchFamily="49" charset="-122"/>
              </a:rPr>
              <a:t>最大项的重要性质</a:t>
            </a:r>
            <a:endParaRPr lang="zh-CN" altLang="en-US" sz="2800" b="1" dirty="0">
              <a:solidFill>
                <a:srgbClr val="FF0000"/>
              </a:solidFill>
              <a:ea typeface="幼圆" panose="02010509060101010101" pitchFamily="49" charset="-122"/>
            </a:endParaRPr>
          </a:p>
        </p:txBody>
      </p:sp>
      <p:sp>
        <p:nvSpPr>
          <p:cNvPr id="32773" name="Text Box 5"/>
          <p:cNvSpPr txBox="1"/>
          <p:nvPr/>
        </p:nvSpPr>
        <p:spPr>
          <a:xfrm>
            <a:off x="890588" y="836613"/>
            <a:ext cx="7785100" cy="9461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542925" lvl="0" indent="-542925">
              <a:spcBef>
                <a:spcPct val="0"/>
              </a:spcBef>
              <a:buNone/>
            </a:pP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① 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在输入变量的任何取值下必有一个最大项，而且仅有一个最大项的值为</a:t>
            </a:r>
            <a:r>
              <a:rPr lang="en-US" altLang="zh-CN" sz="2800" dirty="0">
                <a:ea typeface="幼圆" panose="02010509060101010101" pitchFamily="49" charset="-122"/>
              </a:rPr>
              <a:t>0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800" dirty="0">
              <a:ea typeface="幼圆" panose="02010509060101010101" pitchFamily="49" charset="-122"/>
            </a:endParaRP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5386388" y="2439988"/>
          <a:ext cx="14176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1910715" imgH="448945" progId="Equation.3">
                  <p:embed/>
                </p:oleObj>
              </mc:Choice>
              <mc:Fallback>
                <p:oleObj name="" r:id="rId1" imgW="1910715" imgH="44894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86388" y="2439988"/>
                        <a:ext cx="1417637" cy="43021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6958013" y="2439988"/>
          <a:ext cx="7302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702310" imgH="359410" progId="Equation.3">
                  <p:embed/>
                </p:oleObj>
              </mc:Choice>
              <mc:Fallback>
                <p:oleObj name="" r:id="rId3" imgW="702310" imgH="35941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58013" y="2439988"/>
                        <a:ext cx="730250" cy="39687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8"/>
          <p:cNvSpPr txBox="1"/>
          <p:nvPr/>
        </p:nvSpPr>
        <p:spPr>
          <a:xfrm>
            <a:off x="836613" y="1765300"/>
            <a:ext cx="405130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② 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所有最大项之积为</a:t>
            </a: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endParaRPr lang="en-US" altLang="zh-CN" sz="2800" dirty="0">
              <a:ea typeface="幼圆" panose="02010509060101010101" pitchFamily="49" charset="-122"/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836613" y="2325688"/>
            <a:ext cx="48545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③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任意两个最大项之和为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2778" name="Text Box 10"/>
          <p:cNvSpPr txBox="1"/>
          <p:nvPr/>
        </p:nvSpPr>
        <p:spPr>
          <a:xfrm>
            <a:off x="836613" y="2843213"/>
            <a:ext cx="7875587" cy="9461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542925" lvl="0" indent="-542925">
              <a:spcBef>
                <a:spcPct val="50000"/>
              </a:spcBef>
              <a:buNone/>
            </a:pP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④ 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只有一个变量不同的两个最大项的乘积等于各相同变量之和。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779" name="Text Box 11"/>
          <p:cNvSpPr txBox="1"/>
          <p:nvPr/>
        </p:nvSpPr>
        <p:spPr>
          <a:xfrm>
            <a:off x="882650" y="3811588"/>
            <a:ext cx="1441450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幼圆" panose="02010509060101010101" pitchFamily="49" charset="-122"/>
              </a:rPr>
              <a:t>例：</a:t>
            </a:r>
            <a:endParaRPr lang="zh-CN" altLang="en-US" sz="2800" dirty="0">
              <a:ea typeface="幼圆" panose="02010509060101010101" pitchFamily="49" charset="-122"/>
            </a:endParaRPr>
          </a:p>
        </p:txBody>
      </p:sp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1736725" y="3789363"/>
          <a:ext cx="44799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5" imgW="1559560" imgH="163195" progId="Equation.3">
                  <p:embed/>
                </p:oleObj>
              </mc:Choice>
              <mc:Fallback>
                <p:oleObj name="" r:id="rId5" imgW="1559560" imgH="163195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36725" y="3789363"/>
                        <a:ext cx="4479925" cy="579437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Rectangle 13"/>
          <p:cNvSpPr/>
          <p:nvPr/>
        </p:nvSpPr>
        <p:spPr>
          <a:xfrm>
            <a:off x="179388" y="4440238"/>
            <a:ext cx="6121400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幼圆" panose="02010509060101010101" pitchFamily="49" charset="-122"/>
              </a:rPr>
              <a:t>☆</a:t>
            </a:r>
            <a:r>
              <a:rPr lang="zh-CN" altLang="en-US" sz="2800" b="1" dirty="0">
                <a:solidFill>
                  <a:srgbClr val="FF0000"/>
                </a:solidFill>
                <a:ea typeface="幼圆" panose="02010509060101010101" pitchFamily="49" charset="-122"/>
              </a:rPr>
              <a:t>用最大项表示逻辑函数的方法：</a:t>
            </a:r>
            <a:endParaRPr lang="zh-CN" altLang="en-US" sz="2800" b="1" dirty="0">
              <a:solidFill>
                <a:srgbClr val="FF0000"/>
              </a:solidFill>
              <a:ea typeface="幼圆" panose="02010509060101010101" pitchFamily="49" charset="-122"/>
            </a:endParaRPr>
          </a:p>
        </p:txBody>
      </p:sp>
      <p:sp>
        <p:nvSpPr>
          <p:cNvPr id="32782" name="Text Box 14"/>
          <p:cNvSpPr txBox="1"/>
          <p:nvPr/>
        </p:nvSpPr>
        <p:spPr>
          <a:xfrm>
            <a:off x="755650" y="5013325"/>
            <a:ext cx="7875588" cy="9461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/>
              <a:t>       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定理：任何逻辑函数 </a:t>
            </a:r>
            <a:r>
              <a:rPr lang="en-US" altLang="zh-CN" sz="2800" dirty="0">
                <a:ea typeface="幼圆" panose="02010509060101010101" pitchFamily="49" charset="-122"/>
              </a:rPr>
              <a:t>F</a:t>
            </a: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都可以用最大项之积的形式表示。而且这种形式是惟一的。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783" name="Text Box 15"/>
          <p:cNvSpPr txBox="1"/>
          <p:nvPr/>
        </p:nvSpPr>
        <p:spPr>
          <a:xfrm>
            <a:off x="755650" y="6092825"/>
            <a:ext cx="2160588" cy="595313"/>
          </a:xfrm>
          <a:prstGeom prst="rect">
            <a:avLst/>
          </a:prstGeom>
          <a:noFill/>
          <a:ln w="76200" cap="flat" cmpd="tri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◇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真值表法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784" name="Rectangle 16"/>
          <p:cNvSpPr/>
          <p:nvPr/>
        </p:nvSpPr>
        <p:spPr>
          <a:xfrm>
            <a:off x="3924300" y="6092825"/>
            <a:ext cx="4752975" cy="595313"/>
          </a:xfrm>
          <a:prstGeom prst="rect">
            <a:avLst/>
          </a:prstGeom>
          <a:noFill/>
          <a:ln w="76200" cap="flat" cmpd="tri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◇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加对乘的分配率及配项法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30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30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0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30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73" grpId="0"/>
      <p:bldP spid="32776" grpId="0"/>
      <p:bldP spid="32777" grpId="0"/>
      <p:bldP spid="32778" grpId="0"/>
      <p:bldP spid="32779" grpId="0"/>
      <p:bldP spid="32781" grpId="0"/>
      <p:bldP spid="32782" grpId="0"/>
      <p:bldP spid="32783" grpId="0" animBg="1"/>
      <p:bldP spid="3278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874" name="Rectangle 82"/>
          <p:cNvSpPr/>
          <p:nvPr/>
        </p:nvSpPr>
        <p:spPr>
          <a:xfrm>
            <a:off x="431800" y="323850"/>
            <a:ext cx="2495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33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☆ </a:t>
            </a:r>
            <a:r>
              <a:rPr lang="zh-CN" altLang="en-US" sz="2800" dirty="0">
                <a:solidFill>
                  <a:srgbClr val="33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真值表法</a:t>
            </a:r>
            <a:r>
              <a:rPr lang="zh-CN" altLang="en-US" sz="2800" dirty="0">
                <a:solidFill>
                  <a:srgbClr val="3333CC"/>
                </a:solidFill>
                <a:latin typeface="宋体" panose="02010600030101010101" pitchFamily="2" charset="-122"/>
              </a:rPr>
              <a:t>：</a:t>
            </a:r>
            <a:endParaRPr lang="zh-CN" altLang="en-US" sz="2800" dirty="0">
              <a:solidFill>
                <a:srgbClr val="3333CC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3875" name="Object 83"/>
          <p:cNvGraphicFramePr>
            <a:graphicFrameLocks noChangeAspect="1"/>
          </p:cNvGraphicFramePr>
          <p:nvPr/>
        </p:nvGraphicFramePr>
        <p:xfrm>
          <a:off x="431800" y="819150"/>
          <a:ext cx="42672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1" imgW="1485900" imgH="163195" progId="Equation.3">
                  <p:embed/>
                </p:oleObj>
              </mc:Choice>
              <mc:Fallback>
                <p:oleObj name="" r:id="rId1" imgW="1485900" imgH="163195" progId="Equation.3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1800" y="819150"/>
                        <a:ext cx="4267200" cy="57785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76" name="Rectangle 84"/>
          <p:cNvSpPr/>
          <p:nvPr/>
        </p:nvSpPr>
        <p:spPr>
          <a:xfrm>
            <a:off x="4692650" y="819150"/>
            <a:ext cx="445135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幼圆" panose="02010509060101010101" pitchFamily="49" charset="-122"/>
              </a:rPr>
              <a:t>表示为最大项之积的形式。</a:t>
            </a:r>
            <a:endParaRPr lang="zh-CN" altLang="en-US" sz="2800" dirty="0">
              <a:ea typeface="幼圆" panose="02010509060101010101" pitchFamily="49" charset="-122"/>
            </a:endParaRPr>
          </a:p>
        </p:txBody>
      </p:sp>
      <p:sp>
        <p:nvSpPr>
          <p:cNvPr id="33877" name="Rectangle 85"/>
          <p:cNvSpPr>
            <a:spLocks noChangeArrowheads="1"/>
          </p:cNvSpPr>
          <p:nvPr/>
        </p:nvSpPr>
        <p:spPr bwMode="auto">
          <a:xfrm>
            <a:off x="373063" y="1358900"/>
            <a:ext cx="2903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列：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F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真值表：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graphicFrame>
        <p:nvGraphicFramePr>
          <p:cNvPr id="33878" name="Group 86"/>
          <p:cNvGraphicFramePr>
            <a:graphicFrameLocks noGrp="1"/>
          </p:cNvGraphicFramePr>
          <p:nvPr/>
        </p:nvGraphicFramePr>
        <p:xfrm>
          <a:off x="468313" y="1943100"/>
          <a:ext cx="3240088" cy="3646488"/>
        </p:xfrm>
        <a:graphic>
          <a:graphicData uri="http://schemas.openxmlformats.org/drawingml/2006/table">
            <a:tbl>
              <a:tblPr/>
              <a:tblGrid>
                <a:gridCol w="736600"/>
                <a:gridCol w="735012"/>
                <a:gridCol w="590550"/>
                <a:gridCol w="661988"/>
                <a:gridCol w="515937"/>
              </a:tblGrid>
              <a:tr h="4577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968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1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</a:tr>
              <a:tr h="3968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001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0    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</a:tr>
              <a:tr h="3968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010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</a:tr>
              <a:tr h="4030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011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1   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</a:tr>
              <a:tr h="3968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1   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</a:tr>
              <a:tr h="3968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101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0 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</a:tr>
              <a:tr h="4046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110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1   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</a:tr>
              <a:tr h="3968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111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   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1   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92075" marR="92075" marT="46020" marB="460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940" name="Object 148"/>
          <p:cNvGraphicFramePr>
            <a:graphicFrameLocks noChangeAspect="1"/>
          </p:cNvGraphicFramePr>
          <p:nvPr/>
        </p:nvGraphicFramePr>
        <p:xfrm>
          <a:off x="468313" y="2033588"/>
          <a:ext cx="73342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3" imgW="588010" imgH="212090" progId="Equation.3">
                  <p:embed/>
                </p:oleObj>
              </mc:Choice>
              <mc:Fallback>
                <p:oleObj name="" r:id="rId3" imgW="588010" imgH="212090" progId="Equation.3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8313" y="2033588"/>
                        <a:ext cx="733425" cy="29051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41" name="Object 149"/>
          <p:cNvGraphicFramePr>
            <a:graphicFrameLocks noChangeAspect="1"/>
          </p:cNvGraphicFramePr>
          <p:nvPr/>
        </p:nvGraphicFramePr>
        <p:xfrm>
          <a:off x="1258888" y="2033588"/>
          <a:ext cx="6159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5" imgW="840740" imgH="342900" progId="Equation.3">
                  <p:embed/>
                </p:oleObj>
              </mc:Choice>
              <mc:Fallback>
                <p:oleObj name="" r:id="rId5" imgW="840740" imgH="342900" progId="Equation.3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2033588"/>
                        <a:ext cx="615950" cy="2667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42" name="Object 150"/>
          <p:cNvGraphicFramePr>
            <a:graphicFrameLocks noChangeAspect="1"/>
          </p:cNvGraphicFramePr>
          <p:nvPr/>
        </p:nvGraphicFramePr>
        <p:xfrm>
          <a:off x="1979613" y="2033588"/>
          <a:ext cx="4794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7" imgW="546735" imgH="285750" progId="Equation.3">
                  <p:embed/>
                </p:oleObj>
              </mc:Choice>
              <mc:Fallback>
                <p:oleObj name="" r:id="rId7" imgW="546735" imgH="285750" progId="Equation.3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79613" y="2033588"/>
                        <a:ext cx="479425" cy="2667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43" name="Object 151"/>
          <p:cNvGraphicFramePr>
            <a:graphicFrameLocks noChangeAspect="1"/>
          </p:cNvGraphicFramePr>
          <p:nvPr/>
        </p:nvGraphicFramePr>
        <p:xfrm>
          <a:off x="2555875" y="1990725"/>
          <a:ext cx="4826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9" imgW="546735" imgH="342900" progId="Equation.3">
                  <p:embed/>
                </p:oleObj>
              </mc:Choice>
              <mc:Fallback>
                <p:oleObj name="" r:id="rId9" imgW="546735" imgH="342900" progId="Equation.3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55875" y="1990725"/>
                        <a:ext cx="482600" cy="31273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44" name="Object 152"/>
          <p:cNvGraphicFramePr>
            <a:graphicFrameLocks noChangeAspect="1"/>
          </p:cNvGraphicFramePr>
          <p:nvPr/>
        </p:nvGraphicFramePr>
        <p:xfrm>
          <a:off x="3286125" y="2033588"/>
          <a:ext cx="277813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" r:id="rId11" imgW="294005" imgH="260985" progId="Equation.3">
                  <p:embed/>
                </p:oleObj>
              </mc:Choice>
              <mc:Fallback>
                <p:oleObj name="" r:id="rId11" imgW="294005" imgH="260985" progId="Equation.3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86125" y="2033588"/>
                        <a:ext cx="277813" cy="25082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45" name="Text Box 153"/>
          <p:cNvSpPr txBox="1"/>
          <p:nvPr/>
        </p:nvSpPr>
        <p:spPr>
          <a:xfrm>
            <a:off x="3941763" y="1655763"/>
            <a:ext cx="4826000" cy="1187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解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：把真值表中 </a:t>
            </a:r>
            <a:r>
              <a:rPr lang="en-US" altLang="zh-CN" sz="2400" dirty="0">
                <a:ea typeface="幼圆" panose="02010509060101010101" pitchFamily="49" charset="-122"/>
              </a:rPr>
              <a:t>F = 0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的输入变量，以最大项的形式表示。输入</a:t>
            </a:r>
            <a:r>
              <a:rPr lang="en-US" altLang="zh-CN" sz="2400" dirty="0">
                <a:ea typeface="幼圆" panose="02010509060101010101" pitchFamily="49" charset="-122"/>
              </a:rPr>
              <a:t>0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表示原变量，</a:t>
            </a:r>
            <a:r>
              <a:rPr lang="en-US" altLang="zh-CN" sz="2400" dirty="0">
                <a:ea typeface="幼圆" panose="02010509060101010101" pitchFamily="49" charset="-122"/>
              </a:rPr>
              <a:t>1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表示反变量。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33946" name="Object 154"/>
          <p:cNvGraphicFramePr>
            <a:graphicFrameLocks noChangeAspect="1"/>
          </p:cNvGraphicFramePr>
          <p:nvPr/>
        </p:nvGraphicFramePr>
        <p:xfrm>
          <a:off x="3944938" y="2889250"/>
          <a:ext cx="49482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13" imgW="2082165" imgH="163195" progId="Equation.3">
                  <p:embed/>
                </p:oleObj>
              </mc:Choice>
              <mc:Fallback>
                <p:oleObj name="" r:id="rId13" imgW="2082165" imgH="163195" progId="Equation.3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44938" y="2889250"/>
                        <a:ext cx="4948237" cy="4826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47" name="Object 155"/>
          <p:cNvGraphicFramePr>
            <a:graphicFrameLocks noChangeAspect="1"/>
          </p:cNvGraphicFramePr>
          <p:nvPr/>
        </p:nvGraphicFramePr>
        <p:xfrm>
          <a:off x="4233863" y="3378200"/>
          <a:ext cx="1778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15" imgW="734695" imgH="154940" progId="Equation.3">
                  <p:embed/>
                </p:oleObj>
              </mc:Choice>
              <mc:Fallback>
                <p:oleObj name="" r:id="rId15" imgW="734695" imgH="154940" progId="Equation.3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33863" y="3378200"/>
                        <a:ext cx="1778000" cy="45085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48" name="Object 156"/>
          <p:cNvGraphicFramePr>
            <a:graphicFrameLocks noChangeAspect="1"/>
          </p:cNvGraphicFramePr>
          <p:nvPr/>
        </p:nvGraphicFramePr>
        <p:xfrm>
          <a:off x="3949700" y="3878263"/>
          <a:ext cx="32321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17" imgW="1339215" imgH="163195" progId="Equation.3">
                  <p:embed/>
                </p:oleObj>
              </mc:Choice>
              <mc:Fallback>
                <p:oleObj name="" r:id="rId17" imgW="1339215" imgH="163195" progId="Equation.3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49700" y="3878263"/>
                        <a:ext cx="3232150" cy="4826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49" name="Text Box 157"/>
          <p:cNvSpPr txBox="1"/>
          <p:nvPr/>
        </p:nvSpPr>
        <p:spPr>
          <a:xfrm>
            <a:off x="3941763" y="4362450"/>
            <a:ext cx="5202237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既可以用最大项之积表示，又可以用最小项之和表示。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aphicFrame>
        <p:nvGraphicFramePr>
          <p:cNvPr id="33950" name="Object 158"/>
          <p:cNvGraphicFramePr>
            <a:graphicFrameLocks noChangeAspect="1"/>
          </p:cNvGraphicFramePr>
          <p:nvPr/>
        </p:nvGraphicFramePr>
        <p:xfrm>
          <a:off x="6221413" y="3346450"/>
          <a:ext cx="16271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" r:id="rId19" imgW="669290" imgH="187960" progId="Equation.3">
                  <p:embed/>
                </p:oleObj>
              </mc:Choice>
              <mc:Fallback>
                <p:oleObj name="" r:id="rId19" imgW="669290" imgH="187960" progId="Equation.3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21413" y="3346450"/>
                        <a:ext cx="1627187" cy="52705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51" name="Object 159"/>
          <p:cNvGraphicFramePr>
            <a:graphicFrameLocks noChangeAspect="1"/>
          </p:cNvGraphicFramePr>
          <p:nvPr/>
        </p:nvGraphicFramePr>
        <p:xfrm>
          <a:off x="3941763" y="5229225"/>
          <a:ext cx="2647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21" imgW="1094105" imgH="146685" progId="Equation.3">
                  <p:embed/>
                </p:oleObj>
              </mc:Choice>
              <mc:Fallback>
                <p:oleObj name="" r:id="rId21" imgW="1094105" imgH="146685" progId="Equation.3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41763" y="5229225"/>
                        <a:ext cx="2647950" cy="4318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52" name="Object 160"/>
          <p:cNvGraphicFramePr>
            <a:graphicFrameLocks noChangeAspect="1"/>
          </p:cNvGraphicFramePr>
          <p:nvPr/>
        </p:nvGraphicFramePr>
        <p:xfrm>
          <a:off x="6686550" y="5229225"/>
          <a:ext cx="2084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23" imgW="848995" imgH="154940" progId="Equation.3">
                  <p:embed/>
                </p:oleObj>
              </mc:Choice>
              <mc:Fallback>
                <p:oleObj name="" r:id="rId23" imgW="848995" imgH="154940" progId="Equation.3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86550" y="5229225"/>
                        <a:ext cx="2084388" cy="4572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53" name="Text Box 161"/>
          <p:cNvSpPr txBox="1"/>
          <p:nvPr/>
        </p:nvSpPr>
        <p:spPr>
          <a:xfrm>
            <a:off x="385763" y="5678488"/>
            <a:ext cx="8551862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★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比较函数</a:t>
            </a:r>
            <a:r>
              <a:rPr lang="en-US" altLang="zh-CN" sz="2400" dirty="0">
                <a:ea typeface="幼圆" panose="02010509060101010101" pitchFamily="49" charset="-122"/>
              </a:rPr>
              <a:t>F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的最大项之积和最小项之和表达式，可以发现；只要知道一种形式就可以直接写出另一种表达形式。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3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3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38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3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3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2" dur="5000"/>
                                        <p:tgtEl>
                                          <p:spTgt spid="3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3000"/>
                                        <p:tgtEl>
                                          <p:spTgt spid="3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0"/>
                                        <p:tgtEl>
                                          <p:spTgt spid="3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3000"/>
                                        <p:tgtEl>
                                          <p:spTgt spid="3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3000"/>
                                        <p:tgtEl>
                                          <p:spTgt spid="3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3000" fill="hold"/>
                                        <p:tgtEl>
                                          <p:spTgt spid="33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0" fill="hold"/>
                                        <p:tgtEl>
                                          <p:spTgt spid="33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3" dur="3000"/>
                                        <p:tgtEl>
                                          <p:spTgt spid="3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33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000" fill="hold"/>
                                        <p:tgtEl>
                                          <p:spTgt spid="33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80"/>
                                        <p:tgtEl>
                                          <p:spTgt spid="339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80"/>
                                        <p:tgtEl>
                                          <p:spTgt spid="339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80"/>
                                        <p:tgtEl>
                                          <p:spTgt spid="339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74" grpId="0"/>
      <p:bldP spid="33876" grpId="0"/>
      <p:bldP spid="33877" grpId="0"/>
      <p:bldP spid="33945" grpId="0"/>
      <p:bldP spid="33949" grpId="0"/>
      <p:bldP spid="339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96863" y="869950"/>
          <a:ext cx="313848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" r:id="rId1" imgW="1077595" imgH="163195" progId="Equation.3">
                  <p:embed/>
                </p:oleObj>
              </mc:Choice>
              <mc:Fallback>
                <p:oleObj name="" r:id="rId1" imgW="1077595" imgH="163195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6863" y="869950"/>
                        <a:ext cx="3138487" cy="57943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900113" y="1557338"/>
          <a:ext cx="392588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" r:id="rId3" imgW="4196715" imgH="408305" progId="Equation.3">
                  <p:embed/>
                </p:oleObj>
              </mc:Choice>
              <mc:Fallback>
                <p:oleObj name="" r:id="rId3" imgW="4196715" imgH="408305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1557338"/>
                        <a:ext cx="3925887" cy="414337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157788" y="1484313"/>
            <a:ext cx="280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/>
            </a:pPr>
            <a:r>
              <a:rPr kumimoji="1" lang="zh-CN" altLang="en-US" sz="2800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503050405090304" pitchFamily="18" charset="0"/>
                <a:ea typeface="幼圆" panose="02010509060101010101" pitchFamily="49" charset="-122"/>
                <a:cs typeface="+mn-cs"/>
              </a:rPr>
              <a:t>加对乘的分配率</a:t>
            </a:r>
            <a:endParaRPr kumimoji="1" lang="zh-CN" altLang="en-US" sz="2800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503050405090304" pitchFamily="18" charset="0"/>
              <a:ea typeface="幼圆" panose="02010509060101010101" pitchFamily="49" charset="-122"/>
              <a:cs typeface="+mn-cs"/>
            </a:endParaRP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258888" y="2097088"/>
          <a:ext cx="25019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5" imgW="2637155" imgH="383540" progId="Equation.3">
                  <p:embed/>
                </p:oleObj>
              </mc:Choice>
              <mc:Fallback>
                <p:oleObj name="" r:id="rId5" imgW="2637155" imgH="383540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2097088"/>
                        <a:ext cx="2501900" cy="395287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1258888" y="2636838"/>
          <a:ext cx="451961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7" imgW="4832985" imgH="408305" progId="Equation.3">
                  <p:embed/>
                </p:oleObj>
              </mc:Choice>
              <mc:Fallback>
                <p:oleObj name="" r:id="rId7" imgW="4832985" imgH="408305" progId="Equation.3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2636838"/>
                        <a:ext cx="4519612" cy="414337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057900" y="2528888"/>
            <a:ext cx="132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/>
            </a:pPr>
            <a:r>
              <a:rPr kumimoji="1" lang="zh-CN" altLang="en-US" sz="2800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503050405090304" pitchFamily="18" charset="0"/>
                <a:ea typeface="幼圆" panose="02010509060101010101" pitchFamily="49" charset="-122"/>
                <a:cs typeface="+mn-cs"/>
              </a:rPr>
              <a:t>配项</a:t>
            </a:r>
            <a:endParaRPr kumimoji="1" lang="zh-CN" altLang="en-US" sz="2800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503050405090304" pitchFamily="18" charset="0"/>
              <a:ea typeface="幼圆" panose="02010509060101010101" pitchFamily="49" charset="-122"/>
              <a:cs typeface="+mn-cs"/>
            </a:endParaRPr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1258888" y="3213100"/>
          <a:ext cx="34226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9" imgW="3649345" imgH="408305" progId="Equation.3">
                  <p:embed/>
                </p:oleObj>
              </mc:Choice>
              <mc:Fallback>
                <p:oleObj name="" r:id="rId9" imgW="3649345" imgH="408305" progId="Equation.3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3213100"/>
                        <a:ext cx="3422650" cy="41433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4932363" y="3114675"/>
            <a:ext cx="2043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/>
            </a:pPr>
            <a:r>
              <a:rPr kumimoji="1" lang="zh-CN" altLang="en-US" sz="2800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503050405090304" pitchFamily="18" charset="0"/>
                <a:ea typeface="幼圆" panose="02010509060101010101" pitchFamily="49" charset="-122"/>
                <a:cs typeface="+mn-cs"/>
              </a:rPr>
              <a:t>代入规则</a:t>
            </a:r>
            <a:endParaRPr kumimoji="1" lang="zh-CN" altLang="en-US" sz="2800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503050405090304" pitchFamily="18" charset="0"/>
              <a:ea typeface="幼圆" panose="02010509060101010101" pitchFamily="49" charset="-122"/>
              <a:cs typeface="+mn-cs"/>
            </a:endParaRPr>
          </a:p>
        </p:txBody>
      </p:sp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1258888" y="3789363"/>
          <a:ext cx="47831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11" imgW="5118735" imgH="408305" progId="Equation.3">
                  <p:embed/>
                </p:oleObj>
              </mc:Choice>
              <mc:Fallback>
                <p:oleObj name="" r:id="rId11" imgW="5118735" imgH="408305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3789363"/>
                        <a:ext cx="4783137" cy="414337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6057900" y="3675063"/>
            <a:ext cx="2916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/>
            </a:pPr>
            <a:r>
              <a:rPr kumimoji="1" lang="zh-CN" altLang="en-US" sz="2800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503050405090304" pitchFamily="18" charset="0"/>
                <a:ea typeface="幼圆" panose="02010509060101010101" pitchFamily="49" charset="-122"/>
                <a:cs typeface="+mn-cs"/>
              </a:rPr>
              <a:t>加对乘的分配率</a:t>
            </a:r>
            <a:endParaRPr kumimoji="1" lang="zh-CN" altLang="en-US" sz="2800" kern="1200" cap="none" spc="0" normalizeH="0" baseline="0" noProof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503050405090304" pitchFamily="18" charset="0"/>
              <a:ea typeface="幼圆" panose="02010509060101010101" pitchFamily="49" charset="-122"/>
              <a:cs typeface="+mn-cs"/>
            </a:endParaRPr>
          </a:p>
        </p:txBody>
      </p:sp>
      <p:graphicFrame>
        <p:nvGraphicFramePr>
          <p:cNvPr id="34830" name="Object 14"/>
          <p:cNvGraphicFramePr>
            <a:graphicFrameLocks noChangeAspect="1"/>
          </p:cNvGraphicFramePr>
          <p:nvPr/>
        </p:nvGraphicFramePr>
        <p:xfrm>
          <a:off x="1258888" y="4365625"/>
          <a:ext cx="699611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13" imgW="7503160" imgH="408305" progId="Equation.3">
                  <p:embed/>
                </p:oleObj>
              </mc:Choice>
              <mc:Fallback>
                <p:oleObj name="" r:id="rId13" imgW="7503160" imgH="408305" progId="Equation.3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4365625"/>
                        <a:ext cx="6996112" cy="41433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15"/>
          <p:cNvGraphicFramePr>
            <a:graphicFrameLocks noChangeAspect="1"/>
          </p:cNvGraphicFramePr>
          <p:nvPr/>
        </p:nvGraphicFramePr>
        <p:xfrm>
          <a:off x="1258888" y="4868863"/>
          <a:ext cx="53086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15" imgW="5682615" imgH="408305" progId="Equation.3">
                  <p:embed/>
                </p:oleObj>
              </mc:Choice>
              <mc:Fallback>
                <p:oleObj name="" r:id="rId15" imgW="5682615" imgH="408305" progId="Equation.3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4868863"/>
                        <a:ext cx="5308600" cy="414337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6777038" y="4797425"/>
            <a:ext cx="1296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/>
            </a:pPr>
            <a:r>
              <a:rPr kumimoji="1" lang="zh-CN" altLang="en-US" sz="2800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503050405090304" pitchFamily="18" charset="0"/>
                <a:ea typeface="幼圆" panose="02010509060101010101" pitchFamily="49" charset="-122"/>
                <a:cs typeface="+mn-cs"/>
              </a:rPr>
              <a:t>合并项</a:t>
            </a:r>
            <a:endParaRPr kumimoji="1" lang="zh-CN" altLang="en-US" sz="2800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503050405090304" pitchFamily="18" charset="0"/>
              <a:ea typeface="幼圆" panose="02010509060101010101" pitchFamily="49" charset="-122"/>
              <a:cs typeface="+mn-cs"/>
            </a:endParaRPr>
          </a:p>
        </p:txBody>
      </p:sp>
      <p:graphicFrame>
        <p:nvGraphicFramePr>
          <p:cNvPr id="34833" name="Object 17"/>
          <p:cNvGraphicFramePr>
            <a:graphicFrameLocks noChangeAspect="1"/>
          </p:cNvGraphicFramePr>
          <p:nvPr/>
        </p:nvGraphicFramePr>
        <p:xfrm>
          <a:off x="1258888" y="5445125"/>
          <a:ext cx="20764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" r:id="rId17" imgW="2204085" imgH="408305" progId="Equation.3">
                  <p:embed/>
                </p:oleObj>
              </mc:Choice>
              <mc:Fallback>
                <p:oleObj name="" r:id="rId17" imgW="2204085" imgH="408305" progId="Equation.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5445125"/>
                        <a:ext cx="2076450" cy="414338"/>
                      </a:xfrm>
                      <a:prstGeom prst="rect">
                        <a:avLst/>
                      </a:prstGeom>
                      <a:solidFill>
                        <a:srgbClr val="61565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Object 18"/>
          <p:cNvGraphicFramePr>
            <a:graphicFrameLocks noChangeAspect="1"/>
          </p:cNvGraphicFramePr>
          <p:nvPr/>
        </p:nvGraphicFramePr>
        <p:xfrm>
          <a:off x="1241425" y="5986463"/>
          <a:ext cx="16017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19" imgW="1682115" imgH="383540" progId="Equation.3">
                  <p:embed/>
                </p:oleObj>
              </mc:Choice>
              <mc:Fallback>
                <p:oleObj name="" r:id="rId19" imgW="1682115" imgH="383540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41425" y="5986463"/>
                        <a:ext cx="1601788" cy="395287"/>
                      </a:xfrm>
                      <a:prstGeom prst="rect">
                        <a:avLst/>
                      </a:prstGeom>
                      <a:solidFill>
                        <a:srgbClr val="61565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5" name="Rectangle 19"/>
          <p:cNvSpPr/>
          <p:nvPr/>
        </p:nvSpPr>
        <p:spPr>
          <a:xfrm>
            <a:off x="250825" y="300038"/>
            <a:ext cx="4629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33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☆ </a:t>
            </a:r>
            <a:r>
              <a:rPr lang="zh-CN" altLang="en-US" sz="2800" dirty="0">
                <a:solidFill>
                  <a:srgbClr val="3333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加对乘的分配率及配项法</a:t>
            </a:r>
            <a:endParaRPr lang="zh-CN" altLang="en-US" sz="2800" dirty="0">
              <a:solidFill>
                <a:srgbClr val="3333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4836" name="Text Box 20"/>
          <p:cNvSpPr txBox="1"/>
          <p:nvPr/>
        </p:nvSpPr>
        <p:spPr>
          <a:xfrm>
            <a:off x="3446463" y="901700"/>
            <a:ext cx="5697537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表示成最大项之积和最小项之和的形式。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34837" name="Text Box 21"/>
          <p:cNvSpPr txBox="1"/>
          <p:nvPr/>
        </p:nvSpPr>
        <p:spPr>
          <a:xfrm>
            <a:off x="250825" y="1484313"/>
            <a:ext cx="1079500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幼圆" panose="02010509060101010101" pitchFamily="49" charset="-122"/>
              </a:rPr>
              <a:t>解：</a:t>
            </a:r>
            <a:endParaRPr lang="zh-CN" altLang="en-US" sz="2800" dirty="0">
              <a:ea typeface="幼圆" panose="02010509060101010101" pitchFamily="49" charset="-122"/>
            </a:endParaRPr>
          </a:p>
        </p:txBody>
      </p:sp>
      <p:sp>
        <p:nvSpPr>
          <p:cNvPr id="34838" name="Text Box 22"/>
          <p:cNvSpPr txBox="1"/>
          <p:nvPr/>
        </p:nvSpPr>
        <p:spPr>
          <a:xfrm>
            <a:off x="3509963" y="5408613"/>
            <a:ext cx="5157787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最大项原变量记做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，反变量记做</a:t>
            </a:r>
            <a:r>
              <a:rPr lang="en-US" altLang="zh-CN" sz="2400" dirty="0">
                <a:ea typeface="幼圆" panose="02010509060101010101" pitchFamily="49" charset="-122"/>
              </a:rPr>
              <a:t>1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4839" name="Text Box 23"/>
          <p:cNvSpPr txBox="1"/>
          <p:nvPr/>
        </p:nvSpPr>
        <p:spPr>
          <a:xfrm>
            <a:off x="3492500" y="5994400"/>
            <a:ext cx="2970213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最小项之和为：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aphicFrame>
        <p:nvGraphicFramePr>
          <p:cNvPr id="34840" name="Object 24"/>
          <p:cNvGraphicFramePr>
            <a:graphicFrameLocks noChangeAspect="1"/>
          </p:cNvGraphicFramePr>
          <p:nvPr/>
        </p:nvGraphicFramePr>
        <p:xfrm>
          <a:off x="5607050" y="6038850"/>
          <a:ext cx="2206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21" imgW="906145" imgH="179705" progId="Equation.3">
                  <p:embed/>
                </p:oleObj>
              </mc:Choice>
              <mc:Fallback>
                <p:oleObj name="" r:id="rId21" imgW="906145" imgH="179705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07050" y="6038850"/>
                        <a:ext cx="2206625" cy="508000"/>
                      </a:xfrm>
                      <a:prstGeom prst="rect">
                        <a:avLst/>
                      </a:prstGeom>
                      <a:solidFill>
                        <a:srgbClr val="61565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1" name="Object 25"/>
          <p:cNvGraphicFramePr>
            <a:graphicFrameLocks noChangeAspect="1"/>
          </p:cNvGraphicFramePr>
          <p:nvPr/>
        </p:nvGraphicFramePr>
        <p:xfrm>
          <a:off x="6867525" y="2979738"/>
          <a:ext cx="12985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23" imgW="514350" imgH="114300" progId="Equation.3">
                  <p:embed/>
                </p:oleObj>
              </mc:Choice>
              <mc:Fallback>
                <p:oleObj name="" r:id="rId23" imgW="514350" imgH="114300" progId="Equation.3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67525" y="2979738"/>
                        <a:ext cx="1298575" cy="357187"/>
                      </a:xfrm>
                      <a:prstGeom prst="rect">
                        <a:avLst/>
                      </a:prstGeom>
                      <a:solidFill>
                        <a:srgbClr val="61565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2" name="Object 26"/>
          <p:cNvGraphicFramePr>
            <a:graphicFrameLocks noChangeAspect="1"/>
          </p:cNvGraphicFramePr>
          <p:nvPr/>
        </p:nvGraphicFramePr>
        <p:xfrm>
          <a:off x="6829425" y="3384550"/>
          <a:ext cx="13763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25" imgW="546735" imgH="114300" progId="Equation.3">
                  <p:embed/>
                </p:oleObj>
              </mc:Choice>
              <mc:Fallback>
                <p:oleObj name="" r:id="rId25" imgW="546735" imgH="114300" progId="Equation.3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29425" y="3384550"/>
                        <a:ext cx="1376363" cy="357188"/>
                      </a:xfrm>
                      <a:prstGeom prst="rect">
                        <a:avLst/>
                      </a:prstGeom>
                      <a:solidFill>
                        <a:srgbClr val="61565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3" name="Line 27"/>
          <p:cNvSpPr/>
          <p:nvPr/>
        </p:nvSpPr>
        <p:spPr>
          <a:xfrm>
            <a:off x="1692275" y="4778375"/>
            <a:ext cx="15303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44" name="Line 28"/>
          <p:cNvSpPr/>
          <p:nvPr/>
        </p:nvSpPr>
        <p:spPr>
          <a:xfrm>
            <a:off x="5067300" y="4778375"/>
            <a:ext cx="1439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45" name="Text Box 29"/>
          <p:cNvSpPr txBox="1"/>
          <p:nvPr/>
        </p:nvSpPr>
        <p:spPr>
          <a:xfrm>
            <a:off x="4122738" y="2033588"/>
            <a:ext cx="4186237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A+B</a:t>
            </a:r>
            <a:r>
              <a:rPr lang="zh-CN" altLang="en-US" sz="2400" dirty="0">
                <a:ea typeface="幼圆" panose="02010509060101010101" pitchFamily="49" charset="-122"/>
              </a:rPr>
              <a:t>缺变量</a:t>
            </a:r>
            <a:r>
              <a:rPr lang="en-US" altLang="zh-CN" sz="2400" dirty="0">
                <a:ea typeface="幼圆" panose="02010509060101010101" pitchFamily="49" charset="-122"/>
              </a:rPr>
              <a:t>C,A+C</a:t>
            </a:r>
            <a:r>
              <a:rPr lang="zh-CN" altLang="en-US" sz="2400" dirty="0">
                <a:ea typeface="幼圆" panose="02010509060101010101" pitchFamily="49" charset="-122"/>
              </a:rPr>
              <a:t>缺变量</a:t>
            </a:r>
            <a:r>
              <a:rPr lang="en-US" altLang="zh-CN" sz="2400" dirty="0">
                <a:ea typeface="幼圆" panose="02010509060101010101" pitchFamily="49" charset="-122"/>
              </a:rPr>
              <a:t>B</a:t>
            </a:r>
            <a:endParaRPr lang="en-US" altLang="zh-CN" sz="2400" dirty="0"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4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4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30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34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0" fill="hold"/>
                                        <p:tgtEl>
                                          <p:spTgt spid="34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30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30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34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34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0" fill="hold"/>
                                        <p:tgtEl>
                                          <p:spTgt spid="34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000" fill="hold"/>
                                        <p:tgtEl>
                                          <p:spTgt spid="34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" dur="3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1" dur="30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30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30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3000" fill="hold"/>
                                        <p:tgtEl>
                                          <p:spTgt spid="34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000" fill="hold"/>
                                        <p:tgtEl>
                                          <p:spTgt spid="34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5" dur="30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3000" fill="hold"/>
                                        <p:tgtEl>
                                          <p:spTgt spid="34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0" fill="hold"/>
                                        <p:tgtEl>
                                          <p:spTgt spid="34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000" fill="hold"/>
                                        <p:tgtEl>
                                          <p:spTgt spid="34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000" fill="hold"/>
                                        <p:tgtEl>
                                          <p:spTgt spid="34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30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30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34825" grpId="0"/>
      <p:bldP spid="34827" grpId="0"/>
      <p:bldP spid="34829" grpId="0"/>
      <p:bldP spid="34832" grpId="0"/>
      <p:bldP spid="34835" grpId="0"/>
      <p:bldP spid="34836" grpId="0"/>
      <p:bldP spid="34837" grpId="0"/>
      <p:bldP spid="34838" grpId="0"/>
      <p:bldP spid="34839" grpId="0"/>
      <p:bldP spid="348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38163" y="400050"/>
            <a:ext cx="839946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   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由以上讨论可知：全部由最大项相乘构成的或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-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与表达式称为最大项的标准表达式，又称为标准或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-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与表达式。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5845" name="Rectangle 5"/>
          <p:cNvSpPr/>
          <p:nvPr/>
        </p:nvSpPr>
        <p:spPr>
          <a:xfrm>
            <a:off x="323850" y="1824038"/>
            <a:ext cx="5364163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、最小项与最大项之间的关系：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39750" y="2420938"/>
            <a:ext cx="427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★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脚号相同，互为反演。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4859338" y="2492375"/>
          <a:ext cx="11906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1" imgW="1232535" imgH="424815" progId="Equation.3">
                  <p:embed/>
                </p:oleObj>
              </mc:Choice>
              <mc:Fallback>
                <p:oleObj name="" r:id="rId1" imgW="1232535" imgH="424815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59338" y="2492375"/>
                        <a:ext cx="1190625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6334125" y="2492375"/>
          <a:ext cx="11906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3" imgW="1232535" imgH="424815" progId="Equation.3">
                  <p:embed/>
                </p:oleObj>
              </mc:Choice>
              <mc:Fallback>
                <p:oleObj name="" r:id="rId3" imgW="1232535" imgH="424815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34125" y="2492375"/>
                        <a:ext cx="1190625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1466850" y="3024188"/>
          <a:ext cx="4249738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5" imgW="1469390" imgH="196215" progId="Equation.3">
                  <p:embed/>
                </p:oleObj>
              </mc:Choice>
              <mc:Fallback>
                <p:oleObj name="" r:id="rId5" imgW="1469390" imgH="196215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66850" y="3024188"/>
                        <a:ext cx="4249738" cy="668337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1476375" y="3716338"/>
          <a:ext cx="41957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7" imgW="1461135" imgH="179705" progId="Equation.3">
                  <p:embed/>
                </p:oleObj>
              </mc:Choice>
              <mc:Fallback>
                <p:oleObj name="" r:id="rId7" imgW="1461135" imgH="179705" progId="Equation.3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6375" y="3716338"/>
                        <a:ext cx="4195763" cy="606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1403350" y="4365625"/>
          <a:ext cx="22161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" r:id="rId9" imgW="1682115" imgH="277495" progId="Equation.3">
                  <p:embed/>
                </p:oleObj>
              </mc:Choice>
              <mc:Fallback>
                <p:oleObj name="" r:id="rId9" imgW="1682115" imgH="277495" progId="Equation.3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3350" y="4365625"/>
                        <a:ext cx="2216150" cy="406400"/>
                      </a:xfrm>
                      <a:prstGeom prst="rect">
                        <a:avLst/>
                      </a:prstGeom>
                      <a:solidFill>
                        <a:srgbClr val="3333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1403350" y="4873625"/>
          <a:ext cx="5791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" r:id="rId11" imgW="4441190" imgH="318135" progId="Equation.3">
                  <p:embed/>
                </p:oleObj>
              </mc:Choice>
              <mc:Fallback>
                <p:oleObj name="" r:id="rId11" imgW="4441190" imgH="318135" progId="Equation.3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3350" y="4873625"/>
                        <a:ext cx="5791200" cy="465138"/>
                      </a:xfrm>
                      <a:prstGeom prst="rect">
                        <a:avLst/>
                      </a:prstGeom>
                      <a:solidFill>
                        <a:srgbClr val="3333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Text Box 13"/>
          <p:cNvSpPr txBox="1"/>
          <p:nvPr/>
        </p:nvSpPr>
        <p:spPr>
          <a:xfrm>
            <a:off x="512763" y="3159125"/>
            <a:ext cx="86360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1:</a:t>
            </a:r>
            <a:endParaRPr lang="en-US" altLang="zh-CN" sz="2800" dirty="0"/>
          </a:p>
        </p:txBody>
      </p:sp>
      <p:sp>
        <p:nvSpPr>
          <p:cNvPr id="35854" name="Rectangle 14"/>
          <p:cNvSpPr/>
          <p:nvPr/>
        </p:nvSpPr>
        <p:spPr>
          <a:xfrm>
            <a:off x="539750" y="4284663"/>
            <a:ext cx="836613" cy="519112"/>
          </a:xfrm>
          <a:prstGeom prst="rect">
            <a:avLst/>
          </a:prstGeom>
          <a:solidFill>
            <a:srgbClr val="7030A0"/>
          </a:solidFill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FF00"/>
                </a:solidFill>
              </a:rPr>
              <a:t>例</a:t>
            </a:r>
            <a:r>
              <a:rPr lang="en-US" altLang="zh-CN" sz="2800" dirty="0">
                <a:solidFill>
                  <a:srgbClr val="00FF00"/>
                </a:solidFill>
              </a:rPr>
              <a:t>2:</a:t>
            </a:r>
            <a:endParaRPr lang="en-US" altLang="zh-CN" sz="2800" dirty="0">
              <a:solidFill>
                <a:srgbClr val="00FF00"/>
              </a:solidFill>
            </a:endParaRPr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1746250" y="5445125"/>
          <a:ext cx="21050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" r:id="rId13" imgW="1600200" imgH="294005" progId="Equation.3">
                  <p:embed/>
                </p:oleObj>
              </mc:Choice>
              <mc:Fallback>
                <p:oleObj name="" r:id="rId13" imgW="1600200" imgH="294005" progId="Equation.3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46250" y="5445125"/>
                        <a:ext cx="2105025" cy="431800"/>
                      </a:xfrm>
                      <a:prstGeom prst="rect">
                        <a:avLst/>
                      </a:prstGeom>
                      <a:solidFill>
                        <a:srgbClr val="3333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16"/>
          <p:cNvGraphicFramePr>
            <a:graphicFrameLocks noChangeAspect="1"/>
          </p:cNvGraphicFramePr>
          <p:nvPr/>
        </p:nvGraphicFramePr>
        <p:xfrm>
          <a:off x="1763713" y="6021388"/>
          <a:ext cx="189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15" imgW="1428750" imgH="277495" progId="Equation.3">
                  <p:embed/>
                </p:oleObj>
              </mc:Choice>
              <mc:Fallback>
                <p:oleObj name="" r:id="rId15" imgW="1428750" imgH="277495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3713" y="6021388"/>
                        <a:ext cx="1892300" cy="406400"/>
                      </a:xfrm>
                      <a:prstGeom prst="rect">
                        <a:avLst/>
                      </a:prstGeom>
                      <a:solidFill>
                        <a:srgbClr val="3333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30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30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30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" dur="30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0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" dur="30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5" grpId="0"/>
      <p:bldP spid="35846" grpId="0"/>
      <p:bldP spid="35853" grpId="0"/>
      <p:bldP spid="358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735138" y="1196975"/>
          <a:ext cx="1828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" r:id="rId1" imgW="1388110" imgH="318135" progId="Equation.3">
                  <p:embed/>
                </p:oleObj>
              </mc:Choice>
              <mc:Fallback>
                <p:oleObj name="" r:id="rId1" imgW="1388110" imgH="318135" progId="Equation.3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35138" y="1196975"/>
                        <a:ext cx="182880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4427538" y="1168400"/>
          <a:ext cx="36020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3" imgW="2767965" imgH="318135" progId="Equation.3">
                  <p:embed/>
                </p:oleObj>
              </mc:Choice>
              <mc:Fallback>
                <p:oleObj name="" r:id="rId3" imgW="2767965" imgH="318135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27538" y="1168400"/>
                        <a:ext cx="3602037" cy="460375"/>
                      </a:xfrm>
                      <a:prstGeom prst="rect">
                        <a:avLst/>
                      </a:prstGeom>
                      <a:solidFill>
                        <a:srgbClr val="3333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1778000" y="1798638"/>
          <a:ext cx="18573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5" imgW="1403985" imgH="318135" progId="Equation.3">
                  <p:embed/>
                </p:oleObj>
              </mc:Choice>
              <mc:Fallback>
                <p:oleObj name="" r:id="rId5" imgW="1403985" imgH="318135" progId="Equation.3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78000" y="1798638"/>
                        <a:ext cx="185737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4392613" y="1695450"/>
          <a:ext cx="37719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" r:id="rId7" imgW="1306195" imgH="179705" progId="Equation.3">
                  <p:embed/>
                </p:oleObj>
              </mc:Choice>
              <mc:Fallback>
                <p:oleObj name="" r:id="rId7" imgW="1306195" imgH="179705" progId="Equation.3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92613" y="1695450"/>
                        <a:ext cx="3771900" cy="608013"/>
                      </a:xfrm>
                      <a:prstGeom prst="rect">
                        <a:avLst/>
                      </a:prstGeom>
                      <a:solidFill>
                        <a:srgbClr val="3333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871538" y="2371725"/>
          <a:ext cx="338613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" r:id="rId9" imgW="1167765" imgH="179705" progId="Equation.3">
                  <p:embed/>
                </p:oleObj>
              </mc:Choice>
              <mc:Fallback>
                <p:oleObj name="" r:id="rId9" imgW="1167765" imgH="179705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71538" y="2371725"/>
                        <a:ext cx="3386137" cy="608013"/>
                      </a:xfrm>
                      <a:prstGeom prst="rect">
                        <a:avLst/>
                      </a:prstGeom>
                      <a:solidFill>
                        <a:srgbClr val="9900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1476375" y="4030663"/>
          <a:ext cx="27495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11" imgW="2089785" imgH="277495" progId="Equation.3">
                  <p:embed/>
                </p:oleObj>
              </mc:Choice>
              <mc:Fallback>
                <p:oleObj name="" r:id="rId11" imgW="2089785" imgH="277495" progId="Equation.3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6375" y="4030663"/>
                        <a:ext cx="2749550" cy="406400"/>
                      </a:xfrm>
                      <a:prstGeom prst="rect">
                        <a:avLst/>
                      </a:prstGeom>
                      <a:solidFill>
                        <a:srgbClr val="9900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10"/>
          <p:cNvSpPr/>
          <p:nvPr/>
        </p:nvSpPr>
        <p:spPr>
          <a:xfrm>
            <a:off x="755650" y="476250"/>
            <a:ext cx="4273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★ </a:t>
            </a:r>
            <a:r>
              <a:rPr lang="zh-CN" altLang="en-US" sz="28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因子相同，互为对偶。</a:t>
            </a:r>
            <a:endParaRPr lang="zh-CN" altLang="en-US" sz="28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4897438" y="2979738"/>
          <a:ext cx="13430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13" imgW="539115" imgH="253365" progId="Equation.3">
                  <p:embed/>
                </p:oleObj>
              </mc:Choice>
              <mc:Fallback>
                <p:oleObj name="" r:id="rId13" imgW="539115" imgH="253365" progId="Equation.3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97438" y="2979738"/>
                        <a:ext cx="1343025" cy="684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Text Box 12"/>
          <p:cNvSpPr txBox="1"/>
          <p:nvPr/>
        </p:nvSpPr>
        <p:spPr>
          <a:xfrm>
            <a:off x="4392613" y="2324100"/>
            <a:ext cx="2835275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幼圆" panose="02010509060101010101" pitchFamily="49" charset="-122"/>
              </a:rPr>
              <a:t>求其对偶式。</a:t>
            </a:r>
            <a:endParaRPr lang="zh-CN" altLang="en-US" sz="2800" dirty="0">
              <a:ea typeface="幼圆" panose="02010509060101010101" pitchFamily="49" charset="-122"/>
            </a:endParaRPr>
          </a:p>
        </p:txBody>
      </p:sp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4932363" y="3714750"/>
          <a:ext cx="129222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15" imgW="514350" imgH="245110" progId="Equation.3">
                  <p:embed/>
                </p:oleObj>
              </mc:Choice>
              <mc:Fallback>
                <p:oleObj name="" r:id="rId15" imgW="514350" imgH="245110" progId="Equation.3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32363" y="3714750"/>
                        <a:ext cx="1292225" cy="658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4"/>
          <p:cNvGraphicFramePr>
            <a:graphicFrameLocks noChangeAspect="1"/>
          </p:cNvGraphicFramePr>
          <p:nvPr/>
        </p:nvGraphicFramePr>
        <p:xfrm>
          <a:off x="4886325" y="4410075"/>
          <a:ext cx="13430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" r:id="rId17" imgW="539115" imgH="253365" progId="Equation.3">
                  <p:embed/>
                </p:oleObj>
              </mc:Choice>
              <mc:Fallback>
                <p:oleObj name="" r:id="rId17" imgW="539115" imgH="253365" progId="Equation.3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86325" y="4410075"/>
                        <a:ext cx="1343025" cy="684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5"/>
          <p:cNvGraphicFramePr>
            <a:graphicFrameLocks noChangeAspect="1"/>
          </p:cNvGraphicFramePr>
          <p:nvPr/>
        </p:nvGraphicFramePr>
        <p:xfrm>
          <a:off x="4886325" y="5175250"/>
          <a:ext cx="13430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" r:id="rId19" imgW="539115" imgH="253365" progId="Equation.3">
                  <p:embed/>
                </p:oleObj>
              </mc:Choice>
              <mc:Fallback>
                <p:oleObj name="" r:id="rId19" imgW="539115" imgH="253365" progId="Equation.3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86325" y="5175250"/>
                        <a:ext cx="1343025" cy="684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6732588" y="2979738"/>
          <a:ext cx="13430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" r:id="rId21" imgW="539115" imgH="245110" progId="Equation.3">
                  <p:embed/>
                </p:oleObj>
              </mc:Choice>
              <mc:Fallback>
                <p:oleObj name="" r:id="rId21" imgW="539115" imgH="245110" progId="Equation.3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32588" y="2979738"/>
                        <a:ext cx="1343025" cy="658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6738938" y="3789363"/>
          <a:ext cx="13430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" r:id="rId23" imgW="539115" imgH="253365" progId="Equation.3">
                  <p:embed/>
                </p:oleObj>
              </mc:Choice>
              <mc:Fallback>
                <p:oleObj name="" r:id="rId23" imgW="539115" imgH="253365" progId="Equation.3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38938" y="3789363"/>
                        <a:ext cx="1343025" cy="684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18"/>
          <p:cNvGraphicFramePr>
            <a:graphicFrameLocks noChangeAspect="1"/>
          </p:cNvGraphicFramePr>
          <p:nvPr/>
        </p:nvGraphicFramePr>
        <p:xfrm>
          <a:off x="6732588" y="4454525"/>
          <a:ext cx="12160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" r:id="rId25" imgW="481965" imgH="253365" progId="Equation.3">
                  <p:embed/>
                </p:oleObj>
              </mc:Choice>
              <mc:Fallback>
                <p:oleObj name="" r:id="rId25" imgW="481965" imgH="253365" progId="Equation.3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32588" y="4454525"/>
                        <a:ext cx="1216025" cy="684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19"/>
          <p:cNvGraphicFramePr>
            <a:graphicFrameLocks noChangeAspect="1"/>
          </p:cNvGraphicFramePr>
          <p:nvPr/>
        </p:nvGraphicFramePr>
        <p:xfrm>
          <a:off x="6732588" y="5175250"/>
          <a:ext cx="12160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27" imgW="481965" imgH="253365" progId="Equation.3">
                  <p:embed/>
                </p:oleObj>
              </mc:Choice>
              <mc:Fallback>
                <p:oleObj name="" r:id="rId27" imgW="481965" imgH="253365" progId="Equation.3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32588" y="5175250"/>
                        <a:ext cx="1216025" cy="684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4" name="AutoShape 20"/>
          <p:cNvSpPr/>
          <p:nvPr/>
        </p:nvSpPr>
        <p:spPr>
          <a:xfrm>
            <a:off x="4797425" y="1449388"/>
            <a:ext cx="3646488" cy="1754187"/>
          </a:xfrm>
          <a:prstGeom prst="cloudCallout">
            <a:avLst>
              <a:gd name="adj1" fmla="val -92491"/>
              <a:gd name="adj2" fmla="val 75699"/>
            </a:avLst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FF00"/>
                </a:solidFill>
                <a:ea typeface="幼圆" panose="02010509060101010101" pitchFamily="49" charset="-122"/>
              </a:rPr>
              <a:t>最小项与最大项之和为</a:t>
            </a:r>
            <a:r>
              <a:rPr lang="en-US" altLang="zh-CN" sz="2400" dirty="0">
                <a:solidFill>
                  <a:srgbClr val="FFFF00"/>
                </a:solidFill>
                <a:ea typeface="幼圆" panose="02010509060101010101" pitchFamily="49" charset="-122"/>
              </a:rPr>
              <a:t>15.</a:t>
            </a:r>
            <a:endParaRPr lang="en-US" altLang="zh-CN" sz="2400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30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/>
      <p:bldP spid="36876" grpId="0"/>
      <p:bldP spid="3688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2" name="Text Box 4"/>
          <p:cNvSpPr txBox="1"/>
          <p:nvPr/>
        </p:nvSpPr>
        <p:spPr>
          <a:xfrm>
            <a:off x="539750" y="404813"/>
            <a:ext cx="60467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800000"/>
                </a:solidFill>
              </a:rPr>
              <a:t>四、逻辑函数表达式的转换</a:t>
            </a:r>
            <a:endParaRPr lang="zh-CN" altLang="en-US" sz="2800" b="1" dirty="0">
              <a:solidFill>
                <a:srgbClr val="800000"/>
              </a:solidFill>
            </a:endParaRPr>
          </a:p>
        </p:txBody>
      </p:sp>
      <p:sp>
        <p:nvSpPr>
          <p:cNvPr id="37893" name="Text Box 5"/>
          <p:cNvSpPr txBox="1"/>
          <p:nvPr/>
        </p:nvSpPr>
        <p:spPr>
          <a:xfrm>
            <a:off x="827088" y="1125538"/>
            <a:ext cx="7632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、代数转换法：</a:t>
            </a:r>
            <a:endParaRPr lang="zh-CN" altLang="en-US" sz="2400" b="1" dirty="0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971550" y="1700213"/>
            <a:ext cx="76327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将逻辑函数表达式转换成“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最小项之和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”的步骤：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第一步：将函数表达式转换成一般“与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或”表达式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524000" marR="0" lvl="0" indent="-15240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第二步：将函数表达式中非最小项“与”项都扩展成最小项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827088" y="3716338"/>
            <a:ext cx="76327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将逻辑函数表达式转换成“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最大项之积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”的步骤：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524000" marR="0" lvl="0" indent="-15240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第一步：将函数表达式转换成一般“或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与”表达式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1524000" marR="0" lvl="0" indent="-15240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第二步：将函数表达式中非最大项变换成“最大项之积”形式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7" name="Text Box 9"/>
          <p:cNvSpPr txBox="1"/>
          <p:nvPr/>
        </p:nvSpPr>
        <p:spPr>
          <a:xfrm>
            <a:off x="827088" y="5805488"/>
            <a:ext cx="7632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、真值表转换法：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/>
      <p:bldP spid="37894" grpId="0"/>
      <p:bldP spid="37896" grpId="0"/>
      <p:bldP spid="3789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4"/>
          <p:cNvSpPr/>
          <p:nvPr/>
        </p:nvSpPr>
        <p:spPr>
          <a:xfrm>
            <a:off x="1835150" y="476250"/>
            <a:ext cx="56896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§2.4  </a:t>
            </a:r>
            <a:r>
              <a:rPr lang="zh-CN" altLang="en-US" sz="3600" b="1" dirty="0">
                <a:solidFill>
                  <a:schemeClr val="tx2"/>
                </a:solidFill>
              </a:rPr>
              <a:t>逻辑函数的化简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grpSp>
        <p:nvGrpSpPr>
          <p:cNvPr id="38917" name="Group 5"/>
          <p:cNvGrpSpPr/>
          <p:nvPr/>
        </p:nvGrpSpPr>
        <p:grpSpPr>
          <a:xfrm>
            <a:off x="2266950" y="1268413"/>
            <a:ext cx="5091113" cy="1219200"/>
            <a:chOff x="1099" y="672"/>
            <a:chExt cx="3207" cy="768"/>
          </a:xfrm>
        </p:grpSpPr>
        <p:sp>
          <p:nvSpPr>
            <p:cNvPr id="38929" name="Oval 6"/>
            <p:cNvSpPr/>
            <p:nvPr/>
          </p:nvSpPr>
          <p:spPr>
            <a:xfrm>
              <a:off x="1099" y="672"/>
              <a:ext cx="3207" cy="768"/>
            </a:xfrm>
            <a:prstGeom prst="ellipse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8930" name="Text Box 7"/>
            <p:cNvSpPr txBox="1"/>
            <p:nvPr/>
          </p:nvSpPr>
          <p:spPr>
            <a:xfrm>
              <a:off x="1632" y="823"/>
              <a:ext cx="1968" cy="365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b="1" dirty="0">
                  <a:latin typeface="Times New Roman" panose="02020503050405090304" pitchFamily="18" charset="0"/>
                </a:rPr>
                <a:t>函数的简化依据</a:t>
              </a:r>
              <a:endParaRPr lang="zh-CN" altLang="en-US" dirty="0">
                <a:latin typeface="Times New Roman" panose="02020503050405090304" pitchFamily="18" charset="0"/>
              </a:endParaRPr>
            </a:p>
          </p:txBody>
        </p:sp>
      </p:grpSp>
      <p:sp>
        <p:nvSpPr>
          <p:cNvPr id="38920" name="AutoShape 8"/>
          <p:cNvSpPr/>
          <p:nvPr/>
        </p:nvSpPr>
        <p:spPr>
          <a:xfrm>
            <a:off x="666750" y="2335213"/>
            <a:ext cx="8077200" cy="3505200"/>
          </a:xfrm>
          <a:prstGeom prst="upArrowCallout">
            <a:avLst>
              <a:gd name="adj1" fmla="val 21250"/>
              <a:gd name="adj2" fmla="val 32314"/>
              <a:gd name="adj3" fmla="val 11949"/>
              <a:gd name="adj4" fmla="val 80347"/>
            </a:avLst>
          </a:prstGeom>
          <a:solidFill>
            <a:srgbClr val="FFCC66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3600" b="1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38921" name="Text Box 9"/>
          <p:cNvSpPr txBox="1"/>
          <p:nvPr/>
        </p:nvSpPr>
        <p:spPr>
          <a:xfrm>
            <a:off x="755650" y="3249613"/>
            <a:ext cx="4473575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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逻辑电路所用门的数量少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8922" name="Text Box 10"/>
          <p:cNvSpPr txBox="1"/>
          <p:nvPr/>
        </p:nvSpPr>
        <p:spPr>
          <a:xfrm>
            <a:off x="941388" y="3935413"/>
            <a:ext cx="37687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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</a:rPr>
              <a:t>每个门的输入端个数少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38923" name="Text Box 11"/>
          <p:cNvSpPr txBox="1"/>
          <p:nvPr/>
        </p:nvSpPr>
        <p:spPr>
          <a:xfrm>
            <a:off x="933450" y="4621213"/>
            <a:ext cx="3465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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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</a:rPr>
              <a:t>逻辑电路构成级数少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38924" name="Text Box 12"/>
          <p:cNvSpPr txBox="1"/>
          <p:nvPr/>
        </p:nvSpPr>
        <p:spPr>
          <a:xfrm>
            <a:off x="774700" y="5230813"/>
            <a:ext cx="4610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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sz="2400" b="1" dirty="0">
                <a:latin typeface="宋体" panose="02010600030101010101" pitchFamily="2" charset="-122"/>
              </a:rPr>
              <a:t>逻辑电路保证能可靠地工作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38925" name="AutoShape 13"/>
          <p:cNvSpPr/>
          <p:nvPr/>
        </p:nvSpPr>
        <p:spPr>
          <a:xfrm>
            <a:off x="5314950" y="3402013"/>
            <a:ext cx="76200" cy="838200"/>
          </a:xfrm>
          <a:prstGeom prst="rightBrace">
            <a:avLst>
              <a:gd name="adj1" fmla="val 91666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8926" name="AutoShape 14"/>
          <p:cNvSpPr/>
          <p:nvPr/>
        </p:nvSpPr>
        <p:spPr>
          <a:xfrm>
            <a:off x="5391150" y="4773613"/>
            <a:ext cx="76200" cy="838200"/>
          </a:xfrm>
          <a:prstGeom prst="rightBrace">
            <a:avLst>
              <a:gd name="adj1" fmla="val 91666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38927" name="Group 15"/>
          <p:cNvGrpSpPr/>
          <p:nvPr/>
        </p:nvGrpSpPr>
        <p:grpSpPr>
          <a:xfrm>
            <a:off x="5162550" y="2716213"/>
            <a:ext cx="2362200" cy="762000"/>
            <a:chOff x="3168" y="1584"/>
            <a:chExt cx="1488" cy="480"/>
          </a:xfrm>
        </p:grpSpPr>
        <p:sp>
          <p:nvSpPr>
            <p:cNvPr id="2" name="AutoShape 16"/>
            <p:cNvSpPr/>
            <p:nvPr/>
          </p:nvSpPr>
          <p:spPr>
            <a:xfrm>
              <a:off x="3168" y="1584"/>
              <a:ext cx="1488" cy="480"/>
            </a:xfrm>
            <a:prstGeom prst="wedgeEllipseCallout">
              <a:avLst>
                <a:gd name="adj1" fmla="val -37903"/>
                <a:gd name="adj2" fmla="val 92500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3600" b="1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38928" name="Text Box 17"/>
            <p:cNvSpPr txBox="1"/>
            <p:nvPr/>
          </p:nvSpPr>
          <p:spPr>
            <a:xfrm>
              <a:off x="3456" y="1680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降低成本</a:t>
              </a:r>
              <a:endParaRPr lang="zh-CN" altLang="en-US" sz="2400" dirty="0">
                <a:solidFill>
                  <a:srgbClr val="CC00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6011863" y="3716338"/>
            <a:ext cx="2819400" cy="1066800"/>
            <a:chOff x="3696" y="2208"/>
            <a:chExt cx="1776" cy="672"/>
          </a:xfrm>
        </p:grpSpPr>
        <p:sp>
          <p:nvSpPr>
            <p:cNvPr id="4" name="AutoShape 19"/>
            <p:cNvSpPr/>
            <p:nvPr/>
          </p:nvSpPr>
          <p:spPr>
            <a:xfrm>
              <a:off x="3696" y="2208"/>
              <a:ext cx="1776" cy="672"/>
            </a:xfrm>
            <a:prstGeom prst="wedgeRoundRectCallout">
              <a:avLst>
                <a:gd name="adj1" fmla="val -64583"/>
                <a:gd name="adj2" fmla="val 86014"/>
                <a:gd name="adj3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3600" b="1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5" name="Text Box 20"/>
            <p:cNvSpPr txBox="1"/>
            <p:nvPr/>
          </p:nvSpPr>
          <p:spPr>
            <a:xfrm>
              <a:off x="3792" y="2304"/>
              <a:ext cx="1488" cy="518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提高电路的工作速度和可靠性</a:t>
              </a:r>
              <a:endParaRPr lang="zh-CN" altLang="en-US" sz="2400" b="1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 animBg="1"/>
      <p:bldP spid="38921" grpId="0"/>
      <p:bldP spid="38922" grpId="0"/>
      <p:bldP spid="38923" grpId="0"/>
      <p:bldP spid="389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40" name="AutoShape 4"/>
          <p:cNvSpPr/>
          <p:nvPr/>
        </p:nvSpPr>
        <p:spPr>
          <a:xfrm>
            <a:off x="3995738" y="533400"/>
            <a:ext cx="4843462" cy="1752600"/>
          </a:xfrm>
          <a:prstGeom prst="leftArrowCallout">
            <a:avLst>
              <a:gd name="adj1" fmla="val 30796"/>
              <a:gd name="adj2" fmla="val 25000"/>
              <a:gd name="adj3" fmla="val 33303"/>
              <a:gd name="adj4" fmla="val 83333"/>
            </a:avLst>
          </a:prstGeom>
          <a:solidFill>
            <a:srgbClr val="FFCC66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9941" name="Text Box 5"/>
          <p:cNvSpPr txBox="1"/>
          <p:nvPr/>
        </p:nvSpPr>
        <p:spPr>
          <a:xfrm>
            <a:off x="4800600" y="609600"/>
            <a:ext cx="2019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最简式的标准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39942" name="Text Box 6"/>
          <p:cNvSpPr txBox="1"/>
          <p:nvPr/>
        </p:nvSpPr>
        <p:spPr>
          <a:xfrm>
            <a:off x="4876800" y="1143000"/>
            <a:ext cx="3868738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</a:rPr>
              <a:t>首先是式中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乘积项最少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grpSp>
        <p:nvGrpSpPr>
          <p:cNvPr id="39943" name="Group 7"/>
          <p:cNvGrpSpPr/>
          <p:nvPr/>
        </p:nvGrpSpPr>
        <p:grpSpPr>
          <a:xfrm>
            <a:off x="4910138" y="1676400"/>
            <a:ext cx="3471862" cy="457200"/>
            <a:chOff x="3093" y="1056"/>
            <a:chExt cx="2187" cy="288"/>
          </a:xfrm>
        </p:grpSpPr>
        <p:sp>
          <p:nvSpPr>
            <p:cNvPr id="39968" name="Text Box 8"/>
            <p:cNvSpPr txBox="1"/>
            <p:nvPr/>
          </p:nvSpPr>
          <p:spPr>
            <a:xfrm>
              <a:off x="3093" y="1056"/>
              <a:ext cx="2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CC3300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2400" dirty="0">
                  <a:latin typeface="宋体" panose="02010600030101010101" pitchFamily="2" charset="-122"/>
                  <a:sym typeface="Symbol" panose="05050102010706020507" pitchFamily="18" charset="2"/>
                </a:rPr>
                <a:t>  </a:t>
              </a:r>
              <a:endParaRPr lang="en-US" altLang="zh-CN" sz="2400" dirty="0">
                <a:latin typeface="宋体" panose="02010600030101010101" pitchFamily="2" charset="-122"/>
              </a:endParaRPr>
            </a:p>
          </p:txBody>
        </p:sp>
        <p:sp>
          <p:nvSpPr>
            <p:cNvPr id="39969" name="Text Box 9"/>
            <p:cNvSpPr txBox="1"/>
            <p:nvPr/>
          </p:nvSpPr>
          <p:spPr>
            <a:xfrm>
              <a:off x="3426" y="1056"/>
              <a:ext cx="18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宋体" panose="02010600030101010101" pitchFamily="2" charset="-122"/>
                </a:rPr>
                <a:t>乘积项中含的变量少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39946" name="Text Box 10" descr="羊皮纸"/>
          <p:cNvSpPr txBox="1"/>
          <p:nvPr/>
        </p:nvSpPr>
        <p:spPr>
          <a:xfrm>
            <a:off x="206375" y="1125538"/>
            <a:ext cx="399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50305040509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一、</a:t>
            </a:r>
            <a:r>
              <a:rPr lang="zh-CN" altLang="en-US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与</a:t>
            </a:r>
            <a:r>
              <a:rPr lang="en-US" altLang="zh-CN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--</a:t>
            </a:r>
            <a:r>
              <a:rPr lang="zh-CN" altLang="en-US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或表达式的简化</a:t>
            </a:r>
            <a:endParaRPr lang="zh-CN" altLang="en-US" sz="2800" b="1" dirty="0"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sp>
        <p:nvSpPr>
          <p:cNvPr id="39947" name="AutoShape 11" descr="羊皮纸"/>
          <p:cNvSpPr/>
          <p:nvPr/>
        </p:nvSpPr>
        <p:spPr>
          <a:xfrm>
            <a:off x="4800600" y="838200"/>
            <a:ext cx="3429000" cy="685800"/>
          </a:xfrm>
          <a:prstGeom prst="wedgeRoundRectCallout">
            <a:avLst>
              <a:gd name="adj1" fmla="val 13333"/>
              <a:gd name="adj2" fmla="val 88426"/>
              <a:gd name="adj3" fmla="val 16667"/>
            </a:avLst>
          </a:prstGeom>
          <a:blipFill rotWithShape="0">
            <a:blip r:embed="rId1"/>
          </a:blip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与门的输入端个数少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grpSp>
        <p:nvGrpSpPr>
          <p:cNvPr id="39948" name="Group 12"/>
          <p:cNvGrpSpPr/>
          <p:nvPr/>
        </p:nvGrpSpPr>
        <p:grpSpPr>
          <a:xfrm>
            <a:off x="3962400" y="228600"/>
            <a:ext cx="3962400" cy="838200"/>
            <a:chOff x="2496" y="144"/>
            <a:chExt cx="2496" cy="528"/>
          </a:xfrm>
        </p:grpSpPr>
        <p:sp>
          <p:nvSpPr>
            <p:cNvPr id="39966" name="AutoShape 13" descr="羊皮纸"/>
            <p:cNvSpPr/>
            <p:nvPr/>
          </p:nvSpPr>
          <p:spPr>
            <a:xfrm>
              <a:off x="2496" y="144"/>
              <a:ext cx="2496" cy="528"/>
            </a:xfrm>
            <a:prstGeom prst="wedgeRoundRectCallout">
              <a:avLst>
                <a:gd name="adj1" fmla="val 41106"/>
                <a:gd name="adj2" fmla="val 66287"/>
                <a:gd name="adj3" fmla="val 16667"/>
              </a:avLst>
            </a:prstGeom>
            <a:blipFill rotWithShape="0">
              <a:blip r:embed="rId1"/>
            </a:blip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3600" b="1" dirty="0">
                <a:latin typeface="Times New Roman" panose="02020503050405090304" pitchFamily="18" charset="0"/>
              </a:endParaRPr>
            </a:p>
          </p:txBody>
        </p:sp>
        <p:sp>
          <p:nvSpPr>
            <p:cNvPr id="39967" name="Text Box 14" descr="羊皮纸"/>
            <p:cNvSpPr txBox="1"/>
            <p:nvPr/>
          </p:nvSpPr>
          <p:spPr>
            <a:xfrm>
              <a:off x="2592" y="144"/>
              <a:ext cx="2266" cy="518"/>
            </a:xfrm>
            <a:prstGeom prst="rect">
              <a:avLst/>
            </a:prstGeom>
            <a:blipFill rotWithShape="0">
              <a:blip r:embed="rId1"/>
            </a:blip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宋体" panose="02010600030101010101" pitchFamily="2" charset="-122"/>
                  <a:sym typeface="Symbol" panose="05050102010706020507" pitchFamily="18" charset="2"/>
                </a:rPr>
                <a:t>  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实现电路的与门少</a:t>
              </a:r>
              <a:endParaRPr lang="zh-CN" altLang="en-US" sz="2400" b="1" dirty="0">
                <a:latin typeface="宋体" panose="02010600030101010101" pitchFamily="2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宋体" panose="02010600030101010101" pitchFamily="2" charset="-122"/>
                  <a:sym typeface="Symbol" panose="05050102010706020507" pitchFamily="18" charset="2"/>
                </a:rPr>
                <a:t> 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下级或门输入端个数少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39951" name="Group 15"/>
          <p:cNvGrpSpPr/>
          <p:nvPr/>
        </p:nvGrpSpPr>
        <p:grpSpPr>
          <a:xfrm>
            <a:off x="685800" y="2362200"/>
            <a:ext cx="7848600" cy="4114800"/>
            <a:chOff x="432" y="1488"/>
            <a:chExt cx="4944" cy="2592"/>
          </a:xfrm>
        </p:grpSpPr>
        <p:sp>
          <p:nvSpPr>
            <p:cNvPr id="39964" name="Rectangle 16"/>
            <p:cNvSpPr/>
            <p:nvPr/>
          </p:nvSpPr>
          <p:spPr>
            <a:xfrm>
              <a:off x="432" y="1488"/>
              <a:ext cx="4944" cy="2592"/>
            </a:xfrm>
            <a:prstGeom prst="rect">
              <a:avLst/>
            </a:prstGeom>
            <a:noFill/>
            <a:ln w="57150" cap="flat" cmpd="thinThick">
              <a:solidFill>
                <a:srgbClr val="33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9965" name="Text Box 17"/>
            <p:cNvSpPr txBox="1"/>
            <p:nvPr/>
          </p:nvSpPr>
          <p:spPr>
            <a:xfrm>
              <a:off x="550" y="1536"/>
              <a:ext cx="98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36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方法：</a:t>
              </a:r>
              <a:endParaRPr lang="zh-CN" altLang="en-US" sz="3600" b="1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39954" name="Group 18"/>
          <p:cNvGrpSpPr/>
          <p:nvPr/>
        </p:nvGrpSpPr>
        <p:grpSpPr>
          <a:xfrm>
            <a:off x="914400" y="3048000"/>
            <a:ext cx="7010400" cy="1082675"/>
            <a:chOff x="576" y="1930"/>
            <a:chExt cx="4416" cy="682"/>
          </a:xfrm>
        </p:grpSpPr>
        <p:sp>
          <p:nvSpPr>
            <p:cNvPr id="39960" name="Text Box 19" descr="羊皮纸"/>
            <p:cNvSpPr txBox="1"/>
            <p:nvPr/>
          </p:nvSpPr>
          <p:spPr>
            <a:xfrm>
              <a:off x="576" y="1968"/>
              <a:ext cx="14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   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并项： 利用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39961" name="Object 20"/>
            <p:cNvGraphicFramePr>
              <a:graphicFrameLocks noChangeAspect="1"/>
            </p:cNvGraphicFramePr>
            <p:nvPr/>
          </p:nvGraphicFramePr>
          <p:xfrm>
            <a:off x="2016" y="1930"/>
            <a:ext cx="139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5" name="" r:id="rId2" imgW="876300" imgH="203200" progId="Equation.3">
                    <p:embed/>
                  </p:oleObj>
                </mc:Choice>
                <mc:Fallback>
                  <p:oleObj name="" r:id="rId2" imgW="876300" imgH="203200" progId="Equation.3">
                    <p:embed/>
                    <p:pic>
                      <p:nvPicPr>
                        <p:cNvPr id="0" name="图片 337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016" y="1930"/>
                          <a:ext cx="1392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2" name="Text Box 21"/>
            <p:cNvSpPr txBox="1"/>
            <p:nvPr/>
          </p:nvSpPr>
          <p:spPr>
            <a:xfrm>
              <a:off x="3344" y="1968"/>
              <a:ext cx="16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宋体" panose="02010600030101010101" pitchFamily="2" charset="-122"/>
                </a:rPr>
                <a:t>将两项并为一项，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  <p:sp>
          <p:nvSpPr>
            <p:cNvPr id="39963" name="Text Box 22"/>
            <p:cNvSpPr txBox="1"/>
            <p:nvPr/>
          </p:nvSpPr>
          <p:spPr>
            <a:xfrm>
              <a:off x="1529" y="2285"/>
              <a:ext cx="15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宋体" panose="02010600030101010101" pitchFamily="2" charset="-122"/>
                </a:rPr>
                <a:t>且消去一个变量</a:t>
              </a:r>
              <a:r>
                <a:rPr lang="en-US" altLang="zh-CN" sz="2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B</a:t>
              </a:r>
              <a:endParaRPr lang="en-US" altLang="zh-CN" sz="2400" b="1" dirty="0">
                <a:solidFill>
                  <a:srgbClr val="CC330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39959" name="Text Box 23" descr="羊皮纸"/>
          <p:cNvSpPr txBox="1"/>
          <p:nvPr/>
        </p:nvSpPr>
        <p:spPr>
          <a:xfrm>
            <a:off x="914400" y="4129088"/>
            <a:ext cx="62563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   </a:t>
            </a:r>
            <a:r>
              <a:rPr lang="zh-CN" altLang="en-US" sz="2400" b="1" dirty="0">
                <a:latin typeface="宋体" panose="02010600030101010101" pitchFamily="2" charset="-122"/>
              </a:rPr>
              <a:t>消项： 利用</a:t>
            </a:r>
            <a:r>
              <a:rPr lang="en-US" altLang="zh-CN" sz="2800" b="1" dirty="0">
                <a:latin typeface="宋体" panose="02010600030101010101" pitchFamily="2" charset="-122"/>
              </a:rPr>
              <a:t>A + AB = A</a:t>
            </a:r>
            <a:r>
              <a:rPr lang="zh-CN" altLang="en-US" sz="2400" b="1" dirty="0">
                <a:latin typeface="宋体" panose="02010600030101010101" pitchFamily="2" charset="-122"/>
              </a:rPr>
              <a:t>消去多余的项</a:t>
            </a: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AB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914400" y="5334000"/>
            <a:ext cx="6781800" cy="1022350"/>
            <a:chOff x="576" y="3360"/>
            <a:chExt cx="4272" cy="644"/>
          </a:xfrm>
        </p:grpSpPr>
        <p:sp>
          <p:nvSpPr>
            <p:cNvPr id="39956" name="Text Box 25" descr="羊皮纸"/>
            <p:cNvSpPr txBox="1"/>
            <p:nvPr/>
          </p:nvSpPr>
          <p:spPr>
            <a:xfrm>
              <a:off x="576" y="3360"/>
              <a:ext cx="13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   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配项：利用</a:t>
              </a:r>
              <a:endParaRPr lang="zh-CN" altLang="en-US" sz="24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39957" name="Object 26"/>
            <p:cNvGraphicFramePr>
              <a:graphicFrameLocks noChangeAspect="1"/>
            </p:cNvGraphicFramePr>
            <p:nvPr/>
          </p:nvGraphicFramePr>
          <p:xfrm>
            <a:off x="1872" y="3360"/>
            <a:ext cx="195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6" name="" r:id="rId4" imgW="1637665" imgH="215900" progId="Equation.3">
                    <p:embed/>
                  </p:oleObj>
                </mc:Choice>
                <mc:Fallback>
                  <p:oleObj name="" r:id="rId4" imgW="1637665" imgH="215900" progId="Equation.3">
                    <p:embed/>
                    <p:pic>
                      <p:nvPicPr>
                        <p:cNvPr id="0" name="图片 337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872" y="3360"/>
                          <a:ext cx="1956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8" name="Text Box 27"/>
            <p:cNvSpPr txBox="1"/>
            <p:nvPr/>
          </p:nvSpPr>
          <p:spPr>
            <a:xfrm>
              <a:off x="3766" y="3408"/>
              <a:ext cx="10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宋体" panose="02010600030101010101" pitchFamily="2" charset="-122"/>
                </a:rPr>
                <a:t>和互补律、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  <p:sp>
          <p:nvSpPr>
            <p:cNvPr id="3" name="Text Box 28"/>
            <p:cNvSpPr txBox="1"/>
            <p:nvPr/>
          </p:nvSpPr>
          <p:spPr>
            <a:xfrm>
              <a:off x="1429" y="3677"/>
              <a:ext cx="30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宋体" panose="02010600030101010101" pitchFamily="2" charset="-122"/>
                </a:rPr>
                <a:t>重叠律先增添项，再消去多余项</a:t>
              </a:r>
              <a:r>
                <a:rPr lang="en-US" altLang="zh-CN" sz="2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BC</a:t>
              </a:r>
              <a:endParaRPr lang="en-US" altLang="zh-CN" sz="28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Group 29"/>
          <p:cNvGrpSpPr/>
          <p:nvPr/>
        </p:nvGrpSpPr>
        <p:grpSpPr>
          <a:xfrm>
            <a:off x="914400" y="4724400"/>
            <a:ext cx="6629400" cy="519113"/>
            <a:chOff x="576" y="2976"/>
            <a:chExt cx="4176" cy="327"/>
          </a:xfrm>
        </p:grpSpPr>
        <p:grpSp>
          <p:nvGrpSpPr>
            <p:cNvPr id="5" name="Group 30"/>
            <p:cNvGrpSpPr/>
            <p:nvPr/>
          </p:nvGrpSpPr>
          <p:grpSpPr>
            <a:xfrm>
              <a:off x="576" y="2976"/>
              <a:ext cx="4176" cy="327"/>
              <a:chOff x="576" y="2976"/>
              <a:chExt cx="4176" cy="327"/>
            </a:xfrm>
          </p:grpSpPr>
          <p:sp>
            <p:nvSpPr>
              <p:cNvPr id="39953" name="Text Box 31" descr="羊皮纸"/>
              <p:cNvSpPr txBox="1"/>
              <p:nvPr/>
            </p:nvSpPr>
            <p:spPr>
              <a:xfrm>
                <a:off x="576" y="2976"/>
                <a:ext cx="135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800" b="1" dirty="0">
                    <a:solidFill>
                      <a:srgbClr val="CC3300"/>
                    </a:solidFill>
                    <a:latin typeface="Times New Roman" panose="02020503050405090304" pitchFamily="18" charset="0"/>
                    <a:sym typeface="Symbol" panose="05050102010706020507" pitchFamily="18" charset="2"/>
                  </a:rPr>
                  <a:t>   </a:t>
                </a:r>
                <a:r>
                  <a:rPr lang="zh-CN" altLang="en-US" sz="2400" b="1" dirty="0">
                    <a:latin typeface="宋体" panose="02010600030101010101" pitchFamily="2" charset="-122"/>
                  </a:rPr>
                  <a:t>消元：利用</a:t>
                </a:r>
                <a:endParaRPr lang="zh-CN" altLang="en-US" sz="2400" dirty="0"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6" name="Object 32"/>
              <p:cNvGraphicFramePr>
                <a:graphicFrameLocks noChangeAspect="1"/>
              </p:cNvGraphicFramePr>
              <p:nvPr/>
            </p:nvGraphicFramePr>
            <p:xfrm>
              <a:off x="1920" y="2976"/>
              <a:ext cx="1488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3" name="" r:id="rId6" imgW="1002665" imgH="203200" progId="Equation.3">
                      <p:embed/>
                    </p:oleObj>
                  </mc:Choice>
                  <mc:Fallback>
                    <p:oleObj name="" r:id="rId6" imgW="1002665" imgH="203200" progId="Equation.3">
                      <p:embed/>
                      <p:pic>
                        <p:nvPicPr>
                          <p:cNvPr id="0" name="图片 3372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920" y="2976"/>
                            <a:ext cx="1488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55" name="Text Box 33"/>
              <p:cNvSpPr txBox="1"/>
              <p:nvPr/>
            </p:nvSpPr>
            <p:spPr>
              <a:xfrm>
                <a:off x="3364" y="2976"/>
                <a:ext cx="13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latin typeface="宋体" panose="02010600030101010101" pitchFamily="2" charset="-122"/>
                  </a:rPr>
                  <a:t>消去多余变量</a:t>
                </a:r>
                <a:r>
                  <a:rPr lang="en-US" altLang="zh-CN" sz="2800" b="1" dirty="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A</a:t>
                </a:r>
                <a:endParaRPr lang="en-US" altLang="zh-CN" sz="2800" b="1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39952" name="Line 34"/>
            <p:cNvSpPr/>
            <p:nvPr/>
          </p:nvSpPr>
          <p:spPr>
            <a:xfrm>
              <a:off x="4608" y="3024"/>
              <a:ext cx="96" cy="0"/>
            </a:xfrm>
            <a:prstGeom prst="line">
              <a:avLst/>
            </a:prstGeom>
            <a:ln w="38100" cap="flat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9971" name="Text Box 35"/>
          <p:cNvSpPr txBox="1"/>
          <p:nvPr/>
        </p:nvSpPr>
        <p:spPr>
          <a:xfrm>
            <a:off x="395288" y="333375"/>
            <a:ext cx="3429000" cy="64135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  <a:tileRect/>
          </a:gra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Left">
              <a:rot lat="0" lon="0" rev="0"/>
            </a:camera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anchor="ctr">
            <a:spAutoFit/>
            <a:flatTx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rgbClr val="A50021"/>
                </a:solidFill>
                <a:latin typeface="Times New Roman" panose="02020503050405090304" pitchFamily="18" charset="0"/>
                <a:ea typeface="隶书" panose="02010509060101010101" pitchFamily="49" charset="-122"/>
              </a:rPr>
              <a:t>代数法化简函数</a:t>
            </a:r>
            <a:endParaRPr lang="zh-CN" altLang="en-US" sz="3600" b="1" dirty="0">
              <a:solidFill>
                <a:srgbClr val="A50021"/>
              </a:solidFill>
              <a:latin typeface="Times New Roman" panose="0202050305040509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39942" grpId="0"/>
      <p:bldP spid="39946" grpId="0"/>
      <p:bldP spid="39947" grpId="0" animBg="1"/>
      <p:bldP spid="39959" grpId="0"/>
      <p:bldP spid="3997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92" name="Object 32"/>
          <p:cNvGraphicFramePr>
            <a:graphicFrameLocks noChangeAspect="1"/>
          </p:cNvGraphicFramePr>
          <p:nvPr/>
        </p:nvGraphicFramePr>
        <p:xfrm>
          <a:off x="3059113" y="404813"/>
          <a:ext cx="34401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name="" r:id="rId1" imgW="1191895" imgH="154940" progId="Equation.3">
                  <p:embed/>
                </p:oleObj>
              </mc:Choice>
              <mc:Fallback>
                <p:oleObj name="" r:id="rId1" imgW="1191895" imgH="154940" progId="Equation.3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59113" y="404813"/>
                        <a:ext cx="3440112" cy="547687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3" name="Object 33"/>
          <p:cNvGraphicFramePr>
            <a:graphicFrameLocks noChangeAspect="1"/>
          </p:cNvGraphicFramePr>
          <p:nvPr/>
        </p:nvGraphicFramePr>
        <p:xfrm>
          <a:off x="1131888" y="2417763"/>
          <a:ext cx="46101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" r:id="rId3" imgW="1616710" imgH="163195" progId="Equation.3">
                  <p:embed/>
                </p:oleObj>
              </mc:Choice>
              <mc:Fallback>
                <p:oleObj name="" r:id="rId3" imgW="1616710" imgH="163195" progId="Equation.3">
                  <p:embed/>
                  <p:pic>
                    <p:nvPicPr>
                      <p:cNvPr id="0" name="图片 337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31888" y="2417763"/>
                        <a:ext cx="4610100" cy="5762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4" name="Object 34"/>
          <p:cNvGraphicFramePr>
            <a:graphicFrameLocks noChangeAspect="1"/>
          </p:cNvGraphicFramePr>
          <p:nvPr/>
        </p:nvGraphicFramePr>
        <p:xfrm>
          <a:off x="1557338" y="3024188"/>
          <a:ext cx="43719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" r:id="rId5" imgW="1518285" imgH="146685" progId="Equation.3">
                  <p:embed/>
                </p:oleObj>
              </mc:Choice>
              <mc:Fallback>
                <p:oleObj name="" r:id="rId5" imgW="1518285" imgH="146685" progId="Equation.3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57338" y="3024188"/>
                        <a:ext cx="4371975" cy="51911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5" name="Object 35"/>
          <p:cNvGraphicFramePr>
            <a:graphicFrameLocks noChangeAspect="1"/>
          </p:cNvGraphicFramePr>
          <p:nvPr/>
        </p:nvGraphicFramePr>
        <p:xfrm>
          <a:off x="1557338" y="3813175"/>
          <a:ext cx="38036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name="" r:id="rId7" imgW="2906395" imgH="294005" progId="Equation.3">
                  <p:embed/>
                </p:oleObj>
              </mc:Choice>
              <mc:Fallback>
                <p:oleObj name="" r:id="rId7" imgW="2906395" imgH="294005" progId="Equation.3">
                  <p:embed/>
                  <p:pic>
                    <p:nvPicPr>
                      <p:cNvPr id="0" name="图片 337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57338" y="3813175"/>
                        <a:ext cx="3803650" cy="43497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6" name="Object 36"/>
          <p:cNvGraphicFramePr>
            <a:graphicFrameLocks noChangeAspect="1"/>
          </p:cNvGraphicFramePr>
          <p:nvPr/>
        </p:nvGraphicFramePr>
        <p:xfrm>
          <a:off x="1557338" y="4413250"/>
          <a:ext cx="39544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" r:id="rId9" imgW="3028950" imgH="294005" progId="Equation.3">
                  <p:embed/>
                </p:oleObj>
              </mc:Choice>
              <mc:Fallback>
                <p:oleObj name="" r:id="rId9" imgW="3028950" imgH="294005" progId="Equation.3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57338" y="4413250"/>
                        <a:ext cx="3954462" cy="43497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7" name="Object 37"/>
          <p:cNvGraphicFramePr>
            <a:graphicFrameLocks noChangeAspect="1"/>
          </p:cNvGraphicFramePr>
          <p:nvPr/>
        </p:nvGraphicFramePr>
        <p:xfrm>
          <a:off x="1120775" y="4938713"/>
          <a:ext cx="46116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" r:id="rId11" imgW="1616710" imgH="163195" progId="Equation.3">
                  <p:embed/>
                </p:oleObj>
              </mc:Choice>
              <mc:Fallback>
                <p:oleObj name="" r:id="rId11" imgW="1616710" imgH="163195" progId="Equation.3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20775" y="4938713"/>
                        <a:ext cx="4611688" cy="57626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8" name="Object 38"/>
          <p:cNvGraphicFramePr>
            <a:graphicFrameLocks noChangeAspect="1"/>
          </p:cNvGraphicFramePr>
          <p:nvPr/>
        </p:nvGraphicFramePr>
        <p:xfrm>
          <a:off x="1557338" y="5657850"/>
          <a:ext cx="40417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name="" r:id="rId13" imgW="3094355" imgH="294005" progId="Equation.3">
                  <p:embed/>
                </p:oleObj>
              </mc:Choice>
              <mc:Fallback>
                <p:oleObj name="" r:id="rId13" imgW="3094355" imgH="294005" progId="Equation.3">
                  <p:embed/>
                  <p:pic>
                    <p:nvPicPr>
                      <p:cNvPr id="0" name="图片 336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57338" y="5657850"/>
                        <a:ext cx="4041775" cy="43497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AutoShape 39"/>
          <p:cNvSpPr/>
          <p:nvPr/>
        </p:nvSpPr>
        <p:spPr>
          <a:xfrm>
            <a:off x="4572000" y="3124200"/>
            <a:ext cx="914400" cy="609600"/>
          </a:xfrm>
          <a:prstGeom prst="flowChartProcess">
            <a:avLst/>
          </a:prstGeom>
          <a:noFill/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41000" name="Text Box 40"/>
          <p:cNvSpPr txBox="1"/>
          <p:nvPr/>
        </p:nvSpPr>
        <p:spPr>
          <a:xfrm>
            <a:off x="611188" y="438150"/>
            <a:ext cx="2447925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ea typeface="幼圆" panose="02010509060101010101" pitchFamily="49" charset="-122"/>
              </a:rPr>
              <a:t>1</a:t>
            </a:r>
            <a:r>
              <a:rPr lang="zh-CN" altLang="en-US" sz="2800" b="1" dirty="0">
                <a:ea typeface="幼圆" panose="02010509060101010101" pitchFamily="49" charset="-122"/>
              </a:rPr>
              <a:t>、合并项法</a:t>
            </a:r>
            <a:endParaRPr lang="zh-CN" altLang="en-US" sz="2800" b="1" dirty="0">
              <a:ea typeface="幼圆" panose="02010509060101010101" pitchFamily="49" charset="-122"/>
            </a:endParaRPr>
          </a:p>
        </p:txBody>
      </p:sp>
      <p:sp>
        <p:nvSpPr>
          <p:cNvPr id="41001" name="Text Box 41"/>
          <p:cNvSpPr txBox="1"/>
          <p:nvPr/>
        </p:nvSpPr>
        <p:spPr>
          <a:xfrm>
            <a:off x="1285875" y="933450"/>
            <a:ext cx="765175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将两项合并为一项，并消去</a:t>
            </a:r>
            <a:r>
              <a:rPr lang="en-US" altLang="zh-CN" sz="2800" dirty="0">
                <a:solidFill>
                  <a:srgbClr val="8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2800" dirty="0">
                <a:solidFill>
                  <a:srgbClr val="8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/B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这一对因子。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002" name="Line 42"/>
          <p:cNvSpPr/>
          <p:nvPr/>
        </p:nvSpPr>
        <p:spPr>
          <a:xfrm>
            <a:off x="1970088" y="3587750"/>
            <a:ext cx="576262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3" name="Line 43"/>
          <p:cNvSpPr/>
          <p:nvPr/>
        </p:nvSpPr>
        <p:spPr>
          <a:xfrm>
            <a:off x="4157663" y="3587750"/>
            <a:ext cx="504825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4" name="Line 44"/>
          <p:cNvSpPr/>
          <p:nvPr/>
        </p:nvSpPr>
        <p:spPr>
          <a:xfrm>
            <a:off x="2997200" y="3587750"/>
            <a:ext cx="719138" cy="0"/>
          </a:xfrm>
          <a:prstGeom prst="line">
            <a:avLst/>
          </a:prstGeom>
          <a:ln w="381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5" name="Line 45"/>
          <p:cNvSpPr/>
          <p:nvPr/>
        </p:nvSpPr>
        <p:spPr>
          <a:xfrm>
            <a:off x="5202238" y="3587750"/>
            <a:ext cx="647700" cy="0"/>
          </a:xfrm>
          <a:prstGeom prst="line">
            <a:avLst/>
          </a:prstGeom>
          <a:ln w="381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6" name="Text Box 46"/>
          <p:cNvSpPr txBox="1"/>
          <p:nvPr/>
        </p:nvSpPr>
        <p:spPr>
          <a:xfrm>
            <a:off x="6146800" y="3024188"/>
            <a:ext cx="2476500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幼圆" panose="02010509060101010101" pitchFamily="49" charset="-122"/>
              </a:rPr>
              <a:t>合并项</a:t>
            </a:r>
            <a:endParaRPr lang="zh-CN" altLang="en-US" sz="2800" dirty="0">
              <a:ea typeface="幼圆" panose="02010509060101010101" pitchFamily="49" charset="-122"/>
            </a:endParaRPr>
          </a:p>
        </p:txBody>
      </p:sp>
      <p:sp>
        <p:nvSpPr>
          <p:cNvPr id="41007" name="Text Box 47"/>
          <p:cNvSpPr txBox="1"/>
          <p:nvPr/>
        </p:nvSpPr>
        <p:spPr>
          <a:xfrm>
            <a:off x="5921375" y="4959350"/>
            <a:ext cx="2700338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幼圆" panose="02010509060101010101" pitchFamily="49" charset="-122"/>
              </a:rPr>
              <a:t>利用代入规则：</a:t>
            </a:r>
            <a:endParaRPr lang="zh-CN" altLang="en-US" sz="2800" dirty="0">
              <a:ea typeface="幼圆" panose="02010509060101010101" pitchFamily="49" charset="-122"/>
            </a:endParaRPr>
          </a:p>
        </p:txBody>
      </p:sp>
      <p:graphicFrame>
        <p:nvGraphicFramePr>
          <p:cNvPr id="41008" name="Object 48"/>
          <p:cNvGraphicFramePr>
            <a:graphicFrameLocks noChangeAspect="1"/>
          </p:cNvGraphicFramePr>
          <p:nvPr/>
        </p:nvGraphicFramePr>
        <p:xfrm>
          <a:off x="6057900" y="5634038"/>
          <a:ext cx="16525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" r:id="rId15" imgW="546735" imgH="114300" progId="Equation.3">
                  <p:embed/>
                </p:oleObj>
              </mc:Choice>
              <mc:Fallback>
                <p:oleObj name="" r:id="rId15" imgW="546735" imgH="114300" progId="Equation.3">
                  <p:embed/>
                  <p:pic>
                    <p:nvPicPr>
                      <p:cNvPr id="0" name="图片 336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57900" y="5634038"/>
                        <a:ext cx="1652588" cy="42862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9" name="Line 49"/>
          <p:cNvSpPr/>
          <p:nvPr/>
        </p:nvSpPr>
        <p:spPr>
          <a:xfrm>
            <a:off x="2501900" y="4262438"/>
            <a:ext cx="8096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10" name="Line 50"/>
          <p:cNvSpPr/>
          <p:nvPr/>
        </p:nvSpPr>
        <p:spPr>
          <a:xfrm>
            <a:off x="4437063" y="4262438"/>
            <a:ext cx="8556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11" name="Text Box 51"/>
          <p:cNvSpPr txBox="1"/>
          <p:nvPr/>
        </p:nvSpPr>
        <p:spPr>
          <a:xfrm>
            <a:off x="6146800" y="3768725"/>
            <a:ext cx="207010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幼圆" panose="02010509060101010101" pitchFamily="49" charset="-122"/>
              </a:rPr>
              <a:t>互补率</a:t>
            </a:r>
            <a:endParaRPr lang="zh-CN" altLang="en-US" sz="2800" dirty="0">
              <a:ea typeface="幼圆" panose="02010509060101010101" pitchFamily="49" charset="-122"/>
            </a:endParaRPr>
          </a:p>
        </p:txBody>
      </p:sp>
      <p:sp>
        <p:nvSpPr>
          <p:cNvPr id="41012" name="Text Box 52"/>
          <p:cNvSpPr txBox="1"/>
          <p:nvPr/>
        </p:nvSpPr>
        <p:spPr>
          <a:xfrm>
            <a:off x="611188" y="1427163"/>
            <a:ext cx="8191500" cy="9461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ea typeface="幼圆" panose="02010509060101010101" pitchFamily="49" charset="-122"/>
              </a:rPr>
              <a:t>       </a:t>
            </a:r>
            <a:r>
              <a:rPr lang="zh-CN" altLang="en-US" sz="2800" dirty="0">
                <a:ea typeface="幼圆" panose="02010509060101010101" pitchFamily="49" charset="-122"/>
              </a:rPr>
              <a:t>根据代入规则，公式中</a:t>
            </a:r>
            <a:r>
              <a:rPr lang="en-US" altLang="zh-CN" sz="2800" dirty="0">
                <a:ea typeface="幼圆" panose="02010509060101010101" pitchFamily="49" charset="-122"/>
              </a:rPr>
              <a:t>A </a:t>
            </a:r>
            <a:r>
              <a:rPr lang="zh-CN" altLang="en-US" sz="2800" dirty="0">
                <a:ea typeface="幼圆" panose="02010509060101010101" pitchFamily="49" charset="-122"/>
              </a:rPr>
              <a:t>和</a:t>
            </a:r>
            <a:r>
              <a:rPr lang="en-US" altLang="zh-CN" sz="2800" dirty="0">
                <a:ea typeface="幼圆" panose="02010509060101010101" pitchFamily="49" charset="-122"/>
              </a:rPr>
              <a:t>B</a:t>
            </a:r>
            <a:r>
              <a:rPr lang="zh-CN" altLang="en-US" sz="2800" dirty="0">
                <a:ea typeface="幼圆" panose="02010509060101010101" pitchFamily="49" charset="-122"/>
              </a:rPr>
              <a:t>都可以是任何复杂的逻辑式。</a:t>
            </a:r>
            <a:endParaRPr lang="zh-CN" altLang="en-US" sz="2800" dirty="0"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1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0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0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410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410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40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40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40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40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0" fill="hold"/>
                                        <p:tgtEl>
                                          <p:spTgt spid="4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0" fill="hold"/>
                                        <p:tgtEl>
                                          <p:spTgt spid="4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3000"/>
                                        <p:tgtEl>
                                          <p:spTgt spid="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0"/>
                                        <p:tgtEl>
                                          <p:spTgt spid="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0"/>
                                        <p:tgtEl>
                                          <p:spTgt spid="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0"/>
                                        <p:tgtEl>
                                          <p:spTgt spid="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0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3000" fill="hold"/>
                                        <p:tgtEl>
                                          <p:spTgt spid="40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0" fill="hold"/>
                                        <p:tgtEl>
                                          <p:spTgt spid="40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30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3000"/>
                                        <p:tgtEl>
                                          <p:spTgt spid="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0" fill="hold"/>
                                        <p:tgtEl>
                                          <p:spTgt spid="4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0" fill="hold"/>
                                        <p:tgtEl>
                                          <p:spTgt spid="4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30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0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0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30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3000" fill="hold"/>
                                        <p:tgtEl>
                                          <p:spTgt spid="40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000" fill="hold"/>
                                        <p:tgtEl>
                                          <p:spTgt spid="40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30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3000" fill="hold"/>
                                        <p:tgtEl>
                                          <p:spTgt spid="40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000" fill="hold"/>
                                        <p:tgtEl>
                                          <p:spTgt spid="40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1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1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0" grpId="0"/>
      <p:bldP spid="41001" grpId="0"/>
      <p:bldP spid="41006" grpId="0"/>
      <p:bldP spid="41007" grpId="0"/>
      <p:bldP spid="41011" grpId="0"/>
      <p:bldP spid="410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2002" name="Object 18"/>
          <p:cNvGraphicFramePr>
            <a:graphicFrameLocks noChangeAspect="1"/>
          </p:cNvGraphicFramePr>
          <p:nvPr/>
        </p:nvGraphicFramePr>
        <p:xfrm>
          <a:off x="1878013" y="3646488"/>
          <a:ext cx="6753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" name="" r:id="rId1" imgW="4269740" imgH="253365" progId="Equation.3">
                  <p:embed/>
                </p:oleObj>
              </mc:Choice>
              <mc:Fallback>
                <p:oleObj name="" r:id="rId1" imgW="4269740" imgH="253365" progId="Equation.3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78013" y="3646488"/>
                        <a:ext cx="6753225" cy="4572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627313" y="1084263"/>
          <a:ext cx="187007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" r:id="rId3" imgW="1322705" imgH="196215" progId="Equation.3">
                  <p:embed/>
                </p:oleObj>
              </mc:Choice>
              <mc:Fallback>
                <p:oleObj name="" r:id="rId3" imgW="1322705" imgH="196215" progId="Equation.3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27313" y="1084263"/>
                        <a:ext cx="1870075" cy="32861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2582863" y="1444625"/>
          <a:ext cx="41132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5" imgW="2988310" imgH="253365" progId="Equation.3">
                  <p:embed/>
                </p:oleObj>
              </mc:Choice>
              <mc:Fallback>
                <p:oleObj name="" r:id="rId5" imgW="2988310" imgH="253365" progId="Equation.3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82863" y="1444625"/>
                        <a:ext cx="4113212" cy="40005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1924050" y="2997200"/>
          <a:ext cx="673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8" name="" r:id="rId7" imgW="4269740" imgH="253365" progId="Equation.3">
                  <p:embed/>
                </p:oleObj>
              </mc:Choice>
              <mc:Fallback>
                <p:oleObj name="" r:id="rId7" imgW="4269740" imgH="253365" progId="Equation.3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24050" y="2997200"/>
                        <a:ext cx="6731000" cy="4572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2195513" y="4348163"/>
          <a:ext cx="55943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" r:id="rId9" imgW="3518535" imgH="294005" progId="Equation.3">
                  <p:embed/>
                </p:oleObj>
              </mc:Choice>
              <mc:Fallback>
                <p:oleObj name="" r:id="rId9" imgW="3518535" imgH="294005" progId="Equation.3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95513" y="4348163"/>
                        <a:ext cx="5594350" cy="53022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2192338" y="4978400"/>
          <a:ext cx="33797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" r:id="rId11" imgW="2122805" imgH="253365" progId="Equation.3">
                  <p:embed/>
                </p:oleObj>
              </mc:Choice>
              <mc:Fallback>
                <p:oleObj name="" r:id="rId11" imgW="2122805" imgH="253365" progId="Equation.3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92338" y="4978400"/>
                        <a:ext cx="3379787" cy="4572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2187575" y="5489575"/>
          <a:ext cx="20637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" r:id="rId13" imgW="1273810" imgH="253365" progId="Equation.3">
                  <p:embed/>
                </p:oleObj>
              </mc:Choice>
              <mc:Fallback>
                <p:oleObj name="" r:id="rId13" imgW="1273810" imgH="253365" progId="Equation.3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87575" y="5489575"/>
                        <a:ext cx="2063750" cy="46037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6881813" y="3627438"/>
            <a:ext cx="213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503050405090304" pitchFamily="18" charset="0"/>
                <a:ea typeface="幼圆" panose="02010509060101010101" pitchFamily="49" charset="-122"/>
                <a:cs typeface="+mn-cs"/>
              </a:rPr>
              <a:t>（合并项）</a:t>
            </a:r>
            <a:endParaRPr kumimoji="1" lang="zh-CN" altLang="en-US" sz="24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50305040509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740400" y="4924425"/>
            <a:ext cx="296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/>
            </a:pPr>
            <a:r>
              <a:rPr kumimoji="1" lang="zh-CN" altLang="en-US" sz="2400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503050405090304" pitchFamily="18" charset="0"/>
                <a:ea typeface="幼圆" panose="02010509060101010101" pitchFamily="49" charset="-122"/>
                <a:cs typeface="+mn-cs"/>
              </a:rPr>
              <a:t>（包含律）</a:t>
            </a:r>
            <a:endParaRPr kumimoji="1" lang="zh-CN" altLang="en-US" sz="2400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50305040509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915988" y="2547938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消去多余因子及多余项。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971550" y="145891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利用公式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9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395288" y="299085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例：化简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9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1999" name="Text Box 15"/>
          <p:cNvSpPr txBox="1"/>
          <p:nvPr/>
        </p:nvSpPr>
        <p:spPr>
          <a:xfrm>
            <a:off x="5194300" y="801688"/>
            <a:ext cx="28067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（吸收律）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42000" name="Text Box 16"/>
          <p:cNvSpPr txBox="1"/>
          <p:nvPr/>
        </p:nvSpPr>
        <p:spPr>
          <a:xfrm>
            <a:off x="7137400" y="1603375"/>
            <a:ext cx="21780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（包含律）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42001" name="Text Box 17"/>
          <p:cNvSpPr txBox="1"/>
          <p:nvPr/>
        </p:nvSpPr>
        <p:spPr>
          <a:xfrm>
            <a:off x="1249363" y="3582988"/>
            <a:ext cx="1624012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FFFFFF"/>
                </a:solidFill>
                <a:ea typeface="幼圆" panose="02010509060101010101" pitchFamily="49" charset="-122"/>
              </a:rPr>
              <a:t>解：</a:t>
            </a:r>
            <a:endParaRPr lang="zh-CN" altLang="en-US" sz="2400" dirty="0">
              <a:solidFill>
                <a:srgbClr val="FFFFFF"/>
              </a:solidFill>
              <a:ea typeface="幼圆" panose="02010509060101010101" pitchFamily="49" charset="-122"/>
            </a:endParaRPr>
          </a:p>
        </p:txBody>
      </p:sp>
      <p:sp>
        <p:nvSpPr>
          <p:cNvPr id="42003" name="Line 19"/>
          <p:cNvSpPr/>
          <p:nvPr/>
        </p:nvSpPr>
        <p:spPr>
          <a:xfrm>
            <a:off x="2771775" y="4078288"/>
            <a:ext cx="465138" cy="1587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4" name="Line 20"/>
          <p:cNvSpPr/>
          <p:nvPr/>
        </p:nvSpPr>
        <p:spPr>
          <a:xfrm>
            <a:off x="3851275" y="4078288"/>
            <a:ext cx="928688" cy="1587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5" name="Line 21"/>
          <p:cNvSpPr/>
          <p:nvPr/>
        </p:nvSpPr>
        <p:spPr>
          <a:xfrm>
            <a:off x="5364163" y="4078288"/>
            <a:ext cx="773112" cy="1587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6" name="Text Box 22"/>
          <p:cNvSpPr txBox="1"/>
          <p:nvPr/>
        </p:nvSpPr>
        <p:spPr>
          <a:xfrm>
            <a:off x="323850" y="549275"/>
            <a:ext cx="441325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ea typeface="幼圆" panose="02010509060101010101" pitchFamily="49" charset="-122"/>
              </a:rPr>
              <a:t>2</a:t>
            </a:r>
            <a:r>
              <a:rPr lang="zh-CN" altLang="en-US" sz="2800" b="1" dirty="0">
                <a:ea typeface="幼圆" panose="02010509060101010101" pitchFamily="49" charset="-122"/>
              </a:rPr>
              <a:t>、吸收法</a:t>
            </a:r>
            <a:endParaRPr lang="zh-CN" altLang="en-US" sz="2800" b="1" dirty="0">
              <a:ea typeface="幼圆" panose="02010509060101010101" pitchFamily="49" charset="-122"/>
            </a:endParaRPr>
          </a:p>
        </p:txBody>
      </p:sp>
      <p:graphicFrame>
        <p:nvGraphicFramePr>
          <p:cNvPr id="42007" name="Object 23"/>
          <p:cNvGraphicFramePr>
            <a:graphicFrameLocks noChangeAspect="1"/>
          </p:cNvGraphicFramePr>
          <p:nvPr/>
        </p:nvGraphicFramePr>
        <p:xfrm>
          <a:off x="2528888" y="1914525"/>
          <a:ext cx="44291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" r:id="rId15" imgW="1567815" imgH="146685" progId="Equation.3">
                  <p:embed/>
                </p:oleObj>
              </mc:Choice>
              <mc:Fallback>
                <p:oleObj name="" r:id="rId15" imgW="1567815" imgH="146685" progId="Equation.3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28888" y="1914525"/>
                        <a:ext cx="4429125" cy="50641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30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30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3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30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30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30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30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20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0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/>
      <p:bldP spid="41995" grpId="0"/>
      <p:bldP spid="41996" grpId="0"/>
      <p:bldP spid="41997" grpId="0"/>
      <p:bldP spid="41998" grpId="0"/>
      <p:bldP spid="41999" grpId="0"/>
      <p:bldP spid="42000" grpId="0"/>
      <p:bldP spid="42001" grpId="0"/>
      <p:bldP spid="420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4" name="Group 4"/>
          <p:cNvGrpSpPr/>
          <p:nvPr/>
        </p:nvGrpSpPr>
        <p:grpSpPr>
          <a:xfrm>
            <a:off x="762000" y="4076700"/>
            <a:ext cx="2743200" cy="1828800"/>
            <a:chOff x="288" y="2736"/>
            <a:chExt cx="1728" cy="1152"/>
          </a:xfrm>
        </p:grpSpPr>
        <p:sp>
          <p:nvSpPr>
            <p:cNvPr id="5191" name="Text Box 5"/>
            <p:cNvSpPr txBox="1"/>
            <p:nvPr/>
          </p:nvSpPr>
          <p:spPr>
            <a:xfrm>
              <a:off x="384" y="2784"/>
              <a:ext cx="1632" cy="8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逻辑表达式</a:t>
              </a:r>
              <a:endParaRPr lang="zh-CN" altLang="en-US" sz="2800" b="1" dirty="0">
                <a:latin typeface="宋体" panose="02010600030101010101" pitchFamily="2" charset="-122"/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endParaRPr lang="zh-CN" altLang="en-US" sz="2800" b="1" dirty="0">
                <a:latin typeface="宋体" panose="02010600030101010101" pitchFamily="2" charset="-122"/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宋体" panose="02010600030101010101" pitchFamily="2" charset="-122"/>
                </a:rPr>
                <a:t>F= A </a:t>
              </a:r>
              <a:r>
                <a:rPr lang="en-US" altLang="zh-CN" sz="2800" b="1" dirty="0">
                  <a:solidFill>
                    <a:schemeClr val="accent2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 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B = AB</a:t>
              </a:r>
              <a:endParaRPr lang="en-US" altLang="zh-CN" sz="2400" dirty="0">
                <a:latin typeface="宋体" panose="02010600030101010101" pitchFamily="2" charset="-122"/>
              </a:endParaRPr>
            </a:p>
          </p:txBody>
        </p:sp>
        <p:sp>
          <p:nvSpPr>
            <p:cNvPr id="5192" name="Rectangle 6"/>
            <p:cNvSpPr/>
            <p:nvPr/>
          </p:nvSpPr>
          <p:spPr>
            <a:xfrm>
              <a:off x="288" y="2736"/>
              <a:ext cx="1728" cy="1152"/>
            </a:xfrm>
            <a:prstGeom prst="rect">
              <a:avLst/>
            </a:prstGeom>
            <a:noFill/>
            <a:ln w="57150" cap="flat" cmpd="thinThick">
              <a:solidFill>
                <a:srgbClr val="33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5127" name="Text Box 7"/>
          <p:cNvSpPr txBox="1"/>
          <p:nvPr/>
        </p:nvSpPr>
        <p:spPr>
          <a:xfrm>
            <a:off x="6553200" y="928688"/>
            <a:ext cx="2320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与逻辑真值表</a:t>
            </a:r>
            <a:endParaRPr lang="zh-CN" altLang="en-US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5128" name="Text Box 8"/>
          <p:cNvSpPr txBox="1"/>
          <p:nvPr/>
        </p:nvSpPr>
        <p:spPr>
          <a:xfrm>
            <a:off x="3767138" y="928688"/>
            <a:ext cx="23288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与逻辑关系表</a:t>
            </a:r>
            <a:endParaRPr lang="zh-CN" altLang="en-US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5129" name="Text Box 9"/>
          <p:cNvSpPr txBox="1"/>
          <p:nvPr/>
        </p:nvSpPr>
        <p:spPr>
          <a:xfrm>
            <a:off x="685800" y="441325"/>
            <a:ext cx="1905000" cy="64135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  <a:tileRect/>
          </a:gradFill>
          <a:ln w="9525">
            <a:noFill/>
          </a:ln>
          <a:effectLst>
            <a:outerShdw sy="50000" kx="2453608" rotWithShape="0">
              <a:srgbClr val="808080"/>
            </a:outerShdw>
          </a:effectLst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99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与逻辑</a:t>
            </a:r>
            <a:endParaRPr lang="zh-CN" altLang="en-US" sz="3600" b="1" dirty="0">
              <a:solidFill>
                <a:srgbClr val="990033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30" name="AutoShape 10"/>
          <p:cNvSpPr/>
          <p:nvPr/>
        </p:nvSpPr>
        <p:spPr>
          <a:xfrm>
            <a:off x="3048000" y="228600"/>
            <a:ext cx="5791200" cy="1143000"/>
          </a:xfrm>
          <a:prstGeom prst="wedgeRectCallout">
            <a:avLst>
              <a:gd name="adj1" fmla="val -58551"/>
              <a:gd name="adj2" fmla="val -5000"/>
            </a:avLst>
          </a:prstGeom>
          <a:gradFill rotWithShape="0">
            <a:gsLst>
              <a:gs pos="0">
                <a:srgbClr val="767647"/>
              </a:gs>
              <a:gs pos="100000">
                <a:srgbClr val="FFFF99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grpSp>
        <p:nvGrpSpPr>
          <p:cNvPr id="5131" name="Group 11"/>
          <p:cNvGrpSpPr/>
          <p:nvPr/>
        </p:nvGrpSpPr>
        <p:grpSpPr>
          <a:xfrm>
            <a:off x="3505200" y="1600200"/>
            <a:ext cx="2819400" cy="1981200"/>
            <a:chOff x="2208" y="1008"/>
            <a:chExt cx="1776" cy="1248"/>
          </a:xfrm>
        </p:grpSpPr>
        <p:sp>
          <p:nvSpPr>
            <p:cNvPr id="5188" name="Rectangle 12"/>
            <p:cNvSpPr/>
            <p:nvPr/>
          </p:nvSpPr>
          <p:spPr>
            <a:xfrm>
              <a:off x="2208" y="1008"/>
              <a:ext cx="1776" cy="12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189" name="Line 13"/>
            <p:cNvSpPr/>
            <p:nvPr/>
          </p:nvSpPr>
          <p:spPr>
            <a:xfrm>
              <a:off x="2208" y="1296"/>
              <a:ext cx="17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90" name="Line 14"/>
            <p:cNvSpPr/>
            <p:nvPr/>
          </p:nvSpPr>
          <p:spPr>
            <a:xfrm>
              <a:off x="3456" y="1008"/>
              <a:ext cx="0" cy="1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135" name="Group 15"/>
          <p:cNvGrpSpPr/>
          <p:nvPr/>
        </p:nvGrpSpPr>
        <p:grpSpPr>
          <a:xfrm>
            <a:off x="6477000" y="1600200"/>
            <a:ext cx="2438400" cy="1981200"/>
            <a:chOff x="4080" y="1008"/>
            <a:chExt cx="1536" cy="1248"/>
          </a:xfrm>
        </p:grpSpPr>
        <p:sp>
          <p:nvSpPr>
            <p:cNvPr id="5185" name="Rectangle 16"/>
            <p:cNvSpPr/>
            <p:nvPr/>
          </p:nvSpPr>
          <p:spPr>
            <a:xfrm>
              <a:off x="4080" y="1008"/>
              <a:ext cx="1536" cy="12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186" name="Line 17"/>
            <p:cNvSpPr/>
            <p:nvPr/>
          </p:nvSpPr>
          <p:spPr>
            <a:xfrm>
              <a:off x="4080" y="1296"/>
              <a:ext cx="15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87" name="Line 18"/>
            <p:cNvSpPr/>
            <p:nvPr/>
          </p:nvSpPr>
          <p:spPr>
            <a:xfrm>
              <a:off x="5136" y="1008"/>
              <a:ext cx="0" cy="1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140" name="Text Box 20"/>
          <p:cNvSpPr txBox="1"/>
          <p:nvPr/>
        </p:nvSpPr>
        <p:spPr>
          <a:xfrm>
            <a:off x="3505200" y="1600200"/>
            <a:ext cx="10207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开关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A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5141" name="Text Box 21"/>
          <p:cNvSpPr txBox="1"/>
          <p:nvPr/>
        </p:nvSpPr>
        <p:spPr>
          <a:xfrm>
            <a:off x="4483100" y="1600200"/>
            <a:ext cx="1003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开关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B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5142" name="Text Box 22"/>
          <p:cNvSpPr txBox="1"/>
          <p:nvPr/>
        </p:nvSpPr>
        <p:spPr>
          <a:xfrm>
            <a:off x="5562600" y="1600200"/>
            <a:ext cx="6778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灯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F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5143" name="Text Box 23"/>
          <p:cNvSpPr txBox="1"/>
          <p:nvPr/>
        </p:nvSpPr>
        <p:spPr>
          <a:xfrm>
            <a:off x="3733800" y="2057400"/>
            <a:ext cx="1447800" cy="11874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</a:rPr>
              <a:t>断      断</a:t>
            </a:r>
            <a:endParaRPr lang="zh-CN" altLang="en-US" sz="2400" dirty="0">
              <a:solidFill>
                <a:schemeClr val="tx2"/>
              </a:solidFill>
              <a:latin typeface="Times New Roman" panose="0202050305040509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</a:rPr>
              <a:t>断      合</a:t>
            </a:r>
            <a:endParaRPr lang="zh-CN" altLang="en-US" sz="2400" dirty="0">
              <a:solidFill>
                <a:schemeClr val="tx2"/>
              </a:solidFill>
              <a:latin typeface="Times New Roman" panose="0202050305040509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</a:rPr>
              <a:t>合      断</a:t>
            </a:r>
            <a:endParaRPr lang="zh-CN" altLang="en-US" sz="2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5144" name="Text Box 24"/>
          <p:cNvSpPr txBox="1"/>
          <p:nvPr/>
        </p:nvSpPr>
        <p:spPr>
          <a:xfrm>
            <a:off x="3810000" y="3124200"/>
            <a:ext cx="125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</a:rPr>
              <a:t>合      合</a:t>
            </a:r>
            <a:endParaRPr lang="zh-CN" altLang="en-US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5145" name="Text Box 25"/>
          <p:cNvSpPr txBox="1"/>
          <p:nvPr/>
        </p:nvSpPr>
        <p:spPr>
          <a:xfrm>
            <a:off x="5638800" y="2057400"/>
            <a:ext cx="488950" cy="11874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</a:rPr>
              <a:t>灭</a:t>
            </a:r>
            <a:endParaRPr lang="zh-CN" altLang="en-US" sz="2400" dirty="0">
              <a:solidFill>
                <a:schemeClr val="tx2"/>
              </a:solidFill>
              <a:latin typeface="Times New Roman" panose="0202050305040509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</a:rPr>
              <a:t>灭</a:t>
            </a:r>
            <a:endParaRPr lang="zh-CN" altLang="en-US" sz="2400" dirty="0">
              <a:solidFill>
                <a:schemeClr val="tx2"/>
              </a:solidFill>
              <a:latin typeface="Times New Roman" panose="0202050305040509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</a:rPr>
              <a:t>灭</a:t>
            </a:r>
            <a:endParaRPr lang="zh-CN" altLang="en-US" sz="2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5146" name="Text Box 26"/>
          <p:cNvSpPr txBox="1"/>
          <p:nvPr/>
        </p:nvSpPr>
        <p:spPr>
          <a:xfrm>
            <a:off x="5638800" y="31242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503050405090304" pitchFamily="18" charset="0"/>
              </a:rPr>
              <a:t>亮</a:t>
            </a:r>
            <a:endParaRPr lang="zh-CN" altLang="en-US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5147" name="Text Box 27"/>
          <p:cNvSpPr txBox="1"/>
          <p:nvPr/>
        </p:nvSpPr>
        <p:spPr>
          <a:xfrm>
            <a:off x="6629400" y="1600200"/>
            <a:ext cx="44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A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5148" name="Text Box 28"/>
          <p:cNvSpPr txBox="1"/>
          <p:nvPr/>
        </p:nvSpPr>
        <p:spPr>
          <a:xfrm>
            <a:off x="7467600" y="1600200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B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5149" name="Text Box 29"/>
          <p:cNvSpPr txBox="1"/>
          <p:nvPr/>
        </p:nvSpPr>
        <p:spPr>
          <a:xfrm>
            <a:off x="8382000" y="1600200"/>
            <a:ext cx="3825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F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5150" name="Rectangle 30"/>
          <p:cNvSpPr/>
          <p:nvPr/>
        </p:nvSpPr>
        <p:spPr>
          <a:xfrm>
            <a:off x="6705600" y="2743200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1      0</a:t>
            </a:r>
            <a:endParaRPr lang="en-US" altLang="zh-CN" sz="28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5151" name="Text Box 31"/>
          <p:cNvSpPr txBox="1"/>
          <p:nvPr/>
        </p:nvSpPr>
        <p:spPr>
          <a:xfrm>
            <a:off x="6705600" y="3124200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1      1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5152" name="Rectangle 32"/>
          <p:cNvSpPr/>
          <p:nvPr/>
        </p:nvSpPr>
        <p:spPr>
          <a:xfrm>
            <a:off x="6705600" y="2362200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0      1</a:t>
            </a:r>
            <a:endParaRPr lang="en-US" altLang="zh-CN" sz="28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5153" name="Rectangle 33"/>
          <p:cNvSpPr/>
          <p:nvPr/>
        </p:nvSpPr>
        <p:spPr>
          <a:xfrm>
            <a:off x="6705600" y="1981200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0      0</a:t>
            </a:r>
            <a:endParaRPr lang="en-US" altLang="zh-CN" sz="28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5154" name="Text Box 34"/>
          <p:cNvSpPr txBox="1"/>
          <p:nvPr/>
        </p:nvSpPr>
        <p:spPr>
          <a:xfrm>
            <a:off x="8324850" y="236220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0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5155" name="Text Box 35"/>
          <p:cNvSpPr txBox="1"/>
          <p:nvPr/>
        </p:nvSpPr>
        <p:spPr>
          <a:xfrm>
            <a:off x="8324850" y="2757488"/>
            <a:ext cx="36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0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5156" name="Text Box 36"/>
          <p:cNvSpPr txBox="1"/>
          <p:nvPr/>
        </p:nvSpPr>
        <p:spPr>
          <a:xfrm>
            <a:off x="8305800" y="3138488"/>
            <a:ext cx="36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1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5157" name="Text Box 37"/>
          <p:cNvSpPr txBox="1"/>
          <p:nvPr/>
        </p:nvSpPr>
        <p:spPr>
          <a:xfrm>
            <a:off x="8324850" y="198120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0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5158" name="Rectangle 38"/>
          <p:cNvSpPr/>
          <p:nvPr/>
        </p:nvSpPr>
        <p:spPr>
          <a:xfrm>
            <a:off x="6315075" y="4676775"/>
            <a:ext cx="838200" cy="10668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5159" name="Group 39"/>
          <p:cNvGrpSpPr/>
          <p:nvPr/>
        </p:nvGrpSpPr>
        <p:grpSpPr>
          <a:xfrm>
            <a:off x="5095875" y="4600575"/>
            <a:ext cx="1219200" cy="519113"/>
            <a:chOff x="3120" y="3216"/>
            <a:chExt cx="768" cy="327"/>
          </a:xfrm>
        </p:grpSpPr>
        <p:grpSp>
          <p:nvGrpSpPr>
            <p:cNvPr id="5181" name="Group 40"/>
            <p:cNvGrpSpPr/>
            <p:nvPr/>
          </p:nvGrpSpPr>
          <p:grpSpPr>
            <a:xfrm>
              <a:off x="3456" y="3360"/>
              <a:ext cx="432" cy="96"/>
              <a:chOff x="2208" y="3360"/>
              <a:chExt cx="432" cy="96"/>
            </a:xfrm>
          </p:grpSpPr>
          <p:sp>
            <p:nvSpPr>
              <p:cNvPr id="5183" name="Line 41"/>
              <p:cNvSpPr/>
              <p:nvPr/>
            </p:nvSpPr>
            <p:spPr>
              <a:xfrm>
                <a:off x="2304" y="3408"/>
                <a:ext cx="3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84" name="Oval 42"/>
              <p:cNvSpPr/>
              <p:nvPr/>
            </p:nvSpPr>
            <p:spPr>
              <a:xfrm>
                <a:off x="2208" y="3360"/>
                <a:ext cx="96" cy="96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sp>
          <p:nvSpPr>
            <p:cNvPr id="5182" name="Text Box 43"/>
            <p:cNvSpPr txBox="1"/>
            <p:nvPr/>
          </p:nvSpPr>
          <p:spPr>
            <a:xfrm>
              <a:off x="3120" y="3216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5164" name="Group 44"/>
          <p:cNvGrpSpPr/>
          <p:nvPr/>
        </p:nvGrpSpPr>
        <p:grpSpPr>
          <a:xfrm>
            <a:off x="5095875" y="5210175"/>
            <a:ext cx="1219200" cy="519113"/>
            <a:chOff x="3120" y="3600"/>
            <a:chExt cx="768" cy="327"/>
          </a:xfrm>
        </p:grpSpPr>
        <p:grpSp>
          <p:nvGrpSpPr>
            <p:cNvPr id="5177" name="Group 45"/>
            <p:cNvGrpSpPr/>
            <p:nvPr/>
          </p:nvGrpSpPr>
          <p:grpSpPr>
            <a:xfrm>
              <a:off x="3456" y="3744"/>
              <a:ext cx="432" cy="96"/>
              <a:chOff x="2208" y="3360"/>
              <a:chExt cx="432" cy="96"/>
            </a:xfrm>
          </p:grpSpPr>
          <p:sp>
            <p:nvSpPr>
              <p:cNvPr id="5179" name="Line 46"/>
              <p:cNvSpPr/>
              <p:nvPr/>
            </p:nvSpPr>
            <p:spPr>
              <a:xfrm>
                <a:off x="2304" y="3408"/>
                <a:ext cx="3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80" name="Oval 47"/>
              <p:cNvSpPr/>
              <p:nvPr/>
            </p:nvSpPr>
            <p:spPr>
              <a:xfrm>
                <a:off x="2208" y="3360"/>
                <a:ext cx="96" cy="96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sp>
          <p:nvSpPr>
            <p:cNvPr id="5178" name="Text Box 48"/>
            <p:cNvSpPr txBox="1"/>
            <p:nvPr/>
          </p:nvSpPr>
          <p:spPr>
            <a:xfrm>
              <a:off x="3120" y="3600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4400" b="1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5169" name="Group 49"/>
          <p:cNvGrpSpPr/>
          <p:nvPr/>
        </p:nvGrpSpPr>
        <p:grpSpPr>
          <a:xfrm>
            <a:off x="7197725" y="4905375"/>
            <a:ext cx="1333500" cy="519113"/>
            <a:chOff x="4416" y="3408"/>
            <a:chExt cx="840" cy="327"/>
          </a:xfrm>
        </p:grpSpPr>
        <p:grpSp>
          <p:nvGrpSpPr>
            <p:cNvPr id="5173" name="Group 50"/>
            <p:cNvGrpSpPr/>
            <p:nvPr/>
          </p:nvGrpSpPr>
          <p:grpSpPr>
            <a:xfrm>
              <a:off x="4416" y="3552"/>
              <a:ext cx="432" cy="96"/>
              <a:chOff x="2496" y="3552"/>
              <a:chExt cx="432" cy="96"/>
            </a:xfrm>
          </p:grpSpPr>
          <p:sp>
            <p:nvSpPr>
              <p:cNvPr id="5175" name="Line 51"/>
              <p:cNvSpPr/>
              <p:nvPr/>
            </p:nvSpPr>
            <p:spPr>
              <a:xfrm>
                <a:off x="2496" y="3600"/>
                <a:ext cx="3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76" name="Oval 52"/>
              <p:cNvSpPr/>
              <p:nvPr/>
            </p:nvSpPr>
            <p:spPr>
              <a:xfrm>
                <a:off x="2832" y="3552"/>
                <a:ext cx="96" cy="96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sp>
          <p:nvSpPr>
            <p:cNvPr id="5174" name="Text Box 53"/>
            <p:cNvSpPr txBox="1"/>
            <p:nvPr/>
          </p:nvSpPr>
          <p:spPr>
            <a:xfrm>
              <a:off x="5015" y="3408"/>
              <a:ext cx="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F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sp>
        <p:nvSpPr>
          <p:cNvPr id="2" name="Text Box 54"/>
          <p:cNvSpPr txBox="1"/>
          <p:nvPr/>
        </p:nvSpPr>
        <p:spPr>
          <a:xfrm>
            <a:off x="6315075" y="4600575"/>
            <a:ext cx="5397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</a:t>
            </a:r>
            <a:endParaRPr lang="en-US" altLang="zh-CN" sz="3600" b="1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grpSp>
        <p:nvGrpSpPr>
          <p:cNvPr id="3" name="Group 55"/>
          <p:cNvGrpSpPr/>
          <p:nvPr/>
        </p:nvGrpSpPr>
        <p:grpSpPr>
          <a:xfrm>
            <a:off x="4859338" y="4076700"/>
            <a:ext cx="3816350" cy="1800225"/>
            <a:chOff x="2928" y="2880"/>
            <a:chExt cx="2256" cy="1152"/>
          </a:xfrm>
        </p:grpSpPr>
        <p:sp>
          <p:nvSpPr>
            <p:cNvPr id="5171" name="Text Box 56"/>
            <p:cNvSpPr txBox="1"/>
            <p:nvPr/>
          </p:nvSpPr>
          <p:spPr>
            <a:xfrm>
              <a:off x="3100" y="2926"/>
              <a:ext cx="953" cy="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逻辑符号</a:t>
              </a:r>
              <a:endParaRPr lang="zh-CN" altLang="en-US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5172" name="Rectangle 57"/>
            <p:cNvSpPr/>
            <p:nvPr/>
          </p:nvSpPr>
          <p:spPr>
            <a:xfrm>
              <a:off x="2928" y="2880"/>
              <a:ext cx="2256" cy="1152"/>
            </a:xfrm>
            <a:prstGeom prst="rect">
              <a:avLst/>
            </a:prstGeom>
            <a:noFill/>
            <a:ln w="57150" cap="flat" cmpd="thickThin">
              <a:solidFill>
                <a:srgbClr val="33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4" name="Text Box 58"/>
          <p:cNvSpPr txBox="1"/>
          <p:nvPr/>
        </p:nvSpPr>
        <p:spPr>
          <a:xfrm>
            <a:off x="3048000" y="376238"/>
            <a:ext cx="5791200" cy="8318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C0000"/>
                </a:solidFill>
                <a:latin typeface="宋体" panose="02010600030101010101" pitchFamily="2" charset="-122"/>
              </a:rPr>
              <a:t>只有决定某一事件的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所有条件</a:t>
            </a:r>
            <a:r>
              <a:rPr lang="zh-CN" altLang="en-US" sz="2400" b="1" dirty="0">
                <a:solidFill>
                  <a:srgbClr val="CC0000"/>
                </a:solidFill>
                <a:latin typeface="宋体" panose="02010600030101010101" pitchFamily="2" charset="-122"/>
              </a:rPr>
              <a:t>全部具备，这一事件才能发生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grpSp>
        <p:nvGrpSpPr>
          <p:cNvPr id="5" name="Group 59"/>
          <p:cNvGrpSpPr/>
          <p:nvPr/>
        </p:nvGrpSpPr>
        <p:grpSpPr>
          <a:xfrm>
            <a:off x="2971483" y="3276283"/>
            <a:ext cx="4495800" cy="1143000"/>
            <a:chOff x="1200" y="2544"/>
            <a:chExt cx="2832" cy="720"/>
          </a:xfrm>
        </p:grpSpPr>
        <p:sp>
          <p:nvSpPr>
            <p:cNvPr id="6" name="AutoShape 60"/>
            <p:cNvSpPr/>
            <p:nvPr/>
          </p:nvSpPr>
          <p:spPr>
            <a:xfrm>
              <a:off x="1200" y="2544"/>
              <a:ext cx="2832" cy="720"/>
            </a:xfrm>
            <a:prstGeom prst="wedgeRoundRectCallout">
              <a:avLst>
                <a:gd name="adj1" fmla="val -55190"/>
                <a:gd name="adj2" fmla="val 74722"/>
                <a:gd name="adj3" fmla="val 16667"/>
              </a:avLst>
            </a:prstGeom>
            <a:gradFill rotWithShape="0">
              <a:gsLst>
                <a:gs pos="0">
                  <a:srgbClr val="767647"/>
                </a:gs>
                <a:gs pos="100000">
                  <a:srgbClr val="FFFF99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5170" name="Text Box 61"/>
            <p:cNvSpPr txBox="1"/>
            <p:nvPr/>
          </p:nvSpPr>
          <p:spPr>
            <a:xfrm>
              <a:off x="1344" y="2688"/>
              <a:ext cx="2640" cy="518"/>
            </a:xfrm>
            <a:prstGeom prst="rect">
              <a:avLst/>
            </a:prstGeom>
            <a:gradFill rotWithShape="0">
              <a:gsLst>
                <a:gs pos="0">
                  <a:srgbClr val="767647"/>
                </a:gs>
                <a:gs pos="100000">
                  <a:srgbClr val="FFFF99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与逻辑运算符，也有用</a:t>
              </a:r>
              <a:r>
                <a:rPr lang="zh-CN" altLang="en-US" sz="2400" b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“</a:t>
              </a:r>
              <a:r>
                <a:rPr lang="zh-CN" altLang="en-US" sz="2400" b="1" dirty="0">
                  <a:solidFill>
                    <a:srgbClr val="CC0000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zh-CN" altLang="en-US" sz="2400" b="1" dirty="0">
                  <a:solidFill>
                    <a:srgbClr val="CC0000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”</a:t>
              </a:r>
              <a:r>
                <a:rPr lang="zh-CN" altLang="en-US" sz="2400" b="1" dirty="0">
                  <a:solidFill>
                    <a:srgbClr val="CC0000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、</a:t>
              </a:r>
              <a:r>
                <a:rPr lang="zh-CN" altLang="en-US" sz="2400" b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“</a:t>
              </a:r>
              <a:r>
                <a:rPr lang="zh-CN" altLang="en-US" sz="2400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∧</a:t>
              </a:r>
              <a:r>
                <a:rPr lang="zh-CN" altLang="en-US" sz="2400" b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”</a:t>
              </a:r>
              <a:r>
                <a:rPr lang="zh-CN" altLang="en-US" sz="2400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、</a:t>
              </a:r>
              <a:r>
                <a:rPr lang="zh-CN" altLang="en-US" sz="2400" b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“</a:t>
              </a:r>
              <a:r>
                <a:rPr lang="zh-CN" altLang="en-US" sz="2400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∩</a:t>
              </a:r>
              <a:r>
                <a:rPr lang="zh-CN" altLang="en-US" sz="2400" b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”</a:t>
              </a:r>
              <a:r>
                <a:rPr lang="zh-CN" altLang="en-US" sz="2400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、</a:t>
              </a:r>
              <a:r>
                <a:rPr lang="zh-CN" altLang="en-US" sz="2400" b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“</a:t>
              </a:r>
              <a:r>
                <a:rPr lang="en-US" altLang="zh-CN" sz="2400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&amp;</a:t>
              </a:r>
              <a:r>
                <a:rPr lang="en-US" altLang="zh-CN" sz="2400" b="1" dirty="0">
                  <a:solidFill>
                    <a:srgbClr val="CC0000"/>
                  </a:solidFill>
                  <a:latin typeface="Times New Roman" panose="02020503050405090304" pitchFamily="18" charset="0"/>
                </a:rPr>
                <a:t>”</a:t>
              </a:r>
              <a:r>
                <a:rPr lang="zh-CN" altLang="en-US" sz="2400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表示</a:t>
              </a:r>
              <a:endParaRPr lang="zh-CN" altLang="en-US" sz="2400" dirty="0">
                <a:solidFill>
                  <a:srgbClr val="CC0000"/>
                </a:solidFill>
                <a:latin typeface="宋体" panose="02010600030101010101" pitchFamily="2" charset="-122"/>
              </a:endParaRPr>
            </a:p>
          </p:txBody>
        </p:sp>
      </p:grpSp>
      <p:pic>
        <p:nvPicPr>
          <p:cNvPr id="7" name="Picture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2819400" cy="1981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Group 63"/>
          <p:cNvGrpSpPr/>
          <p:nvPr/>
        </p:nvGrpSpPr>
        <p:grpSpPr>
          <a:xfrm>
            <a:off x="5724525" y="5949950"/>
            <a:ext cx="2163763" cy="762000"/>
            <a:chOff x="3745" y="3600"/>
            <a:chExt cx="1363" cy="480"/>
          </a:xfrm>
        </p:grpSpPr>
        <p:grpSp>
          <p:nvGrpSpPr>
            <p:cNvPr id="5160" name="Group 64"/>
            <p:cNvGrpSpPr/>
            <p:nvPr/>
          </p:nvGrpSpPr>
          <p:grpSpPr>
            <a:xfrm>
              <a:off x="3965" y="3648"/>
              <a:ext cx="924" cy="385"/>
              <a:chOff x="3965" y="3264"/>
              <a:chExt cx="924" cy="385"/>
            </a:xfrm>
          </p:grpSpPr>
          <p:sp>
            <p:nvSpPr>
              <p:cNvPr id="9" name="Line 65"/>
              <p:cNvSpPr/>
              <p:nvPr/>
            </p:nvSpPr>
            <p:spPr>
              <a:xfrm>
                <a:off x="4185" y="3264"/>
                <a:ext cx="0" cy="384"/>
              </a:xfrm>
              <a:prstGeom prst="line">
                <a:avLst/>
              </a:prstGeom>
              <a:ln w="1905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5" name="Arc 66"/>
              <p:cNvSpPr/>
              <p:nvPr/>
            </p:nvSpPr>
            <p:spPr>
              <a:xfrm>
                <a:off x="4186" y="3265"/>
                <a:ext cx="484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43198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11"/>
                      <a:pt x="12111" y="43033"/>
                      <a:pt x="300" y="43197"/>
                    </a:cubicBezTo>
                  </a:path>
                  <a:path w="21600" h="43198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11"/>
                      <a:pt x="12111" y="43033"/>
                      <a:pt x="300" y="4319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 cap="sq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166" name="Line 67"/>
              <p:cNvSpPr/>
              <p:nvPr/>
            </p:nvSpPr>
            <p:spPr>
              <a:xfrm>
                <a:off x="4669" y="3456"/>
                <a:ext cx="220" cy="0"/>
              </a:xfrm>
              <a:prstGeom prst="line">
                <a:avLst/>
              </a:prstGeom>
              <a:ln w="1905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7" name="Line 68"/>
              <p:cNvSpPr/>
              <p:nvPr/>
            </p:nvSpPr>
            <p:spPr>
              <a:xfrm flipH="1">
                <a:off x="3965" y="3360"/>
                <a:ext cx="220" cy="0"/>
              </a:xfrm>
              <a:prstGeom prst="line">
                <a:avLst/>
              </a:prstGeom>
              <a:ln w="1905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8" name="Line 69"/>
              <p:cNvSpPr/>
              <p:nvPr/>
            </p:nvSpPr>
            <p:spPr>
              <a:xfrm flipH="1">
                <a:off x="3965" y="3552"/>
                <a:ext cx="220" cy="0"/>
              </a:xfrm>
              <a:prstGeom prst="line">
                <a:avLst/>
              </a:prstGeom>
              <a:ln w="1905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161" name="Text Box 70"/>
            <p:cNvSpPr txBox="1"/>
            <p:nvPr/>
          </p:nvSpPr>
          <p:spPr>
            <a:xfrm>
              <a:off x="3745" y="3600"/>
              <a:ext cx="24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ahoma" panose="020B0804030504040204" pitchFamily="34" charset="0"/>
                </a:rPr>
                <a:t>A</a:t>
              </a:r>
              <a:endParaRPr lang="en-US" altLang="zh-CN" sz="2400" b="1" dirty="0">
                <a:latin typeface="Tahoma" panose="020B0804030504040204" pitchFamily="34" charset="0"/>
              </a:endParaRPr>
            </a:p>
          </p:txBody>
        </p:sp>
        <p:sp>
          <p:nvSpPr>
            <p:cNvPr id="5162" name="Text Box 71"/>
            <p:cNvSpPr txBox="1"/>
            <p:nvPr/>
          </p:nvSpPr>
          <p:spPr>
            <a:xfrm>
              <a:off x="3745" y="3792"/>
              <a:ext cx="24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ahoma" panose="020B0804030504040204" pitchFamily="34" charset="0"/>
                </a:rPr>
                <a:t>B</a:t>
              </a:r>
              <a:endParaRPr lang="en-US" altLang="zh-CN" sz="2400" b="1" dirty="0">
                <a:latin typeface="Tahoma" panose="020B0804030504040204" pitchFamily="34" charset="0"/>
              </a:endParaRPr>
            </a:p>
          </p:txBody>
        </p:sp>
        <p:sp>
          <p:nvSpPr>
            <p:cNvPr id="5163" name="Text Box 72"/>
            <p:cNvSpPr txBox="1"/>
            <p:nvPr/>
          </p:nvSpPr>
          <p:spPr>
            <a:xfrm>
              <a:off x="4880" y="3696"/>
              <a:ext cx="22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ahoma" panose="020B0804030504040204" pitchFamily="34" charset="0"/>
                </a:rPr>
                <a:t>F</a:t>
              </a:r>
              <a:endParaRPr lang="en-US" altLang="zh-CN" sz="2400" b="1" dirty="0">
                <a:latin typeface="Tahoma" panose="020B0804030504040204" pitchFamily="34" charset="0"/>
              </a:endParaRPr>
            </a:p>
          </p:txBody>
        </p:sp>
      </p:grpSp>
      <p:grpSp>
        <p:nvGrpSpPr>
          <p:cNvPr id="5197" name="Group 77"/>
          <p:cNvGrpSpPr/>
          <p:nvPr/>
        </p:nvGrpSpPr>
        <p:grpSpPr>
          <a:xfrm>
            <a:off x="1908175" y="5516563"/>
            <a:ext cx="3240088" cy="720725"/>
            <a:chOff x="1202" y="3475"/>
            <a:chExt cx="2041" cy="454"/>
          </a:xfrm>
        </p:grpSpPr>
        <p:sp>
          <p:nvSpPr>
            <p:cNvPr id="10" name="AutoShape 75"/>
            <p:cNvSpPr/>
            <p:nvPr/>
          </p:nvSpPr>
          <p:spPr>
            <a:xfrm>
              <a:off x="1202" y="3475"/>
              <a:ext cx="2041" cy="454"/>
            </a:xfrm>
            <a:prstGeom prst="wedgeRoundRectCallout">
              <a:avLst>
                <a:gd name="adj1" fmla="val 56468"/>
                <a:gd name="adj2" fmla="val 76653"/>
                <a:gd name="adj3" fmla="val 16667"/>
              </a:avLst>
            </a:prstGeom>
            <a:gradFill rotWithShape="0">
              <a:gsLst>
                <a:gs pos="0">
                  <a:srgbClr val="767647"/>
                </a:gs>
                <a:gs pos="100000">
                  <a:srgbClr val="FFFF99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1" name="Text Box 76"/>
            <p:cNvSpPr txBox="1"/>
            <p:nvPr/>
          </p:nvSpPr>
          <p:spPr>
            <a:xfrm>
              <a:off x="1305" y="3586"/>
              <a:ext cx="1903" cy="288"/>
            </a:xfrm>
            <a:prstGeom prst="rect">
              <a:avLst/>
            </a:prstGeom>
            <a:gradFill rotWithShape="0">
              <a:gsLst>
                <a:gs pos="0">
                  <a:srgbClr val="767647"/>
                </a:gs>
                <a:gs pos="100000">
                  <a:srgbClr val="FFFF99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也有用此种表示</a:t>
              </a:r>
              <a:endParaRPr lang="zh-CN" altLang="en-US" sz="2400" dirty="0">
                <a:solidFill>
                  <a:srgbClr val="CC0000"/>
                </a:solidFill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"/>
                                        <p:tgtEl>
                                          <p:spTgt spid="514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>
                                            <p:txEl>
                                              <p:char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"/>
                                        <p:tgtEl>
                                          <p:spTgt spid="5143">
                                            <p:txEl>
                                              <p:charRg st="9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>
                                            <p:txEl>
                                              <p:charRg st="1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"/>
                                        <p:tgtEl>
                                          <p:spTgt spid="5143">
                                            <p:txEl>
                                              <p:charRg st="18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"/>
                                        <p:tgtEl>
                                          <p:spTgt spid="514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>
                                            <p:txEl>
                                              <p:charRg st="2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75"/>
                                        <p:tgtEl>
                                          <p:spTgt spid="5145">
                                            <p:txEl>
                                              <p:charRg st="2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>
                                            <p:txEl>
                                              <p:charRg st="4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"/>
                                        <p:tgtEl>
                                          <p:spTgt spid="5145">
                                            <p:txEl>
                                              <p:charRg st="4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75"/>
                                        <p:tgtEl>
                                          <p:spTgt spid="514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75"/>
                                        <p:tgtEl>
                                          <p:spTgt spid="515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75"/>
                                        <p:tgtEl>
                                          <p:spTgt spid="515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  <p:bldP spid="5128" grpId="0"/>
      <p:bldP spid="5129" grpId="0" animBg="1"/>
      <p:bldP spid="5130" grpId="0" animBg="1"/>
      <p:bldP spid="5140" grpId="0"/>
      <p:bldP spid="5141" grpId="0"/>
      <p:bldP spid="5142" grpId="0"/>
      <p:bldP spid="5143" grpId="0" build="p"/>
      <p:bldP spid="5144" grpId="0" build="p"/>
      <p:bldP spid="5145" grpId="0" build="p"/>
      <p:bldP spid="5146" grpId="0"/>
      <p:bldP spid="5147" grpId="0"/>
      <p:bldP spid="5148" grpId="0"/>
      <p:bldP spid="5149" grpId="0"/>
      <p:bldP spid="5150" grpId="0" build="p"/>
      <p:bldP spid="5151" grpId="0"/>
      <p:bldP spid="5152" grpId="0"/>
      <p:bldP spid="5153" grpId="0" build="p"/>
      <p:bldP spid="5154" grpId="0"/>
      <p:bldP spid="5155" grpId="0"/>
      <p:bldP spid="5156" grpId="0"/>
      <p:bldP spid="5157" grpId="0"/>
      <p:bldP spid="2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331913" y="863600"/>
          <a:ext cx="34337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1" imgW="1428750" imgH="154940" progId="Equation.3">
                  <p:embed/>
                </p:oleObj>
              </mc:Choice>
              <mc:Fallback>
                <p:oleObj name="" r:id="rId1" imgW="1428750" imgH="154940" progId="Equation.3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1913" y="863600"/>
                        <a:ext cx="3433762" cy="4572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2051050" y="1439863"/>
          <a:ext cx="25622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" r:id="rId3" imgW="2155190" imgH="253365" progId="Equation.3">
                  <p:embed/>
                </p:oleObj>
              </mc:Choice>
              <mc:Fallback>
                <p:oleObj name="" r:id="rId3" imgW="2155190" imgH="253365" progId="Equation.3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1439863"/>
                        <a:ext cx="2562225" cy="34131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731963" y="2573338"/>
          <a:ext cx="22272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" name="" r:id="rId5" imgW="1877695" imgH="294005" progId="Equation.3">
                  <p:embed/>
                </p:oleObj>
              </mc:Choice>
              <mc:Fallback>
                <p:oleObj name="" r:id="rId5" imgW="1877695" imgH="294005" progId="Equation.3">
                  <p:embed/>
                  <p:pic>
                    <p:nvPicPr>
                      <p:cNvPr id="0" name="图片 338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31963" y="2573338"/>
                        <a:ext cx="2227262" cy="39211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1736725" y="3024188"/>
          <a:ext cx="20701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" r:id="rId7" imgW="840740" imgH="212090" progId="Equation.3">
                  <p:embed/>
                </p:oleObj>
              </mc:Choice>
              <mc:Fallback>
                <p:oleObj name="" r:id="rId7" imgW="840740" imgH="212090" progId="Equation.3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36725" y="3024188"/>
                        <a:ext cx="2070100" cy="585787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1722438" y="3743325"/>
          <a:ext cx="17240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" r:id="rId9" imgW="1437005" imgH="253365" progId="Equation.3">
                  <p:embed/>
                </p:oleObj>
              </mc:Choice>
              <mc:Fallback>
                <p:oleObj name="" r:id="rId9" imgW="1437005" imgH="253365" progId="Equation.3">
                  <p:embed/>
                  <p:pic>
                    <p:nvPicPr>
                      <p:cNvPr id="0" name="图片 340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22438" y="3743325"/>
                        <a:ext cx="1724025" cy="34131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1692275" y="4257675"/>
          <a:ext cx="12668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" r:id="rId11" imgW="1045210" imgH="253365" progId="Equation.3">
                  <p:embed/>
                </p:oleObj>
              </mc:Choice>
              <mc:Fallback>
                <p:oleObj name="" r:id="rId11" imgW="1045210" imgH="253365" progId="Equation.3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4257675"/>
                        <a:ext cx="1266825" cy="34131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1692275" y="4778375"/>
          <a:ext cx="22161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" r:id="rId13" imgW="1861185" imgH="294005" progId="Equation.3">
                  <p:embed/>
                </p:oleObj>
              </mc:Choice>
              <mc:Fallback>
                <p:oleObj name="" r:id="rId13" imgW="1861185" imgH="294005" progId="Equation.3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4778375"/>
                        <a:ext cx="2216150" cy="39211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1692275" y="5319713"/>
          <a:ext cx="10509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" r:id="rId15" imgW="865505" imgH="212090" progId="Equation.3">
                  <p:embed/>
                </p:oleObj>
              </mc:Choice>
              <mc:Fallback>
                <p:oleObj name="" r:id="rId15" imgW="865505" imgH="212090" progId="Equation.3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5319713"/>
                        <a:ext cx="1050925" cy="2921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1692275" y="5815013"/>
          <a:ext cx="127793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" r:id="rId17" imgW="1061085" imgH="212090" progId="Equation.3">
                  <p:embed/>
                </p:oleObj>
              </mc:Choice>
              <mc:Fallback>
                <p:oleObj name="" r:id="rId17" imgW="1061085" imgH="212090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5815013"/>
                        <a:ext cx="1277938" cy="2921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4122738" y="1898650"/>
            <a:ext cx="177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/>
            </a:pPr>
            <a:r>
              <a:rPr kumimoji="1" lang="zh-CN" altLang="en-US" sz="2400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503050405090304" pitchFamily="18" charset="0"/>
                <a:ea typeface="幼圆" panose="02010509060101010101" pitchFamily="49" charset="-122"/>
                <a:cs typeface="+mn-cs"/>
              </a:rPr>
              <a:t>提公因子</a:t>
            </a:r>
            <a:endParaRPr kumimoji="1" lang="zh-CN" altLang="en-US" sz="2400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503050405090304" pitchFamily="18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4010025" y="3114675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/>
            </a:pPr>
            <a:r>
              <a:rPr kumimoji="1" lang="zh-CN" altLang="en-US" sz="2400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503050405090304" pitchFamily="18" charset="0"/>
                <a:ea typeface="幼圆" panose="02010509060101010101" pitchFamily="49" charset="-122"/>
                <a:cs typeface="+mn-cs"/>
              </a:rPr>
              <a:t>两次求反，一次反演</a:t>
            </a:r>
            <a:endParaRPr kumimoji="1" lang="zh-CN" altLang="en-US" sz="2400" kern="1200" cap="none" spc="0" normalizeH="0" baseline="0" noProof="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503050405090304" pitchFamily="18" charset="0"/>
              <a:ea typeface="幼圆" panose="02010509060101010101" pitchFamily="49" charset="-122"/>
              <a:cs typeface="+mn-cs"/>
            </a:endParaRPr>
          </a:p>
        </p:txBody>
      </p:sp>
      <p:graphicFrame>
        <p:nvGraphicFramePr>
          <p:cNvPr id="43023" name="Object 15"/>
          <p:cNvGraphicFramePr>
            <a:graphicFrameLocks noChangeAspect="1"/>
          </p:cNvGraphicFramePr>
          <p:nvPr/>
        </p:nvGraphicFramePr>
        <p:xfrm>
          <a:off x="4079875" y="3743325"/>
          <a:ext cx="16446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" r:id="rId19" imgW="669290" imgH="130810" progId="Equation.3">
                  <p:embed/>
                </p:oleObj>
              </mc:Choice>
              <mc:Fallback>
                <p:oleObj name="" r:id="rId19" imgW="669290" imgH="130810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79875" y="3743325"/>
                        <a:ext cx="1644650" cy="4064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6"/>
          <p:cNvSpPr txBox="1"/>
          <p:nvPr/>
        </p:nvSpPr>
        <p:spPr>
          <a:xfrm>
            <a:off x="755650" y="333375"/>
            <a:ext cx="5832475" cy="3667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zh-CN" sz="1800" dirty="0"/>
          </a:p>
        </p:txBody>
      </p:sp>
      <p:sp>
        <p:nvSpPr>
          <p:cNvPr id="43025" name="Text Box 17"/>
          <p:cNvSpPr txBox="1"/>
          <p:nvPr/>
        </p:nvSpPr>
        <p:spPr>
          <a:xfrm>
            <a:off x="539750" y="260350"/>
            <a:ext cx="3311525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ea typeface="幼圆" panose="02010509060101010101" pitchFamily="49" charset="-122"/>
              </a:rPr>
              <a:t>3</a:t>
            </a:r>
            <a:r>
              <a:rPr lang="zh-CN" altLang="en-US" sz="2800" b="1" dirty="0">
                <a:ea typeface="幼圆" panose="02010509060101010101" pitchFamily="49" charset="-122"/>
              </a:rPr>
              <a:t>、消去（项）法</a:t>
            </a:r>
            <a:endParaRPr lang="zh-CN" altLang="en-US" sz="2800" b="1" dirty="0">
              <a:ea typeface="幼圆" panose="02010509060101010101" pitchFamily="49" charset="-122"/>
            </a:endParaRPr>
          </a:p>
        </p:txBody>
      </p:sp>
      <p:sp>
        <p:nvSpPr>
          <p:cNvPr id="43026" name="Text Box 18"/>
          <p:cNvSpPr txBox="1"/>
          <p:nvPr/>
        </p:nvSpPr>
        <p:spPr>
          <a:xfrm>
            <a:off x="4840288" y="863600"/>
            <a:ext cx="2881312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消去多余因子。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43027" name="Text Box 19"/>
          <p:cNvSpPr txBox="1"/>
          <p:nvPr/>
        </p:nvSpPr>
        <p:spPr>
          <a:xfrm>
            <a:off x="593725" y="1358900"/>
            <a:ext cx="1728788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例：化简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43028" name="Text Box 20"/>
          <p:cNvSpPr txBox="1"/>
          <p:nvPr/>
        </p:nvSpPr>
        <p:spPr>
          <a:xfrm>
            <a:off x="522288" y="1854200"/>
            <a:ext cx="1728787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/>
              <a:t>解：</a:t>
            </a:r>
            <a:endParaRPr lang="zh-CN" altLang="en-US" sz="2800" dirty="0"/>
          </a:p>
        </p:txBody>
      </p:sp>
      <p:graphicFrame>
        <p:nvGraphicFramePr>
          <p:cNvPr id="43029" name="Object 21"/>
          <p:cNvGraphicFramePr>
            <a:graphicFrameLocks noChangeAspect="1"/>
          </p:cNvGraphicFramePr>
          <p:nvPr/>
        </p:nvGraphicFramePr>
        <p:xfrm>
          <a:off x="1331913" y="1962150"/>
          <a:ext cx="255111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" name="" r:id="rId21" imgW="2155190" imgH="253365" progId="Equation.3">
                  <p:embed/>
                </p:oleObj>
              </mc:Choice>
              <mc:Fallback>
                <p:oleObj name="" r:id="rId21" imgW="2155190" imgH="253365" progId="Equation.3">
                  <p:embed/>
                  <p:pic>
                    <p:nvPicPr>
                      <p:cNvPr id="0" name="图片 339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1913" y="1962150"/>
                        <a:ext cx="2551112" cy="34131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0" name="Line 22"/>
          <p:cNvSpPr/>
          <p:nvPr/>
        </p:nvSpPr>
        <p:spPr>
          <a:xfrm>
            <a:off x="2681288" y="2393950"/>
            <a:ext cx="431800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1" name="Line 23"/>
          <p:cNvSpPr/>
          <p:nvPr/>
        </p:nvSpPr>
        <p:spPr>
          <a:xfrm>
            <a:off x="3446463" y="2393950"/>
            <a:ext cx="433387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2" name="Text Box 24"/>
          <p:cNvSpPr txBox="1"/>
          <p:nvPr/>
        </p:nvSpPr>
        <p:spPr>
          <a:xfrm>
            <a:off x="3833813" y="4194175"/>
            <a:ext cx="2970212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（加对称的分配率）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30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3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30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" dur="30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0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1" grpId="0"/>
      <p:bldP spid="43022" grpId="0"/>
      <p:bldP spid="43025" grpId="0"/>
      <p:bldP spid="43026" grpId="0"/>
      <p:bldP spid="43027" grpId="0"/>
      <p:bldP spid="43028" grpId="0"/>
      <p:bldP spid="430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2736850" y="908050"/>
          <a:ext cx="127793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" r:id="rId1" imgW="1045210" imgH="245110" progId="Equation.3">
                  <p:embed/>
                </p:oleObj>
              </mc:Choice>
              <mc:Fallback>
                <p:oleObj name="" r:id="rId1" imgW="1045210" imgH="24511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36850" y="908050"/>
                        <a:ext cx="1277938" cy="33178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2673350" y="1484313"/>
          <a:ext cx="3552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" name="" r:id="rId3" imgW="2988310" imgH="253365" progId="Equation.3">
                  <p:embed/>
                </p:oleObj>
              </mc:Choice>
              <mc:Fallback>
                <p:oleObj name="" r:id="rId3" imgW="2988310" imgH="253365" progId="Equation.3">
                  <p:embed/>
                  <p:pic>
                    <p:nvPicPr>
                      <p:cNvPr id="0" name="图片 338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73350" y="1484313"/>
                        <a:ext cx="3552825" cy="34607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2097088" y="2798763"/>
          <a:ext cx="36814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" r:id="rId5" imgW="2825115" imgH="253365" progId="Equation.3">
                  <p:embed/>
                </p:oleObj>
              </mc:Choice>
              <mc:Fallback>
                <p:oleObj name="" r:id="rId5" imgW="2825115" imgH="253365" progId="Equation.3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97088" y="2798763"/>
                        <a:ext cx="3681412" cy="37782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1827213" y="3789363"/>
          <a:ext cx="49117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" name="" r:id="rId7" imgW="4180205" imgH="294005" progId="Equation.3">
                  <p:embed/>
                </p:oleObj>
              </mc:Choice>
              <mc:Fallback>
                <p:oleObj name="" r:id="rId7" imgW="4180205" imgH="294005" progId="Equation.3">
                  <p:embed/>
                  <p:pic>
                    <p:nvPicPr>
                      <p:cNvPr id="0" name="图片 338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7213" y="3789363"/>
                        <a:ext cx="4911725" cy="39211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1790700" y="4284663"/>
          <a:ext cx="49418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" name="" r:id="rId9" imgW="2082165" imgH="146685" progId="Equation.3">
                  <p:embed/>
                </p:oleObj>
              </mc:Choice>
              <mc:Fallback>
                <p:oleObj name="" r:id="rId9" imgW="2082165" imgH="146685" progId="Equation.3">
                  <p:embed/>
                  <p:pic>
                    <p:nvPicPr>
                      <p:cNvPr id="0" name="图片 338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90700" y="4284663"/>
                        <a:ext cx="4941888" cy="4318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1827213" y="5049838"/>
          <a:ext cx="49847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" r:id="rId11" imgW="4245610" imgH="294005" progId="Equation.3">
                  <p:embed/>
                </p:oleObj>
              </mc:Choice>
              <mc:Fallback>
                <p:oleObj name="" r:id="rId11" imgW="4245610" imgH="294005" progId="Equation.3">
                  <p:embed/>
                  <p:pic>
                    <p:nvPicPr>
                      <p:cNvPr id="0" name="图片 339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7213" y="5049838"/>
                        <a:ext cx="4984750" cy="39211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1809750" y="5634038"/>
          <a:ext cx="226695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" r:id="rId13" imgW="1910715" imgH="253365" progId="Equation.3">
                  <p:embed/>
                </p:oleObj>
              </mc:Choice>
              <mc:Fallback>
                <p:oleObj name="" r:id="rId13" imgW="1910715" imgH="253365" progId="Equation.3">
                  <p:embed/>
                  <p:pic>
                    <p:nvPicPr>
                      <p:cNvPr id="0" name="图片 339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09750" y="5634038"/>
                        <a:ext cx="2266950" cy="341312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Text Box 11"/>
          <p:cNvSpPr txBox="1"/>
          <p:nvPr/>
        </p:nvSpPr>
        <p:spPr>
          <a:xfrm>
            <a:off x="468313" y="246063"/>
            <a:ext cx="2087562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ea typeface="幼圆" panose="02010509060101010101" pitchFamily="49" charset="-122"/>
              </a:rPr>
              <a:t>4</a:t>
            </a:r>
            <a:r>
              <a:rPr lang="zh-CN" altLang="en-US" sz="2800" b="1" dirty="0">
                <a:ea typeface="幼圆" panose="02010509060101010101" pitchFamily="49" charset="-122"/>
              </a:rPr>
              <a:t>、配项法</a:t>
            </a:r>
            <a:endParaRPr lang="zh-CN" altLang="en-US" sz="2800" b="1" dirty="0">
              <a:ea typeface="幼圆" panose="02010509060101010101" pitchFamily="49" charset="-122"/>
            </a:endParaRPr>
          </a:p>
        </p:txBody>
      </p:sp>
      <p:sp>
        <p:nvSpPr>
          <p:cNvPr id="44044" name="Rectangle 12"/>
          <p:cNvSpPr/>
          <p:nvPr/>
        </p:nvSpPr>
        <p:spPr>
          <a:xfrm>
            <a:off x="1165225" y="1127125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利用公式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44045" name="Rectangle 13"/>
          <p:cNvSpPr/>
          <p:nvPr/>
        </p:nvSpPr>
        <p:spPr>
          <a:xfrm>
            <a:off x="1187450" y="1916113"/>
            <a:ext cx="7615238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利用包含率将二项变为三项（增加</a:t>
            </a:r>
            <a:r>
              <a:rPr lang="en-US" altLang="zh-CN" sz="2400" dirty="0">
                <a:ea typeface="幼圆" panose="02010509060101010101" pitchFamily="49" charset="-122"/>
              </a:rPr>
              <a:t>BC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项）再与其它乘积项合并。以求得最简结果。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4046" name="Text Box 14"/>
          <p:cNvSpPr txBox="1"/>
          <p:nvPr/>
        </p:nvSpPr>
        <p:spPr>
          <a:xfrm>
            <a:off x="4500563" y="908050"/>
            <a:ext cx="4211637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互补律，将一项变为两项。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44047" name="Text Box 15"/>
          <p:cNvSpPr txBox="1"/>
          <p:nvPr/>
        </p:nvSpPr>
        <p:spPr>
          <a:xfrm>
            <a:off x="558800" y="2754313"/>
            <a:ext cx="16732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例：化简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44048" name="Text Box 16"/>
          <p:cNvSpPr txBox="1"/>
          <p:nvPr/>
        </p:nvSpPr>
        <p:spPr>
          <a:xfrm>
            <a:off x="549275" y="3249613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解：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aphicFrame>
        <p:nvGraphicFramePr>
          <p:cNvPr id="44049" name="Object 17"/>
          <p:cNvGraphicFramePr>
            <a:graphicFrameLocks noChangeAspect="1"/>
          </p:cNvGraphicFramePr>
          <p:nvPr/>
        </p:nvGraphicFramePr>
        <p:xfrm>
          <a:off x="1509713" y="3321050"/>
          <a:ext cx="333216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" r:id="rId15" imgW="2825115" imgH="253365" progId="Equation.3">
                  <p:embed/>
                </p:oleObj>
              </mc:Choice>
              <mc:Fallback>
                <p:oleObj name="" r:id="rId15" imgW="2825115" imgH="253365" progId="Equation.3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09713" y="3321050"/>
                        <a:ext cx="3332162" cy="34131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0" name="Line 18"/>
          <p:cNvSpPr/>
          <p:nvPr/>
        </p:nvSpPr>
        <p:spPr>
          <a:xfrm>
            <a:off x="3671888" y="4238625"/>
            <a:ext cx="944562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1" name="Line 19"/>
          <p:cNvSpPr/>
          <p:nvPr/>
        </p:nvSpPr>
        <p:spPr>
          <a:xfrm>
            <a:off x="5832475" y="4238625"/>
            <a:ext cx="854075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2" name="Line 20"/>
          <p:cNvSpPr/>
          <p:nvPr/>
        </p:nvSpPr>
        <p:spPr>
          <a:xfrm>
            <a:off x="2051050" y="4824413"/>
            <a:ext cx="504825" cy="0"/>
          </a:xfrm>
          <a:prstGeom prst="line">
            <a:avLst/>
          </a:prstGeom>
          <a:ln w="381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3" name="Line 21"/>
          <p:cNvSpPr/>
          <p:nvPr/>
        </p:nvSpPr>
        <p:spPr>
          <a:xfrm>
            <a:off x="3492500" y="4824413"/>
            <a:ext cx="539750" cy="0"/>
          </a:xfrm>
          <a:prstGeom prst="line">
            <a:avLst/>
          </a:prstGeom>
          <a:ln w="381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4" name="Line 22"/>
          <p:cNvSpPr/>
          <p:nvPr/>
        </p:nvSpPr>
        <p:spPr>
          <a:xfrm>
            <a:off x="2771775" y="4824413"/>
            <a:ext cx="50323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5" name="Line 23"/>
          <p:cNvSpPr/>
          <p:nvPr/>
        </p:nvSpPr>
        <p:spPr>
          <a:xfrm>
            <a:off x="4346575" y="4824413"/>
            <a:ext cx="649288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6" name="Line 24"/>
          <p:cNvSpPr/>
          <p:nvPr/>
        </p:nvSpPr>
        <p:spPr>
          <a:xfrm>
            <a:off x="5246688" y="4824413"/>
            <a:ext cx="647700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7" name="Line 25"/>
          <p:cNvSpPr/>
          <p:nvPr/>
        </p:nvSpPr>
        <p:spPr>
          <a:xfrm>
            <a:off x="6102350" y="4824413"/>
            <a:ext cx="6477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30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44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0" fill="hold"/>
                                        <p:tgtEl>
                                          <p:spTgt spid="44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30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3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3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3" grpId="0"/>
      <p:bldP spid="44044" grpId="0"/>
      <p:bldP spid="44045" grpId="0"/>
      <p:bldP spid="44046" grpId="0"/>
      <p:bldP spid="44047" grpId="0"/>
      <p:bldP spid="4404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611188" y="1314450"/>
          <a:ext cx="7556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" r:id="rId1" imgW="6433185" imgH="253365" progId="Equation.3">
                  <p:embed/>
                </p:oleObj>
              </mc:Choice>
              <mc:Fallback>
                <p:oleObj name="" r:id="rId1" imgW="6433185" imgH="253365" progId="Equation.3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188" y="1314450"/>
                        <a:ext cx="75565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885825" y="1981200"/>
          <a:ext cx="598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" r:id="rId3" imgW="5086350" imgH="294005" progId="Equation.3">
                  <p:embed/>
                </p:oleObj>
              </mc:Choice>
              <mc:Fallback>
                <p:oleObj name="" r:id="rId3" imgW="5086350" imgH="294005" progId="Equation.3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85825" y="1981200"/>
                        <a:ext cx="5981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881063" y="2619375"/>
          <a:ext cx="487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" r:id="rId5" imgW="4139565" imgH="294005" progId="Equation.3">
                  <p:embed/>
                </p:oleObj>
              </mc:Choice>
              <mc:Fallback>
                <p:oleObj name="" r:id="rId5" imgW="4139565" imgH="294005" progId="Equation.3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81063" y="2619375"/>
                        <a:ext cx="4876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881063" y="3249613"/>
          <a:ext cx="3022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7" imgW="2546985" imgH="253365" progId="Equation.3">
                  <p:embed/>
                </p:oleObj>
              </mc:Choice>
              <mc:Fallback>
                <p:oleObj name="" r:id="rId7" imgW="2546985" imgH="253365" progId="Equation.3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81063" y="3249613"/>
                        <a:ext cx="30226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865188" y="3878263"/>
          <a:ext cx="280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9" imgW="2367915" imgH="253365" progId="Equation.3">
                  <p:embed/>
                </p:oleObj>
              </mc:Choice>
              <mc:Fallback>
                <p:oleObj name="" r:id="rId9" imgW="2367915" imgH="253365" progId="Equation.3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65188" y="3878263"/>
                        <a:ext cx="28067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9"/>
          <p:cNvSpPr txBox="1"/>
          <p:nvPr/>
        </p:nvSpPr>
        <p:spPr>
          <a:xfrm>
            <a:off x="755650" y="188913"/>
            <a:ext cx="2016125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ea typeface="幼圆" panose="02010509060101010101" pitchFamily="49" charset="-122"/>
              </a:rPr>
              <a:t>5</a:t>
            </a:r>
            <a:r>
              <a:rPr lang="zh-CN" altLang="en-US" sz="2800" b="1" dirty="0">
                <a:ea typeface="幼圆" panose="02010509060101010101" pitchFamily="49" charset="-122"/>
              </a:rPr>
              <a:t>、综合法</a:t>
            </a:r>
            <a:endParaRPr lang="zh-CN" altLang="en-US" sz="2800" b="1" dirty="0">
              <a:ea typeface="幼圆" panose="02010509060101010101" pitchFamily="49" charset="-122"/>
            </a:endParaRPr>
          </a:p>
        </p:txBody>
      </p:sp>
      <p:sp>
        <p:nvSpPr>
          <p:cNvPr id="45066" name="Text Box 10"/>
          <p:cNvSpPr txBox="1"/>
          <p:nvPr/>
        </p:nvSpPr>
        <p:spPr>
          <a:xfrm>
            <a:off x="1476375" y="765175"/>
            <a:ext cx="6265863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合并项法、吸收法、消去法、配项法。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45067" name="Line 11"/>
          <p:cNvSpPr/>
          <p:nvPr/>
        </p:nvSpPr>
        <p:spPr>
          <a:xfrm>
            <a:off x="1285875" y="1673225"/>
            <a:ext cx="360363" cy="0"/>
          </a:xfrm>
          <a:prstGeom prst="line">
            <a:avLst/>
          </a:prstGeom>
          <a:ln w="254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68" name="Line 12"/>
          <p:cNvSpPr/>
          <p:nvPr/>
        </p:nvSpPr>
        <p:spPr>
          <a:xfrm>
            <a:off x="2051050" y="1673225"/>
            <a:ext cx="360363" cy="0"/>
          </a:xfrm>
          <a:prstGeom prst="line">
            <a:avLst/>
          </a:prstGeom>
          <a:ln w="254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69" name="Line 13"/>
          <p:cNvSpPr/>
          <p:nvPr/>
        </p:nvSpPr>
        <p:spPr>
          <a:xfrm>
            <a:off x="4302125" y="1673225"/>
            <a:ext cx="360363" cy="0"/>
          </a:xfrm>
          <a:prstGeom prst="line">
            <a:avLst/>
          </a:prstGeom>
          <a:ln w="254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0" name="Line 14"/>
          <p:cNvSpPr/>
          <p:nvPr/>
        </p:nvSpPr>
        <p:spPr>
          <a:xfrm>
            <a:off x="6281738" y="1673225"/>
            <a:ext cx="539750" cy="0"/>
          </a:xfrm>
          <a:prstGeom prst="line">
            <a:avLst/>
          </a:prstGeom>
          <a:ln w="254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1" name="Line 15"/>
          <p:cNvSpPr/>
          <p:nvPr/>
        </p:nvSpPr>
        <p:spPr>
          <a:xfrm>
            <a:off x="7316788" y="1673225"/>
            <a:ext cx="719137" cy="0"/>
          </a:xfrm>
          <a:prstGeom prst="line">
            <a:avLst/>
          </a:prstGeom>
          <a:ln w="254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2" name="Line 16"/>
          <p:cNvSpPr/>
          <p:nvPr/>
        </p:nvSpPr>
        <p:spPr>
          <a:xfrm>
            <a:off x="1241425" y="2393950"/>
            <a:ext cx="1035050" cy="0"/>
          </a:xfrm>
          <a:prstGeom prst="line">
            <a:avLst/>
          </a:prstGeom>
          <a:ln w="254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3" name="Line 17"/>
          <p:cNvSpPr/>
          <p:nvPr/>
        </p:nvSpPr>
        <p:spPr>
          <a:xfrm>
            <a:off x="2727325" y="2393950"/>
            <a:ext cx="358775" cy="0"/>
          </a:xfrm>
          <a:prstGeom prst="line">
            <a:avLst/>
          </a:prstGeom>
          <a:ln w="254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4" name="Line 18"/>
          <p:cNvSpPr/>
          <p:nvPr/>
        </p:nvSpPr>
        <p:spPr>
          <a:xfrm>
            <a:off x="5021263" y="2393950"/>
            <a:ext cx="765175" cy="0"/>
          </a:xfrm>
          <a:prstGeom prst="line">
            <a:avLst/>
          </a:prstGeom>
          <a:ln w="254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45075" name="Object 19"/>
          <p:cNvGraphicFramePr>
            <a:graphicFrameLocks noChangeAspect="1"/>
          </p:cNvGraphicFramePr>
          <p:nvPr/>
        </p:nvGraphicFramePr>
        <p:xfrm>
          <a:off x="3897313" y="3171825"/>
          <a:ext cx="51768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" r:id="rId11" imgW="2179955" imgH="163195" progId="Equation.3">
                  <p:embed/>
                </p:oleObj>
              </mc:Choice>
              <mc:Fallback>
                <p:oleObj name="" r:id="rId11" imgW="2179955" imgH="163195" progId="Equation.3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97313" y="3171825"/>
                        <a:ext cx="5176837" cy="4826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6" name="Line 20"/>
          <p:cNvSpPr/>
          <p:nvPr/>
        </p:nvSpPr>
        <p:spPr>
          <a:xfrm>
            <a:off x="1241425" y="3654425"/>
            <a:ext cx="855663" cy="0"/>
          </a:xfrm>
          <a:prstGeom prst="line">
            <a:avLst/>
          </a:prstGeom>
          <a:ln w="254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0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" grpId="0"/>
      <p:bldP spid="4506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4" name="Text Box 4" descr="羊皮纸"/>
          <p:cNvSpPr txBox="1"/>
          <p:nvPr/>
        </p:nvSpPr>
        <p:spPr>
          <a:xfrm>
            <a:off x="395288" y="333375"/>
            <a:ext cx="399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50305040509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二、或</a:t>
            </a:r>
            <a:r>
              <a:rPr lang="en-US" altLang="zh-CN" sz="2800" b="1" dirty="0">
                <a:latin typeface="Times New Roman" panose="0202050305040509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--</a:t>
            </a:r>
            <a:r>
              <a:rPr lang="zh-CN" altLang="en-US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与表达式的简化</a:t>
            </a:r>
            <a:endParaRPr lang="zh-CN" altLang="en-US" sz="2800" b="1" dirty="0"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6113" name="Group 33"/>
          <p:cNvGrpSpPr/>
          <p:nvPr/>
        </p:nvGrpSpPr>
        <p:grpSpPr>
          <a:xfrm>
            <a:off x="2971800" y="0"/>
            <a:ext cx="6172200" cy="1066800"/>
            <a:chOff x="1872" y="0"/>
            <a:chExt cx="3888" cy="672"/>
          </a:xfrm>
        </p:grpSpPr>
        <p:sp>
          <p:nvSpPr>
            <p:cNvPr id="46105" name="AutoShape 6"/>
            <p:cNvSpPr/>
            <p:nvPr/>
          </p:nvSpPr>
          <p:spPr>
            <a:xfrm>
              <a:off x="2064" y="0"/>
              <a:ext cx="3648" cy="672"/>
            </a:xfrm>
            <a:prstGeom prst="wedgeRoundRectCallout">
              <a:avLst>
                <a:gd name="adj1" fmla="val -62310"/>
                <a:gd name="adj2" fmla="val 4764"/>
                <a:gd name="adj3" fmla="val 16667"/>
              </a:avLst>
            </a:prstGeom>
            <a:gradFill rotWithShape="0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3600" b="1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grpSp>
          <p:nvGrpSpPr>
            <p:cNvPr id="46106" name="Group 7"/>
            <p:cNvGrpSpPr/>
            <p:nvPr/>
          </p:nvGrpSpPr>
          <p:grpSpPr>
            <a:xfrm>
              <a:off x="1872" y="48"/>
              <a:ext cx="3888" cy="518"/>
              <a:chOff x="1248" y="2995"/>
              <a:chExt cx="3888" cy="518"/>
            </a:xfrm>
          </p:grpSpPr>
          <p:sp>
            <p:nvSpPr>
              <p:cNvPr id="46107" name="Text Box 8"/>
              <p:cNvSpPr txBox="1"/>
              <p:nvPr/>
            </p:nvSpPr>
            <p:spPr>
              <a:xfrm>
                <a:off x="1248" y="2995"/>
                <a:ext cx="3888" cy="5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chemeClr val="tx2"/>
                    </a:solidFill>
                    <a:latin typeface="Times New Roman" panose="02020503050405090304" pitchFamily="18" charset="0"/>
                  </a:rPr>
                  <a:t>F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503050405090304" pitchFamily="18" charset="0"/>
                  </a:rPr>
                  <a:t>（或与式）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Times New Roman" panose="02020503050405090304" pitchFamily="18" charset="0"/>
                  </a:rPr>
                  <a:t>求对偶式 </a:t>
                </a:r>
                <a:r>
                  <a:rPr lang="en-US" altLang="zh-CN" sz="2400" b="1" dirty="0">
                    <a:solidFill>
                      <a:schemeClr val="tx2"/>
                    </a:solidFill>
                    <a:latin typeface="Times New Roman" panose="02020503050405090304" pitchFamily="18" charset="0"/>
                  </a:rPr>
                  <a:t>F</a:t>
                </a:r>
                <a:r>
                  <a:rPr lang="en-US" altLang="zh-CN" sz="2400" b="1" dirty="0">
                    <a:solidFill>
                      <a:schemeClr val="tx2"/>
                    </a:solidFill>
                    <a:latin typeface="Times New Roman" panose="02020503050405090304" pitchFamily="18" charset="0"/>
                    <a:sym typeface="Symbol" panose="05050102010706020507" pitchFamily="18" charset="2"/>
                  </a:rPr>
                  <a:t>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503050405090304" pitchFamily="18" charset="0"/>
                    <a:sym typeface="Symbol" panose="05050102010706020507" pitchFamily="18" charset="2"/>
                  </a:rPr>
                  <a:t>（与或式）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Times New Roman" panose="02020503050405090304" pitchFamily="18" charset="0"/>
                    <a:sym typeface="Symbol" panose="05050102010706020507" pitchFamily="18" charset="2"/>
                  </a:rPr>
                  <a:t>简化 </a:t>
                </a:r>
                <a:r>
                  <a:rPr lang="en-US" altLang="zh-CN" sz="2400" b="1" dirty="0">
                    <a:solidFill>
                      <a:schemeClr val="tx2"/>
                    </a:solidFill>
                    <a:latin typeface="Times New Roman" panose="02020503050405090304" pitchFamily="18" charset="0"/>
                  </a:rPr>
                  <a:t>F</a:t>
                </a:r>
                <a:r>
                  <a:rPr lang="en-US" altLang="zh-CN" sz="2400" b="1" dirty="0">
                    <a:solidFill>
                      <a:schemeClr val="tx2"/>
                    </a:solidFill>
                    <a:latin typeface="Times New Roman" panose="02020503050405090304" pitchFamily="18" charset="0"/>
                    <a:sym typeface="Symbol" panose="05050102010706020507" pitchFamily="18" charset="2"/>
                  </a:rPr>
                  <a:t>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503050405090304" pitchFamily="18" charset="0"/>
                    <a:sym typeface="Symbol" panose="05050102010706020507" pitchFamily="18" charset="2"/>
                  </a:rPr>
                  <a:t>（最简与或式）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Times New Roman" panose="02020503050405090304" pitchFamily="18" charset="0"/>
                  </a:rPr>
                  <a:t>求对偶式 </a:t>
                </a:r>
                <a:r>
                  <a:rPr lang="en-US" altLang="zh-CN" sz="2400" b="1" dirty="0">
                    <a:solidFill>
                      <a:schemeClr val="tx2"/>
                    </a:solidFill>
                    <a:latin typeface="Times New Roman" panose="02020503050405090304" pitchFamily="18" charset="0"/>
                  </a:rPr>
                  <a:t>F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503050405090304" pitchFamily="18" charset="0"/>
                  </a:rPr>
                  <a:t>（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503050405090304" pitchFamily="18" charset="0"/>
                    <a:sym typeface="Symbol" panose="05050102010706020507" pitchFamily="18" charset="2"/>
                  </a:rPr>
                  <a:t>最简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503050405090304" pitchFamily="18" charset="0"/>
                  </a:rPr>
                  <a:t>或与式）</a:t>
                </a:r>
                <a:endParaRPr lang="zh-CN" altLang="en-US" sz="3600" b="1" dirty="0">
                  <a:solidFill>
                    <a:schemeClr val="tx2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46108" name="Line 9"/>
              <p:cNvSpPr/>
              <p:nvPr/>
            </p:nvSpPr>
            <p:spPr>
              <a:xfrm>
                <a:off x="2592" y="3216"/>
                <a:ext cx="672" cy="0"/>
              </a:xfrm>
              <a:prstGeom prst="line">
                <a:avLst/>
              </a:prstGeom>
              <a:ln w="38100" cap="flat" cmpd="sng">
                <a:solidFill>
                  <a:srgbClr val="CC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109" name="Line 10"/>
              <p:cNvSpPr/>
              <p:nvPr/>
            </p:nvSpPr>
            <p:spPr>
              <a:xfrm>
                <a:off x="4368" y="3216"/>
                <a:ext cx="336" cy="0"/>
              </a:xfrm>
              <a:prstGeom prst="line">
                <a:avLst/>
              </a:prstGeom>
              <a:ln w="38100" cap="flat" cmpd="sng">
                <a:solidFill>
                  <a:srgbClr val="CC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6110" name="Line 11"/>
              <p:cNvSpPr/>
              <p:nvPr/>
            </p:nvSpPr>
            <p:spPr>
              <a:xfrm>
                <a:off x="2784" y="3456"/>
                <a:ext cx="672" cy="0"/>
              </a:xfrm>
              <a:prstGeom prst="line">
                <a:avLst/>
              </a:prstGeom>
              <a:ln w="38100" cap="flat" cmpd="sng">
                <a:solidFill>
                  <a:srgbClr val="CC33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450850" y="1254125"/>
          <a:ext cx="839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" r:id="rId1" imgW="7152005" imgH="294005" progId="Equation.3">
                  <p:embed/>
                </p:oleObj>
              </mc:Choice>
              <mc:Fallback>
                <p:oleObj name="" r:id="rId1" imgW="7152005" imgH="294005" progId="Equation.3">
                  <p:embed/>
                  <p:pic>
                    <p:nvPicPr>
                      <p:cNvPr id="0" name="图片 341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0850" y="1254125"/>
                        <a:ext cx="8394700" cy="393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13"/>
          <p:cNvGraphicFramePr>
            <a:graphicFrameLocks noChangeAspect="1"/>
          </p:cNvGraphicFramePr>
          <p:nvPr/>
        </p:nvGraphicFramePr>
        <p:xfrm>
          <a:off x="431800" y="2619375"/>
          <a:ext cx="67579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" r:id="rId3" imgW="5217160" imgH="253365" progId="Equation.3">
                  <p:embed/>
                </p:oleObj>
              </mc:Choice>
              <mc:Fallback>
                <p:oleObj name="" r:id="rId3" imgW="5217160" imgH="253365" progId="Equation.3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1800" y="2619375"/>
                        <a:ext cx="6757988" cy="3778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901700" y="3151188"/>
          <a:ext cx="431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" r:id="rId5" imgW="3331210" imgH="294005" progId="Equation.3">
                  <p:embed/>
                </p:oleObj>
              </mc:Choice>
              <mc:Fallback>
                <p:oleObj name="" r:id="rId5" imgW="3331210" imgH="294005" progId="Equation.3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1700" y="3151188"/>
                        <a:ext cx="4318000" cy="431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904875" y="3700463"/>
          <a:ext cx="30813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" r:id="rId7" imgW="2351405" imgH="253365" progId="Equation.3">
                  <p:embed/>
                </p:oleObj>
              </mc:Choice>
              <mc:Fallback>
                <p:oleObj name="" r:id="rId7" imgW="2351405" imgH="253365" progId="Equation.3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4875" y="3700463"/>
                        <a:ext cx="3081338" cy="3778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6"/>
          <p:cNvGraphicFramePr>
            <a:graphicFrameLocks noChangeAspect="1"/>
          </p:cNvGraphicFramePr>
          <p:nvPr/>
        </p:nvGraphicFramePr>
        <p:xfrm>
          <a:off x="900113" y="4195763"/>
          <a:ext cx="284003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" r:id="rId9" imgW="2171700" imgH="253365" progId="Equation.3">
                  <p:embed/>
                </p:oleObj>
              </mc:Choice>
              <mc:Fallback>
                <p:oleObj name="" r:id="rId9" imgW="2171700" imgH="253365" progId="Equation.3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4195763"/>
                        <a:ext cx="2840037" cy="3778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7"/>
          <p:cNvGraphicFramePr>
            <a:graphicFrameLocks noChangeAspect="1"/>
          </p:cNvGraphicFramePr>
          <p:nvPr/>
        </p:nvGraphicFramePr>
        <p:xfrm>
          <a:off x="1482725" y="5130800"/>
          <a:ext cx="4124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" r:id="rId11" imgW="3183890" imgH="294005" progId="Equation.3">
                  <p:embed/>
                </p:oleObj>
              </mc:Choice>
              <mc:Fallback>
                <p:oleObj name="" r:id="rId11" imgW="3183890" imgH="294005" progId="Equation.3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82725" y="5130800"/>
                        <a:ext cx="4124325" cy="431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452438" y="5691188"/>
            <a:ext cx="620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/>
            </a:pPr>
            <a:r>
              <a:rPr kumimoji="1" lang="zh-CN" altLang="en-US" sz="2400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代数化简法优点：不受变量限制。</a:t>
            </a:r>
            <a:endParaRPr kumimoji="1" lang="zh-CN" altLang="en-US" sz="2400" kern="1200" cap="none" spc="0" normalizeH="0" baseline="0" noProof="0" dirty="0">
              <a:effectLst>
                <a:outerShdw blurRad="38100" dist="38100" dir="2700000" algn="tl">
                  <a:srgbClr val="FFFFFF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468313" y="614045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缺点：化简方向不明确，一般采用试凑法，要有一定技巧。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6100" name="Text Box 20"/>
          <p:cNvSpPr txBox="1"/>
          <p:nvPr/>
        </p:nvSpPr>
        <p:spPr>
          <a:xfrm>
            <a:off x="385763" y="1738313"/>
            <a:ext cx="8596312" cy="8318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22300" lvl="0" indent="-62230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解：首先将或－与表达式通过求对偶变为与－或表达式，利用公式法在与－或表达式中进行化简。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46101" name="Line 21"/>
          <p:cNvSpPr/>
          <p:nvPr/>
        </p:nvSpPr>
        <p:spPr>
          <a:xfrm>
            <a:off x="2681288" y="3043238"/>
            <a:ext cx="315912" cy="0"/>
          </a:xfrm>
          <a:prstGeom prst="line">
            <a:avLst/>
          </a:prstGeom>
          <a:ln w="254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2" name="Line 22"/>
          <p:cNvSpPr/>
          <p:nvPr/>
        </p:nvSpPr>
        <p:spPr>
          <a:xfrm>
            <a:off x="4346575" y="3043238"/>
            <a:ext cx="720725" cy="0"/>
          </a:xfrm>
          <a:prstGeom prst="line">
            <a:avLst/>
          </a:prstGeom>
          <a:ln w="254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3" name="Line 23"/>
          <p:cNvSpPr/>
          <p:nvPr/>
        </p:nvSpPr>
        <p:spPr>
          <a:xfrm>
            <a:off x="1241425" y="3043238"/>
            <a:ext cx="990600" cy="0"/>
          </a:xfrm>
          <a:prstGeom prst="line">
            <a:avLst/>
          </a:prstGeom>
          <a:ln w="254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4" name="Line 24"/>
          <p:cNvSpPr/>
          <p:nvPr/>
        </p:nvSpPr>
        <p:spPr>
          <a:xfrm>
            <a:off x="3492500" y="3043238"/>
            <a:ext cx="404813" cy="0"/>
          </a:xfrm>
          <a:prstGeom prst="line">
            <a:avLst/>
          </a:prstGeom>
          <a:ln w="254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Line 25"/>
          <p:cNvSpPr/>
          <p:nvPr/>
        </p:nvSpPr>
        <p:spPr>
          <a:xfrm>
            <a:off x="5607050" y="3043238"/>
            <a:ext cx="450850" cy="0"/>
          </a:xfrm>
          <a:prstGeom prst="line">
            <a:avLst/>
          </a:prstGeom>
          <a:ln w="254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Line 26"/>
          <p:cNvSpPr/>
          <p:nvPr/>
        </p:nvSpPr>
        <p:spPr>
          <a:xfrm>
            <a:off x="6462713" y="3043238"/>
            <a:ext cx="719137" cy="0"/>
          </a:xfrm>
          <a:prstGeom prst="line">
            <a:avLst/>
          </a:prstGeom>
          <a:ln w="254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Text Box 27"/>
          <p:cNvSpPr txBox="1"/>
          <p:nvPr/>
        </p:nvSpPr>
        <p:spPr>
          <a:xfrm>
            <a:off x="7227888" y="2322513"/>
            <a:ext cx="1916112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幼圆" panose="02010509060101010101" pitchFamily="49" charset="-122"/>
              </a:rPr>
              <a:t>（分配率）</a:t>
            </a:r>
            <a:endParaRPr lang="zh-CN" altLang="en-US" sz="2400" dirty="0">
              <a:solidFill>
                <a:schemeClr val="accent2"/>
              </a:solidFill>
              <a:ea typeface="幼圆" panose="02010509060101010101" pitchFamily="49" charset="-122"/>
            </a:endParaRPr>
          </a:p>
        </p:txBody>
      </p:sp>
      <p:sp>
        <p:nvSpPr>
          <p:cNvPr id="5" name="Text Box 28"/>
          <p:cNvSpPr txBox="1"/>
          <p:nvPr/>
        </p:nvSpPr>
        <p:spPr>
          <a:xfrm>
            <a:off x="7227888" y="2727325"/>
            <a:ext cx="1871662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9900FF"/>
                </a:solidFill>
                <a:ea typeface="幼圆" panose="02010509060101010101" pitchFamily="49" charset="-122"/>
              </a:rPr>
              <a:t>（合并项）</a:t>
            </a:r>
            <a:endParaRPr lang="zh-CN" altLang="en-US" sz="2400" dirty="0">
              <a:solidFill>
                <a:srgbClr val="9900FF"/>
              </a:solidFill>
              <a:ea typeface="幼圆" panose="02010509060101010101" pitchFamily="49" charset="-122"/>
            </a:endParaRPr>
          </a:p>
        </p:txBody>
      </p:sp>
      <p:sp>
        <p:nvSpPr>
          <p:cNvPr id="6" name="Text Box 29"/>
          <p:cNvSpPr txBox="1"/>
          <p:nvPr/>
        </p:nvSpPr>
        <p:spPr>
          <a:xfrm>
            <a:off x="7227888" y="3170238"/>
            <a:ext cx="18002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FF00FF"/>
                </a:solidFill>
                <a:ea typeface="幼圆" panose="02010509060101010101" pitchFamily="49" charset="-122"/>
              </a:rPr>
              <a:t>（包含率）</a:t>
            </a:r>
            <a:endParaRPr lang="zh-CN" altLang="en-US" sz="2400" dirty="0">
              <a:solidFill>
                <a:srgbClr val="FF00FF"/>
              </a:solidFill>
              <a:ea typeface="幼圆" panose="02010509060101010101" pitchFamily="49" charset="-122"/>
            </a:endParaRPr>
          </a:p>
        </p:txBody>
      </p:sp>
      <p:sp>
        <p:nvSpPr>
          <p:cNvPr id="7" name="Line 30"/>
          <p:cNvSpPr/>
          <p:nvPr/>
        </p:nvSpPr>
        <p:spPr>
          <a:xfrm>
            <a:off x="1285875" y="4122738"/>
            <a:ext cx="90011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11" name="Rectangle 31"/>
          <p:cNvSpPr/>
          <p:nvPr/>
        </p:nvSpPr>
        <p:spPr>
          <a:xfrm>
            <a:off x="3854450" y="3665538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（分配率）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46112" name="Text Box 32"/>
          <p:cNvSpPr txBox="1"/>
          <p:nvPr/>
        </p:nvSpPr>
        <p:spPr>
          <a:xfrm>
            <a:off x="53975" y="4605338"/>
            <a:ext cx="9037638" cy="4619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第二步：将对偶式再次求对偶，得到或－与表达式的最简与－或式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30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6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6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6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6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00" fill="hold"/>
                                        <p:tgtEl>
                                          <p:spTgt spid="46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0" fill="hold"/>
                                        <p:tgtEl>
                                          <p:spTgt spid="46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4" dur="30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30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30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3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30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0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46098" grpId="0"/>
      <p:bldP spid="46099" grpId="0"/>
      <p:bldP spid="46100" grpId="0"/>
      <p:bldP spid="4" grpId="0"/>
      <p:bldP spid="5" grpId="0"/>
      <p:bldP spid="6" grpId="0"/>
      <p:bldP spid="46111" grpId="0"/>
      <p:bldP spid="461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8" name="Rectangle 4"/>
          <p:cNvSpPr>
            <a:spLocks noRot="1"/>
          </p:cNvSpPr>
          <p:nvPr/>
        </p:nvSpPr>
        <p:spPr>
          <a:xfrm>
            <a:off x="385763" y="620713"/>
            <a:ext cx="8545512" cy="844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2400" dirty="0"/>
              <a:t>        </a:t>
            </a:r>
            <a:r>
              <a:rPr lang="zh-CN" altLang="en-US" sz="2400" dirty="0">
                <a:ea typeface="幼圆" panose="02010509060101010101" pitchFamily="49" charset="-122"/>
              </a:rPr>
              <a:t>对于任何一个逻辑函数的功能描述都可以作出真值表，根据真值表可以写出该函数的最小项之和及最大项之积的形式。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aphicFrame>
        <p:nvGraphicFramePr>
          <p:cNvPr id="47153" name="Group 49"/>
          <p:cNvGraphicFramePr>
            <a:graphicFrameLocks noGrp="1"/>
          </p:cNvGraphicFramePr>
          <p:nvPr/>
        </p:nvGraphicFramePr>
        <p:xfrm>
          <a:off x="522288" y="2038350"/>
          <a:ext cx="1430338" cy="2314575"/>
        </p:xfrm>
        <a:graphic>
          <a:graphicData uri="http://schemas.openxmlformats.org/drawingml/2006/table">
            <a:tbl>
              <a:tblPr/>
              <a:tblGrid>
                <a:gridCol w="476250"/>
                <a:gridCol w="477837"/>
                <a:gridCol w="476250"/>
              </a:tblGrid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137" name="Text Box 33"/>
          <p:cNvSpPr txBox="1"/>
          <p:nvPr/>
        </p:nvSpPr>
        <p:spPr>
          <a:xfrm>
            <a:off x="2151063" y="2411413"/>
            <a:ext cx="2376487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800000"/>
                </a:solidFill>
                <a:latin typeface="Times New Roman" panose="02020503050405090304" pitchFamily="18" charset="0"/>
                <a:ea typeface="幼圆" panose="02010509060101010101" pitchFamily="49" charset="-122"/>
              </a:rPr>
              <a:t>最小项之和：</a:t>
            </a:r>
            <a:endParaRPr lang="zh-CN" altLang="en-US" sz="2400" dirty="0">
              <a:solidFill>
                <a:srgbClr val="800000"/>
              </a:solidFill>
              <a:latin typeface="Times New Roman" panose="0202050305040509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47138" name="Object 34"/>
          <p:cNvGraphicFramePr>
            <a:graphicFrameLocks noChangeAspect="1"/>
          </p:cNvGraphicFramePr>
          <p:nvPr/>
        </p:nvGraphicFramePr>
        <p:xfrm>
          <a:off x="4067175" y="2451100"/>
          <a:ext cx="20256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" r:id="rId1" imgW="1526540" imgH="245110" progId="Equation.3">
                  <p:embed/>
                </p:oleObj>
              </mc:Choice>
              <mc:Fallback>
                <p:oleObj name="" r:id="rId1" imgW="1526540" imgH="245110" progId="Equation.3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67175" y="2451100"/>
                        <a:ext cx="2025650" cy="3651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9" name="Object 35"/>
          <p:cNvGraphicFramePr>
            <a:graphicFrameLocks noChangeAspect="1"/>
          </p:cNvGraphicFramePr>
          <p:nvPr/>
        </p:nvGraphicFramePr>
        <p:xfrm>
          <a:off x="4437063" y="2951163"/>
          <a:ext cx="251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" name="" r:id="rId3" imgW="2114550" imgH="294005" progId="Equation.3">
                  <p:embed/>
                </p:oleObj>
              </mc:Choice>
              <mc:Fallback>
                <p:oleObj name="" r:id="rId3" imgW="2114550" imgH="294005" progId="Equation.3">
                  <p:embed/>
                  <p:pic>
                    <p:nvPicPr>
                      <p:cNvPr id="0" name="图片 341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37063" y="2951163"/>
                        <a:ext cx="2514600" cy="393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0" name="Text Box 36"/>
          <p:cNvSpPr txBox="1"/>
          <p:nvPr/>
        </p:nvSpPr>
        <p:spPr>
          <a:xfrm>
            <a:off x="2141538" y="3798888"/>
            <a:ext cx="1925637" cy="4572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FF00"/>
                </a:solidFill>
                <a:latin typeface="Times New Roman" panose="02020503050405090304" pitchFamily="18" charset="0"/>
                <a:ea typeface="幼圆" panose="02010509060101010101" pitchFamily="49" charset="-122"/>
              </a:rPr>
              <a:t>最大项之积：</a:t>
            </a:r>
            <a:endParaRPr lang="zh-CN" altLang="en-US" sz="2400" dirty="0">
              <a:solidFill>
                <a:srgbClr val="00FF00"/>
              </a:solidFill>
              <a:latin typeface="Times New Roman" panose="0202050305040509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47141" name="Object 37"/>
          <p:cNvGraphicFramePr>
            <a:graphicFrameLocks noChangeAspect="1"/>
          </p:cNvGraphicFramePr>
          <p:nvPr/>
        </p:nvGraphicFramePr>
        <p:xfrm>
          <a:off x="4146550" y="3851275"/>
          <a:ext cx="254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" name="" r:id="rId5" imgW="2139315" imgH="294005" progId="Equation.3">
                  <p:embed/>
                </p:oleObj>
              </mc:Choice>
              <mc:Fallback>
                <p:oleObj name="" r:id="rId5" imgW="2139315" imgH="294005" progId="Equation.3">
                  <p:embed/>
                  <p:pic>
                    <p:nvPicPr>
                      <p:cNvPr id="0" name="图片 341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46550" y="3851275"/>
                        <a:ext cx="2540000" cy="393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2" name="Object 38"/>
          <p:cNvGraphicFramePr>
            <a:graphicFrameLocks noChangeAspect="1"/>
          </p:cNvGraphicFramePr>
          <p:nvPr/>
        </p:nvGraphicFramePr>
        <p:xfrm>
          <a:off x="4459288" y="4359275"/>
          <a:ext cx="24082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" name="" r:id="rId7" imgW="1045210" imgH="179705" progId="Equation.3">
                  <p:embed/>
                </p:oleObj>
              </mc:Choice>
              <mc:Fallback>
                <p:oleObj name="" r:id="rId7" imgW="1045210" imgH="179705" progId="Equation.3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59288" y="4359275"/>
                        <a:ext cx="2408237" cy="482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3" name="Text Box 39"/>
          <p:cNvSpPr txBox="1"/>
          <p:nvPr/>
        </p:nvSpPr>
        <p:spPr>
          <a:xfrm>
            <a:off x="520700" y="5013325"/>
            <a:ext cx="841692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真值表和逻辑函数的最小项、最大项之间存在一一对应关系。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7144" name="Text Box 40"/>
          <p:cNvSpPr txBox="1"/>
          <p:nvPr/>
        </p:nvSpPr>
        <p:spPr>
          <a:xfrm>
            <a:off x="431800" y="5470525"/>
            <a:ext cx="8324850" cy="822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503050405090304" pitchFamily="18" charset="0"/>
                <a:ea typeface="幼圆" panose="02010509060101010101" pitchFamily="49" charset="-122"/>
              </a:rPr>
              <a:t>     </a:t>
            </a:r>
            <a:r>
              <a:rPr lang="zh-CN" altLang="en-US" sz="2400" dirty="0">
                <a:latin typeface="Times New Roman" panose="02020503050405090304" pitchFamily="18" charset="0"/>
                <a:ea typeface="幼圆" panose="02010509060101010101" pitchFamily="49" charset="-122"/>
              </a:rPr>
              <a:t>但是把真值表作为运算工具十分不便。用图解化简法，化简逻辑函数方便简单。</a:t>
            </a:r>
            <a:endParaRPr lang="zh-CN" altLang="en-US" sz="2400" dirty="0">
              <a:latin typeface="Times New Roman" panose="02020503050405090304" pitchFamily="18" charset="0"/>
              <a:ea typeface="幼圆" panose="02010509060101010101" pitchFamily="49" charset="-122"/>
            </a:endParaRPr>
          </a:p>
        </p:txBody>
      </p:sp>
      <p:sp>
        <p:nvSpPr>
          <p:cNvPr id="47145" name="Text Box 41"/>
          <p:cNvSpPr txBox="1"/>
          <p:nvPr/>
        </p:nvSpPr>
        <p:spPr>
          <a:xfrm>
            <a:off x="2185988" y="1960563"/>
            <a:ext cx="6265862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800000"/>
                </a:solidFill>
                <a:ea typeface="幼圆" panose="02010509060101010101" pitchFamily="49" charset="-122"/>
              </a:rPr>
              <a:t>F = 1 </a:t>
            </a:r>
            <a:r>
              <a:rPr lang="zh-CN" altLang="en-US" sz="2400" dirty="0">
                <a:solidFill>
                  <a:srgbClr val="800000"/>
                </a:solidFill>
                <a:ea typeface="幼圆" panose="02010509060101010101" pitchFamily="49" charset="-122"/>
              </a:rPr>
              <a:t>的输入变量组合有 </a:t>
            </a:r>
            <a:r>
              <a:rPr lang="en-US" altLang="zh-CN" sz="2400" dirty="0">
                <a:solidFill>
                  <a:srgbClr val="800000"/>
                </a:solidFill>
                <a:ea typeface="幼圆" panose="02010509060101010101" pitchFamily="49" charset="-122"/>
              </a:rPr>
              <a:t>AB = 01</a:t>
            </a:r>
            <a:r>
              <a:rPr lang="zh-CN" altLang="en-US" sz="2400" dirty="0">
                <a:solidFill>
                  <a:srgbClr val="800000"/>
                </a:solidFill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solidFill>
                  <a:srgbClr val="800000"/>
                </a:solidFill>
                <a:ea typeface="幼圆" panose="02010509060101010101" pitchFamily="49" charset="-122"/>
              </a:rPr>
              <a:t>10 </a:t>
            </a:r>
            <a:r>
              <a:rPr lang="zh-CN" altLang="en-US" sz="2400" dirty="0">
                <a:solidFill>
                  <a:srgbClr val="800000"/>
                </a:solidFill>
                <a:ea typeface="幼圆" panose="02010509060101010101" pitchFamily="49" charset="-122"/>
              </a:rPr>
              <a:t>两组。</a:t>
            </a:r>
            <a:endParaRPr lang="zh-CN" altLang="en-US" sz="2400" dirty="0">
              <a:solidFill>
                <a:srgbClr val="800000"/>
              </a:solidFill>
              <a:ea typeface="幼圆" panose="02010509060101010101" pitchFamily="49" charset="-122"/>
            </a:endParaRPr>
          </a:p>
        </p:txBody>
      </p:sp>
      <p:sp>
        <p:nvSpPr>
          <p:cNvPr id="47146" name="Rectangle 42"/>
          <p:cNvSpPr/>
          <p:nvPr/>
        </p:nvSpPr>
        <p:spPr>
          <a:xfrm>
            <a:off x="2170113" y="3355975"/>
            <a:ext cx="6227762" cy="4572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FF00"/>
                </a:solidFill>
                <a:ea typeface="幼圆" panose="02010509060101010101" pitchFamily="49" charset="-122"/>
              </a:rPr>
              <a:t>F = 0 </a:t>
            </a:r>
            <a:r>
              <a:rPr lang="zh-CN" altLang="en-US" sz="2400" dirty="0">
                <a:solidFill>
                  <a:srgbClr val="00FF00"/>
                </a:solidFill>
                <a:ea typeface="幼圆" panose="02010509060101010101" pitchFamily="49" charset="-122"/>
              </a:rPr>
              <a:t>的输入变量组合有 </a:t>
            </a:r>
            <a:r>
              <a:rPr lang="en-US" altLang="zh-CN" sz="2400" dirty="0">
                <a:solidFill>
                  <a:srgbClr val="00FF00"/>
                </a:solidFill>
                <a:ea typeface="幼圆" panose="02010509060101010101" pitchFamily="49" charset="-122"/>
              </a:rPr>
              <a:t>AB = 00</a:t>
            </a:r>
            <a:r>
              <a:rPr lang="zh-CN" altLang="en-US" sz="2400" dirty="0">
                <a:solidFill>
                  <a:srgbClr val="00FF00"/>
                </a:solidFill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solidFill>
                  <a:srgbClr val="00FF00"/>
                </a:solidFill>
                <a:ea typeface="幼圆" panose="02010509060101010101" pitchFamily="49" charset="-122"/>
              </a:rPr>
              <a:t>11 </a:t>
            </a:r>
            <a:r>
              <a:rPr lang="zh-CN" altLang="en-US" sz="2400" dirty="0">
                <a:solidFill>
                  <a:srgbClr val="00FF00"/>
                </a:solidFill>
                <a:ea typeface="幼圆" panose="02010509060101010101" pitchFamily="49" charset="-122"/>
              </a:rPr>
              <a:t>两组。</a:t>
            </a:r>
            <a:endParaRPr lang="zh-CN" altLang="en-US" sz="2400" dirty="0">
              <a:solidFill>
                <a:srgbClr val="00FF00"/>
              </a:solidFill>
              <a:ea typeface="幼圆" panose="02010509060101010101" pitchFamily="49" charset="-122"/>
            </a:endParaRPr>
          </a:p>
        </p:txBody>
      </p:sp>
      <p:sp>
        <p:nvSpPr>
          <p:cNvPr id="47147" name="Text Box 43"/>
          <p:cNvSpPr txBox="1"/>
          <p:nvPr/>
        </p:nvSpPr>
        <p:spPr>
          <a:xfrm>
            <a:off x="566738" y="4570413"/>
            <a:ext cx="4230687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CC0000"/>
                </a:solidFill>
                <a:ea typeface="黑体" panose="02010609060101010101" pitchFamily="49" charset="-122"/>
              </a:rPr>
              <a:t>从以上分析中可以看出：</a:t>
            </a:r>
            <a:endParaRPr lang="zh-CN" altLang="en-US" sz="2400" dirty="0">
              <a:solidFill>
                <a:srgbClr val="CC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7148" name="Object 44"/>
          <p:cNvGraphicFramePr>
            <a:graphicFrameLocks noChangeAspect="1"/>
          </p:cNvGraphicFramePr>
          <p:nvPr/>
        </p:nvGraphicFramePr>
        <p:xfrm>
          <a:off x="1403350" y="1484313"/>
          <a:ext cx="31670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" r:id="rId9" imgW="1191895" imgH="130810" progId="Equation.3">
                  <p:embed/>
                </p:oleObj>
              </mc:Choice>
              <mc:Fallback>
                <p:oleObj name="" r:id="rId9" imgW="1191895" imgH="130810" progId="Equation.3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3350" y="1484313"/>
                        <a:ext cx="3167063" cy="4460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7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/>
      <p:bldP spid="47137" grpId="0"/>
      <p:bldP spid="47140" grpId="0" animBg="1"/>
      <p:bldP spid="47143" grpId="0"/>
      <p:bldP spid="47144" grpId="0"/>
      <p:bldP spid="47145" grpId="0"/>
      <p:bldP spid="47146" grpId="0" animBg="1"/>
      <p:bldP spid="4714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9" name="Rectangle 11"/>
          <p:cNvSpPr>
            <a:spLocks noGrp="1"/>
          </p:cNvSpPr>
          <p:nvPr>
            <p:ph idx="1" hasCustomPrompt="1"/>
          </p:nvPr>
        </p:nvSpPr>
        <p:spPr>
          <a:xfrm>
            <a:off x="-36512" y="1549400"/>
            <a:ext cx="8777287" cy="1262063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2800" dirty="0"/>
              <a:t>           </a:t>
            </a:r>
            <a:r>
              <a:rPr lang="zh-CN" altLang="en-US" sz="2800" dirty="0"/>
              <a:t>如果把真值表按特定规律排列成方格图的形式，这种方格图称为卡诺图。利用卡诺图可以方便地对逻辑函数进行化简。通常称为图解法或卡诺图法。</a:t>
            </a:r>
            <a:endParaRPr lang="zh-CN" altLang="en-US" sz="2800" dirty="0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504825" y="6007100"/>
            <a:ext cx="604837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、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卡诺图小方格相邻数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=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变量数。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504825" y="4972050"/>
            <a:ext cx="84867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716280" marR="0" indent="-716280" defTabSz="914400" eaLnBrk="1" hangingPunct="1">
              <a:spcBef>
                <a:spcPct val="50000"/>
              </a:spcBef>
              <a:buClrTx/>
              <a:buSzTx/>
              <a:buFontTx/>
              <a:defRPr/>
            </a:pPr>
            <a:r>
              <a:rPr kumimoji="1" lang="en-US" altLang="zh-CN" sz="2800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2</a:t>
            </a:r>
            <a:r>
              <a:rPr kumimoji="1" lang="zh-CN" altLang="en-US" sz="2800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、 </a:t>
            </a:r>
            <a:r>
              <a:rPr kumimoji="1" lang="zh-CN" altLang="en-US" sz="2800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每个相邻小方格彼此只允许一个变量不同。通常采用格雷码排列。保证</a:t>
            </a:r>
            <a:r>
              <a:rPr kumimoji="1" lang="zh-CN" altLang="en-US" sz="28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逻辑相邻，几何位置相邻。</a:t>
            </a:r>
            <a:endParaRPr kumimoji="1" lang="zh-CN" altLang="en-US" sz="2800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8142" name="Rectangle 14" descr="羊皮纸"/>
          <p:cNvSpPr/>
          <p:nvPr/>
        </p:nvSpPr>
        <p:spPr>
          <a:xfrm>
            <a:off x="301625" y="966788"/>
            <a:ext cx="26844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一、卡诺图构成</a:t>
            </a:r>
            <a:endParaRPr lang="zh-CN" altLang="en-US" sz="2800" b="1" dirty="0"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sp>
        <p:nvSpPr>
          <p:cNvPr id="48143" name="Rectangle 15" descr="羊皮纸"/>
          <p:cNvSpPr/>
          <p:nvPr/>
        </p:nvSpPr>
        <p:spPr>
          <a:xfrm>
            <a:off x="395288" y="2997200"/>
            <a:ext cx="30416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卡诺图构图思想：</a:t>
            </a:r>
            <a:endParaRPr lang="zh-CN" altLang="en-US" sz="2800" b="1" dirty="0"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476250" y="3552825"/>
            <a:ext cx="81740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716280" marR="0" lvl="0" indent="-7162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、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n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变量函数就有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2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n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个小方格。每个小方格相当于真值表中的一个最小项。小方格的编号就是最小项的编号。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9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8145" name="Text Box 17"/>
          <p:cNvSpPr txBox="1"/>
          <p:nvPr/>
        </p:nvSpPr>
        <p:spPr>
          <a:xfrm>
            <a:off x="533400" y="304800"/>
            <a:ext cx="3429000" cy="64135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  <a:tileRect/>
          </a:gra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Left">
              <a:rot lat="0" lon="0" rev="0"/>
            </a:camera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anchor="ctr">
            <a:spAutoFit/>
            <a:flatTx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rgbClr val="A50021"/>
                </a:solidFill>
                <a:latin typeface="Times New Roman" panose="02020503050405090304" pitchFamily="18" charset="0"/>
                <a:ea typeface="隶书" panose="02010509060101010101" pitchFamily="49" charset="-122"/>
              </a:rPr>
              <a:t>卡诺图化简法</a:t>
            </a:r>
            <a:endParaRPr lang="zh-CN" altLang="en-US" sz="3600" b="1" dirty="0">
              <a:solidFill>
                <a:srgbClr val="A50021"/>
              </a:solidFill>
              <a:latin typeface="Times New Roman" panose="0202050305040509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charRg st="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48139">
                                            <p:txEl>
                                              <p:charRg st="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48139">
                                            <p:txEl>
                                              <p:charRg st="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48139">
                                            <p:txEl>
                                              <p:charRg st="0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9" grpId="0" build="p"/>
      <p:bldP spid="48140" grpId="0"/>
      <p:bldP spid="48141" grpId="0"/>
      <p:bldP spid="48142" grpId="0"/>
      <p:bldP spid="48143" grpId="0"/>
      <p:bldP spid="48144" grpId="0"/>
      <p:bldP spid="4814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6" name="Rectangle 4"/>
          <p:cNvSpPr/>
          <p:nvPr/>
        </p:nvSpPr>
        <p:spPr>
          <a:xfrm>
            <a:off x="539750" y="379413"/>
            <a:ext cx="24479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1 </a:t>
            </a:r>
            <a:r>
              <a:rPr lang="zh-CN" altLang="en-US" sz="2400" b="1" dirty="0">
                <a:latin typeface="宋体" panose="02010600030101010101" pitchFamily="2" charset="-122"/>
              </a:rPr>
              <a:t>变量卡诺图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49157" name="Text Box 5"/>
          <p:cNvSpPr txBox="1"/>
          <p:nvPr/>
        </p:nvSpPr>
        <p:spPr>
          <a:xfrm>
            <a:off x="755650" y="836613"/>
            <a:ext cx="5400675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       </a:t>
            </a:r>
            <a:r>
              <a:rPr lang="zh-CN" altLang="en-US" sz="2400" dirty="0">
                <a:ea typeface="幼圆" panose="02010509060101010101" pitchFamily="49" charset="-122"/>
              </a:rPr>
              <a:t>变量数  </a:t>
            </a:r>
            <a:r>
              <a:rPr lang="en-US" altLang="zh-CN" sz="2400" dirty="0">
                <a:ea typeface="幼圆" panose="02010509060101010101" pitchFamily="49" charset="-122"/>
              </a:rPr>
              <a:t>n = 1  </a:t>
            </a:r>
            <a:r>
              <a:rPr lang="zh-CN" altLang="en-US" sz="2400" dirty="0">
                <a:ea typeface="幼圆" panose="02010509060101010101" pitchFamily="49" charset="-122"/>
              </a:rPr>
              <a:t>在卡诺图上有 </a:t>
            </a:r>
            <a:r>
              <a:rPr lang="en-US" altLang="zh-CN" sz="2400" dirty="0">
                <a:ea typeface="幼圆" panose="02010509060101010101" pitchFamily="49" charset="-122"/>
              </a:rPr>
              <a:t>2</a:t>
            </a:r>
            <a:r>
              <a:rPr lang="en-US" altLang="zh-CN" sz="2400" baseline="30000" dirty="0">
                <a:ea typeface="幼圆" panose="02010509060101010101" pitchFamily="49" charset="-122"/>
              </a:rPr>
              <a:t>1 </a:t>
            </a:r>
            <a:r>
              <a:rPr lang="en-US" altLang="zh-CN" sz="2400" dirty="0">
                <a:ea typeface="幼圆" panose="02010509060101010101" pitchFamily="49" charset="-122"/>
              </a:rPr>
              <a:t>= 2 </a:t>
            </a:r>
            <a:r>
              <a:rPr lang="zh-CN" altLang="en-US" sz="2400" dirty="0">
                <a:ea typeface="幼圆" panose="02010509060101010101" pitchFamily="49" charset="-122"/>
              </a:rPr>
              <a:t>个小方格，对应</a:t>
            </a:r>
            <a:r>
              <a:rPr lang="en-US" altLang="zh-CN" sz="2400" dirty="0">
                <a:ea typeface="幼圆" panose="02010509060101010101" pitchFamily="49" charset="-122"/>
              </a:rPr>
              <a:t>m</a:t>
            </a:r>
            <a:r>
              <a:rPr lang="en-US" altLang="zh-CN" sz="2400" baseline="-25000" dirty="0">
                <a:ea typeface="幼圆" panose="02010509060101010101" pitchFamily="49" charset="-122"/>
              </a:rPr>
              <a:t>0</a:t>
            </a:r>
            <a:r>
              <a:rPr lang="zh-CN" altLang="en-US" sz="2400" dirty="0"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ea typeface="幼圆" panose="02010509060101010101" pitchFamily="49" charset="-122"/>
              </a:rPr>
              <a:t>m</a:t>
            </a:r>
            <a:r>
              <a:rPr lang="en-US" altLang="zh-CN" sz="2400" baseline="-25000" dirty="0">
                <a:ea typeface="幼圆" panose="02010509060101010101" pitchFamily="49" charset="-122"/>
              </a:rPr>
              <a:t>1</a:t>
            </a:r>
            <a:r>
              <a:rPr lang="zh-CN" altLang="en-US" sz="2400" dirty="0">
                <a:ea typeface="幼圆" panose="02010509060101010101" pitchFamily="49" charset="-122"/>
              </a:rPr>
              <a:t>两个最小项。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pic>
        <p:nvPicPr>
          <p:cNvPr id="49158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E8"/>
              </a:clrFrom>
              <a:clrTo>
                <a:srgbClr val="FFFFFF"/>
              </a:clrTo>
            </a:clrChange>
            <a:clrChange>
              <a:clrFrom>
                <a:srgbClr val="000080"/>
              </a:clrFrom>
              <a:clrTo>
                <a:srgbClr val="FFFF00"/>
              </a:clrTo>
            </a:clrChange>
            <a:clrChange>
              <a:clrFrom>
                <a:srgbClr val="800000"/>
              </a:clrFrom>
              <a:clrTo>
                <a:srgbClr val="000000"/>
              </a:clrTo>
            </a:clrChange>
            <a:clrChange>
              <a:clrFrom>
                <a:srgbClr val="FF0000"/>
              </a:clrFrom>
              <a:clrTo>
                <a:srgbClr val="00FFFF"/>
              </a:clrTo>
            </a:clrChange>
            <a:clrChange>
              <a:clrFrom>
                <a:srgbClr val="0000FF"/>
              </a:clrFrom>
              <a:clrTo>
                <a:srgbClr val="000000"/>
              </a:clrTo>
            </a:clrChange>
          </a:blip>
          <a:srcRect r="-18892" b="41237"/>
          <a:stretch>
            <a:fillRect/>
          </a:stretch>
        </p:blipFill>
        <p:spPr>
          <a:xfrm>
            <a:off x="6588125" y="476250"/>
            <a:ext cx="2039938" cy="1849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9" name="Text Box 7"/>
          <p:cNvSpPr txBox="1"/>
          <p:nvPr/>
        </p:nvSpPr>
        <p:spPr>
          <a:xfrm>
            <a:off x="1403350" y="1700213"/>
            <a:ext cx="3887788" cy="4619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0</a:t>
            </a:r>
            <a:r>
              <a:rPr lang="en-US" altLang="zh-CN" sz="2400" dirty="0"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ea typeface="幼圆" panose="02010509060101010101" pitchFamily="49" charset="-122"/>
              </a:rPr>
              <a:t>表示 </a:t>
            </a:r>
            <a:r>
              <a:rPr lang="en-US" altLang="zh-CN" sz="2400" dirty="0">
                <a:ea typeface="幼圆" panose="02010509060101010101" pitchFamily="49" charset="-122"/>
              </a:rPr>
              <a:t>A </a:t>
            </a:r>
            <a:r>
              <a:rPr lang="zh-CN" altLang="en-US" sz="2400" dirty="0">
                <a:ea typeface="幼圆" panose="02010509060101010101" pitchFamily="49" charset="-122"/>
              </a:rPr>
              <a:t>的反变量。 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49160" name="Rectangle 8"/>
          <p:cNvSpPr/>
          <p:nvPr/>
        </p:nvSpPr>
        <p:spPr>
          <a:xfrm>
            <a:off x="1403350" y="2133600"/>
            <a:ext cx="2938463" cy="461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1</a:t>
            </a:r>
            <a:r>
              <a:rPr lang="en-US" altLang="zh-CN" sz="2400" dirty="0"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ea typeface="幼圆" panose="02010509060101010101" pitchFamily="49" charset="-122"/>
              </a:rPr>
              <a:t>表示 </a:t>
            </a:r>
            <a:r>
              <a:rPr lang="en-US" altLang="zh-CN" sz="2400" dirty="0">
                <a:ea typeface="幼圆" panose="02010509060101010101" pitchFamily="49" charset="-122"/>
              </a:rPr>
              <a:t>A </a:t>
            </a:r>
            <a:r>
              <a:rPr lang="zh-CN" altLang="en-US" sz="2400" dirty="0">
                <a:ea typeface="幼圆" panose="02010509060101010101" pitchFamily="49" charset="-122"/>
              </a:rPr>
              <a:t>的原变量。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49161" name="Rectangle 9"/>
          <p:cNvSpPr/>
          <p:nvPr/>
        </p:nvSpPr>
        <p:spPr>
          <a:xfrm>
            <a:off x="684213" y="2636838"/>
            <a:ext cx="259397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2 </a:t>
            </a:r>
            <a:r>
              <a:rPr lang="zh-CN" altLang="en-US" sz="2400" b="1" dirty="0">
                <a:latin typeface="宋体" panose="02010600030101010101" pitchFamily="2" charset="-122"/>
              </a:rPr>
              <a:t>变量卡诺图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49162" name="Rectangle 10"/>
          <p:cNvSpPr/>
          <p:nvPr/>
        </p:nvSpPr>
        <p:spPr>
          <a:xfrm>
            <a:off x="755650" y="3141663"/>
            <a:ext cx="5616575" cy="1187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       </a:t>
            </a:r>
            <a:r>
              <a:rPr lang="zh-CN" altLang="en-US" sz="2400" dirty="0">
                <a:ea typeface="幼圆" panose="02010509060101010101" pitchFamily="49" charset="-122"/>
              </a:rPr>
              <a:t>变量数  </a:t>
            </a:r>
            <a:r>
              <a:rPr lang="en-US" altLang="zh-CN" sz="2400" dirty="0">
                <a:ea typeface="幼圆" panose="02010509060101010101" pitchFamily="49" charset="-122"/>
              </a:rPr>
              <a:t>n = 2  </a:t>
            </a:r>
            <a:r>
              <a:rPr lang="zh-CN" altLang="en-US" sz="2400" dirty="0">
                <a:ea typeface="幼圆" panose="02010509060101010101" pitchFamily="49" charset="-122"/>
              </a:rPr>
              <a:t>在卡诺图上有 </a:t>
            </a:r>
            <a:r>
              <a:rPr lang="en-US" altLang="zh-CN" sz="2400" dirty="0">
                <a:ea typeface="幼圆" panose="02010509060101010101" pitchFamily="49" charset="-122"/>
              </a:rPr>
              <a:t>2</a:t>
            </a:r>
            <a:r>
              <a:rPr lang="en-US" altLang="zh-CN" sz="2400" baseline="30000" dirty="0">
                <a:ea typeface="幼圆" panose="02010509060101010101" pitchFamily="49" charset="-122"/>
              </a:rPr>
              <a:t>2</a:t>
            </a:r>
            <a:r>
              <a:rPr lang="en-US" altLang="zh-CN" sz="2400" dirty="0">
                <a:ea typeface="幼圆" panose="02010509060101010101" pitchFamily="49" charset="-122"/>
              </a:rPr>
              <a:t> = 4 </a:t>
            </a:r>
            <a:r>
              <a:rPr lang="zh-CN" altLang="en-US" sz="2400" dirty="0">
                <a:ea typeface="幼圆" panose="02010509060101010101" pitchFamily="49" charset="-122"/>
              </a:rPr>
              <a:t>个小方格，对应</a:t>
            </a:r>
            <a:r>
              <a:rPr lang="en-US" altLang="zh-CN" sz="2400" dirty="0">
                <a:ea typeface="幼圆" panose="02010509060101010101" pitchFamily="49" charset="-122"/>
              </a:rPr>
              <a:t>m</a:t>
            </a:r>
            <a:r>
              <a:rPr lang="en-US" altLang="zh-CN" sz="2400" baseline="-25000" dirty="0">
                <a:ea typeface="幼圆" panose="02010509060101010101" pitchFamily="49" charset="-122"/>
              </a:rPr>
              <a:t>0</a:t>
            </a:r>
            <a:r>
              <a:rPr lang="zh-CN" altLang="en-US" sz="2400" dirty="0"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ea typeface="幼圆" panose="02010509060101010101" pitchFamily="49" charset="-122"/>
              </a:rPr>
              <a:t>m</a:t>
            </a:r>
            <a:r>
              <a:rPr lang="en-US" altLang="zh-CN" sz="2400" baseline="-25000" dirty="0">
                <a:ea typeface="幼圆" panose="02010509060101010101" pitchFamily="49" charset="-122"/>
              </a:rPr>
              <a:t>1</a:t>
            </a:r>
            <a:r>
              <a:rPr lang="zh-CN" altLang="en-US" sz="2400" dirty="0"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ea typeface="幼圆" panose="02010509060101010101" pitchFamily="49" charset="-122"/>
              </a:rPr>
              <a:t>m</a:t>
            </a:r>
            <a:r>
              <a:rPr lang="en-US" altLang="zh-CN" sz="2400" baseline="-25000" dirty="0">
                <a:ea typeface="幼圆" panose="02010509060101010101" pitchFamily="49" charset="-122"/>
              </a:rPr>
              <a:t>2</a:t>
            </a:r>
            <a:r>
              <a:rPr lang="zh-CN" altLang="en-US" sz="2400" dirty="0"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ea typeface="幼圆" panose="02010509060101010101" pitchFamily="49" charset="-122"/>
              </a:rPr>
              <a:t>m</a:t>
            </a:r>
            <a:r>
              <a:rPr lang="en-US" altLang="zh-CN" sz="2400" baseline="-25000" dirty="0">
                <a:ea typeface="幼圆" panose="02010509060101010101" pitchFamily="49" charset="-122"/>
              </a:rPr>
              <a:t>3</a:t>
            </a:r>
            <a:r>
              <a:rPr lang="zh-CN" altLang="en-US" sz="2400" dirty="0">
                <a:ea typeface="幼圆" panose="02010509060101010101" pitchFamily="49" charset="-122"/>
              </a:rPr>
              <a:t>四个最小项。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pic>
        <p:nvPicPr>
          <p:cNvPr id="49163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E8"/>
              </a:clrFrom>
              <a:clrTo>
                <a:srgbClr val="FFFFFF"/>
              </a:clrTo>
            </a:clrChange>
            <a:clrChange>
              <a:clrFrom>
                <a:srgbClr val="FF0000"/>
              </a:clrFrom>
              <a:clrTo>
                <a:srgbClr val="00FFFF"/>
              </a:clrTo>
            </a:clrChange>
            <a:clrChange>
              <a:clrFrom>
                <a:srgbClr val="0000FF"/>
              </a:clrFrom>
              <a:clrTo>
                <a:srgbClr val="000000"/>
              </a:clrTo>
            </a:clrChange>
            <a:clrChange>
              <a:clrFrom>
                <a:srgbClr val="000080"/>
              </a:clrFrom>
              <a:clrTo>
                <a:srgbClr val="FFFF00"/>
              </a:clrTo>
            </a:clrChange>
          </a:blip>
          <a:srcRect b="25986"/>
          <a:stretch>
            <a:fillRect/>
          </a:stretch>
        </p:blipFill>
        <p:spPr>
          <a:xfrm>
            <a:off x="6443663" y="2060575"/>
            <a:ext cx="2286000" cy="2257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64" name="Text Box 12"/>
          <p:cNvSpPr txBox="1"/>
          <p:nvPr/>
        </p:nvSpPr>
        <p:spPr>
          <a:xfrm>
            <a:off x="1403350" y="4292600"/>
            <a:ext cx="6624638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每个小方格有二个相邻格：</a:t>
            </a:r>
            <a:r>
              <a:rPr lang="en-US" altLang="zh-CN" sz="2400" dirty="0">
                <a:ea typeface="幼圆" panose="02010509060101010101" pitchFamily="49" charset="-122"/>
              </a:rPr>
              <a:t>m</a:t>
            </a:r>
            <a:r>
              <a:rPr lang="en-US" altLang="zh-CN" sz="2400" baseline="-25000" dirty="0">
                <a:ea typeface="幼圆" panose="02010509060101010101" pitchFamily="49" charset="-122"/>
              </a:rPr>
              <a:t>0</a:t>
            </a:r>
            <a:r>
              <a:rPr lang="zh-CN" altLang="en-US" sz="2400" dirty="0">
                <a:ea typeface="幼圆" panose="02010509060101010101" pitchFamily="49" charset="-122"/>
              </a:rPr>
              <a:t>和</a:t>
            </a:r>
            <a:r>
              <a:rPr lang="en-US" altLang="zh-CN" sz="2400" dirty="0">
                <a:ea typeface="幼圆" panose="02010509060101010101" pitchFamily="49" charset="-122"/>
              </a:rPr>
              <a:t>m</a:t>
            </a:r>
            <a:r>
              <a:rPr lang="en-US" altLang="zh-CN" sz="2400" baseline="-25000" dirty="0">
                <a:ea typeface="幼圆" panose="02010509060101010101" pitchFamily="49" charset="-122"/>
              </a:rPr>
              <a:t>1</a:t>
            </a:r>
            <a:r>
              <a:rPr lang="zh-CN" altLang="en-US" sz="2400" dirty="0"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ea typeface="幼圆" panose="02010509060101010101" pitchFamily="49" charset="-122"/>
              </a:rPr>
              <a:t>m</a:t>
            </a:r>
            <a:r>
              <a:rPr lang="en-US" altLang="zh-CN" sz="2400" baseline="-25000" dirty="0">
                <a:ea typeface="幼圆" panose="02010509060101010101" pitchFamily="49" charset="-122"/>
              </a:rPr>
              <a:t>2</a:t>
            </a:r>
            <a:r>
              <a:rPr lang="zh-CN" altLang="en-US" sz="2400" dirty="0">
                <a:ea typeface="幼圆" panose="02010509060101010101" pitchFamily="49" charset="-122"/>
              </a:rPr>
              <a:t>相邻。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aphicFrame>
        <p:nvGraphicFramePr>
          <p:cNvPr id="49165" name="Group 13"/>
          <p:cNvGraphicFramePr>
            <a:graphicFrameLocks noGrp="1"/>
          </p:cNvGraphicFramePr>
          <p:nvPr/>
        </p:nvGraphicFramePr>
        <p:xfrm>
          <a:off x="6948488" y="4797425"/>
          <a:ext cx="1079500" cy="1828800"/>
        </p:xfrm>
        <a:graphic>
          <a:graphicData uri="http://schemas.openxmlformats.org/drawingml/2006/table">
            <a:tbl>
              <a:tblPr/>
              <a:tblGrid>
                <a:gridCol w="539750"/>
                <a:gridCol w="539750"/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A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B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</a:tr>
              <a:tr h="276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 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185" name="Rectangle 33"/>
          <p:cNvSpPr/>
          <p:nvPr/>
        </p:nvSpPr>
        <p:spPr>
          <a:xfrm>
            <a:off x="755650" y="4724400"/>
            <a:ext cx="292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二变量格雷码排列：</a:t>
            </a:r>
            <a:endParaRPr lang="zh-CN" altLang="en-US" sz="2400" dirty="0">
              <a:solidFill>
                <a:srgbClr val="CC0000"/>
              </a:solidFill>
              <a:ea typeface="幼圆" panose="02010509060101010101" pitchFamily="49" charset="-122"/>
            </a:endParaRPr>
          </a:p>
        </p:txBody>
      </p:sp>
      <p:sp>
        <p:nvSpPr>
          <p:cNvPr id="49186" name="Rectangle 34"/>
          <p:cNvSpPr>
            <a:spLocks noChangeArrowheads="1"/>
          </p:cNvSpPr>
          <p:nvPr/>
        </p:nvSpPr>
        <p:spPr bwMode="auto">
          <a:xfrm>
            <a:off x="827088" y="5229225"/>
            <a:ext cx="604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☆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任何相邻码组之间只有一个码元不同。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9187" name="Rectangle 35"/>
          <p:cNvSpPr>
            <a:spLocks noChangeArrowheads="1"/>
          </p:cNvSpPr>
          <p:nvPr/>
        </p:nvSpPr>
        <p:spPr bwMode="auto">
          <a:xfrm>
            <a:off x="827088" y="5780088"/>
            <a:ext cx="439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☆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  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逻辑相邻，几何位置相邻。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9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3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30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30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9157" grpId="0"/>
      <p:bldP spid="49159" grpId="0"/>
      <p:bldP spid="49160" grpId="0"/>
      <p:bldP spid="49161" grpId="0"/>
      <p:bldP spid="49162" grpId="0"/>
      <p:bldP spid="49164" grpId="0"/>
      <p:bldP spid="49185" grpId="0"/>
      <p:bldP spid="49186" grpId="0"/>
      <p:bldP spid="4918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0180" name="Group 4"/>
          <p:cNvGraphicFramePr>
            <a:graphicFrameLocks noGrp="1"/>
          </p:cNvGraphicFramePr>
          <p:nvPr/>
        </p:nvGraphicFramePr>
        <p:xfrm>
          <a:off x="6678613" y="3330575"/>
          <a:ext cx="1295400" cy="3078163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396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</a:tr>
              <a:tr h="3352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</a:tr>
              <a:tr h="3352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</a:tr>
              <a:tr h="3352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</a:tr>
              <a:tr h="3352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</a:tr>
              <a:tr h="3352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</a:tr>
              <a:tr h="3352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</a:tr>
              <a:tr h="3352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</a:tr>
              <a:tr h="3352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0222" name="Picture 4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E8"/>
              </a:clrFrom>
              <a:clrTo>
                <a:srgbClr val="FFFFFF"/>
              </a:clrTo>
            </a:clrChange>
            <a:clrChange>
              <a:clrFrom>
                <a:srgbClr val="FF0000"/>
              </a:clrFrom>
              <a:clrTo>
                <a:srgbClr val="00FFFF"/>
              </a:clrTo>
            </a:clrChange>
            <a:clrChange>
              <a:clrFrom>
                <a:srgbClr val="0000FF"/>
              </a:clrFrom>
              <a:clrTo>
                <a:srgbClr val="000000"/>
              </a:clrTo>
            </a:clrChange>
            <a:clrChange>
              <a:clrFrom>
                <a:srgbClr val="000080"/>
              </a:clrFrom>
              <a:clrTo>
                <a:srgbClr val="000000"/>
              </a:clrTo>
            </a:clrChange>
          </a:blip>
          <a:srcRect l="-10500" t="-9450" r="-6300" b="23624"/>
          <a:stretch>
            <a:fillRect/>
          </a:stretch>
        </p:blipFill>
        <p:spPr>
          <a:xfrm>
            <a:off x="5349875" y="539750"/>
            <a:ext cx="4010025" cy="2555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223" name="Rectangle 47"/>
          <p:cNvSpPr/>
          <p:nvPr/>
        </p:nvSpPr>
        <p:spPr>
          <a:xfrm>
            <a:off x="765175" y="476250"/>
            <a:ext cx="25114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3 </a:t>
            </a:r>
            <a:r>
              <a:rPr lang="zh-CN" altLang="en-US" sz="2400" b="1" dirty="0">
                <a:latin typeface="宋体" panose="02010600030101010101" pitchFamily="2" charset="-122"/>
              </a:rPr>
              <a:t>变量卡诺图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50224" name="Rectangle 48"/>
          <p:cNvSpPr/>
          <p:nvPr/>
        </p:nvSpPr>
        <p:spPr>
          <a:xfrm>
            <a:off x="827088" y="908050"/>
            <a:ext cx="4681537" cy="1187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      </a:t>
            </a:r>
            <a:r>
              <a:rPr lang="zh-CN" altLang="en-US" sz="2400" dirty="0">
                <a:ea typeface="幼圆" panose="02010509060101010101" pitchFamily="49" charset="-122"/>
              </a:rPr>
              <a:t>变量数  </a:t>
            </a:r>
            <a:r>
              <a:rPr lang="en-US" altLang="zh-CN" sz="2400" dirty="0">
                <a:ea typeface="幼圆" panose="02010509060101010101" pitchFamily="49" charset="-122"/>
              </a:rPr>
              <a:t>n = 3  </a:t>
            </a:r>
            <a:r>
              <a:rPr lang="zh-CN" altLang="en-US" sz="2400" dirty="0">
                <a:ea typeface="幼圆" panose="02010509060101010101" pitchFamily="49" charset="-122"/>
              </a:rPr>
              <a:t>在卡诺图上有 </a:t>
            </a:r>
            <a:r>
              <a:rPr lang="en-US" altLang="zh-CN" sz="2400" dirty="0">
                <a:ea typeface="幼圆" panose="02010509060101010101" pitchFamily="49" charset="-122"/>
              </a:rPr>
              <a:t>2</a:t>
            </a:r>
            <a:r>
              <a:rPr lang="en-US" altLang="zh-CN" sz="2400" baseline="30000" dirty="0">
                <a:ea typeface="幼圆" panose="02010509060101010101" pitchFamily="49" charset="-122"/>
              </a:rPr>
              <a:t>3</a:t>
            </a:r>
            <a:r>
              <a:rPr lang="en-US" altLang="zh-CN" sz="2400" dirty="0">
                <a:ea typeface="幼圆" panose="02010509060101010101" pitchFamily="49" charset="-122"/>
              </a:rPr>
              <a:t> = 8 </a:t>
            </a:r>
            <a:r>
              <a:rPr lang="zh-CN" altLang="en-US" sz="2400" dirty="0">
                <a:ea typeface="幼圆" panose="02010509060101010101" pitchFamily="49" charset="-122"/>
              </a:rPr>
              <a:t>个小方格，对应八个最小项。每个小方格有三个相邻格。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50225" name="Text Box 49"/>
          <p:cNvSpPr txBox="1"/>
          <p:nvPr/>
        </p:nvSpPr>
        <p:spPr>
          <a:xfrm>
            <a:off x="1412875" y="2114550"/>
            <a:ext cx="36004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</a:t>
            </a:r>
            <a:r>
              <a:rPr lang="en-US" altLang="zh-CN" sz="2400" baseline="-25000" dirty="0">
                <a:solidFill>
                  <a:srgbClr val="CC0000"/>
                </a:solidFill>
                <a:ea typeface="幼圆" panose="02010509060101010101" pitchFamily="49" charset="-122"/>
              </a:rPr>
              <a:t>0 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和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</a:t>
            </a:r>
            <a:r>
              <a:rPr lang="en-US" altLang="zh-CN" sz="2400" baseline="-25000" dirty="0">
                <a:solidFill>
                  <a:srgbClr val="CC0000"/>
                </a:solidFill>
                <a:ea typeface="幼圆" panose="02010509060101010101" pitchFamily="49" charset="-122"/>
              </a:rPr>
              <a:t>1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</a:t>
            </a:r>
            <a:r>
              <a:rPr lang="en-US" altLang="zh-CN" sz="2400" baseline="-25000" dirty="0">
                <a:solidFill>
                  <a:srgbClr val="CC0000"/>
                </a:solidFill>
                <a:ea typeface="幼圆" panose="02010509060101010101" pitchFamily="49" charset="-122"/>
              </a:rPr>
              <a:t>2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</a:t>
            </a:r>
            <a:r>
              <a:rPr lang="en-US" altLang="zh-CN" sz="2400" baseline="-25000" dirty="0">
                <a:solidFill>
                  <a:srgbClr val="CC0000"/>
                </a:solidFill>
                <a:ea typeface="幼圆" panose="02010509060101010101" pitchFamily="49" charset="-122"/>
              </a:rPr>
              <a:t>4 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相邻。</a:t>
            </a:r>
            <a:endParaRPr lang="zh-CN" altLang="en-US" sz="2400" baseline="-25000" dirty="0">
              <a:solidFill>
                <a:srgbClr val="CC0000"/>
              </a:solidFill>
              <a:ea typeface="幼圆" panose="02010509060101010101" pitchFamily="49" charset="-122"/>
            </a:endParaRPr>
          </a:p>
        </p:txBody>
      </p:sp>
      <p:sp>
        <p:nvSpPr>
          <p:cNvPr id="50226" name="Rectangle 50"/>
          <p:cNvSpPr/>
          <p:nvPr/>
        </p:nvSpPr>
        <p:spPr>
          <a:xfrm>
            <a:off x="1419225" y="2565400"/>
            <a:ext cx="401637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m1 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和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m0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m3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m5 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相邻。</a:t>
            </a:r>
            <a:endParaRPr lang="zh-CN" altLang="en-US" sz="2400" dirty="0">
              <a:solidFill>
                <a:srgbClr val="CC0000"/>
              </a:solidFill>
              <a:ea typeface="幼圆" panose="02010509060101010101" pitchFamily="49" charset="-122"/>
            </a:endParaRPr>
          </a:p>
        </p:txBody>
      </p:sp>
      <p:sp>
        <p:nvSpPr>
          <p:cNvPr id="50227" name="Rectangle 51"/>
          <p:cNvSpPr/>
          <p:nvPr/>
        </p:nvSpPr>
        <p:spPr>
          <a:xfrm>
            <a:off x="1419225" y="3014663"/>
            <a:ext cx="401637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m2 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和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m0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m3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m6 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相邻。</a:t>
            </a:r>
            <a:endParaRPr lang="zh-CN" altLang="en-US" sz="2400" dirty="0">
              <a:solidFill>
                <a:srgbClr val="CC0000"/>
              </a:solidFill>
              <a:ea typeface="幼圆" panose="02010509060101010101" pitchFamily="49" charset="-122"/>
            </a:endParaRPr>
          </a:p>
        </p:txBody>
      </p:sp>
      <p:sp>
        <p:nvSpPr>
          <p:cNvPr id="50228" name="Rectangle 52"/>
          <p:cNvSpPr/>
          <p:nvPr/>
        </p:nvSpPr>
        <p:spPr>
          <a:xfrm>
            <a:off x="1455738" y="5040313"/>
            <a:ext cx="3536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三变量格雷码排列顺序：</a:t>
            </a:r>
            <a:endParaRPr lang="zh-CN" altLang="en-US" sz="2400" dirty="0">
              <a:solidFill>
                <a:srgbClr val="CC0000"/>
              </a:solidFill>
              <a:ea typeface="幼圆" panose="02010509060101010101" pitchFamily="49" charset="-122"/>
            </a:endParaRPr>
          </a:p>
        </p:txBody>
      </p:sp>
      <p:sp>
        <p:nvSpPr>
          <p:cNvPr id="50229" name="Rectangle 53"/>
          <p:cNvSpPr>
            <a:spLocks noChangeArrowheads="1"/>
          </p:cNvSpPr>
          <p:nvPr/>
        </p:nvSpPr>
        <p:spPr bwMode="auto">
          <a:xfrm>
            <a:off x="827088" y="4049713"/>
            <a:ext cx="510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☆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卡诺图小方格相邻数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=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变量数。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0230" name="Rectangle 54"/>
          <p:cNvSpPr>
            <a:spLocks noChangeArrowheads="1"/>
          </p:cNvSpPr>
          <p:nvPr/>
        </p:nvSpPr>
        <p:spPr bwMode="auto">
          <a:xfrm>
            <a:off x="827088" y="3509963"/>
            <a:ext cx="539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☆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小方格的编号就是最小项的编号。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0231" name="Rectangle 55"/>
          <p:cNvSpPr>
            <a:spLocks noChangeArrowheads="1"/>
          </p:cNvSpPr>
          <p:nvPr/>
        </p:nvSpPr>
        <p:spPr bwMode="auto">
          <a:xfrm>
            <a:off x="827088" y="4583113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☆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逻辑相邻，几何位置也相邻。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0232" name="Text Box 56"/>
          <p:cNvSpPr txBox="1"/>
          <p:nvPr/>
        </p:nvSpPr>
        <p:spPr>
          <a:xfrm>
            <a:off x="1457325" y="5580063"/>
            <a:ext cx="39592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要求掌握格雷码排列规律。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50233" name="Freeform 57"/>
          <p:cNvSpPr/>
          <p:nvPr/>
        </p:nvSpPr>
        <p:spPr>
          <a:xfrm>
            <a:off x="6453188" y="900113"/>
            <a:ext cx="2292350" cy="2233612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444" h="1407">
                <a:moveTo>
                  <a:pt x="0" y="130"/>
                </a:moveTo>
                <a:lnTo>
                  <a:pt x="6" y="1407"/>
                </a:lnTo>
                <a:lnTo>
                  <a:pt x="469" y="1407"/>
                </a:lnTo>
                <a:lnTo>
                  <a:pt x="478" y="183"/>
                </a:lnTo>
                <a:lnTo>
                  <a:pt x="898" y="183"/>
                </a:lnTo>
                <a:lnTo>
                  <a:pt x="883" y="1306"/>
                </a:lnTo>
                <a:lnTo>
                  <a:pt x="875" y="1315"/>
                </a:lnTo>
                <a:lnTo>
                  <a:pt x="878" y="1391"/>
                </a:lnTo>
                <a:lnTo>
                  <a:pt x="1444" y="1391"/>
                </a:lnTo>
                <a:lnTo>
                  <a:pt x="1442" y="0"/>
                </a:lnTo>
              </a:path>
            </a:pathLst>
          </a:custGeom>
          <a:noFill/>
          <a:ln w="25400" cap="flat" cmpd="sng">
            <a:solidFill>
              <a:srgbClr val="FF00FF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0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0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50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50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3000"/>
                                        <p:tgtEl>
                                          <p:spTgt spid="5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3000"/>
                                        <p:tgtEl>
                                          <p:spTgt spid="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0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0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0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0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0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0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0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50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50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8" dur="80"/>
                                        <p:tgtEl>
                                          <p:spTgt spid="5023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9" dur="80"/>
                                        <p:tgtEl>
                                          <p:spTgt spid="5023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80"/>
                                        <p:tgtEl>
                                          <p:spTgt spid="5023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0"/>
                                        <p:tgtEl>
                                          <p:spTgt spid="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3" grpId="0"/>
      <p:bldP spid="50224" grpId="0"/>
      <p:bldP spid="50225" grpId="0"/>
      <p:bldP spid="50226" grpId="0"/>
      <p:bldP spid="50227" grpId="0"/>
      <p:bldP spid="50228" grpId="0"/>
      <p:bldP spid="50229" grpId="0"/>
      <p:bldP spid="50230" grpId="0"/>
      <p:bldP spid="5023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04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E8"/>
              </a:clrFrom>
              <a:clrTo>
                <a:srgbClr val="FFFFFF"/>
              </a:clrTo>
            </a:clrChange>
            <a:clrChange>
              <a:clrFrom>
                <a:srgbClr val="FF0000"/>
              </a:clrFrom>
              <a:clrTo>
                <a:srgbClr val="00FFFF"/>
              </a:clrTo>
            </a:clrChange>
            <a:clrChange>
              <a:clrFrom>
                <a:srgbClr val="0000FF"/>
              </a:clrFrom>
              <a:clrTo>
                <a:srgbClr val="000000"/>
              </a:clrTo>
            </a:clrChange>
            <a:clrChange>
              <a:clrFrom>
                <a:srgbClr val="000080"/>
              </a:clrFrom>
              <a:clrTo>
                <a:srgbClr val="FFFF00"/>
              </a:clrTo>
            </a:clrChange>
          </a:blip>
          <a:srcRect r="-5669"/>
          <a:stretch>
            <a:fillRect/>
          </a:stretch>
        </p:blipFill>
        <p:spPr>
          <a:xfrm>
            <a:off x="5381625" y="773113"/>
            <a:ext cx="3019425" cy="3571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5" name="Rectangle 5"/>
          <p:cNvSpPr/>
          <p:nvPr/>
        </p:nvSpPr>
        <p:spPr>
          <a:xfrm>
            <a:off x="468313" y="333375"/>
            <a:ext cx="26638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4 </a:t>
            </a:r>
            <a:r>
              <a:rPr lang="zh-CN" altLang="en-US" sz="2400" b="1" dirty="0">
                <a:latin typeface="宋体" panose="02010600030101010101" pitchFamily="2" charset="-122"/>
              </a:rPr>
              <a:t>变量卡诺图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51206" name="Rectangle 6"/>
          <p:cNvSpPr/>
          <p:nvPr/>
        </p:nvSpPr>
        <p:spPr>
          <a:xfrm>
            <a:off x="431800" y="819150"/>
            <a:ext cx="4537075" cy="15525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      </a:t>
            </a:r>
            <a:r>
              <a:rPr lang="zh-CN" altLang="en-US" sz="2400" dirty="0">
                <a:ea typeface="幼圆" panose="02010509060101010101" pitchFamily="49" charset="-122"/>
              </a:rPr>
              <a:t>变量数  </a:t>
            </a:r>
            <a:r>
              <a:rPr lang="en-US" altLang="zh-CN" sz="2400" dirty="0">
                <a:ea typeface="幼圆" panose="02010509060101010101" pitchFamily="49" charset="-122"/>
              </a:rPr>
              <a:t>n = 4  </a:t>
            </a:r>
            <a:r>
              <a:rPr lang="zh-CN" altLang="en-US" sz="2400" dirty="0">
                <a:ea typeface="幼圆" panose="02010509060101010101" pitchFamily="49" charset="-122"/>
              </a:rPr>
              <a:t>在卡诺图上有 </a:t>
            </a:r>
            <a:r>
              <a:rPr lang="en-US" altLang="zh-CN" sz="2400" dirty="0">
                <a:ea typeface="幼圆" panose="02010509060101010101" pitchFamily="49" charset="-122"/>
              </a:rPr>
              <a:t>2</a:t>
            </a:r>
            <a:r>
              <a:rPr lang="en-US" altLang="zh-CN" sz="2400" baseline="30000" dirty="0">
                <a:ea typeface="幼圆" panose="02010509060101010101" pitchFamily="49" charset="-122"/>
              </a:rPr>
              <a:t>4</a:t>
            </a:r>
            <a:r>
              <a:rPr lang="en-US" altLang="zh-CN" sz="2400" dirty="0">
                <a:ea typeface="幼圆" panose="02010509060101010101" pitchFamily="49" charset="-122"/>
              </a:rPr>
              <a:t> = 16 </a:t>
            </a:r>
            <a:r>
              <a:rPr lang="zh-CN" altLang="en-US" sz="2400" dirty="0">
                <a:ea typeface="幼圆" panose="02010509060101010101" pitchFamily="49" charset="-122"/>
              </a:rPr>
              <a:t>个小方格，对应十六个最小项。每个小方格有四个相邻格。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51207" name="Rectangle 7"/>
          <p:cNvSpPr/>
          <p:nvPr/>
        </p:nvSpPr>
        <p:spPr>
          <a:xfrm>
            <a:off x="539750" y="2349500"/>
            <a:ext cx="4529138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m0 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和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m1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m2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m4 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m8 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相邻</a:t>
            </a:r>
            <a:endParaRPr lang="zh-CN" altLang="en-US" sz="2400" dirty="0">
              <a:solidFill>
                <a:srgbClr val="CC0000"/>
              </a:solidFill>
              <a:ea typeface="幼圆" panose="02010509060101010101" pitchFamily="49" charset="-122"/>
            </a:endParaRPr>
          </a:p>
        </p:txBody>
      </p:sp>
      <p:sp>
        <p:nvSpPr>
          <p:cNvPr id="51208" name="Rectangle 8"/>
          <p:cNvSpPr/>
          <p:nvPr/>
        </p:nvSpPr>
        <p:spPr>
          <a:xfrm>
            <a:off x="539750" y="2852738"/>
            <a:ext cx="45910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m5 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和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m1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m4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m7 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m13 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相邻</a:t>
            </a:r>
            <a:endParaRPr lang="zh-CN" altLang="en-US" sz="2400" dirty="0">
              <a:solidFill>
                <a:srgbClr val="CC0000"/>
              </a:solidFill>
              <a:ea typeface="幼圆" panose="02010509060101010101" pitchFamily="49" charset="-122"/>
            </a:endParaRPr>
          </a:p>
        </p:txBody>
      </p:sp>
      <p:sp>
        <p:nvSpPr>
          <p:cNvPr id="51209" name="Rectangle 9"/>
          <p:cNvSpPr/>
          <p:nvPr/>
        </p:nvSpPr>
        <p:spPr>
          <a:xfrm>
            <a:off x="539750" y="3338513"/>
            <a:ext cx="4754563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m9 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和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m1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m8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m11 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、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m13 </a:t>
            </a: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相邻</a:t>
            </a:r>
            <a:endParaRPr lang="zh-CN" altLang="en-US" sz="2400" dirty="0">
              <a:solidFill>
                <a:srgbClr val="CC0000"/>
              </a:solidFill>
              <a:ea typeface="幼圆" panose="02010509060101010101" pitchFamily="49" charset="-122"/>
            </a:endParaRPr>
          </a:p>
        </p:txBody>
      </p:sp>
      <p:sp>
        <p:nvSpPr>
          <p:cNvPr id="51210" name="Rectangle 10"/>
          <p:cNvSpPr/>
          <p:nvPr/>
        </p:nvSpPr>
        <p:spPr>
          <a:xfrm>
            <a:off x="636588" y="4051300"/>
            <a:ext cx="29273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CC0000"/>
                </a:solidFill>
                <a:ea typeface="幼圆" panose="02010509060101010101" pitchFamily="49" charset="-122"/>
              </a:rPr>
              <a:t>四变量格雷码排列：</a:t>
            </a:r>
            <a:endParaRPr lang="zh-CN" altLang="en-US" sz="2400" dirty="0">
              <a:solidFill>
                <a:srgbClr val="CC0000"/>
              </a:solidFill>
              <a:ea typeface="幼圆" panose="02010509060101010101" pitchFamily="49" charset="-122"/>
            </a:endParaRPr>
          </a:p>
        </p:txBody>
      </p:sp>
      <p:graphicFrame>
        <p:nvGraphicFramePr>
          <p:cNvPr id="51320" name="Group 120"/>
          <p:cNvGraphicFramePr>
            <a:graphicFrameLocks noGrp="1"/>
          </p:cNvGraphicFramePr>
          <p:nvPr/>
        </p:nvGraphicFramePr>
        <p:xfrm>
          <a:off x="1403350" y="4652963"/>
          <a:ext cx="6072188" cy="1603375"/>
        </p:xfrm>
        <a:graphic>
          <a:graphicData uri="http://schemas.openxmlformats.org/drawingml/2006/table">
            <a:tbl>
              <a:tblPr/>
              <a:tblGrid>
                <a:gridCol w="357188"/>
                <a:gridCol w="357187"/>
                <a:gridCol w="357188"/>
                <a:gridCol w="357187"/>
                <a:gridCol w="357188"/>
                <a:gridCol w="357187"/>
                <a:gridCol w="357188"/>
                <a:gridCol w="357187"/>
                <a:gridCol w="357188"/>
                <a:gridCol w="357187"/>
                <a:gridCol w="357188"/>
                <a:gridCol w="357187"/>
                <a:gridCol w="357188"/>
                <a:gridCol w="357187"/>
                <a:gridCol w="357188"/>
                <a:gridCol w="357187"/>
                <a:gridCol w="357188"/>
              </a:tblGrid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B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C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D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1303" name="AutoShape 103"/>
          <p:cNvSpPr/>
          <p:nvPr/>
        </p:nvSpPr>
        <p:spPr>
          <a:xfrm>
            <a:off x="8307388" y="1943100"/>
            <a:ext cx="134937" cy="1036638"/>
          </a:xfrm>
          <a:prstGeom prst="rightBrace">
            <a:avLst>
              <a:gd name="adj1" fmla="val 64019"/>
              <a:gd name="adj2" fmla="val 50000"/>
            </a:avLst>
          </a:prstGeom>
          <a:noFill/>
          <a:ln w="254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1304" name="AutoShape 104"/>
          <p:cNvSpPr/>
          <p:nvPr/>
        </p:nvSpPr>
        <p:spPr>
          <a:xfrm rot="5400000">
            <a:off x="6910388" y="3382963"/>
            <a:ext cx="225425" cy="944562"/>
          </a:xfrm>
          <a:prstGeom prst="rightBrace">
            <a:avLst>
              <a:gd name="adj1" fmla="val 34917"/>
              <a:gd name="adj2" fmla="val 50000"/>
            </a:avLst>
          </a:prstGeom>
          <a:noFill/>
          <a:ln w="9525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1305" name="AutoShape 105"/>
          <p:cNvSpPr/>
          <p:nvPr/>
        </p:nvSpPr>
        <p:spPr>
          <a:xfrm rot="10800000">
            <a:off x="5381625" y="2619375"/>
            <a:ext cx="134938" cy="1036638"/>
          </a:xfrm>
          <a:prstGeom prst="rightBrace">
            <a:avLst>
              <a:gd name="adj1" fmla="val 64019"/>
              <a:gd name="adj2" fmla="val 50000"/>
            </a:avLst>
          </a:prstGeom>
          <a:noFill/>
          <a:ln w="254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1306" name="AutoShape 106"/>
          <p:cNvSpPr/>
          <p:nvPr/>
        </p:nvSpPr>
        <p:spPr>
          <a:xfrm rot="10800000">
            <a:off x="5381625" y="1449388"/>
            <a:ext cx="134938" cy="1036637"/>
          </a:xfrm>
          <a:prstGeom prst="rightBrace">
            <a:avLst>
              <a:gd name="adj1" fmla="val 64019"/>
              <a:gd name="adj2" fmla="val 50000"/>
            </a:avLst>
          </a:prstGeom>
          <a:noFill/>
          <a:ln w="254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1307" name="AutoShape 107"/>
          <p:cNvSpPr/>
          <p:nvPr/>
        </p:nvSpPr>
        <p:spPr>
          <a:xfrm rot="-5400000">
            <a:off x="6372225" y="457200"/>
            <a:ext cx="134938" cy="1036638"/>
          </a:xfrm>
          <a:prstGeom prst="rightBrace">
            <a:avLst>
              <a:gd name="adj1" fmla="val 64019"/>
              <a:gd name="adj2" fmla="val 50000"/>
            </a:avLst>
          </a:prstGeom>
          <a:noFill/>
          <a:ln w="254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1308" name="AutoShape 108"/>
          <p:cNvSpPr/>
          <p:nvPr/>
        </p:nvSpPr>
        <p:spPr>
          <a:xfrm rot="-5400000">
            <a:off x="7496175" y="457200"/>
            <a:ext cx="134938" cy="1036638"/>
          </a:xfrm>
          <a:prstGeom prst="rightBrace">
            <a:avLst>
              <a:gd name="adj1" fmla="val 64019"/>
              <a:gd name="adj2" fmla="val 50000"/>
            </a:avLst>
          </a:prstGeom>
          <a:noFill/>
          <a:ln w="25400" cap="flat" cmpd="sng">
            <a:solidFill>
              <a:srgbClr val="00CCFF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51309" name="Object 109"/>
          <p:cNvGraphicFramePr>
            <a:graphicFrameLocks noChangeAspect="1"/>
          </p:cNvGraphicFramePr>
          <p:nvPr/>
        </p:nvGraphicFramePr>
        <p:xfrm>
          <a:off x="6281738" y="458788"/>
          <a:ext cx="30638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2" imgW="89535" imgH="130810" progId="Equation.3">
                  <p:embed/>
                </p:oleObj>
              </mc:Choice>
              <mc:Fallback>
                <p:oleObj name="" r:id="rId2" imgW="89535" imgH="13081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81738" y="458788"/>
                        <a:ext cx="306387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0" name="Object 110"/>
          <p:cNvGraphicFramePr>
            <a:graphicFrameLocks noChangeAspect="1"/>
          </p:cNvGraphicFramePr>
          <p:nvPr/>
        </p:nvGraphicFramePr>
        <p:xfrm>
          <a:off x="7407275" y="488950"/>
          <a:ext cx="3063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4" imgW="89535" imgH="97790" progId="Equation.3">
                  <p:embed/>
                </p:oleObj>
              </mc:Choice>
              <mc:Fallback>
                <p:oleObj name="" r:id="rId4" imgW="89535" imgH="9779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07275" y="488950"/>
                        <a:ext cx="306388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1" name="Object 111"/>
          <p:cNvGraphicFramePr>
            <a:graphicFrameLocks noChangeAspect="1"/>
          </p:cNvGraphicFramePr>
          <p:nvPr/>
        </p:nvGraphicFramePr>
        <p:xfrm>
          <a:off x="5021263" y="1795463"/>
          <a:ext cx="3063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6" imgW="89535" imgH="146685" progId="Equation.3">
                  <p:embed/>
                </p:oleObj>
              </mc:Choice>
              <mc:Fallback>
                <p:oleObj name="" r:id="rId6" imgW="89535" imgH="146685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1263" y="1795463"/>
                        <a:ext cx="306387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2" name="Object 112"/>
          <p:cNvGraphicFramePr>
            <a:graphicFrameLocks noChangeAspect="1"/>
          </p:cNvGraphicFramePr>
          <p:nvPr/>
        </p:nvGraphicFramePr>
        <p:xfrm>
          <a:off x="5021263" y="2927350"/>
          <a:ext cx="3063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8" imgW="89535" imgH="114300" progId="Equation.3">
                  <p:embed/>
                </p:oleObj>
              </mc:Choice>
              <mc:Fallback>
                <p:oleObj name="" r:id="rId8" imgW="89535" imgH="1143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1263" y="2927350"/>
                        <a:ext cx="306387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3" name="Object 113"/>
          <p:cNvGraphicFramePr>
            <a:graphicFrameLocks noChangeAspect="1"/>
          </p:cNvGraphicFramePr>
          <p:nvPr/>
        </p:nvGraphicFramePr>
        <p:xfrm>
          <a:off x="6875463" y="3654425"/>
          <a:ext cx="3063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0" imgW="89535" imgH="97790" progId="Equation.3">
                  <p:embed/>
                </p:oleObj>
              </mc:Choice>
              <mc:Fallback>
                <p:oleObj name="" r:id="rId10" imgW="89535" imgH="9779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75463" y="3654425"/>
                        <a:ext cx="306387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4" name="AutoShape 114"/>
          <p:cNvSpPr/>
          <p:nvPr/>
        </p:nvSpPr>
        <p:spPr>
          <a:xfrm rot="5400000">
            <a:off x="6911975" y="3201988"/>
            <a:ext cx="179388" cy="1711325"/>
          </a:xfrm>
          <a:prstGeom prst="rightBrace">
            <a:avLst>
              <a:gd name="adj1" fmla="val 79498"/>
              <a:gd name="adj2" fmla="val 50000"/>
            </a:avLst>
          </a:prstGeom>
          <a:noFill/>
          <a:ln w="9525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51315" name="Object 115"/>
          <p:cNvGraphicFramePr>
            <a:graphicFrameLocks noChangeAspect="1"/>
          </p:cNvGraphicFramePr>
          <p:nvPr/>
        </p:nvGraphicFramePr>
        <p:xfrm>
          <a:off x="6867525" y="4014788"/>
          <a:ext cx="3063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12" imgW="89535" imgH="130810" progId="Equation.3">
                  <p:embed/>
                </p:oleObj>
              </mc:Choice>
              <mc:Fallback>
                <p:oleObj name="" r:id="rId12" imgW="89535" imgH="13081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67525" y="4014788"/>
                        <a:ext cx="306388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6" name="Object 116"/>
          <p:cNvGraphicFramePr>
            <a:graphicFrameLocks noChangeAspect="1"/>
          </p:cNvGraphicFramePr>
          <p:nvPr/>
        </p:nvGraphicFramePr>
        <p:xfrm>
          <a:off x="8216900" y="2303463"/>
          <a:ext cx="3317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14" imgW="97790" imgH="97790" progId="Equation.3">
                  <p:embed/>
                </p:oleObj>
              </mc:Choice>
              <mc:Fallback>
                <p:oleObj name="" r:id="rId14" imgW="97790" imgH="9779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16900" y="2303463"/>
                        <a:ext cx="331788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7" name="AutoShape 117"/>
          <p:cNvSpPr/>
          <p:nvPr/>
        </p:nvSpPr>
        <p:spPr>
          <a:xfrm>
            <a:off x="8577263" y="1584325"/>
            <a:ext cx="180975" cy="1800225"/>
          </a:xfrm>
          <a:prstGeom prst="rightBrace">
            <a:avLst>
              <a:gd name="adj1" fmla="val 82894"/>
              <a:gd name="adj2" fmla="val 50000"/>
            </a:avLst>
          </a:prstGeom>
          <a:noFill/>
          <a:ln w="254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51318" name="Object 118"/>
          <p:cNvGraphicFramePr>
            <a:graphicFrameLocks noChangeAspect="1"/>
          </p:cNvGraphicFramePr>
          <p:nvPr/>
        </p:nvGraphicFramePr>
        <p:xfrm>
          <a:off x="8577263" y="2303463"/>
          <a:ext cx="33178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6" imgW="97790" imgH="130810" progId="Equation.3">
                  <p:embed/>
                </p:oleObj>
              </mc:Choice>
              <mc:Fallback>
                <p:oleObj name="" r:id="rId16" imgW="97790" imgH="13081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577263" y="2303463"/>
                        <a:ext cx="331787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4" dur="500"/>
                                        <p:tgtEl>
                                          <p:spTgt spid="5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  <p:bldP spid="51206" grpId="0"/>
      <p:bldP spid="51207" grpId="0"/>
      <p:bldP spid="51208" grpId="0"/>
      <p:bldP spid="51209" grpId="0"/>
      <p:bldP spid="512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252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E8"/>
              </a:clrFrom>
              <a:clrTo>
                <a:srgbClr val="FFFFFF"/>
              </a:clrTo>
            </a:clrChange>
            <a:clrChange>
              <a:clrFrom>
                <a:srgbClr val="0000FF"/>
              </a:clrFrom>
              <a:clrTo>
                <a:srgbClr val="000000"/>
              </a:clrTo>
            </a:clrChange>
            <a:clrChange>
              <a:clrFrom>
                <a:srgbClr val="000080"/>
              </a:clrFrom>
              <a:clrTo>
                <a:srgbClr val="000000"/>
              </a:clrTo>
            </a:clrChange>
          </a:blip>
          <a:srcRect l="8720" t="11337" r="11627" b="22676"/>
          <a:stretch>
            <a:fillRect/>
          </a:stretch>
        </p:blipFill>
        <p:spPr>
          <a:xfrm>
            <a:off x="1062038" y="4587875"/>
            <a:ext cx="2628900" cy="167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3" name="Rectangle 5"/>
          <p:cNvSpPr/>
          <p:nvPr/>
        </p:nvSpPr>
        <p:spPr>
          <a:xfrm>
            <a:off x="422275" y="638175"/>
            <a:ext cx="8289925" cy="863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华文细黑" panose="02010600040101010101" pitchFamily="2" charset="-122"/>
              </a:rPr>
              <a:t>     </a:t>
            </a:r>
            <a:r>
              <a:rPr lang="zh-CN" altLang="en-US" sz="2400" dirty="0">
                <a:ea typeface="幼圆" panose="02010509060101010101" pitchFamily="49" charset="-122"/>
              </a:rPr>
              <a:t>卡诺图的目的是用来化简逻辑函数，那么如何用卡诺图来表示逻辑函数？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方法有四种：</a:t>
            </a: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53254" name="Text Box 6"/>
          <p:cNvSpPr txBox="1"/>
          <p:nvPr/>
        </p:nvSpPr>
        <p:spPr>
          <a:xfrm>
            <a:off x="563563" y="1493838"/>
            <a:ext cx="2613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、真值表法</a:t>
            </a:r>
            <a:endParaRPr lang="zh-CN" altLang="en-US" sz="2400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5" name="Text Box 7"/>
          <p:cNvSpPr txBox="1"/>
          <p:nvPr/>
        </p:nvSpPr>
        <p:spPr>
          <a:xfrm>
            <a:off x="431800" y="1943100"/>
            <a:ext cx="8415338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已知一个真值表，可直接填出卡诺图。方法是：把真值表中输出为 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的最小项，在的卡诺图对应小方格内填 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1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，把真值表中输出为</a:t>
            </a:r>
            <a:r>
              <a:rPr lang="zh-CN" altLang="en-US" sz="2400" dirty="0">
                <a:ea typeface="幼圆" panose="02010509060101010101" pitchFamily="49" charset="-122"/>
              </a:rPr>
              <a:t> </a:t>
            </a:r>
            <a:r>
              <a:rPr lang="en-US" altLang="zh-CN" sz="2400" dirty="0">
                <a:solidFill>
                  <a:srgbClr val="800000"/>
                </a:solidFill>
                <a:ea typeface="幼圆" panose="02010509060101010101" pitchFamily="49" charset="-122"/>
              </a:rPr>
              <a:t>0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的最小项，在卡诺图对应小方格内填 </a:t>
            </a:r>
            <a:r>
              <a:rPr lang="en-US" altLang="zh-CN" sz="2400" dirty="0">
                <a:solidFill>
                  <a:srgbClr val="800000"/>
                </a:solidFill>
                <a:ea typeface="幼圆" panose="02010509060101010101" pitchFamily="49" charset="-122"/>
              </a:rPr>
              <a:t>0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3256" name="Text Box 8"/>
          <p:cNvSpPr txBox="1"/>
          <p:nvPr/>
        </p:nvSpPr>
        <p:spPr>
          <a:xfrm>
            <a:off x="476250" y="3968750"/>
            <a:ext cx="26654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例：已知真值表为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53257" name="Rectangle 9" descr="羊皮纸"/>
          <p:cNvSpPr/>
          <p:nvPr/>
        </p:nvSpPr>
        <p:spPr>
          <a:xfrm>
            <a:off x="539750" y="230188"/>
            <a:ext cx="51847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二、卡诺图表示逻辑函数的方法</a:t>
            </a:r>
            <a:endParaRPr lang="zh-CN" altLang="en-US" sz="2800" b="1" dirty="0"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3258" name="Group 10"/>
          <p:cNvGraphicFramePr>
            <a:graphicFrameLocks noGrp="1"/>
          </p:cNvGraphicFramePr>
          <p:nvPr/>
        </p:nvGraphicFramePr>
        <p:xfrm>
          <a:off x="5246688" y="3325813"/>
          <a:ext cx="2025650" cy="3022600"/>
        </p:xfrm>
        <a:graphic>
          <a:graphicData uri="http://schemas.openxmlformats.org/drawingml/2006/table">
            <a:tbl>
              <a:tblPr/>
              <a:tblGrid>
                <a:gridCol w="360362"/>
                <a:gridCol w="350838"/>
                <a:gridCol w="349250"/>
                <a:gridCol w="350837"/>
                <a:gridCol w="614363"/>
              </a:tblGrid>
              <a:tr h="3358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B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C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F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 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</a:t>
                      </a:r>
                      <a:endParaRPr kumimoji="0" lang="en-US" altLang="zh-CN" sz="16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</a:tr>
              <a:tr h="3358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 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</a:tr>
              <a:tr h="3358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 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</a:tr>
              <a:tr h="3358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 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</a:tr>
              <a:tr h="3358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 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</a:tr>
              <a:tr h="3358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 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</a:tr>
              <a:tr h="3358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 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</a:tr>
              <a:tr h="3358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 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</a:tr>
              <a:tr h="3358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90204" pitchFamily="34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 </a:t>
                      </a:r>
                      <a:r>
                        <a:rPr kumimoji="0" lang="en-US" altLang="zh-CN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90204" pitchFamily="34" charset="0"/>
                        <a:ea typeface="幼圆" panose="02010509060101010101" pitchFamily="49" charset="-122"/>
                      </a:endParaRPr>
                    </a:p>
                  </a:txBody>
                  <a:tcPr marL="92075" marR="92075" marT="46012" marB="460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53320" name="Text Box 72"/>
          <p:cNvSpPr txBox="1"/>
          <p:nvPr/>
        </p:nvSpPr>
        <p:spPr>
          <a:xfrm>
            <a:off x="468313" y="3114675"/>
            <a:ext cx="4464050" cy="8318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       </a:t>
            </a:r>
            <a:r>
              <a:rPr lang="zh-CN" altLang="en-US" sz="2400" dirty="0">
                <a:ea typeface="幼圆" panose="02010509060101010101" pitchFamily="49" charset="-122"/>
              </a:rPr>
              <a:t>填有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1 </a:t>
            </a:r>
            <a:r>
              <a:rPr lang="zh-CN" altLang="en-US" sz="2400" dirty="0">
                <a:ea typeface="幼圆" panose="02010509060101010101" pitchFamily="49" charset="-122"/>
              </a:rPr>
              <a:t>的所有小方格的合成区域就是该函数的卡诺图。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aphicFrame>
        <p:nvGraphicFramePr>
          <p:cNvPr id="53321" name="Object 73"/>
          <p:cNvGraphicFramePr>
            <a:graphicFrameLocks noChangeAspect="1"/>
          </p:cNvGraphicFramePr>
          <p:nvPr/>
        </p:nvGraphicFramePr>
        <p:xfrm>
          <a:off x="1646238" y="5229225"/>
          <a:ext cx="2555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2" imgW="65405" imgH="114300" progId="Equation.3">
                  <p:embed/>
                </p:oleObj>
              </mc:Choice>
              <mc:Fallback>
                <p:oleObj name="" r:id="rId2" imgW="65405" imgH="1143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46238" y="5229225"/>
                        <a:ext cx="255587" cy="35718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22" name="Object 74"/>
          <p:cNvGraphicFramePr>
            <a:graphicFrameLocks noChangeAspect="1"/>
          </p:cNvGraphicFramePr>
          <p:nvPr/>
        </p:nvGraphicFramePr>
        <p:xfrm>
          <a:off x="1692275" y="5724525"/>
          <a:ext cx="177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4" imgW="32385" imgH="97790" progId="Equation.3">
                  <p:embed/>
                </p:oleObj>
              </mc:Choice>
              <mc:Fallback>
                <p:oleObj name="" r:id="rId4" imgW="32385" imgH="9779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5724525"/>
                        <a:ext cx="177800" cy="33178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23" name="Object 75"/>
          <p:cNvGraphicFramePr>
            <a:graphicFrameLocks noChangeAspect="1"/>
          </p:cNvGraphicFramePr>
          <p:nvPr/>
        </p:nvGraphicFramePr>
        <p:xfrm>
          <a:off x="2185988" y="5229225"/>
          <a:ext cx="177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6" imgW="32385" imgH="97790" progId="Equation.3">
                  <p:embed/>
                </p:oleObj>
              </mc:Choice>
              <mc:Fallback>
                <p:oleObj name="" r:id="rId6" imgW="32385" imgH="9779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85988" y="5229225"/>
                        <a:ext cx="177800" cy="33178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24" name="Object 76"/>
          <p:cNvGraphicFramePr>
            <a:graphicFrameLocks noChangeAspect="1"/>
          </p:cNvGraphicFramePr>
          <p:nvPr/>
        </p:nvGraphicFramePr>
        <p:xfrm>
          <a:off x="2141538" y="5724525"/>
          <a:ext cx="2555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8" imgW="65405" imgH="114300" progId="Equation.3">
                  <p:embed/>
                </p:oleObj>
              </mc:Choice>
              <mc:Fallback>
                <p:oleObj name="" r:id="rId8" imgW="65405" imgH="1143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41538" y="5724525"/>
                        <a:ext cx="255587" cy="35718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25" name="Object 77"/>
          <p:cNvGraphicFramePr>
            <a:graphicFrameLocks noChangeAspect="1"/>
          </p:cNvGraphicFramePr>
          <p:nvPr/>
        </p:nvGraphicFramePr>
        <p:xfrm>
          <a:off x="3186113" y="5229225"/>
          <a:ext cx="17145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10" imgW="32385" imgH="97790" progId="Equation.3">
                  <p:embed/>
                </p:oleObj>
              </mc:Choice>
              <mc:Fallback>
                <p:oleObj name="" r:id="rId10" imgW="32385" imgH="9779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86113" y="5229225"/>
                        <a:ext cx="171450" cy="33178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26" name="Object 78"/>
          <p:cNvGraphicFramePr>
            <a:graphicFrameLocks noChangeAspect="1"/>
          </p:cNvGraphicFramePr>
          <p:nvPr/>
        </p:nvGraphicFramePr>
        <p:xfrm>
          <a:off x="3176588" y="5724525"/>
          <a:ext cx="2555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2" imgW="65405" imgH="114300" progId="Equation.3">
                  <p:embed/>
                </p:oleObj>
              </mc:Choice>
              <mc:Fallback>
                <p:oleObj name="" r:id="rId12" imgW="65405" imgH="1143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76588" y="5724525"/>
                        <a:ext cx="255587" cy="35718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27" name="Object 79"/>
          <p:cNvGraphicFramePr>
            <a:graphicFrameLocks noChangeAspect="1"/>
          </p:cNvGraphicFramePr>
          <p:nvPr/>
        </p:nvGraphicFramePr>
        <p:xfrm>
          <a:off x="2681288" y="5229225"/>
          <a:ext cx="177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14" imgW="32385" imgH="97790" progId="Equation.3">
                  <p:embed/>
                </p:oleObj>
              </mc:Choice>
              <mc:Fallback>
                <p:oleObj name="" r:id="rId14" imgW="32385" imgH="9779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81288" y="5229225"/>
                        <a:ext cx="177800" cy="33178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28" name="Object 80"/>
          <p:cNvGraphicFramePr>
            <a:graphicFrameLocks noChangeAspect="1"/>
          </p:cNvGraphicFramePr>
          <p:nvPr/>
        </p:nvGraphicFramePr>
        <p:xfrm>
          <a:off x="2681288" y="5724525"/>
          <a:ext cx="177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16" imgW="32385" imgH="97790" progId="Equation.3">
                  <p:embed/>
                </p:oleObj>
              </mc:Choice>
              <mc:Fallback>
                <p:oleObj name="" r:id="rId16" imgW="32385" imgH="9779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81288" y="5724525"/>
                        <a:ext cx="177800" cy="33178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3253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3253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3253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533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533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533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3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3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3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3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3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3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3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3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build="p"/>
      <p:bldP spid="53254" grpId="0"/>
      <p:bldP spid="53255" grpId="0"/>
      <p:bldP spid="53256" grpId="0"/>
      <p:bldP spid="53257" grpId="0"/>
      <p:bldP spid="533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8" name="Group 4"/>
          <p:cNvGrpSpPr/>
          <p:nvPr/>
        </p:nvGrpSpPr>
        <p:grpSpPr>
          <a:xfrm>
            <a:off x="685800" y="3962400"/>
            <a:ext cx="2743200" cy="1828800"/>
            <a:chOff x="288" y="2736"/>
            <a:chExt cx="1728" cy="1152"/>
          </a:xfrm>
        </p:grpSpPr>
        <p:sp>
          <p:nvSpPr>
            <p:cNvPr id="6204" name="Text Box 5"/>
            <p:cNvSpPr txBox="1"/>
            <p:nvPr/>
          </p:nvSpPr>
          <p:spPr>
            <a:xfrm>
              <a:off x="384" y="2784"/>
              <a:ext cx="1632" cy="8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800" b="1" dirty="0">
                  <a:latin typeface="宋体" panose="02010600030101010101" pitchFamily="2" charset="-122"/>
                </a:rPr>
                <a:t>逻辑表达式</a:t>
              </a:r>
              <a:endParaRPr lang="zh-CN" altLang="en-US" sz="2800" b="1" dirty="0">
                <a:latin typeface="宋体" panose="02010600030101010101" pitchFamily="2" charset="-122"/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endParaRPr lang="zh-CN" altLang="en-US" sz="2800" b="1" dirty="0">
                <a:latin typeface="宋体" panose="02010600030101010101" pitchFamily="2" charset="-122"/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宋体" panose="02010600030101010101" pitchFamily="2" charset="-122"/>
                </a:rPr>
                <a:t>F= A </a:t>
              </a:r>
              <a:r>
                <a:rPr lang="en-US" altLang="zh-CN" sz="2800" b="1" dirty="0">
                  <a:solidFill>
                    <a:schemeClr val="accent2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+ 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B</a:t>
              </a:r>
              <a:endParaRPr lang="en-US" altLang="zh-CN" sz="2400" dirty="0">
                <a:latin typeface="宋体" panose="02010600030101010101" pitchFamily="2" charset="-122"/>
              </a:endParaRPr>
            </a:p>
          </p:txBody>
        </p:sp>
        <p:sp>
          <p:nvSpPr>
            <p:cNvPr id="6205" name="Rectangle 6"/>
            <p:cNvSpPr/>
            <p:nvPr/>
          </p:nvSpPr>
          <p:spPr>
            <a:xfrm>
              <a:off x="288" y="2736"/>
              <a:ext cx="1728" cy="1152"/>
            </a:xfrm>
            <a:prstGeom prst="rect">
              <a:avLst/>
            </a:prstGeom>
            <a:noFill/>
            <a:ln w="57150" cap="flat" cmpd="thinThick">
              <a:solidFill>
                <a:srgbClr val="33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6151" name="Text Box 7"/>
          <p:cNvSpPr txBox="1"/>
          <p:nvPr/>
        </p:nvSpPr>
        <p:spPr>
          <a:xfrm>
            <a:off x="838200" y="1066800"/>
            <a:ext cx="2320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或逻辑真值表</a:t>
            </a:r>
            <a:endParaRPr lang="zh-CN" altLang="en-US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6152" name="Text Box 8"/>
          <p:cNvSpPr txBox="1"/>
          <p:nvPr/>
        </p:nvSpPr>
        <p:spPr>
          <a:xfrm>
            <a:off x="685800" y="533400"/>
            <a:ext cx="1544638" cy="4572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  <a:tileRect/>
          </a:gradFill>
          <a:ln w="9525">
            <a:noFill/>
          </a:ln>
          <a:effectLst>
            <a:outerShdw sy="50000" kx="2453608" rotWithShape="0">
              <a:srgbClr val="808080"/>
            </a:outerShdw>
          </a:effectLst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C0000"/>
                </a:solidFill>
                <a:latin typeface="宋体" panose="02010600030101010101" pitchFamily="2" charset="-122"/>
              </a:rPr>
              <a:t>或逻辑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grpSp>
        <p:nvGrpSpPr>
          <p:cNvPr id="6153" name="Group 9"/>
          <p:cNvGrpSpPr/>
          <p:nvPr/>
        </p:nvGrpSpPr>
        <p:grpSpPr>
          <a:xfrm>
            <a:off x="4648200" y="2209800"/>
            <a:ext cx="3390900" cy="1128713"/>
            <a:chOff x="2928" y="1392"/>
            <a:chExt cx="2136" cy="711"/>
          </a:xfrm>
        </p:grpSpPr>
        <p:sp>
          <p:nvSpPr>
            <p:cNvPr id="6188" name="Rectangle 10"/>
            <p:cNvSpPr/>
            <p:nvPr/>
          </p:nvSpPr>
          <p:spPr>
            <a:xfrm>
              <a:off x="3696" y="1392"/>
              <a:ext cx="528" cy="67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6189" name="Group 11"/>
            <p:cNvGrpSpPr/>
            <p:nvPr/>
          </p:nvGrpSpPr>
          <p:grpSpPr>
            <a:xfrm>
              <a:off x="2928" y="1392"/>
              <a:ext cx="768" cy="327"/>
              <a:chOff x="3120" y="3216"/>
              <a:chExt cx="768" cy="327"/>
            </a:xfrm>
          </p:grpSpPr>
          <p:grpSp>
            <p:nvGrpSpPr>
              <p:cNvPr id="6200" name="Group 12"/>
              <p:cNvGrpSpPr/>
              <p:nvPr/>
            </p:nvGrpSpPr>
            <p:grpSpPr>
              <a:xfrm>
                <a:off x="3456" y="3360"/>
                <a:ext cx="432" cy="96"/>
                <a:chOff x="2208" y="3360"/>
                <a:chExt cx="432" cy="96"/>
              </a:xfrm>
            </p:grpSpPr>
            <p:sp>
              <p:nvSpPr>
                <p:cNvPr id="6202" name="Line 13"/>
                <p:cNvSpPr/>
                <p:nvPr/>
              </p:nvSpPr>
              <p:spPr>
                <a:xfrm>
                  <a:off x="2304" y="3408"/>
                  <a:ext cx="336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203" name="Oval 14"/>
                <p:cNvSpPr/>
                <p:nvPr/>
              </p:nvSpPr>
              <p:spPr>
                <a:xfrm>
                  <a:off x="2208" y="3360"/>
                  <a:ext cx="96" cy="96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</p:grpSp>
          <p:sp>
            <p:nvSpPr>
              <p:cNvPr id="6201" name="Text Box 15"/>
              <p:cNvSpPr txBox="1"/>
              <p:nvPr/>
            </p:nvSpPr>
            <p:spPr>
              <a:xfrm>
                <a:off x="3120" y="3216"/>
                <a:ext cx="27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800" b="1" dirty="0">
                    <a:solidFill>
                      <a:schemeClr val="tx2"/>
                    </a:solidFill>
                    <a:latin typeface="Times New Roman" panose="02020503050405090304" pitchFamily="18" charset="0"/>
                  </a:rPr>
                  <a:t>A</a:t>
                </a:r>
                <a:endParaRPr lang="en-US" altLang="zh-CN" sz="4400" dirty="0">
                  <a:solidFill>
                    <a:schemeClr val="tx2"/>
                  </a:solidFill>
                  <a:latin typeface="Times New Roman" panose="02020503050405090304" pitchFamily="18" charset="0"/>
                </a:endParaRPr>
              </a:p>
            </p:txBody>
          </p:sp>
        </p:grpSp>
        <p:grpSp>
          <p:nvGrpSpPr>
            <p:cNvPr id="6190" name="Group 16"/>
            <p:cNvGrpSpPr/>
            <p:nvPr/>
          </p:nvGrpSpPr>
          <p:grpSpPr>
            <a:xfrm>
              <a:off x="2928" y="1776"/>
              <a:ext cx="768" cy="327"/>
              <a:chOff x="3120" y="3600"/>
              <a:chExt cx="768" cy="327"/>
            </a:xfrm>
          </p:grpSpPr>
          <p:grpSp>
            <p:nvGrpSpPr>
              <p:cNvPr id="6196" name="Group 17"/>
              <p:cNvGrpSpPr/>
              <p:nvPr/>
            </p:nvGrpSpPr>
            <p:grpSpPr>
              <a:xfrm>
                <a:off x="3456" y="3744"/>
                <a:ext cx="432" cy="96"/>
                <a:chOff x="2208" y="3360"/>
                <a:chExt cx="432" cy="96"/>
              </a:xfrm>
            </p:grpSpPr>
            <p:sp>
              <p:nvSpPr>
                <p:cNvPr id="6198" name="Line 18"/>
                <p:cNvSpPr/>
                <p:nvPr/>
              </p:nvSpPr>
              <p:spPr>
                <a:xfrm>
                  <a:off x="2304" y="3408"/>
                  <a:ext cx="336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199" name="Oval 19"/>
                <p:cNvSpPr/>
                <p:nvPr/>
              </p:nvSpPr>
              <p:spPr>
                <a:xfrm>
                  <a:off x="2208" y="3360"/>
                  <a:ext cx="96" cy="96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</p:grpSp>
          <p:sp>
            <p:nvSpPr>
              <p:cNvPr id="6197" name="Text Box 20"/>
              <p:cNvSpPr txBox="1"/>
              <p:nvPr/>
            </p:nvSpPr>
            <p:spPr>
              <a:xfrm>
                <a:off x="3120" y="3600"/>
                <a:ext cx="26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800" b="1" dirty="0">
                    <a:solidFill>
                      <a:schemeClr val="tx2"/>
                    </a:solidFill>
                    <a:latin typeface="Times New Roman" panose="02020503050405090304" pitchFamily="18" charset="0"/>
                  </a:rPr>
                  <a:t>B</a:t>
                </a:r>
                <a:endParaRPr lang="en-US" altLang="zh-CN" sz="4400" b="1" dirty="0">
                  <a:solidFill>
                    <a:schemeClr val="tx2"/>
                  </a:solidFill>
                  <a:latin typeface="Times New Roman" panose="02020503050405090304" pitchFamily="18" charset="0"/>
                </a:endParaRPr>
              </a:p>
            </p:txBody>
          </p:sp>
        </p:grpSp>
        <p:grpSp>
          <p:nvGrpSpPr>
            <p:cNvPr id="6191" name="Group 21"/>
            <p:cNvGrpSpPr/>
            <p:nvPr/>
          </p:nvGrpSpPr>
          <p:grpSpPr>
            <a:xfrm>
              <a:off x="4224" y="1584"/>
              <a:ext cx="840" cy="327"/>
              <a:chOff x="4416" y="3408"/>
              <a:chExt cx="840" cy="327"/>
            </a:xfrm>
          </p:grpSpPr>
          <p:grpSp>
            <p:nvGrpSpPr>
              <p:cNvPr id="6192" name="Group 22"/>
              <p:cNvGrpSpPr/>
              <p:nvPr/>
            </p:nvGrpSpPr>
            <p:grpSpPr>
              <a:xfrm>
                <a:off x="4416" y="3552"/>
                <a:ext cx="432" cy="96"/>
                <a:chOff x="2496" y="3552"/>
                <a:chExt cx="432" cy="96"/>
              </a:xfrm>
            </p:grpSpPr>
            <p:sp>
              <p:nvSpPr>
                <p:cNvPr id="6194" name="Line 23"/>
                <p:cNvSpPr/>
                <p:nvPr/>
              </p:nvSpPr>
              <p:spPr>
                <a:xfrm>
                  <a:off x="2496" y="3600"/>
                  <a:ext cx="336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195" name="Oval 24"/>
                <p:cNvSpPr/>
                <p:nvPr/>
              </p:nvSpPr>
              <p:spPr>
                <a:xfrm>
                  <a:off x="2832" y="3552"/>
                  <a:ext cx="96" cy="96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</p:grpSp>
          <p:sp>
            <p:nvSpPr>
              <p:cNvPr id="6193" name="Text Box 25"/>
              <p:cNvSpPr txBox="1"/>
              <p:nvPr/>
            </p:nvSpPr>
            <p:spPr>
              <a:xfrm>
                <a:off x="5015" y="3408"/>
                <a:ext cx="24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800" dirty="0">
                    <a:solidFill>
                      <a:schemeClr val="tx2"/>
                    </a:solidFill>
                    <a:latin typeface="Times New Roman" panose="02020503050405090304" pitchFamily="18" charset="0"/>
                  </a:rPr>
                  <a:t>F</a:t>
                </a:r>
                <a:endParaRPr lang="en-US" altLang="zh-CN" sz="4400" dirty="0">
                  <a:solidFill>
                    <a:schemeClr val="tx2"/>
                  </a:solidFill>
                  <a:latin typeface="Times New Roman" panose="02020503050405090304" pitchFamily="18" charset="0"/>
                </a:endParaRPr>
              </a:p>
            </p:txBody>
          </p:sp>
        </p:grpSp>
      </p:grpSp>
      <p:sp>
        <p:nvSpPr>
          <p:cNvPr id="6170" name="Text Box 26"/>
          <p:cNvSpPr txBox="1"/>
          <p:nvPr/>
        </p:nvSpPr>
        <p:spPr>
          <a:xfrm>
            <a:off x="5867400" y="2209800"/>
            <a:ext cx="77787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accent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 1</a:t>
            </a:r>
            <a:endParaRPr lang="en-US" altLang="zh-CN" sz="3600" b="1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grpSp>
        <p:nvGrpSpPr>
          <p:cNvPr id="6171" name="Group 27"/>
          <p:cNvGrpSpPr/>
          <p:nvPr/>
        </p:nvGrpSpPr>
        <p:grpSpPr>
          <a:xfrm>
            <a:off x="4495800" y="1600200"/>
            <a:ext cx="3581400" cy="1828800"/>
            <a:chOff x="2928" y="2880"/>
            <a:chExt cx="2256" cy="1152"/>
          </a:xfrm>
        </p:grpSpPr>
        <p:sp>
          <p:nvSpPr>
            <p:cNvPr id="6186" name="Text Box 28"/>
            <p:cNvSpPr txBox="1"/>
            <p:nvPr/>
          </p:nvSpPr>
          <p:spPr>
            <a:xfrm>
              <a:off x="3067" y="2928"/>
              <a:ext cx="10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逻辑符号</a:t>
              </a:r>
              <a:endParaRPr lang="zh-CN" altLang="en-US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187" name="Rectangle 29"/>
            <p:cNvSpPr/>
            <p:nvPr/>
          </p:nvSpPr>
          <p:spPr>
            <a:xfrm>
              <a:off x="2928" y="2880"/>
              <a:ext cx="2256" cy="1152"/>
            </a:xfrm>
            <a:prstGeom prst="rect">
              <a:avLst/>
            </a:prstGeom>
            <a:noFill/>
            <a:ln w="57150" cap="flat" cmpd="thickThin">
              <a:solidFill>
                <a:srgbClr val="33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pSp>
        <p:nvGrpSpPr>
          <p:cNvPr id="6174" name="Group 30"/>
          <p:cNvGrpSpPr/>
          <p:nvPr/>
        </p:nvGrpSpPr>
        <p:grpSpPr>
          <a:xfrm>
            <a:off x="3048000" y="228600"/>
            <a:ext cx="5791200" cy="1143000"/>
            <a:chOff x="2112" y="-240"/>
            <a:chExt cx="3648" cy="720"/>
          </a:xfrm>
        </p:grpSpPr>
        <p:sp>
          <p:nvSpPr>
            <p:cNvPr id="6184" name="AutoShape 31"/>
            <p:cNvSpPr/>
            <p:nvPr/>
          </p:nvSpPr>
          <p:spPr>
            <a:xfrm>
              <a:off x="2112" y="-240"/>
              <a:ext cx="3648" cy="720"/>
            </a:xfrm>
            <a:prstGeom prst="wedgeRectCallout">
              <a:avLst>
                <a:gd name="adj1" fmla="val -63157"/>
                <a:gd name="adj2" fmla="val -5000"/>
              </a:avLst>
            </a:prstGeom>
            <a:solidFill>
              <a:srgbClr val="FF99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185" name="Text Box 32"/>
            <p:cNvSpPr txBox="1"/>
            <p:nvPr/>
          </p:nvSpPr>
          <p:spPr>
            <a:xfrm>
              <a:off x="2112" y="-144"/>
              <a:ext cx="3648" cy="518"/>
            </a:xfrm>
            <a:prstGeom prst="rect">
              <a:avLst/>
            </a:prstGeom>
            <a:solidFill>
              <a:srgbClr val="FF9900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宋体" panose="02010600030101010101" pitchFamily="2" charset="-122"/>
                </a:rPr>
                <a:t>只有决定某一事件的</a:t>
              </a:r>
              <a:r>
                <a:rPr lang="zh-CN" altLang="en-US" sz="24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有一个或一个以上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具备，这一事件才能发生</a:t>
              </a:r>
              <a:endParaRPr lang="zh-CN" altLang="en-US" sz="24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6177" name="Group 33"/>
          <p:cNvGrpSpPr/>
          <p:nvPr/>
        </p:nvGrpSpPr>
        <p:grpSpPr>
          <a:xfrm>
            <a:off x="762000" y="1676400"/>
            <a:ext cx="2438400" cy="1981200"/>
            <a:chOff x="4080" y="1008"/>
            <a:chExt cx="1536" cy="1248"/>
          </a:xfrm>
        </p:grpSpPr>
        <p:sp>
          <p:nvSpPr>
            <p:cNvPr id="6181" name="Rectangle 34"/>
            <p:cNvSpPr/>
            <p:nvPr/>
          </p:nvSpPr>
          <p:spPr>
            <a:xfrm>
              <a:off x="4080" y="1008"/>
              <a:ext cx="1536" cy="12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6182" name="Line 35"/>
            <p:cNvSpPr/>
            <p:nvPr/>
          </p:nvSpPr>
          <p:spPr>
            <a:xfrm>
              <a:off x="4080" y="1296"/>
              <a:ext cx="15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83" name="Line 36"/>
            <p:cNvSpPr/>
            <p:nvPr/>
          </p:nvSpPr>
          <p:spPr>
            <a:xfrm>
              <a:off x="5136" y="1008"/>
              <a:ext cx="0" cy="1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Text Box 37"/>
          <p:cNvSpPr txBox="1"/>
          <p:nvPr/>
        </p:nvSpPr>
        <p:spPr>
          <a:xfrm>
            <a:off x="914400" y="1676400"/>
            <a:ext cx="44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A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3" name="Text Box 38"/>
          <p:cNvSpPr txBox="1"/>
          <p:nvPr/>
        </p:nvSpPr>
        <p:spPr>
          <a:xfrm>
            <a:off x="1752600" y="1676400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B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4" name="Text Box 39"/>
          <p:cNvSpPr txBox="1"/>
          <p:nvPr/>
        </p:nvSpPr>
        <p:spPr>
          <a:xfrm>
            <a:off x="2667000" y="1676400"/>
            <a:ext cx="3825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F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5" name="Rectangle 40"/>
          <p:cNvSpPr/>
          <p:nvPr/>
        </p:nvSpPr>
        <p:spPr>
          <a:xfrm>
            <a:off x="990600" y="2819400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1      0</a:t>
            </a:r>
            <a:endParaRPr lang="en-US" altLang="zh-CN" sz="28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6" name="Text Box 41"/>
          <p:cNvSpPr txBox="1"/>
          <p:nvPr/>
        </p:nvSpPr>
        <p:spPr>
          <a:xfrm>
            <a:off x="990600" y="3200400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1      1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7" name="Rectangle 42"/>
          <p:cNvSpPr/>
          <p:nvPr/>
        </p:nvSpPr>
        <p:spPr>
          <a:xfrm>
            <a:off x="990600" y="2438400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0      1</a:t>
            </a:r>
            <a:endParaRPr lang="en-US" altLang="zh-CN" sz="28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8" name="Rectangle 43"/>
          <p:cNvSpPr/>
          <p:nvPr/>
        </p:nvSpPr>
        <p:spPr>
          <a:xfrm>
            <a:off x="990600" y="2057400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0      0</a:t>
            </a:r>
            <a:endParaRPr lang="en-US" altLang="zh-CN" sz="28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9" name="Text Box 44"/>
          <p:cNvSpPr txBox="1"/>
          <p:nvPr/>
        </p:nvSpPr>
        <p:spPr>
          <a:xfrm>
            <a:off x="2609850" y="243840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1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10" name="Text Box 45"/>
          <p:cNvSpPr txBox="1"/>
          <p:nvPr/>
        </p:nvSpPr>
        <p:spPr>
          <a:xfrm>
            <a:off x="2609850" y="2833688"/>
            <a:ext cx="36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1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11" name="Text Box 46"/>
          <p:cNvSpPr txBox="1"/>
          <p:nvPr/>
        </p:nvSpPr>
        <p:spPr>
          <a:xfrm>
            <a:off x="2590800" y="3214688"/>
            <a:ext cx="36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1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12" name="Text Box 47"/>
          <p:cNvSpPr txBox="1"/>
          <p:nvPr/>
        </p:nvSpPr>
        <p:spPr>
          <a:xfrm>
            <a:off x="2609850" y="205740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0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grpSp>
        <p:nvGrpSpPr>
          <p:cNvPr id="13" name="Group 48"/>
          <p:cNvGrpSpPr/>
          <p:nvPr/>
        </p:nvGrpSpPr>
        <p:grpSpPr>
          <a:xfrm>
            <a:off x="4495800" y="3886200"/>
            <a:ext cx="3581400" cy="1828800"/>
            <a:chOff x="2928" y="2880"/>
            <a:chExt cx="2256" cy="1152"/>
          </a:xfrm>
        </p:grpSpPr>
        <p:sp>
          <p:nvSpPr>
            <p:cNvPr id="6179" name="Text Box 49"/>
            <p:cNvSpPr txBox="1"/>
            <p:nvPr/>
          </p:nvSpPr>
          <p:spPr>
            <a:xfrm>
              <a:off x="2989" y="2928"/>
              <a:ext cx="1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N</a:t>
              </a:r>
              <a:r>
                <a:rPr lang="zh-CN" altLang="en-US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个输入：</a:t>
              </a:r>
              <a:endParaRPr lang="zh-CN" altLang="en-US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180" name="Rectangle 50"/>
            <p:cNvSpPr/>
            <p:nvPr/>
          </p:nvSpPr>
          <p:spPr>
            <a:xfrm>
              <a:off x="2928" y="2880"/>
              <a:ext cx="2256" cy="1152"/>
            </a:xfrm>
            <a:prstGeom prst="rect">
              <a:avLst/>
            </a:prstGeom>
            <a:noFill/>
            <a:ln w="57150" cap="flat" cmpd="thickThin">
              <a:solidFill>
                <a:srgbClr val="33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14" name="Text Box 51"/>
          <p:cNvSpPr txBox="1"/>
          <p:nvPr/>
        </p:nvSpPr>
        <p:spPr>
          <a:xfrm>
            <a:off x="4648200" y="4724400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F= A </a:t>
            </a:r>
            <a:r>
              <a:rPr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lang="en-US" altLang="zh-CN" sz="2800" b="1" dirty="0">
                <a:latin typeface="宋体" panose="02010600030101010101" pitchFamily="2" charset="-122"/>
              </a:rPr>
              <a:t>B</a:t>
            </a:r>
            <a:r>
              <a:rPr lang="en-US" altLang="zh-CN" sz="2400" b="1" dirty="0">
                <a:latin typeface="宋体" panose="02010600030101010101" pitchFamily="2" charset="-122"/>
              </a:rPr>
              <a:t>+ ...+  N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grpSp>
        <p:nvGrpSpPr>
          <p:cNvPr id="15" name="Group 52"/>
          <p:cNvGrpSpPr/>
          <p:nvPr/>
        </p:nvGrpSpPr>
        <p:grpSpPr>
          <a:xfrm>
            <a:off x="2057400" y="3657600"/>
            <a:ext cx="3200400" cy="1143000"/>
            <a:chOff x="1200" y="2544"/>
            <a:chExt cx="2832" cy="720"/>
          </a:xfrm>
        </p:grpSpPr>
        <p:sp>
          <p:nvSpPr>
            <p:cNvPr id="16" name="AutoShape 53"/>
            <p:cNvSpPr/>
            <p:nvPr/>
          </p:nvSpPr>
          <p:spPr>
            <a:xfrm>
              <a:off x="1200" y="2544"/>
              <a:ext cx="2832" cy="720"/>
            </a:xfrm>
            <a:prstGeom prst="wedgeRoundRectCallout">
              <a:avLst>
                <a:gd name="adj1" fmla="val -55190"/>
                <a:gd name="adj2" fmla="val 74722"/>
                <a:gd name="adj3" fmla="val 16667"/>
              </a:avLst>
            </a:prstGeom>
            <a:solidFill>
              <a:srgbClr val="FF99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178" name="Text Box 54"/>
            <p:cNvSpPr txBox="1"/>
            <p:nvPr/>
          </p:nvSpPr>
          <p:spPr>
            <a:xfrm>
              <a:off x="1345" y="2688"/>
              <a:ext cx="2639" cy="518"/>
            </a:xfrm>
            <a:prstGeom prst="rect">
              <a:avLst/>
            </a:prstGeom>
            <a:solidFill>
              <a:srgbClr val="FF9900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宋体" panose="02010600030101010101" pitchFamily="2" charset="-122"/>
                </a:rPr>
                <a:t>或逻辑运算符，也有用</a:t>
              </a:r>
              <a:r>
                <a:rPr lang="zh-CN" altLang="en-US" sz="2400" b="1" dirty="0">
                  <a:latin typeface="Times New Roman" panose="02020503050405090304" pitchFamily="18" charset="0"/>
                </a:rPr>
                <a:t>“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∨</a:t>
              </a:r>
              <a:r>
                <a:rPr lang="zh-CN" altLang="en-US" sz="2400" b="1" dirty="0">
                  <a:latin typeface="Times New Roman" panose="02020503050405090304" pitchFamily="18" charset="0"/>
                </a:rPr>
                <a:t>”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、</a:t>
              </a:r>
              <a:r>
                <a:rPr lang="zh-CN" altLang="en-US" sz="2400" b="1" dirty="0">
                  <a:latin typeface="Times New Roman" panose="02020503050405090304" pitchFamily="18" charset="0"/>
                </a:rPr>
                <a:t>“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∪</a:t>
              </a:r>
              <a:r>
                <a:rPr lang="zh-CN" altLang="en-US" sz="2400" b="1" dirty="0">
                  <a:latin typeface="Times New Roman" panose="02020503050405090304" pitchFamily="18" charset="0"/>
                </a:rPr>
                <a:t>”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表示</a:t>
              </a:r>
              <a:endParaRPr lang="zh-CN" altLang="en-US" sz="24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17" name="Group 55"/>
          <p:cNvGrpSpPr/>
          <p:nvPr/>
        </p:nvGrpSpPr>
        <p:grpSpPr>
          <a:xfrm>
            <a:off x="6588125" y="549275"/>
            <a:ext cx="2357438" cy="838200"/>
            <a:chOff x="3830" y="3168"/>
            <a:chExt cx="1485" cy="528"/>
          </a:xfrm>
        </p:grpSpPr>
        <p:sp>
          <p:nvSpPr>
            <p:cNvPr id="6169" name="Arc 56"/>
            <p:cNvSpPr/>
            <p:nvPr/>
          </p:nvSpPr>
          <p:spPr>
            <a:xfrm>
              <a:off x="4194" y="3210"/>
              <a:ext cx="576" cy="3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43177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43"/>
                    <a:pt x="12523" y="42647"/>
                    <a:pt x="992" y="43177"/>
                  </a:cubicBezTo>
                </a:path>
                <a:path w="21600" h="43177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43"/>
                    <a:pt x="12523" y="42647"/>
                    <a:pt x="992" y="431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 cap="sq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" name="Arc 57"/>
            <p:cNvSpPr/>
            <p:nvPr/>
          </p:nvSpPr>
          <p:spPr>
            <a:xfrm>
              <a:off x="4193" y="3209"/>
              <a:ext cx="134" cy="3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914" h="43200" fill="none">
                  <a:moveTo>
                    <a:pt x="313" y="0"/>
                  </a:moveTo>
                  <a:cubicBezTo>
                    <a:pt x="12243" y="0"/>
                    <a:pt x="21914" y="9670"/>
                    <a:pt x="21914" y="21600"/>
                  </a:cubicBezTo>
                  <a:cubicBezTo>
                    <a:pt x="21914" y="33529"/>
                    <a:pt x="12243" y="43200"/>
                    <a:pt x="314" y="43200"/>
                  </a:cubicBezTo>
                  <a:cubicBezTo>
                    <a:pt x="209" y="43200"/>
                    <a:pt x="104" y="43199"/>
                    <a:pt x="0" y="43197"/>
                  </a:cubicBezTo>
                </a:path>
                <a:path w="21914" h="43200" stroke="0">
                  <a:moveTo>
                    <a:pt x="313" y="0"/>
                  </a:moveTo>
                  <a:cubicBezTo>
                    <a:pt x="12243" y="0"/>
                    <a:pt x="21914" y="9670"/>
                    <a:pt x="21914" y="21600"/>
                  </a:cubicBezTo>
                  <a:cubicBezTo>
                    <a:pt x="21914" y="33529"/>
                    <a:pt x="12243" y="43200"/>
                    <a:pt x="314" y="43200"/>
                  </a:cubicBezTo>
                  <a:cubicBezTo>
                    <a:pt x="209" y="43200"/>
                    <a:pt x="104" y="43199"/>
                    <a:pt x="0" y="43197"/>
                  </a:cubicBezTo>
                  <a:lnTo>
                    <a:pt x="314" y="21600"/>
                  </a:lnTo>
                  <a:lnTo>
                    <a:pt x="313" y="0"/>
                  </a:lnTo>
                  <a:close/>
                </a:path>
              </a:pathLst>
            </a:custGeom>
            <a:noFill/>
            <a:ln w="19050" cap="sq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" name="Line 58"/>
            <p:cNvSpPr/>
            <p:nvPr/>
          </p:nvSpPr>
          <p:spPr>
            <a:xfrm>
              <a:off x="4770" y="3408"/>
              <a:ext cx="310" cy="0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72" name="Line 59"/>
            <p:cNvSpPr/>
            <p:nvPr/>
          </p:nvSpPr>
          <p:spPr>
            <a:xfrm flipH="1">
              <a:off x="4017" y="3288"/>
              <a:ext cx="266" cy="0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73" name="Line 60"/>
            <p:cNvSpPr/>
            <p:nvPr/>
          </p:nvSpPr>
          <p:spPr>
            <a:xfrm flipH="1">
              <a:off x="4017" y="3528"/>
              <a:ext cx="266" cy="0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" name="Text Box 61"/>
            <p:cNvSpPr txBox="1"/>
            <p:nvPr/>
          </p:nvSpPr>
          <p:spPr>
            <a:xfrm>
              <a:off x="3832" y="3168"/>
              <a:ext cx="24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ahoma" panose="020B0804030504040204" pitchFamily="34" charset="0"/>
                </a:rPr>
                <a:t>A</a:t>
              </a:r>
              <a:endParaRPr lang="en-US" altLang="zh-CN" sz="2400" b="1" dirty="0">
                <a:latin typeface="Tahoma" panose="020B0804030504040204" pitchFamily="34" charset="0"/>
              </a:endParaRPr>
            </a:p>
          </p:txBody>
        </p:sp>
        <p:sp>
          <p:nvSpPr>
            <p:cNvPr id="6175" name="Text Box 62"/>
            <p:cNvSpPr txBox="1"/>
            <p:nvPr/>
          </p:nvSpPr>
          <p:spPr>
            <a:xfrm>
              <a:off x="3830" y="3408"/>
              <a:ext cx="24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ahoma" panose="020B0804030504040204" pitchFamily="34" charset="0"/>
                </a:rPr>
                <a:t>B</a:t>
              </a:r>
              <a:endParaRPr lang="en-US" altLang="zh-CN" sz="2400" b="1" dirty="0">
                <a:latin typeface="Tahoma" panose="020B0804030504040204" pitchFamily="34" charset="0"/>
              </a:endParaRPr>
            </a:p>
          </p:txBody>
        </p:sp>
        <p:sp>
          <p:nvSpPr>
            <p:cNvPr id="6176" name="Text Box 63"/>
            <p:cNvSpPr txBox="1"/>
            <p:nvPr/>
          </p:nvSpPr>
          <p:spPr>
            <a:xfrm>
              <a:off x="5070" y="3288"/>
              <a:ext cx="24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ahoma" panose="020B0804030504040204" pitchFamily="34" charset="0"/>
                </a:rPr>
                <a:t>Y</a:t>
              </a:r>
              <a:endParaRPr lang="en-US" altLang="zh-CN" sz="2400" b="1" dirty="0">
                <a:latin typeface="Tahoma" panose="020B08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"/>
                                        <p:tgtEl>
                                          <p:spTgt spid="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5"/>
                                        <p:tgtEl>
                                          <p:spTgt spid="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75"/>
                                        <p:tgtEl>
                                          <p:spTgt spid="1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6152" grpId="0" animBg="1"/>
      <p:bldP spid="6170" grpId="0"/>
      <p:bldP spid="2" grpId="0"/>
      <p:bldP spid="3" grpId="0"/>
      <p:bldP spid="4" grpId="0"/>
      <p:bldP spid="5" grpId="0" build="p"/>
      <p:bldP spid="6" grpId="0"/>
      <p:bldP spid="7" grpId="0"/>
      <p:bldP spid="8" grpId="0" build="p"/>
      <p:bldP spid="9" grpId="0"/>
      <p:bldP spid="10" grpId="0"/>
      <p:bldP spid="11" grpId="0"/>
      <p:bldP spid="12" grpId="0"/>
      <p:bldP spid="1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324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E8"/>
              </a:clrFrom>
              <a:clrTo>
                <a:srgbClr val="FFFFFF"/>
              </a:clrTo>
            </a:clrChange>
            <a:clrChange>
              <a:clrFrom>
                <a:srgbClr val="0000FF"/>
              </a:clrFrom>
              <a:clrTo>
                <a:srgbClr val="000000"/>
              </a:clrTo>
            </a:clrChange>
            <a:clrChange>
              <a:clrFrom>
                <a:srgbClr val="000080"/>
              </a:clrFrom>
              <a:clrTo>
                <a:srgbClr val="000000"/>
              </a:clrTo>
            </a:clrChange>
          </a:blip>
          <a:stretch>
            <a:fillRect/>
          </a:stretch>
        </p:blipFill>
        <p:spPr>
          <a:xfrm>
            <a:off x="5337175" y="3519488"/>
            <a:ext cx="2973388" cy="297338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004888" y="1422400"/>
          <a:ext cx="28463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2" imgW="1175385" imgH="146685" progId="Equation.3">
                  <p:embed/>
                </p:oleObj>
              </mc:Choice>
              <mc:Fallback>
                <p:oleObj name="" r:id="rId2" imgW="1175385" imgH="146685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04888" y="1422400"/>
                        <a:ext cx="284638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/>
          <p:nvPr/>
        </p:nvSpPr>
        <p:spPr>
          <a:xfrm>
            <a:off x="385763" y="1403350"/>
            <a:ext cx="10080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例：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1285875" y="1871663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4" imgW="375285" imgH="146685" progId="Equation.3">
                  <p:embed/>
                </p:oleObj>
              </mc:Choice>
              <mc:Fallback>
                <p:oleObj name="" r:id="rId4" imgW="375285" imgH="146685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85875" y="1871663"/>
                        <a:ext cx="965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2233613" y="1866900"/>
          <a:ext cx="9890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6" imgW="383540" imgH="163195" progId="Equation.3">
                  <p:embed/>
                </p:oleObj>
              </mc:Choice>
              <mc:Fallback>
                <p:oleObj name="" r:id="rId6" imgW="383540" imgH="163195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33613" y="1866900"/>
                        <a:ext cx="989012" cy="4826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3227388" y="1852613"/>
          <a:ext cx="93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8" imgW="359410" imgH="130810" progId="Equation.3">
                  <p:embed/>
                </p:oleObj>
              </mc:Choice>
              <mc:Fallback>
                <p:oleObj name="" r:id="rId8" imgW="359410" imgH="13081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27388" y="1852613"/>
                        <a:ext cx="939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4127500" y="1866900"/>
          <a:ext cx="93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10" imgW="359410" imgH="163195" progId="Equation.3">
                  <p:embed/>
                </p:oleObj>
              </mc:Choice>
              <mc:Fallback>
                <p:oleObj name="" r:id="rId10" imgW="359410" imgH="163195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27500" y="1866900"/>
                        <a:ext cx="939800" cy="4826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5113338" y="1898650"/>
          <a:ext cx="7635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12" imgW="285750" imgH="114300" progId="Equation.3">
                  <p:embed/>
                </p:oleObj>
              </mc:Choice>
              <mc:Fallback>
                <p:oleObj name="" r:id="rId12" imgW="285750" imgH="1143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13338" y="1898650"/>
                        <a:ext cx="763587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5892800" y="1820863"/>
          <a:ext cx="182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14" imgW="742950" imgH="163195" progId="Equation.3">
                  <p:embed/>
                </p:oleObj>
              </mc:Choice>
              <mc:Fallback>
                <p:oleObj name="" r:id="rId14" imgW="742950" imgH="163195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92800" y="1820863"/>
                        <a:ext cx="1828800" cy="4826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Object 13"/>
          <p:cNvGraphicFramePr>
            <a:graphicFrameLocks noChangeAspect="1"/>
          </p:cNvGraphicFramePr>
          <p:nvPr/>
        </p:nvGraphicFramePr>
        <p:xfrm>
          <a:off x="1341438" y="2474913"/>
          <a:ext cx="77676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16" imgW="3788410" imgH="146685" progId="Equation.3">
                  <p:embed/>
                </p:oleObj>
              </mc:Choice>
              <mc:Fallback>
                <p:oleObj name="" r:id="rId16" imgW="3788410" imgH="146685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41438" y="2474913"/>
                        <a:ext cx="776763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4" name="Object 14"/>
          <p:cNvGraphicFramePr>
            <a:graphicFrameLocks noChangeAspect="1"/>
          </p:cNvGraphicFramePr>
          <p:nvPr/>
        </p:nvGraphicFramePr>
        <p:xfrm>
          <a:off x="1338263" y="2916238"/>
          <a:ext cx="58896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8" imgW="2212340" imgH="154940" progId="Equation.3">
                  <p:embed/>
                </p:oleObj>
              </mc:Choice>
              <mc:Fallback>
                <p:oleObj name="" r:id="rId18" imgW="2212340" imgH="15494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8263" y="2916238"/>
                        <a:ext cx="5889625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5" name="Object 15"/>
          <p:cNvGraphicFramePr>
            <a:graphicFrameLocks noChangeAspect="1"/>
          </p:cNvGraphicFramePr>
          <p:nvPr/>
        </p:nvGraphicFramePr>
        <p:xfrm>
          <a:off x="1354138" y="3473450"/>
          <a:ext cx="22812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20" imgW="939165" imgH="187960" progId="Equation.3">
                  <p:embed/>
                </p:oleObj>
              </mc:Choice>
              <mc:Fallback>
                <p:oleObj name="" r:id="rId20" imgW="939165" imgH="18796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21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54138" y="3473450"/>
                        <a:ext cx="2281237" cy="5334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6" name="Text Box 16"/>
          <p:cNvSpPr txBox="1"/>
          <p:nvPr/>
        </p:nvSpPr>
        <p:spPr>
          <a:xfrm>
            <a:off x="1062038" y="5273675"/>
            <a:ext cx="4410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画出四变量卡诺图，并填图：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56337" name="Text Box 17"/>
          <p:cNvSpPr txBox="1"/>
          <p:nvPr/>
        </p:nvSpPr>
        <p:spPr>
          <a:xfrm>
            <a:off x="522288" y="4059238"/>
            <a:ext cx="4625975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将 </a:t>
            </a:r>
            <a:r>
              <a:rPr lang="en-US" altLang="zh-CN" sz="2400" dirty="0">
                <a:ea typeface="幼圆" panose="02010509060101010101" pitchFamily="49" charset="-122"/>
              </a:rPr>
              <a:t>F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中的所有最小项填在卡诺图的对应小方格内。最小项填</a:t>
            </a:r>
            <a:r>
              <a:rPr lang="zh-CN" altLang="en-US" sz="2400" dirty="0">
                <a:latin typeface="华文细黑" panose="02010600040101010101" pitchFamily="2" charset="-122"/>
                <a:ea typeface="幼圆" panose="02010509060101010101" pitchFamily="49" charset="-122"/>
              </a:rPr>
              <a:t>“</a:t>
            </a:r>
            <a:r>
              <a:rPr lang="en-US" altLang="zh-CN" sz="2400" dirty="0">
                <a:solidFill>
                  <a:schemeClr val="hlink"/>
                </a:solidFill>
                <a:ea typeface="幼圆" panose="02010509060101010101" pitchFamily="49" charset="-122"/>
              </a:rPr>
              <a:t>1</a:t>
            </a:r>
            <a:r>
              <a:rPr lang="en-US" altLang="zh-CN" sz="2400" dirty="0">
                <a:latin typeface="华文细黑" panose="02010600040101010101" pitchFamily="2" charset="-122"/>
                <a:ea typeface="幼圆" panose="02010509060101010101" pitchFamily="49" charset="-122"/>
              </a:rPr>
              <a:t>”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，其余位置填</a:t>
            </a:r>
            <a:r>
              <a:rPr lang="zh-CN" altLang="en-US" sz="2400" dirty="0">
                <a:latin typeface="华文细黑" panose="02010600040101010101" pitchFamily="2" charset="-122"/>
                <a:ea typeface="幼圆" panose="02010509060101010101" pitchFamily="49" charset="-122"/>
              </a:rPr>
              <a:t>“</a:t>
            </a:r>
            <a:r>
              <a:rPr lang="en-US" altLang="zh-CN" sz="2400" dirty="0">
                <a:ea typeface="幼圆" panose="02010509060101010101" pitchFamily="49" charset="-122"/>
              </a:rPr>
              <a:t>0</a:t>
            </a:r>
            <a:r>
              <a:rPr lang="en-US" altLang="zh-CN" sz="2400" dirty="0">
                <a:latin typeface="华文细黑" panose="02010600040101010101" pitchFamily="2" charset="-122"/>
                <a:ea typeface="幼圆" panose="02010509060101010101" pitchFamily="49" charset="-122"/>
              </a:rPr>
              <a:t>”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6338" name="Rectangle 18"/>
          <p:cNvSpPr/>
          <p:nvPr/>
        </p:nvSpPr>
        <p:spPr>
          <a:xfrm>
            <a:off x="477838" y="214313"/>
            <a:ext cx="155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、配项法</a:t>
            </a:r>
            <a:endParaRPr lang="zh-CN" altLang="en-US" sz="2400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39" name="Text Box 19"/>
          <p:cNvSpPr txBox="1"/>
          <p:nvPr/>
        </p:nvSpPr>
        <p:spPr>
          <a:xfrm>
            <a:off x="3716338" y="1358900"/>
            <a:ext cx="2789237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（四变量函数）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graphicFrame>
        <p:nvGraphicFramePr>
          <p:cNvPr id="56340" name="Object 20"/>
          <p:cNvGraphicFramePr>
            <a:graphicFrameLocks noChangeAspect="1"/>
          </p:cNvGraphicFramePr>
          <p:nvPr/>
        </p:nvGraphicFramePr>
        <p:xfrm>
          <a:off x="6734175" y="4689475"/>
          <a:ext cx="177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22" imgW="32385" imgH="97790" progId="Equation.3">
                  <p:embed/>
                </p:oleObj>
              </mc:Choice>
              <mc:Fallback>
                <p:oleObj name="" r:id="rId22" imgW="32385" imgH="9779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23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34175" y="4689475"/>
                        <a:ext cx="177800" cy="33178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1" name="Object 21"/>
          <p:cNvGraphicFramePr>
            <a:graphicFrameLocks noChangeAspect="1"/>
          </p:cNvGraphicFramePr>
          <p:nvPr/>
        </p:nvGraphicFramePr>
        <p:xfrm>
          <a:off x="6732588" y="5184775"/>
          <a:ext cx="177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24" imgW="32385" imgH="97790" progId="Equation.3">
                  <p:embed/>
                </p:oleObj>
              </mc:Choice>
              <mc:Fallback>
                <p:oleObj name="" r:id="rId24" imgW="32385" imgH="9779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25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32588" y="5184775"/>
                        <a:ext cx="177800" cy="33178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2" name="Object 22"/>
          <p:cNvGraphicFramePr>
            <a:graphicFrameLocks noChangeAspect="1"/>
          </p:cNvGraphicFramePr>
          <p:nvPr/>
        </p:nvGraphicFramePr>
        <p:xfrm>
          <a:off x="7721600" y="5678488"/>
          <a:ext cx="1778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26" imgW="32385" imgH="97790" progId="Equation.3">
                  <p:embed/>
                </p:oleObj>
              </mc:Choice>
              <mc:Fallback>
                <p:oleObj name="" r:id="rId26" imgW="32385" imgH="9779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27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21600" y="5678488"/>
                        <a:ext cx="177800" cy="331787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3" name="Object 23"/>
          <p:cNvGraphicFramePr>
            <a:graphicFrameLocks noChangeAspect="1"/>
          </p:cNvGraphicFramePr>
          <p:nvPr/>
        </p:nvGraphicFramePr>
        <p:xfrm>
          <a:off x="7724775" y="5211763"/>
          <a:ext cx="1778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28" imgW="32385" imgH="97790" progId="Equation.3">
                  <p:embed/>
                </p:oleObj>
              </mc:Choice>
              <mc:Fallback>
                <p:oleObj name="" r:id="rId28" imgW="32385" imgH="9779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29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24775" y="5211763"/>
                        <a:ext cx="177800" cy="331787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4" name="Object 24"/>
          <p:cNvGraphicFramePr>
            <a:graphicFrameLocks noChangeAspect="1"/>
          </p:cNvGraphicFramePr>
          <p:nvPr/>
        </p:nvGraphicFramePr>
        <p:xfrm>
          <a:off x="7227888" y="4194175"/>
          <a:ext cx="177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30" imgW="32385" imgH="97790" progId="Equation.3">
                  <p:embed/>
                </p:oleObj>
              </mc:Choice>
              <mc:Fallback>
                <p:oleObj name="" r:id="rId30" imgW="32385" imgH="9779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31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27888" y="4194175"/>
                        <a:ext cx="177800" cy="33178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5" name="Object 25"/>
          <p:cNvGraphicFramePr>
            <a:graphicFrameLocks noChangeAspect="1"/>
          </p:cNvGraphicFramePr>
          <p:nvPr/>
        </p:nvGraphicFramePr>
        <p:xfrm>
          <a:off x="7227888" y="4689475"/>
          <a:ext cx="177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32" imgW="32385" imgH="97790" progId="Equation.3">
                  <p:embed/>
                </p:oleObj>
              </mc:Choice>
              <mc:Fallback>
                <p:oleObj name="" r:id="rId32" imgW="32385" imgH="9779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33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27888" y="4689475"/>
                        <a:ext cx="177800" cy="33178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6" name="Object 26"/>
          <p:cNvGraphicFramePr>
            <a:graphicFrameLocks noChangeAspect="1"/>
          </p:cNvGraphicFramePr>
          <p:nvPr/>
        </p:nvGraphicFramePr>
        <p:xfrm>
          <a:off x="7227888" y="5184775"/>
          <a:ext cx="177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34" imgW="32385" imgH="97790" progId="Equation.3">
                  <p:embed/>
                </p:oleObj>
              </mc:Choice>
              <mc:Fallback>
                <p:oleObj name="" r:id="rId34" imgW="32385" imgH="9779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35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27888" y="5184775"/>
                        <a:ext cx="177800" cy="33178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7" name="Object 27"/>
          <p:cNvGraphicFramePr>
            <a:graphicFrameLocks noChangeAspect="1"/>
          </p:cNvGraphicFramePr>
          <p:nvPr/>
        </p:nvGraphicFramePr>
        <p:xfrm>
          <a:off x="7227888" y="5678488"/>
          <a:ext cx="1778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36" imgW="32385" imgH="97790" progId="Equation.3">
                  <p:embed/>
                </p:oleObj>
              </mc:Choice>
              <mc:Fallback>
                <p:oleObj name="" r:id="rId36" imgW="32385" imgH="9779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37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27888" y="5678488"/>
                        <a:ext cx="177800" cy="331787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8" name="Rectangle 28"/>
          <p:cNvSpPr>
            <a:spLocks noChangeArrowheads="1"/>
          </p:cNvSpPr>
          <p:nvPr/>
        </p:nvSpPr>
        <p:spPr bwMode="auto">
          <a:xfrm>
            <a:off x="341313" y="638175"/>
            <a:ext cx="8461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     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首先通过配项法将非标准与－或式变换为标准与或式。即最小项之和的形式。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90204" pitchFamily="34" charset="0"/>
              <a:ea typeface="幼圆" panose="02010509060101010101" pitchFamily="49" charset="-122"/>
              <a:cs typeface="+mn-cs"/>
            </a:endParaRPr>
          </a:p>
        </p:txBody>
      </p:sp>
      <p:graphicFrame>
        <p:nvGraphicFramePr>
          <p:cNvPr id="56349" name="Object 29"/>
          <p:cNvGraphicFramePr>
            <a:graphicFrameLocks noChangeAspect="1"/>
          </p:cNvGraphicFramePr>
          <p:nvPr/>
        </p:nvGraphicFramePr>
        <p:xfrm>
          <a:off x="6192838" y="4197350"/>
          <a:ext cx="2555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38" imgW="65405" imgH="114300" progId="Equation.3">
                  <p:embed/>
                </p:oleObj>
              </mc:Choice>
              <mc:Fallback>
                <p:oleObj name="" r:id="rId38" imgW="65405" imgH="1143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39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92838" y="4197350"/>
                        <a:ext cx="255587" cy="35718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0" name="Object 30"/>
          <p:cNvGraphicFramePr>
            <a:graphicFrameLocks noChangeAspect="1"/>
          </p:cNvGraphicFramePr>
          <p:nvPr/>
        </p:nvGraphicFramePr>
        <p:xfrm>
          <a:off x="6192838" y="4689475"/>
          <a:ext cx="2555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40" imgW="65405" imgH="114300" progId="Equation.3">
                  <p:embed/>
                </p:oleObj>
              </mc:Choice>
              <mc:Fallback>
                <p:oleObj name="" r:id="rId40" imgW="65405" imgH="1143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41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92838" y="4689475"/>
                        <a:ext cx="255587" cy="35718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1" name="Object 31"/>
          <p:cNvGraphicFramePr>
            <a:graphicFrameLocks noChangeAspect="1"/>
          </p:cNvGraphicFramePr>
          <p:nvPr/>
        </p:nvGraphicFramePr>
        <p:xfrm>
          <a:off x="6192838" y="5184775"/>
          <a:ext cx="2555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42" imgW="65405" imgH="114300" progId="Equation.3">
                  <p:embed/>
                </p:oleObj>
              </mc:Choice>
              <mc:Fallback>
                <p:oleObj name="" r:id="rId42" imgW="65405" imgH="1143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43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92838" y="5184775"/>
                        <a:ext cx="255587" cy="35718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2" name="Object 32"/>
          <p:cNvGraphicFramePr>
            <a:graphicFrameLocks noChangeAspect="1"/>
          </p:cNvGraphicFramePr>
          <p:nvPr/>
        </p:nvGraphicFramePr>
        <p:xfrm>
          <a:off x="6192838" y="5678488"/>
          <a:ext cx="2555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44" imgW="65405" imgH="114300" progId="Equation.3">
                  <p:embed/>
                </p:oleObj>
              </mc:Choice>
              <mc:Fallback>
                <p:oleObj name="" r:id="rId44" imgW="65405" imgH="1143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45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92838" y="5678488"/>
                        <a:ext cx="255587" cy="357187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3" name="Object 33"/>
          <p:cNvGraphicFramePr>
            <a:graphicFrameLocks noChangeAspect="1"/>
          </p:cNvGraphicFramePr>
          <p:nvPr/>
        </p:nvGraphicFramePr>
        <p:xfrm>
          <a:off x="6702425" y="4197350"/>
          <a:ext cx="2555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46" imgW="65405" imgH="114300" progId="Equation.3">
                  <p:embed/>
                </p:oleObj>
              </mc:Choice>
              <mc:Fallback>
                <p:oleObj name="" r:id="rId46" imgW="65405" imgH="1143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47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02425" y="4197350"/>
                        <a:ext cx="255588" cy="35718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4" name="Object 34"/>
          <p:cNvGraphicFramePr>
            <a:graphicFrameLocks noChangeAspect="1"/>
          </p:cNvGraphicFramePr>
          <p:nvPr/>
        </p:nvGraphicFramePr>
        <p:xfrm>
          <a:off x="6686550" y="5681663"/>
          <a:ext cx="2555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48" imgW="65405" imgH="114300" progId="Equation.3">
                  <p:embed/>
                </p:oleObj>
              </mc:Choice>
              <mc:Fallback>
                <p:oleObj name="" r:id="rId48" imgW="65405" imgH="1143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49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86550" y="5681663"/>
                        <a:ext cx="255588" cy="357187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5" name="Object 35"/>
          <p:cNvGraphicFramePr>
            <a:graphicFrameLocks noChangeAspect="1"/>
          </p:cNvGraphicFramePr>
          <p:nvPr/>
        </p:nvGraphicFramePr>
        <p:xfrm>
          <a:off x="7677150" y="4197350"/>
          <a:ext cx="2555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50" imgW="65405" imgH="114300" progId="Equation.3">
                  <p:embed/>
                </p:oleObj>
              </mc:Choice>
              <mc:Fallback>
                <p:oleObj name="" r:id="rId50" imgW="65405" imgH="1143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51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77150" y="4197350"/>
                        <a:ext cx="255588" cy="35718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6" name="Object 36"/>
          <p:cNvGraphicFramePr>
            <a:graphicFrameLocks noChangeAspect="1"/>
          </p:cNvGraphicFramePr>
          <p:nvPr/>
        </p:nvGraphicFramePr>
        <p:xfrm>
          <a:off x="7677150" y="4689475"/>
          <a:ext cx="2555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52" imgW="65405" imgH="114300" progId="Equation.3">
                  <p:embed/>
                </p:oleObj>
              </mc:Choice>
              <mc:Fallback>
                <p:oleObj name="" r:id="rId52" imgW="65405" imgH="1143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53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77150" y="4689475"/>
                        <a:ext cx="255588" cy="357188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63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63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0" dur="80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1" dur="80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80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4" dur="3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6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6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6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6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6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6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6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6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6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6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6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6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6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56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6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6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6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6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6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/>
      <p:bldP spid="56336" grpId="0"/>
      <p:bldP spid="56337" grpId="0"/>
      <p:bldP spid="56338" grpId="0"/>
      <p:bldP spid="56339" grpId="0"/>
      <p:bldP spid="5634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1062038" y="954088"/>
          <a:ext cx="342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1" imgW="1428750" imgH="154940" progId="Equation.3">
                  <p:embed/>
                </p:oleObj>
              </mc:Choice>
              <mc:Fallback>
                <p:oleObj name="" r:id="rId1" imgW="1428750" imgH="15494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2038" y="954088"/>
                        <a:ext cx="3429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128713" y="1577975"/>
          <a:ext cx="27955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3" imgW="1159510" imgH="163195" progId="Equation.3">
                  <p:embed/>
                </p:oleObj>
              </mc:Choice>
              <mc:Fallback>
                <p:oleObj name="" r:id="rId3" imgW="1159510" imgH="163195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28713" y="1577975"/>
                        <a:ext cx="279558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2051050" y="2060575"/>
          <a:ext cx="2309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5" imgW="946785" imgH="146685" progId="Equation.3">
                  <p:embed/>
                </p:oleObj>
              </mc:Choice>
              <mc:Fallback>
                <p:oleObj name="" r:id="rId5" imgW="946785" imgH="146685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2060575"/>
                        <a:ext cx="230981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2047875" y="2611438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7" imgW="546735" imgH="154940" progId="Equation.3">
                  <p:embed/>
                </p:oleObj>
              </mc:Choice>
              <mc:Fallback>
                <p:oleObj name="" r:id="rId7" imgW="546735" imgH="15494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47875" y="2611438"/>
                        <a:ext cx="1371600" cy="4572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52" name="Picture 8"/>
          <p:cNvPicPr>
            <a:picLocks noChangeAspect="1"/>
          </p:cNvPicPr>
          <p:nvPr/>
        </p:nvPicPr>
        <p:blipFill>
          <a:blip r:embed="rId9">
            <a:clrChange>
              <a:clrFrom>
                <a:srgbClr val="0000FF"/>
              </a:clrFrom>
              <a:clrTo>
                <a:srgbClr val="000000"/>
              </a:clrTo>
            </a:clrChange>
            <a:clrChange>
              <a:clrFrom>
                <a:srgbClr val="FFFFE8"/>
              </a:clrFrom>
              <a:clrTo>
                <a:srgbClr val="FFFFFF"/>
              </a:clrTo>
            </a:clrChange>
            <a:clrChange>
              <a:clrFrom>
                <a:srgbClr val="000080"/>
              </a:clrFrom>
              <a:clrTo>
                <a:srgbClr val="000000"/>
              </a:clrTo>
            </a:clrChange>
          </a:blip>
          <a:stretch>
            <a:fillRect/>
          </a:stretch>
        </p:blipFill>
        <p:spPr>
          <a:xfrm>
            <a:off x="5516563" y="728663"/>
            <a:ext cx="2286000" cy="22860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1116013" y="3068638"/>
          <a:ext cx="71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10" imgW="260985" imgH="146685" progId="Equation.3">
                  <p:embed/>
                </p:oleObj>
              </mc:Choice>
              <mc:Fallback>
                <p:oleObj name="" r:id="rId10" imgW="260985" imgH="146685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16013" y="3068638"/>
                        <a:ext cx="711200" cy="4318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 Box 10"/>
          <p:cNvSpPr txBox="1"/>
          <p:nvPr/>
        </p:nvSpPr>
        <p:spPr>
          <a:xfrm>
            <a:off x="1835150" y="3068638"/>
            <a:ext cx="37449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是 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en-US" altLang="zh-CN" sz="2400" baseline="-25000" dirty="0">
                <a:latin typeface="华文细黑" panose="02010600040101010101" pitchFamily="2" charset="-122"/>
                <a:ea typeface="华文细黑" panose="02010600040101010101" pitchFamily="2" charset="-122"/>
              </a:rPr>
              <a:t>13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和 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m</a:t>
            </a:r>
            <a:r>
              <a:rPr lang="en-US" altLang="zh-CN" sz="2400" baseline="-25000" dirty="0">
                <a:latin typeface="华文细黑" panose="02010600040101010101" pitchFamily="2" charset="-122"/>
                <a:ea typeface="华文细黑" panose="02010600040101010101" pitchFamily="2" charset="-122"/>
              </a:rPr>
              <a:t>12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的公因子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355" name="Text Box 11"/>
          <p:cNvSpPr txBox="1"/>
          <p:nvPr/>
        </p:nvSpPr>
        <p:spPr>
          <a:xfrm>
            <a:off x="1106488" y="3654425"/>
            <a:ext cx="73802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所以只要在 </a:t>
            </a:r>
            <a:r>
              <a:rPr lang="en-US" altLang="zh-CN" sz="2400" dirty="0">
                <a:ea typeface="幼圆" panose="02010509060101010101" pitchFamily="49" charset="-122"/>
              </a:rPr>
              <a:t>A=B=1 </a:t>
            </a:r>
            <a:r>
              <a:rPr lang="zh-CN" altLang="en-US" sz="2400" dirty="0">
                <a:ea typeface="幼圆" panose="02010509060101010101" pitchFamily="49" charset="-122"/>
              </a:rPr>
              <a:t>，</a:t>
            </a:r>
            <a:r>
              <a:rPr lang="en-US" altLang="zh-CN" sz="2400" dirty="0">
                <a:ea typeface="幼圆" panose="02010509060101010101" pitchFamily="49" charset="-122"/>
              </a:rPr>
              <a:t>C=0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所对应的区域填</a:t>
            </a:r>
            <a:r>
              <a:rPr lang="en-US" altLang="zh-CN" sz="2400" dirty="0">
                <a:ea typeface="幼圆" panose="02010509060101010101" pitchFamily="49" charset="-122"/>
              </a:rPr>
              <a:t>1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即可。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356" name="Text Box 12"/>
          <p:cNvSpPr txBox="1"/>
          <p:nvPr/>
        </p:nvSpPr>
        <p:spPr>
          <a:xfrm>
            <a:off x="1765300" y="4287838"/>
            <a:ext cx="6632575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同理：在 </a:t>
            </a:r>
            <a:r>
              <a:rPr lang="en-US" altLang="zh-CN" sz="2400" dirty="0">
                <a:ea typeface="幼圆" panose="02010509060101010101" pitchFamily="49" charset="-122"/>
              </a:rPr>
              <a:t>A=0</a:t>
            </a:r>
            <a:r>
              <a:rPr lang="zh-CN" altLang="en-US" sz="2400" dirty="0">
                <a:ea typeface="幼圆" panose="02010509060101010101" pitchFamily="49" charset="-122"/>
              </a:rPr>
              <a:t>， </a:t>
            </a:r>
            <a:r>
              <a:rPr lang="en-US" altLang="zh-CN" sz="2400" dirty="0">
                <a:ea typeface="幼圆" panose="02010509060101010101" pitchFamily="49" charset="-122"/>
              </a:rPr>
              <a:t>B=D=1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所对应的区域填</a:t>
            </a:r>
            <a:r>
              <a:rPr lang="en-US" altLang="zh-CN" sz="2400" dirty="0">
                <a:ea typeface="幼圆" panose="02010509060101010101" pitchFamily="49" charset="-122"/>
              </a:rPr>
              <a:t>1</a:t>
            </a:r>
            <a:r>
              <a:rPr lang="zh-CN" altLang="en-US" sz="2400" dirty="0">
                <a:ea typeface="幼圆" panose="02010509060101010101" pitchFamily="49" charset="-122"/>
              </a:rPr>
              <a:t>。</a:t>
            </a:r>
            <a:endParaRPr lang="zh-CN" altLang="en-US" sz="2400" dirty="0">
              <a:ea typeface="幼圆" panose="020105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               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5307" name="Text Box 13"/>
          <p:cNvSpPr txBox="1"/>
          <p:nvPr/>
        </p:nvSpPr>
        <p:spPr>
          <a:xfrm>
            <a:off x="7308850" y="2133600"/>
            <a:ext cx="3587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zh-CN" sz="1800" dirty="0"/>
          </a:p>
        </p:txBody>
      </p:sp>
      <p:sp>
        <p:nvSpPr>
          <p:cNvPr id="57358" name="Rectangle 14"/>
          <p:cNvSpPr/>
          <p:nvPr/>
        </p:nvSpPr>
        <p:spPr>
          <a:xfrm>
            <a:off x="6507163" y="1628775"/>
            <a:ext cx="360362" cy="7191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7359" name="Rectangle 15"/>
          <p:cNvSpPr/>
          <p:nvPr/>
        </p:nvSpPr>
        <p:spPr>
          <a:xfrm>
            <a:off x="6867525" y="1223963"/>
            <a:ext cx="360363" cy="719137"/>
          </a:xfrm>
          <a:prstGeom prst="rect">
            <a:avLst/>
          </a:prstGeom>
          <a:solidFill>
            <a:srgbClr val="00FF00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7360" name="Rectangle 16"/>
          <p:cNvSpPr/>
          <p:nvPr/>
        </p:nvSpPr>
        <p:spPr>
          <a:xfrm>
            <a:off x="6867525" y="1943100"/>
            <a:ext cx="719138" cy="792163"/>
          </a:xfrm>
          <a:prstGeom prst="rect">
            <a:avLst/>
          </a:prstGeom>
          <a:solidFill>
            <a:srgbClr val="FF0066">
              <a:alpha val="65881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7361" name="Text Box 17"/>
          <p:cNvSpPr txBox="1"/>
          <p:nvPr/>
        </p:nvSpPr>
        <p:spPr>
          <a:xfrm>
            <a:off x="2673350" y="4778375"/>
            <a:ext cx="59039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在 </a:t>
            </a:r>
            <a:r>
              <a:rPr lang="en-US" altLang="zh-CN" sz="2400" dirty="0">
                <a:ea typeface="幼圆" panose="02010509060101010101" pitchFamily="49" charset="-122"/>
              </a:rPr>
              <a:t>A=1</a:t>
            </a:r>
            <a:r>
              <a:rPr lang="zh-CN" altLang="en-US" sz="2400" dirty="0">
                <a:ea typeface="幼圆" panose="02010509060101010101" pitchFamily="49" charset="-122"/>
              </a:rPr>
              <a:t>，</a:t>
            </a:r>
            <a:r>
              <a:rPr lang="en-US" altLang="zh-CN" sz="2400" dirty="0">
                <a:ea typeface="幼圆" panose="02010509060101010101" pitchFamily="49" charset="-122"/>
              </a:rPr>
              <a:t>C=1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   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所对应的区域填</a:t>
            </a:r>
            <a:r>
              <a:rPr lang="en-US" altLang="zh-CN" sz="2400" dirty="0">
                <a:ea typeface="幼圆" panose="02010509060101010101" pitchFamily="49" charset="-122"/>
              </a:rPr>
              <a:t>1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7362" name="Rectangle 18"/>
          <p:cNvSpPr/>
          <p:nvPr/>
        </p:nvSpPr>
        <p:spPr>
          <a:xfrm>
            <a:off x="539750" y="385763"/>
            <a:ext cx="460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、直接观察法：（填公因子法）</a:t>
            </a:r>
            <a:endParaRPr lang="zh-CN" altLang="en-US" sz="2400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7363" name="Object 19"/>
          <p:cNvGraphicFramePr>
            <a:graphicFrameLocks noChangeAspect="1"/>
          </p:cNvGraphicFramePr>
          <p:nvPr/>
        </p:nvGraphicFramePr>
        <p:xfrm>
          <a:off x="6958013" y="1206500"/>
          <a:ext cx="177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12" imgW="32385" imgH="97790" progId="Equation.3">
                  <p:embed/>
                </p:oleObj>
              </mc:Choice>
              <mc:Fallback>
                <p:oleObj name="" r:id="rId12" imgW="32385" imgH="9779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58013" y="1206500"/>
                        <a:ext cx="177800" cy="331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4" name="Object 20"/>
          <p:cNvGraphicFramePr>
            <a:graphicFrameLocks noChangeAspect="1"/>
          </p:cNvGraphicFramePr>
          <p:nvPr/>
        </p:nvGraphicFramePr>
        <p:xfrm>
          <a:off x="6958013" y="1566863"/>
          <a:ext cx="1778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14" imgW="32385" imgH="97790" progId="Equation.3">
                  <p:embed/>
                </p:oleObj>
              </mc:Choice>
              <mc:Fallback>
                <p:oleObj name="" r:id="rId14" imgW="32385" imgH="9779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58013" y="1566863"/>
                        <a:ext cx="177800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5" name="Object 21"/>
          <p:cNvGraphicFramePr>
            <a:graphicFrameLocks noChangeAspect="1"/>
          </p:cNvGraphicFramePr>
          <p:nvPr/>
        </p:nvGraphicFramePr>
        <p:xfrm>
          <a:off x="6597650" y="1584325"/>
          <a:ext cx="177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16" imgW="32385" imgH="97790" progId="Equation.3">
                  <p:embed/>
                </p:oleObj>
              </mc:Choice>
              <mc:Fallback>
                <p:oleObj name="" r:id="rId16" imgW="32385" imgH="9779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97650" y="1584325"/>
                        <a:ext cx="177800" cy="331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6" name="Object 22"/>
          <p:cNvGraphicFramePr>
            <a:graphicFrameLocks noChangeAspect="1"/>
          </p:cNvGraphicFramePr>
          <p:nvPr/>
        </p:nvGraphicFramePr>
        <p:xfrm>
          <a:off x="6597650" y="1971675"/>
          <a:ext cx="177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18" imgW="32385" imgH="97790" progId="Equation.3">
                  <p:embed/>
                </p:oleObj>
              </mc:Choice>
              <mc:Fallback>
                <p:oleObj name="" r:id="rId18" imgW="32385" imgH="97790" progId="Equation.3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97650" y="1971675"/>
                        <a:ext cx="177800" cy="331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7" name="Object 23"/>
          <p:cNvGraphicFramePr>
            <a:graphicFrameLocks noChangeAspect="1"/>
          </p:cNvGraphicFramePr>
          <p:nvPr/>
        </p:nvGraphicFramePr>
        <p:xfrm>
          <a:off x="6958013" y="1971675"/>
          <a:ext cx="177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20" imgW="32385" imgH="97790" progId="Equation.3">
                  <p:embed/>
                </p:oleObj>
              </mc:Choice>
              <mc:Fallback>
                <p:oleObj name="" r:id="rId20" imgW="32385" imgH="9779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21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58013" y="1971675"/>
                        <a:ext cx="177800" cy="331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8" name="Object 24"/>
          <p:cNvGraphicFramePr>
            <a:graphicFrameLocks noChangeAspect="1"/>
          </p:cNvGraphicFramePr>
          <p:nvPr/>
        </p:nvGraphicFramePr>
        <p:xfrm>
          <a:off x="7319963" y="1971675"/>
          <a:ext cx="177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22" imgW="32385" imgH="97790" progId="Equation.3">
                  <p:embed/>
                </p:oleObj>
              </mc:Choice>
              <mc:Fallback>
                <p:oleObj name="" r:id="rId22" imgW="32385" imgH="9779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23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19963" y="1971675"/>
                        <a:ext cx="177800" cy="331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9" name="Object 25"/>
          <p:cNvGraphicFramePr>
            <a:graphicFrameLocks noChangeAspect="1"/>
          </p:cNvGraphicFramePr>
          <p:nvPr/>
        </p:nvGraphicFramePr>
        <p:xfrm>
          <a:off x="6958013" y="2349500"/>
          <a:ext cx="1778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24" imgW="32385" imgH="97790" progId="Equation.3">
                  <p:embed/>
                </p:oleObj>
              </mc:Choice>
              <mc:Fallback>
                <p:oleObj name="" r:id="rId24" imgW="32385" imgH="9779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25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58013" y="2349500"/>
                        <a:ext cx="177800" cy="331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0" name="Object 26"/>
          <p:cNvGraphicFramePr>
            <a:graphicFrameLocks noChangeAspect="1"/>
          </p:cNvGraphicFramePr>
          <p:nvPr/>
        </p:nvGraphicFramePr>
        <p:xfrm>
          <a:off x="7319963" y="2332038"/>
          <a:ext cx="1778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26" imgW="32385" imgH="97790" progId="Equation.3">
                  <p:embed/>
                </p:oleObj>
              </mc:Choice>
              <mc:Fallback>
                <p:oleObj name="" r:id="rId26" imgW="32385" imgH="9779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7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19963" y="2332038"/>
                        <a:ext cx="177800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1" dur="30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30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30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30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  <p:bldP spid="57355" grpId="0"/>
      <p:bldP spid="57356" grpId="0"/>
      <p:bldP spid="57361" grpId="0"/>
      <p:bldP spid="5736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6" name="Rectangle 4"/>
          <p:cNvSpPr>
            <a:spLocks noGrp="1"/>
          </p:cNvSpPr>
          <p:nvPr>
            <p:ph idx="1" hasCustomPrompt="1"/>
          </p:nvPr>
        </p:nvSpPr>
        <p:spPr>
          <a:xfrm>
            <a:off x="1106488" y="765175"/>
            <a:ext cx="6345237" cy="4603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800" dirty="0"/>
              <a:t>以四变量为例说明卡诺图的化简方法</a:t>
            </a:r>
            <a:r>
              <a:rPr lang="en-US" altLang="zh-CN" sz="2800" dirty="0"/>
              <a:t>:</a:t>
            </a:r>
            <a:endParaRPr lang="en-US" altLang="zh-CN" sz="2800" dirty="0"/>
          </a:p>
        </p:txBody>
      </p:sp>
      <p:sp>
        <p:nvSpPr>
          <p:cNvPr id="59397" name="Text Box 5"/>
          <p:cNvSpPr txBox="1"/>
          <p:nvPr/>
        </p:nvSpPr>
        <p:spPr>
          <a:xfrm>
            <a:off x="576263" y="1171575"/>
            <a:ext cx="7775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若规定：代表一个最小项的小方格叫做</a:t>
            </a:r>
            <a:r>
              <a:rPr lang="zh-CN" altLang="en-US" sz="2400" dirty="0">
                <a:ea typeface="幼圆" panose="02010509060101010101" pitchFamily="49" charset="-122"/>
              </a:rPr>
              <a:t>“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en-US" altLang="zh-CN" sz="2400" dirty="0">
                <a:ea typeface="幼圆" panose="02010509060101010101" pitchFamily="49" charset="-122"/>
              </a:rPr>
              <a:t>”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维块。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9398" name="Text Box 6"/>
          <p:cNvSpPr txBox="1"/>
          <p:nvPr/>
        </p:nvSpPr>
        <p:spPr>
          <a:xfrm>
            <a:off x="441325" y="1622425"/>
            <a:ext cx="70564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ea typeface="幼圆" panose="02010509060101010101" pitchFamily="49" charset="-122"/>
              </a:rPr>
              <a:t>”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维块</a:t>
            </a:r>
            <a:r>
              <a:rPr lang="zh-CN" altLang="en-US" sz="2400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表示四个变量一个也没有被消去。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1962150" y="3321050"/>
          <a:ext cx="8953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1" imgW="473710" imgH="146685" progId="Equation.3">
                  <p:embed/>
                </p:oleObj>
              </mc:Choice>
              <mc:Fallback>
                <p:oleObj name="" r:id="rId1" imgW="473710" imgH="146685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62150" y="3321050"/>
                        <a:ext cx="895350" cy="32385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2816225" y="3321050"/>
          <a:ext cx="7048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3" imgW="359410" imgH="146685" progId="Equation.3">
                  <p:embed/>
                </p:oleObj>
              </mc:Choice>
              <mc:Fallback>
                <p:oleObj name="" r:id="rId3" imgW="359410" imgH="146685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6225" y="3321050"/>
                        <a:ext cx="704850" cy="32385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2006600" y="3681413"/>
          <a:ext cx="8588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5" imgW="448945" imgH="146685" progId="Equation.3">
                  <p:embed/>
                </p:oleObj>
              </mc:Choice>
              <mc:Fallback>
                <p:oleObj name="" r:id="rId5" imgW="448945" imgH="146685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06600" y="3681413"/>
                        <a:ext cx="858838" cy="32385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2816225" y="3681413"/>
          <a:ext cx="7048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7" imgW="359410" imgH="146685" progId="Equation.3">
                  <p:embed/>
                </p:oleObj>
              </mc:Choice>
              <mc:Fallback>
                <p:oleObj name="" r:id="rId7" imgW="359410" imgH="146685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6225" y="3681413"/>
                        <a:ext cx="704850" cy="32385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2006600" y="4041775"/>
          <a:ext cx="8763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9" imgW="457200" imgH="146685" progId="Equation.3">
                  <p:embed/>
                </p:oleObj>
              </mc:Choice>
              <mc:Fallback>
                <p:oleObj name="" r:id="rId9" imgW="457200" imgH="146685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06600" y="4041775"/>
                        <a:ext cx="876300" cy="32385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2816225" y="4041775"/>
          <a:ext cx="6873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11" imgW="351155" imgH="146685" progId="Equation.3">
                  <p:embed/>
                </p:oleObj>
              </mc:Choice>
              <mc:Fallback>
                <p:oleObj name="" r:id="rId11" imgW="351155" imgH="146685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6225" y="4041775"/>
                        <a:ext cx="687388" cy="32385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2003425" y="4400550"/>
          <a:ext cx="8588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13" imgW="448945" imgH="146685" progId="Equation.3">
                  <p:embed/>
                </p:oleObj>
              </mc:Choice>
              <mc:Fallback>
                <p:oleObj name="" r:id="rId13" imgW="448945" imgH="146685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03425" y="4400550"/>
                        <a:ext cx="858838" cy="32385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4"/>
          <p:cNvGraphicFramePr>
            <a:graphicFrameLocks noChangeAspect="1"/>
          </p:cNvGraphicFramePr>
          <p:nvPr/>
        </p:nvGraphicFramePr>
        <p:xfrm>
          <a:off x="2816225" y="4400550"/>
          <a:ext cx="7048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15" imgW="359410" imgH="146685" progId="Equation.3">
                  <p:embed/>
                </p:oleObj>
              </mc:Choice>
              <mc:Fallback>
                <p:oleObj name="" r:id="rId15" imgW="359410" imgH="146685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6225" y="4400550"/>
                        <a:ext cx="704850" cy="32385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3657600" y="3319463"/>
          <a:ext cx="554038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17" imgW="277495" imgH="146685" progId="Equation.3">
                  <p:embed/>
                </p:oleObj>
              </mc:Choice>
              <mc:Fallback>
                <p:oleObj name="" r:id="rId17" imgW="277495" imgH="146685" progId="Equation.3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57600" y="3319463"/>
                        <a:ext cx="554038" cy="325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6"/>
          <p:cNvGraphicFramePr>
            <a:graphicFrameLocks noChangeAspect="1"/>
          </p:cNvGraphicFramePr>
          <p:nvPr/>
        </p:nvGraphicFramePr>
        <p:xfrm>
          <a:off x="3635375" y="3681413"/>
          <a:ext cx="5334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19" imgW="260985" imgH="146685" progId="Equation.3">
                  <p:embed/>
                </p:oleObj>
              </mc:Choice>
              <mc:Fallback>
                <p:oleObj name="" r:id="rId19" imgW="260985" imgH="146685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35375" y="3681413"/>
                        <a:ext cx="53340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7"/>
          <p:cNvGraphicFramePr>
            <a:graphicFrameLocks noChangeAspect="1"/>
          </p:cNvGraphicFramePr>
          <p:nvPr/>
        </p:nvGraphicFramePr>
        <p:xfrm>
          <a:off x="3635375" y="4041775"/>
          <a:ext cx="5334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21" imgW="260985" imgH="146685" progId="Equation.3">
                  <p:embed/>
                </p:oleObj>
              </mc:Choice>
              <mc:Fallback>
                <p:oleObj name="" r:id="rId21" imgW="260985" imgH="146685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35375" y="4041775"/>
                        <a:ext cx="53340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Object 18"/>
          <p:cNvGraphicFramePr>
            <a:graphicFrameLocks noChangeAspect="1"/>
          </p:cNvGraphicFramePr>
          <p:nvPr/>
        </p:nvGraphicFramePr>
        <p:xfrm>
          <a:off x="3635375" y="4400550"/>
          <a:ext cx="5334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23" imgW="260985" imgH="146685" progId="Equation.3">
                  <p:embed/>
                </p:oleObj>
              </mc:Choice>
              <mc:Fallback>
                <p:oleObj name="" r:id="rId23" imgW="260985" imgH="146685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35375" y="4400550"/>
                        <a:ext cx="53340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4551363" y="3556000"/>
          <a:ext cx="38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25" imgW="179705" imgH="130810" progId="Equation.3">
                  <p:embed/>
                </p:oleObj>
              </mc:Choice>
              <mc:Fallback>
                <p:oleObj name="" r:id="rId25" imgW="179705" imgH="13081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51363" y="3556000"/>
                        <a:ext cx="381000" cy="30480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4568825" y="4221163"/>
          <a:ext cx="36353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27" imgW="163195" imgH="130810" progId="Equation.3">
                  <p:embed/>
                </p:oleObj>
              </mc:Choice>
              <mc:Fallback>
                <p:oleObj name="" r:id="rId27" imgW="163195" imgH="13081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68825" y="4221163"/>
                        <a:ext cx="363538" cy="306387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3" name="Object 21"/>
          <p:cNvGraphicFramePr>
            <a:graphicFrameLocks noChangeAspect="1"/>
          </p:cNvGraphicFramePr>
          <p:nvPr/>
        </p:nvGraphicFramePr>
        <p:xfrm>
          <a:off x="5553075" y="3878263"/>
          <a:ext cx="23336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29" imgW="89535" imgH="130810" progId="Equation.3">
                  <p:embed/>
                </p:oleObj>
              </mc:Choice>
              <mc:Fallback>
                <p:oleObj name="" r:id="rId29" imgW="89535" imgH="130810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53075" y="3878263"/>
                        <a:ext cx="233363" cy="311150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4" name="Text Box 22"/>
          <p:cNvSpPr txBox="1"/>
          <p:nvPr/>
        </p:nvSpPr>
        <p:spPr>
          <a:xfrm>
            <a:off x="2006600" y="2917825"/>
            <a:ext cx="1468438" cy="366713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00FF00"/>
                </a:solidFill>
              </a:rPr>
              <a:t>“</a:t>
            </a:r>
            <a:r>
              <a:rPr lang="en-US" altLang="zh-CN" sz="1800" dirty="0">
                <a:solidFill>
                  <a:srgbClr val="00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en-US" altLang="zh-CN" sz="1800" dirty="0">
                <a:solidFill>
                  <a:srgbClr val="00FF00"/>
                </a:solidFill>
                <a:ea typeface="幼圆" panose="02010509060101010101" pitchFamily="49" charset="-122"/>
              </a:rPr>
              <a:t>”</a:t>
            </a:r>
            <a:r>
              <a:rPr lang="zh-CN" altLang="en-US" sz="1800" dirty="0">
                <a:solidFill>
                  <a:srgbClr val="00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维块相加</a:t>
            </a:r>
            <a:endParaRPr lang="zh-CN" altLang="en-US" sz="1800" dirty="0">
              <a:solidFill>
                <a:srgbClr val="00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9415" name="Rectangle 23"/>
          <p:cNvSpPr/>
          <p:nvPr/>
        </p:nvSpPr>
        <p:spPr>
          <a:xfrm>
            <a:off x="3435350" y="2917825"/>
            <a:ext cx="9207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/>
              <a:t>“1”</a:t>
            </a:r>
            <a:r>
              <a:rPr lang="zh-CN" altLang="en-US" sz="1800" dirty="0"/>
              <a:t>维块</a:t>
            </a:r>
            <a:endParaRPr lang="zh-CN" altLang="en-US" sz="1800" dirty="0"/>
          </a:p>
        </p:txBody>
      </p:sp>
      <p:sp>
        <p:nvSpPr>
          <p:cNvPr id="59416" name="Rectangle 24"/>
          <p:cNvSpPr/>
          <p:nvPr/>
        </p:nvSpPr>
        <p:spPr>
          <a:xfrm>
            <a:off x="4227513" y="2917825"/>
            <a:ext cx="920750" cy="366713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00FF00"/>
                </a:solidFill>
                <a:ea typeface="幼圆" panose="02010509060101010101" pitchFamily="49" charset="-122"/>
              </a:rPr>
              <a:t>“</a:t>
            </a:r>
            <a:r>
              <a:rPr lang="en-US" altLang="zh-CN" sz="1800" dirty="0">
                <a:solidFill>
                  <a:srgbClr val="00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en-US" altLang="zh-CN" sz="1800" dirty="0">
                <a:solidFill>
                  <a:srgbClr val="00FF00"/>
                </a:solidFill>
                <a:ea typeface="幼圆" panose="02010509060101010101" pitchFamily="49" charset="-122"/>
              </a:rPr>
              <a:t>”</a:t>
            </a:r>
            <a:r>
              <a:rPr lang="zh-CN" altLang="en-US" sz="1800" dirty="0">
                <a:solidFill>
                  <a:srgbClr val="00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维块</a:t>
            </a:r>
            <a:endParaRPr lang="zh-CN" altLang="en-US" sz="1800" dirty="0">
              <a:solidFill>
                <a:srgbClr val="00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9417" name="Rectangle 25"/>
          <p:cNvSpPr/>
          <p:nvPr/>
        </p:nvSpPr>
        <p:spPr>
          <a:xfrm>
            <a:off x="5003800" y="2917825"/>
            <a:ext cx="920750" cy="366713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00FF00"/>
                </a:solidFill>
                <a:ea typeface="幼圆" panose="02010509060101010101" pitchFamily="49" charset="-122"/>
              </a:rPr>
              <a:t>“</a:t>
            </a:r>
            <a:r>
              <a:rPr lang="en-US" altLang="zh-CN" sz="1800" dirty="0">
                <a:solidFill>
                  <a:srgbClr val="00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en-US" altLang="zh-CN" sz="1800" dirty="0">
                <a:solidFill>
                  <a:srgbClr val="00FF00"/>
                </a:solidFill>
                <a:ea typeface="幼圆" panose="02010509060101010101" pitchFamily="49" charset="-122"/>
              </a:rPr>
              <a:t>”</a:t>
            </a:r>
            <a:r>
              <a:rPr lang="zh-CN" altLang="en-US" sz="1800" dirty="0">
                <a:solidFill>
                  <a:srgbClr val="00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维块</a:t>
            </a:r>
            <a:endParaRPr lang="zh-CN" altLang="en-US" sz="1800" dirty="0">
              <a:solidFill>
                <a:srgbClr val="00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9418" name="Line 26"/>
          <p:cNvSpPr/>
          <p:nvPr/>
        </p:nvSpPr>
        <p:spPr>
          <a:xfrm>
            <a:off x="4067175" y="3429000"/>
            <a:ext cx="504825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59419" name="Line 27"/>
          <p:cNvSpPr/>
          <p:nvPr/>
        </p:nvSpPr>
        <p:spPr>
          <a:xfrm flipV="1">
            <a:off x="4138613" y="3717925"/>
            <a:ext cx="433387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59420" name="Line 28"/>
          <p:cNvSpPr/>
          <p:nvPr/>
        </p:nvSpPr>
        <p:spPr>
          <a:xfrm flipV="1">
            <a:off x="4138613" y="4437063"/>
            <a:ext cx="433387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59421" name="Line 29"/>
          <p:cNvSpPr/>
          <p:nvPr/>
        </p:nvSpPr>
        <p:spPr>
          <a:xfrm>
            <a:off x="4138613" y="4149725"/>
            <a:ext cx="504825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59422" name="Line 30"/>
          <p:cNvSpPr/>
          <p:nvPr/>
        </p:nvSpPr>
        <p:spPr>
          <a:xfrm>
            <a:off x="4932363" y="3644900"/>
            <a:ext cx="576262" cy="360363"/>
          </a:xfrm>
          <a:prstGeom prst="line">
            <a:avLst/>
          </a:prstGeom>
          <a:ln w="25400" cap="flat" cmpd="sng">
            <a:solidFill>
              <a:srgbClr val="00FFFF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59423" name="Line 31"/>
          <p:cNvSpPr/>
          <p:nvPr/>
        </p:nvSpPr>
        <p:spPr>
          <a:xfrm flipV="1">
            <a:off x="4932363" y="4076700"/>
            <a:ext cx="576262" cy="431800"/>
          </a:xfrm>
          <a:prstGeom prst="line">
            <a:avLst/>
          </a:prstGeom>
          <a:ln w="25400" cap="flat" cmpd="sng">
            <a:solidFill>
              <a:srgbClr val="00FFFF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59424" name="Text Box 32"/>
          <p:cNvSpPr txBox="1"/>
          <p:nvPr/>
        </p:nvSpPr>
        <p:spPr>
          <a:xfrm>
            <a:off x="684213" y="4832350"/>
            <a:ext cx="3095625" cy="396875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rgbClr val="FFFF00"/>
                </a:solidFill>
                <a:ea typeface="幼圆" panose="02010509060101010101" pitchFamily="49" charset="-122"/>
              </a:rPr>
              <a:t>从上述分析中可以看出：</a:t>
            </a:r>
            <a:endParaRPr lang="zh-CN" altLang="en-US" sz="2000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684213" y="5264150"/>
            <a:ext cx="7464425" cy="396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二个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维块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相加，可合并为一项，并消去一对有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变化因子。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9426" name="Rectangle 34"/>
          <p:cNvSpPr/>
          <p:nvPr/>
        </p:nvSpPr>
        <p:spPr>
          <a:xfrm>
            <a:off x="684213" y="5624513"/>
            <a:ext cx="7464425" cy="39687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四个</a:t>
            </a:r>
            <a:r>
              <a:rPr lang="zh-CN" altLang="en-US" sz="2000" dirty="0">
                <a:solidFill>
                  <a:srgbClr val="00FF00"/>
                </a:solidFill>
                <a:ea typeface="幼圆" panose="02010509060101010101" pitchFamily="49" charset="-122"/>
              </a:rPr>
              <a:t>“</a:t>
            </a:r>
            <a:r>
              <a:rPr lang="en-US" altLang="zh-CN" sz="2000" dirty="0">
                <a:solidFill>
                  <a:srgbClr val="00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en-US" altLang="zh-CN" sz="2000" dirty="0">
                <a:solidFill>
                  <a:srgbClr val="00FF00"/>
                </a:solidFill>
                <a:ea typeface="幼圆" panose="02010509060101010101" pitchFamily="49" charset="-122"/>
              </a:rPr>
              <a:t>”</a:t>
            </a:r>
            <a:r>
              <a:rPr lang="zh-CN" altLang="en-US" sz="2000" dirty="0">
                <a:solidFill>
                  <a:srgbClr val="00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维块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相加，可合并为一项，并消去二对有 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变化因子。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9427" name="Rectangle 35"/>
          <p:cNvSpPr/>
          <p:nvPr/>
        </p:nvSpPr>
        <p:spPr>
          <a:xfrm>
            <a:off x="684213" y="5984875"/>
            <a:ext cx="7464425" cy="39687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八个</a:t>
            </a:r>
            <a:r>
              <a:rPr lang="zh-CN" altLang="en-US" sz="2000" dirty="0">
                <a:solidFill>
                  <a:srgbClr val="00FF00"/>
                </a:solidFill>
                <a:ea typeface="幼圆" panose="02010509060101010101" pitchFamily="49" charset="-122"/>
              </a:rPr>
              <a:t>“</a:t>
            </a:r>
            <a:r>
              <a:rPr lang="en-US" altLang="zh-CN" sz="2000" dirty="0">
                <a:solidFill>
                  <a:srgbClr val="00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en-US" altLang="zh-CN" sz="2000" dirty="0">
                <a:solidFill>
                  <a:srgbClr val="00FF00"/>
                </a:solidFill>
                <a:ea typeface="幼圆" panose="02010509060101010101" pitchFamily="49" charset="-122"/>
              </a:rPr>
              <a:t>”</a:t>
            </a:r>
            <a:r>
              <a:rPr lang="zh-CN" altLang="en-US" sz="2000" dirty="0">
                <a:solidFill>
                  <a:srgbClr val="00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维块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相加，可合并为一项，并消去三对有 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变化因子。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9428" name="Rectangle 36" descr="羊皮纸"/>
          <p:cNvSpPr/>
          <p:nvPr/>
        </p:nvSpPr>
        <p:spPr>
          <a:xfrm>
            <a:off x="325438" y="230188"/>
            <a:ext cx="55419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503050405090304" pitchFamily="18" charset="0"/>
                <a:ea typeface="黑体" panose="02010609060101010101" pitchFamily="49" charset="-122"/>
              </a:rPr>
              <a:t>三、卡诺图化简逻辑函数的方法：</a:t>
            </a:r>
            <a:endParaRPr lang="zh-CN" altLang="en-US" sz="2800" b="1" dirty="0">
              <a:latin typeface="Times New Roman" panose="02020503050405090304" pitchFamily="18" charset="0"/>
              <a:ea typeface="黑体" panose="02010609060101010101" pitchFamily="49" charset="-122"/>
            </a:endParaRPr>
          </a:p>
        </p:txBody>
      </p:sp>
      <p:pic>
        <p:nvPicPr>
          <p:cNvPr id="59429" name="Picture 37"/>
          <p:cNvPicPr>
            <a:picLocks noChangeAspect="1"/>
          </p:cNvPicPr>
          <p:nvPr/>
        </p:nvPicPr>
        <p:blipFill>
          <a:blip r:embed="rId31">
            <a:clrChange>
              <a:clrFrom>
                <a:srgbClr val="000080"/>
              </a:clrFrom>
              <a:clrTo>
                <a:srgbClr val="FFFF00"/>
              </a:clrTo>
            </a:clrChange>
            <a:clrChange>
              <a:clrFrom>
                <a:srgbClr val="FF0000"/>
              </a:clrFrom>
              <a:clrTo>
                <a:srgbClr val="00FFFF"/>
              </a:clrTo>
            </a:clrChange>
            <a:clrChange>
              <a:clrFrom>
                <a:srgbClr val="FFFFE8"/>
              </a:clrFrom>
              <a:clrTo>
                <a:srgbClr val="FFFFFF"/>
              </a:clrTo>
            </a:clrChange>
            <a:clrChange>
              <a:clrFrom>
                <a:srgbClr val="0000FF"/>
              </a:clrFrom>
              <a:clrTo>
                <a:srgbClr val="000000"/>
              </a:clrTo>
            </a:clrChange>
          </a:blip>
          <a:srcRect r="-5669" b="16629"/>
          <a:stretch>
            <a:fillRect/>
          </a:stretch>
        </p:blipFill>
        <p:spPr>
          <a:xfrm>
            <a:off x="5815013" y="2051050"/>
            <a:ext cx="3221037" cy="3178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430" name="Text Box 38"/>
          <p:cNvSpPr txBox="1"/>
          <p:nvPr/>
        </p:nvSpPr>
        <p:spPr>
          <a:xfrm>
            <a:off x="754063" y="3248025"/>
            <a:ext cx="938212" cy="366713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00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m0+m1</a:t>
            </a:r>
            <a:endParaRPr lang="en-US" altLang="zh-CN" sz="1800" dirty="0">
              <a:solidFill>
                <a:srgbClr val="00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9431" name="Rectangle 39"/>
          <p:cNvSpPr/>
          <p:nvPr/>
        </p:nvSpPr>
        <p:spPr>
          <a:xfrm>
            <a:off x="754063" y="3573463"/>
            <a:ext cx="938212" cy="366712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00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m3+m2</a:t>
            </a:r>
            <a:endParaRPr lang="en-US" altLang="zh-CN" sz="1800" dirty="0">
              <a:solidFill>
                <a:srgbClr val="00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9432" name="Rectangle 40"/>
          <p:cNvSpPr/>
          <p:nvPr/>
        </p:nvSpPr>
        <p:spPr>
          <a:xfrm>
            <a:off x="755650" y="3933825"/>
            <a:ext cx="938213" cy="366713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00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m4+m5</a:t>
            </a:r>
            <a:endParaRPr lang="en-US" altLang="zh-CN" sz="1800" dirty="0">
              <a:solidFill>
                <a:srgbClr val="00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9433" name="Rectangle 41"/>
          <p:cNvSpPr/>
          <p:nvPr/>
        </p:nvSpPr>
        <p:spPr>
          <a:xfrm>
            <a:off x="754063" y="4292600"/>
            <a:ext cx="938212" cy="366713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00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m7+m6</a:t>
            </a:r>
            <a:endParaRPr lang="en-US" altLang="zh-CN" sz="1800" dirty="0">
              <a:solidFill>
                <a:srgbClr val="00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9434" name="Text Box 42"/>
          <p:cNvSpPr txBox="1"/>
          <p:nvPr/>
        </p:nvSpPr>
        <p:spPr>
          <a:xfrm>
            <a:off x="466725" y="2020888"/>
            <a:ext cx="4968875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       </a:t>
            </a:r>
            <a:r>
              <a:rPr lang="zh-CN" altLang="en-US" sz="2400" dirty="0">
                <a:ea typeface="幼圆" panose="02010509060101010101" pitchFamily="49" charset="-122"/>
              </a:rPr>
              <a:t>将相邻“</a:t>
            </a:r>
            <a:r>
              <a:rPr lang="en-US" altLang="zh-CN" sz="2400" dirty="0">
                <a:ea typeface="幼圆" panose="02010509060101010101" pitchFamily="49" charset="-122"/>
              </a:rPr>
              <a:t>0”</a:t>
            </a:r>
            <a:r>
              <a:rPr lang="zh-CN" altLang="en-US" sz="2400" dirty="0">
                <a:ea typeface="幼圆" panose="02010509060101010101" pitchFamily="49" charset="-122"/>
              </a:rPr>
              <a:t>维块相加，可以将两项合并为一项，并消去一对因子。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59435" name="Text Box 43"/>
          <p:cNvSpPr txBox="1"/>
          <p:nvPr/>
        </p:nvSpPr>
        <p:spPr>
          <a:xfrm>
            <a:off x="746125" y="2889250"/>
            <a:ext cx="1125538" cy="3667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1800" dirty="0">
                <a:ea typeface="幼圆" panose="02010509060101010101" pitchFamily="49" charset="-122"/>
              </a:rPr>
              <a:t>相邻项</a:t>
            </a:r>
            <a:endParaRPr lang="zh-CN" altLang="en-US" sz="1800" dirty="0">
              <a:ea typeface="幼圆" panose="02010509060101010101" pitchFamily="49" charset="-122"/>
            </a:endParaRPr>
          </a:p>
        </p:txBody>
      </p:sp>
      <p:sp>
        <p:nvSpPr>
          <p:cNvPr id="59436" name="AutoShape 44"/>
          <p:cNvSpPr/>
          <p:nvPr/>
        </p:nvSpPr>
        <p:spPr>
          <a:xfrm>
            <a:off x="6416675" y="2754313"/>
            <a:ext cx="495300" cy="1079500"/>
          </a:xfrm>
          <a:prstGeom prst="flowChartAlternateProcess">
            <a:avLst/>
          </a:prstGeom>
          <a:noFill/>
          <a:ln w="25400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9437" name="AutoShape 45"/>
          <p:cNvSpPr/>
          <p:nvPr/>
        </p:nvSpPr>
        <p:spPr>
          <a:xfrm>
            <a:off x="6416675" y="2754313"/>
            <a:ext cx="495300" cy="2295525"/>
          </a:xfrm>
          <a:prstGeom prst="flowChartAlternateProcess">
            <a:avLst/>
          </a:prstGeom>
          <a:noFill/>
          <a:ln w="25400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59438" name="AutoShape 46"/>
          <p:cNvSpPr/>
          <p:nvPr/>
        </p:nvSpPr>
        <p:spPr>
          <a:xfrm>
            <a:off x="6416675" y="2708275"/>
            <a:ext cx="1125538" cy="2341563"/>
          </a:xfrm>
          <a:prstGeom prst="flowChartAlternateProcess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9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9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5939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5939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5939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594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594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9" dur="2000"/>
                                        <p:tgtEl>
                                          <p:spTgt spid="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9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9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9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9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9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9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9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9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9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9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30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30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9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9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9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9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30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30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9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9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3000"/>
                                        <p:tgtEl>
                                          <p:spTgt spid="5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59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9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3000"/>
                                        <p:tgtEl>
                                          <p:spTgt spid="59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30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30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30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30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3000"/>
                                        <p:tgtEl>
                                          <p:spTgt spid="59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30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30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3000" fill="hold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3000" fill="hold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9" dur="3000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3000"/>
                                        <p:tgtEl>
                                          <p:spTgt spid="59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30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30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3000" fill="hold"/>
                                        <p:tgtEl>
                                          <p:spTgt spid="59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3000" fill="hold"/>
                                        <p:tgtEl>
                                          <p:spTgt spid="59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3" dur="30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p"/>
      <p:bldP spid="59397" grpId="0"/>
      <p:bldP spid="59398" grpId="0"/>
      <p:bldP spid="59414" grpId="0" animBg="1"/>
      <p:bldP spid="59415" grpId="0"/>
      <p:bldP spid="59416" grpId="0" animBg="1"/>
      <p:bldP spid="59417" grpId="0" animBg="1"/>
      <p:bldP spid="59424" grpId="0" animBg="1"/>
      <p:bldP spid="59425" grpId="0" animBg="1"/>
      <p:bldP spid="59426" grpId="0" animBg="1"/>
      <p:bldP spid="59427" grpId="0" animBg="1"/>
      <p:bldP spid="59428" grpId="0"/>
      <p:bldP spid="59430" grpId="0" animBg="1"/>
      <p:bldP spid="59431" grpId="0" animBg="1"/>
      <p:bldP spid="59432" grpId="0" animBg="1"/>
      <p:bldP spid="59433" grpId="0" animBg="1"/>
      <p:bldP spid="59434" grpId="0"/>
      <p:bldP spid="5943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20" name="Rectangle 4"/>
          <p:cNvSpPr>
            <a:spLocks noGrp="1"/>
          </p:cNvSpPr>
          <p:nvPr>
            <p:ph idx="1" hasCustomPrompt="1"/>
          </p:nvPr>
        </p:nvSpPr>
        <p:spPr>
          <a:xfrm>
            <a:off x="657225" y="1449388"/>
            <a:ext cx="6075363" cy="457200"/>
          </a:xfrm>
        </p:spPr>
        <p:txBody>
          <a:bodyPr vert="horz" wrap="square" lIns="92075" tIns="46038" rIns="92075" bIns="46038" anchor="t">
            <a:spAutoFit/>
          </a:bodyPr>
          <a:p>
            <a:pPr marL="0" indent="0">
              <a:spcBef>
                <a:spcPct val="5000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2</a:t>
            </a:r>
            <a:r>
              <a:rPr lang="zh-CN" altLang="en-US" sz="2400" dirty="0">
                <a:ea typeface="幼圆" panose="02010509060101010101" pitchFamily="49" charset="-122"/>
              </a:rPr>
              <a:t>、画出表示该函数的卡诺图。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657225" y="1874838"/>
            <a:ext cx="21828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、画合并圈。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522288" y="2347913"/>
            <a:ext cx="7993063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22300" marR="0" lvl="0" indent="-6223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将相邻的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细黑" panose="02010600040101010101" pitchFamily="2" charset="-122"/>
                <a:ea typeface="幼圆" panose="02010509060101010101" pitchFamily="49" charset="-122"/>
                <a:cs typeface="+mn-cs"/>
              </a:rPr>
              <a:t>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细黑" panose="02010600040101010101" pitchFamily="2" charset="-122"/>
                <a:ea typeface="幼圆" panose="02010509060101010101" pitchFamily="49" charset="-122"/>
                <a:cs typeface="+mn-cs"/>
              </a:rPr>
              <a:t>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格按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圈一组，直到所有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细黑" panose="02010600040101010101" pitchFamily="2" charset="-122"/>
                <a:ea typeface="幼圆" panose="02010509060101010101" pitchFamily="49" charset="-122"/>
                <a:cs typeface="+mn-cs"/>
              </a:rPr>
              <a:t>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细黑" panose="02010600040101010101" pitchFamily="2" charset="-122"/>
                <a:ea typeface="幼圆" panose="02010509060101010101" pitchFamily="49" charset="-122"/>
                <a:cs typeface="+mn-cs"/>
              </a:rPr>
              <a:t>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格全部被覆盖为止。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1133475" y="4124325"/>
            <a:ext cx="78486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、合并圈越大，与项中因子越少，与门的输入端越少。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1122363" y="4554538"/>
            <a:ext cx="736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、合并圈个数越少，与项数目越少，与门个数越少。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1112838" y="5049838"/>
            <a:ext cx="71104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、由于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A+A=A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，所以同一个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细黑" panose="02010600040101010101" pitchFamily="2" charset="-122"/>
                <a:ea typeface="幼圆" panose="02010509060101010101" pitchFamily="49" charset="-122"/>
                <a:cs typeface="+mn-cs"/>
              </a:rPr>
              <a:t>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细黑" panose="02010600040101010101" pitchFamily="2" charset="-122"/>
                <a:ea typeface="幼圆" panose="02010509060101010101" pitchFamily="49" charset="-122"/>
                <a:cs typeface="+mn-cs"/>
              </a:rPr>
              <a:t>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格可以圈多次。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1106488" y="5499100"/>
            <a:ext cx="69135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、每个合并圈中要有新的未被圈过的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细黑" panose="02010600040101010101" pitchFamily="2" charset="-122"/>
                <a:ea typeface="幼圆" panose="02010509060101010101" pitchFamily="49" charset="-122"/>
                <a:cs typeface="+mn-cs"/>
              </a:rPr>
              <a:t>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华文细黑" panose="02010600040101010101" pitchFamily="2" charset="-122"/>
                <a:ea typeface="幼圆" panose="02010509060101010101" pitchFamily="49" charset="-122"/>
                <a:cs typeface="+mn-cs"/>
              </a:rPr>
              <a:t> 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格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0427" name="Rectangle 11"/>
          <p:cNvSpPr/>
          <p:nvPr/>
        </p:nvSpPr>
        <p:spPr>
          <a:xfrm>
            <a:off x="395288" y="307975"/>
            <a:ext cx="2622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卡诺图化简步骤：</a:t>
            </a: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60428" name="Rectangle 12"/>
          <p:cNvSpPr/>
          <p:nvPr/>
        </p:nvSpPr>
        <p:spPr>
          <a:xfrm>
            <a:off x="539750" y="3563938"/>
            <a:ext cx="2622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卡诺图化简原则：</a:t>
            </a: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60429" name="Rectangle 13"/>
          <p:cNvSpPr/>
          <p:nvPr/>
        </p:nvSpPr>
        <p:spPr>
          <a:xfrm>
            <a:off x="611188" y="2997200"/>
            <a:ext cx="584041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4</a:t>
            </a:r>
            <a:r>
              <a:rPr lang="zh-CN" altLang="en-US" sz="2400" dirty="0">
                <a:ea typeface="幼圆" panose="02010509060101010101" pitchFamily="49" charset="-122"/>
              </a:rPr>
              <a:t>、将每个合并圈所表示的</a:t>
            </a:r>
            <a:r>
              <a:rPr lang="zh-CN" altLang="en-US" sz="2400" b="1" dirty="0">
                <a:solidFill>
                  <a:srgbClr val="800000"/>
                </a:solidFill>
                <a:ea typeface="幼圆" panose="02010509060101010101" pitchFamily="49" charset="-122"/>
              </a:rPr>
              <a:t>与项逻辑相加</a:t>
            </a:r>
            <a:r>
              <a:rPr lang="zh-CN" altLang="en-US" sz="2400" dirty="0">
                <a:ea typeface="幼圆" panose="02010509060101010101" pitchFamily="49" charset="-122"/>
              </a:rPr>
              <a:t>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60430" name="Text Box 14"/>
          <p:cNvSpPr txBox="1"/>
          <p:nvPr/>
        </p:nvSpPr>
        <p:spPr>
          <a:xfrm>
            <a:off x="657225" y="954088"/>
            <a:ext cx="648017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1</a:t>
            </a:r>
            <a:r>
              <a:rPr lang="zh-CN" altLang="en-US" sz="2400" dirty="0">
                <a:ea typeface="幼圆" panose="02010509060101010101" pitchFamily="49" charset="-122"/>
              </a:rPr>
              <a:t>、将函数化简为最小项之和的形式。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60420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60420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042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042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042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uild="p"/>
      <p:bldP spid="60421" grpId="0"/>
      <p:bldP spid="60422" grpId="0"/>
      <p:bldP spid="60423" grpId="0"/>
      <p:bldP spid="60424" grpId="0"/>
      <p:bldP spid="60425" grpId="0"/>
      <p:bldP spid="60426" grpId="0"/>
      <p:bldP spid="60427" grpId="0"/>
      <p:bldP spid="60429" grpId="0"/>
      <p:bldP spid="6043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8" name="Text Box 4"/>
          <p:cNvSpPr txBox="1"/>
          <p:nvPr/>
        </p:nvSpPr>
        <p:spPr>
          <a:xfrm>
            <a:off x="539750" y="549275"/>
            <a:ext cx="5767388" cy="64135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  <a:tileRect/>
          </a:gra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ObliqueTopLeft">
              <a:rot lat="0" lon="0" rev="0"/>
            </a:camera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anchor="ctr">
            <a:spAutoFit/>
            <a:flatTx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rgbClr val="A50021"/>
                </a:solidFill>
                <a:latin typeface="Times New Roman" panose="02020503050405090304" pitchFamily="18" charset="0"/>
                <a:ea typeface="隶书" panose="02010509060101010101" pitchFamily="49" charset="-122"/>
              </a:rPr>
              <a:t>逻辑函数化简中的有关问题</a:t>
            </a:r>
            <a:endParaRPr lang="zh-CN" altLang="en-US" sz="3600" b="1" dirty="0">
              <a:solidFill>
                <a:srgbClr val="A50021"/>
              </a:solidFill>
              <a:latin typeface="Times New Roman" panose="02020503050405090304" pitchFamily="18" charset="0"/>
              <a:ea typeface="隶书" panose="02010509060101010101" pitchFamily="49" charset="-122"/>
            </a:endParaRPr>
          </a:p>
        </p:txBody>
      </p:sp>
      <p:sp>
        <p:nvSpPr>
          <p:cNvPr id="67589" name="Rectangle 5" descr="羊皮纸"/>
          <p:cNvSpPr/>
          <p:nvPr/>
        </p:nvSpPr>
        <p:spPr>
          <a:xfrm>
            <a:off x="539750" y="1484313"/>
            <a:ext cx="62563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503050405090304" pitchFamily="18" charset="0"/>
              </a:rPr>
              <a:t>一、包含无关最小项的逻辑函数的化简</a:t>
            </a:r>
            <a:endParaRPr lang="zh-CN" altLang="en-US" sz="2800" b="1" dirty="0">
              <a:latin typeface="Times New Roman" panose="02020503050405090304" pitchFamily="18" charset="0"/>
            </a:endParaRPr>
          </a:p>
        </p:txBody>
      </p:sp>
      <p:grpSp>
        <p:nvGrpSpPr>
          <p:cNvPr id="67590" name="Group 6"/>
          <p:cNvGrpSpPr/>
          <p:nvPr/>
        </p:nvGrpSpPr>
        <p:grpSpPr>
          <a:xfrm>
            <a:off x="684213" y="2236788"/>
            <a:ext cx="1447800" cy="609600"/>
            <a:chOff x="480" y="1152"/>
            <a:chExt cx="912" cy="384"/>
          </a:xfrm>
        </p:grpSpPr>
        <p:sp>
          <p:nvSpPr>
            <p:cNvPr id="59401" name="Oval 7"/>
            <p:cNvSpPr/>
            <p:nvPr/>
          </p:nvSpPr>
          <p:spPr>
            <a:xfrm>
              <a:off x="480" y="1152"/>
              <a:ext cx="912" cy="384"/>
            </a:xfrm>
            <a:prstGeom prst="ellipse">
              <a:avLst/>
            </a:prstGeom>
            <a:gradFill rotWithShape="0">
              <a:gsLst>
                <a:gs pos="0">
                  <a:srgbClr val="767647"/>
                </a:gs>
                <a:gs pos="50000">
                  <a:srgbClr val="FFFF99"/>
                </a:gs>
                <a:gs pos="100000">
                  <a:srgbClr val="767647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9402" name="Text Box 8" descr="75%"/>
            <p:cNvSpPr txBox="1"/>
            <p:nvPr/>
          </p:nvSpPr>
          <p:spPr>
            <a:xfrm>
              <a:off x="576" y="1200"/>
              <a:ext cx="6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CC3300"/>
                  </a:solidFill>
                  <a:latin typeface="Times New Roman" panose="02020503050405090304" pitchFamily="18" charset="0"/>
                </a:rPr>
                <a:t>无关项</a:t>
              </a:r>
              <a:endParaRPr lang="zh-CN" altLang="en-US" sz="2400" b="1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sp>
        <p:nvSpPr>
          <p:cNvPr id="67593" name="Text Box 9" descr="75%"/>
          <p:cNvSpPr txBox="1"/>
          <p:nvPr/>
        </p:nvSpPr>
        <p:spPr>
          <a:xfrm>
            <a:off x="2360613" y="2312988"/>
            <a:ext cx="6096000" cy="11874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503050405090304" pitchFamily="18" charset="0"/>
              </a:rPr>
              <a:t>对于变量的</a:t>
            </a:r>
            <a:r>
              <a:rPr lang="zh-CN" altLang="en-US" sz="2400" b="1" dirty="0">
                <a:solidFill>
                  <a:srgbClr val="CC3300"/>
                </a:solidFill>
                <a:latin typeface="Times New Roman" panose="02020503050405090304" pitchFamily="18" charset="0"/>
              </a:rPr>
              <a:t>某些取值组合</a:t>
            </a:r>
            <a:r>
              <a:rPr lang="zh-CN" altLang="en-US" sz="2400" b="1" dirty="0">
                <a:latin typeface="Times New Roman" panose="02020503050405090304" pitchFamily="18" charset="0"/>
              </a:rPr>
              <a:t>，所对应的</a:t>
            </a:r>
            <a:r>
              <a:rPr lang="zh-CN" altLang="en-US" sz="2400" b="1" dirty="0">
                <a:solidFill>
                  <a:srgbClr val="CC3300"/>
                </a:solidFill>
                <a:latin typeface="Times New Roman" panose="02020503050405090304" pitchFamily="18" charset="0"/>
              </a:rPr>
              <a:t>函数值是不定</a:t>
            </a:r>
            <a:r>
              <a:rPr lang="zh-CN" altLang="en-US" sz="2400" b="1" dirty="0">
                <a:latin typeface="Times New Roman" panose="02020503050405090304" pitchFamily="18" charset="0"/>
              </a:rPr>
              <a:t>。通常</a:t>
            </a:r>
            <a:r>
              <a:rPr lang="zh-CN" altLang="en-US" sz="2400" b="1" dirty="0">
                <a:solidFill>
                  <a:srgbClr val="CC3300"/>
                </a:solidFill>
                <a:latin typeface="Times New Roman" panose="02020503050405090304" pitchFamily="18" charset="0"/>
              </a:rPr>
              <a:t>约束项和任意项</a:t>
            </a:r>
            <a:r>
              <a:rPr lang="zh-CN" altLang="en-US" sz="2400" b="1" dirty="0">
                <a:latin typeface="Times New Roman" panose="02020503050405090304" pitchFamily="18" charset="0"/>
              </a:rPr>
              <a:t>在逻辑函数中统称为无关项</a:t>
            </a:r>
            <a:endParaRPr lang="zh-CN" altLang="en-US" sz="2400" b="1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67594" name="Text Box 10" descr="75%"/>
          <p:cNvSpPr txBox="1"/>
          <p:nvPr/>
        </p:nvSpPr>
        <p:spPr>
          <a:xfrm>
            <a:off x="2211388" y="3851275"/>
            <a:ext cx="6248400" cy="8318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0850" lvl="0" indent="-450850" algn="just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503050405090304" pitchFamily="18" charset="0"/>
              </a:rPr>
              <a:t> </a:t>
            </a:r>
            <a:r>
              <a:rPr lang="en-US" altLang="zh-CN" sz="2400" b="1" dirty="0">
                <a:latin typeface="Times New Roman" panose="02020503050405090304" pitchFamily="18" charset="0"/>
              </a:rPr>
              <a:t> </a:t>
            </a:r>
            <a:r>
              <a:rPr lang="zh-CN" altLang="en-US" sz="2400" b="1" dirty="0">
                <a:latin typeface="Times New Roman" panose="02020503050405090304" pitchFamily="18" charset="0"/>
              </a:rPr>
              <a:t>填函数的卡诺图时只在无关项对应的格内填任意符号“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503050405090304" pitchFamily="18" charset="0"/>
              </a:rPr>
              <a:t>Φ</a:t>
            </a:r>
            <a:r>
              <a:rPr lang="en-US" altLang="zh-CN" sz="2400" b="1" dirty="0">
                <a:latin typeface="Times New Roman" panose="02020503050405090304" pitchFamily="18" charset="0"/>
              </a:rPr>
              <a:t>”</a:t>
            </a:r>
            <a:r>
              <a:rPr lang="zh-CN" altLang="en-US" sz="2400" b="1" dirty="0">
                <a:latin typeface="Times New Roman" panose="02020503050405090304" pitchFamily="18" charset="0"/>
              </a:rPr>
              <a:t>、“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503050405090304" pitchFamily="18" charset="0"/>
              </a:rPr>
              <a:t>d</a:t>
            </a:r>
            <a:r>
              <a:rPr lang="zh-CN" altLang="en-US" sz="2400" b="1" dirty="0">
                <a:latin typeface="Times New Roman" panose="02020503050405090304" pitchFamily="18" charset="0"/>
              </a:rPr>
              <a:t>或“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503050405090304" pitchFamily="18" charset="0"/>
              </a:rPr>
              <a:t>×</a:t>
            </a:r>
            <a:r>
              <a:rPr lang="en-US" altLang="zh-CN" sz="2400" b="1" dirty="0">
                <a:latin typeface="Times New Roman" panose="02020503050405090304" pitchFamily="18" charset="0"/>
              </a:rPr>
              <a:t>”</a:t>
            </a:r>
            <a:r>
              <a:rPr lang="zh-CN" altLang="en-US" sz="2400" b="1" dirty="0">
                <a:latin typeface="Times New Roman" panose="02020503050405090304" pitchFamily="18" charset="0"/>
              </a:rPr>
              <a:t>。</a:t>
            </a:r>
            <a:endParaRPr lang="zh-CN" altLang="en-US" sz="1800" dirty="0"/>
          </a:p>
        </p:txBody>
      </p:sp>
      <p:sp>
        <p:nvSpPr>
          <p:cNvPr id="67595" name="Text Box 11" descr="75%"/>
          <p:cNvSpPr txBox="1"/>
          <p:nvPr/>
        </p:nvSpPr>
        <p:spPr>
          <a:xfrm>
            <a:off x="250825" y="3835400"/>
            <a:ext cx="270510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处理方法：</a:t>
            </a:r>
            <a:endParaRPr lang="zh-CN" altLang="en-US" sz="1800" dirty="0"/>
          </a:p>
        </p:txBody>
      </p:sp>
      <p:sp>
        <p:nvSpPr>
          <p:cNvPr id="67596" name="Text Box 12" descr="75%"/>
          <p:cNvSpPr txBox="1"/>
          <p:nvPr/>
        </p:nvSpPr>
        <p:spPr>
          <a:xfrm>
            <a:off x="2211388" y="4689475"/>
            <a:ext cx="6019800" cy="8318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57505" lvl="0" indent="-357505" algn="just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503050405090304" pitchFamily="18" charset="0"/>
              </a:rPr>
              <a:t>  </a:t>
            </a:r>
            <a:r>
              <a:rPr lang="zh-CN" altLang="en-US" sz="2400" b="1" dirty="0">
                <a:latin typeface="Times New Roman" panose="02020503050405090304" pitchFamily="18" charset="0"/>
              </a:rPr>
              <a:t>化简时可根据需要视为“</a:t>
            </a:r>
            <a:r>
              <a:rPr lang="en-US" altLang="zh-CN" sz="2400" b="1" dirty="0">
                <a:latin typeface="Times New Roman" panose="02020503050405090304" pitchFamily="18" charset="0"/>
              </a:rPr>
              <a:t>1”</a:t>
            </a:r>
            <a:r>
              <a:rPr lang="zh-CN" altLang="en-US" sz="2400" b="1" dirty="0">
                <a:latin typeface="Times New Roman" panose="02020503050405090304" pitchFamily="18" charset="0"/>
              </a:rPr>
              <a:t>也可视为“</a:t>
            </a:r>
            <a:r>
              <a:rPr lang="en-US" altLang="zh-CN" sz="2400" b="1" dirty="0">
                <a:latin typeface="Times New Roman" panose="02020503050405090304" pitchFamily="18" charset="0"/>
              </a:rPr>
              <a:t>0”</a:t>
            </a:r>
            <a:r>
              <a:rPr lang="zh-CN" altLang="en-US" sz="2400" b="1" dirty="0">
                <a:latin typeface="Times New Roman" panose="02020503050405090304" pitchFamily="18" charset="0"/>
              </a:rPr>
              <a:t>，使函数化到最简。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9" grpId="0"/>
      <p:bldP spid="67593" grpId="0"/>
      <p:bldP spid="67594" grpId="0"/>
      <p:bldP spid="67595" grpId="0"/>
      <p:bldP spid="6759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60" name="Rectangle 4" descr="羊皮纸"/>
          <p:cNvSpPr/>
          <p:nvPr/>
        </p:nvSpPr>
        <p:spPr>
          <a:xfrm>
            <a:off x="755650" y="404813"/>
            <a:ext cx="44704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503050405090304" pitchFamily="18" charset="0"/>
              </a:rPr>
              <a:t>二、多输出逻辑函数的化简</a:t>
            </a:r>
            <a:endParaRPr lang="zh-CN" altLang="en-US" sz="2800" b="1" dirty="0">
              <a:latin typeface="Times New Roman" panose="02020503050405090304" pitchFamily="18" charset="0"/>
            </a:endParaRPr>
          </a:p>
        </p:txBody>
      </p:sp>
      <p:sp>
        <p:nvSpPr>
          <p:cNvPr id="70661" name="Text Box 5"/>
          <p:cNvSpPr txBox="1"/>
          <p:nvPr/>
        </p:nvSpPr>
        <p:spPr>
          <a:xfrm>
            <a:off x="466725" y="979488"/>
            <a:ext cx="6985000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        </a:t>
            </a:r>
            <a:r>
              <a:rPr lang="zh-CN" altLang="en-US" sz="2400" dirty="0">
                <a:ea typeface="幼圆" panose="02010509060101010101" pitchFamily="49" charset="-122"/>
              </a:rPr>
              <a:t>在实际应用电路中，输出端不可能只有一个，往往有两个或两个以上输出端。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70662" name="Text Box 6"/>
          <p:cNvSpPr txBox="1"/>
          <p:nvPr/>
        </p:nvSpPr>
        <p:spPr>
          <a:xfrm>
            <a:off x="395288" y="1879600"/>
            <a:ext cx="6911975" cy="1187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        </a:t>
            </a:r>
            <a:r>
              <a:rPr lang="zh-CN" altLang="en-US" sz="2400" dirty="0">
                <a:ea typeface="幼圆" panose="02010509060101010101" pitchFamily="49" charset="-122"/>
              </a:rPr>
              <a:t>化简多输出函数时，不能单纯追求每个单一函数的最简，单一函数最简，不能保证系统最简。应统一考虑，尽可能用公共项。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70663" name="Text Box 7"/>
          <p:cNvSpPr txBox="1"/>
          <p:nvPr/>
        </p:nvSpPr>
        <p:spPr>
          <a:xfrm>
            <a:off x="395288" y="3140075"/>
            <a:ext cx="7308850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ea typeface="幼圆" panose="02010509060101010101" pitchFamily="49" charset="-122"/>
              </a:rPr>
              <a:t>        </a:t>
            </a:r>
            <a:r>
              <a:rPr lang="zh-CN" altLang="en-US" sz="2400" dirty="0">
                <a:ea typeface="幼圆" panose="02010509060101010101" pitchFamily="49" charset="-122"/>
              </a:rPr>
              <a:t>例：化简 </a:t>
            </a:r>
            <a:r>
              <a:rPr lang="en-US" altLang="zh-CN" sz="2400" dirty="0">
                <a:solidFill>
                  <a:srgbClr val="800000"/>
                </a:solidFill>
                <a:ea typeface="幼圆" panose="020105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800000"/>
                </a:solidFill>
                <a:ea typeface="幼圆" panose="02010509060101010101" pitchFamily="49" charset="-122"/>
              </a:rPr>
              <a:t>1 </a:t>
            </a:r>
            <a:r>
              <a:rPr lang="en-US" altLang="zh-CN" sz="2400" dirty="0">
                <a:solidFill>
                  <a:srgbClr val="800000"/>
                </a:solidFill>
                <a:ea typeface="幼圆" panose="02010509060101010101" pitchFamily="49" charset="-122"/>
              </a:rPr>
              <a:t>= ∑</a:t>
            </a:r>
            <a:r>
              <a:rPr lang="en-US" altLang="zh-CN" sz="2400" baseline="-25000" dirty="0">
                <a:solidFill>
                  <a:srgbClr val="800000"/>
                </a:solidFill>
                <a:ea typeface="幼圆" panose="02010509060101010101" pitchFamily="49" charset="-122"/>
              </a:rPr>
              <a:t>m</a:t>
            </a:r>
            <a:r>
              <a:rPr lang="en-US" altLang="zh-CN" sz="2400" dirty="0">
                <a:solidFill>
                  <a:srgbClr val="800000"/>
                </a:solidFill>
                <a:ea typeface="幼圆" panose="02010509060101010101" pitchFamily="49" charset="-122"/>
              </a:rPr>
              <a:t>(1,3,4,5,7),</a:t>
            </a:r>
            <a:r>
              <a:rPr lang="en-US" altLang="zh-CN" sz="2400" dirty="0">
                <a:ea typeface="幼圆" panose="02010509060101010101" pitchFamily="49" charset="-122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F</a:t>
            </a:r>
            <a:r>
              <a:rPr lang="en-US" altLang="zh-CN" sz="2400" baseline="-25000" dirty="0">
                <a:solidFill>
                  <a:srgbClr val="CC0000"/>
                </a:solidFill>
                <a:ea typeface="幼圆" panose="02010509060101010101" pitchFamily="49" charset="-122"/>
              </a:rPr>
              <a:t>2 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= ∑</a:t>
            </a:r>
            <a:r>
              <a:rPr lang="en-US" altLang="zh-CN" sz="2400" baseline="-25000" dirty="0">
                <a:solidFill>
                  <a:srgbClr val="CC0000"/>
                </a:solidFill>
                <a:ea typeface="幼圆" panose="02010509060101010101" pitchFamily="49" charset="-122"/>
              </a:rPr>
              <a:t>m</a:t>
            </a:r>
            <a:r>
              <a:rPr lang="en-US" altLang="zh-CN" sz="2400" dirty="0">
                <a:solidFill>
                  <a:srgbClr val="CC0000"/>
                </a:solidFill>
                <a:ea typeface="幼圆" panose="02010509060101010101" pitchFamily="49" charset="-122"/>
              </a:rPr>
              <a:t>(3,4,7</a:t>
            </a:r>
            <a:r>
              <a:rPr lang="en-US" altLang="zh-CN" sz="2400" dirty="0">
                <a:ea typeface="幼圆" panose="02010509060101010101" pitchFamily="49" charset="-122"/>
              </a:rPr>
              <a:t>)</a:t>
            </a:r>
            <a:r>
              <a:rPr lang="zh-CN" altLang="en-US" sz="2400" dirty="0">
                <a:ea typeface="幼圆" panose="02010509060101010101" pitchFamily="49" charset="-122"/>
              </a:rPr>
              <a:t>为与非－与非表达式。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sp>
        <p:nvSpPr>
          <p:cNvPr id="70664" name="Text Box 8"/>
          <p:cNvSpPr txBox="1"/>
          <p:nvPr/>
        </p:nvSpPr>
        <p:spPr>
          <a:xfrm>
            <a:off x="1044575" y="4003675"/>
            <a:ext cx="4535488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ea typeface="幼圆" panose="02010509060101010101" pitchFamily="49" charset="-122"/>
              </a:rPr>
              <a:t>解：</a:t>
            </a:r>
            <a:r>
              <a:rPr lang="en-US" altLang="zh-CN" sz="2400" dirty="0">
                <a:ea typeface="幼圆" panose="02010509060101010101" pitchFamily="49" charset="-122"/>
              </a:rPr>
              <a:t>1</a:t>
            </a:r>
            <a:r>
              <a:rPr lang="zh-CN" altLang="en-US" sz="2400" dirty="0">
                <a:ea typeface="幼圆" panose="02010509060101010101" pitchFamily="49" charset="-122"/>
              </a:rPr>
              <a:t>、将 </a:t>
            </a:r>
            <a:r>
              <a:rPr lang="en-US" altLang="zh-CN" sz="2400" dirty="0">
                <a:ea typeface="幼圆" panose="02010509060101010101" pitchFamily="49" charset="-122"/>
              </a:rPr>
              <a:t>F</a:t>
            </a:r>
            <a:r>
              <a:rPr lang="en-US" altLang="zh-CN" sz="2400" baseline="-25000" dirty="0">
                <a:ea typeface="幼圆" panose="02010509060101010101" pitchFamily="49" charset="-122"/>
              </a:rPr>
              <a:t>1 </a:t>
            </a:r>
            <a:r>
              <a:rPr lang="zh-CN" altLang="en-US" sz="2400" dirty="0">
                <a:ea typeface="幼圆" panose="02010509060101010101" pitchFamily="49" charset="-122"/>
              </a:rPr>
              <a:t>和 </a:t>
            </a:r>
            <a:r>
              <a:rPr lang="en-US" altLang="zh-CN" sz="2400" dirty="0">
                <a:ea typeface="幼圆" panose="02010509060101010101" pitchFamily="49" charset="-122"/>
              </a:rPr>
              <a:t>F</a:t>
            </a:r>
            <a:r>
              <a:rPr lang="en-US" altLang="zh-CN" sz="2400" baseline="-25000" dirty="0">
                <a:ea typeface="幼圆" panose="02010509060101010101" pitchFamily="49" charset="-122"/>
              </a:rPr>
              <a:t>2 </a:t>
            </a:r>
            <a:r>
              <a:rPr lang="zh-CN" altLang="en-US" sz="2400" dirty="0">
                <a:ea typeface="幼圆" panose="02010509060101010101" pitchFamily="49" charset="-122"/>
              </a:rPr>
              <a:t>分别 化简</a:t>
            </a:r>
            <a:endParaRPr lang="zh-CN" altLang="en-US" sz="2400" dirty="0">
              <a:ea typeface="幼圆" panose="02010509060101010101" pitchFamily="49" charset="-122"/>
            </a:endParaRPr>
          </a:p>
        </p:txBody>
      </p:sp>
      <p:pic>
        <p:nvPicPr>
          <p:cNvPr id="70665" name="Picture 9"/>
          <p:cNvPicPr>
            <a:picLocks noChangeAspect="1"/>
          </p:cNvPicPr>
          <p:nvPr/>
        </p:nvPicPr>
        <p:blipFill>
          <a:blip r:embed="rId1">
            <a:clrChange>
              <a:clrFrom>
                <a:srgbClr val="FF0000"/>
              </a:clrFrom>
              <a:clrTo>
                <a:srgbClr val="00FFFF"/>
              </a:clrTo>
            </a:clrChange>
            <a:clrChange>
              <a:clrFrom>
                <a:srgbClr val="000080"/>
              </a:clrFrom>
              <a:clrTo>
                <a:srgbClr val="FFFF00"/>
              </a:clrTo>
            </a:clrChange>
            <a:clrChange>
              <a:clrFrom>
                <a:srgbClr val="FFFFE8"/>
              </a:clrFrom>
              <a:clrTo>
                <a:srgbClr val="FFFFFF"/>
              </a:clrTo>
            </a:clrChange>
            <a:clrChange>
              <a:clrFrom>
                <a:srgbClr val="0000FF"/>
              </a:clrFrom>
              <a:clrTo>
                <a:srgbClr val="000000"/>
              </a:clrTo>
            </a:clrChange>
          </a:blip>
          <a:srcRect l="-6300" r="-6300" b="-10309"/>
          <a:stretch>
            <a:fillRect/>
          </a:stretch>
        </p:blipFill>
        <p:spPr>
          <a:xfrm>
            <a:off x="882650" y="4508500"/>
            <a:ext cx="2897188" cy="173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66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E8"/>
              </a:clrFrom>
              <a:clrTo>
                <a:srgbClr val="FFFFFF"/>
              </a:clrTo>
            </a:clrChange>
            <a:clrChange>
              <a:clrFrom>
                <a:srgbClr val="FF0000"/>
              </a:clrFrom>
              <a:clrTo>
                <a:srgbClr val="00FFFF"/>
              </a:clrTo>
            </a:clrChange>
            <a:clrChange>
              <a:clrFrom>
                <a:srgbClr val="0000FF"/>
              </a:clrFrom>
              <a:clrTo>
                <a:srgbClr val="000000"/>
              </a:clrTo>
            </a:clrChange>
            <a:clrChange>
              <a:clrFrom>
                <a:srgbClr val="000080"/>
              </a:clrFrom>
              <a:clrTo>
                <a:srgbClr val="FFFF00"/>
              </a:clrTo>
            </a:clrChange>
          </a:blip>
          <a:srcRect r="-6300" b="-10309"/>
          <a:stretch>
            <a:fillRect/>
          </a:stretch>
        </p:blipFill>
        <p:spPr>
          <a:xfrm>
            <a:off x="4284663" y="4579938"/>
            <a:ext cx="2573337" cy="1631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667" name="AutoShape 11"/>
          <p:cNvSpPr/>
          <p:nvPr/>
        </p:nvSpPr>
        <p:spPr>
          <a:xfrm>
            <a:off x="1476375" y="5588000"/>
            <a:ext cx="2087563" cy="431800"/>
          </a:xfrm>
          <a:prstGeom prst="flowChartTerminator">
            <a:avLst/>
          </a:prstGeom>
          <a:noFill/>
          <a:ln w="25400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0668" name="AutoShape 12"/>
          <p:cNvSpPr/>
          <p:nvPr/>
        </p:nvSpPr>
        <p:spPr>
          <a:xfrm>
            <a:off x="5219700" y="5588000"/>
            <a:ext cx="865188" cy="431800"/>
          </a:xfrm>
          <a:prstGeom prst="flowChartAlternateProcess">
            <a:avLst/>
          </a:prstGeom>
          <a:noFill/>
          <a:ln w="25400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0669" name="AutoShape 13"/>
          <p:cNvSpPr/>
          <p:nvPr/>
        </p:nvSpPr>
        <p:spPr>
          <a:xfrm>
            <a:off x="3132138" y="5011738"/>
            <a:ext cx="431800" cy="1008062"/>
          </a:xfrm>
          <a:prstGeom prst="flowChartAlternateProcess">
            <a:avLst/>
          </a:prstGeom>
          <a:noFill/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0670" name="AutoShape 14"/>
          <p:cNvSpPr/>
          <p:nvPr/>
        </p:nvSpPr>
        <p:spPr>
          <a:xfrm>
            <a:off x="6300788" y="5084763"/>
            <a:ext cx="358775" cy="358775"/>
          </a:xfrm>
          <a:prstGeom prst="flowChartConnector">
            <a:avLst/>
          </a:prstGeom>
          <a:noFill/>
          <a:ln w="254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70671" name="Object 15"/>
          <p:cNvGraphicFramePr>
            <a:graphicFrameLocks noChangeAspect="1"/>
          </p:cNvGraphicFramePr>
          <p:nvPr/>
        </p:nvGraphicFramePr>
        <p:xfrm>
          <a:off x="3708400" y="5011738"/>
          <a:ext cx="50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3" imgW="179705" imgH="130810" progId="Equation.3">
                  <p:embed/>
                </p:oleObj>
              </mc:Choice>
              <mc:Fallback>
                <p:oleObj name="" r:id="rId3" imgW="179705" imgH="130810" progId="Equation.3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08400" y="5011738"/>
                        <a:ext cx="508000" cy="406400"/>
                      </a:xfrm>
                      <a:prstGeom prst="rect">
                        <a:avLst/>
                      </a:prstGeom>
                      <a:solidFill>
                        <a:srgbClr val="61565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2" name="Object 16"/>
          <p:cNvGraphicFramePr>
            <a:graphicFrameLocks noChangeAspect="1"/>
          </p:cNvGraphicFramePr>
          <p:nvPr/>
        </p:nvGraphicFramePr>
        <p:xfrm>
          <a:off x="3779838" y="5659438"/>
          <a:ext cx="3063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" r:id="rId5" imgW="89535" imgH="114300" progId="Equation.3">
                  <p:embed/>
                </p:oleObj>
              </mc:Choice>
              <mc:Fallback>
                <p:oleObj name="" r:id="rId5" imgW="89535" imgH="114300" progId="Equation.3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79838" y="5659438"/>
                        <a:ext cx="306387" cy="357187"/>
                      </a:xfrm>
                      <a:prstGeom prst="rect">
                        <a:avLst/>
                      </a:prstGeom>
                      <a:solidFill>
                        <a:srgbClr val="61565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3" name="Object 17"/>
          <p:cNvGraphicFramePr>
            <a:graphicFrameLocks noChangeAspect="1"/>
          </p:cNvGraphicFramePr>
          <p:nvPr/>
        </p:nvGraphicFramePr>
        <p:xfrm>
          <a:off x="6804025" y="5011738"/>
          <a:ext cx="7381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7" imgW="277495" imgH="146685" progId="Equation.3">
                  <p:embed/>
                </p:oleObj>
              </mc:Choice>
              <mc:Fallback>
                <p:oleObj name="" r:id="rId7" imgW="277495" imgH="146685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04025" y="5011738"/>
                        <a:ext cx="738188" cy="433387"/>
                      </a:xfrm>
                      <a:prstGeom prst="rect">
                        <a:avLst/>
                      </a:prstGeom>
                      <a:solidFill>
                        <a:srgbClr val="61565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4" name="Object 18"/>
          <p:cNvGraphicFramePr>
            <a:graphicFrameLocks noChangeAspect="1"/>
          </p:cNvGraphicFramePr>
          <p:nvPr/>
        </p:nvGraphicFramePr>
        <p:xfrm>
          <a:off x="6877050" y="5588000"/>
          <a:ext cx="508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9" imgW="179705" imgH="114300" progId="Equation.3">
                  <p:embed/>
                </p:oleObj>
              </mc:Choice>
              <mc:Fallback>
                <p:oleObj name="" r:id="rId9" imgW="179705" imgH="114300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77050" y="5588000"/>
                        <a:ext cx="508000" cy="355600"/>
                      </a:xfrm>
                      <a:prstGeom prst="rect">
                        <a:avLst/>
                      </a:prstGeom>
                      <a:solidFill>
                        <a:srgbClr val="61565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19"/>
          <p:cNvGraphicFramePr>
            <a:graphicFrameLocks noChangeAspect="1"/>
          </p:cNvGraphicFramePr>
          <p:nvPr/>
        </p:nvGraphicFramePr>
        <p:xfrm>
          <a:off x="4514850" y="346392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" r:id="rId11" imgW="114300" imgH="215900" progId="Equation.3">
                  <p:embed/>
                </p:oleObj>
              </mc:Choice>
              <mc:Fallback>
                <p:oleObj name="" r:id="rId11" imgW="114300" imgH="215900" progId="Equation.3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14850" y="3463925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6" name="Object 20"/>
          <p:cNvGraphicFramePr>
            <a:graphicFrameLocks noChangeAspect="1"/>
          </p:cNvGraphicFramePr>
          <p:nvPr/>
        </p:nvGraphicFramePr>
        <p:xfrm>
          <a:off x="2268538" y="6235700"/>
          <a:ext cx="3317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13" imgW="97790" imgH="146685" progId="Equation.3">
                  <p:embed/>
                </p:oleObj>
              </mc:Choice>
              <mc:Fallback>
                <p:oleObj name="" r:id="rId13" imgW="97790" imgH="146685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68538" y="6235700"/>
                        <a:ext cx="331787" cy="433388"/>
                      </a:xfrm>
                      <a:prstGeom prst="rect">
                        <a:avLst/>
                      </a:prstGeom>
                      <a:solidFill>
                        <a:srgbClr val="61565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7" name="Object 21"/>
          <p:cNvGraphicFramePr>
            <a:graphicFrameLocks noChangeAspect="1"/>
          </p:cNvGraphicFramePr>
          <p:nvPr/>
        </p:nvGraphicFramePr>
        <p:xfrm>
          <a:off x="5440363" y="6164263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15" imgW="114300" imgH="146685" progId="Equation.3">
                  <p:embed/>
                </p:oleObj>
              </mc:Choice>
              <mc:Fallback>
                <p:oleObj name="" r:id="rId15" imgW="114300" imgH="146685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40363" y="6164263"/>
                        <a:ext cx="355600" cy="431800"/>
                      </a:xfrm>
                      <a:prstGeom prst="rect">
                        <a:avLst/>
                      </a:prstGeom>
                      <a:solidFill>
                        <a:srgbClr val="61565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0678" name="Picture 22"/>
          <p:cNvPicPr>
            <a:picLocks noChangeAspect="1"/>
          </p:cNvPicPr>
          <p:nvPr/>
        </p:nvPicPr>
        <p:blipFill>
          <a:blip r:embed="rId17">
            <a:clrChange>
              <a:clrFrom>
                <a:srgbClr val="FFFFE8"/>
              </a:clrFrom>
              <a:clrTo>
                <a:srgbClr val="FFFFFF"/>
              </a:clrTo>
            </a:clrChange>
            <a:clrChange>
              <a:clrFrom>
                <a:srgbClr val="FF0000"/>
              </a:clrFrom>
              <a:clrTo>
                <a:srgbClr val="00FFFF"/>
              </a:clrTo>
            </a:clrChange>
            <a:clrChange>
              <a:clrFrom>
                <a:srgbClr val="000080"/>
              </a:clrFrom>
              <a:clrTo>
                <a:srgbClr val="00FF00"/>
              </a:clrTo>
            </a:clrChange>
            <a:clrChange>
              <a:clrFrom>
                <a:srgbClr val="800000"/>
              </a:clrFrom>
              <a:clrTo>
                <a:srgbClr val="000000"/>
              </a:clrTo>
            </a:clrChange>
          </a:blip>
          <a:srcRect t="-14171" b="-14171"/>
          <a:stretch>
            <a:fillRect/>
          </a:stretch>
        </p:blipFill>
        <p:spPr>
          <a:xfrm>
            <a:off x="7019925" y="1411288"/>
            <a:ext cx="2005013" cy="147002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</p:pic>
      <p:sp>
        <p:nvSpPr>
          <p:cNvPr id="70679" name="Text Box 23"/>
          <p:cNvSpPr txBox="1"/>
          <p:nvPr/>
        </p:nvSpPr>
        <p:spPr>
          <a:xfrm>
            <a:off x="7812088" y="1627188"/>
            <a:ext cx="458787" cy="1079500"/>
          </a:xfrm>
          <a:prstGeom prst="rect">
            <a:avLst/>
          </a:prstGeom>
          <a:solidFill>
            <a:srgbClr val="615651"/>
          </a:solidFill>
          <a:ln w="9525">
            <a:noFill/>
          </a:ln>
        </p:spPr>
        <p:txBody>
          <a:bodyPr vert="eaVert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1800" dirty="0">
                <a:solidFill>
                  <a:srgbClr val="FFFF00"/>
                </a:solidFill>
                <a:ea typeface="幼圆" panose="02010509060101010101" pitchFamily="49" charset="-122"/>
              </a:rPr>
              <a:t>逻辑电路</a:t>
            </a:r>
            <a:endParaRPr lang="zh-CN" altLang="en-US" sz="1800" dirty="0">
              <a:solidFill>
                <a:srgbClr val="FFFF00"/>
              </a:solidFill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0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0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70661" grpId="0"/>
      <p:bldP spid="70662" grpId="0"/>
      <p:bldP spid="70663" grpId="0"/>
      <p:bldP spid="70664" grpId="0"/>
      <p:bldP spid="7067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684213" y="404813"/>
          <a:ext cx="38258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1" imgW="1600200" imgH="212090" progId="Equation.3">
                  <p:embed/>
                </p:oleObj>
              </mc:Choice>
              <mc:Fallback>
                <p:oleObj name="" r:id="rId1" imgW="1600200" imgH="212090" progId="Equation.3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4213" y="404813"/>
                        <a:ext cx="3825875" cy="579437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684213" y="1052513"/>
          <a:ext cx="51466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3" imgW="2171700" imgH="212090" progId="Equation.3">
                  <p:embed/>
                </p:oleObj>
              </mc:Choice>
              <mc:Fallback>
                <p:oleObj name="" r:id="rId3" imgW="2171700" imgH="21209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4213" y="1052513"/>
                        <a:ext cx="5146675" cy="58261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86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E8"/>
              </a:clrFrom>
              <a:clrTo>
                <a:srgbClr val="FFFFFF"/>
              </a:clrTo>
            </a:clrChange>
            <a:clrChange>
              <a:clrFrom>
                <a:srgbClr val="00FF00"/>
              </a:clrFrom>
              <a:clrTo>
                <a:srgbClr val="000000"/>
              </a:clrTo>
            </a:clrChange>
            <a:clrChange>
              <a:clrFrom>
                <a:srgbClr val="0000FF"/>
              </a:clrFrom>
              <a:clrTo>
                <a:srgbClr val="000000"/>
              </a:clrTo>
            </a:clrChange>
            <a:clrChange>
              <a:clrFrom>
                <a:srgbClr val="800000"/>
              </a:clrFrom>
              <a:clrTo>
                <a:srgbClr val="000000"/>
              </a:clrTo>
            </a:clrChange>
          </a:blip>
          <a:srcRect b="37793"/>
          <a:stretch>
            <a:fillRect/>
          </a:stretch>
        </p:blipFill>
        <p:spPr>
          <a:xfrm>
            <a:off x="5940425" y="1484313"/>
            <a:ext cx="2573338" cy="133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687" name="Picture 7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FF"/>
              </a:clrFrom>
              <a:clrTo>
                <a:srgbClr val="000000"/>
              </a:clrTo>
            </a:clrChange>
            <a:clrChange>
              <a:clrFrom>
                <a:srgbClr val="FFFFE8"/>
              </a:clrFrom>
              <a:clrTo>
                <a:srgbClr val="FFFFFF"/>
              </a:clrTo>
            </a:clrChange>
            <a:clrChange>
              <a:clrFrom>
                <a:srgbClr val="00FF00"/>
              </a:clrFrom>
              <a:clrTo>
                <a:srgbClr val="000000"/>
              </a:clrTo>
            </a:clrChange>
            <a:clrChange>
              <a:clrFrom>
                <a:srgbClr val="800000"/>
              </a:clrFrom>
              <a:clrTo>
                <a:srgbClr val="000000"/>
              </a:clrTo>
            </a:clrChange>
          </a:blip>
          <a:srcRect b="44095"/>
          <a:stretch>
            <a:fillRect/>
          </a:stretch>
        </p:blipFill>
        <p:spPr>
          <a:xfrm>
            <a:off x="6156325" y="404813"/>
            <a:ext cx="2425700" cy="958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688" name="Picture 8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80"/>
              </a:clrFrom>
              <a:clrTo>
                <a:srgbClr val="FFFF00"/>
              </a:clrTo>
            </a:clrChange>
            <a:clrChange>
              <a:clrFrom>
                <a:srgbClr val="FFFFE8"/>
              </a:clrFrom>
              <a:clrTo>
                <a:srgbClr val="FFFFFF"/>
              </a:clrTo>
            </a:clrChange>
            <a:clrChange>
              <a:clrFrom>
                <a:srgbClr val="0000FF"/>
              </a:clrFrom>
              <a:clrTo>
                <a:srgbClr val="000000"/>
              </a:clrTo>
            </a:clrChange>
            <a:clrChange>
              <a:clrFrom>
                <a:srgbClr val="FF0000"/>
              </a:clrFrom>
              <a:clrTo>
                <a:srgbClr val="00FFFF"/>
              </a:clrTo>
            </a:clrChange>
          </a:blip>
          <a:srcRect l="-6300" r="-6300" b="-10309"/>
          <a:stretch>
            <a:fillRect/>
          </a:stretch>
        </p:blipFill>
        <p:spPr>
          <a:xfrm>
            <a:off x="684213" y="2632075"/>
            <a:ext cx="2897187" cy="173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689" name="Picture 9"/>
          <p:cNvPicPr>
            <a:picLocks noChangeAspect="1"/>
          </p:cNvPicPr>
          <p:nvPr/>
        </p:nvPicPr>
        <p:blipFill>
          <a:blip r:embed="rId8">
            <a:clrChange>
              <a:clrFrom>
                <a:srgbClr val="FF0000"/>
              </a:clrFrom>
              <a:clrTo>
                <a:srgbClr val="00FFFF"/>
              </a:clrTo>
            </a:clrChange>
            <a:clrChange>
              <a:clrFrom>
                <a:srgbClr val="0000FF"/>
              </a:clrFrom>
              <a:clrTo>
                <a:srgbClr val="000000"/>
              </a:clrTo>
            </a:clrChange>
            <a:clrChange>
              <a:clrFrom>
                <a:srgbClr val="FFFFE8"/>
              </a:clrFrom>
              <a:clrTo>
                <a:srgbClr val="FFFFFF"/>
              </a:clrTo>
            </a:clrChange>
            <a:clrChange>
              <a:clrFrom>
                <a:srgbClr val="000080"/>
              </a:clrFrom>
              <a:clrTo>
                <a:srgbClr val="FFFF00"/>
              </a:clrTo>
            </a:clrChange>
          </a:blip>
          <a:srcRect r="-6300" b="-10309"/>
          <a:stretch>
            <a:fillRect/>
          </a:stretch>
        </p:blipFill>
        <p:spPr>
          <a:xfrm>
            <a:off x="4427538" y="2733675"/>
            <a:ext cx="2573337" cy="1631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107950" y="1773238"/>
            <a:ext cx="52197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、将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F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和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F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整体 化简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找公共项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</a:rPr>
              <a:t>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幼圆" panose="02010509060101010101" pitchFamily="49" charset="-122"/>
              <a:cs typeface="+mn-cs"/>
            </a:endParaRPr>
          </a:p>
        </p:txBody>
      </p:sp>
      <p:pic>
        <p:nvPicPr>
          <p:cNvPr id="71691" name="Picture 11"/>
          <p:cNvPicPr>
            <a:picLocks noChangeAspect="1"/>
          </p:cNvPicPr>
          <p:nvPr/>
        </p:nvPicPr>
        <p:blipFill>
          <a:blip r:embed="rId9">
            <a:clrChange>
              <a:clrFrom>
                <a:srgbClr val="0000FF"/>
              </a:clrFrom>
              <a:clrTo>
                <a:srgbClr val="000000"/>
              </a:clrTo>
            </a:clrChange>
            <a:clrChange>
              <a:clrFrom>
                <a:srgbClr val="800000"/>
              </a:clrFrom>
              <a:clrTo>
                <a:srgbClr val="000000"/>
              </a:clrTo>
            </a:clrChange>
            <a:clrChange>
              <a:clrFrom>
                <a:srgbClr val="FF0000"/>
              </a:clrFrom>
              <a:clrTo>
                <a:srgbClr val="00FFFF"/>
              </a:clrTo>
            </a:clrChange>
            <a:clrChange>
              <a:clrFrom>
                <a:srgbClr val="FFFFE8"/>
              </a:clrFrom>
              <a:clrTo>
                <a:srgbClr val="FFFFFF"/>
              </a:clrTo>
            </a:clrChange>
          </a:blip>
          <a:srcRect b="15749"/>
          <a:stretch>
            <a:fillRect/>
          </a:stretch>
        </p:blipFill>
        <p:spPr>
          <a:xfrm>
            <a:off x="6300788" y="4797425"/>
            <a:ext cx="2286000" cy="1444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92" name="AutoShape 12"/>
          <p:cNvSpPr/>
          <p:nvPr/>
        </p:nvSpPr>
        <p:spPr>
          <a:xfrm>
            <a:off x="1258888" y="3716338"/>
            <a:ext cx="2017712" cy="433387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693" name="AutoShape 13"/>
          <p:cNvSpPr/>
          <p:nvPr/>
        </p:nvSpPr>
        <p:spPr>
          <a:xfrm>
            <a:off x="5364163" y="3716338"/>
            <a:ext cx="792162" cy="433387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694" name="Oval 14"/>
          <p:cNvSpPr/>
          <p:nvPr/>
        </p:nvSpPr>
        <p:spPr>
          <a:xfrm>
            <a:off x="2916238" y="3141663"/>
            <a:ext cx="431800" cy="431800"/>
          </a:xfrm>
          <a:prstGeom prst="ellipse">
            <a:avLst/>
          </a:prstGeom>
          <a:noFill/>
          <a:ln w="254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695" name="Oval 15"/>
          <p:cNvSpPr/>
          <p:nvPr/>
        </p:nvSpPr>
        <p:spPr>
          <a:xfrm>
            <a:off x="6372225" y="3213100"/>
            <a:ext cx="431800" cy="431800"/>
          </a:xfrm>
          <a:prstGeom prst="ellipse">
            <a:avLst/>
          </a:prstGeom>
          <a:noFill/>
          <a:ln w="254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71696" name="Object 16"/>
          <p:cNvGraphicFramePr>
            <a:graphicFrameLocks noChangeAspect="1"/>
          </p:cNvGraphicFramePr>
          <p:nvPr/>
        </p:nvGraphicFramePr>
        <p:xfrm>
          <a:off x="3492500" y="3141663"/>
          <a:ext cx="7381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10" imgW="277495" imgH="146685" progId="Equation.3">
                  <p:embed/>
                </p:oleObj>
              </mc:Choice>
              <mc:Fallback>
                <p:oleObj name="" r:id="rId10" imgW="277495" imgH="146685" progId="Equation.3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92500" y="3141663"/>
                        <a:ext cx="738188" cy="433387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7" name="Object 17"/>
          <p:cNvGraphicFramePr>
            <a:graphicFrameLocks noChangeAspect="1"/>
          </p:cNvGraphicFramePr>
          <p:nvPr/>
        </p:nvGraphicFramePr>
        <p:xfrm>
          <a:off x="3563938" y="3789363"/>
          <a:ext cx="3063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" r:id="rId12" imgW="89535" imgH="114300" progId="Equation.3">
                  <p:embed/>
                </p:oleObj>
              </mc:Choice>
              <mc:Fallback>
                <p:oleObj name="" r:id="rId12" imgW="89535" imgH="114300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63938" y="3789363"/>
                        <a:ext cx="306387" cy="357187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8" name="Object 18"/>
          <p:cNvGraphicFramePr>
            <a:graphicFrameLocks noChangeAspect="1"/>
          </p:cNvGraphicFramePr>
          <p:nvPr/>
        </p:nvGraphicFramePr>
        <p:xfrm>
          <a:off x="7019925" y="3141663"/>
          <a:ext cx="7381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14" imgW="277495" imgH="146685" progId="Equation.3">
                  <p:embed/>
                </p:oleObj>
              </mc:Choice>
              <mc:Fallback>
                <p:oleObj name="" r:id="rId14" imgW="277495" imgH="146685" progId="Equation.3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19925" y="3141663"/>
                        <a:ext cx="738188" cy="433387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9" name="Object 19"/>
          <p:cNvGraphicFramePr>
            <a:graphicFrameLocks noChangeAspect="1"/>
          </p:cNvGraphicFramePr>
          <p:nvPr/>
        </p:nvGraphicFramePr>
        <p:xfrm>
          <a:off x="7092950" y="3789363"/>
          <a:ext cx="508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16" imgW="179705" imgH="114300" progId="Equation.3">
                  <p:embed/>
                </p:oleObj>
              </mc:Choice>
              <mc:Fallback>
                <p:oleObj name="" r:id="rId16" imgW="179705" imgH="1143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92950" y="3789363"/>
                        <a:ext cx="508000" cy="3556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0" name="Object 20"/>
          <p:cNvGraphicFramePr>
            <a:graphicFrameLocks noChangeAspect="1"/>
          </p:cNvGraphicFramePr>
          <p:nvPr/>
        </p:nvGraphicFramePr>
        <p:xfrm>
          <a:off x="731838" y="4437063"/>
          <a:ext cx="44878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18" imgW="1885950" imgH="212090" progId="Equation.3">
                  <p:embed/>
                </p:oleObj>
              </mc:Choice>
              <mc:Fallback>
                <p:oleObj name="" r:id="rId18" imgW="1885950" imgH="212090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1838" y="4437063"/>
                        <a:ext cx="4487862" cy="58261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1" name="Object 21"/>
          <p:cNvGraphicFramePr>
            <a:graphicFrameLocks noChangeAspect="1"/>
          </p:cNvGraphicFramePr>
          <p:nvPr/>
        </p:nvGraphicFramePr>
        <p:xfrm>
          <a:off x="684213" y="5084763"/>
          <a:ext cx="51466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20" imgW="2171700" imgH="212090" progId="Equation.3">
                  <p:embed/>
                </p:oleObj>
              </mc:Choice>
              <mc:Fallback>
                <p:oleObj name="" r:id="rId20" imgW="2171700" imgH="212090" progId="Equation.3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21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4213" y="5084763"/>
                        <a:ext cx="5146675" cy="58261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1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1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1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1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Text Box 4"/>
          <p:cNvSpPr txBox="1"/>
          <p:nvPr/>
        </p:nvSpPr>
        <p:spPr>
          <a:xfrm>
            <a:off x="539750" y="476250"/>
            <a:ext cx="8064500" cy="823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4800" b="1" dirty="0">
                <a:solidFill>
                  <a:srgbClr val="800000"/>
                </a:solidFill>
                <a:ea typeface="隶书" panose="02010509060101010101" pitchFamily="49" charset="-122"/>
              </a:rPr>
              <a:t>本章小结</a:t>
            </a:r>
            <a:endParaRPr lang="zh-CN" altLang="en-US" sz="4800" b="1" dirty="0">
              <a:solidFill>
                <a:srgbClr val="800000"/>
              </a:solidFill>
              <a:ea typeface="隶书" panose="02010509060101010101" pitchFamily="49" charset="-122"/>
            </a:endParaRPr>
          </a:p>
        </p:txBody>
      </p:sp>
      <p:sp>
        <p:nvSpPr>
          <p:cNvPr id="62467" name="Text Box 5"/>
          <p:cNvSpPr txBox="1"/>
          <p:nvPr/>
        </p:nvSpPr>
        <p:spPr>
          <a:xfrm>
            <a:off x="755650" y="2000250"/>
            <a:ext cx="7885113" cy="3725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panose="020B0604020202090204" pitchFamily="34" charset="0"/>
              </a:rPr>
              <a:t>1</a:t>
            </a:r>
            <a:r>
              <a:rPr lang="zh-CN" altLang="en-US" sz="2800" b="1" dirty="0">
                <a:latin typeface="Arial" panose="020B0604020202090204" pitchFamily="34" charset="0"/>
              </a:rPr>
              <a:t>、了解逻辑代数的基本概念；</a:t>
            </a:r>
            <a:endParaRPr lang="zh-CN" altLang="en-US" sz="2800" b="1" dirty="0">
              <a:latin typeface="Arial" panose="020B0604020202090204" pitchFamily="34" charset="0"/>
            </a:endParaRP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panose="020B0604020202090204" pitchFamily="34" charset="0"/>
              </a:rPr>
              <a:t>2</a:t>
            </a:r>
            <a:r>
              <a:rPr lang="zh-CN" altLang="en-US" sz="2800" b="1" dirty="0">
                <a:latin typeface="Arial" panose="020B0604020202090204" pitchFamily="34" charset="0"/>
              </a:rPr>
              <a:t>、熟悉逻辑代数的公理、定理及规则；</a:t>
            </a:r>
            <a:endParaRPr lang="zh-CN" altLang="en-US" sz="2800" b="1" dirty="0">
              <a:latin typeface="Arial" panose="020B0604020202090204" pitchFamily="34" charset="0"/>
            </a:endParaRP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panose="020B0604020202090204" pitchFamily="34" charset="0"/>
              </a:rPr>
              <a:t>3</a:t>
            </a:r>
            <a:r>
              <a:rPr lang="zh-CN" altLang="en-US" sz="2800" b="1" dirty="0">
                <a:latin typeface="Arial" panose="020B0604020202090204" pitchFamily="34" charset="0"/>
              </a:rPr>
              <a:t>、熟悉逻辑函数的表示方法及转换；</a:t>
            </a:r>
            <a:endParaRPr lang="zh-CN" altLang="en-US" sz="2800" b="1" dirty="0">
              <a:latin typeface="Arial" panose="020B0604020202090204" pitchFamily="34" charset="0"/>
            </a:endParaRP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panose="020B0604020202090204" pitchFamily="34" charset="0"/>
              </a:rPr>
              <a:t>4</a:t>
            </a:r>
            <a:r>
              <a:rPr lang="zh-CN" altLang="en-US" sz="2800" b="1" dirty="0">
                <a:latin typeface="Arial" panose="020B0604020202090204" pitchFamily="34" charset="0"/>
              </a:rPr>
              <a:t>、熟练掌握用最小（大）项表示逻辑函数；</a:t>
            </a:r>
            <a:endParaRPr lang="zh-CN" altLang="en-US" sz="2800" b="1" dirty="0">
              <a:latin typeface="Arial" panose="020B0604020202090204" pitchFamily="34" charset="0"/>
            </a:endParaRP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panose="020B0604020202090204" pitchFamily="34" charset="0"/>
              </a:rPr>
              <a:t>5</a:t>
            </a:r>
            <a:r>
              <a:rPr lang="zh-CN" altLang="en-US" sz="2800" b="1" dirty="0">
                <a:latin typeface="Arial" panose="020B0604020202090204" pitchFamily="34" charset="0"/>
              </a:rPr>
              <a:t>、熟悉用代数法化简逻辑函数；</a:t>
            </a:r>
            <a:endParaRPr lang="zh-CN" altLang="en-US" sz="2800" b="1" dirty="0">
              <a:latin typeface="Arial" panose="020B0604020202090204" pitchFamily="34" charset="0"/>
            </a:endParaRP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panose="020B0604020202090204" pitchFamily="34" charset="0"/>
              </a:rPr>
              <a:t>6</a:t>
            </a:r>
            <a:r>
              <a:rPr lang="zh-CN" altLang="en-US" sz="2800" b="1" dirty="0">
                <a:latin typeface="Arial" panose="020B0604020202090204" pitchFamily="34" charset="0"/>
              </a:rPr>
              <a:t>、熟练掌握用卡诺图化简逻辑函数；</a:t>
            </a:r>
            <a:endParaRPr lang="zh-CN" altLang="en-US" sz="2800" b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4" name="Text Box 6"/>
          <p:cNvSpPr txBox="1"/>
          <p:nvPr/>
        </p:nvSpPr>
        <p:spPr>
          <a:xfrm>
            <a:off x="685800" y="533400"/>
            <a:ext cx="1544638" cy="4572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  <a:tileRect/>
          </a:gradFill>
          <a:ln w="9525">
            <a:noFill/>
          </a:ln>
          <a:effectLst>
            <a:outerShdw sy="50000" kx="2453608" rotWithShape="0">
              <a:srgbClr val="808080"/>
            </a:outerShdw>
          </a:effectLst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C0000"/>
                </a:solidFill>
                <a:latin typeface="宋体" panose="02010600030101010101" pitchFamily="2" charset="-122"/>
              </a:rPr>
              <a:t>非逻辑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grpSp>
        <p:nvGrpSpPr>
          <p:cNvPr id="7175" name="Group 7"/>
          <p:cNvGrpSpPr/>
          <p:nvPr/>
        </p:nvGrpSpPr>
        <p:grpSpPr>
          <a:xfrm>
            <a:off x="2987675" y="260350"/>
            <a:ext cx="5791200" cy="1143000"/>
            <a:chOff x="2112" y="-240"/>
            <a:chExt cx="3648" cy="720"/>
          </a:xfrm>
        </p:grpSpPr>
        <p:sp>
          <p:nvSpPr>
            <p:cNvPr id="7230" name="AutoShape 8"/>
            <p:cNvSpPr/>
            <p:nvPr/>
          </p:nvSpPr>
          <p:spPr>
            <a:xfrm>
              <a:off x="2112" y="-240"/>
              <a:ext cx="3648" cy="720"/>
            </a:xfrm>
            <a:prstGeom prst="wedgeRectCallout">
              <a:avLst>
                <a:gd name="adj1" fmla="val -63157"/>
                <a:gd name="adj2" fmla="val -5000"/>
              </a:avLst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7231" name="Text Box 9"/>
            <p:cNvSpPr txBox="1"/>
            <p:nvPr/>
          </p:nvSpPr>
          <p:spPr>
            <a:xfrm>
              <a:off x="2112" y="-144"/>
              <a:ext cx="3648" cy="518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宋体" panose="02010600030101010101" pitchFamily="2" charset="-122"/>
                </a:rPr>
                <a:t>当决定某一事件的条件满足时，事件不发生；反之事件发生</a:t>
              </a:r>
              <a:r>
                <a:rPr lang="zh-CN" altLang="en-US" sz="2400" dirty="0">
                  <a:latin typeface="宋体" panose="02010600030101010101" pitchFamily="2" charset="-122"/>
                </a:rPr>
                <a:t>，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7178" name="Text Box 10"/>
          <p:cNvSpPr txBox="1"/>
          <p:nvPr/>
        </p:nvSpPr>
        <p:spPr>
          <a:xfrm>
            <a:off x="338138" y="1066800"/>
            <a:ext cx="23288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非逻辑真值表</a:t>
            </a:r>
            <a:endParaRPr lang="zh-CN" altLang="en-US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grpSp>
        <p:nvGrpSpPr>
          <p:cNvPr id="7179" name="Group 11"/>
          <p:cNvGrpSpPr/>
          <p:nvPr/>
        </p:nvGrpSpPr>
        <p:grpSpPr>
          <a:xfrm>
            <a:off x="5715000" y="1371600"/>
            <a:ext cx="3124200" cy="1828800"/>
            <a:chOff x="2928" y="2880"/>
            <a:chExt cx="2256" cy="1152"/>
          </a:xfrm>
        </p:grpSpPr>
        <p:sp>
          <p:nvSpPr>
            <p:cNvPr id="7228" name="Text Box 12"/>
            <p:cNvSpPr txBox="1"/>
            <p:nvPr/>
          </p:nvSpPr>
          <p:spPr>
            <a:xfrm>
              <a:off x="2999" y="2928"/>
              <a:ext cx="11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逻辑符号</a:t>
              </a:r>
              <a:endParaRPr lang="zh-CN" altLang="en-US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7229" name="Rectangle 13"/>
            <p:cNvSpPr/>
            <p:nvPr/>
          </p:nvSpPr>
          <p:spPr>
            <a:xfrm>
              <a:off x="2928" y="2880"/>
              <a:ext cx="2256" cy="1152"/>
            </a:xfrm>
            <a:prstGeom prst="rect">
              <a:avLst/>
            </a:prstGeom>
            <a:noFill/>
            <a:ln w="57150" cap="flat" cmpd="thickThin">
              <a:solidFill>
                <a:srgbClr val="33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7182" name="Rectangle 14"/>
          <p:cNvSpPr/>
          <p:nvPr/>
        </p:nvSpPr>
        <p:spPr>
          <a:xfrm>
            <a:off x="6772275" y="1905000"/>
            <a:ext cx="701675" cy="10668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7183" name="Group 15"/>
          <p:cNvGrpSpPr/>
          <p:nvPr/>
        </p:nvGrpSpPr>
        <p:grpSpPr>
          <a:xfrm>
            <a:off x="5716588" y="2133600"/>
            <a:ext cx="1055687" cy="519113"/>
            <a:chOff x="3094" y="3216"/>
            <a:chExt cx="794" cy="327"/>
          </a:xfrm>
        </p:grpSpPr>
        <p:grpSp>
          <p:nvGrpSpPr>
            <p:cNvPr id="7224" name="Group 16"/>
            <p:cNvGrpSpPr/>
            <p:nvPr/>
          </p:nvGrpSpPr>
          <p:grpSpPr>
            <a:xfrm>
              <a:off x="3456" y="3360"/>
              <a:ext cx="432" cy="96"/>
              <a:chOff x="2208" y="3360"/>
              <a:chExt cx="432" cy="96"/>
            </a:xfrm>
          </p:grpSpPr>
          <p:sp>
            <p:nvSpPr>
              <p:cNvPr id="7226" name="Line 17"/>
              <p:cNvSpPr/>
              <p:nvPr/>
            </p:nvSpPr>
            <p:spPr>
              <a:xfrm>
                <a:off x="2304" y="3408"/>
                <a:ext cx="3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27" name="Oval 18"/>
              <p:cNvSpPr/>
              <p:nvPr/>
            </p:nvSpPr>
            <p:spPr>
              <a:xfrm>
                <a:off x="2208" y="3360"/>
                <a:ext cx="96" cy="96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sp>
          <p:nvSpPr>
            <p:cNvPr id="7225" name="Text Box 19"/>
            <p:cNvSpPr txBox="1"/>
            <p:nvPr/>
          </p:nvSpPr>
          <p:spPr>
            <a:xfrm>
              <a:off x="3094" y="3216"/>
              <a:ext cx="3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7188" name="Group 20"/>
          <p:cNvGrpSpPr/>
          <p:nvPr/>
        </p:nvGrpSpPr>
        <p:grpSpPr>
          <a:xfrm>
            <a:off x="7691438" y="2133600"/>
            <a:ext cx="1147762" cy="519113"/>
            <a:chOff x="4416" y="3408"/>
            <a:chExt cx="864" cy="327"/>
          </a:xfrm>
        </p:grpSpPr>
        <p:grpSp>
          <p:nvGrpSpPr>
            <p:cNvPr id="7220" name="Group 21"/>
            <p:cNvGrpSpPr/>
            <p:nvPr/>
          </p:nvGrpSpPr>
          <p:grpSpPr>
            <a:xfrm>
              <a:off x="4416" y="3552"/>
              <a:ext cx="432" cy="96"/>
              <a:chOff x="2496" y="3552"/>
              <a:chExt cx="432" cy="96"/>
            </a:xfrm>
          </p:grpSpPr>
          <p:sp>
            <p:nvSpPr>
              <p:cNvPr id="7222" name="Line 22"/>
              <p:cNvSpPr/>
              <p:nvPr/>
            </p:nvSpPr>
            <p:spPr>
              <a:xfrm>
                <a:off x="2496" y="3600"/>
                <a:ext cx="3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23" name="Oval 23"/>
              <p:cNvSpPr/>
              <p:nvPr/>
            </p:nvSpPr>
            <p:spPr>
              <a:xfrm>
                <a:off x="2832" y="3552"/>
                <a:ext cx="96" cy="96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sp>
          <p:nvSpPr>
            <p:cNvPr id="7221" name="Text Box 24"/>
            <p:cNvSpPr txBox="1"/>
            <p:nvPr/>
          </p:nvSpPr>
          <p:spPr>
            <a:xfrm>
              <a:off x="4992" y="3408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F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sp>
        <p:nvSpPr>
          <p:cNvPr id="7193" name="Oval 25"/>
          <p:cNvSpPr/>
          <p:nvPr/>
        </p:nvSpPr>
        <p:spPr>
          <a:xfrm>
            <a:off x="7467600" y="2286000"/>
            <a:ext cx="228600" cy="228600"/>
          </a:xfrm>
          <a:prstGeom prst="ellipse">
            <a:avLst/>
          </a:prstGeom>
          <a:noFill/>
          <a:ln w="571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4400" b="1" dirty="0">
              <a:solidFill>
                <a:schemeClr val="accent2"/>
              </a:solidFill>
              <a:latin typeface="Times New Roman" panose="02020503050405090304" pitchFamily="18" charset="0"/>
            </a:endParaRPr>
          </a:p>
        </p:txBody>
      </p:sp>
      <p:sp>
        <p:nvSpPr>
          <p:cNvPr id="7194" name="Text Box 26"/>
          <p:cNvSpPr txBox="1"/>
          <p:nvPr/>
        </p:nvSpPr>
        <p:spPr>
          <a:xfrm>
            <a:off x="6958013" y="198120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503050405090304" pitchFamily="18" charset="0"/>
              </a:rPr>
              <a:t>1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7195" name="Text Box 27"/>
          <p:cNvSpPr txBox="1"/>
          <p:nvPr/>
        </p:nvSpPr>
        <p:spPr>
          <a:xfrm>
            <a:off x="685800" y="1600200"/>
            <a:ext cx="44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A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7196" name="Text Box 28"/>
          <p:cNvSpPr txBox="1"/>
          <p:nvPr/>
        </p:nvSpPr>
        <p:spPr>
          <a:xfrm>
            <a:off x="1828800" y="1600200"/>
            <a:ext cx="4016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F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7197" name="Text Box 29"/>
          <p:cNvSpPr txBox="1"/>
          <p:nvPr/>
        </p:nvSpPr>
        <p:spPr>
          <a:xfrm>
            <a:off x="685800" y="228600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0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7198" name="Text Box 30"/>
          <p:cNvSpPr txBox="1"/>
          <p:nvPr/>
        </p:nvSpPr>
        <p:spPr>
          <a:xfrm>
            <a:off x="1828800" y="228600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1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7199" name="Text Box 31"/>
          <p:cNvSpPr txBox="1"/>
          <p:nvPr/>
        </p:nvSpPr>
        <p:spPr>
          <a:xfrm>
            <a:off x="685800" y="266700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1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7200" name="Text Box 32"/>
          <p:cNvSpPr txBox="1"/>
          <p:nvPr/>
        </p:nvSpPr>
        <p:spPr>
          <a:xfrm>
            <a:off x="1828800" y="266700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0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grpSp>
        <p:nvGrpSpPr>
          <p:cNvPr id="7201" name="Group 33"/>
          <p:cNvGrpSpPr/>
          <p:nvPr/>
        </p:nvGrpSpPr>
        <p:grpSpPr>
          <a:xfrm>
            <a:off x="457200" y="1600200"/>
            <a:ext cx="1981200" cy="1600200"/>
            <a:chOff x="288" y="1008"/>
            <a:chExt cx="1248" cy="1008"/>
          </a:xfrm>
        </p:grpSpPr>
        <p:sp>
          <p:nvSpPr>
            <p:cNvPr id="7217" name="Rectangle 34"/>
            <p:cNvSpPr/>
            <p:nvPr/>
          </p:nvSpPr>
          <p:spPr>
            <a:xfrm>
              <a:off x="288" y="1008"/>
              <a:ext cx="1248" cy="100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7218" name="Line 35"/>
            <p:cNvSpPr/>
            <p:nvPr/>
          </p:nvSpPr>
          <p:spPr>
            <a:xfrm>
              <a:off x="288" y="1392"/>
              <a:ext cx="1248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19" name="Line 36"/>
            <p:cNvSpPr/>
            <p:nvPr/>
          </p:nvSpPr>
          <p:spPr>
            <a:xfrm>
              <a:off x="912" y="1008"/>
              <a:ext cx="0" cy="1008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205" name="Group 37"/>
          <p:cNvGrpSpPr/>
          <p:nvPr/>
        </p:nvGrpSpPr>
        <p:grpSpPr>
          <a:xfrm>
            <a:off x="2743200" y="1371600"/>
            <a:ext cx="2743200" cy="1828800"/>
            <a:chOff x="1728" y="864"/>
            <a:chExt cx="1728" cy="1152"/>
          </a:xfrm>
        </p:grpSpPr>
        <p:grpSp>
          <p:nvGrpSpPr>
            <p:cNvPr id="7213" name="Group 38"/>
            <p:cNvGrpSpPr/>
            <p:nvPr/>
          </p:nvGrpSpPr>
          <p:grpSpPr>
            <a:xfrm>
              <a:off x="1728" y="864"/>
              <a:ext cx="1728" cy="1152"/>
              <a:chOff x="288" y="2736"/>
              <a:chExt cx="1728" cy="1152"/>
            </a:xfrm>
          </p:grpSpPr>
          <p:sp>
            <p:nvSpPr>
              <p:cNvPr id="7215" name="Text Box 39"/>
              <p:cNvSpPr txBox="1"/>
              <p:nvPr/>
            </p:nvSpPr>
            <p:spPr>
              <a:xfrm>
                <a:off x="384" y="2784"/>
                <a:ext cx="1632" cy="8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逻辑表达式</a:t>
                </a:r>
                <a:endParaRPr lang="zh-CN" altLang="en-US" sz="2800" b="1" dirty="0">
                  <a:latin typeface="宋体" panose="02010600030101010101" pitchFamily="2" charset="-122"/>
                </a:endParaRPr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endParaRPr lang="zh-CN" altLang="en-US" sz="2800" b="1" dirty="0">
                  <a:latin typeface="宋体" panose="02010600030101010101" pitchFamily="2" charset="-122"/>
                </a:endParaRPr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dirty="0">
                    <a:latin typeface="宋体" panose="02010600030101010101" pitchFamily="2" charset="-122"/>
                  </a:rPr>
                  <a:t>F= A </a:t>
                </a:r>
                <a:endParaRPr lang="en-US" altLang="zh-CN" sz="24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7216" name="Rectangle 40"/>
              <p:cNvSpPr/>
              <p:nvPr/>
            </p:nvSpPr>
            <p:spPr>
              <a:xfrm>
                <a:off x="288" y="2736"/>
                <a:ext cx="1728" cy="1152"/>
              </a:xfrm>
              <a:prstGeom prst="rect">
                <a:avLst/>
              </a:prstGeom>
              <a:noFill/>
              <a:ln w="57150" cap="flat" cmpd="thinThick">
                <a:solidFill>
                  <a:srgbClr val="33CC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sp>
          <p:nvSpPr>
            <p:cNvPr id="7214" name="Line 41"/>
            <p:cNvSpPr/>
            <p:nvPr/>
          </p:nvSpPr>
          <p:spPr>
            <a:xfrm>
              <a:off x="2208" y="1488"/>
              <a:ext cx="144" cy="0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210" name="Group 42"/>
          <p:cNvGrpSpPr/>
          <p:nvPr/>
        </p:nvGrpSpPr>
        <p:grpSpPr>
          <a:xfrm>
            <a:off x="3886200" y="914400"/>
            <a:ext cx="2743200" cy="1143000"/>
            <a:chOff x="1200" y="2544"/>
            <a:chExt cx="2832" cy="720"/>
          </a:xfrm>
        </p:grpSpPr>
        <p:sp>
          <p:nvSpPr>
            <p:cNvPr id="7211" name="AutoShape 43"/>
            <p:cNvSpPr/>
            <p:nvPr/>
          </p:nvSpPr>
          <p:spPr>
            <a:xfrm>
              <a:off x="1200" y="2544"/>
              <a:ext cx="2832" cy="720"/>
            </a:xfrm>
            <a:prstGeom prst="wedgeRoundRectCallout">
              <a:avLst>
                <a:gd name="adj1" fmla="val -55190"/>
                <a:gd name="adj2" fmla="val 74722"/>
                <a:gd name="adj3" fmla="val 16667"/>
              </a:avLst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7212" name="Text Box 44"/>
            <p:cNvSpPr txBox="1"/>
            <p:nvPr/>
          </p:nvSpPr>
          <p:spPr>
            <a:xfrm>
              <a:off x="1345" y="2803"/>
              <a:ext cx="2639" cy="288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503050405090304" pitchFamily="18" charset="0"/>
                </a:rPr>
                <a:t>“</a:t>
              </a:r>
              <a:r>
                <a:rPr lang="en-US" altLang="zh-CN" sz="2400" b="1" dirty="0">
                  <a:latin typeface="宋体" panose="02010600030101010101" pitchFamily="2" charset="-122"/>
                </a:rPr>
                <a:t>-</a:t>
              </a:r>
              <a:r>
                <a:rPr lang="en-US" altLang="zh-CN" sz="2400" b="1" dirty="0">
                  <a:latin typeface="Times New Roman" panose="02020503050405090304" pitchFamily="18" charset="0"/>
                </a:rPr>
                <a:t>”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非逻辑运算符</a:t>
              </a:r>
              <a:endParaRPr lang="zh-CN" altLang="en-US" sz="24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Text Box 45"/>
          <p:cNvSpPr txBox="1"/>
          <p:nvPr/>
        </p:nvSpPr>
        <p:spPr>
          <a:xfrm>
            <a:off x="381000" y="3429000"/>
            <a:ext cx="266700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三、复合逻辑运算</a:t>
            </a:r>
            <a:endParaRPr lang="zh-CN" altLang="en-US" sz="2400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Text Box 47"/>
          <p:cNvSpPr txBox="1"/>
          <p:nvPr/>
        </p:nvSpPr>
        <p:spPr>
          <a:xfrm>
            <a:off x="939800" y="4191000"/>
            <a:ext cx="203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与非逻辑运算</a:t>
            </a:r>
            <a:endParaRPr lang="zh-CN" altLang="en-US" sz="2400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grpSp>
        <p:nvGrpSpPr>
          <p:cNvPr id="4" name="Group 48"/>
          <p:cNvGrpSpPr/>
          <p:nvPr/>
        </p:nvGrpSpPr>
        <p:grpSpPr>
          <a:xfrm>
            <a:off x="1311275" y="6096000"/>
            <a:ext cx="1219200" cy="519113"/>
            <a:chOff x="826" y="3840"/>
            <a:chExt cx="768" cy="327"/>
          </a:xfrm>
        </p:grpSpPr>
        <p:sp>
          <p:nvSpPr>
            <p:cNvPr id="7209" name="Text Box 49"/>
            <p:cNvSpPr txBox="1"/>
            <p:nvPr/>
          </p:nvSpPr>
          <p:spPr>
            <a:xfrm>
              <a:off x="826" y="3840"/>
              <a:ext cx="7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F</a:t>
              </a:r>
              <a:r>
                <a:rPr lang="en-US" altLang="zh-CN" sz="2800" b="1" baseline="-25000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1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=AB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5" name="Line 50"/>
            <p:cNvSpPr/>
            <p:nvPr/>
          </p:nvSpPr>
          <p:spPr>
            <a:xfrm>
              <a:off x="1248" y="3888"/>
              <a:ext cx="240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" name="Text Box 51"/>
          <p:cNvSpPr txBox="1"/>
          <p:nvPr/>
        </p:nvSpPr>
        <p:spPr>
          <a:xfrm>
            <a:off x="3886200" y="4191000"/>
            <a:ext cx="203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或非逻辑运算</a:t>
            </a:r>
            <a:endParaRPr lang="zh-CN" altLang="en-US" sz="2400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grpSp>
        <p:nvGrpSpPr>
          <p:cNvPr id="7" name="Group 53"/>
          <p:cNvGrpSpPr/>
          <p:nvPr/>
        </p:nvGrpSpPr>
        <p:grpSpPr>
          <a:xfrm>
            <a:off x="4267200" y="6186488"/>
            <a:ext cx="1422400" cy="519112"/>
            <a:chOff x="2688" y="3897"/>
            <a:chExt cx="896" cy="327"/>
          </a:xfrm>
        </p:grpSpPr>
        <p:sp>
          <p:nvSpPr>
            <p:cNvPr id="7207" name="Text Box 54"/>
            <p:cNvSpPr txBox="1"/>
            <p:nvPr/>
          </p:nvSpPr>
          <p:spPr>
            <a:xfrm>
              <a:off x="2688" y="3897"/>
              <a:ext cx="8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F</a:t>
              </a:r>
              <a:r>
                <a:rPr lang="en-US" altLang="zh-CN" sz="2800" b="1" baseline="-25000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2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=A+B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7208" name="Line 55"/>
            <p:cNvSpPr/>
            <p:nvPr/>
          </p:nvSpPr>
          <p:spPr>
            <a:xfrm>
              <a:off x="3120" y="3936"/>
              <a:ext cx="384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" name="Text Box 56"/>
          <p:cNvSpPr txBox="1"/>
          <p:nvPr/>
        </p:nvSpPr>
        <p:spPr>
          <a:xfrm>
            <a:off x="6627813" y="4191000"/>
            <a:ext cx="23399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与或非逻辑运算</a:t>
            </a:r>
            <a:endParaRPr lang="zh-CN" altLang="en-US" sz="2400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grpSp>
        <p:nvGrpSpPr>
          <p:cNvPr id="9" name="Group 58"/>
          <p:cNvGrpSpPr/>
          <p:nvPr/>
        </p:nvGrpSpPr>
        <p:grpSpPr>
          <a:xfrm>
            <a:off x="6683375" y="6248400"/>
            <a:ext cx="1936750" cy="519113"/>
            <a:chOff x="4210" y="3936"/>
            <a:chExt cx="1220" cy="327"/>
          </a:xfrm>
        </p:grpSpPr>
        <p:sp>
          <p:nvSpPr>
            <p:cNvPr id="10" name="Text Box 59"/>
            <p:cNvSpPr txBox="1"/>
            <p:nvPr/>
          </p:nvSpPr>
          <p:spPr>
            <a:xfrm>
              <a:off x="4210" y="3936"/>
              <a:ext cx="12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F</a:t>
              </a:r>
              <a:r>
                <a:rPr lang="en-US" altLang="zh-CN" sz="2800" b="1" baseline="-25000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3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=AB+CD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7206" name="Line 60"/>
            <p:cNvSpPr/>
            <p:nvPr/>
          </p:nvSpPr>
          <p:spPr>
            <a:xfrm>
              <a:off x="4656" y="3984"/>
              <a:ext cx="672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11" name="Picture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4876800"/>
            <a:ext cx="2819400" cy="1219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876800"/>
            <a:ext cx="2362200" cy="1335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4841875"/>
            <a:ext cx="2514600" cy="13303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232" name="Group 64"/>
          <p:cNvGrpSpPr/>
          <p:nvPr/>
        </p:nvGrpSpPr>
        <p:grpSpPr>
          <a:xfrm>
            <a:off x="6156325" y="3284538"/>
            <a:ext cx="2082800" cy="609600"/>
            <a:chOff x="3984" y="2208"/>
            <a:chExt cx="1312" cy="384"/>
          </a:xfrm>
        </p:grpSpPr>
        <p:sp>
          <p:nvSpPr>
            <p:cNvPr id="14" name="AutoShape 65"/>
            <p:cNvSpPr/>
            <p:nvPr/>
          </p:nvSpPr>
          <p:spPr>
            <a:xfrm rot="5400000">
              <a:off x="4383" y="2232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1905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5" name="Oval 66"/>
            <p:cNvSpPr/>
            <p:nvPr/>
          </p:nvSpPr>
          <p:spPr>
            <a:xfrm>
              <a:off x="4743" y="2352"/>
              <a:ext cx="96" cy="96"/>
            </a:xfrm>
            <a:prstGeom prst="ellipse">
              <a:avLst/>
            </a:prstGeom>
            <a:noFill/>
            <a:ln w="1905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16" name="Line 67"/>
            <p:cNvSpPr/>
            <p:nvPr/>
          </p:nvSpPr>
          <p:spPr>
            <a:xfrm>
              <a:off x="4839" y="2400"/>
              <a:ext cx="240" cy="0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2" name="Line 68"/>
            <p:cNvSpPr/>
            <p:nvPr/>
          </p:nvSpPr>
          <p:spPr>
            <a:xfrm flipH="1">
              <a:off x="4167" y="2400"/>
              <a:ext cx="240" cy="0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3" name="Text Box 69"/>
            <p:cNvSpPr txBox="1"/>
            <p:nvPr/>
          </p:nvSpPr>
          <p:spPr>
            <a:xfrm>
              <a:off x="3984" y="2256"/>
              <a:ext cx="231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latin typeface="Tahoma" panose="020B0804030504040204" pitchFamily="34" charset="0"/>
                </a:rPr>
                <a:t>A</a:t>
              </a:r>
              <a:endParaRPr lang="en-US" altLang="zh-CN" sz="2400" dirty="0">
                <a:latin typeface="Tahoma" panose="020B0804030504040204" pitchFamily="34" charset="0"/>
              </a:endParaRPr>
            </a:p>
          </p:txBody>
        </p:sp>
        <p:sp>
          <p:nvSpPr>
            <p:cNvPr id="7204" name="Text Box 70"/>
            <p:cNvSpPr txBox="1"/>
            <p:nvPr/>
          </p:nvSpPr>
          <p:spPr>
            <a:xfrm>
              <a:off x="5069" y="2256"/>
              <a:ext cx="227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latin typeface="Tahoma" panose="020B0804030504040204" pitchFamily="34" charset="0"/>
                </a:rPr>
                <a:t>Y</a:t>
              </a:r>
              <a:endParaRPr lang="en-US" altLang="zh-CN" sz="2400" dirty="0">
                <a:latin typeface="Tahoma" panose="020B08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0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8" grpId="0"/>
      <p:bldP spid="7193" grpId="0" animBg="1"/>
      <p:bldP spid="7194" grpId="0"/>
      <p:bldP spid="7195" grpId="0"/>
      <p:bldP spid="7196" grpId="0"/>
      <p:bldP spid="7197" grpId="0"/>
      <p:bldP spid="7198" grpId="0"/>
      <p:bldP spid="7199" grpId="0"/>
      <p:bldP spid="7200" grpId="0"/>
      <p:bldP spid="2" grpId="0"/>
      <p:bldP spid="3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/>
          <p:nvPr/>
        </p:nvSpPr>
        <p:spPr>
          <a:xfrm>
            <a:off x="609600" y="533400"/>
            <a:ext cx="2133600" cy="4572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  <a:tileRect/>
          </a:gradFill>
          <a:ln w="9525">
            <a:noFill/>
          </a:ln>
          <a:effectLst>
            <a:outerShdw sy="50000" kx="2453608" rotWithShape="0">
              <a:srgbClr val="808080"/>
            </a:outerShdw>
          </a:effectLst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C0000"/>
                </a:solidFill>
                <a:latin typeface="宋体" panose="02010600030101010101" pitchFamily="2" charset="-122"/>
              </a:rPr>
              <a:t>异或运算</a:t>
            </a:r>
            <a:endParaRPr lang="zh-CN" altLang="en-US" sz="2400" b="1" dirty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8197" name="Group 5"/>
          <p:cNvGrpSpPr/>
          <p:nvPr/>
        </p:nvGrpSpPr>
        <p:grpSpPr>
          <a:xfrm>
            <a:off x="304800" y="1143000"/>
            <a:ext cx="2438400" cy="1981200"/>
            <a:chOff x="4080" y="1008"/>
            <a:chExt cx="1536" cy="1248"/>
          </a:xfrm>
        </p:grpSpPr>
        <p:sp>
          <p:nvSpPr>
            <p:cNvPr id="8286" name="Rectangle 6"/>
            <p:cNvSpPr/>
            <p:nvPr/>
          </p:nvSpPr>
          <p:spPr>
            <a:xfrm>
              <a:off x="4080" y="1008"/>
              <a:ext cx="1536" cy="12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8287" name="Line 7"/>
            <p:cNvSpPr/>
            <p:nvPr/>
          </p:nvSpPr>
          <p:spPr>
            <a:xfrm>
              <a:off x="4080" y="1296"/>
              <a:ext cx="15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88" name="Line 8"/>
            <p:cNvSpPr/>
            <p:nvPr/>
          </p:nvSpPr>
          <p:spPr>
            <a:xfrm>
              <a:off x="5136" y="1008"/>
              <a:ext cx="0" cy="1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201" name="Text Box 9"/>
          <p:cNvSpPr txBox="1"/>
          <p:nvPr/>
        </p:nvSpPr>
        <p:spPr>
          <a:xfrm>
            <a:off x="457200" y="1143000"/>
            <a:ext cx="44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A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8202" name="Text Box 10"/>
          <p:cNvSpPr txBox="1"/>
          <p:nvPr/>
        </p:nvSpPr>
        <p:spPr>
          <a:xfrm>
            <a:off x="1295400" y="1143000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B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8203" name="Text Box 11"/>
          <p:cNvSpPr txBox="1"/>
          <p:nvPr/>
        </p:nvSpPr>
        <p:spPr>
          <a:xfrm>
            <a:off x="2209800" y="1143000"/>
            <a:ext cx="3825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F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8204" name="Rectangle 12"/>
          <p:cNvSpPr/>
          <p:nvPr/>
        </p:nvSpPr>
        <p:spPr>
          <a:xfrm>
            <a:off x="533400" y="2286000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1      0</a:t>
            </a:r>
            <a:endParaRPr lang="en-US" altLang="zh-CN" sz="28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8205" name="Text Box 13"/>
          <p:cNvSpPr txBox="1"/>
          <p:nvPr/>
        </p:nvSpPr>
        <p:spPr>
          <a:xfrm>
            <a:off x="533400" y="2667000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1      1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8206" name="Rectangle 14"/>
          <p:cNvSpPr/>
          <p:nvPr/>
        </p:nvSpPr>
        <p:spPr>
          <a:xfrm>
            <a:off x="533400" y="1905000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0      1</a:t>
            </a:r>
            <a:endParaRPr lang="en-US" altLang="zh-CN" sz="28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8207" name="Rectangle 15"/>
          <p:cNvSpPr/>
          <p:nvPr/>
        </p:nvSpPr>
        <p:spPr>
          <a:xfrm>
            <a:off x="533400" y="1524000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0      0</a:t>
            </a:r>
            <a:endParaRPr lang="en-US" altLang="zh-CN" sz="28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8208" name="Text Box 16"/>
          <p:cNvSpPr txBox="1"/>
          <p:nvPr/>
        </p:nvSpPr>
        <p:spPr>
          <a:xfrm>
            <a:off x="2152650" y="190500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1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8209" name="Text Box 17"/>
          <p:cNvSpPr txBox="1"/>
          <p:nvPr/>
        </p:nvSpPr>
        <p:spPr>
          <a:xfrm>
            <a:off x="2152650" y="2300288"/>
            <a:ext cx="36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1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8210" name="Text Box 18"/>
          <p:cNvSpPr txBox="1"/>
          <p:nvPr/>
        </p:nvSpPr>
        <p:spPr>
          <a:xfrm>
            <a:off x="2133600" y="2681288"/>
            <a:ext cx="36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0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8211" name="Text Box 19"/>
          <p:cNvSpPr txBox="1"/>
          <p:nvPr/>
        </p:nvSpPr>
        <p:spPr>
          <a:xfrm>
            <a:off x="2152650" y="152400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rPr>
              <a:t>0</a:t>
            </a:r>
            <a:endParaRPr lang="en-US" altLang="zh-CN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grpSp>
        <p:nvGrpSpPr>
          <p:cNvPr id="8212" name="Group 20"/>
          <p:cNvGrpSpPr/>
          <p:nvPr/>
        </p:nvGrpSpPr>
        <p:grpSpPr>
          <a:xfrm>
            <a:off x="2895600" y="1295400"/>
            <a:ext cx="2743200" cy="1828800"/>
            <a:chOff x="2208" y="0"/>
            <a:chExt cx="1728" cy="1152"/>
          </a:xfrm>
        </p:grpSpPr>
        <p:grpSp>
          <p:nvGrpSpPr>
            <p:cNvPr id="8281" name="Group 21"/>
            <p:cNvGrpSpPr/>
            <p:nvPr/>
          </p:nvGrpSpPr>
          <p:grpSpPr>
            <a:xfrm>
              <a:off x="2208" y="0"/>
              <a:ext cx="1728" cy="1152"/>
              <a:chOff x="288" y="2736"/>
              <a:chExt cx="1728" cy="1152"/>
            </a:xfrm>
          </p:grpSpPr>
          <p:sp>
            <p:nvSpPr>
              <p:cNvPr id="8284" name="Text Box 22"/>
              <p:cNvSpPr txBox="1"/>
              <p:nvPr/>
            </p:nvSpPr>
            <p:spPr>
              <a:xfrm>
                <a:off x="384" y="2784"/>
                <a:ext cx="1632" cy="8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latin typeface="宋体" panose="02010600030101010101" pitchFamily="2" charset="-122"/>
                  </a:rPr>
                  <a:t>逻辑表达式</a:t>
                </a:r>
                <a:endParaRPr lang="zh-CN" altLang="en-US" sz="2800" b="1" dirty="0">
                  <a:latin typeface="宋体" panose="02010600030101010101" pitchFamily="2" charset="-122"/>
                </a:endParaRPr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endParaRPr lang="zh-CN" altLang="en-US" sz="2800" b="1" dirty="0">
                  <a:latin typeface="宋体" panose="02010600030101010101" pitchFamily="2" charset="-122"/>
                </a:endParaRPr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b="1" dirty="0">
                    <a:latin typeface="宋体" panose="02010600030101010101" pitchFamily="2" charset="-122"/>
                  </a:rPr>
                  <a:t>F=A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宋体" panose="02010600030101010101" pitchFamily="2" charset="-122"/>
                    <a:sym typeface="Symbol" panose="05050102010706020507" pitchFamily="18" charset="2"/>
                  </a:rPr>
                  <a:t></a:t>
                </a:r>
                <a:r>
                  <a:rPr lang="en-US" altLang="zh-CN" sz="2800" b="1" dirty="0">
                    <a:latin typeface="宋体" panose="02010600030101010101" pitchFamily="2" charset="-122"/>
                    <a:sym typeface="Symbol" panose="05050102010706020507" pitchFamily="18" charset="2"/>
                  </a:rPr>
                  <a:t>B=AB+AB</a:t>
                </a:r>
                <a:r>
                  <a:rPr lang="en-US" altLang="zh-CN" sz="2800" b="1" dirty="0">
                    <a:latin typeface="宋体" panose="02010600030101010101" pitchFamily="2" charset="-122"/>
                  </a:rPr>
                  <a:t> </a:t>
                </a:r>
                <a:endParaRPr lang="en-US" altLang="zh-CN" sz="24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8285" name="Rectangle 23"/>
              <p:cNvSpPr/>
              <p:nvPr/>
            </p:nvSpPr>
            <p:spPr>
              <a:xfrm>
                <a:off x="288" y="2736"/>
                <a:ext cx="1728" cy="1152"/>
              </a:xfrm>
              <a:prstGeom prst="rect">
                <a:avLst/>
              </a:prstGeom>
              <a:noFill/>
              <a:ln w="57150" cap="flat" cmpd="thinThick">
                <a:solidFill>
                  <a:srgbClr val="33CC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sp>
          <p:nvSpPr>
            <p:cNvPr id="8282" name="Line 24"/>
            <p:cNvSpPr/>
            <p:nvPr/>
          </p:nvSpPr>
          <p:spPr>
            <a:xfrm>
              <a:off x="3456" y="624"/>
              <a:ext cx="96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83" name="Line 25"/>
            <p:cNvSpPr/>
            <p:nvPr/>
          </p:nvSpPr>
          <p:spPr>
            <a:xfrm>
              <a:off x="3216" y="624"/>
              <a:ext cx="96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218" name="Group 26"/>
          <p:cNvGrpSpPr/>
          <p:nvPr/>
        </p:nvGrpSpPr>
        <p:grpSpPr>
          <a:xfrm>
            <a:off x="5911850" y="1828800"/>
            <a:ext cx="2946400" cy="1143000"/>
            <a:chOff x="3724" y="1152"/>
            <a:chExt cx="1856" cy="720"/>
          </a:xfrm>
        </p:grpSpPr>
        <p:sp>
          <p:nvSpPr>
            <p:cNvPr id="8265" name="Rectangle 27"/>
            <p:cNvSpPr/>
            <p:nvPr/>
          </p:nvSpPr>
          <p:spPr>
            <a:xfrm>
              <a:off x="4397" y="1200"/>
              <a:ext cx="450" cy="67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8266" name="Group 28"/>
            <p:cNvGrpSpPr/>
            <p:nvPr/>
          </p:nvGrpSpPr>
          <p:grpSpPr>
            <a:xfrm>
              <a:off x="3724" y="1152"/>
              <a:ext cx="673" cy="327"/>
              <a:chOff x="3097" y="3216"/>
              <a:chExt cx="791" cy="327"/>
            </a:xfrm>
          </p:grpSpPr>
          <p:grpSp>
            <p:nvGrpSpPr>
              <p:cNvPr id="8277" name="Group 29"/>
              <p:cNvGrpSpPr/>
              <p:nvPr/>
            </p:nvGrpSpPr>
            <p:grpSpPr>
              <a:xfrm>
                <a:off x="3456" y="3360"/>
                <a:ext cx="432" cy="96"/>
                <a:chOff x="2208" y="3360"/>
                <a:chExt cx="432" cy="96"/>
              </a:xfrm>
            </p:grpSpPr>
            <p:sp>
              <p:nvSpPr>
                <p:cNvPr id="8279" name="Line 30"/>
                <p:cNvSpPr/>
                <p:nvPr/>
              </p:nvSpPr>
              <p:spPr>
                <a:xfrm>
                  <a:off x="2304" y="3408"/>
                  <a:ext cx="336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280" name="Oval 31"/>
                <p:cNvSpPr/>
                <p:nvPr/>
              </p:nvSpPr>
              <p:spPr>
                <a:xfrm>
                  <a:off x="2208" y="3360"/>
                  <a:ext cx="96" cy="96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</p:grpSp>
          <p:sp>
            <p:nvSpPr>
              <p:cNvPr id="8278" name="Text Box 32"/>
              <p:cNvSpPr txBox="1"/>
              <p:nvPr/>
            </p:nvSpPr>
            <p:spPr>
              <a:xfrm>
                <a:off x="3097" y="3216"/>
                <a:ext cx="327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800" b="1" dirty="0">
                    <a:solidFill>
                      <a:schemeClr val="tx2"/>
                    </a:solidFill>
                    <a:latin typeface="Times New Roman" panose="02020503050405090304" pitchFamily="18" charset="0"/>
                  </a:rPr>
                  <a:t>A</a:t>
                </a:r>
                <a:endParaRPr lang="en-US" altLang="zh-CN" sz="4400" dirty="0">
                  <a:solidFill>
                    <a:schemeClr val="tx2"/>
                  </a:solidFill>
                  <a:latin typeface="Times New Roman" panose="02020503050405090304" pitchFamily="18" charset="0"/>
                </a:endParaRPr>
              </a:p>
            </p:txBody>
          </p:sp>
        </p:grpSp>
        <p:grpSp>
          <p:nvGrpSpPr>
            <p:cNvPr id="8267" name="Group 33"/>
            <p:cNvGrpSpPr/>
            <p:nvPr/>
          </p:nvGrpSpPr>
          <p:grpSpPr>
            <a:xfrm>
              <a:off x="3725" y="1536"/>
              <a:ext cx="672" cy="327"/>
              <a:chOff x="3098" y="3600"/>
              <a:chExt cx="790" cy="327"/>
            </a:xfrm>
          </p:grpSpPr>
          <p:grpSp>
            <p:nvGrpSpPr>
              <p:cNvPr id="8273" name="Group 34"/>
              <p:cNvGrpSpPr/>
              <p:nvPr/>
            </p:nvGrpSpPr>
            <p:grpSpPr>
              <a:xfrm>
                <a:off x="3456" y="3744"/>
                <a:ext cx="432" cy="96"/>
                <a:chOff x="2208" y="3360"/>
                <a:chExt cx="432" cy="96"/>
              </a:xfrm>
            </p:grpSpPr>
            <p:sp>
              <p:nvSpPr>
                <p:cNvPr id="8275" name="Line 35"/>
                <p:cNvSpPr/>
                <p:nvPr/>
              </p:nvSpPr>
              <p:spPr>
                <a:xfrm>
                  <a:off x="2304" y="3408"/>
                  <a:ext cx="336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276" name="Oval 36"/>
                <p:cNvSpPr/>
                <p:nvPr/>
              </p:nvSpPr>
              <p:spPr>
                <a:xfrm>
                  <a:off x="2208" y="3360"/>
                  <a:ext cx="96" cy="96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</p:grpSp>
          <p:sp>
            <p:nvSpPr>
              <p:cNvPr id="8274" name="Text Box 37"/>
              <p:cNvSpPr txBox="1"/>
              <p:nvPr/>
            </p:nvSpPr>
            <p:spPr>
              <a:xfrm>
                <a:off x="3098" y="3600"/>
                <a:ext cx="31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800" b="1" dirty="0">
                    <a:solidFill>
                      <a:schemeClr val="tx2"/>
                    </a:solidFill>
                    <a:latin typeface="Times New Roman" panose="02020503050405090304" pitchFamily="18" charset="0"/>
                  </a:rPr>
                  <a:t>B</a:t>
                </a:r>
                <a:endParaRPr lang="en-US" altLang="zh-CN" sz="4400" b="1" dirty="0">
                  <a:solidFill>
                    <a:schemeClr val="tx2"/>
                  </a:solidFill>
                  <a:latin typeface="Times New Roman" panose="02020503050405090304" pitchFamily="18" charset="0"/>
                </a:endParaRPr>
              </a:p>
            </p:txBody>
          </p:sp>
        </p:grpSp>
        <p:grpSp>
          <p:nvGrpSpPr>
            <p:cNvPr id="8268" name="Group 38"/>
            <p:cNvGrpSpPr/>
            <p:nvPr/>
          </p:nvGrpSpPr>
          <p:grpSpPr>
            <a:xfrm>
              <a:off x="4847" y="1344"/>
              <a:ext cx="733" cy="327"/>
              <a:chOff x="4416" y="3408"/>
              <a:chExt cx="861" cy="327"/>
            </a:xfrm>
          </p:grpSpPr>
          <p:grpSp>
            <p:nvGrpSpPr>
              <p:cNvPr id="8269" name="Group 39"/>
              <p:cNvGrpSpPr/>
              <p:nvPr/>
            </p:nvGrpSpPr>
            <p:grpSpPr>
              <a:xfrm>
                <a:off x="4416" y="3552"/>
                <a:ext cx="432" cy="96"/>
                <a:chOff x="2496" y="3552"/>
                <a:chExt cx="432" cy="96"/>
              </a:xfrm>
            </p:grpSpPr>
            <p:sp>
              <p:nvSpPr>
                <p:cNvPr id="8271" name="Line 40"/>
                <p:cNvSpPr/>
                <p:nvPr/>
              </p:nvSpPr>
              <p:spPr>
                <a:xfrm>
                  <a:off x="2496" y="3600"/>
                  <a:ext cx="336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272" name="Oval 41"/>
                <p:cNvSpPr/>
                <p:nvPr/>
              </p:nvSpPr>
              <p:spPr>
                <a:xfrm>
                  <a:off x="2832" y="3552"/>
                  <a:ext cx="96" cy="96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</p:grpSp>
          <p:sp>
            <p:nvSpPr>
              <p:cNvPr id="8270" name="Text Box 42"/>
              <p:cNvSpPr txBox="1"/>
              <p:nvPr/>
            </p:nvSpPr>
            <p:spPr>
              <a:xfrm>
                <a:off x="4994" y="3408"/>
                <a:ext cx="28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800" dirty="0">
                    <a:solidFill>
                      <a:schemeClr val="tx2"/>
                    </a:solidFill>
                    <a:latin typeface="Times New Roman" panose="02020503050405090304" pitchFamily="18" charset="0"/>
                  </a:rPr>
                  <a:t>F</a:t>
                </a:r>
                <a:endParaRPr lang="en-US" altLang="zh-CN" sz="4400" dirty="0">
                  <a:solidFill>
                    <a:schemeClr val="tx2"/>
                  </a:solidFill>
                  <a:latin typeface="Times New Roman" panose="02020503050405090304" pitchFamily="18" charset="0"/>
                </a:endParaRPr>
              </a:p>
            </p:txBody>
          </p:sp>
        </p:grpSp>
      </p:grpSp>
      <p:sp>
        <p:nvSpPr>
          <p:cNvPr id="8235" name="Text Box 43"/>
          <p:cNvSpPr txBox="1"/>
          <p:nvPr/>
        </p:nvSpPr>
        <p:spPr>
          <a:xfrm>
            <a:off x="7010400" y="1828800"/>
            <a:ext cx="685800" cy="5794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=1</a:t>
            </a:r>
            <a:endParaRPr lang="en-US" altLang="zh-CN" sz="3600" b="1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grpSp>
        <p:nvGrpSpPr>
          <p:cNvPr id="8236" name="Group 44"/>
          <p:cNvGrpSpPr/>
          <p:nvPr/>
        </p:nvGrpSpPr>
        <p:grpSpPr>
          <a:xfrm>
            <a:off x="5791200" y="1295400"/>
            <a:ext cx="3048000" cy="1828800"/>
            <a:chOff x="2928" y="2880"/>
            <a:chExt cx="2256" cy="1152"/>
          </a:xfrm>
        </p:grpSpPr>
        <p:sp>
          <p:nvSpPr>
            <p:cNvPr id="8263" name="Text Box 45"/>
            <p:cNvSpPr txBox="1"/>
            <p:nvPr/>
          </p:nvSpPr>
          <p:spPr>
            <a:xfrm>
              <a:off x="2977" y="2928"/>
              <a:ext cx="119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逻辑符号</a:t>
              </a:r>
              <a:endParaRPr lang="zh-CN" altLang="en-US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8264" name="Rectangle 46"/>
            <p:cNvSpPr/>
            <p:nvPr/>
          </p:nvSpPr>
          <p:spPr>
            <a:xfrm>
              <a:off x="2928" y="2880"/>
              <a:ext cx="2256" cy="1152"/>
            </a:xfrm>
            <a:prstGeom prst="rect">
              <a:avLst/>
            </a:prstGeom>
            <a:noFill/>
            <a:ln w="57150" cap="flat" cmpd="thickThin">
              <a:solidFill>
                <a:srgbClr val="33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pSp>
        <p:nvGrpSpPr>
          <p:cNvPr id="8239" name="Group 47"/>
          <p:cNvGrpSpPr/>
          <p:nvPr/>
        </p:nvGrpSpPr>
        <p:grpSpPr>
          <a:xfrm>
            <a:off x="304800" y="4343400"/>
            <a:ext cx="2438400" cy="2057400"/>
            <a:chOff x="192" y="2736"/>
            <a:chExt cx="1536" cy="1296"/>
          </a:xfrm>
        </p:grpSpPr>
        <p:grpSp>
          <p:nvGrpSpPr>
            <p:cNvPr id="8248" name="Group 48"/>
            <p:cNvGrpSpPr/>
            <p:nvPr/>
          </p:nvGrpSpPr>
          <p:grpSpPr>
            <a:xfrm>
              <a:off x="192" y="2736"/>
              <a:ext cx="1536" cy="1248"/>
              <a:chOff x="4080" y="1008"/>
              <a:chExt cx="1536" cy="1248"/>
            </a:xfrm>
          </p:grpSpPr>
          <p:sp>
            <p:nvSpPr>
              <p:cNvPr id="8260" name="Rectangle 49"/>
              <p:cNvSpPr/>
              <p:nvPr/>
            </p:nvSpPr>
            <p:spPr>
              <a:xfrm>
                <a:off x="4080" y="1008"/>
                <a:ext cx="1536" cy="124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8261" name="Line 50"/>
              <p:cNvSpPr/>
              <p:nvPr/>
            </p:nvSpPr>
            <p:spPr>
              <a:xfrm>
                <a:off x="4080" y="1296"/>
                <a:ext cx="15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62" name="Line 51"/>
              <p:cNvSpPr/>
              <p:nvPr/>
            </p:nvSpPr>
            <p:spPr>
              <a:xfrm>
                <a:off x="5136" y="1008"/>
                <a:ext cx="0" cy="12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249" name="Text Box 52"/>
            <p:cNvSpPr txBox="1"/>
            <p:nvPr/>
          </p:nvSpPr>
          <p:spPr>
            <a:xfrm>
              <a:off x="288" y="2736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A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8250" name="Text Box 53"/>
            <p:cNvSpPr txBox="1"/>
            <p:nvPr/>
          </p:nvSpPr>
          <p:spPr>
            <a:xfrm>
              <a:off x="816" y="2736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B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8251" name="Text Box 54"/>
            <p:cNvSpPr txBox="1"/>
            <p:nvPr/>
          </p:nvSpPr>
          <p:spPr>
            <a:xfrm>
              <a:off x="1392" y="2736"/>
              <a:ext cx="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F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8252" name="Rectangle 55"/>
            <p:cNvSpPr/>
            <p:nvPr/>
          </p:nvSpPr>
          <p:spPr>
            <a:xfrm>
              <a:off x="336" y="3456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1      0</a:t>
              </a:r>
              <a:endPara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8253" name="Text Box 56"/>
            <p:cNvSpPr txBox="1"/>
            <p:nvPr/>
          </p:nvSpPr>
          <p:spPr>
            <a:xfrm>
              <a:off x="336" y="3696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1      1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8254" name="Rectangle 57"/>
            <p:cNvSpPr/>
            <p:nvPr/>
          </p:nvSpPr>
          <p:spPr>
            <a:xfrm>
              <a:off x="336" y="3216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0      1</a:t>
              </a:r>
              <a:endPara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8255" name="Rectangle 58"/>
            <p:cNvSpPr/>
            <p:nvPr/>
          </p:nvSpPr>
          <p:spPr>
            <a:xfrm>
              <a:off x="336" y="2976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0      0</a:t>
              </a:r>
              <a:endParaRPr lang="en-US" altLang="zh-CN" sz="28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8256" name="Text Box 59"/>
            <p:cNvSpPr txBox="1"/>
            <p:nvPr/>
          </p:nvSpPr>
          <p:spPr>
            <a:xfrm>
              <a:off x="1356" y="3216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0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8257" name="Text Box 60"/>
            <p:cNvSpPr txBox="1"/>
            <p:nvPr/>
          </p:nvSpPr>
          <p:spPr>
            <a:xfrm>
              <a:off x="1356" y="3465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0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8258" name="Text Box 61"/>
            <p:cNvSpPr txBox="1"/>
            <p:nvPr/>
          </p:nvSpPr>
          <p:spPr>
            <a:xfrm>
              <a:off x="1344" y="3705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1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8259" name="Text Box 62"/>
            <p:cNvSpPr txBox="1"/>
            <p:nvPr/>
          </p:nvSpPr>
          <p:spPr>
            <a:xfrm>
              <a:off x="1356" y="2976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1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sp>
        <p:nvSpPr>
          <p:cNvPr id="2" name="Text Box 63"/>
          <p:cNvSpPr txBox="1"/>
          <p:nvPr/>
        </p:nvSpPr>
        <p:spPr>
          <a:xfrm>
            <a:off x="609600" y="3505200"/>
            <a:ext cx="2133600" cy="457200"/>
          </a:xfrm>
          <a:prstGeom prst="rect">
            <a:avLst/>
          </a:prstGeom>
          <a:gradFill rotWithShape="0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  <a:tileRect/>
          </a:gradFill>
          <a:ln w="9525">
            <a:noFill/>
          </a:ln>
          <a:effectLst>
            <a:outerShdw sy="50000" kx="2453608" rotWithShape="0">
              <a:srgbClr val="808080"/>
            </a:outerShdw>
          </a:effectLst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C0000"/>
                </a:solidFill>
                <a:latin typeface="宋体" panose="02010600030101010101" pitchFamily="2" charset="-122"/>
              </a:rPr>
              <a:t>同或运算</a:t>
            </a:r>
            <a:endParaRPr lang="zh-CN" altLang="en-US" sz="2400" b="1" dirty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3" name="Group 64"/>
          <p:cNvGrpSpPr/>
          <p:nvPr/>
        </p:nvGrpSpPr>
        <p:grpSpPr>
          <a:xfrm>
            <a:off x="2819400" y="4419600"/>
            <a:ext cx="2743200" cy="1828800"/>
            <a:chOff x="1776" y="2784"/>
            <a:chExt cx="1728" cy="1152"/>
          </a:xfrm>
        </p:grpSpPr>
        <p:grpSp>
          <p:nvGrpSpPr>
            <p:cNvPr id="8241" name="Group 65"/>
            <p:cNvGrpSpPr/>
            <p:nvPr/>
          </p:nvGrpSpPr>
          <p:grpSpPr>
            <a:xfrm>
              <a:off x="1776" y="2784"/>
              <a:ext cx="1728" cy="1152"/>
              <a:chOff x="1776" y="2784"/>
              <a:chExt cx="1728" cy="1152"/>
            </a:xfrm>
          </p:grpSpPr>
          <p:grpSp>
            <p:nvGrpSpPr>
              <p:cNvPr id="8243" name="Group 66"/>
              <p:cNvGrpSpPr/>
              <p:nvPr/>
            </p:nvGrpSpPr>
            <p:grpSpPr>
              <a:xfrm>
                <a:off x="1776" y="2784"/>
                <a:ext cx="1728" cy="1152"/>
                <a:chOff x="288" y="2736"/>
                <a:chExt cx="1728" cy="1152"/>
              </a:xfrm>
            </p:grpSpPr>
            <p:sp>
              <p:nvSpPr>
                <p:cNvPr id="8246" name="Text Box 67"/>
                <p:cNvSpPr txBox="1"/>
                <p:nvPr/>
              </p:nvSpPr>
              <p:spPr>
                <a:xfrm>
                  <a:off x="384" y="2784"/>
                  <a:ext cx="1632" cy="8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zh-CN" altLang="en-US" sz="2800" b="1" dirty="0">
                      <a:latin typeface="宋体" panose="02010600030101010101" pitchFamily="2" charset="-122"/>
                    </a:rPr>
                    <a:t>逻辑表达式</a:t>
                  </a:r>
                  <a:endParaRPr lang="zh-CN" altLang="en-US" sz="2800" b="1" dirty="0">
                    <a:latin typeface="宋体" panose="02010600030101010101" pitchFamily="2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None/>
                  </a:pPr>
                  <a:endParaRPr lang="zh-CN" altLang="en-US" sz="2800" b="1" dirty="0">
                    <a:latin typeface="宋体" panose="02010600030101010101" pitchFamily="2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en-US" altLang="zh-CN" sz="2800" b="1" dirty="0">
                      <a:latin typeface="宋体" panose="02010600030101010101" pitchFamily="2" charset="-122"/>
                    </a:rPr>
                    <a:t>F=A  </a:t>
                  </a:r>
                  <a:r>
                    <a:rPr lang="en-US" altLang="zh-CN" sz="2800" b="1" dirty="0">
                      <a:latin typeface="宋体" panose="02010600030101010101" pitchFamily="2" charset="-122"/>
                      <a:sym typeface="Symbol" panose="05050102010706020507" pitchFamily="18" charset="2"/>
                    </a:rPr>
                    <a:t>B= </a:t>
                  </a:r>
                  <a:r>
                    <a:rPr lang="en-US" altLang="zh-CN" sz="2800" b="1" dirty="0">
                      <a:latin typeface="宋体" panose="02010600030101010101" pitchFamily="2" charset="-122"/>
                    </a:rPr>
                    <a:t>A</a:t>
                  </a:r>
                  <a:r>
                    <a:rPr lang="en-US" altLang="zh-CN" sz="2800" b="1" dirty="0">
                      <a:solidFill>
                        <a:schemeClr val="accent2"/>
                      </a:solidFill>
                      <a:latin typeface="宋体" panose="02010600030101010101" pitchFamily="2" charset="-122"/>
                      <a:sym typeface="Symbol" panose="05050102010706020507" pitchFamily="18" charset="2"/>
                    </a:rPr>
                    <a:t></a:t>
                  </a:r>
                  <a:r>
                    <a:rPr lang="en-US" altLang="zh-CN" sz="2800" b="1" dirty="0">
                      <a:latin typeface="宋体" panose="02010600030101010101" pitchFamily="2" charset="-122"/>
                      <a:sym typeface="Symbol" panose="05050102010706020507" pitchFamily="18" charset="2"/>
                    </a:rPr>
                    <a:t>B</a:t>
                  </a:r>
                  <a:r>
                    <a:rPr lang="en-US" altLang="zh-CN" sz="2800" b="1" dirty="0">
                      <a:latin typeface="宋体" panose="02010600030101010101" pitchFamily="2" charset="-122"/>
                    </a:rPr>
                    <a:t> </a:t>
                  </a:r>
                  <a:endParaRPr lang="en-US" altLang="zh-CN" sz="2800" b="1" dirty="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8247" name="Rectangle 68"/>
                <p:cNvSpPr/>
                <p:nvPr/>
              </p:nvSpPr>
              <p:spPr>
                <a:xfrm>
                  <a:off x="288" y="2736"/>
                  <a:ext cx="1728" cy="1152"/>
                </a:xfrm>
                <a:prstGeom prst="rect">
                  <a:avLst/>
                </a:prstGeom>
                <a:noFill/>
                <a:ln w="57150" cap="flat" cmpd="thinThick">
                  <a:solidFill>
                    <a:srgbClr val="33CC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</p:grpSp>
          <p:sp>
            <p:nvSpPr>
              <p:cNvPr id="8244" name="Oval 69"/>
              <p:cNvSpPr/>
              <p:nvPr/>
            </p:nvSpPr>
            <p:spPr>
              <a:xfrm>
                <a:off x="2304" y="3456"/>
                <a:ext cx="144" cy="144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8245" name="Oval 70"/>
              <p:cNvSpPr/>
              <p:nvPr/>
            </p:nvSpPr>
            <p:spPr>
              <a:xfrm>
                <a:off x="2352" y="35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sp>
          <p:nvSpPr>
            <p:cNvPr id="8242" name="Line 71"/>
            <p:cNvSpPr/>
            <p:nvPr/>
          </p:nvSpPr>
          <p:spPr>
            <a:xfrm>
              <a:off x="2832" y="3408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72"/>
          <p:cNvGrpSpPr/>
          <p:nvPr/>
        </p:nvGrpSpPr>
        <p:grpSpPr>
          <a:xfrm>
            <a:off x="5791200" y="4419600"/>
            <a:ext cx="2992438" cy="1828800"/>
            <a:chOff x="3648" y="2832"/>
            <a:chExt cx="1885" cy="1152"/>
          </a:xfrm>
        </p:grpSpPr>
        <p:sp>
          <p:nvSpPr>
            <p:cNvPr id="8221" name="Rectangle 73"/>
            <p:cNvSpPr/>
            <p:nvPr/>
          </p:nvSpPr>
          <p:spPr>
            <a:xfrm>
              <a:off x="4397" y="3216"/>
              <a:ext cx="450" cy="67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8222" name="Group 74"/>
            <p:cNvGrpSpPr/>
            <p:nvPr/>
          </p:nvGrpSpPr>
          <p:grpSpPr>
            <a:xfrm>
              <a:off x="3724" y="3216"/>
              <a:ext cx="673" cy="327"/>
              <a:chOff x="3097" y="3216"/>
              <a:chExt cx="791" cy="327"/>
            </a:xfrm>
          </p:grpSpPr>
          <p:grpSp>
            <p:nvGrpSpPr>
              <p:cNvPr id="8237" name="Group 75"/>
              <p:cNvGrpSpPr/>
              <p:nvPr/>
            </p:nvGrpSpPr>
            <p:grpSpPr>
              <a:xfrm>
                <a:off x="3456" y="3360"/>
                <a:ext cx="432" cy="96"/>
                <a:chOff x="2208" y="3360"/>
                <a:chExt cx="432" cy="96"/>
              </a:xfrm>
            </p:grpSpPr>
            <p:sp>
              <p:nvSpPr>
                <p:cNvPr id="5" name="Line 76"/>
                <p:cNvSpPr/>
                <p:nvPr/>
              </p:nvSpPr>
              <p:spPr>
                <a:xfrm>
                  <a:off x="2304" y="3408"/>
                  <a:ext cx="336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240" name="Oval 77"/>
                <p:cNvSpPr/>
                <p:nvPr/>
              </p:nvSpPr>
              <p:spPr>
                <a:xfrm>
                  <a:off x="2208" y="3360"/>
                  <a:ext cx="96" cy="96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</p:grpSp>
          <p:sp>
            <p:nvSpPr>
              <p:cNvPr id="8238" name="Text Box 78"/>
              <p:cNvSpPr txBox="1"/>
              <p:nvPr/>
            </p:nvSpPr>
            <p:spPr>
              <a:xfrm>
                <a:off x="3097" y="3216"/>
                <a:ext cx="327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800" b="1" dirty="0">
                    <a:solidFill>
                      <a:schemeClr val="tx2"/>
                    </a:solidFill>
                    <a:latin typeface="Times New Roman" panose="02020503050405090304" pitchFamily="18" charset="0"/>
                  </a:rPr>
                  <a:t>A</a:t>
                </a:r>
                <a:endParaRPr lang="en-US" altLang="zh-CN" sz="4400" dirty="0">
                  <a:solidFill>
                    <a:schemeClr val="tx2"/>
                  </a:solidFill>
                  <a:latin typeface="Times New Roman" panose="02020503050405090304" pitchFamily="18" charset="0"/>
                </a:endParaRPr>
              </a:p>
            </p:txBody>
          </p:sp>
        </p:grpSp>
        <p:grpSp>
          <p:nvGrpSpPr>
            <p:cNvPr id="8223" name="Group 79"/>
            <p:cNvGrpSpPr/>
            <p:nvPr/>
          </p:nvGrpSpPr>
          <p:grpSpPr>
            <a:xfrm>
              <a:off x="3725" y="3552"/>
              <a:ext cx="672" cy="327"/>
              <a:chOff x="3098" y="3600"/>
              <a:chExt cx="790" cy="327"/>
            </a:xfrm>
          </p:grpSpPr>
          <p:grpSp>
            <p:nvGrpSpPr>
              <p:cNvPr id="8233" name="Group 80"/>
              <p:cNvGrpSpPr/>
              <p:nvPr/>
            </p:nvGrpSpPr>
            <p:grpSpPr>
              <a:xfrm>
                <a:off x="3456" y="3744"/>
                <a:ext cx="432" cy="96"/>
                <a:chOff x="2208" y="3360"/>
                <a:chExt cx="432" cy="96"/>
              </a:xfrm>
            </p:grpSpPr>
            <p:sp>
              <p:nvSpPr>
                <p:cNvPr id="6" name="Line 81"/>
                <p:cNvSpPr/>
                <p:nvPr/>
              </p:nvSpPr>
              <p:spPr>
                <a:xfrm>
                  <a:off x="2304" y="3408"/>
                  <a:ext cx="336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" name="Oval 82"/>
                <p:cNvSpPr/>
                <p:nvPr/>
              </p:nvSpPr>
              <p:spPr>
                <a:xfrm>
                  <a:off x="2208" y="3360"/>
                  <a:ext cx="96" cy="96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</p:grpSp>
          <p:sp>
            <p:nvSpPr>
              <p:cNvPr id="8234" name="Text Box 83"/>
              <p:cNvSpPr txBox="1"/>
              <p:nvPr/>
            </p:nvSpPr>
            <p:spPr>
              <a:xfrm>
                <a:off x="3098" y="3600"/>
                <a:ext cx="31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800" b="1" dirty="0">
                    <a:solidFill>
                      <a:schemeClr val="tx2"/>
                    </a:solidFill>
                    <a:latin typeface="Times New Roman" panose="02020503050405090304" pitchFamily="18" charset="0"/>
                  </a:rPr>
                  <a:t>B</a:t>
                </a:r>
                <a:endParaRPr lang="en-US" altLang="zh-CN" sz="4400" b="1" dirty="0">
                  <a:solidFill>
                    <a:schemeClr val="tx2"/>
                  </a:solidFill>
                  <a:latin typeface="Times New Roman" panose="02020503050405090304" pitchFamily="18" charset="0"/>
                </a:endParaRPr>
              </a:p>
            </p:txBody>
          </p:sp>
        </p:grpSp>
        <p:grpSp>
          <p:nvGrpSpPr>
            <p:cNvPr id="8224" name="Group 84"/>
            <p:cNvGrpSpPr/>
            <p:nvPr/>
          </p:nvGrpSpPr>
          <p:grpSpPr>
            <a:xfrm>
              <a:off x="4960" y="3504"/>
              <a:ext cx="368" cy="96"/>
              <a:chOff x="2496" y="3552"/>
              <a:chExt cx="432" cy="96"/>
            </a:xfrm>
          </p:grpSpPr>
          <p:sp>
            <p:nvSpPr>
              <p:cNvPr id="8231" name="Line 85"/>
              <p:cNvSpPr/>
              <p:nvPr/>
            </p:nvSpPr>
            <p:spPr>
              <a:xfrm>
                <a:off x="2496" y="3600"/>
                <a:ext cx="3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32" name="Oval 86"/>
              <p:cNvSpPr/>
              <p:nvPr/>
            </p:nvSpPr>
            <p:spPr>
              <a:xfrm>
                <a:off x="2832" y="3552"/>
                <a:ext cx="96" cy="96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sp>
          <p:nvSpPr>
            <p:cNvPr id="8225" name="Text Box 87"/>
            <p:cNvSpPr txBox="1"/>
            <p:nvPr/>
          </p:nvSpPr>
          <p:spPr>
            <a:xfrm>
              <a:off x="5292" y="3360"/>
              <a:ext cx="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F</a:t>
              </a:r>
              <a:endParaRPr lang="en-US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8226" name="Text Box 88"/>
            <p:cNvSpPr txBox="1"/>
            <p:nvPr/>
          </p:nvSpPr>
          <p:spPr>
            <a:xfrm>
              <a:off x="4416" y="3168"/>
              <a:ext cx="43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=1</a:t>
              </a:r>
              <a:endParaRPr lang="en-US" altLang="zh-CN" sz="3600" b="1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grpSp>
          <p:nvGrpSpPr>
            <p:cNvPr id="8227" name="Group 89"/>
            <p:cNvGrpSpPr/>
            <p:nvPr/>
          </p:nvGrpSpPr>
          <p:grpSpPr>
            <a:xfrm>
              <a:off x="3648" y="2832"/>
              <a:ext cx="1872" cy="1152"/>
              <a:chOff x="2928" y="2880"/>
              <a:chExt cx="2256" cy="1152"/>
            </a:xfrm>
          </p:grpSpPr>
          <p:sp>
            <p:nvSpPr>
              <p:cNvPr id="8229" name="Text Box 90"/>
              <p:cNvSpPr txBox="1"/>
              <p:nvPr/>
            </p:nvSpPr>
            <p:spPr>
              <a:xfrm>
                <a:off x="2963" y="2928"/>
                <a:ext cx="122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solidFill>
                      <a:schemeClr val="tx2"/>
                    </a:solidFill>
                    <a:latin typeface="Times New Roman" panose="02020503050405090304" pitchFamily="18" charset="0"/>
                  </a:rPr>
                  <a:t>逻辑符号</a:t>
                </a:r>
                <a:endParaRPr lang="zh-CN" altLang="en-US" sz="4400" dirty="0">
                  <a:solidFill>
                    <a:schemeClr val="tx2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8230" name="Rectangle 91"/>
              <p:cNvSpPr/>
              <p:nvPr/>
            </p:nvSpPr>
            <p:spPr>
              <a:xfrm>
                <a:off x="2928" y="2880"/>
                <a:ext cx="2256" cy="1152"/>
              </a:xfrm>
              <a:prstGeom prst="rect">
                <a:avLst/>
              </a:prstGeom>
              <a:noFill/>
              <a:ln w="57150" cap="flat" cmpd="thickThin">
                <a:solidFill>
                  <a:srgbClr val="33CC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sp>
          <p:nvSpPr>
            <p:cNvPr id="8228" name="Oval 92"/>
            <p:cNvSpPr/>
            <p:nvPr/>
          </p:nvSpPr>
          <p:spPr>
            <a:xfrm flipV="1">
              <a:off x="4848" y="3504"/>
              <a:ext cx="96" cy="96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pSp>
        <p:nvGrpSpPr>
          <p:cNvPr id="8" name="Group 93"/>
          <p:cNvGrpSpPr/>
          <p:nvPr/>
        </p:nvGrpSpPr>
        <p:grpSpPr>
          <a:xfrm>
            <a:off x="3962400" y="914400"/>
            <a:ext cx="3057525" cy="1143000"/>
            <a:chOff x="1200" y="2544"/>
            <a:chExt cx="2832" cy="720"/>
          </a:xfrm>
        </p:grpSpPr>
        <p:sp>
          <p:nvSpPr>
            <p:cNvPr id="8219" name="AutoShape 94"/>
            <p:cNvSpPr/>
            <p:nvPr/>
          </p:nvSpPr>
          <p:spPr>
            <a:xfrm>
              <a:off x="1200" y="2544"/>
              <a:ext cx="2832" cy="720"/>
            </a:xfrm>
            <a:prstGeom prst="wedgeRoundRectCallout">
              <a:avLst>
                <a:gd name="adj1" fmla="val -55190"/>
                <a:gd name="adj2" fmla="val 74722"/>
                <a:gd name="adj3" fmla="val 16667"/>
              </a:avLst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8220" name="Text Box 95"/>
            <p:cNvSpPr txBox="1"/>
            <p:nvPr/>
          </p:nvSpPr>
          <p:spPr>
            <a:xfrm>
              <a:off x="1344" y="2803"/>
              <a:ext cx="2639" cy="288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503050405090304" pitchFamily="18" charset="0"/>
                </a:rPr>
                <a:t>“</a:t>
              </a:r>
              <a:r>
                <a:rPr lang="en-US" altLang="zh-CN" sz="2400" b="1" dirty="0">
                  <a:solidFill>
                    <a:schemeClr val="accent2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</a:t>
              </a:r>
              <a:r>
                <a:rPr lang="en-US" altLang="zh-CN" sz="2400" b="1" dirty="0">
                  <a:latin typeface="Times New Roman" panose="02020503050405090304" pitchFamily="18" charset="0"/>
                </a:rPr>
                <a:t>”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异或逻辑运算符</a:t>
              </a:r>
              <a:endParaRPr lang="zh-CN" altLang="en-US" sz="24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9" name="Group 96"/>
          <p:cNvGrpSpPr/>
          <p:nvPr/>
        </p:nvGrpSpPr>
        <p:grpSpPr>
          <a:xfrm>
            <a:off x="3962400" y="4038600"/>
            <a:ext cx="3273425" cy="1143000"/>
            <a:chOff x="1200" y="2544"/>
            <a:chExt cx="2832" cy="720"/>
          </a:xfrm>
        </p:grpSpPr>
        <p:sp>
          <p:nvSpPr>
            <p:cNvPr id="8217" name="AutoShape 97"/>
            <p:cNvSpPr/>
            <p:nvPr/>
          </p:nvSpPr>
          <p:spPr>
            <a:xfrm>
              <a:off x="1200" y="2544"/>
              <a:ext cx="2832" cy="720"/>
            </a:xfrm>
            <a:prstGeom prst="wedgeRoundRectCallout">
              <a:avLst>
                <a:gd name="adj1" fmla="val -55190"/>
                <a:gd name="adj2" fmla="val 74722"/>
                <a:gd name="adj3" fmla="val 16667"/>
              </a:avLst>
            </a:prstGeom>
            <a:solidFill>
              <a:srgbClr val="FF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0" name="Text Box 98"/>
            <p:cNvSpPr txBox="1"/>
            <p:nvPr/>
          </p:nvSpPr>
          <p:spPr>
            <a:xfrm>
              <a:off x="1344" y="2803"/>
              <a:ext cx="2640" cy="288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503050405090304" pitchFamily="18" charset="0"/>
                </a:rPr>
                <a:t>“</a:t>
              </a:r>
              <a:r>
                <a:rPr lang="en-US" altLang="zh-CN" sz="2400" b="1" dirty="0">
                  <a:solidFill>
                    <a:schemeClr val="accent2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⊙</a:t>
              </a:r>
              <a:r>
                <a:rPr lang="en-US" altLang="zh-CN" sz="2400" b="1" dirty="0">
                  <a:latin typeface="Times New Roman" panose="02020503050405090304" pitchFamily="18" charset="0"/>
                </a:rPr>
                <a:t>”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同或逻辑运算符</a:t>
              </a:r>
              <a:endParaRPr lang="zh-CN" altLang="en-US" sz="2400" b="1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820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"/>
                                        <p:tgtEl>
                                          <p:spTgt spid="820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201" grpId="0"/>
      <p:bldP spid="8202" grpId="0"/>
      <p:bldP spid="8203" grpId="0"/>
      <p:bldP spid="8204" grpId="0" build="p"/>
      <p:bldP spid="8205" grpId="0"/>
      <p:bldP spid="8206" grpId="0"/>
      <p:bldP spid="8207" grpId="0" build="p"/>
      <p:bldP spid="8208" grpId="0"/>
      <p:bldP spid="8209" grpId="0"/>
      <p:bldP spid="8210" grpId="0"/>
      <p:bldP spid="8211" grpId="0"/>
      <p:bldP spid="8235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0" name="Text Box 4"/>
          <p:cNvSpPr txBox="1"/>
          <p:nvPr/>
        </p:nvSpPr>
        <p:spPr>
          <a:xfrm>
            <a:off x="541338" y="461963"/>
            <a:ext cx="60467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800000"/>
                </a:solidFill>
              </a:rPr>
              <a:t>三、逻辑函数：</a:t>
            </a:r>
            <a:endParaRPr lang="zh-CN" altLang="en-US" sz="2800" b="1" dirty="0">
              <a:solidFill>
                <a:srgbClr val="800000"/>
              </a:solidFill>
            </a:endParaRPr>
          </a:p>
        </p:txBody>
      </p:sp>
      <p:sp>
        <p:nvSpPr>
          <p:cNvPr id="9221" name="Text Box 5" descr="羊皮纸"/>
          <p:cNvSpPr txBox="1"/>
          <p:nvPr/>
        </p:nvSpPr>
        <p:spPr>
          <a:xfrm>
            <a:off x="990600" y="1268413"/>
            <a:ext cx="6858000" cy="1187450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503050405090304" pitchFamily="18" charset="0"/>
              </a:rPr>
              <a:t>用有限个与、或、非逻辑运算符，按某种逻辑关系将逻辑变量</a:t>
            </a:r>
            <a:r>
              <a:rPr lang="en-US" altLang="zh-CN" sz="2400" b="1" dirty="0">
                <a:latin typeface="Times New Roman" panose="02020503050405090304" pitchFamily="18" charset="0"/>
              </a:rPr>
              <a:t>A</a:t>
            </a:r>
            <a:r>
              <a:rPr lang="zh-CN" altLang="en-US" sz="2400" b="1" dirty="0">
                <a:latin typeface="Times New Roman" panose="02020503050405090304" pitchFamily="18" charset="0"/>
              </a:rPr>
              <a:t>、</a:t>
            </a:r>
            <a:r>
              <a:rPr lang="en-US" altLang="zh-CN" sz="2400" b="1" dirty="0">
                <a:latin typeface="Times New Roman" panose="02020503050405090304" pitchFamily="18" charset="0"/>
              </a:rPr>
              <a:t>B</a:t>
            </a:r>
            <a:r>
              <a:rPr lang="zh-CN" altLang="en-US" sz="2400" b="1" dirty="0">
                <a:latin typeface="Times New Roman" panose="02020503050405090304" pitchFamily="18" charset="0"/>
              </a:rPr>
              <a:t>、</a:t>
            </a:r>
            <a:r>
              <a:rPr lang="en-US" altLang="zh-CN" sz="2400" b="1" dirty="0">
                <a:latin typeface="Times New Roman" panose="02020503050405090304" pitchFamily="18" charset="0"/>
              </a:rPr>
              <a:t>C</a:t>
            </a:r>
            <a:r>
              <a:rPr lang="zh-CN" altLang="en-US" sz="2400" b="1" dirty="0">
                <a:latin typeface="Times New Roman" panose="02020503050405090304" pitchFamily="18" charset="0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</a:rPr>
              <a:t>...</a:t>
            </a:r>
            <a:r>
              <a:rPr lang="zh-CN" altLang="en-US" sz="2400" b="1" dirty="0">
                <a:latin typeface="Times New Roman" panose="02020503050405090304" pitchFamily="18" charset="0"/>
              </a:rPr>
              <a:t>连接起来，所得的表达式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503050405090304" pitchFamily="18" charset="0"/>
              </a:rPr>
              <a:t>F </a:t>
            </a:r>
            <a:r>
              <a:rPr lang="en-US" altLang="zh-CN" sz="2400" b="1" dirty="0">
                <a:latin typeface="Times New Roman" panose="02020503050405090304" pitchFamily="18" charset="0"/>
              </a:rPr>
              <a:t>=  f</a:t>
            </a:r>
            <a:r>
              <a:rPr lang="zh-CN" altLang="en-US" sz="2400" b="1" dirty="0">
                <a:latin typeface="Times New Roman" panose="02020503050405090304" pitchFamily="18" charset="0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503050405090304" pitchFamily="18" charset="0"/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503050405090304" pitchFamily="18" charset="0"/>
              </a:rPr>
              <a:t>B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503050405090304" pitchFamily="18" charset="0"/>
              </a:rPr>
              <a:t>C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503050405090304" pitchFamily="18" charset="0"/>
              </a:rPr>
              <a:t>、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...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503050405090304" pitchFamily="18" charset="0"/>
              </a:rPr>
              <a:t>）</a:t>
            </a:r>
            <a:r>
              <a:rPr lang="zh-CN" altLang="en-US" sz="2400" b="1" dirty="0">
                <a:latin typeface="Times New Roman" panose="02020503050405090304" pitchFamily="18" charset="0"/>
              </a:rPr>
              <a:t>称为逻辑函数。</a:t>
            </a:r>
            <a:endParaRPr lang="zh-CN" altLang="en-US" sz="2400" b="1" dirty="0">
              <a:latin typeface="Times New Roman" panose="02020503050405090304" pitchFamily="18" charset="0"/>
            </a:endParaRPr>
          </a:p>
        </p:txBody>
      </p:sp>
      <p:grpSp>
        <p:nvGrpSpPr>
          <p:cNvPr id="9241" name="Group 25"/>
          <p:cNvGrpSpPr/>
          <p:nvPr/>
        </p:nvGrpSpPr>
        <p:grpSpPr>
          <a:xfrm>
            <a:off x="3563938" y="1052513"/>
            <a:ext cx="3154362" cy="838200"/>
            <a:chOff x="2112" y="1392"/>
            <a:chExt cx="1824" cy="528"/>
          </a:xfrm>
        </p:grpSpPr>
        <p:sp>
          <p:nvSpPr>
            <p:cNvPr id="9224" name="AutoShape 26"/>
            <p:cNvSpPr/>
            <p:nvPr/>
          </p:nvSpPr>
          <p:spPr>
            <a:xfrm>
              <a:off x="2112" y="1392"/>
              <a:ext cx="1824" cy="528"/>
            </a:xfrm>
            <a:prstGeom prst="wedgeEllipseCallout">
              <a:avLst>
                <a:gd name="adj1" fmla="val -47370"/>
                <a:gd name="adj2" fmla="val 70074"/>
              </a:avLst>
            </a:prstGeom>
            <a:solidFill>
              <a:srgbClr val="FFCC00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9225" name="Text Box 27"/>
            <p:cNvSpPr txBox="1"/>
            <p:nvPr/>
          </p:nvSpPr>
          <p:spPr>
            <a:xfrm>
              <a:off x="2546" y="1536"/>
              <a:ext cx="888" cy="288"/>
            </a:xfrm>
            <a:prstGeom prst="rect">
              <a:avLst/>
            </a:prstGeom>
            <a:solidFill>
              <a:srgbClr val="FFCC00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输入变量</a:t>
              </a:r>
              <a:endParaRPr lang="zh-CN" altLang="en-US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sp>
        <p:nvSpPr>
          <p:cNvPr id="9244" name="Text Box 28" descr="羊皮纸"/>
          <p:cNvSpPr txBox="1"/>
          <p:nvPr/>
        </p:nvSpPr>
        <p:spPr>
          <a:xfrm>
            <a:off x="990600" y="2852738"/>
            <a:ext cx="6858000" cy="822325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取值：逻辑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、逻辑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。逻辑</a:t>
            </a:r>
            <a:r>
              <a:rPr lang="en-US" altLang="zh-CN" sz="2400" b="1" dirty="0"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和逻辑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不代表</a:t>
            </a:r>
            <a:r>
              <a:rPr lang="zh-CN" altLang="en-US" sz="2400" b="1" u="sng" dirty="0">
                <a:latin typeface="宋体" panose="02010600030101010101" pitchFamily="2" charset="-122"/>
              </a:rPr>
              <a:t>数值大小</a:t>
            </a:r>
            <a:r>
              <a:rPr lang="zh-CN" altLang="en-US" sz="2400" b="1" dirty="0">
                <a:latin typeface="宋体" panose="02010600030101010101" pitchFamily="2" charset="-122"/>
              </a:rPr>
              <a:t>，仅表示相互矛盾、相互对立的</a:t>
            </a:r>
            <a:r>
              <a:rPr lang="zh-CN" altLang="en-US" sz="2400" b="1" u="sng" dirty="0">
                <a:latin typeface="宋体" panose="02010600030101010101" pitchFamily="2" charset="-122"/>
              </a:rPr>
              <a:t>两种逻辑态</a:t>
            </a:r>
            <a:endParaRPr lang="zh-CN" altLang="en-US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9248" name="Text Box 32" descr="羊皮纸"/>
          <p:cNvSpPr txBox="1"/>
          <p:nvPr/>
        </p:nvSpPr>
        <p:spPr>
          <a:xfrm>
            <a:off x="971550" y="4076700"/>
            <a:ext cx="6985000" cy="822325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逻辑函数和逻辑变量之间的关系是由</a:t>
            </a:r>
            <a:r>
              <a:rPr lang="zh-CN" altLang="en-US" sz="2400" b="1" dirty="0">
                <a:latin typeface="Times New Roman" panose="02020503050405090304" pitchFamily="18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与</a:t>
            </a:r>
            <a:r>
              <a:rPr lang="zh-CN" altLang="en-US" sz="2400" b="1" dirty="0">
                <a:latin typeface="Times New Roman" panose="02020503050405090304" pitchFamily="18" charset="0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、</a:t>
            </a:r>
            <a:r>
              <a:rPr lang="zh-CN" altLang="en-US" sz="2400" b="1" dirty="0">
                <a:latin typeface="Times New Roman" panose="02020503050405090304" pitchFamily="18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或</a:t>
            </a:r>
            <a:r>
              <a:rPr lang="zh-CN" altLang="en-US" sz="2400" b="1" dirty="0">
                <a:latin typeface="Times New Roman" panose="02020503050405090304" pitchFamily="18" charset="0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、</a:t>
            </a:r>
            <a:r>
              <a:rPr lang="zh-CN" altLang="en-US" sz="2400" b="1" dirty="0">
                <a:latin typeface="Times New Roman" panose="02020503050405090304" pitchFamily="18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非</a:t>
            </a:r>
            <a:r>
              <a:rPr lang="zh-CN" altLang="en-US" sz="2400" b="1" dirty="0">
                <a:latin typeface="Times New Roman" panose="02020503050405090304" pitchFamily="18" charset="0"/>
              </a:rPr>
              <a:t>”</a:t>
            </a:r>
            <a:r>
              <a:rPr lang="zh-CN" altLang="en-US" sz="2400" b="1" u="sng" dirty="0">
                <a:latin typeface="宋体" panose="02010600030101010101" pitchFamily="2" charset="-122"/>
              </a:rPr>
              <a:t>三种基本逻辑运算</a:t>
            </a:r>
            <a:r>
              <a:rPr lang="zh-CN" altLang="en-US" sz="2400" b="1" dirty="0">
                <a:latin typeface="宋体" panose="02010600030101010101" pitchFamily="2" charset="-122"/>
              </a:rPr>
              <a:t>决定的。</a:t>
            </a:r>
            <a:endParaRPr lang="zh-CN" altLang="en-US" sz="4400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9249" name="Text Box 33" descr="羊皮纸"/>
          <p:cNvSpPr txBox="1"/>
          <p:nvPr/>
        </p:nvSpPr>
        <p:spPr>
          <a:xfrm>
            <a:off x="1042988" y="5294313"/>
            <a:ext cx="6858000" cy="1200150"/>
          </a:xfrm>
          <a:prstGeom prst="rect">
            <a:avLst/>
          </a:prstGeom>
          <a:blipFill rotWithShape="0">
            <a:blip r:embed="rId1"/>
          </a:blipFill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若有两个逻辑函数</a:t>
            </a:r>
            <a:r>
              <a:rPr lang="en-US" altLang="zh-CN" sz="2400" b="1" dirty="0">
                <a:latin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，其逻辑变量的任何一组取值，</a:t>
            </a:r>
            <a:r>
              <a:rPr lang="en-US" altLang="zh-CN" sz="2400" b="1" dirty="0">
                <a:latin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的值都相同，则称函数</a:t>
            </a:r>
            <a:r>
              <a:rPr lang="en-US" altLang="zh-CN" sz="2400" b="1" dirty="0">
                <a:latin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相等，记作 </a:t>
            </a:r>
            <a:r>
              <a:rPr lang="en-US" altLang="zh-CN" sz="2400" b="1" dirty="0">
                <a:latin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1 </a:t>
            </a:r>
            <a:r>
              <a:rPr lang="en-US" altLang="zh-CN" sz="2400" b="1" dirty="0">
                <a:latin typeface="宋体" panose="02010600030101010101" pitchFamily="2" charset="-122"/>
              </a:rPr>
              <a:t>= F</a:t>
            </a:r>
            <a:r>
              <a:rPr lang="en-US" altLang="zh-CN" sz="2400" b="1" baseline="-25000" dirty="0">
                <a:latin typeface="宋体" panose="02010600030101010101" pitchFamily="2" charset="-122"/>
              </a:rPr>
              <a:t>2</a:t>
            </a:r>
            <a:endParaRPr lang="en-US" altLang="zh-CN" sz="2400" b="1" baseline="-25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 animBg="1"/>
      <p:bldP spid="9244" grpId="0" animBg="1"/>
      <p:bldP spid="9248" grpId="0" animBg="1"/>
      <p:bldP spid="92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4"/>
          <p:cNvSpPr/>
          <p:nvPr/>
        </p:nvSpPr>
        <p:spPr>
          <a:xfrm>
            <a:off x="684213" y="404813"/>
            <a:ext cx="752475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§2.2  </a:t>
            </a:r>
            <a:r>
              <a:rPr lang="zh-CN" altLang="en-US" sz="3600" b="1" dirty="0">
                <a:solidFill>
                  <a:schemeClr val="tx2"/>
                </a:solidFill>
              </a:rPr>
              <a:t>逻辑代数的公理、定理及规则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grpSp>
        <p:nvGrpSpPr>
          <p:cNvPr id="10246" name="Group 6"/>
          <p:cNvGrpSpPr/>
          <p:nvPr/>
        </p:nvGrpSpPr>
        <p:grpSpPr>
          <a:xfrm>
            <a:off x="228600" y="1506538"/>
            <a:ext cx="1143000" cy="479425"/>
            <a:chOff x="144" y="1392"/>
            <a:chExt cx="720" cy="302"/>
          </a:xfrm>
        </p:grpSpPr>
        <p:graphicFrame>
          <p:nvGraphicFramePr>
            <p:cNvPr id="10339" name="Object 7"/>
            <p:cNvGraphicFramePr>
              <a:graphicFrameLocks noChangeAspect="1"/>
            </p:cNvGraphicFramePr>
            <p:nvPr/>
          </p:nvGraphicFramePr>
          <p:xfrm>
            <a:off x="144" y="1392"/>
            <a:ext cx="72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" imgW="971550" imgH="409575" progId="MS_ClipArt_Gallery.2">
                    <p:embed/>
                  </p:oleObj>
                </mc:Choice>
                <mc:Fallback>
                  <p:oleObj name="" r:id="rId1" imgW="971550" imgH="409575" progId="MS_ClipArt_Gallery.2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4" y="1392"/>
                          <a:ext cx="720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0" name="Text Box 8"/>
            <p:cNvSpPr txBox="1"/>
            <p:nvPr/>
          </p:nvSpPr>
          <p:spPr>
            <a:xfrm>
              <a:off x="240" y="1392"/>
              <a:ext cx="5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公理</a:t>
              </a:r>
              <a:endParaRPr lang="zh-CN" altLang="en-US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10249" name="Group 9"/>
          <p:cNvGrpSpPr/>
          <p:nvPr/>
        </p:nvGrpSpPr>
        <p:grpSpPr>
          <a:xfrm>
            <a:off x="228600" y="2268538"/>
            <a:ext cx="1143000" cy="479425"/>
            <a:chOff x="144" y="1872"/>
            <a:chExt cx="720" cy="302"/>
          </a:xfrm>
        </p:grpSpPr>
        <p:graphicFrame>
          <p:nvGraphicFramePr>
            <p:cNvPr id="10337" name="Object 10"/>
            <p:cNvGraphicFramePr>
              <a:graphicFrameLocks noChangeAspect="1"/>
            </p:cNvGraphicFramePr>
            <p:nvPr/>
          </p:nvGraphicFramePr>
          <p:xfrm>
            <a:off x="144" y="1872"/>
            <a:ext cx="72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3" imgW="971550" imgH="409575" progId="MS_ClipArt_Gallery.2">
                    <p:embed/>
                  </p:oleObj>
                </mc:Choice>
                <mc:Fallback>
                  <p:oleObj name="" r:id="rId3" imgW="971550" imgH="409575" progId="MS_ClipArt_Gallery.2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4" y="1872"/>
                          <a:ext cx="720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8" name="Text Box 11"/>
            <p:cNvSpPr txBox="1"/>
            <p:nvPr/>
          </p:nvSpPr>
          <p:spPr>
            <a:xfrm>
              <a:off x="145" y="1872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交换律</a:t>
              </a:r>
              <a:endParaRPr lang="zh-CN" altLang="en-US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10252" name="Group 12"/>
          <p:cNvGrpSpPr/>
          <p:nvPr/>
        </p:nvGrpSpPr>
        <p:grpSpPr>
          <a:xfrm>
            <a:off x="228600" y="3030538"/>
            <a:ext cx="1143000" cy="479425"/>
            <a:chOff x="144" y="2352"/>
            <a:chExt cx="720" cy="302"/>
          </a:xfrm>
        </p:grpSpPr>
        <p:graphicFrame>
          <p:nvGraphicFramePr>
            <p:cNvPr id="10335" name="Object 13"/>
            <p:cNvGraphicFramePr>
              <a:graphicFrameLocks noChangeAspect="1"/>
            </p:cNvGraphicFramePr>
            <p:nvPr/>
          </p:nvGraphicFramePr>
          <p:xfrm>
            <a:off x="144" y="2352"/>
            <a:ext cx="72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4" imgW="971550" imgH="409575" progId="MS_ClipArt_Gallery.2">
                    <p:embed/>
                  </p:oleObj>
                </mc:Choice>
                <mc:Fallback>
                  <p:oleObj name="" r:id="rId4" imgW="971550" imgH="409575" progId="MS_ClipArt_Gallery.2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4" y="2352"/>
                          <a:ext cx="720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6" name="Text Box 14"/>
            <p:cNvSpPr txBox="1"/>
            <p:nvPr/>
          </p:nvSpPr>
          <p:spPr>
            <a:xfrm>
              <a:off x="145" y="2352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结合律</a:t>
              </a:r>
              <a:endParaRPr lang="zh-CN" altLang="en-US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10255" name="Group 15"/>
          <p:cNvGrpSpPr/>
          <p:nvPr/>
        </p:nvGrpSpPr>
        <p:grpSpPr>
          <a:xfrm>
            <a:off x="228600" y="3792538"/>
            <a:ext cx="1143000" cy="479425"/>
            <a:chOff x="144" y="2832"/>
            <a:chExt cx="720" cy="302"/>
          </a:xfrm>
        </p:grpSpPr>
        <p:graphicFrame>
          <p:nvGraphicFramePr>
            <p:cNvPr id="10333" name="Object 16"/>
            <p:cNvGraphicFramePr>
              <a:graphicFrameLocks noChangeAspect="1"/>
            </p:cNvGraphicFramePr>
            <p:nvPr/>
          </p:nvGraphicFramePr>
          <p:xfrm>
            <a:off x="144" y="2832"/>
            <a:ext cx="72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5" imgW="971550" imgH="409575" progId="MS_ClipArt_Gallery.2">
                    <p:embed/>
                  </p:oleObj>
                </mc:Choice>
                <mc:Fallback>
                  <p:oleObj name="" r:id="rId5" imgW="971550" imgH="409575" progId="MS_ClipArt_Gallery.2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4" y="2832"/>
                          <a:ext cx="720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4" name="Text Box 17"/>
            <p:cNvSpPr txBox="1"/>
            <p:nvPr/>
          </p:nvSpPr>
          <p:spPr>
            <a:xfrm>
              <a:off x="145" y="2832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分配律</a:t>
              </a:r>
              <a:endParaRPr lang="zh-CN" altLang="en-US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10258" name="Group 18"/>
          <p:cNvGrpSpPr/>
          <p:nvPr/>
        </p:nvGrpSpPr>
        <p:grpSpPr>
          <a:xfrm>
            <a:off x="323850" y="4554538"/>
            <a:ext cx="1047750" cy="479425"/>
            <a:chOff x="144" y="3312"/>
            <a:chExt cx="720" cy="302"/>
          </a:xfrm>
        </p:grpSpPr>
        <p:graphicFrame>
          <p:nvGraphicFramePr>
            <p:cNvPr id="10331" name="Object 19"/>
            <p:cNvGraphicFramePr>
              <a:graphicFrameLocks noChangeAspect="1"/>
            </p:cNvGraphicFramePr>
            <p:nvPr/>
          </p:nvGraphicFramePr>
          <p:xfrm>
            <a:off x="144" y="3312"/>
            <a:ext cx="72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6" imgW="971550" imgH="409575" progId="MS_ClipArt_Gallery.2">
                    <p:embed/>
                  </p:oleObj>
                </mc:Choice>
                <mc:Fallback>
                  <p:oleObj name="" r:id="rId6" imgW="971550" imgH="409575" progId="MS_ClipArt_Gallery.2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4" y="3312"/>
                          <a:ext cx="720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2" name="Text Box 20"/>
            <p:cNvSpPr txBox="1"/>
            <p:nvPr/>
          </p:nvSpPr>
          <p:spPr>
            <a:xfrm>
              <a:off x="167" y="3312"/>
              <a:ext cx="6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0-1</a:t>
              </a:r>
              <a:r>
                <a:rPr lang="zh-CN" altLang="en-US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律</a:t>
              </a:r>
              <a:endParaRPr lang="zh-CN" altLang="en-US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10261" name="Group 21"/>
          <p:cNvGrpSpPr/>
          <p:nvPr/>
        </p:nvGrpSpPr>
        <p:grpSpPr>
          <a:xfrm>
            <a:off x="8001000" y="1530350"/>
            <a:ext cx="1143000" cy="479425"/>
            <a:chOff x="4848" y="1858"/>
            <a:chExt cx="720" cy="302"/>
          </a:xfrm>
        </p:grpSpPr>
        <p:graphicFrame>
          <p:nvGraphicFramePr>
            <p:cNvPr id="10329" name="Object 22"/>
            <p:cNvGraphicFramePr>
              <a:graphicFrameLocks noChangeAspect="1"/>
            </p:cNvGraphicFramePr>
            <p:nvPr/>
          </p:nvGraphicFramePr>
          <p:xfrm>
            <a:off x="4848" y="1858"/>
            <a:ext cx="72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7" imgW="971550" imgH="409575" progId="MS_ClipArt_Gallery.2">
                    <p:embed/>
                  </p:oleObj>
                </mc:Choice>
                <mc:Fallback>
                  <p:oleObj name="" r:id="rId7" imgW="971550" imgH="409575" progId="MS_ClipArt_Gallery.2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48" y="1858"/>
                          <a:ext cx="720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0" name="Text Box 23"/>
            <p:cNvSpPr txBox="1"/>
            <p:nvPr/>
          </p:nvSpPr>
          <p:spPr>
            <a:xfrm>
              <a:off x="4849" y="1858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重叠律</a:t>
              </a:r>
              <a:endParaRPr lang="zh-CN" altLang="en-US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10264" name="Group 24"/>
          <p:cNvGrpSpPr/>
          <p:nvPr/>
        </p:nvGrpSpPr>
        <p:grpSpPr>
          <a:xfrm>
            <a:off x="0" y="5970588"/>
            <a:ext cx="1371600" cy="479425"/>
            <a:chOff x="4848" y="1378"/>
            <a:chExt cx="720" cy="302"/>
          </a:xfrm>
        </p:grpSpPr>
        <p:graphicFrame>
          <p:nvGraphicFramePr>
            <p:cNvPr id="10327" name="Object 25"/>
            <p:cNvGraphicFramePr>
              <a:graphicFrameLocks noChangeAspect="1"/>
            </p:cNvGraphicFramePr>
            <p:nvPr/>
          </p:nvGraphicFramePr>
          <p:xfrm>
            <a:off x="4848" y="1378"/>
            <a:ext cx="72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8" imgW="971550" imgH="409575" progId="MS_ClipArt_Gallery.2">
                    <p:embed/>
                  </p:oleObj>
                </mc:Choice>
                <mc:Fallback>
                  <p:oleObj name="" r:id="rId8" imgW="971550" imgH="409575" progId="MS_ClipArt_Gallery.2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48" y="1378"/>
                          <a:ext cx="720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8" name="Text Box 26"/>
            <p:cNvSpPr txBox="1"/>
            <p:nvPr/>
          </p:nvSpPr>
          <p:spPr>
            <a:xfrm>
              <a:off x="4848" y="1378"/>
              <a:ext cx="6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互补律</a:t>
              </a:r>
              <a:endParaRPr lang="zh-CN" altLang="en-US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10267" name="Group 27"/>
          <p:cNvGrpSpPr/>
          <p:nvPr/>
        </p:nvGrpSpPr>
        <p:grpSpPr>
          <a:xfrm>
            <a:off x="8001000" y="3043238"/>
            <a:ext cx="1143000" cy="479425"/>
            <a:chOff x="4848" y="2818"/>
            <a:chExt cx="720" cy="302"/>
          </a:xfrm>
        </p:grpSpPr>
        <p:graphicFrame>
          <p:nvGraphicFramePr>
            <p:cNvPr id="10325" name="Object 28"/>
            <p:cNvGraphicFramePr>
              <a:graphicFrameLocks noChangeAspect="1"/>
            </p:cNvGraphicFramePr>
            <p:nvPr/>
          </p:nvGraphicFramePr>
          <p:xfrm>
            <a:off x="4848" y="2818"/>
            <a:ext cx="72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9" imgW="971550" imgH="409575" progId="MS_ClipArt_Gallery.2">
                    <p:embed/>
                  </p:oleObj>
                </mc:Choice>
                <mc:Fallback>
                  <p:oleObj name="" r:id="rId9" imgW="971550" imgH="409575" progId="MS_ClipArt_Gallery.2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48" y="2818"/>
                          <a:ext cx="720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6" name="Text Box 29"/>
            <p:cNvSpPr txBox="1"/>
            <p:nvPr/>
          </p:nvSpPr>
          <p:spPr>
            <a:xfrm>
              <a:off x="4849" y="2818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还原律</a:t>
              </a:r>
              <a:endParaRPr lang="zh-CN" altLang="en-US" sz="2400" b="1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10270" name="Group 30"/>
          <p:cNvGrpSpPr/>
          <p:nvPr/>
        </p:nvGrpSpPr>
        <p:grpSpPr>
          <a:xfrm>
            <a:off x="8001000" y="2251075"/>
            <a:ext cx="1143000" cy="479425"/>
            <a:chOff x="4848" y="2338"/>
            <a:chExt cx="720" cy="302"/>
          </a:xfrm>
        </p:grpSpPr>
        <p:graphicFrame>
          <p:nvGraphicFramePr>
            <p:cNvPr id="10323" name="Object 31"/>
            <p:cNvGraphicFramePr>
              <a:graphicFrameLocks noChangeAspect="1"/>
            </p:cNvGraphicFramePr>
            <p:nvPr/>
          </p:nvGraphicFramePr>
          <p:xfrm>
            <a:off x="4848" y="2338"/>
            <a:ext cx="72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0" imgW="971550" imgH="409575" progId="MS_ClipArt_Gallery.2">
                    <p:embed/>
                  </p:oleObj>
                </mc:Choice>
                <mc:Fallback>
                  <p:oleObj name="" r:id="rId10" imgW="971550" imgH="409575" progId="MS_ClipArt_Gallery.2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48" y="2338"/>
                          <a:ext cx="720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4" name="Text Box 32"/>
            <p:cNvSpPr txBox="1"/>
            <p:nvPr/>
          </p:nvSpPr>
          <p:spPr>
            <a:xfrm>
              <a:off x="4849" y="2338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反演律</a:t>
              </a:r>
              <a:endParaRPr lang="zh-CN" altLang="en-US" sz="2400" b="1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sp>
        <p:nvSpPr>
          <p:cNvPr id="10273" name="Text Box 33"/>
          <p:cNvSpPr txBox="1"/>
          <p:nvPr/>
        </p:nvSpPr>
        <p:spPr>
          <a:xfrm>
            <a:off x="1676400" y="1887538"/>
            <a:ext cx="15287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0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  0 = 0</a:t>
            </a:r>
            <a:endParaRPr lang="en-US" altLang="zh-CN" sz="2400" b="1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10274" name="Text Box 34"/>
          <p:cNvSpPr txBox="1"/>
          <p:nvPr/>
        </p:nvSpPr>
        <p:spPr>
          <a:xfrm>
            <a:off x="1676400" y="2497138"/>
            <a:ext cx="26955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0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  1 =1   0 =0 </a:t>
            </a:r>
            <a:endParaRPr lang="en-US" altLang="zh-CN" sz="2800" b="1" dirty="0">
              <a:solidFill>
                <a:schemeClr val="tx2"/>
              </a:solidFill>
              <a:latin typeface="Times New Roman" panose="02020503050405090304" pitchFamily="18" charset="0"/>
              <a:sym typeface="Symbol" panose="05050102010706020507" pitchFamily="18" charset="2"/>
            </a:endParaRPr>
          </a:p>
        </p:txBody>
      </p:sp>
      <p:sp>
        <p:nvSpPr>
          <p:cNvPr id="10275" name="Text Box 35"/>
          <p:cNvSpPr txBox="1"/>
          <p:nvPr/>
        </p:nvSpPr>
        <p:spPr>
          <a:xfrm>
            <a:off x="1676400" y="3182938"/>
            <a:ext cx="15287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  1 = 1</a:t>
            </a:r>
            <a:endParaRPr lang="en-US" altLang="zh-CN" sz="2400" b="1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10276" name="Rectangle 36"/>
          <p:cNvSpPr/>
          <p:nvPr/>
        </p:nvSpPr>
        <p:spPr>
          <a:xfrm>
            <a:off x="1600200" y="1811338"/>
            <a:ext cx="2667000" cy="1905000"/>
          </a:xfrm>
          <a:prstGeom prst="rect">
            <a:avLst/>
          </a:prstGeom>
          <a:noFill/>
          <a:ln w="57150" cap="flat" cmpd="thinThick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0277" name="Text Box 37"/>
          <p:cNvSpPr txBox="1"/>
          <p:nvPr/>
        </p:nvSpPr>
        <p:spPr>
          <a:xfrm>
            <a:off x="4876800" y="1887538"/>
            <a:ext cx="15684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0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+  0 = 0</a:t>
            </a:r>
            <a:endParaRPr lang="en-US" altLang="zh-CN" sz="2400" b="1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10278" name="Text Box 38"/>
          <p:cNvSpPr txBox="1"/>
          <p:nvPr/>
        </p:nvSpPr>
        <p:spPr>
          <a:xfrm>
            <a:off x="4876800" y="2497138"/>
            <a:ext cx="2686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0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+  1 =1 +  0 =1 </a:t>
            </a:r>
            <a:endParaRPr lang="en-US" altLang="zh-CN" sz="2800" b="1" dirty="0">
              <a:solidFill>
                <a:schemeClr val="tx2"/>
              </a:solidFill>
              <a:latin typeface="Times New Roman" panose="02020503050405090304" pitchFamily="18" charset="0"/>
              <a:sym typeface="Symbol" panose="05050102010706020507" pitchFamily="18" charset="2"/>
            </a:endParaRPr>
          </a:p>
        </p:txBody>
      </p:sp>
      <p:sp>
        <p:nvSpPr>
          <p:cNvPr id="10279" name="Text Box 39"/>
          <p:cNvSpPr txBox="1"/>
          <p:nvPr/>
        </p:nvSpPr>
        <p:spPr>
          <a:xfrm>
            <a:off x="4876800" y="3182938"/>
            <a:ext cx="15684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+  1 = 1</a:t>
            </a:r>
            <a:endParaRPr lang="en-US" altLang="zh-CN" sz="2400" b="1" dirty="0">
              <a:solidFill>
                <a:schemeClr val="tx2"/>
              </a:solidFill>
              <a:latin typeface="Times New Roman" panose="02020503050405090304" pitchFamily="18" charset="0"/>
            </a:endParaRPr>
          </a:p>
        </p:txBody>
      </p:sp>
      <p:sp>
        <p:nvSpPr>
          <p:cNvPr id="10280" name="Rectangle 40"/>
          <p:cNvSpPr/>
          <p:nvPr/>
        </p:nvSpPr>
        <p:spPr>
          <a:xfrm>
            <a:off x="4648200" y="1811338"/>
            <a:ext cx="2819400" cy="1905000"/>
          </a:xfrm>
          <a:prstGeom prst="rect">
            <a:avLst/>
          </a:prstGeom>
          <a:noFill/>
          <a:ln w="57150" cap="flat" cmpd="thinThick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0281" name="Text Box 41"/>
          <p:cNvSpPr txBox="1"/>
          <p:nvPr/>
        </p:nvSpPr>
        <p:spPr>
          <a:xfrm>
            <a:off x="1600200" y="3868738"/>
            <a:ext cx="24130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 B = B  A </a:t>
            </a:r>
            <a:endParaRPr lang="en-US" altLang="zh-CN" sz="2800" b="1" dirty="0">
              <a:solidFill>
                <a:schemeClr val="tx2"/>
              </a:solidFill>
              <a:latin typeface="Times New Roman" panose="02020503050405090304" pitchFamily="18" charset="0"/>
              <a:sym typeface="Symbol" panose="05050102010706020507" pitchFamily="18" charset="2"/>
            </a:endParaRPr>
          </a:p>
        </p:txBody>
      </p:sp>
      <p:sp>
        <p:nvSpPr>
          <p:cNvPr id="10282" name="Text Box 42"/>
          <p:cNvSpPr txBox="1"/>
          <p:nvPr/>
        </p:nvSpPr>
        <p:spPr>
          <a:xfrm>
            <a:off x="4419600" y="3868738"/>
            <a:ext cx="24923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+ B = B + A </a:t>
            </a:r>
            <a:endParaRPr lang="en-US" altLang="zh-CN" sz="2800" b="1" dirty="0">
              <a:solidFill>
                <a:schemeClr val="tx2"/>
              </a:solidFill>
              <a:latin typeface="Times New Roman" panose="02020503050405090304" pitchFamily="18" charset="0"/>
              <a:sym typeface="Symbol" panose="05050102010706020507" pitchFamily="18" charset="2"/>
            </a:endParaRPr>
          </a:p>
        </p:txBody>
      </p:sp>
      <p:sp>
        <p:nvSpPr>
          <p:cNvPr id="10283" name="Text Box 43"/>
          <p:cNvSpPr txBox="1"/>
          <p:nvPr/>
        </p:nvSpPr>
        <p:spPr>
          <a:xfrm>
            <a:off x="1828800" y="4554538"/>
            <a:ext cx="39973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(A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 B) C =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 (B C) </a:t>
            </a:r>
            <a:endParaRPr lang="en-US" altLang="zh-CN" sz="2800" b="1" dirty="0">
              <a:solidFill>
                <a:schemeClr val="tx2"/>
              </a:solidFill>
              <a:latin typeface="Times New Roman" panose="02020503050405090304" pitchFamily="18" charset="0"/>
              <a:sym typeface="Symbol" panose="05050102010706020507" pitchFamily="18" charset="2"/>
            </a:endParaRPr>
          </a:p>
        </p:txBody>
      </p:sp>
      <p:sp>
        <p:nvSpPr>
          <p:cNvPr id="10284" name="Text Box 44"/>
          <p:cNvSpPr txBox="1"/>
          <p:nvPr/>
        </p:nvSpPr>
        <p:spPr>
          <a:xfrm>
            <a:off x="1828800" y="4935538"/>
            <a:ext cx="38893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(A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+ B)+ C =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+ (B+ C) </a:t>
            </a:r>
            <a:endParaRPr lang="en-US" altLang="zh-CN" sz="2800" b="1" dirty="0">
              <a:solidFill>
                <a:schemeClr val="tx2"/>
              </a:solidFill>
              <a:latin typeface="Times New Roman" panose="02020503050405090304" pitchFamily="18" charset="0"/>
              <a:sym typeface="Symbol" panose="05050102010706020507" pitchFamily="18" charset="2"/>
            </a:endParaRPr>
          </a:p>
        </p:txBody>
      </p:sp>
      <p:sp>
        <p:nvSpPr>
          <p:cNvPr id="10285" name="Rectangle 45"/>
          <p:cNvSpPr/>
          <p:nvPr/>
        </p:nvSpPr>
        <p:spPr>
          <a:xfrm>
            <a:off x="1600200" y="4554538"/>
            <a:ext cx="5867400" cy="914400"/>
          </a:xfrm>
          <a:prstGeom prst="rect">
            <a:avLst/>
          </a:prstGeom>
          <a:noFill/>
          <a:ln w="57150" cap="flat" cmpd="thinThick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0286" name="Rectangle 46"/>
          <p:cNvSpPr/>
          <p:nvPr/>
        </p:nvSpPr>
        <p:spPr>
          <a:xfrm>
            <a:off x="1600200" y="3792538"/>
            <a:ext cx="5867400" cy="685800"/>
          </a:xfrm>
          <a:prstGeom prst="rect">
            <a:avLst/>
          </a:prstGeom>
          <a:noFill/>
          <a:ln w="57150" cap="flat" cmpd="thinThick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10287" name="Group 47"/>
          <p:cNvGrpSpPr/>
          <p:nvPr/>
        </p:nvGrpSpPr>
        <p:grpSpPr>
          <a:xfrm>
            <a:off x="250825" y="5275263"/>
            <a:ext cx="1143000" cy="479425"/>
            <a:chOff x="144" y="3778"/>
            <a:chExt cx="720" cy="302"/>
          </a:xfrm>
        </p:grpSpPr>
        <p:graphicFrame>
          <p:nvGraphicFramePr>
            <p:cNvPr id="10321" name="Object 48"/>
            <p:cNvGraphicFramePr>
              <a:graphicFrameLocks noChangeAspect="1"/>
            </p:cNvGraphicFramePr>
            <p:nvPr/>
          </p:nvGraphicFramePr>
          <p:xfrm>
            <a:off x="144" y="3778"/>
            <a:ext cx="72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1" imgW="971550" imgH="409575" progId="MS_ClipArt_Gallery.2">
                    <p:embed/>
                  </p:oleObj>
                </mc:Choice>
                <mc:Fallback>
                  <p:oleObj name="" r:id="rId11" imgW="971550" imgH="409575" progId="MS_ClipArt_Gallery.2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4" y="3778"/>
                          <a:ext cx="720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2" name="Text Box 49"/>
            <p:cNvSpPr txBox="1"/>
            <p:nvPr/>
          </p:nvSpPr>
          <p:spPr>
            <a:xfrm>
              <a:off x="145" y="3792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自等律</a:t>
              </a:r>
              <a:endParaRPr lang="zh-CN" altLang="en-US" sz="4400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sp>
        <p:nvSpPr>
          <p:cNvPr id="10290" name="Rectangle 50"/>
          <p:cNvSpPr/>
          <p:nvPr/>
        </p:nvSpPr>
        <p:spPr>
          <a:xfrm>
            <a:off x="1600200" y="5545138"/>
            <a:ext cx="5867400" cy="990600"/>
          </a:xfrm>
          <a:prstGeom prst="rect">
            <a:avLst/>
          </a:prstGeom>
          <a:noFill/>
          <a:ln w="57150" cap="flat" cmpd="thinThick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0291" name="Text Box 51"/>
          <p:cNvSpPr txBox="1"/>
          <p:nvPr/>
        </p:nvSpPr>
        <p:spPr>
          <a:xfrm>
            <a:off x="1752600" y="5545138"/>
            <a:ext cx="46148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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(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 B+ C ) =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 B+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  C </a:t>
            </a:r>
            <a:endParaRPr lang="en-US" altLang="zh-CN" sz="2800" b="1" dirty="0">
              <a:solidFill>
                <a:schemeClr val="tx2"/>
              </a:solidFill>
              <a:latin typeface="Times New Roman" panose="02020503050405090304" pitchFamily="18" charset="0"/>
              <a:sym typeface="Symbol" panose="05050102010706020507" pitchFamily="18" charset="2"/>
            </a:endParaRPr>
          </a:p>
        </p:txBody>
      </p:sp>
      <p:sp>
        <p:nvSpPr>
          <p:cNvPr id="10292" name="Text Box 52"/>
          <p:cNvSpPr txBox="1"/>
          <p:nvPr/>
        </p:nvSpPr>
        <p:spPr>
          <a:xfrm>
            <a:off x="1752600" y="5926138"/>
            <a:ext cx="45370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+ B  C =(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+ B) (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+ C )</a:t>
            </a:r>
            <a:endParaRPr lang="en-US" altLang="zh-CN" sz="2800" b="1" dirty="0">
              <a:solidFill>
                <a:schemeClr val="tx2"/>
              </a:solidFill>
              <a:latin typeface="Times New Roman" panose="02020503050405090304" pitchFamily="18" charset="0"/>
              <a:sym typeface="Symbol" panose="05050102010706020507" pitchFamily="18" charset="2"/>
            </a:endParaRPr>
          </a:p>
        </p:txBody>
      </p:sp>
      <p:sp>
        <p:nvSpPr>
          <p:cNvPr id="10293" name="Rectangle 53"/>
          <p:cNvSpPr/>
          <p:nvPr/>
        </p:nvSpPr>
        <p:spPr>
          <a:xfrm>
            <a:off x="1524000" y="1735138"/>
            <a:ext cx="5943600" cy="4800600"/>
          </a:xfrm>
          <a:prstGeom prst="rect">
            <a:avLst/>
          </a:prstGeom>
          <a:solidFill>
            <a:srgbClr val="FFCCCC"/>
          </a:solidFill>
          <a:ln w="3810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0294" name="Rectangle 54"/>
          <p:cNvSpPr/>
          <p:nvPr/>
        </p:nvSpPr>
        <p:spPr>
          <a:xfrm>
            <a:off x="1600200" y="1658938"/>
            <a:ext cx="31607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 0=0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+ 1=1</a:t>
            </a:r>
            <a:endParaRPr lang="en-US" altLang="zh-CN" sz="2800" b="1" dirty="0">
              <a:solidFill>
                <a:schemeClr val="tx2"/>
              </a:solidFill>
              <a:latin typeface="Times New Roman" panose="02020503050405090304" pitchFamily="18" charset="0"/>
              <a:sym typeface="Symbol" panose="05050102010706020507" pitchFamily="18" charset="2"/>
            </a:endParaRPr>
          </a:p>
        </p:txBody>
      </p:sp>
      <p:sp>
        <p:nvSpPr>
          <p:cNvPr id="10295" name="Rectangle 55"/>
          <p:cNvSpPr/>
          <p:nvPr/>
        </p:nvSpPr>
        <p:spPr>
          <a:xfrm>
            <a:off x="1600200" y="2054225"/>
            <a:ext cx="33194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 1=A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+ 0=A</a:t>
            </a:r>
            <a:endParaRPr lang="en-US" altLang="zh-CN" sz="2800" b="1" dirty="0">
              <a:solidFill>
                <a:schemeClr val="tx2"/>
              </a:solidFill>
              <a:latin typeface="Times New Roman" panose="02020503050405090304" pitchFamily="18" charset="0"/>
              <a:sym typeface="Symbol" panose="05050102010706020507" pitchFamily="18" charset="2"/>
            </a:endParaRPr>
          </a:p>
        </p:txBody>
      </p:sp>
      <p:grpSp>
        <p:nvGrpSpPr>
          <p:cNvPr id="10296" name="Group 56"/>
          <p:cNvGrpSpPr/>
          <p:nvPr/>
        </p:nvGrpSpPr>
        <p:grpSpPr>
          <a:xfrm>
            <a:off x="1600200" y="2435225"/>
            <a:ext cx="3230563" cy="519113"/>
            <a:chOff x="1137" y="1920"/>
            <a:chExt cx="2035" cy="327"/>
          </a:xfrm>
        </p:grpSpPr>
        <p:sp>
          <p:nvSpPr>
            <p:cNvPr id="10318" name="Rectangle 57"/>
            <p:cNvSpPr/>
            <p:nvPr/>
          </p:nvSpPr>
          <p:spPr>
            <a:xfrm>
              <a:off x="1137" y="1920"/>
              <a:ext cx="20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A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  A=0        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A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+A=1</a:t>
              </a:r>
              <a:endPara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319" name="Line 58"/>
            <p:cNvSpPr/>
            <p:nvPr/>
          </p:nvSpPr>
          <p:spPr>
            <a:xfrm>
              <a:off x="1584" y="2016"/>
              <a:ext cx="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20" name="Line 59"/>
            <p:cNvSpPr/>
            <p:nvPr/>
          </p:nvSpPr>
          <p:spPr>
            <a:xfrm>
              <a:off x="2736" y="2016"/>
              <a:ext cx="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300" name="Rectangle 60"/>
          <p:cNvSpPr/>
          <p:nvPr/>
        </p:nvSpPr>
        <p:spPr>
          <a:xfrm>
            <a:off x="1600200" y="2740025"/>
            <a:ext cx="34782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 A=A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+ A=A</a:t>
            </a:r>
            <a:endParaRPr lang="en-US" altLang="zh-CN" sz="2800" b="1" dirty="0">
              <a:solidFill>
                <a:schemeClr val="tx2"/>
              </a:solidFill>
              <a:latin typeface="Times New Roman" panose="02020503050405090304" pitchFamily="18" charset="0"/>
              <a:sym typeface="Symbol" panose="05050102010706020507" pitchFamily="18" charset="2"/>
            </a:endParaRPr>
          </a:p>
        </p:txBody>
      </p:sp>
      <p:grpSp>
        <p:nvGrpSpPr>
          <p:cNvPr id="10301" name="Group 61"/>
          <p:cNvGrpSpPr/>
          <p:nvPr/>
        </p:nvGrpSpPr>
        <p:grpSpPr>
          <a:xfrm>
            <a:off x="1600200" y="3197225"/>
            <a:ext cx="4202113" cy="519113"/>
            <a:chOff x="1172" y="2448"/>
            <a:chExt cx="2647" cy="327"/>
          </a:xfrm>
        </p:grpSpPr>
        <p:sp>
          <p:nvSpPr>
            <p:cNvPr id="10311" name="Rectangle 62"/>
            <p:cNvSpPr/>
            <p:nvPr/>
          </p:nvSpPr>
          <p:spPr>
            <a:xfrm>
              <a:off x="1172" y="2448"/>
              <a:ext cx="26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A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 B= A+B         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A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+ B=AB</a:t>
              </a:r>
              <a:endPara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312" name="Line 63"/>
            <p:cNvSpPr/>
            <p:nvPr/>
          </p:nvSpPr>
          <p:spPr>
            <a:xfrm>
              <a:off x="1248" y="2496"/>
              <a:ext cx="4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13" name="Line 64"/>
            <p:cNvSpPr/>
            <p:nvPr/>
          </p:nvSpPr>
          <p:spPr>
            <a:xfrm>
              <a:off x="1920" y="2496"/>
              <a:ext cx="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14" name="Line 65"/>
            <p:cNvSpPr/>
            <p:nvPr/>
          </p:nvSpPr>
          <p:spPr>
            <a:xfrm>
              <a:off x="2208" y="2496"/>
              <a:ext cx="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15" name="Line 66"/>
            <p:cNvSpPr/>
            <p:nvPr/>
          </p:nvSpPr>
          <p:spPr>
            <a:xfrm>
              <a:off x="3504" y="2496"/>
              <a:ext cx="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16" name="Line 67"/>
            <p:cNvSpPr/>
            <p:nvPr/>
          </p:nvSpPr>
          <p:spPr>
            <a:xfrm>
              <a:off x="3648" y="2496"/>
              <a:ext cx="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17" name="Line 68"/>
            <p:cNvSpPr/>
            <p:nvPr/>
          </p:nvSpPr>
          <p:spPr>
            <a:xfrm>
              <a:off x="2880" y="2496"/>
              <a:ext cx="4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309" name="Group 69"/>
          <p:cNvGrpSpPr/>
          <p:nvPr/>
        </p:nvGrpSpPr>
        <p:grpSpPr>
          <a:xfrm>
            <a:off x="1524000" y="3654425"/>
            <a:ext cx="1079500" cy="519113"/>
            <a:chOff x="1903" y="2640"/>
            <a:chExt cx="680" cy="327"/>
          </a:xfrm>
        </p:grpSpPr>
        <p:sp>
          <p:nvSpPr>
            <p:cNvPr id="10307" name="Rectangle 70"/>
            <p:cNvSpPr/>
            <p:nvPr/>
          </p:nvSpPr>
          <p:spPr>
            <a:xfrm>
              <a:off x="1903" y="2640"/>
              <a:ext cx="6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 A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= A</a:t>
              </a:r>
              <a:endPara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10308" name="Group 71"/>
            <p:cNvGrpSpPr/>
            <p:nvPr/>
          </p:nvGrpSpPr>
          <p:grpSpPr>
            <a:xfrm>
              <a:off x="2016" y="2688"/>
              <a:ext cx="144" cy="48"/>
              <a:chOff x="1440" y="3360"/>
              <a:chExt cx="144" cy="48"/>
            </a:xfrm>
          </p:grpSpPr>
          <p:sp>
            <p:nvSpPr>
              <p:cNvPr id="2" name="Line 72"/>
              <p:cNvSpPr/>
              <p:nvPr/>
            </p:nvSpPr>
            <p:spPr>
              <a:xfrm>
                <a:off x="1440" y="3360"/>
                <a:ext cx="14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310" name="Line 73"/>
              <p:cNvSpPr/>
              <p:nvPr/>
            </p:nvSpPr>
            <p:spPr>
              <a:xfrm>
                <a:off x="1440" y="3408"/>
                <a:ext cx="14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3" name="Group 74"/>
          <p:cNvGrpSpPr/>
          <p:nvPr/>
        </p:nvGrpSpPr>
        <p:grpSpPr>
          <a:xfrm>
            <a:off x="8001000" y="4483100"/>
            <a:ext cx="1143000" cy="479425"/>
            <a:chOff x="4848" y="3778"/>
            <a:chExt cx="720" cy="302"/>
          </a:xfrm>
        </p:grpSpPr>
        <p:graphicFrame>
          <p:nvGraphicFramePr>
            <p:cNvPr id="10305" name="Object 75"/>
            <p:cNvGraphicFramePr>
              <a:graphicFrameLocks noChangeAspect="1"/>
            </p:cNvGraphicFramePr>
            <p:nvPr/>
          </p:nvGraphicFramePr>
          <p:xfrm>
            <a:off x="4848" y="3778"/>
            <a:ext cx="72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2" imgW="971550" imgH="409575" progId="MS_ClipArt_Gallery.2">
                    <p:embed/>
                  </p:oleObj>
                </mc:Choice>
                <mc:Fallback>
                  <p:oleObj name="" r:id="rId12" imgW="971550" imgH="409575" progId="MS_ClipArt_Gallery.2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48" y="3778"/>
                          <a:ext cx="720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6" name="Text Box 76"/>
            <p:cNvSpPr txBox="1"/>
            <p:nvPr/>
          </p:nvSpPr>
          <p:spPr>
            <a:xfrm>
              <a:off x="4849" y="3778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吸收律</a:t>
              </a:r>
              <a:endParaRPr lang="zh-CN" altLang="en-US" sz="2400" b="1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4" name="Group 77"/>
          <p:cNvGrpSpPr/>
          <p:nvPr/>
        </p:nvGrpSpPr>
        <p:grpSpPr>
          <a:xfrm>
            <a:off x="8001000" y="5203825"/>
            <a:ext cx="1143000" cy="479425"/>
            <a:chOff x="3072" y="3778"/>
            <a:chExt cx="720" cy="302"/>
          </a:xfrm>
        </p:grpSpPr>
        <p:graphicFrame>
          <p:nvGraphicFramePr>
            <p:cNvPr id="10303" name="Object 78"/>
            <p:cNvGraphicFramePr>
              <a:graphicFrameLocks noChangeAspect="1"/>
            </p:cNvGraphicFramePr>
            <p:nvPr/>
          </p:nvGraphicFramePr>
          <p:xfrm>
            <a:off x="3072" y="3778"/>
            <a:ext cx="72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3" imgW="971550" imgH="409575" progId="MS_ClipArt_Gallery.2">
                    <p:embed/>
                  </p:oleObj>
                </mc:Choice>
                <mc:Fallback>
                  <p:oleObj name="" r:id="rId13" imgW="971550" imgH="409575" progId="MS_ClipArt_Gallery.2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072" y="3778"/>
                          <a:ext cx="720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4" name="Text Box 79"/>
            <p:cNvSpPr txBox="1"/>
            <p:nvPr/>
          </p:nvSpPr>
          <p:spPr>
            <a:xfrm>
              <a:off x="3073" y="3778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消因律</a:t>
              </a:r>
              <a:endParaRPr lang="zh-CN" altLang="en-US" sz="2400" b="1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5" name="Group 80"/>
          <p:cNvGrpSpPr/>
          <p:nvPr/>
        </p:nvGrpSpPr>
        <p:grpSpPr>
          <a:xfrm>
            <a:off x="8001000" y="5922963"/>
            <a:ext cx="1143000" cy="479425"/>
            <a:chOff x="1632" y="3778"/>
            <a:chExt cx="720" cy="302"/>
          </a:xfrm>
        </p:grpSpPr>
        <p:graphicFrame>
          <p:nvGraphicFramePr>
            <p:cNvPr id="6" name="Object 81"/>
            <p:cNvGraphicFramePr>
              <a:graphicFrameLocks noChangeAspect="1"/>
            </p:cNvGraphicFramePr>
            <p:nvPr/>
          </p:nvGraphicFramePr>
          <p:xfrm>
            <a:off x="1632" y="3778"/>
            <a:ext cx="72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4" imgW="971550" imgH="409575" progId="MS_ClipArt_Gallery.2">
                    <p:embed/>
                  </p:oleObj>
                </mc:Choice>
                <mc:Fallback>
                  <p:oleObj name="" r:id="rId14" imgW="971550" imgH="409575" progId="MS_ClipArt_Gallery.2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32" y="3778"/>
                          <a:ext cx="720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2" name="Text Box 82"/>
            <p:cNvSpPr txBox="1"/>
            <p:nvPr/>
          </p:nvSpPr>
          <p:spPr>
            <a:xfrm>
              <a:off x="1633" y="3778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包含律</a:t>
              </a:r>
              <a:endParaRPr lang="zh-CN" altLang="en-US" sz="2400" b="1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7" name="Group 83"/>
          <p:cNvGrpSpPr/>
          <p:nvPr/>
        </p:nvGrpSpPr>
        <p:grpSpPr>
          <a:xfrm>
            <a:off x="8001000" y="3763963"/>
            <a:ext cx="1143000" cy="479425"/>
            <a:chOff x="4848" y="3298"/>
            <a:chExt cx="720" cy="302"/>
          </a:xfrm>
        </p:grpSpPr>
        <p:graphicFrame>
          <p:nvGraphicFramePr>
            <p:cNvPr id="10299" name="Object 84"/>
            <p:cNvGraphicFramePr>
              <a:graphicFrameLocks noChangeAspect="1"/>
            </p:cNvGraphicFramePr>
            <p:nvPr/>
          </p:nvGraphicFramePr>
          <p:xfrm>
            <a:off x="4848" y="3298"/>
            <a:ext cx="72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5" imgW="971550" imgH="409575" progId="MS_ClipArt_Gallery.2">
                    <p:embed/>
                  </p:oleObj>
                </mc:Choice>
                <mc:Fallback>
                  <p:oleObj name="" r:id="rId15" imgW="971550" imgH="409575" progId="MS_ClipArt_Gallery.2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48" y="3298"/>
                          <a:ext cx="720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85"/>
            <p:cNvSpPr txBox="1"/>
            <p:nvPr/>
          </p:nvSpPr>
          <p:spPr>
            <a:xfrm>
              <a:off x="4849" y="3298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合并律</a:t>
              </a:r>
              <a:endParaRPr lang="zh-CN" altLang="en-US" sz="2400" b="1" dirty="0">
                <a:solidFill>
                  <a:schemeClr val="tx2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9" name="Group 86"/>
          <p:cNvGrpSpPr/>
          <p:nvPr/>
        </p:nvGrpSpPr>
        <p:grpSpPr>
          <a:xfrm>
            <a:off x="1643063" y="4035425"/>
            <a:ext cx="5900737" cy="519113"/>
            <a:chOff x="972" y="2640"/>
            <a:chExt cx="3717" cy="327"/>
          </a:xfrm>
        </p:grpSpPr>
        <p:sp>
          <p:nvSpPr>
            <p:cNvPr id="10" name="Rectangle 87"/>
            <p:cNvSpPr/>
            <p:nvPr/>
          </p:nvSpPr>
          <p:spPr>
            <a:xfrm>
              <a:off x="972" y="2640"/>
              <a:ext cx="37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A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 B+ 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A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 B =A    (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A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+ B)  (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A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+ B) =A </a:t>
              </a:r>
              <a:endPara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297" name="Line 88"/>
            <p:cNvSpPr/>
            <p:nvPr/>
          </p:nvSpPr>
          <p:spPr>
            <a:xfrm>
              <a:off x="2016" y="2688"/>
              <a:ext cx="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98" name="Line 89"/>
            <p:cNvSpPr/>
            <p:nvPr/>
          </p:nvSpPr>
          <p:spPr>
            <a:xfrm>
              <a:off x="4032" y="2688"/>
              <a:ext cx="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1" name="Rectangle 90"/>
          <p:cNvSpPr/>
          <p:nvPr/>
        </p:nvSpPr>
        <p:spPr>
          <a:xfrm>
            <a:off x="1839913" y="4492625"/>
            <a:ext cx="46450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A+A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 B=A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</a:rPr>
              <a:t>A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rPr>
              <a:t> (A+B)=A</a:t>
            </a:r>
            <a:endParaRPr lang="en-US" altLang="zh-CN" sz="2800" b="1" dirty="0">
              <a:solidFill>
                <a:schemeClr val="tx2"/>
              </a:solidFill>
              <a:latin typeface="Times New Roman" panose="02020503050405090304" pitchFamily="18" charset="0"/>
              <a:sym typeface="Symbol" panose="05050102010706020507" pitchFamily="18" charset="2"/>
            </a:endParaRPr>
          </a:p>
        </p:txBody>
      </p:sp>
      <p:grpSp>
        <p:nvGrpSpPr>
          <p:cNvPr id="12" name="Group 91"/>
          <p:cNvGrpSpPr/>
          <p:nvPr/>
        </p:nvGrpSpPr>
        <p:grpSpPr>
          <a:xfrm>
            <a:off x="1643063" y="4949825"/>
            <a:ext cx="5662612" cy="519113"/>
            <a:chOff x="1035" y="3312"/>
            <a:chExt cx="3567" cy="327"/>
          </a:xfrm>
        </p:grpSpPr>
        <p:sp>
          <p:nvSpPr>
            <p:cNvPr id="13" name="Rectangle 92"/>
            <p:cNvSpPr/>
            <p:nvPr/>
          </p:nvSpPr>
          <p:spPr>
            <a:xfrm>
              <a:off x="1035" y="3312"/>
              <a:ext cx="356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A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+  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A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 B =A+B    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A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 (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A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+ B) =A  B </a:t>
              </a:r>
              <a:endPara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4" name="Line 93"/>
            <p:cNvSpPr/>
            <p:nvPr/>
          </p:nvSpPr>
          <p:spPr>
            <a:xfrm>
              <a:off x="1536" y="3360"/>
              <a:ext cx="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" name="Line 94"/>
            <p:cNvSpPr/>
            <p:nvPr/>
          </p:nvSpPr>
          <p:spPr>
            <a:xfrm>
              <a:off x="3216" y="3360"/>
              <a:ext cx="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" name="Group 95"/>
          <p:cNvGrpSpPr/>
          <p:nvPr/>
        </p:nvGrpSpPr>
        <p:grpSpPr>
          <a:xfrm>
            <a:off x="1600200" y="5407025"/>
            <a:ext cx="4217988" cy="519113"/>
            <a:chOff x="1104" y="3648"/>
            <a:chExt cx="2657" cy="327"/>
          </a:xfrm>
        </p:grpSpPr>
        <p:sp>
          <p:nvSpPr>
            <p:cNvPr id="17" name="Rectangle 96"/>
            <p:cNvSpPr/>
            <p:nvPr/>
          </p:nvSpPr>
          <p:spPr>
            <a:xfrm>
              <a:off x="1104" y="3648"/>
              <a:ext cx="265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AB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+  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A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 C +BC= 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AB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+  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A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 C</a:t>
              </a:r>
              <a:endPara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" name="Line 97"/>
            <p:cNvSpPr/>
            <p:nvPr/>
          </p:nvSpPr>
          <p:spPr>
            <a:xfrm>
              <a:off x="1725" y="3696"/>
              <a:ext cx="9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" name="Line 98"/>
            <p:cNvSpPr/>
            <p:nvPr/>
          </p:nvSpPr>
          <p:spPr>
            <a:xfrm>
              <a:off x="3356" y="3696"/>
              <a:ext cx="1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0" name="Group 99"/>
          <p:cNvGrpSpPr/>
          <p:nvPr/>
        </p:nvGrpSpPr>
        <p:grpSpPr>
          <a:xfrm>
            <a:off x="1538288" y="5864225"/>
            <a:ext cx="5548312" cy="519113"/>
            <a:chOff x="786" y="3993"/>
            <a:chExt cx="3495" cy="327"/>
          </a:xfrm>
        </p:grpSpPr>
        <p:sp>
          <p:nvSpPr>
            <p:cNvPr id="21" name="Rectangle 100"/>
            <p:cNvSpPr/>
            <p:nvPr/>
          </p:nvSpPr>
          <p:spPr>
            <a:xfrm>
              <a:off x="786" y="3993"/>
              <a:ext cx="349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(A+B)(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A+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 C )(B+C)= (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</a:rPr>
                <a:t>A+B)(A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anose="02020503050405090304" pitchFamily="18" charset="0"/>
                  <a:sym typeface="Symbol" panose="05050102010706020507" pitchFamily="18" charset="2"/>
                </a:rPr>
                <a:t> +C)</a:t>
              </a:r>
              <a:endParaRPr lang="en-US" altLang="zh-CN" sz="2800" b="1" dirty="0">
                <a:solidFill>
                  <a:schemeClr val="tx2"/>
                </a:solidFill>
                <a:latin typeface="Times New Roman" panose="0202050305040509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288" name="Line 101"/>
            <p:cNvSpPr/>
            <p:nvPr/>
          </p:nvSpPr>
          <p:spPr>
            <a:xfrm>
              <a:off x="1584" y="4041"/>
              <a:ext cx="9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89" name="Line 102"/>
            <p:cNvSpPr/>
            <p:nvPr/>
          </p:nvSpPr>
          <p:spPr>
            <a:xfrm>
              <a:off x="3644" y="4041"/>
              <a:ext cx="1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343" name="Text Box 103"/>
          <p:cNvSpPr txBox="1"/>
          <p:nvPr/>
        </p:nvSpPr>
        <p:spPr>
          <a:xfrm>
            <a:off x="539750" y="1268413"/>
            <a:ext cx="60467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800000"/>
                </a:solidFill>
              </a:rPr>
              <a:t>一、逻辑代数的公理和基本定理：</a:t>
            </a:r>
            <a:endParaRPr lang="zh-CN" altLang="en-US" sz="28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6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500"/>
                                        <p:tgtEl>
                                          <p:spTgt spid="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7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8" dur="500"/>
                                        <p:tgtEl>
                                          <p:spTgt spid="1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9" dur="500"/>
                                        <p:tgtEl>
                                          <p:spTgt spid="1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0" dur="500"/>
                                        <p:tgtEl>
                                          <p:spTgt spid="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3" grpId="0"/>
      <p:bldP spid="10274" grpId="0"/>
      <p:bldP spid="10275" grpId="0"/>
      <p:bldP spid="10277" grpId="0"/>
      <p:bldP spid="10278" grpId="0"/>
      <p:bldP spid="10279" grpId="0"/>
      <p:bldP spid="10281" grpId="0"/>
      <p:bldP spid="10282" grpId="0"/>
      <p:bldP spid="10283" grpId="0"/>
      <p:bldP spid="10284" grpId="0"/>
      <p:bldP spid="10291" grpId="0"/>
      <p:bldP spid="10292" grpId="0"/>
      <p:bldP spid="10294" grpId="0"/>
      <p:bldP spid="10295" grpId="0"/>
      <p:bldP spid="10300" grpId="0"/>
      <p:bldP spid="11" grpId="0"/>
      <p:bldP spid="1034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9751</Words>
  <Application>WPS 文字</Application>
  <PresentationFormat>全屏显示(4:3)</PresentationFormat>
  <Paragraphs>2291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343</vt:i4>
      </vt:variant>
      <vt:variant>
        <vt:lpstr>幻灯片标题</vt:lpstr>
      </vt:variant>
      <vt:variant>
        <vt:i4>57</vt:i4>
      </vt:variant>
    </vt:vector>
  </HeadingPairs>
  <TitlesOfParts>
    <vt:vector size="427" baseType="lpstr">
      <vt:lpstr>Arial</vt:lpstr>
      <vt:lpstr>方正书宋_GBK</vt:lpstr>
      <vt:lpstr>Wingdings</vt:lpstr>
      <vt:lpstr>宋体</vt:lpstr>
      <vt:lpstr>隶书</vt:lpstr>
      <vt:lpstr>Times New Roman</vt:lpstr>
      <vt:lpstr>Symbol</vt:lpstr>
      <vt:lpstr>Tahoma</vt:lpstr>
      <vt:lpstr>幼圆</vt:lpstr>
      <vt:lpstr>宋体-方正超大字符集</vt:lpstr>
      <vt:lpstr>黑体</vt:lpstr>
      <vt:lpstr>华文细黑</vt:lpstr>
      <vt:lpstr>华文中宋</vt:lpstr>
      <vt:lpstr>报隶-简</vt:lpstr>
      <vt:lpstr>微软雅黑</vt:lpstr>
      <vt:lpstr>汉仪旗黑KW</vt:lpstr>
      <vt:lpstr>宋体</vt:lpstr>
      <vt:lpstr>Arial Unicode MS</vt:lpstr>
      <vt:lpstr>汉仪书宋二KW</vt:lpstr>
      <vt:lpstr>Calibri</vt:lpstr>
      <vt:lpstr>Helvetica Neue</vt:lpstr>
      <vt:lpstr>华文宋体</vt:lpstr>
      <vt:lpstr>苹方-简</vt:lpstr>
      <vt:lpstr>汉仪中黑KW</vt:lpstr>
      <vt:lpstr>黑体-简</vt:lpstr>
      <vt:lpstr>宋体-简</vt:lpstr>
      <vt:lpstr>默认设计模板</vt:lpstr>
      <vt:lpstr>MS_ClipArt_Gallery.2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MS_ClipArt_Gallery.2</vt:lpstr>
      <vt:lpstr>MS_ClipArt_Gallery.2</vt:lpstr>
      <vt:lpstr>MS_ClipArt_Gallery.2</vt:lpstr>
      <vt:lpstr>MS_ClipArt_Gallery.2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</dc:title>
  <dc:creator>whl</dc:creator>
  <dc:subject>数字逻辑</dc:subject>
  <cp:lastModifiedBy>waterking</cp:lastModifiedBy>
  <cp:revision>97</cp:revision>
  <dcterms:created xsi:type="dcterms:W3CDTF">2019-09-10T07:50:45Z</dcterms:created>
  <dcterms:modified xsi:type="dcterms:W3CDTF">2019-09-10T07:50:45Z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2052-1.2.0.1574</vt:lpwstr>
  </property>
</Properties>
</file>