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91" r:id="rId3"/>
    <p:sldId id="440" r:id="rId4"/>
    <p:sldId id="381" r:id="rId5"/>
    <p:sldId id="256" r:id="rId7"/>
    <p:sldId id="258" r:id="rId8"/>
    <p:sldId id="260" r:id="rId9"/>
    <p:sldId id="262" r:id="rId10"/>
    <p:sldId id="263" r:id="rId11"/>
    <p:sldId id="264" r:id="rId12"/>
    <p:sldId id="266" r:id="rId13"/>
    <p:sldId id="267" r:id="rId14"/>
    <p:sldId id="284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84" r:id="rId26"/>
    <p:sldId id="261" r:id="rId27"/>
    <p:sldId id="265" r:id="rId28"/>
    <p:sldId id="333" r:id="rId29"/>
    <p:sldId id="427" r:id="rId30"/>
    <p:sldId id="428" r:id="rId31"/>
    <p:sldId id="303" r:id="rId32"/>
    <p:sldId id="335" r:id="rId33"/>
    <p:sldId id="337" r:id="rId34"/>
    <p:sldId id="375" r:id="rId35"/>
    <p:sldId id="393" r:id="rId36"/>
    <p:sldId id="394" r:id="rId37"/>
    <p:sldId id="376" r:id="rId38"/>
    <p:sldId id="338" r:id="rId39"/>
    <p:sldId id="377" r:id="rId40"/>
    <p:sldId id="392" r:id="rId41"/>
    <p:sldId id="426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00"/>
    <a:srgbClr val="00FF00"/>
    <a:srgbClr val="0000FF"/>
    <a:srgbClr val="FFFF66"/>
    <a:srgbClr val="FF3399"/>
    <a:srgbClr val="FF99FF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4678"/>
  </p:normalViewPr>
  <p:slideViewPr>
    <p:cSldViewPr showGuides="1"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50305040509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50305040509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AC041-892A-4F08-AAB9-E2C0EC46EEF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 eaLnBrk="1" hangingPunct="1"/>
            <a:fld id="{9A0DB2DC-4C9A-4742-B13C-FB6460FD3503}" type="slidenum">
              <a:rPr lang="en-US" altLang="zh-CN" sz="1200" dirty="0">
                <a:latin typeface="Times New Roman" panose="02020503050405090304" pitchFamily="18" charset="0"/>
              </a:rPr>
            </a:fld>
            <a:endParaRPr lang="en-US" altLang="zh-CN" sz="1200" dirty="0">
              <a:latin typeface="Times New Roman" panose="02020503050405090304" pitchFamily="18" charset="0"/>
            </a:endParaRPr>
          </a:p>
        </p:txBody>
      </p:sp>
      <p:sp>
        <p:nvSpPr>
          <p:cNvPr id="51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 eaLnBrk="1" hangingPunct="1"/>
            <a:fld id="{9A0DB2DC-4C9A-4742-B13C-FB6460FD3503}" type="slidenum">
              <a:rPr lang="en-US" altLang="zh-CN" sz="1200" dirty="0">
                <a:latin typeface="Times New Roman" panose="02020503050405090304" pitchFamily="18" charset="0"/>
              </a:rPr>
            </a:fld>
            <a:endParaRPr lang="en-US" altLang="zh-CN" sz="1200" dirty="0">
              <a:latin typeface="Times New Roman" panose="02020503050405090304" pitchFamily="18" charset="0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355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8FC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latin typeface="Times New Roman" panose="0202050305040509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322904-6B5C-4E3B-BA1F-8CE015DAD94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zh-CN" altLang="en-US" sz="4800" b="1" dirty="0"/>
              <a:t>数字逻辑</a:t>
            </a:r>
            <a:endParaRPr lang="zh-CN" altLang="en-US" sz="4800" b="1" dirty="0"/>
          </a:p>
        </p:txBody>
      </p:sp>
      <p:sp>
        <p:nvSpPr>
          <p:cNvPr id="3074" name="副标题 5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梅登华</a:t>
            </a:r>
            <a:endParaRPr kumimoji="1" lang="en-US" altLang="zh-CN" b="1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kumimoji="1" lang="zh-CN" altLang="en-US" b="1" dirty="0">
                <a:latin typeface="+mn-lt"/>
                <a:ea typeface="+mn-ea"/>
                <a:cs typeface="+mn-cs"/>
              </a:rPr>
              <a:t>华南理工大学计算机学院</a:t>
            </a:r>
            <a:endParaRPr kumimoji="1" lang="zh-CN" alt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30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ctrTitle"/>
          </p:nvPr>
        </p:nvSpPr>
        <p:spPr>
          <a:xfrm>
            <a:off x="1547813" y="476250"/>
            <a:ext cx="5943600" cy="11430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zh-CN" altLang="en-US" b="1" dirty="0">
                <a:solidFill>
                  <a:srgbClr val="FF0000"/>
                </a:solidFill>
              </a:rPr>
              <a:t>其他进制数的表示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291" name="Text Box 4"/>
          <p:cNvSpPr txBox="1"/>
          <p:nvPr/>
        </p:nvSpPr>
        <p:spPr>
          <a:xfrm>
            <a:off x="533400" y="1676400"/>
            <a:ext cx="8077200" cy="4462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人们也常采用八进制数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(Octal)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和十六进制数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(Hexadecimal)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来表示一个数。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八进制数的基数是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，采用的数码是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。计数规则是从低位向高位“逢八进一”，对于相邻两位来说，高位的权值是低位权值的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倍。 例如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(47.6)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就表示一个八进制数。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通常在八进制数字的 右下角标注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13314" name="Rectangle 2"/>
          <p:cNvSpPr/>
          <p:nvPr/>
        </p:nvSpPr>
        <p:spPr>
          <a:xfrm>
            <a:off x="381000" y="1052513"/>
            <a:ext cx="8367713" cy="4032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十六进制数的基数为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，采用的数码是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9,  A,  B,  C,  D,  E,  F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。其中，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分别代表十进制数字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。十六进制的计数规则是从低位向高位“逢十六进一”，对于相邻两位来说，高位的权值是低位权值的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倍。例如，（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54AF.8B)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就是一个十六进制数。通常，在十六进制数字的右下角标注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/>
              <a:t>1.2   </a:t>
            </a:r>
            <a:r>
              <a:rPr lang="zh-CN" altLang="en-US" b="1" dirty="0"/>
              <a:t>数制转换</a:t>
            </a:r>
            <a:br>
              <a:rPr lang="zh-CN" altLang="en-US" b="1" dirty="0"/>
            </a:br>
            <a:r>
              <a:rPr lang="zh-CN" altLang="en-US" b="1" dirty="0"/>
              <a:t> </a:t>
            </a:r>
            <a:r>
              <a:rPr lang="en-US" altLang="zh-CN" sz="3600" b="1" dirty="0"/>
              <a:t>1.2.1 </a:t>
            </a:r>
            <a:r>
              <a:rPr lang="zh-CN" altLang="en-US" sz="3600" b="1" dirty="0"/>
              <a:t>二进制数与十进制数的转换</a:t>
            </a:r>
            <a:endParaRPr lang="zh-CN" altLang="en-US" sz="3600" b="1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133600"/>
            <a:ext cx="8424863" cy="3743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Monotype Sorts" pitchFamily="2" charset="2"/>
              <a:buChar char=" 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为任意值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转换成十进制的方法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按权展开法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：先写成多项式，然后计算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十进制结果。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N= 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n-2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• • • • •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• • • • •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                                       </a:t>
            </a:r>
            <a:endParaRPr kumimoji="1" lang="en-US" altLang="zh-CN" sz="3200" b="1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×R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×R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• • • • •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×R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×R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×R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×R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• • • • •</a:t>
            </a:r>
            <a:r>
              <a:rPr kumimoji="1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3200" b="1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×R</a:t>
            </a:r>
            <a:r>
              <a:rPr kumimoji="1" lang="en-US" altLang="zh-CN" sz="3200" b="1" i="0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</a:t>
            </a:r>
            <a:endParaRPr kumimoji="1" lang="en-US" altLang="zh-CN" sz="3200" b="1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Monotype Sorts" pitchFamily="2" charset="2"/>
              <a:buChar char=" "/>
              <a:defRPr/>
            </a:pP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82296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</a:rPr>
              <a:t>例如：</a:t>
            </a:r>
            <a:r>
              <a:rPr lang="zh-CN" altLang="en-US" sz="3600" b="1" dirty="0">
                <a:solidFill>
                  <a:schemeClr val="tx1"/>
                </a:solidFill>
              </a:rPr>
              <a:t>写出</a:t>
            </a:r>
            <a:r>
              <a:rPr lang="en-US" altLang="zh-CN" sz="3600" b="1" dirty="0">
                <a:solidFill>
                  <a:schemeClr val="tx1"/>
                </a:solidFill>
              </a:rPr>
              <a:t>(1101.01)</a:t>
            </a:r>
            <a:r>
              <a:rPr lang="en-US" altLang="zh-CN" sz="3600" b="1" baseline="-25000" dirty="0">
                <a:solidFill>
                  <a:schemeClr val="tx1"/>
                </a:solidFill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</a:rPr>
              <a:t>、</a:t>
            </a:r>
            <a:r>
              <a:rPr lang="en-US" altLang="zh-CN" sz="3600" b="1" dirty="0">
                <a:solidFill>
                  <a:schemeClr val="tx1"/>
                </a:solidFill>
              </a:rPr>
              <a:t>(237)</a:t>
            </a:r>
            <a:r>
              <a:rPr lang="en-US" altLang="zh-CN" sz="3600" b="1" baseline="-25000" dirty="0">
                <a:solidFill>
                  <a:schemeClr val="tx1"/>
                </a:solidFill>
              </a:rPr>
              <a:t>8</a:t>
            </a:r>
            <a:r>
              <a:rPr lang="zh-CN" altLang="en-US" sz="3600" b="1" dirty="0">
                <a:solidFill>
                  <a:schemeClr val="tx1"/>
                </a:solidFill>
              </a:rPr>
              <a:t>、</a:t>
            </a:r>
            <a:r>
              <a:rPr lang="en-US" altLang="zh-CN" sz="3600" b="1" dirty="0">
                <a:solidFill>
                  <a:schemeClr val="tx1"/>
                </a:solidFill>
              </a:rPr>
              <a:t>(10D)</a:t>
            </a:r>
            <a:r>
              <a:rPr lang="en-US" altLang="zh-CN" sz="3600" b="1" baseline="-25000" dirty="0">
                <a:solidFill>
                  <a:schemeClr val="tx1"/>
                </a:solidFill>
              </a:rPr>
              <a:t>16</a:t>
            </a:r>
            <a:r>
              <a:rPr lang="zh-CN" altLang="en-US" sz="3600" b="1" dirty="0">
                <a:solidFill>
                  <a:schemeClr val="tx1"/>
                </a:solidFill>
              </a:rPr>
              <a:t>的十进制数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4598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 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(1101.01)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=1×2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+1×2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+0×2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+1×2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 			      0×2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+1×2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    </a:t>
            </a:r>
            <a:endParaRPr kumimoji="1" lang="en-US" altLang="zh-CN" sz="3200" b="1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=8+4+1+0.25=13.25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 "/>
              <a:defRPr/>
            </a:pP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 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(237)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=2×8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+3×8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+7×8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1" lang="en-US" altLang="zh-CN" sz="3200" b="1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=128+24+7=159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 "/>
              <a:defRPr/>
            </a:pP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 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(10D)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=1×16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+13×16</a:t>
            </a:r>
            <a:r>
              <a:rPr kumimoji="1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=256+13=269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 "/>
              <a:defRPr/>
            </a:pP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5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09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3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6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720725" y="647700"/>
            <a:ext cx="7559675" cy="10810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b="1" dirty="0"/>
              <a:t>2</a:t>
            </a:r>
            <a:r>
              <a:rPr lang="zh-CN" altLang="en-US" sz="3200" b="1" dirty="0"/>
              <a:t>、十进制转换成二进制方法</a:t>
            </a:r>
            <a:endParaRPr lang="zh-CN" altLang="en-US" sz="3200" b="1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1143000" y="1981200"/>
            <a:ext cx="7086600" cy="396875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b="1" dirty="0"/>
              <a:t>分为两个步骤：</a:t>
            </a:r>
            <a:endParaRPr lang="zh-CN" altLang="en-US" b="1" dirty="0"/>
          </a:p>
          <a:p>
            <a:pPr lvl="1" eaLnBrk="1" hangingPunct="1">
              <a:buClr>
                <a:srgbClr val="FF3300"/>
              </a:buClr>
              <a:buNone/>
            </a:pPr>
            <a:r>
              <a:rPr lang="zh-CN" altLang="en-US" sz="3600" b="1" dirty="0"/>
              <a:t>一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整数部分的转换</a:t>
            </a:r>
            <a:endParaRPr lang="zh-CN" altLang="en-US" sz="3600" b="1" dirty="0"/>
          </a:p>
          <a:p>
            <a:pPr lvl="2" eaLnBrk="1" hangingPunct="1"/>
            <a:r>
              <a:rPr lang="zh-CN" altLang="en-US" sz="3200" b="1" dirty="0"/>
              <a:t>除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取余法（基数除法）</a:t>
            </a:r>
            <a:endParaRPr lang="en-US" altLang="zh-CN" sz="3200" b="1" dirty="0"/>
          </a:p>
          <a:p>
            <a:pPr lvl="2" eaLnBrk="1" hangingPunct="1"/>
            <a:endParaRPr lang="zh-CN" altLang="en-US" sz="3200" b="1" dirty="0"/>
          </a:p>
          <a:p>
            <a:pPr lvl="1" eaLnBrk="1" hangingPunct="1">
              <a:buClr>
                <a:srgbClr val="FF3300"/>
              </a:buClr>
              <a:buNone/>
            </a:pPr>
            <a:r>
              <a:rPr lang="zh-CN" altLang="en-US" sz="3600" b="1" dirty="0"/>
              <a:t>二</a:t>
            </a:r>
            <a:r>
              <a:rPr lang="en-US" altLang="zh-CN" sz="3600" b="1" dirty="0"/>
              <a:t>. </a:t>
            </a:r>
            <a:r>
              <a:rPr lang="zh-CN" altLang="en-US" sz="3600" b="1" dirty="0"/>
              <a:t>小数部分的转换</a:t>
            </a:r>
            <a:endParaRPr lang="zh-CN" altLang="en-US" sz="3600" b="1" dirty="0"/>
          </a:p>
          <a:p>
            <a:pPr lvl="2" eaLnBrk="1" hangingPunct="1"/>
            <a:r>
              <a:rPr lang="zh-CN" altLang="en-US" sz="3200" b="1" dirty="0"/>
              <a:t>乘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取整法（基数乘法）</a:t>
            </a:r>
            <a:endParaRPr lang="zh-CN" altLang="en-US" sz="3200" b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8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4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charRg st="4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924800" cy="2286000"/>
          </a:xfrm>
        </p:spPr>
        <p:txBody>
          <a:bodyPr vert="horz" wrap="square" lIns="91440" tIns="45720" rIns="91440" bIns="45720" anchor="ctr"/>
          <a:p>
            <a:pPr marL="567055" indent="-567055" eaLnBrk="1" hangingPunct="1">
              <a:lnSpc>
                <a:spcPct val="110000"/>
              </a:lnSpc>
            </a:pPr>
            <a:r>
              <a:rPr lang="zh-CN" altLang="en-US" sz="3600" b="1" dirty="0"/>
              <a:t>除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取余法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整数部分的转换</a:t>
            </a:r>
            <a:r>
              <a:rPr lang="en-US" altLang="zh-CN" sz="3600" b="1" dirty="0"/>
              <a:t>) </a:t>
            </a:r>
            <a:br>
              <a:rPr lang="en-US" altLang="zh-CN" sz="3600" b="1" dirty="0"/>
            </a:br>
            <a:r>
              <a:rPr lang="zh-CN" altLang="en-US" sz="2400" b="1" dirty="0"/>
              <a:t>基数除法：把给定的数除以基数，取余数作为最低位</a:t>
            </a:r>
            <a:br>
              <a:rPr lang="en-US" altLang="zh-CN" sz="2400" b="1" dirty="0"/>
            </a:br>
            <a:r>
              <a:rPr lang="en-US" altLang="zh-CN" sz="2400" b="1" dirty="0"/>
              <a:t>                    </a:t>
            </a:r>
            <a:r>
              <a:rPr lang="zh-CN" altLang="en-US" sz="2400" b="1" dirty="0"/>
              <a:t>的系数，然后继续将商除以基数，余数作</a:t>
            </a:r>
            <a:br>
              <a:rPr lang="en-US" altLang="zh-CN" sz="2400" b="1" dirty="0"/>
            </a:br>
            <a:r>
              <a:rPr lang="en-US" altLang="zh-CN" sz="2400" b="1" dirty="0"/>
              <a:t>               </a:t>
            </a:r>
            <a:r>
              <a:rPr lang="zh-CN" altLang="en-US" sz="2400" b="1" dirty="0"/>
              <a:t>为次低位系数，重复操作直至商为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  <a:br>
              <a:rPr lang="en-US" altLang="zh-CN" sz="2400" b="1" dirty="0"/>
            </a:br>
            <a:r>
              <a:rPr lang="zh-CN" altLang="en-US" sz="2400" b="1" dirty="0"/>
              <a:t>例如：用基数除法将</a:t>
            </a:r>
            <a:r>
              <a:rPr lang="en-US" altLang="zh-CN" sz="2400" b="1" dirty="0"/>
              <a:t>(327)</a:t>
            </a:r>
            <a:r>
              <a:rPr lang="zh-CN" altLang="zh-CN" sz="2400" b="1" baseline="-25000" dirty="0"/>
              <a:t>10</a:t>
            </a:r>
            <a:r>
              <a:rPr lang="zh-CN" altLang="en-US" sz="2400" b="1" dirty="0"/>
              <a:t>转换成二进制数</a:t>
            </a:r>
            <a:endParaRPr lang="zh-CN" altLang="en-US" sz="2400" b="1" dirty="0"/>
          </a:p>
        </p:txBody>
      </p:sp>
      <p:sp>
        <p:nvSpPr>
          <p:cNvPr id="41987" name="Rectangle 3"/>
          <p:cNvSpPr/>
          <p:nvPr/>
        </p:nvSpPr>
        <p:spPr>
          <a:xfrm>
            <a:off x="1447800" y="2590800"/>
            <a:ext cx="70104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2                   327                                  </a:t>
            </a:r>
            <a:r>
              <a:rPr lang="zh-CN" altLang="en-US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余数</a:t>
            </a:r>
            <a:endParaRPr lang="zh-CN" altLang="en-US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Rectangle 4"/>
          <p:cNvSpPr/>
          <p:nvPr/>
        </p:nvSpPr>
        <p:spPr>
          <a:xfrm>
            <a:off x="1447800" y="32766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2                   163                                       1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Rectangle 5"/>
          <p:cNvSpPr/>
          <p:nvPr/>
        </p:nvSpPr>
        <p:spPr>
          <a:xfrm>
            <a:off x="1447800" y="35814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2                     81                                       1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Rectangle 6"/>
          <p:cNvSpPr/>
          <p:nvPr/>
        </p:nvSpPr>
        <p:spPr>
          <a:xfrm>
            <a:off x="1447800" y="38862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2                     40                                       1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Rectangle 7"/>
          <p:cNvSpPr/>
          <p:nvPr/>
        </p:nvSpPr>
        <p:spPr>
          <a:xfrm>
            <a:off x="1447800" y="41910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2                     20                                       0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92" name="Rectangle 8"/>
          <p:cNvSpPr/>
          <p:nvPr/>
        </p:nvSpPr>
        <p:spPr>
          <a:xfrm>
            <a:off x="1447800" y="44958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2                     10                                       0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93" name="Rectangle 9"/>
          <p:cNvSpPr/>
          <p:nvPr/>
        </p:nvSpPr>
        <p:spPr>
          <a:xfrm>
            <a:off x="1447800" y="48006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2                       5                                       0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94" name="Rectangle 10"/>
          <p:cNvSpPr/>
          <p:nvPr/>
        </p:nvSpPr>
        <p:spPr>
          <a:xfrm>
            <a:off x="1447800" y="51054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2                       2                                       1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95" name="Rectangle 11"/>
          <p:cNvSpPr/>
          <p:nvPr/>
        </p:nvSpPr>
        <p:spPr>
          <a:xfrm>
            <a:off x="1447800" y="54102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2                       1                                       0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1996" name="Rectangle 12"/>
          <p:cNvSpPr/>
          <p:nvPr/>
        </p:nvSpPr>
        <p:spPr>
          <a:xfrm>
            <a:off x="1447800" y="5715000"/>
            <a:ext cx="6248400" cy="22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2                       0                                       1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7421" name="Line 13"/>
          <p:cNvSpPr/>
          <p:nvPr/>
        </p:nvSpPr>
        <p:spPr>
          <a:xfrm>
            <a:off x="1905000" y="30480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2" name="Line 14"/>
          <p:cNvSpPr/>
          <p:nvPr/>
        </p:nvSpPr>
        <p:spPr>
          <a:xfrm>
            <a:off x="2057400" y="33528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3" name="Line 15"/>
          <p:cNvSpPr/>
          <p:nvPr/>
        </p:nvSpPr>
        <p:spPr>
          <a:xfrm>
            <a:off x="2209800" y="36576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4" name="Line 16"/>
          <p:cNvSpPr/>
          <p:nvPr/>
        </p:nvSpPr>
        <p:spPr>
          <a:xfrm>
            <a:off x="2362200" y="39624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5" name="Line 17"/>
          <p:cNvSpPr/>
          <p:nvPr/>
        </p:nvSpPr>
        <p:spPr>
          <a:xfrm>
            <a:off x="2514600" y="42672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6" name="Line 18"/>
          <p:cNvSpPr/>
          <p:nvPr/>
        </p:nvSpPr>
        <p:spPr>
          <a:xfrm>
            <a:off x="2667000" y="45720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7" name="Line 19"/>
          <p:cNvSpPr/>
          <p:nvPr/>
        </p:nvSpPr>
        <p:spPr>
          <a:xfrm>
            <a:off x="2743200" y="48768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8" name="Line 20"/>
          <p:cNvSpPr/>
          <p:nvPr/>
        </p:nvSpPr>
        <p:spPr>
          <a:xfrm>
            <a:off x="2819400" y="51816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9" name="Line 21"/>
          <p:cNvSpPr/>
          <p:nvPr/>
        </p:nvSpPr>
        <p:spPr>
          <a:xfrm>
            <a:off x="2971800" y="54864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0" name="Line 22"/>
          <p:cNvSpPr/>
          <p:nvPr/>
        </p:nvSpPr>
        <p:spPr>
          <a:xfrm>
            <a:off x="2057400" y="31242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1" name="Line 23"/>
          <p:cNvSpPr/>
          <p:nvPr/>
        </p:nvSpPr>
        <p:spPr>
          <a:xfrm>
            <a:off x="2209800" y="34290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2" name="Line 24"/>
          <p:cNvSpPr/>
          <p:nvPr/>
        </p:nvSpPr>
        <p:spPr>
          <a:xfrm>
            <a:off x="1905000" y="2819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3" name="Line 25"/>
          <p:cNvSpPr/>
          <p:nvPr/>
        </p:nvSpPr>
        <p:spPr>
          <a:xfrm>
            <a:off x="2362200" y="37338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4" name="Line 26"/>
          <p:cNvSpPr/>
          <p:nvPr/>
        </p:nvSpPr>
        <p:spPr>
          <a:xfrm>
            <a:off x="2514600" y="40386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5" name="Line 27"/>
          <p:cNvSpPr/>
          <p:nvPr/>
        </p:nvSpPr>
        <p:spPr>
          <a:xfrm>
            <a:off x="2667000" y="4343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6" name="Line 28"/>
          <p:cNvSpPr/>
          <p:nvPr/>
        </p:nvSpPr>
        <p:spPr>
          <a:xfrm>
            <a:off x="2743200" y="46482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7" name="Line 29"/>
          <p:cNvSpPr/>
          <p:nvPr/>
        </p:nvSpPr>
        <p:spPr>
          <a:xfrm>
            <a:off x="2819400" y="49530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8" name="Line 30"/>
          <p:cNvSpPr/>
          <p:nvPr/>
        </p:nvSpPr>
        <p:spPr>
          <a:xfrm>
            <a:off x="2971800" y="52578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15" name="Rectangle 31"/>
          <p:cNvSpPr/>
          <p:nvPr/>
        </p:nvSpPr>
        <p:spPr>
          <a:xfrm>
            <a:off x="1828800" y="5943600"/>
            <a:ext cx="54102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(327)</a:t>
            </a:r>
            <a:r>
              <a:rPr lang="zh-CN" altLang="zh-CN" sz="3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=(101000111) </a:t>
            </a:r>
            <a:r>
              <a:rPr lang="zh-CN" altLang="zh-CN" sz="3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36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40" name="上箭头 1"/>
          <p:cNvSpPr/>
          <p:nvPr/>
        </p:nvSpPr>
        <p:spPr>
          <a:xfrm>
            <a:off x="8172450" y="3124200"/>
            <a:ext cx="503238" cy="2752725"/>
          </a:xfrm>
          <a:prstGeom prst="upArrow">
            <a:avLst>
              <a:gd name="adj1" fmla="val 50000"/>
              <a:gd name="adj2" fmla="val 5004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t"/>
          <a:p>
            <a:pPr eaLnBrk="0" hangingPunct="0"/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1988" grpId="0" animBg="1"/>
      <p:bldP spid="41989" grpId="0" animBg="1"/>
      <p:bldP spid="41990" grpId="0" animBg="1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20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title"/>
          </p:nvPr>
        </p:nvSpPr>
        <p:spPr>
          <a:xfrm>
            <a:off x="755650" y="260350"/>
            <a:ext cx="7543800" cy="2362200"/>
          </a:xfrm>
        </p:spPr>
        <p:txBody>
          <a:bodyPr vert="horz" wrap="square" lIns="91440" tIns="45720" rIns="91440" bIns="45720" anchor="ctr"/>
          <a:p>
            <a:pPr algn="l" eaLnBrk="1" hangingPunct="1">
              <a:lnSpc>
                <a:spcPct val="90000"/>
              </a:lnSpc>
            </a:pPr>
            <a:r>
              <a:rPr lang="en-US" altLang="zh-CN" sz="3600" b="1" dirty="0"/>
              <a:t>        </a:t>
            </a:r>
            <a:r>
              <a:rPr lang="zh-CN" altLang="en-US" sz="3600" b="1" dirty="0"/>
              <a:t>乘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取整法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小数部分的转换</a:t>
            </a:r>
            <a:r>
              <a:rPr lang="en-US" altLang="zh-CN" sz="3600" b="1" dirty="0"/>
              <a:t>)</a:t>
            </a:r>
            <a:br>
              <a:rPr lang="en-US" altLang="zh-CN" b="1" dirty="0"/>
            </a:br>
            <a:r>
              <a:rPr lang="en-US" altLang="zh-CN" b="1" dirty="0"/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把给定的十进制小数乘以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，取其整数作为二进制小数的第一位，然后取小数部分继续乘以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，将所得的整数部分作为第二位小数，重复操作直至小数为零或达到要求的精度。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4036" name="Rectangle 4"/>
          <p:cNvSpPr>
            <a:spLocks noGrp="1"/>
          </p:cNvSpPr>
          <p:nvPr>
            <p:ph idx="1"/>
          </p:nvPr>
        </p:nvSpPr>
        <p:spPr>
          <a:xfrm>
            <a:off x="1752600" y="2667000"/>
            <a:ext cx="6553200" cy="3733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例如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将</a:t>
            </a:r>
            <a:r>
              <a:rPr lang="en-US" altLang="zh-CN" sz="2800" b="1" dirty="0">
                <a:latin typeface="宋体" panose="02010600030101010101" pitchFamily="2" charset="-122"/>
              </a:rPr>
              <a:t>(0.8125)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10 </a:t>
            </a:r>
            <a:r>
              <a:rPr lang="zh-CN" altLang="en-US" sz="2800" b="1" dirty="0">
                <a:latin typeface="宋体" panose="02010600030101010101" pitchFamily="2" charset="-122"/>
              </a:rPr>
              <a:t>转换成二进制小数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              		</a:t>
            </a:r>
            <a:r>
              <a:rPr lang="zh-CN" altLang="en-US" sz="2800" b="1" dirty="0">
                <a:latin typeface="宋体" panose="02010600030101010101" pitchFamily="2" charset="-122"/>
              </a:rPr>
              <a:t>整数部分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宋体" panose="02010600030101010101" pitchFamily="2" charset="-122"/>
              </a:rPr>
              <a:t>2 ×0.8125=1.625          1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2 ×0.625=1.25            1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2 × 0.25=0.5             0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2 ×0.5=1                 1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		(0.8125) </a:t>
            </a:r>
            <a:r>
              <a:rPr lang="zh-CN" altLang="zh-CN" b="1" baseline="-25000" dirty="0">
                <a:latin typeface="宋体" panose="02010600030101010101" pitchFamily="2" charset="-122"/>
              </a:rPr>
              <a:t>10 </a:t>
            </a:r>
            <a:r>
              <a:rPr lang="en-US" altLang="zh-CN" b="1" dirty="0">
                <a:latin typeface="宋体" panose="02010600030101010101" pitchFamily="2" charset="-122"/>
              </a:rPr>
              <a:t>=(0.1101) </a:t>
            </a:r>
            <a:r>
              <a:rPr lang="zh-CN" altLang="zh-CN" b="1" baseline="-25000" dirty="0">
                <a:latin typeface="宋体" panose="02010600030101010101" pitchFamily="2" charset="-122"/>
              </a:rPr>
              <a:t>2</a:t>
            </a:r>
            <a:endParaRPr lang="en-US" altLang="zh-CN" b="1" baseline="-25000" dirty="0">
              <a:latin typeface="宋体" panose="02010600030101010101" pitchFamily="2" charset="-122"/>
            </a:endParaRPr>
          </a:p>
        </p:txBody>
      </p:sp>
      <p:sp>
        <p:nvSpPr>
          <p:cNvPr id="18436" name="下箭头 1"/>
          <p:cNvSpPr/>
          <p:nvPr/>
        </p:nvSpPr>
        <p:spPr>
          <a:xfrm>
            <a:off x="7885113" y="3860800"/>
            <a:ext cx="431800" cy="2305050"/>
          </a:xfrm>
          <a:prstGeom prst="downArrow">
            <a:avLst>
              <a:gd name="adj1" fmla="val 50000"/>
              <a:gd name="adj2" fmla="val 50021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t"/>
          <a:p>
            <a:pPr eaLnBrk="0" hangingPunct="0"/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5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charRg st="5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charRg st="5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8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charRg st="8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charRg st="8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3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>
                                            <p:txEl>
                                              <p:charRg st="13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6">
                                            <p:txEl>
                                              <p:charRg st="13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6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6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ldLvl="2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250825" y="609600"/>
            <a:ext cx="8588375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b="1" dirty="0"/>
              <a:t>再如：将</a:t>
            </a:r>
            <a:r>
              <a:rPr lang="en-US" altLang="zh-CN" sz="3200" b="1" dirty="0"/>
              <a:t>(0.2) </a:t>
            </a:r>
            <a:r>
              <a:rPr lang="zh-CN" altLang="zh-CN" sz="3200" b="1" baseline="-25000" dirty="0">
                <a:latin typeface="宋体" panose="02010600030101010101" pitchFamily="2" charset="-122"/>
              </a:rPr>
              <a:t>10 </a:t>
            </a:r>
            <a:r>
              <a:rPr lang="zh-CN" altLang="en-US" sz="3200" b="1" dirty="0"/>
              <a:t>转换成二进制小数，有无限位。</a:t>
            </a:r>
            <a:endParaRPr lang="zh-CN" altLang="en-US" sz="3200" b="1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2133600" y="2209800"/>
            <a:ext cx="5943600" cy="4191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0.2 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2 = 0.4	</a:t>
            </a:r>
            <a:r>
              <a:rPr lang="zh-CN" altLang="en-US" sz="2400" b="1" dirty="0"/>
              <a:t>整数部分</a:t>
            </a:r>
            <a:r>
              <a:rPr lang="zh-CN" altLang="en-US" sz="2400" b="1" dirty="0">
                <a:latin typeface="宋体" panose="02010600030101010101" pitchFamily="2" charset="-122"/>
                <a:sym typeface="UniversalMath1 BT" pitchFamily="18" charset="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0</a:t>
            </a: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0.4 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 2 = 0.8         		0</a:t>
            </a: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0.8 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 2 = 1.6         		1</a:t>
            </a: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0.6 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 2 = 1.2   			1</a:t>
            </a: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0.2 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 2 = 0.4         		0</a:t>
            </a: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0.4 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 2 = 0.8         		0</a:t>
            </a: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0.8 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 2 = 1.6         		1</a:t>
            </a: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0.6 </a:t>
            </a:r>
            <a:r>
              <a:rPr lang="en-US" altLang="zh-CN" sz="2800" b="1" dirty="0">
                <a:latin typeface="宋体" panose="02010600030101010101" pitchFamily="2" charset="-122"/>
              </a:rPr>
              <a:t>×</a:t>
            </a:r>
            <a:r>
              <a:rPr lang="en-US" altLang="zh-CN" sz="2400" b="1" dirty="0">
                <a:latin typeface="宋体" panose="02010600030101010101" pitchFamily="2" charset="-122"/>
                <a:sym typeface="UniversalMath1 BT" pitchFamily="18" charset="2"/>
              </a:rPr>
              <a:t> 2 = 1.2         		1</a:t>
            </a: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endParaRPr lang="en-US" altLang="zh-CN" sz="2400" b="1" dirty="0">
              <a:latin typeface="宋体" panose="02010600030101010101" pitchFamily="2" charset="-122"/>
              <a:sym typeface="UniversalMath1 BT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  (0.2)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10 </a:t>
            </a:r>
            <a:r>
              <a:rPr lang="en-US" altLang="zh-CN" b="1" dirty="0"/>
              <a:t>=  [ 0.001100110011….]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2 </a:t>
            </a:r>
            <a:endParaRPr lang="en-US" altLang="zh-CN" sz="2800" b="1" baseline="-25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7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9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2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46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7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9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05838" cy="118745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b="1" dirty="0"/>
              <a:t>1.2.2 </a:t>
            </a:r>
            <a:r>
              <a:rPr lang="zh-CN" altLang="en-US" sz="3200" b="1" dirty="0"/>
              <a:t>八进制数、十六进制数与二进制数的转换</a:t>
            </a:r>
            <a:endParaRPr lang="zh-CN" altLang="en-US" sz="3200" b="1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23850" y="1423988"/>
            <a:ext cx="8820150" cy="54102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二          八              	           二         十六         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en-US" altLang="zh-CN" sz="2800" b="1" dirty="0"/>
              <a:t>000         0               0000           0                 1000           8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001         1               0001           1                 1001           9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010         2               0010           2                 1010           A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011         3               0011           3                 1011           B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100         4               0100           4                 1100           C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101         5               0101           5                 1101           D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110         6               0110           6                 1110           E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111         7               0111           7                 1111           F</a:t>
            </a:r>
            <a:endParaRPr lang="en-US" altLang="zh-CN" sz="2800" b="1" dirty="0"/>
          </a:p>
        </p:txBody>
      </p:sp>
      <p:sp>
        <p:nvSpPr>
          <p:cNvPr id="20484" name="Line 5"/>
          <p:cNvSpPr/>
          <p:nvPr/>
        </p:nvSpPr>
        <p:spPr>
          <a:xfrm>
            <a:off x="2771775" y="1676400"/>
            <a:ext cx="0" cy="518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85" name="Text Box 6"/>
          <p:cNvSpPr txBox="1"/>
          <p:nvPr/>
        </p:nvSpPr>
        <p:spPr>
          <a:xfrm>
            <a:off x="6588125" y="616585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503050405090304" pitchFamily="18" charset="0"/>
                <a:ea typeface="宋体" panose="02010600030101010101" pitchFamily="2" charset="-122"/>
                <a:hlinkClick r:id="rId1" action="ppaction://hlinksldjump"/>
              </a:rPr>
              <a:t>back</a:t>
            </a:r>
            <a:endParaRPr lang="en-US" altLang="zh-CN" sz="2400" b="1" dirty="0">
              <a:solidFill>
                <a:schemeClr val="accent2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左右箭头 1"/>
          <p:cNvSpPr/>
          <p:nvPr/>
        </p:nvSpPr>
        <p:spPr>
          <a:xfrm>
            <a:off x="1028700" y="1592263"/>
            <a:ext cx="647700" cy="168275"/>
          </a:xfrm>
          <a:prstGeom prst="leftRigh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t"/>
          <a:p>
            <a:pPr eaLnBrk="0" hangingPunct="0"/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左右箭头 9"/>
          <p:cNvSpPr/>
          <p:nvPr/>
        </p:nvSpPr>
        <p:spPr>
          <a:xfrm>
            <a:off x="5627688" y="1592263"/>
            <a:ext cx="647700" cy="168275"/>
          </a:xfrm>
          <a:prstGeom prst="leftRigh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t"/>
          <a:p>
            <a:pPr eaLnBrk="0" hangingPunct="0"/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800100"/>
            <a:ext cx="5867400" cy="8001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二进制转换成八进制</a:t>
            </a:r>
            <a:endParaRPr lang="zh-CN" altLang="en-US" b="1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747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例：</a:t>
            </a:r>
            <a:r>
              <a:rPr lang="en-US" altLang="zh-CN" b="1" dirty="0"/>
              <a:t>(10110111 .01101)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2</a:t>
            </a:r>
            <a:endParaRPr lang="en-US" altLang="zh-CN" b="1" dirty="0"/>
          </a:p>
        </p:txBody>
      </p:sp>
      <p:sp>
        <p:nvSpPr>
          <p:cNvPr id="47108" name="Text Box 4"/>
          <p:cNvSpPr txBox="1"/>
          <p:nvPr/>
        </p:nvSpPr>
        <p:spPr>
          <a:xfrm>
            <a:off x="1828800" y="5562600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(10110111.01101) </a:t>
            </a:r>
            <a:r>
              <a:rPr lang="zh-CN" altLang="zh-CN" sz="3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=(267.32)</a:t>
            </a:r>
            <a:r>
              <a:rPr lang="zh-CN" altLang="zh-CN" sz="3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en-US" altLang="zh-CN" sz="2000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/>
          <p:nvPr/>
        </p:nvSpPr>
        <p:spPr>
          <a:xfrm>
            <a:off x="1219200" y="4160838"/>
            <a:ext cx="7620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Impact" panose="020B0806030902050204" pitchFamily="34" charset="0"/>
                <a:ea typeface="宋体" panose="02010600030101010101" pitchFamily="2" charset="-122"/>
              </a:rPr>
              <a:t>八进制对应数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:     2       6      7   </a:t>
            </a:r>
            <a:r>
              <a:rPr lang="en-US" altLang="zh-CN" sz="3200" b="1" dirty="0">
                <a:solidFill>
                  <a:srgbClr val="FF33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. 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   3        2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7110" name="Text Box 6"/>
          <p:cNvSpPr txBox="1"/>
          <p:nvPr/>
        </p:nvSpPr>
        <p:spPr>
          <a:xfrm>
            <a:off x="1219200" y="34290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Impact" panose="020B0806030902050204" pitchFamily="34" charset="0"/>
                <a:ea typeface="宋体" panose="02010600030101010101" pitchFamily="2" charset="-122"/>
              </a:rPr>
              <a:t>二进制数补位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:  </a:t>
            </a:r>
            <a:r>
              <a:rPr lang="en-US" altLang="zh-CN" sz="3200" b="1" dirty="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10 ,110 , 111 </a:t>
            </a:r>
            <a:r>
              <a:rPr lang="en-US" altLang="zh-CN" sz="3200" b="1" dirty="0">
                <a:solidFill>
                  <a:srgbClr val="FF33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 011 , 01</a:t>
            </a:r>
            <a:r>
              <a:rPr lang="en-US" altLang="zh-CN" sz="3200" b="1" dirty="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7111" name="Text Box 7"/>
          <p:cNvSpPr txBox="1"/>
          <p:nvPr/>
        </p:nvSpPr>
        <p:spPr>
          <a:xfrm>
            <a:off x="1219200" y="28194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Impact" panose="020B0806030902050204" pitchFamily="34" charset="0"/>
                <a:ea typeface="宋体" panose="02010600030101010101" pitchFamily="2" charset="-122"/>
              </a:rPr>
              <a:t>二进制数分段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:    10 ,110 , 111 </a:t>
            </a:r>
            <a:r>
              <a:rPr lang="en-US" altLang="zh-CN" sz="3200" b="1" dirty="0">
                <a:solidFill>
                  <a:srgbClr val="FF33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. 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011 , 01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1512" name="AutoShape 8"/>
          <p:cNvSpPr/>
          <p:nvPr/>
        </p:nvSpPr>
        <p:spPr>
          <a:xfrm>
            <a:off x="6096000" y="1524000"/>
            <a:ext cx="2743200" cy="838200"/>
          </a:xfrm>
          <a:prstGeom prst="wedgeRoundRectCallout">
            <a:avLst>
              <a:gd name="adj1" fmla="val -54861"/>
              <a:gd name="adj2" fmla="val 128597"/>
              <a:gd name="adj3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以小数点为界线三位一组</a:t>
            </a:r>
            <a:endParaRPr lang="zh-CN" altLang="en-US" sz="24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/>
      <p:bldP spid="47109" grpId="0"/>
      <p:bldP spid="47110" grpId="0"/>
      <p:bldP spid="47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/>
          <a:p>
            <a:r>
              <a:rPr lang="zh-CN" altLang="en-US"/>
              <a:t>简   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65" y="1407160"/>
            <a:ext cx="8862060" cy="5130165"/>
          </a:xfrm>
        </p:spPr>
        <p:txBody>
          <a:bodyPr/>
          <a:p>
            <a:r>
              <a:rPr lang="zh-CN" altLang="en-US"/>
              <a:t>数字逻辑是数字电路逻辑设计的简称，其内容是应用数字电路进行数字系统逻辑设计。电子数字计算机是由具有各种逻辑功能的逻辑部件组成的，这些逻辑部件按其结构可分为组合逻辑电路和时序逻辑电路。组合逻辑电路是由与门、或门和非门等门电路组合形成的逻辑电路；时序逻辑电路是由触发器和门电路组成的具有记忆能力的逻辑电路。有了组合逻辑电路和时序逻辑电路，再进行合理的设计和安排，就可以表示和实现布尔代数的基本运算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八进制转换二进制</a:t>
            </a:r>
            <a:endParaRPr lang="zh-CN" altLang="en-US" b="1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685800" y="1989138"/>
            <a:ext cx="8458200" cy="34417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3000" b="1" dirty="0">
                <a:solidFill>
                  <a:srgbClr val="FF0000"/>
                </a:solidFill>
              </a:rPr>
              <a:t>方法：先逐位转换，再去掉无效数位（两头零）</a:t>
            </a:r>
            <a:endParaRPr lang="zh-CN" altLang="en-US" sz="3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例如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(123.46 )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8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		=(001,010,011 </a:t>
            </a:r>
            <a:r>
              <a:rPr lang="en-US" altLang="zh-CN" b="1" dirty="0">
                <a:solidFill>
                  <a:srgbClr val="FF3300"/>
                </a:solidFill>
              </a:rPr>
              <a:t>.</a:t>
            </a:r>
            <a:r>
              <a:rPr lang="en-US" altLang="zh-CN" b="1" dirty="0"/>
              <a:t>100,110 )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2 </a:t>
            </a:r>
            <a:endParaRPr lang="zh-CN" altLang="zh-CN" sz="2800" b="1" baseline="-250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b="1" dirty="0"/>
              <a:t>			=(1010011</a:t>
            </a:r>
            <a:r>
              <a:rPr lang="en-US" altLang="zh-CN" b="1" dirty="0">
                <a:solidFill>
                  <a:srgbClr val="FF3300"/>
                </a:solidFill>
              </a:rPr>
              <a:t>.</a:t>
            </a:r>
            <a:r>
              <a:rPr lang="en-US" altLang="zh-CN" b="1" dirty="0"/>
              <a:t>10011)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2</a:t>
            </a:r>
            <a:endParaRPr lang="zh-CN" altLang="zh-CN" sz="2800" b="1" baseline="-250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800" b="1" baseline="-25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1447800" y="533400"/>
            <a:ext cx="6240463" cy="8763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r>
              <a:rPr lang="zh-CN" altLang="en-US" sz="4400" b="1" dirty="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二进制转换成十六进制</a:t>
            </a:r>
            <a:endParaRPr lang="zh-CN" altLang="en-US" sz="4400" b="1" dirty="0">
              <a:solidFill>
                <a:schemeClr val="tx2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981075" y="2386013"/>
            <a:ext cx="7340600" cy="703262"/>
          </a:xfrm>
        </p:spPr>
        <p:txBody>
          <a:bodyPr vert="horz" wrap="square" lIns="91440" tIns="45720" rIns="91440" bIns="45720" anchor="t"/>
          <a:p>
            <a:pPr eaLnBrk="1" hangingPunct="1">
              <a:buFont typeface="Monotype Sorts" pitchFamily="2" charset="2"/>
              <a:buChar char=" "/>
            </a:pPr>
            <a:r>
              <a:rPr lang="zh-CN" altLang="en-US" b="1" dirty="0"/>
              <a:t>例：</a:t>
            </a:r>
            <a:r>
              <a:rPr lang="en-US" altLang="zh-CN" b="1" dirty="0"/>
              <a:t>(110110111 .01101)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2</a:t>
            </a:r>
            <a:endParaRPr lang="en-US" altLang="zh-CN" b="1" dirty="0"/>
          </a:p>
        </p:txBody>
      </p:sp>
      <p:sp>
        <p:nvSpPr>
          <p:cNvPr id="51204" name="Text Box 4"/>
          <p:cNvSpPr txBox="1"/>
          <p:nvPr/>
        </p:nvSpPr>
        <p:spPr>
          <a:xfrm>
            <a:off x="2057400" y="5562600"/>
            <a:ext cx="70104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(10110111.01101) </a:t>
            </a:r>
            <a:r>
              <a:rPr lang="zh-CN" altLang="zh-CN" sz="3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=(1B7.68)</a:t>
            </a:r>
            <a:r>
              <a:rPr lang="zh-CN" altLang="zh-CN" sz="3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endParaRPr lang="en-US" altLang="zh-CN" sz="20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1600200" y="4419600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Impact" panose="020B0806030902050204" pitchFamily="34" charset="0"/>
                <a:ea typeface="宋体" panose="02010600030101010101" pitchFamily="2" charset="-122"/>
              </a:rPr>
              <a:t>得到十六进制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:     1            </a:t>
            </a:r>
            <a:r>
              <a:rPr lang="en-US" altLang="en-US" sz="3200" b="1" dirty="0">
                <a:latin typeface="Impact" panose="020B080603090205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          7     </a:t>
            </a:r>
            <a:r>
              <a:rPr lang="en-US" altLang="zh-CN" sz="3200" b="1" dirty="0">
                <a:solidFill>
                  <a:srgbClr val="FF33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. 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   6          8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Text Box 6"/>
          <p:cNvSpPr txBox="1"/>
          <p:nvPr/>
        </p:nvSpPr>
        <p:spPr>
          <a:xfrm>
            <a:off x="1524000" y="37338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Impact" panose="020B0806030902050204" pitchFamily="34" charset="0"/>
                <a:ea typeface="宋体" panose="02010600030101010101" pitchFamily="2" charset="-122"/>
              </a:rPr>
              <a:t>二进制数补位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:  </a:t>
            </a:r>
            <a:r>
              <a:rPr lang="en-US" altLang="zh-CN" sz="3200" b="1" dirty="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000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1 ,1011 , 0111 </a:t>
            </a:r>
            <a:r>
              <a:rPr lang="en-US" altLang="zh-CN" sz="3200" b="1" dirty="0">
                <a:solidFill>
                  <a:srgbClr val="FF33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. 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0110 ,1</a:t>
            </a:r>
            <a:r>
              <a:rPr lang="en-US" altLang="zh-CN" sz="3200" b="1" dirty="0">
                <a:solidFill>
                  <a:srgbClr val="FF00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000</a:t>
            </a:r>
            <a:endParaRPr lang="en-US" altLang="zh-CN" sz="24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Text Box 7"/>
          <p:cNvSpPr txBox="1"/>
          <p:nvPr/>
        </p:nvSpPr>
        <p:spPr>
          <a:xfrm>
            <a:off x="1447800" y="2971800"/>
            <a:ext cx="7315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Impact" panose="020B0806030902050204" pitchFamily="34" charset="0"/>
                <a:ea typeface="宋体" panose="02010600030101010101" pitchFamily="2" charset="-122"/>
              </a:rPr>
              <a:t>二进制数分段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:            1 ,1011 , 0111 </a:t>
            </a:r>
            <a:r>
              <a:rPr lang="en-US" altLang="zh-CN" sz="3200" b="1" dirty="0">
                <a:solidFill>
                  <a:srgbClr val="FF3300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. </a:t>
            </a:r>
            <a:r>
              <a:rPr lang="en-US" altLang="zh-CN" sz="3200" b="1" dirty="0">
                <a:latin typeface="Impact" panose="020B0806030902050204" pitchFamily="34" charset="0"/>
                <a:ea typeface="宋体" panose="02010600030101010101" pitchFamily="2" charset="-122"/>
              </a:rPr>
              <a:t>0110 ,1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AutoShape 8"/>
          <p:cNvSpPr/>
          <p:nvPr/>
        </p:nvSpPr>
        <p:spPr>
          <a:xfrm>
            <a:off x="6096000" y="1524000"/>
            <a:ext cx="2743200" cy="838200"/>
          </a:xfrm>
          <a:prstGeom prst="wedgeRoundRectCallout">
            <a:avLst>
              <a:gd name="adj1" fmla="val -20139"/>
              <a:gd name="adj2" fmla="val 142236"/>
              <a:gd name="adj3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以小数点为界线</a:t>
            </a:r>
            <a:endParaRPr lang="zh-CN" altLang="en-US" sz="24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四位一组</a:t>
            </a:r>
            <a:endParaRPr lang="zh-CN" altLang="en-US" sz="24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4" grpId="0"/>
      <p:bldP spid="51205" grpId="0"/>
      <p:bldP spid="51206" grpId="0"/>
      <p:bldP spid="512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十六进制转换成二进制</a:t>
            </a:r>
            <a:endParaRPr lang="zh-CN" altLang="en-US" b="1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方法：先逐位转换，再去掉无效数位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例如</a:t>
            </a:r>
            <a:r>
              <a:rPr lang="en-US" altLang="zh-CN" b="1" dirty="0"/>
              <a:t>: 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(7AC.DE )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16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		=(0111,1010,1100</a:t>
            </a:r>
            <a:r>
              <a:rPr lang="en-US" altLang="zh-CN" b="1" dirty="0">
                <a:solidFill>
                  <a:srgbClr val="FF3300"/>
                </a:solidFill>
              </a:rPr>
              <a:t>.</a:t>
            </a:r>
            <a:r>
              <a:rPr lang="en-US" altLang="zh-CN" b="1" dirty="0"/>
              <a:t>1101,1110 ) 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2 </a:t>
            </a:r>
            <a:endParaRPr lang="zh-CN" altLang="zh-CN" sz="2800" b="1" baseline="-250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b="1" dirty="0"/>
              <a:t>			=(11110101100 </a:t>
            </a:r>
            <a:r>
              <a:rPr lang="en-US" altLang="zh-CN" b="1" dirty="0">
                <a:solidFill>
                  <a:srgbClr val="FF3300"/>
                </a:solidFill>
              </a:rPr>
              <a:t>.</a:t>
            </a:r>
            <a:r>
              <a:rPr lang="en-US" altLang="zh-CN" b="1" dirty="0"/>
              <a:t>1101111 )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2</a:t>
            </a:r>
            <a:endParaRPr lang="en-US" altLang="zh-CN" sz="2800" b="1" baseline="-250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6626" name="Text Box 2"/>
          <p:cNvSpPr txBox="1"/>
          <p:nvPr/>
        </p:nvSpPr>
        <p:spPr>
          <a:xfrm>
            <a:off x="1258888" y="1700213"/>
            <a:ext cx="6629400" cy="3295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Question 1:</a:t>
            </a:r>
            <a:endParaRPr lang="en-US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计算机中采用的是二进制而非其它进制数，为什么？</a:t>
            </a:r>
            <a:endParaRPr lang="zh-CN" altLang="en-US" sz="36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36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5770563" cy="11430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  <a:buChar char="•"/>
            </a:pPr>
            <a:r>
              <a:rPr lang="en-US" altLang="zh-CN" sz="3600" b="1" dirty="0"/>
              <a:t>     </a:t>
            </a:r>
            <a:r>
              <a:rPr lang="zh-CN" altLang="en-US" sz="3600" b="1" dirty="0"/>
              <a:t>二进制的特点（共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点）</a:t>
            </a:r>
            <a:endParaRPr lang="zh-CN" altLang="en-US" sz="3600" b="1" dirty="0"/>
          </a:p>
        </p:txBody>
      </p:sp>
      <p:sp>
        <p:nvSpPr>
          <p:cNvPr id="27651" name="Text Box 4"/>
          <p:cNvSpPr txBox="1"/>
          <p:nvPr/>
        </p:nvSpPr>
        <p:spPr>
          <a:xfrm>
            <a:off x="381000" y="1371600"/>
            <a:ext cx="8534400" cy="3990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buAutoNum type="arabicPeriod"/>
            </a:pP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二进制运算规则简单。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加法规则  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0+0=0     0+1=1     1+0=1 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1+1=0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（同时向相邻高位进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）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减法规则  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0–0=0     1–0=1     1–1=0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0–1=1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（同时向相邻高位借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） 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乘法规则  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0=0     0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1=0     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0=0    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1=1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除法规则  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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1=0     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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1=1                                    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8674" name="Text Box 2"/>
          <p:cNvSpPr txBox="1"/>
          <p:nvPr/>
        </p:nvSpPr>
        <p:spPr>
          <a:xfrm>
            <a:off x="685800" y="533400"/>
            <a:ext cx="7773988" cy="600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/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二进制数只有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两个数码，所以很容易用现实世界中物体的两个状态与之对应，例如电源开关的打开和闭合；电灯的亮和灭；阀门的打开和关闭；电位的高和低。因为只有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两个数字，所以使数字的传输和处理不容易出错，可靠性高。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二进制数的数码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，可与逻辑代数中逻辑变量的值“假”和“真”对应起来。也就是说，可用一个逻辑变量来表示一个二进制数码。所以人们可以用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逻辑代数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来研究数字逻辑这门科学。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9698" name="Text Box 2"/>
          <p:cNvSpPr txBox="1"/>
          <p:nvPr/>
        </p:nvSpPr>
        <p:spPr>
          <a:xfrm>
            <a:off x="1187450" y="692150"/>
            <a:ext cx="6629400" cy="5373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Question2 :</a:t>
            </a:r>
            <a:endParaRPr lang="en-US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计算机可以识别的是二进制，为什么要引入十六进制和八进制？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Answer :</a:t>
            </a:r>
            <a:endParaRPr lang="en-US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  <a:buAutoNum type="arabicParenR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方便记忆</a:t>
            </a:r>
            <a:endParaRPr lang="zh-CN" altLang="en-US" sz="28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  <a:buAutoNum type="arabicParenR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方便书写</a:t>
            </a:r>
            <a:endParaRPr lang="zh-CN" altLang="en-US" sz="28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  <a:buAutoNum type="arabicParenR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加快转换</a:t>
            </a:r>
            <a:endParaRPr lang="zh-CN" altLang="en-US" sz="2800" b="1" dirty="0">
              <a:solidFill>
                <a:srgbClr val="FF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/>
        </p:nvSpPr>
        <p:spPr>
          <a:xfrm>
            <a:off x="0" y="2022475"/>
            <a:ext cx="8686800" cy="1481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806450" indent="-806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latin typeface="宋体" panose="02010600030101010101" pitchFamily="2" charset="-122"/>
              </a:rPr>
              <a:t>一个正数的原码、反码和补码的表示形式相同，符号位置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，其它位是数的真值。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pic>
        <p:nvPicPr>
          <p:cNvPr id="11267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888" y="2936875"/>
            <a:ext cx="6523037" cy="1187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4973638"/>
            <a:ext cx="5462588" cy="118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Text Box 47"/>
          <p:cNvSpPr txBox="1"/>
          <p:nvPr/>
        </p:nvSpPr>
        <p:spPr>
          <a:xfrm>
            <a:off x="0" y="4300538"/>
            <a:ext cx="60039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Tahoma" panose="020B0804030504040204" pitchFamily="34" charset="0"/>
              </a:rPr>
              <a:t>   </a:t>
            </a:r>
            <a:r>
              <a:rPr lang="en-US" altLang="zh-CN" sz="2400" b="1" dirty="0">
                <a:latin typeface="Tahoma" panose="020B0804030504040204" pitchFamily="34" charset="0"/>
              </a:rPr>
              <a:t>② </a:t>
            </a:r>
            <a:r>
              <a:rPr lang="zh-CN" altLang="en-US" sz="2400" b="1" dirty="0">
                <a:latin typeface="Tahoma" panose="020B0804030504040204" pitchFamily="34" charset="0"/>
              </a:rPr>
              <a:t>真值零的表示：</a:t>
            </a:r>
            <a:endParaRPr lang="zh-CN" altLang="en-US" sz="2400" b="1" dirty="0">
              <a:latin typeface="Tahoma" panose="020B0804030504040204" pitchFamily="34" charset="0"/>
            </a:endParaRPr>
          </a:p>
        </p:txBody>
      </p:sp>
      <p:sp>
        <p:nvSpPr>
          <p:cNvPr id="30722" name="Rectangle 2"/>
          <p:cNvSpPr>
            <a:spLocks noGrp="1"/>
          </p:cNvSpPr>
          <p:nvPr/>
        </p:nvSpPr>
        <p:spPr>
          <a:xfrm>
            <a:off x="228600" y="730250"/>
            <a:ext cx="7467600" cy="990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1.3   </a:t>
            </a:r>
            <a:r>
              <a:rPr lang="zh-CN" altLang="en-US" b="1" dirty="0"/>
              <a:t>带符号数的代码表示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/>
        </p:nvSpPr>
        <p:spPr>
          <a:xfrm>
            <a:off x="355600" y="2138363"/>
            <a:ext cx="8064500" cy="39068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806450" indent="-806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90204" pitchFamily="34" charset="0"/>
              </a:rPr>
              <a:t>③ </a:t>
            </a:r>
            <a:r>
              <a:rPr lang="zh-CN" altLang="en-US" b="1" dirty="0">
                <a:latin typeface="宋体" panose="02010600030101010101" pitchFamily="2" charset="-122"/>
              </a:rPr>
              <a:t>数的原码表示形式简单，适于乘除运算，但用原码表示的数进行加减运算比较复杂；引入补码以后，减法运算可以用加法来实现（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[X-Y]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补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=[X]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补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-[Y]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补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=[X]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补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+[-Y]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b="1" dirty="0">
                <a:latin typeface="宋体" panose="02010600030101010101" pitchFamily="2" charset="-122"/>
              </a:rPr>
              <a:t>），且数的符号位也可以当作数值一样参加运算，因此在计算机中大都采用补码来进行加减运算。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228600" y="1447800"/>
            <a:ext cx="7467600" cy="990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/>
              <a:t> 1.3   </a:t>
            </a:r>
            <a:r>
              <a:rPr lang="zh-CN" altLang="en-US" b="1" dirty="0"/>
              <a:t>带符号数的代码表示</a:t>
            </a:r>
            <a:endParaRPr lang="zh-CN" altLang="en-US" b="1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590800"/>
            <a:ext cx="8534400" cy="3505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3270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1.4   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数的定点表示和浮点表示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31750" algn="l" defTabSz="3270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 "/>
              <a:defRPr/>
            </a:pP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31750" algn="l" defTabSz="3270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（因为在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中讲述，本课程删去上述内容。）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4098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1.1  </a:t>
            </a:r>
            <a:r>
              <a:rPr lang="zh-CN" altLang="en-US" dirty="0"/>
              <a:t>进位计数制</a:t>
            </a:r>
            <a:endParaRPr lang="zh-CN" altLang="en-US" dirty="0"/>
          </a:p>
        </p:txBody>
      </p:sp>
      <p:sp>
        <p:nvSpPr>
          <p:cNvPr id="4099" name="Rectangle 7"/>
          <p:cNvSpPr>
            <a:spLocks noGrp="1"/>
          </p:cNvSpPr>
          <p:nvPr>
            <p:ph idx="1"/>
          </p:nvPr>
        </p:nvSpPr>
        <p:spPr>
          <a:xfrm>
            <a:off x="685800" y="1773238"/>
            <a:ext cx="7772400" cy="467995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定义：进位计数制就是采用本位计数到一个标准值后向高位进位，从而利用具有不同的权重的多位数来计数的方法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采用进位计数制，一个数字可以表示为：</a:t>
            </a:r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4100" name="Rectangle 11"/>
          <p:cNvSpPr/>
          <p:nvPr/>
        </p:nvSpPr>
        <p:spPr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13"/>
          <p:cNvSpPr/>
          <p:nvPr/>
        </p:nvSpPr>
        <p:spPr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2" name="Object 12"/>
          <p:cNvGraphicFramePr>
            <a:graphicFrameLocks noChangeAspect="1"/>
          </p:cNvGraphicFramePr>
          <p:nvPr/>
        </p:nvGraphicFramePr>
        <p:xfrm>
          <a:off x="936625" y="3933825"/>
          <a:ext cx="7126288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908300" imgH="939800" progId="Equation.3">
                  <p:embed/>
                </p:oleObj>
              </mc:Choice>
              <mc:Fallback>
                <p:oleObj name="" r:id="rId1" imgW="2908300" imgH="939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6625" y="3933825"/>
                        <a:ext cx="7126288" cy="237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第一章    数制与编码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391400" cy="19050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br>
              <a:rPr lang="en-US" altLang="zh-CN" b="1" dirty="0"/>
            </a:br>
            <a:r>
              <a:rPr lang="en-US" altLang="zh-CN" b="1" dirty="0"/>
              <a:t>1.5 </a:t>
            </a:r>
            <a:r>
              <a:rPr lang="zh-CN" altLang="en-US" b="1" dirty="0"/>
              <a:t>其他信息的代码表示</a:t>
            </a:r>
            <a:br>
              <a:rPr lang="zh-CN" altLang="en-US" b="1" dirty="0"/>
            </a:br>
            <a:r>
              <a:rPr lang="zh-CN" altLang="en-US" b="1" dirty="0"/>
              <a:t> </a:t>
            </a:r>
            <a:r>
              <a:rPr lang="en-US" altLang="zh-CN" sz="3600" b="1" dirty="0"/>
              <a:t>1.5.1 </a:t>
            </a:r>
            <a:r>
              <a:rPr lang="zh-CN" altLang="en-US" sz="3600" b="1" dirty="0"/>
              <a:t>十进制数码的二进制编码</a:t>
            </a:r>
            <a:endParaRPr lang="zh-CN" altLang="en-US" b="1" dirty="0"/>
          </a:p>
        </p:txBody>
      </p:sp>
      <p:sp>
        <p:nvSpPr>
          <p:cNvPr id="31747" name="Rectangle 3"/>
          <p:cNvSpPr>
            <a:spLocks noGrp="1"/>
          </p:cNvSpPr>
          <p:nvPr>
            <p:ph type="subTitle" idx="1"/>
          </p:nvPr>
        </p:nvSpPr>
        <p:spPr>
          <a:xfrm>
            <a:off x="1042988" y="2708275"/>
            <a:ext cx="7086600" cy="2952750"/>
          </a:xfrm>
        </p:spPr>
        <p:txBody>
          <a:bodyPr vert="horz" wrap="square" lIns="91440" tIns="45720" rIns="91440" bIns="45720" anchor="t"/>
          <a:p>
            <a:pPr algn="l" eaLnBrk="1" hangingPunct="1">
              <a:buClrTx/>
              <a:buSzTx/>
              <a:buFontTx/>
            </a:pPr>
            <a:r>
              <a:rPr kumimoji="1" lang="en-US" altLang="zh-CN" b="1" dirty="0">
                <a:latin typeface="+mn-lt"/>
                <a:ea typeface="+mn-ea"/>
                <a:cs typeface="+mn-cs"/>
              </a:rPr>
              <a:t>         </a:t>
            </a:r>
            <a:r>
              <a:rPr kumimoji="1" lang="zh-CN" altLang="en-US" sz="3600" b="1" dirty="0">
                <a:latin typeface="+mn-lt"/>
                <a:ea typeface="+mn-ea"/>
                <a:cs typeface="+mn-cs"/>
              </a:rPr>
              <a:t>十进制数的二进制编码可以有许多种编码方案，每种编码都主要是从编码简单与否（涉及到编码器的逻辑电路的简单化问题）以及处理的可靠性两个方面有不同的侧重。</a:t>
            </a:r>
            <a:endParaRPr kumimoji="1" lang="zh-CN" altLang="en-US" sz="36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十进制数常用的二进制代码</a:t>
            </a:r>
            <a:endParaRPr lang="zh-CN" altLang="en-US" b="1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395288" y="1557338"/>
            <a:ext cx="8497887" cy="4535487"/>
          </a:xfrm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/>
              <a:t>		                               </a:t>
            </a:r>
            <a:r>
              <a:rPr lang="en-US" altLang="zh-CN" sz="1800" b="1" dirty="0"/>
              <a:t>8421</a:t>
            </a:r>
            <a:r>
              <a:rPr lang="zh-CN" altLang="en-US" sz="1800" b="1" dirty="0"/>
              <a:t>码        </a:t>
            </a:r>
            <a:r>
              <a:rPr lang="en-US" altLang="zh-CN" sz="1800" b="1" dirty="0"/>
              <a:t>2421</a:t>
            </a:r>
            <a:r>
              <a:rPr lang="zh-CN" altLang="en-US" sz="1800" b="1" dirty="0"/>
              <a:t>码        余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码</a:t>
            </a:r>
            <a:endParaRPr lang="zh-CN" altLang="en-US" sz="24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	 </a:t>
            </a:r>
            <a:r>
              <a:rPr lang="en-US" altLang="zh-CN" sz="2100" b="1" dirty="0">
                <a:solidFill>
                  <a:srgbClr val="FF0000"/>
                </a:solidFill>
              </a:rPr>
              <a:t>8421</a:t>
            </a:r>
            <a:r>
              <a:rPr lang="zh-CN" altLang="en-US" sz="2100" b="1" dirty="0">
                <a:solidFill>
                  <a:srgbClr val="FF0000"/>
                </a:solidFill>
              </a:rPr>
              <a:t>码</a:t>
            </a:r>
            <a:r>
              <a:rPr lang="zh-CN" altLang="en-US" sz="2100" b="1" dirty="0"/>
              <a:t>为有权代码，			</a:t>
            </a:r>
            <a:r>
              <a:rPr lang="en-US" altLang="zh-CN" sz="2100" b="1" dirty="0"/>
              <a:t>0     0000          0000             0011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</a:t>
            </a:r>
            <a:r>
              <a:rPr lang="zh-CN" altLang="en-US" sz="2100" b="1" dirty="0"/>
              <a:t>数值为</a:t>
            </a:r>
            <a:r>
              <a:rPr lang="en-US" altLang="zh-CN" sz="2100" b="1" dirty="0"/>
              <a:t>N=8d</a:t>
            </a:r>
            <a:r>
              <a:rPr lang="en-US" altLang="zh-CN" sz="2100" b="1" baseline="-10000" dirty="0"/>
              <a:t>3</a:t>
            </a:r>
            <a:r>
              <a:rPr lang="en-US" altLang="zh-CN" sz="2100" b="1" dirty="0"/>
              <a:t>+4d</a:t>
            </a:r>
            <a:r>
              <a:rPr lang="en-US" altLang="zh-CN" sz="2100" b="1" baseline="-10000" dirty="0"/>
              <a:t>2</a:t>
            </a:r>
            <a:r>
              <a:rPr lang="en-US" altLang="zh-CN" sz="2100" b="1" dirty="0"/>
              <a:t>+2d</a:t>
            </a:r>
            <a:r>
              <a:rPr lang="en-US" altLang="zh-CN" sz="2100" b="1" baseline="-10000" dirty="0"/>
              <a:t>1</a:t>
            </a:r>
            <a:r>
              <a:rPr lang="en-US" altLang="zh-CN" sz="2100" b="1" dirty="0"/>
              <a:t>+1d</a:t>
            </a:r>
            <a:r>
              <a:rPr lang="en-US" altLang="zh-CN" sz="2100" b="1" baseline="-10000" dirty="0"/>
              <a:t>0	</a:t>
            </a:r>
            <a:r>
              <a:rPr lang="en-US" altLang="zh-CN" sz="2100" b="1" dirty="0"/>
              <a:t>	1     0001          0001             0100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	</a:t>
            </a:r>
            <a:r>
              <a:rPr lang="zh-CN" altLang="en-US" sz="2100" b="1" dirty="0"/>
              <a:t>十进制数</a:t>
            </a:r>
            <a:r>
              <a:rPr lang="en-US" altLang="zh-CN" sz="2100" b="1" dirty="0"/>
              <a:t>63.29</a:t>
            </a:r>
            <a:r>
              <a:rPr lang="zh-CN" altLang="en-US" sz="2100" b="1" dirty="0"/>
              <a:t>的</a:t>
            </a:r>
            <a:r>
              <a:rPr lang="en-US" altLang="zh-CN" sz="2100" b="1" dirty="0"/>
              <a:t>BCD</a:t>
            </a:r>
            <a:r>
              <a:rPr lang="zh-CN" altLang="en-US" sz="2100" b="1" dirty="0"/>
              <a:t>码为</a:t>
            </a:r>
            <a:r>
              <a:rPr lang="en-US" altLang="zh-CN" sz="2100" b="1" dirty="0"/>
              <a:t>:	2     0010          0010             0101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	0110  0011 . 0010  1001		3     0011          0011             0110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 					4     0100          0100             0111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 </a:t>
            </a:r>
            <a:r>
              <a:rPr lang="en-US" altLang="zh-CN" sz="2100" b="1" dirty="0">
                <a:solidFill>
                  <a:srgbClr val="FF0000"/>
                </a:solidFill>
              </a:rPr>
              <a:t>2421</a:t>
            </a:r>
            <a:r>
              <a:rPr lang="zh-CN" altLang="en-US" sz="2100" b="1" dirty="0">
                <a:solidFill>
                  <a:srgbClr val="FF0000"/>
                </a:solidFill>
              </a:rPr>
              <a:t>码</a:t>
            </a:r>
            <a:r>
              <a:rPr lang="zh-CN" altLang="en-US" sz="2100" b="1" dirty="0"/>
              <a:t>为有权代码，			</a:t>
            </a:r>
            <a:r>
              <a:rPr lang="en-US" altLang="zh-CN" sz="2100" b="1" dirty="0"/>
              <a:t>5     0101          1011             1000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</a:t>
            </a:r>
            <a:r>
              <a:rPr lang="zh-CN" altLang="en-US" sz="2100" b="1" dirty="0"/>
              <a:t>数值为</a:t>
            </a:r>
            <a:r>
              <a:rPr lang="en-US" altLang="zh-CN" sz="2100" b="1" dirty="0"/>
              <a:t>N=2d</a:t>
            </a:r>
            <a:r>
              <a:rPr lang="en-US" altLang="zh-CN" sz="2100" b="1" baseline="-10000" dirty="0"/>
              <a:t>3</a:t>
            </a:r>
            <a:r>
              <a:rPr lang="en-US" altLang="zh-CN" sz="2100" b="1" dirty="0"/>
              <a:t>+4d</a:t>
            </a:r>
            <a:r>
              <a:rPr lang="en-US" altLang="zh-CN" sz="2100" b="1" baseline="-10000" dirty="0"/>
              <a:t>2</a:t>
            </a:r>
            <a:r>
              <a:rPr lang="en-US" altLang="zh-CN" sz="2100" b="1" dirty="0"/>
              <a:t>+2d</a:t>
            </a:r>
            <a:r>
              <a:rPr lang="en-US" altLang="zh-CN" sz="2100" b="1" baseline="-10000" dirty="0"/>
              <a:t>1</a:t>
            </a:r>
            <a:r>
              <a:rPr lang="en-US" altLang="zh-CN" sz="2100" b="1" dirty="0"/>
              <a:t>+1d</a:t>
            </a:r>
            <a:r>
              <a:rPr lang="en-US" altLang="zh-CN" sz="2100" b="1" baseline="-10000" dirty="0"/>
              <a:t>0</a:t>
            </a:r>
            <a:r>
              <a:rPr lang="en-US" altLang="zh-CN" sz="2100" b="1" dirty="0"/>
              <a:t> 		6     0110          1100             1001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	</a:t>
            </a:r>
            <a:r>
              <a:rPr lang="zh-CN" altLang="en-US" sz="2100" b="1" dirty="0"/>
              <a:t>十进制数</a:t>
            </a:r>
            <a:r>
              <a:rPr lang="en-US" altLang="zh-CN" sz="2100" b="1" dirty="0"/>
              <a:t>63.29</a:t>
            </a:r>
            <a:r>
              <a:rPr lang="zh-CN" altLang="en-US" sz="2100" b="1" dirty="0"/>
              <a:t>的</a:t>
            </a:r>
            <a:r>
              <a:rPr lang="en-US" altLang="zh-CN" sz="2100" b="1" dirty="0"/>
              <a:t>BCD</a:t>
            </a:r>
            <a:r>
              <a:rPr lang="zh-CN" altLang="en-US" sz="2100" b="1" dirty="0"/>
              <a:t>码为</a:t>
            </a:r>
            <a:r>
              <a:rPr lang="en-US" altLang="zh-CN" sz="2100" b="1" dirty="0"/>
              <a:t>:	7     0111          1101             1010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	1100  0011 . 0010  1111		8     1000          1110             1011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en-US" altLang="zh-CN" sz="2100" b="1" dirty="0"/>
              <a:t>	</a:t>
            </a:r>
            <a:r>
              <a:rPr lang="zh-CN" altLang="en-US" sz="2100" b="1" dirty="0">
                <a:solidFill>
                  <a:srgbClr val="FF0000"/>
                </a:solidFill>
              </a:rPr>
              <a:t>余</a:t>
            </a:r>
            <a:r>
              <a:rPr lang="en-US" altLang="zh-CN" sz="2100" b="1" dirty="0">
                <a:solidFill>
                  <a:srgbClr val="FF0000"/>
                </a:solidFill>
              </a:rPr>
              <a:t>3</a:t>
            </a:r>
            <a:r>
              <a:rPr lang="zh-CN" altLang="en-US" sz="2100" b="1" dirty="0">
                <a:solidFill>
                  <a:srgbClr val="FF0000"/>
                </a:solidFill>
              </a:rPr>
              <a:t>码</a:t>
            </a:r>
            <a:r>
              <a:rPr lang="zh-CN" altLang="en-US" sz="2100" b="1" dirty="0"/>
              <a:t>为无权代码，对应</a:t>
            </a:r>
            <a:r>
              <a:rPr lang="en-US" altLang="zh-CN" sz="2100" b="1" dirty="0"/>
              <a:t>8421</a:t>
            </a:r>
            <a:r>
              <a:rPr lang="zh-CN" altLang="en-US" sz="2100" b="1" dirty="0"/>
              <a:t>码           </a:t>
            </a:r>
            <a:r>
              <a:rPr lang="en-US" altLang="zh-CN" sz="2100" b="1" dirty="0"/>
              <a:t>9     1001          1111             1100</a:t>
            </a:r>
            <a:endParaRPr lang="en-US" altLang="zh-CN" sz="2100" b="1" dirty="0"/>
          </a:p>
          <a:p>
            <a:pPr marL="206375" lvl="1" indent="-15875" eaLnBrk="1" hangingPunct="1">
              <a:lnSpc>
                <a:spcPct val="90000"/>
              </a:lnSpc>
              <a:buNone/>
            </a:pPr>
            <a:r>
              <a:rPr lang="zh-CN" altLang="en-US" sz="2100" b="1" dirty="0"/>
              <a:t>加</a:t>
            </a:r>
            <a:r>
              <a:rPr lang="en-US" altLang="zh-CN" sz="2100" b="1" dirty="0"/>
              <a:t>3</a:t>
            </a:r>
            <a:r>
              <a:rPr lang="zh-CN" altLang="en-US" sz="2100" b="1" dirty="0"/>
              <a:t>而得。</a:t>
            </a:r>
            <a:endParaRPr lang="zh-CN" altLang="en-US" sz="2100" b="1" dirty="0"/>
          </a:p>
          <a:p>
            <a:pPr marL="206375" lvl="1" indent="-15875" eaLnBrk="1" hangingPunct="1">
              <a:lnSpc>
                <a:spcPct val="190000"/>
              </a:lnSpc>
              <a:buNone/>
            </a:pPr>
            <a:endParaRPr lang="en-US" altLang="zh-CN" sz="2100" b="1" dirty="0"/>
          </a:p>
        </p:txBody>
      </p:sp>
      <p:sp>
        <p:nvSpPr>
          <p:cNvPr id="32772" name="Line 4"/>
          <p:cNvSpPr/>
          <p:nvPr/>
        </p:nvSpPr>
        <p:spPr>
          <a:xfrm>
            <a:off x="4859338" y="1700213"/>
            <a:ext cx="3581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3" name="Line 5"/>
          <p:cNvSpPr/>
          <p:nvPr/>
        </p:nvSpPr>
        <p:spPr>
          <a:xfrm>
            <a:off x="4876800" y="5589588"/>
            <a:ext cx="3581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4" name="Line 6"/>
          <p:cNvSpPr/>
          <p:nvPr/>
        </p:nvSpPr>
        <p:spPr>
          <a:xfrm>
            <a:off x="4876800" y="2060575"/>
            <a:ext cx="3581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5" name="Line 7"/>
          <p:cNvSpPr/>
          <p:nvPr/>
        </p:nvSpPr>
        <p:spPr>
          <a:xfrm>
            <a:off x="7596188" y="1676400"/>
            <a:ext cx="0" cy="3913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6" name="Line 8"/>
          <p:cNvSpPr/>
          <p:nvPr/>
        </p:nvSpPr>
        <p:spPr>
          <a:xfrm>
            <a:off x="6248400" y="1676400"/>
            <a:ext cx="0" cy="3913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77" name="Line 9"/>
          <p:cNvSpPr/>
          <p:nvPr/>
        </p:nvSpPr>
        <p:spPr>
          <a:xfrm>
            <a:off x="5257800" y="1676400"/>
            <a:ext cx="0" cy="3913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47700" y="4445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/>
              <a:t>1.5.2 </a:t>
            </a:r>
            <a:r>
              <a:rPr lang="zh-CN" altLang="en-US" b="1" dirty="0"/>
              <a:t>可靠性编码</a:t>
            </a:r>
            <a:endParaRPr lang="zh-CN" altLang="en-US" b="1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918450" cy="44402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1.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格雷码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(Gray)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：又称为循环码，特点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558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是任意两个相邻的代码之间仅有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558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不同。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即相邻性，循环性，无权代码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Line 5"/>
          <p:cNvSpPr/>
          <p:nvPr/>
        </p:nvSpPr>
        <p:spPr>
          <a:xfrm>
            <a:off x="838200" y="3657600"/>
            <a:ext cx="7467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97" name="Line 10"/>
          <p:cNvSpPr/>
          <p:nvPr/>
        </p:nvSpPr>
        <p:spPr>
          <a:xfrm>
            <a:off x="838200" y="4419600"/>
            <a:ext cx="7467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98" name="Line 11"/>
          <p:cNvSpPr/>
          <p:nvPr/>
        </p:nvSpPr>
        <p:spPr>
          <a:xfrm>
            <a:off x="838200" y="3048000"/>
            <a:ext cx="7467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99" name="Line 12"/>
          <p:cNvSpPr/>
          <p:nvPr/>
        </p:nvSpPr>
        <p:spPr>
          <a:xfrm>
            <a:off x="838200" y="5105400"/>
            <a:ext cx="7467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0" name="Line 13"/>
          <p:cNvSpPr/>
          <p:nvPr/>
        </p:nvSpPr>
        <p:spPr>
          <a:xfrm>
            <a:off x="838200" y="30480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1" name="Line 15"/>
          <p:cNvSpPr/>
          <p:nvPr/>
        </p:nvSpPr>
        <p:spPr>
          <a:xfrm>
            <a:off x="1371600" y="30480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2" name="Rectangle 16"/>
          <p:cNvSpPr/>
          <p:nvPr/>
        </p:nvSpPr>
        <p:spPr>
          <a:xfrm>
            <a:off x="755650" y="3860800"/>
            <a:ext cx="77771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503050405090304" pitchFamily="18" charset="0"/>
                <a:ea typeface="宋体" panose="02010600030101010101" pitchFamily="2" charset="-122"/>
              </a:rPr>
              <a:t>二进    </a:t>
            </a:r>
            <a:r>
              <a:rPr lang="en-US" altLang="zh-CN" b="1" dirty="0">
                <a:latin typeface="Times New Roman" panose="02020503050405090304" pitchFamily="18" charset="0"/>
                <a:ea typeface="宋体" panose="02010600030101010101" pitchFamily="2" charset="-122"/>
              </a:rPr>
              <a:t>0000 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0001    0010</a:t>
            </a:r>
            <a:r>
              <a:rPr lang="en-US" altLang="zh-CN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0011    0100    0101    0110    0111    1000    1001</a:t>
            </a:r>
            <a:endParaRPr lang="en-US" altLang="zh-CN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3803" name="Rectangle 17"/>
          <p:cNvSpPr/>
          <p:nvPr/>
        </p:nvSpPr>
        <p:spPr>
          <a:xfrm>
            <a:off x="755650" y="3213100"/>
            <a:ext cx="74263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503050405090304" pitchFamily="18" charset="0"/>
                <a:ea typeface="宋体" panose="02010600030101010101" pitchFamily="2" charset="-122"/>
              </a:rPr>
              <a:t>十进      </a:t>
            </a:r>
            <a:r>
              <a:rPr lang="en-US" altLang="zh-CN" b="1" dirty="0">
                <a:latin typeface="Times New Roman" panose="02020503050405090304" pitchFamily="18" charset="0"/>
                <a:ea typeface="宋体" panose="02010600030101010101" pitchFamily="2" charset="-122"/>
              </a:rPr>
              <a:t>0          1           2          3          4         5           6           7          8          9</a:t>
            </a:r>
            <a:endParaRPr lang="en-US" altLang="zh-CN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Rectangle 18"/>
          <p:cNvSpPr/>
          <p:nvPr/>
        </p:nvSpPr>
        <p:spPr>
          <a:xfrm>
            <a:off x="762000" y="4586288"/>
            <a:ext cx="7543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503050405090304" pitchFamily="18" charset="0"/>
                <a:ea typeface="宋体" panose="02010600030101010101" pitchFamily="2" charset="-122"/>
              </a:rPr>
              <a:t>格雷    </a:t>
            </a:r>
            <a:r>
              <a:rPr lang="en-US" altLang="zh-CN" b="1" dirty="0">
                <a:latin typeface="Times New Roman" panose="02020503050405090304" pitchFamily="18" charset="0"/>
                <a:ea typeface="宋体" panose="02010600030101010101" pitchFamily="2" charset="-122"/>
              </a:rPr>
              <a:t>0000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0001    0011</a:t>
            </a:r>
            <a:r>
              <a:rPr lang="en-US" altLang="zh-CN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0010    0110    0111    0101    0100    1100    1000</a:t>
            </a:r>
            <a:endParaRPr lang="en-US" altLang="zh-CN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Line 19"/>
          <p:cNvSpPr/>
          <p:nvPr/>
        </p:nvSpPr>
        <p:spPr>
          <a:xfrm>
            <a:off x="8286750" y="3027363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6" name="Rectangle 9"/>
          <p:cNvSpPr txBox="1"/>
          <p:nvPr/>
        </p:nvSpPr>
        <p:spPr>
          <a:xfrm>
            <a:off x="838200" y="5537200"/>
            <a:ext cx="7467600" cy="6286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b="1" dirty="0">
                <a:latin typeface="Times New Roman" panose="02020503050405090304" pitchFamily="18" charset="0"/>
                <a:ea typeface="宋体" panose="02010600030101010101" pitchFamily="2" charset="-122"/>
              </a:rPr>
              <a:t>目的：解决代码生成时发生的错误</a:t>
            </a:r>
            <a:endParaRPr lang="zh-CN" altLang="en-US" sz="20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4818" name="Rectangle 7"/>
          <p:cNvSpPr txBox="1"/>
          <p:nvPr/>
        </p:nvSpPr>
        <p:spPr>
          <a:xfrm>
            <a:off x="457200" y="274638"/>
            <a:ext cx="9925050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altLang="en-US" sz="4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二进制数与格雷码之间的相互转换</a:t>
            </a:r>
            <a:endParaRPr lang="zh-CN" altLang="en-US" sz="4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10"/>
          <p:cNvSpPr txBox="1"/>
          <p:nvPr/>
        </p:nvSpPr>
        <p:spPr>
          <a:xfrm>
            <a:off x="1182688" y="1268413"/>
            <a:ext cx="7772400" cy="4864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zh-CN" altLang="en-US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设二进制码为：</a:t>
            </a:r>
            <a:endParaRPr lang="zh-CN" altLang="en-US" sz="28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Monotype Sorts" pitchFamily="2" charset="2"/>
            </a:pPr>
            <a:r>
              <a:rPr lang="zh-CN" altLang="en-US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B=B</a:t>
            </a:r>
            <a:r>
              <a:rPr lang="en-US" altLang="zh-CN" sz="2800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…B</a:t>
            </a:r>
            <a:r>
              <a:rPr lang="en-US" altLang="zh-CN" sz="2800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endParaRPr lang="en-US" altLang="zh-CN" sz="2800" baseline="-250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Monotype Sorts" pitchFamily="2" charset="2"/>
            </a:pPr>
            <a:r>
              <a:rPr lang="zh-CN" altLang="en-US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    其对应的</a:t>
            </a:r>
            <a:r>
              <a:rPr lang="zh-CN" altLang="en-US" sz="2800" dirty="0">
                <a:solidFill>
                  <a:srgbClr val="80008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格雷码</a:t>
            </a:r>
            <a:r>
              <a:rPr lang="zh-CN" altLang="en-US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是：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G=G</a:t>
            </a:r>
            <a:r>
              <a:rPr lang="en-US" altLang="zh-CN" sz="2800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…G</a:t>
            </a:r>
            <a:r>
              <a:rPr lang="en-US" altLang="zh-CN" sz="2800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endParaRPr lang="en-US" altLang="zh-CN" sz="2800" baseline="-250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Monotype Sorts" pitchFamily="2" charset="2"/>
            </a:pP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则有：</a:t>
            </a:r>
            <a:endParaRPr lang="zh-CN" altLang="en-US" sz="28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20" name="Object 11"/>
          <p:cNvGraphicFramePr>
            <a:graphicFrameLocks noChangeAspect="1"/>
          </p:cNvGraphicFramePr>
          <p:nvPr/>
        </p:nvGraphicFramePr>
        <p:xfrm>
          <a:off x="2438400" y="3124200"/>
          <a:ext cx="23495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89965" imgH="406400" progId="Equation.3">
                  <p:embed/>
                </p:oleObj>
              </mc:Choice>
              <mc:Fallback>
                <p:oleObj name="" r:id="rId1" imgW="989965" imgH="406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3124200"/>
                        <a:ext cx="23495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12"/>
          <p:cNvSpPr/>
          <p:nvPr/>
        </p:nvSpPr>
        <p:spPr>
          <a:xfrm>
            <a:off x="4859338" y="3357563"/>
            <a:ext cx="335280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符号⊕表示异或运算</a:t>
            </a:r>
            <a:r>
              <a:rPr lang="zh-CN" altLang="en-US" sz="2400" b="1" dirty="0">
                <a:latin typeface="Tahoma" panose="020B08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4822" name="Rectangle 13"/>
          <p:cNvSpPr/>
          <p:nvPr/>
        </p:nvSpPr>
        <p:spPr>
          <a:xfrm>
            <a:off x="1600200" y="4645025"/>
            <a:ext cx="4124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r>
              <a:rPr lang="zh-CN" altLang="en-US" sz="2400" b="1" dirty="0">
                <a:solidFill>
                  <a:srgbClr val="80008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格雷码</a:t>
            </a:r>
            <a:r>
              <a:rPr lang="zh-CN" altLang="en-US" sz="2400" b="1" dirty="0">
                <a:latin typeface="Tahoma" panose="020B0804030504040204" pitchFamily="34" charset="0"/>
                <a:ea typeface="宋体" panose="02010600030101010101" pitchFamily="2" charset="-122"/>
              </a:rPr>
              <a:t>求二进制码</a:t>
            </a:r>
            <a:r>
              <a:rPr lang="en-US" altLang="zh-CN" sz="2400" b="1" dirty="0">
                <a:latin typeface="Tahoma" panose="020B0804030504040204" pitchFamily="34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23" name="Object 15"/>
          <p:cNvGraphicFramePr>
            <a:graphicFrameLocks noChangeAspect="1"/>
          </p:cNvGraphicFramePr>
          <p:nvPr/>
        </p:nvGraphicFramePr>
        <p:xfrm>
          <a:off x="2590800" y="5026025"/>
          <a:ext cx="335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523365" imgH="406400" progId="Equation.3">
                  <p:embed/>
                </p:oleObj>
              </mc:Choice>
              <mc:Fallback>
                <p:oleObj name="" r:id="rId3" imgW="1523365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5026025"/>
                        <a:ext cx="3352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5842" name="Rectangle 6"/>
          <p:cNvSpPr txBox="1"/>
          <p:nvPr/>
        </p:nvSpPr>
        <p:spPr>
          <a:xfrm>
            <a:off x="457200" y="274638"/>
            <a:ext cx="8147050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二进制数与格雷码之间的相互转换举例</a:t>
            </a:r>
            <a:r>
              <a:rPr lang="zh-CN" altLang="en-US" sz="3600" dirty="0"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endParaRPr lang="zh-CN" altLang="en-US" sz="36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76200" y="1377950"/>
            <a:ext cx="9018588" cy="2122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把二进制码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1001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0100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转换成格雷码。</a:t>
            </a:r>
            <a:endParaRPr lang="zh-CN" altLang="en-US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B= 1       0    0     1         B= 0      1      0    0</a:t>
            </a:r>
            <a:endParaRPr lang="en-US" altLang="zh-CN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↓↘⊕↙↘⊕↙↘⊕↙            ↓↘⊕↙↘⊕↙↘⊕↙</a:t>
            </a:r>
            <a:endParaRPr lang="en-US" altLang="zh-CN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G= 1    1    0     1            G= 0    1     1     0</a:t>
            </a:r>
            <a:endParaRPr lang="en-US" altLang="zh-CN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所以二进制码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1001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0100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转换成格雷码分别为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1101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0110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3"/>
          <p:cNvSpPr/>
          <p:nvPr/>
        </p:nvSpPr>
        <p:spPr>
          <a:xfrm>
            <a:off x="63500" y="4035425"/>
            <a:ext cx="9018588" cy="1784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254000" algn="just"/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把格雷码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0100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1010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转换成二进制码。</a:t>
            </a:r>
            <a:endParaRPr lang="zh-CN" altLang="en-US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indent="254000" algn="just" eaLnBrk="0" hangingPunct="0"/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G= 0  1      0     0           G= 1  0      1     0</a:t>
            </a:r>
            <a:endParaRPr lang="en-US" altLang="zh-CN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indent="254000" algn="just" eaLnBrk="0" hangingPunct="0"/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↗⊕↘↗⊕↘↗⊕↘             ↗⊕↘↗⊕↘↗⊕↘</a:t>
            </a:r>
            <a:endParaRPr lang="en-US" altLang="zh-CN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indent="254000" algn="just" eaLnBrk="0" hangingPunct="0"/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B= 0      1     1     1        B= 1      1    0     0</a:t>
            </a:r>
            <a:endParaRPr lang="en-US" altLang="zh-CN" sz="2200" b="1" dirty="0">
              <a:latin typeface="Tahoma" panose="020B0804030504040204" pitchFamily="34" charset="0"/>
              <a:ea typeface="宋体" panose="02010600030101010101" pitchFamily="2" charset="-122"/>
            </a:endParaRPr>
          </a:p>
          <a:p>
            <a:pPr indent="254000" eaLnBrk="0" hangingPunct="0"/>
            <a:endParaRPr lang="zh-CN" altLang="en-US" sz="2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200" b="1" dirty="0"/>
              <a:t>2.   </a:t>
            </a:r>
            <a:r>
              <a:rPr lang="zh-CN" altLang="en-US" sz="3200" b="1" dirty="0">
                <a:solidFill>
                  <a:srgbClr val="FF0000"/>
                </a:solidFill>
              </a:rPr>
              <a:t>奇偶校验码</a:t>
            </a:r>
            <a:r>
              <a:rPr lang="zh-CN" altLang="en-US" sz="3200" b="1" dirty="0"/>
              <a:t>：是一种能检验出二进制信</a:t>
            </a:r>
            <a:br>
              <a:rPr lang="zh-CN" altLang="en-US" sz="3200" b="1" dirty="0"/>
            </a:br>
            <a:r>
              <a:rPr lang="zh-CN" altLang="en-US" sz="3200" b="1" dirty="0"/>
              <a:t>息在传送过程中出现错误的代码。</a:t>
            </a:r>
            <a:endParaRPr lang="zh-CN" altLang="en-US" sz="3200" b="1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由两部分组成：一部分是信息位；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另一部分是奇偶校验位。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分成奇校验和偶校验两种。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广泛应用于计算机网络数据交换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/>
              <a:t>1.5.3 </a:t>
            </a:r>
            <a:r>
              <a:rPr lang="zh-CN" altLang="en-US" b="1" dirty="0"/>
              <a:t>字符代码</a:t>
            </a:r>
            <a:endParaRPr lang="zh-CN" altLang="en-US" b="1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696913" y="1752600"/>
            <a:ext cx="7699375" cy="3673475"/>
          </a:xfrm>
        </p:spPr>
        <p:txBody>
          <a:bodyPr vert="horz" wrap="square" lIns="91440" tIns="45720" rIns="91440" bIns="45720" anchor="t"/>
          <a:p>
            <a:pPr marL="0" lvl="1" indent="0" eaLnBrk="1" hangingPunct="1">
              <a:buNone/>
            </a:pPr>
            <a:r>
              <a:rPr lang="en-US" altLang="zh-CN" sz="3600" b="1" dirty="0"/>
              <a:t>        </a:t>
            </a:r>
            <a:r>
              <a:rPr lang="zh-CN" altLang="en-US" sz="3600" b="1" dirty="0"/>
              <a:t>计算机处理的数据除了数字，还有字母、标点、运算符号及其它特殊符号，把它们统称为</a:t>
            </a:r>
            <a:r>
              <a:rPr lang="zh-CN" altLang="en-US" sz="3600" b="1" dirty="0">
                <a:solidFill>
                  <a:srgbClr val="FF0000"/>
                </a:solidFill>
              </a:rPr>
              <a:t>字符</a:t>
            </a:r>
            <a:r>
              <a:rPr lang="zh-CN" altLang="en-US" sz="3600" b="1" dirty="0"/>
              <a:t>。计算机中字符也必须用二进制来表示，我们把表示各种字符的二进制代码称为</a:t>
            </a:r>
            <a:r>
              <a:rPr lang="zh-CN" altLang="en-US" sz="3600" b="1" dirty="0">
                <a:solidFill>
                  <a:srgbClr val="FF0000"/>
                </a:solidFill>
              </a:rPr>
              <a:t>字符代码</a:t>
            </a:r>
            <a:r>
              <a:rPr lang="zh-CN" altLang="en-US" sz="3600" b="1" dirty="0"/>
              <a:t>。</a:t>
            </a:r>
            <a:endParaRPr lang="zh-CN" altLang="en-US" sz="3600" b="1" dirty="0"/>
          </a:p>
          <a:p>
            <a:pPr marL="0" lvl="1" indent="0" eaLnBrk="1" hangingPunct="1"/>
            <a:endParaRPr lang="en-US" altLang="zh-CN" sz="3200" b="1" dirty="0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38914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4800" b="1" dirty="0"/>
              <a:t>ASCII</a:t>
            </a:r>
            <a:r>
              <a:rPr lang="zh-CN" altLang="en-US" sz="4800" b="1" dirty="0"/>
              <a:t>码</a:t>
            </a:r>
            <a:endParaRPr lang="zh-CN" altLang="en-US" sz="4800" b="1" dirty="0"/>
          </a:p>
        </p:txBody>
      </p:sp>
      <p:sp>
        <p:nvSpPr>
          <p:cNvPr id="38915" name="Rectangle 1027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724400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en-US" altLang="zh-CN" sz="3200" b="1" dirty="0"/>
              <a:t>ASCII</a:t>
            </a:r>
            <a:r>
              <a:rPr lang="zh-CN" altLang="en-US" sz="3200" b="1" dirty="0"/>
              <a:t>码</a:t>
            </a:r>
            <a:r>
              <a:rPr lang="en-US" altLang="zh-CN" sz="3200" b="1" dirty="0"/>
              <a:t>(American Standard Code For Information Interchange</a:t>
            </a:r>
            <a:r>
              <a:rPr lang="zh-CN" altLang="en-US" sz="3200" b="1" dirty="0"/>
              <a:t>，美国国家信息交换标准字符码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，每字符用一个字节表示，共有 </a:t>
            </a:r>
            <a:r>
              <a:rPr lang="en-US" altLang="zh-CN" sz="3200" b="1" dirty="0"/>
              <a:t>128 </a:t>
            </a:r>
            <a:r>
              <a:rPr lang="zh-CN" altLang="en-US" sz="3200" b="1" dirty="0"/>
              <a:t>个字符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最高位为 </a:t>
            </a:r>
            <a:r>
              <a:rPr lang="en-US" altLang="zh-CN" sz="3200" b="1" dirty="0"/>
              <a:t>0 )</a:t>
            </a:r>
            <a:r>
              <a:rPr lang="zh-CN" altLang="en-US" sz="3200" b="1" dirty="0"/>
              <a:t>。其中 </a:t>
            </a:r>
            <a:r>
              <a:rPr lang="en-US" altLang="zh-CN" sz="3200" b="1" dirty="0"/>
              <a:t>96 </a:t>
            </a:r>
            <a:r>
              <a:rPr lang="zh-CN" altLang="en-US" sz="3200" b="1" dirty="0"/>
              <a:t>个字符供显示、打印使用，余下 </a:t>
            </a:r>
            <a:r>
              <a:rPr lang="en-US" altLang="zh-CN" sz="3200" b="1" dirty="0"/>
              <a:t>32 </a:t>
            </a:r>
            <a:r>
              <a:rPr lang="zh-CN" altLang="en-US" sz="3200" b="1" dirty="0"/>
              <a:t>个为控制字符。</a:t>
            </a:r>
            <a:endParaRPr lang="zh-CN" altLang="en-US" sz="3200" b="1" dirty="0"/>
          </a:p>
          <a:p>
            <a:pPr lvl="1" eaLnBrk="1" hangingPunct="1"/>
            <a:r>
              <a:rPr lang="zh-CN" altLang="en-US" sz="3200" b="1" dirty="0"/>
              <a:t>扩展</a:t>
            </a:r>
            <a:r>
              <a:rPr lang="en-US" altLang="zh-CN" sz="3200" b="1" dirty="0"/>
              <a:t>ASCII</a:t>
            </a:r>
            <a:r>
              <a:rPr lang="zh-CN" altLang="en-US" sz="3200" b="1" dirty="0"/>
              <a:t>码可表示 </a:t>
            </a:r>
            <a:r>
              <a:rPr lang="en-US" altLang="zh-CN" sz="3200" b="1" dirty="0"/>
              <a:t>256 </a:t>
            </a:r>
            <a:r>
              <a:rPr lang="zh-CN" altLang="en-US" sz="3200" b="1" dirty="0"/>
              <a:t>个编码</a:t>
            </a:r>
            <a:endParaRPr lang="zh-CN" altLang="en-US" sz="3200" b="1" dirty="0"/>
          </a:p>
          <a:p>
            <a:pPr lvl="1" eaLnBrk="1" hangingPunct="1"/>
            <a:r>
              <a:rPr lang="zh-CN" altLang="en-US" sz="3200" b="1" dirty="0"/>
              <a:t>还有一种 </a:t>
            </a:r>
            <a:r>
              <a:rPr lang="en-US" altLang="zh-CN" sz="3200" b="1" dirty="0"/>
              <a:t>6 </a:t>
            </a:r>
            <a:r>
              <a:rPr lang="zh-CN" altLang="en-US" sz="3200" b="1" dirty="0"/>
              <a:t>位的</a:t>
            </a:r>
            <a:r>
              <a:rPr lang="en-US" altLang="zh-CN" sz="3200" b="1" dirty="0"/>
              <a:t>ASCII</a:t>
            </a:r>
            <a:r>
              <a:rPr lang="zh-CN" altLang="en-US" sz="3200" b="1" dirty="0"/>
              <a:t>码，即去掉了 </a:t>
            </a:r>
            <a:r>
              <a:rPr lang="en-US" altLang="zh-CN" sz="3200" b="1" dirty="0"/>
              <a:t>26 </a:t>
            </a:r>
            <a:r>
              <a:rPr lang="zh-CN" altLang="en-US" sz="3200" b="1" dirty="0"/>
              <a:t>个英文小写字母。</a:t>
            </a:r>
            <a:endParaRPr lang="zh-CN" altLang="en-US" sz="3200" b="1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b="1" dirty="0"/>
              <a:t>进位计数制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数制转换方法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数码和字符的代码表示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685800" y="374650"/>
            <a:ext cx="7772400" cy="1143000"/>
          </a:xfrm>
        </p:spPr>
        <p:txBody>
          <a:bodyPr anchor="ctr"/>
          <a:p>
            <a:r>
              <a:rPr lang="zh-CN" altLang="en-US"/>
              <a:t>教材及参考书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38" y="1422400"/>
            <a:ext cx="8507413" cy="5291138"/>
          </a:xfrm>
        </p:spPr>
        <p:txBody>
          <a:bodyPr/>
          <a:p>
            <a:pPr fontAlgn="base"/>
            <a:r>
              <a:rPr lang="zh-CN" altLang="en-US" strike="noStrike" noProof="1">
                <a:solidFill>
                  <a:srgbClr val="FF0000"/>
                </a:solidFill>
              </a:rPr>
              <a:t>教材：</a:t>
            </a:r>
            <a:endParaRPr lang="zh-CN" altLang="en-US" strike="noStrike" noProof="1"/>
          </a:p>
          <a:p>
            <a:pPr marL="514985" indent="0" fontAlgn="base">
              <a:buNone/>
            </a:pPr>
            <a:r>
              <a:rPr lang="zh-CN" altLang="en-US" strike="noStrike" noProof="1"/>
              <a:t>     数字逻辑（第2版），毛法尧 编著，高等教育出版社，</a:t>
            </a:r>
            <a:r>
              <a:rPr lang="en-US" altLang="zh-CN" strike="noStrike" noProof="1"/>
              <a:t>2016</a:t>
            </a:r>
            <a:r>
              <a:rPr lang="zh-CN" altLang="en-US" strike="noStrike" noProof="1"/>
              <a:t>年</a:t>
            </a:r>
            <a:r>
              <a:rPr lang="en-US" altLang="zh-CN" strike="noStrike" noProof="1"/>
              <a:t>12</a:t>
            </a:r>
            <a:r>
              <a:rPr lang="zh-CN" altLang="en-US" strike="noStrike" noProof="1"/>
              <a:t>月第</a:t>
            </a:r>
            <a:r>
              <a:rPr lang="en-US" altLang="zh-CN" strike="noStrike" noProof="1"/>
              <a:t>15</a:t>
            </a:r>
            <a:r>
              <a:rPr lang="zh-CN" altLang="en-US" strike="noStrike" noProof="1"/>
              <a:t>次印刷， ISBN:9787040232202</a:t>
            </a:r>
            <a:endParaRPr lang="zh-CN" altLang="en-US" strike="noStrike" noProof="1"/>
          </a:p>
          <a:p>
            <a:pPr fontAlgn="base"/>
            <a:r>
              <a:rPr lang="zh-CN" altLang="en-US" strike="noStrike" noProof="1">
                <a:solidFill>
                  <a:srgbClr val="FF0000"/>
                </a:solidFill>
              </a:rPr>
              <a:t>参考书：</a:t>
            </a:r>
            <a:endParaRPr lang="zh-CN" altLang="en-US" strike="noStrike" noProof="1">
              <a:solidFill>
                <a:srgbClr val="FF0000"/>
              </a:solidFill>
            </a:endParaRPr>
          </a:p>
          <a:p>
            <a:pPr marL="633730" indent="-633730" fontAlgn="base">
              <a:buNone/>
            </a:pPr>
            <a:r>
              <a:rPr lang="zh-CN" altLang="en-US" strike="noStrike" noProof="1"/>
              <a:t>  </a:t>
            </a:r>
            <a:r>
              <a:rPr lang="en-US" altLang="zh-CN" strike="noStrike" noProof="1"/>
              <a:t>1. 数字设计原理与实践</a:t>
            </a:r>
            <a:r>
              <a:rPr lang="zh-CN" altLang="en-US" strike="noStrike" noProof="1"/>
              <a:t>，韦克利，葛红 著，机械工业出版社，2010年01月，</a:t>
            </a:r>
            <a:r>
              <a:rPr lang="en-US" altLang="zh-CN" strike="noStrike" noProof="1"/>
              <a:t>ISBN: 9787111289739</a:t>
            </a:r>
            <a:endParaRPr lang="en-US" altLang="zh-CN" strike="noStrike" noProof="1"/>
          </a:p>
          <a:p>
            <a:pPr marL="662940" indent="-662940" fontAlgn="base">
              <a:buNone/>
            </a:pPr>
            <a:r>
              <a:rPr lang="en-US" altLang="zh-CN" strike="noStrike" noProof="1"/>
              <a:t>  2. </a:t>
            </a:r>
            <a:r>
              <a:rPr lang="zh-CN" altLang="en-US" strike="noStrike" noProof="1">
                <a:sym typeface="+mn-ea"/>
              </a:rPr>
              <a:t>数字逻辑，冼进 主编，华南理工大学出版社，2008年2月，ISBN:9787562326953</a:t>
            </a:r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71550" y="484188"/>
            <a:ext cx="74168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在十进制（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Decimal Number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中，每一位可以用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9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共十个数码来表示，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的取值可以是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0~9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这十个数码，对比两式得出基数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k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=10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。当一个数超过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9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时就必须用多位数来表示。十进制数的运算规则为： “逢十进一”、 “借一当十”。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提问：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如果有小数，那么小数上的权是多少呢？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95288" y="404813"/>
          <a:ext cx="5715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800475" imgH="1676400" progId="Paint.Picture">
                  <p:embed/>
                </p:oleObj>
              </mc:Choice>
              <mc:Fallback>
                <p:oleObj name="" r:id="rId1" imgW="3800475" imgH="16764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 l="1988" r="1610"/>
                      <a:stretch>
                        <a:fillRect/>
                      </a:stretch>
                    </p:blipFill>
                    <p:spPr>
                      <a:xfrm>
                        <a:off x="395288" y="404813"/>
                        <a:ext cx="5715000" cy="17526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1029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9" name="Object 1028"/>
          <p:cNvGraphicFramePr>
            <a:graphicFrameLocks noChangeAspect="1"/>
          </p:cNvGraphicFramePr>
          <p:nvPr/>
        </p:nvGraphicFramePr>
        <p:xfrm>
          <a:off x="6516688" y="620713"/>
          <a:ext cx="21605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901065" imgH="431800" progId="Equation.3">
                  <p:embed/>
                </p:oleObj>
              </mc:Choice>
              <mc:Fallback>
                <p:oleObj name="" r:id="rId3" imgW="90106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688" y="620713"/>
                        <a:ext cx="2160587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b="1" dirty="0">
                <a:solidFill>
                  <a:srgbClr val="FF0033"/>
                </a:solidFill>
              </a:rPr>
              <a:t>二进制数</a:t>
            </a:r>
            <a:r>
              <a:rPr lang="en-US" altLang="zh-CN" sz="3600" b="1" dirty="0">
                <a:solidFill>
                  <a:srgbClr val="FF0033"/>
                </a:solidFill>
              </a:rPr>
              <a:t>(Binary Number)</a:t>
            </a:r>
            <a:r>
              <a:rPr lang="zh-CN" altLang="en-US" sz="3600" b="1" dirty="0">
                <a:solidFill>
                  <a:srgbClr val="FF0033"/>
                </a:solidFill>
              </a:rPr>
              <a:t>的表示</a:t>
            </a:r>
            <a:endParaRPr lang="zh-CN" altLang="en-US" sz="3600" b="1" dirty="0"/>
          </a:p>
        </p:txBody>
      </p:sp>
      <p:sp>
        <p:nvSpPr>
          <p:cNvPr id="7171" name="Text Box 4"/>
          <p:cNvSpPr txBox="1"/>
          <p:nvPr/>
        </p:nvSpPr>
        <p:spPr>
          <a:xfrm>
            <a:off x="685800" y="1752600"/>
            <a:ext cx="7543800" cy="4478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在数字系统中，当进位基数为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时，称为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二进制。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在二进制中只有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两个数码。二进制的计数规则是由低位向高位“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逢二进一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”，即每位计满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就向高位进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例如（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1101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就是一个二进制数。不同数位的数码表示的值不同，各位的权值是以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为底的连续整数幂，从右向左递增。        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8194" name="Text Box 4"/>
          <p:cNvSpPr txBox="1"/>
          <p:nvPr/>
        </p:nvSpPr>
        <p:spPr>
          <a:xfrm>
            <a:off x="1600200" y="34290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4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5"/>
          <p:cNvSpPr/>
          <p:nvPr/>
        </p:nvSpPr>
        <p:spPr>
          <a:xfrm>
            <a:off x="228600" y="381000"/>
            <a:ext cx="8807450" cy="5945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对任意一个二进制数 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，用位置计数法表示为（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n-2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-m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用按权展开法表示为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n-2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n-2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+…+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+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+…+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-m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-m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=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baseline="-25000" dirty="0">
                <a:latin typeface="Times New Roman" panose="0202050305040509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baseline="30000" dirty="0"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的值为从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–m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n-1 )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式中：</a:t>
            </a:r>
            <a:r>
              <a:rPr lang="en-US" altLang="zh-CN" sz="3200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i="1" dirty="0">
                <a:latin typeface="Times New Roman" panose="020205030504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表示各个数字符号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即数码），为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为整数部分的位数，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为小数部分的位数。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对二进制数的表示，可以在数字右下角标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。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5867400" cy="11430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zh-CN" altLang="en-US" sz="3600" b="1" dirty="0"/>
              <a:t>例 </a:t>
            </a:r>
            <a:r>
              <a:rPr lang="en-US" altLang="zh-CN" sz="3600" b="1" dirty="0"/>
              <a:t>1.1   </a:t>
            </a:r>
            <a:r>
              <a:rPr lang="zh-CN" altLang="en-US" sz="3600" b="1" dirty="0"/>
              <a:t>进行</a:t>
            </a:r>
            <a:r>
              <a:rPr lang="en-US" altLang="zh-CN" sz="3600" b="1" dirty="0"/>
              <a:t>1101+1011</a:t>
            </a:r>
            <a:r>
              <a:rPr lang="zh-CN" altLang="en-US" sz="3600" b="1" dirty="0"/>
              <a:t>运算</a:t>
            </a:r>
            <a:endParaRPr lang="zh-CN" altLang="en-US" sz="3600" b="1" dirty="0"/>
          </a:p>
        </p:txBody>
      </p:sp>
      <p:sp>
        <p:nvSpPr>
          <p:cNvPr id="9220" name="Text Box 4"/>
          <p:cNvSpPr txBox="1"/>
          <p:nvPr/>
        </p:nvSpPr>
        <p:spPr>
          <a:xfrm>
            <a:off x="685800" y="1371600"/>
            <a:ext cx="7407275" cy="1554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解                    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1101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          +1011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          11000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755650" y="3284538"/>
            <a:ext cx="6040438" cy="21240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1.2    </a:t>
            </a: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11101-10011</a:t>
            </a: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运算</a:t>
            </a:r>
            <a:endParaRPr lang="zh-CN" altLang="en-US" sz="36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解               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11101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     –10011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         1010</a:t>
            </a:r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Line 6"/>
          <p:cNvSpPr/>
          <p:nvPr/>
        </p:nvSpPr>
        <p:spPr>
          <a:xfrm>
            <a:off x="4572000" y="23622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2" name="Line 7"/>
          <p:cNvSpPr/>
          <p:nvPr/>
        </p:nvSpPr>
        <p:spPr>
          <a:xfrm>
            <a:off x="3886200" y="48006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922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4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9220">
                                            <p:txEl>
                                              <p:charRg st="42" end="8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8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9220">
                                            <p:txEl>
                                              <p:charRg st="86" end="13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2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" fill="hold"/>
                                        <p:tgtEl>
                                          <p:spTgt spid="9221">
                                            <p:txEl>
                                              <p:charRg st="25" end="6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6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" fill="hold"/>
                                        <p:tgtEl>
                                          <p:spTgt spid="9221">
                                            <p:txEl>
                                              <p:charRg st="67" end="10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10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" fill="hold"/>
                                        <p:tgtEl>
                                          <p:spTgt spid="9221">
                                            <p:txEl>
                                              <p:charRg st="107" end="15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1127125" y="646113"/>
            <a:ext cx="5729288" cy="4524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1.3    </a:t>
            </a: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1101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1001</a:t>
            </a: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运算</a:t>
            </a:r>
            <a:endParaRPr lang="zh-CN" altLang="en-US" sz="36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解</a:t>
            </a: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1101</a:t>
            </a:r>
            <a:endParaRPr lang="en-US" altLang="zh-CN" sz="36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1001</a:t>
            </a:r>
            <a:endParaRPr lang="en-US" altLang="zh-CN" sz="3600" b="1" dirty="0"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1101</a:t>
            </a:r>
            <a:endParaRPr lang="en-US" altLang="zh-CN" sz="3600" b="1" dirty="0"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0000</a:t>
            </a:r>
            <a:endParaRPr lang="en-US" altLang="zh-CN" sz="3600" b="1" dirty="0"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0000</a:t>
            </a:r>
            <a:endParaRPr lang="en-US" altLang="zh-CN" sz="3600" b="1" dirty="0"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1101</a:t>
            </a:r>
            <a:endParaRPr lang="en-US" altLang="zh-CN" sz="3600" b="1" dirty="0"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1110101</a:t>
            </a:r>
            <a:endParaRPr lang="en-US" altLang="zh-CN" sz="3600" b="1" dirty="0">
              <a:latin typeface="Times New Roman" panose="0202050305040509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243" name="Line 3"/>
          <p:cNvSpPr/>
          <p:nvPr/>
        </p:nvSpPr>
        <p:spPr>
          <a:xfrm>
            <a:off x="3505200" y="23622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4" name="Line 4"/>
          <p:cNvSpPr/>
          <p:nvPr/>
        </p:nvSpPr>
        <p:spPr>
          <a:xfrm>
            <a:off x="3048000" y="44958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2">
                                            <p:txEl>
                                              <p:charRg st="50" end="7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2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" fill="hold"/>
                                        <p:tgtEl>
                                          <p:spTgt spid="2">
                                            <p:txEl>
                                              <p:charRg st="107" end="13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 fill="hold"/>
                                        <p:tgtEl>
                                          <p:spTgt spid="2">
                                            <p:txEl>
                                              <p:charRg st="134" end="15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" fill="hold"/>
                                        <p:tgtEl>
                                          <p:spTgt spid="2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en-US" altLang="zh-CN" sz="1400" dirty="0">
                <a:latin typeface="Times New Roman" panose="02020503050405090304" pitchFamily="18" charset="0"/>
              </a:rPr>
            </a:fld>
            <a:endParaRPr lang="en-US" altLang="zh-CN" sz="1400" dirty="0">
              <a:latin typeface="Times New Roman" panose="02020503050405090304" pitchFamily="18" charset="0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1050925" y="493713"/>
            <a:ext cx="6653213" cy="4648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1.4   </a:t>
            </a: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10010001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</a:t>
            </a:r>
            <a:r>
              <a:rPr lang="en-US" altLang="zh-CN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1011</a:t>
            </a:r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运算 </a:t>
            </a:r>
            <a:endParaRPr lang="zh-CN" altLang="en-US" sz="36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解                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1101    --------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商</a:t>
            </a:r>
            <a:endParaRPr lang="zh-CN" altLang="en-US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1011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10010001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1011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1110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1011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1101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1011</a:t>
            </a:r>
            <a:endParaRPr lang="en-US" altLang="zh-CN" sz="32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    10   --------</a:t>
            </a:r>
            <a:r>
              <a:rPr lang="zh-CN" altLang="en-US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余数</a:t>
            </a:r>
            <a:endParaRPr lang="zh-CN" altLang="en-US" sz="36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Line 3"/>
          <p:cNvSpPr/>
          <p:nvPr/>
        </p:nvSpPr>
        <p:spPr>
          <a:xfrm>
            <a:off x="3067050" y="165735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8" name="Line 4"/>
          <p:cNvSpPr/>
          <p:nvPr/>
        </p:nvSpPr>
        <p:spPr>
          <a:xfrm>
            <a:off x="3048000" y="25908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Line 5"/>
          <p:cNvSpPr/>
          <p:nvPr/>
        </p:nvSpPr>
        <p:spPr>
          <a:xfrm>
            <a:off x="3429000" y="35814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0" name="Line 6"/>
          <p:cNvSpPr/>
          <p:nvPr/>
        </p:nvSpPr>
        <p:spPr>
          <a:xfrm>
            <a:off x="3943350" y="45720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charRg st="27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charRg st="2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charRg st="2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charRg st="148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charRg st="14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charRg st="14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charRg st="177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charRg st="17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charRg st="17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charRg st="210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charRg st="21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charRg st="21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4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charRg st="243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charRg st="24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charRg st="24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" fill="hold"/>
                                        <p:tgtEl>
                                          <p:spTgt spid="2">
                                            <p:txEl>
                                              <p:charRg st="27" end="6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" fill="hold"/>
                                        <p:tgtEl>
                                          <p:spTgt spid="2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" fill="hold"/>
                                        <p:tgtEl>
                                          <p:spTgt spid="2">
                                            <p:txEl>
                                              <p:charRg st="92" end="11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" fill="hold"/>
                                        <p:tgtEl>
                                          <p:spTgt spid="2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" fill="hold"/>
                                        <p:tgtEl>
                                          <p:spTgt spid="2">
                                            <p:txEl>
                                              <p:charRg st="148" end="17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" fill="hold"/>
                                        <p:tgtEl>
                                          <p:spTgt spid="2">
                                            <p:txEl>
                                              <p:charRg st="177" end="2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" fill="hold"/>
                                        <p:tgtEl>
                                          <p:spTgt spid="2">
                                            <p:txEl>
                                              <p:charRg st="210" end="24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2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4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" fill="hold"/>
                                        <p:tgtEl>
                                          <p:spTgt spid="2">
                                            <p:txEl>
                                              <p:charRg st="243" end="29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8595</Words>
  <Application>WPS 演示</Application>
  <PresentationFormat>全屏显示(4:3)</PresentationFormat>
  <Paragraphs>429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Arial</vt:lpstr>
      <vt:lpstr>方正书宋_GBK</vt:lpstr>
      <vt:lpstr>Wingdings</vt:lpstr>
      <vt:lpstr>宋体</vt:lpstr>
      <vt:lpstr>Times New Roman</vt:lpstr>
      <vt:lpstr>Symbol</vt:lpstr>
      <vt:lpstr>Monotype Sorts</vt:lpstr>
      <vt:lpstr>UniversalMath1 BT</vt:lpstr>
      <vt:lpstr>Impact</vt:lpstr>
      <vt:lpstr>Tahoma</vt:lpstr>
      <vt:lpstr>汉仪书宋二KW</vt:lpstr>
      <vt:lpstr>微软雅黑</vt:lpstr>
      <vt:lpstr>汉仪旗黑KW</vt:lpstr>
      <vt:lpstr>宋体</vt:lpstr>
      <vt:lpstr>Arial Unicode MS</vt:lpstr>
      <vt:lpstr>Thonburi</vt:lpstr>
      <vt:lpstr>默认设计模板</vt:lpstr>
      <vt:lpstr>Equation.3</vt:lpstr>
      <vt:lpstr>Paint.Picture</vt:lpstr>
      <vt:lpstr>Equation.3</vt:lpstr>
      <vt:lpstr>Equation.3</vt:lpstr>
      <vt:lpstr>Equation.3</vt:lpstr>
      <vt:lpstr>数字逻辑</vt:lpstr>
      <vt:lpstr>简   介</vt:lpstr>
      <vt:lpstr>1.1  进位计数制</vt:lpstr>
      <vt:lpstr>PowerPoint 演示文稿</vt:lpstr>
      <vt:lpstr>二进制数(Binary Number)的表示</vt:lpstr>
      <vt:lpstr>PowerPoint 演示文稿</vt:lpstr>
      <vt:lpstr>例 1.1   进行1101+1011运算</vt:lpstr>
      <vt:lpstr>PowerPoint 演示文稿</vt:lpstr>
      <vt:lpstr>PowerPoint 演示文稿</vt:lpstr>
      <vt:lpstr>其他进制数的表示</vt:lpstr>
      <vt:lpstr>PowerPoint 演示文稿</vt:lpstr>
      <vt:lpstr>1.2   数制转换  1.2.1 二进制数与十进制数的转换</vt:lpstr>
      <vt:lpstr>例如：写出(1101.01)2、(237)8、(10D)16的十进制数</vt:lpstr>
      <vt:lpstr>2、十进制转换成二进制方法</vt:lpstr>
      <vt:lpstr>除2取余法(整数部分的转换)  基数除法：把给定的数除以基数，取余数作为最低位                     的系数，然后继续将商除以基数，余数作                为次低位系数，重复操作直至商为 0。 例如：用基数除法将(327)10转换成二进制数</vt:lpstr>
      <vt:lpstr>        乘2取整法 (小数部分的转换)      把给定的十进制小数乘以2，取其整数作为二进制小数的第一位，然后取小数部分继续乘以2，将所得的整数部分作为第二位小数，重复操作直至小数为零或达到要求的精度。</vt:lpstr>
      <vt:lpstr>再如：将(0.2) 10 转换成二进制小数，有无限位。</vt:lpstr>
      <vt:lpstr>1.2.2 八进制数、十六进制数与二进制数的转换</vt:lpstr>
      <vt:lpstr>二进制转换成八进制</vt:lpstr>
      <vt:lpstr>八进制转换二进制</vt:lpstr>
      <vt:lpstr>PowerPoint 演示文稿</vt:lpstr>
      <vt:lpstr>十六进制转换成二进制</vt:lpstr>
      <vt:lpstr>PowerPoint 演示文稿</vt:lpstr>
      <vt:lpstr>     二进制的特点（共3点）</vt:lpstr>
      <vt:lpstr>PowerPoint 演示文稿</vt:lpstr>
      <vt:lpstr>PowerPoint 演示文稿</vt:lpstr>
      <vt:lpstr>PowerPoint 演示文稿</vt:lpstr>
      <vt:lpstr>PowerPoint 演示文稿</vt:lpstr>
      <vt:lpstr> 1.3   带符号数的代码表示</vt:lpstr>
      <vt:lpstr> 1.5 其他信息的代码表示  1.5.1 十进制数码的二进制编码</vt:lpstr>
      <vt:lpstr>十进制数常用的二进制代码</vt:lpstr>
      <vt:lpstr>1.5.2 可靠性编码</vt:lpstr>
      <vt:lpstr>PowerPoint 演示文稿</vt:lpstr>
      <vt:lpstr>PowerPoint 演示文稿</vt:lpstr>
      <vt:lpstr>2.   奇偶校验码：是一种能检验出二进制信 息在传送过程中出现错误的代码。</vt:lpstr>
      <vt:lpstr>1.5.3 字符代码</vt:lpstr>
      <vt:lpstr>ASCII码</vt:lpstr>
      <vt:lpstr>小结</vt:lpstr>
      <vt:lpstr>教材及参考书</vt:lpstr>
    </vt:vector>
  </TitlesOfParts>
  <Company>maomao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刘江虹</dc:creator>
  <cp:lastModifiedBy>waterking</cp:lastModifiedBy>
  <cp:revision>208</cp:revision>
  <dcterms:created xsi:type="dcterms:W3CDTF">2019-09-20T09:47:38Z</dcterms:created>
  <dcterms:modified xsi:type="dcterms:W3CDTF">2019-09-20T09:47:38Z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2052-1.2.0.1574</vt:lpwstr>
  </property>
</Properties>
</file>