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554" r:id="rId2"/>
    <p:sldId id="835" r:id="rId3"/>
    <p:sldId id="808" r:id="rId4"/>
    <p:sldId id="840" r:id="rId5"/>
    <p:sldId id="838" r:id="rId6"/>
    <p:sldId id="841" r:id="rId7"/>
    <p:sldId id="842" r:id="rId8"/>
    <p:sldId id="843" r:id="rId9"/>
    <p:sldId id="844" r:id="rId10"/>
    <p:sldId id="845" r:id="rId11"/>
    <p:sldId id="846" r:id="rId12"/>
    <p:sldId id="848" r:id="rId13"/>
    <p:sldId id="849" r:id="rId14"/>
    <p:sldId id="850" r:id="rId15"/>
    <p:sldId id="862" r:id="rId16"/>
    <p:sldId id="292" r:id="rId17"/>
    <p:sldId id="864" r:id="rId18"/>
    <p:sldId id="865" r:id="rId19"/>
    <p:sldId id="867" r:id="rId20"/>
    <p:sldId id="866" r:id="rId21"/>
    <p:sldId id="870" r:id="rId22"/>
    <p:sldId id="869" r:id="rId23"/>
    <p:sldId id="871" r:id="rId24"/>
    <p:sldId id="872" r:id="rId25"/>
    <p:sldId id="873" r:id="rId26"/>
    <p:sldId id="874" r:id="rId27"/>
    <p:sldId id="875" r:id="rId28"/>
    <p:sldId id="876" r:id="rId29"/>
    <p:sldId id="881" r:id="rId30"/>
    <p:sldId id="877" r:id="rId31"/>
    <p:sldId id="878" r:id="rId32"/>
    <p:sldId id="879" r:id="rId33"/>
    <p:sldId id="880" r:id="rId34"/>
    <p:sldId id="258" r:id="rId35"/>
    <p:sldId id="271" r:id="rId36"/>
    <p:sldId id="259" r:id="rId37"/>
    <p:sldId id="260" r:id="rId38"/>
    <p:sldId id="275" r:id="rId39"/>
    <p:sldId id="268" r:id="rId40"/>
    <p:sldId id="273" r:id="rId41"/>
    <p:sldId id="276" r:id="rId42"/>
    <p:sldId id="261" r:id="rId43"/>
    <p:sldId id="262" r:id="rId44"/>
    <p:sldId id="263" r:id="rId45"/>
    <p:sldId id="277" r:id="rId46"/>
    <p:sldId id="264" r:id="rId47"/>
    <p:sldId id="278" r:id="rId48"/>
    <p:sldId id="269" r:id="rId49"/>
    <p:sldId id="266" r:id="rId50"/>
    <p:sldId id="279" r:id="rId51"/>
    <p:sldId id="267" r:id="rId52"/>
    <p:sldId id="274" r:id="rId53"/>
    <p:sldId id="280" r:id="rId54"/>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1855CD-6145-4892-B30A-BF14E4D1735B}">
          <p14:sldIdLst>
            <p14:sldId id="554"/>
            <p14:sldId id="835"/>
            <p14:sldId id="808"/>
            <p14:sldId id="840"/>
            <p14:sldId id="838"/>
            <p14:sldId id="841"/>
            <p14:sldId id="842"/>
            <p14:sldId id="843"/>
            <p14:sldId id="844"/>
            <p14:sldId id="845"/>
            <p14:sldId id="846"/>
            <p14:sldId id="848"/>
            <p14:sldId id="849"/>
            <p14:sldId id="850"/>
          </p14:sldIdLst>
        </p14:section>
        <p14:section name="无标题节" id="{2F436345-8B10-4AD5-A8D6-B366B5BF43CC}">
          <p14:sldIdLst>
            <p14:sldId id="862"/>
            <p14:sldId id="292"/>
            <p14:sldId id="864"/>
            <p14:sldId id="865"/>
            <p14:sldId id="867"/>
            <p14:sldId id="866"/>
            <p14:sldId id="870"/>
            <p14:sldId id="869"/>
            <p14:sldId id="871"/>
            <p14:sldId id="872"/>
            <p14:sldId id="873"/>
            <p14:sldId id="874"/>
            <p14:sldId id="875"/>
            <p14:sldId id="876"/>
            <p14:sldId id="881"/>
            <p14:sldId id="877"/>
            <p14:sldId id="878"/>
            <p14:sldId id="879"/>
            <p14:sldId id="880"/>
            <p14:sldId id="258"/>
            <p14:sldId id="271"/>
            <p14:sldId id="259"/>
            <p14:sldId id="260"/>
            <p14:sldId id="275"/>
            <p14:sldId id="268"/>
            <p14:sldId id="273"/>
            <p14:sldId id="276"/>
            <p14:sldId id="261"/>
            <p14:sldId id="262"/>
            <p14:sldId id="263"/>
            <p14:sldId id="277"/>
            <p14:sldId id="264"/>
            <p14:sldId id="278"/>
            <p14:sldId id="269"/>
            <p14:sldId id="266"/>
            <p14:sldId id="279"/>
            <p14:sldId id="267"/>
            <p14:sldId id="274"/>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52" autoAdjust="0"/>
  </p:normalViewPr>
  <p:slideViewPr>
    <p:cSldViewPr>
      <p:cViewPr varScale="1">
        <p:scale>
          <a:sx n="132" d="100"/>
          <a:sy n="132" d="100"/>
        </p:scale>
        <p:origin x="17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C6F1D4EA-8FF2-43E4-BBB1-02CA7EC93BB8}"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5CCA116-1A87-469E-B49F-416127A651D6}" type="slidenum">
              <a:rPr lang="zh-CN" altLang="en-US" smtClean="0"/>
              <a:t>‹#›</a:t>
            </a:fld>
            <a:endParaRPr lang="zh-CN" altLang="en-US"/>
          </a:p>
        </p:txBody>
      </p:sp>
    </p:spTree>
    <p:extLst>
      <p:ext uri="{BB962C8B-B14F-4D97-AF65-F5344CB8AC3E}">
        <p14:creationId xmlns:p14="http://schemas.microsoft.com/office/powerpoint/2010/main" val="305762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dirty="0">
                <a:solidFill>
                  <a:srgbClr val="00B050"/>
                </a:solidFill>
                <a:latin typeface="Times New Roman" panose="02020603050405020304" pitchFamily="18" charset="0"/>
              </a:rPr>
              <a:t>随机事件</a:t>
            </a:r>
            <a:r>
              <a:rPr kumimoji="1" lang="zh-CN" altLang="en-US" sz="1400" b="1" dirty="0">
                <a:latin typeface="Times New Roman" panose="02020603050405020304" pitchFamily="18" charset="0"/>
              </a:rPr>
              <a:t>：</a:t>
            </a:r>
            <a:r>
              <a:rPr kumimoji="1" lang="zh-CN" altLang="en-US" sz="1200" b="1" dirty="0">
                <a:latin typeface="Times New Roman" panose="02020603050405020304" pitchFamily="18" charset="0"/>
              </a:rPr>
              <a:t>是指在相同条件下，可能出现也可能不出现的事件</a:t>
            </a:r>
            <a:endParaRPr kumimoji="1" lang="en-US" altLang="zh-CN" sz="1200" b="1"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2</a:t>
            </a:fld>
            <a:endParaRPr lang="zh-CN" altLang="en-US"/>
          </a:p>
        </p:txBody>
      </p:sp>
    </p:spTree>
    <p:extLst>
      <p:ext uri="{BB962C8B-B14F-4D97-AF65-F5344CB8AC3E}">
        <p14:creationId xmlns:p14="http://schemas.microsoft.com/office/powerpoint/2010/main" val="226467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33</a:t>
            </a:fld>
            <a:endParaRPr lang="zh-CN" altLang="en-US"/>
          </a:p>
        </p:txBody>
      </p:sp>
    </p:spTree>
    <p:extLst>
      <p:ext uri="{BB962C8B-B14F-4D97-AF65-F5344CB8AC3E}">
        <p14:creationId xmlns:p14="http://schemas.microsoft.com/office/powerpoint/2010/main" val="870716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CCA116-1A87-469E-B49F-416127A651D6}" type="slidenum">
              <a:rPr lang="zh-CN" altLang="en-US" smtClean="0"/>
              <a:t>34</a:t>
            </a:fld>
            <a:endParaRPr lang="zh-CN" altLang="en-US"/>
          </a:p>
        </p:txBody>
      </p:sp>
    </p:spTree>
    <p:extLst>
      <p:ext uri="{BB962C8B-B14F-4D97-AF65-F5344CB8AC3E}">
        <p14:creationId xmlns:p14="http://schemas.microsoft.com/office/powerpoint/2010/main" val="280870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8CAF82-35F0-4A45-A252-55E5C90E4D21}"/>
              </a:ext>
            </a:extLst>
          </p:cNvPr>
          <p:cNvSpPr>
            <a:spLocks noGrp="1"/>
          </p:cNvSpPr>
          <p:nvPr>
            <p:ph/>
          </p:nvPr>
        </p:nvSpPr>
        <p:spPr>
          <a:xfrm>
            <a:off x="1257300" y="609600"/>
            <a:ext cx="7772400" cy="5486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735780B9-F496-436A-BB26-FD3C8EFBD1BA}"/>
              </a:ext>
            </a:extLst>
          </p:cNvPr>
          <p:cNvSpPr>
            <a:spLocks noGrp="1"/>
          </p:cNvSpPr>
          <p:nvPr>
            <p:ph type="dt" sz="half" idx="10"/>
          </p:nvPr>
        </p:nvSpPr>
        <p:spPr>
          <a:xfrm>
            <a:off x="1257300" y="6248400"/>
            <a:ext cx="1905000" cy="457200"/>
          </a:xfrm>
        </p:spPr>
        <p:txBody>
          <a:bodyPr/>
          <a:lstStyle>
            <a:lvl1pPr>
              <a:defRPr/>
            </a:lvl1pPr>
          </a:lstStyle>
          <a:p>
            <a:endParaRPr lang="zh-CN" altLang="zh-CN"/>
          </a:p>
        </p:txBody>
      </p:sp>
      <p:sp>
        <p:nvSpPr>
          <p:cNvPr id="4" name="页脚占位符 3">
            <a:extLst>
              <a:ext uri="{FF2B5EF4-FFF2-40B4-BE49-F238E27FC236}">
                <a16:creationId xmlns:a16="http://schemas.microsoft.com/office/drawing/2014/main" id="{8405D76B-11A3-4B7B-8341-97DB63FDA335}"/>
              </a:ext>
            </a:extLst>
          </p:cNvPr>
          <p:cNvSpPr>
            <a:spLocks noGrp="1"/>
          </p:cNvSpPr>
          <p:nvPr>
            <p:ph type="ftr" sz="quarter" idx="11"/>
          </p:nvPr>
        </p:nvSpPr>
        <p:spPr>
          <a:xfrm>
            <a:off x="3695700" y="6248400"/>
            <a:ext cx="2895600" cy="457200"/>
          </a:xfrm>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BA7F9410-1123-47D1-82D5-F3BA47135B8C}"/>
              </a:ext>
            </a:extLst>
          </p:cNvPr>
          <p:cNvSpPr>
            <a:spLocks noGrp="1"/>
          </p:cNvSpPr>
          <p:nvPr>
            <p:ph type="sldNum" sz="quarter" idx="12"/>
          </p:nvPr>
        </p:nvSpPr>
        <p:spPr>
          <a:xfrm>
            <a:off x="7124700" y="6248400"/>
            <a:ext cx="1905000" cy="457200"/>
          </a:xfrm>
        </p:spPr>
        <p:txBody>
          <a:bodyPr/>
          <a:lstStyle>
            <a:lvl1pPr>
              <a:defRPr/>
            </a:lvl1pPr>
          </a:lstStyle>
          <a:p>
            <a:fld id="{44503456-EB4E-4504-B9FC-D84A64D3EC5D}" type="slidenum">
              <a:rPr lang="zh-CN" altLang="zh-CN"/>
              <a:pPr/>
              <a:t>‹#›</a:t>
            </a:fld>
            <a:endParaRPr lang="zh-CN" altLang="zh-CN"/>
          </a:p>
        </p:txBody>
      </p:sp>
    </p:spTree>
    <p:extLst>
      <p:ext uri="{BB962C8B-B14F-4D97-AF65-F5344CB8AC3E}">
        <p14:creationId xmlns:p14="http://schemas.microsoft.com/office/powerpoint/2010/main" val="426881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jpeg"/><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jpeg"/><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 Id="rId9"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4.wmf"/><Relationship Id="rId5" Type="http://schemas.openxmlformats.org/officeDocument/2006/relationships/oleObject" Target="../embeddings/oleObject18.bin"/><Relationship Id="rId4" Type="http://schemas.openxmlformats.org/officeDocument/2006/relationships/image" Target="../media/image43.wmf"/><Relationship Id="rId9" Type="http://schemas.openxmlformats.org/officeDocument/2006/relationships/image" Target="../media/image1.jpeg"/></Relationships>
</file>

<file path=ppt/slides/_rels/slide3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46.wmf"/><Relationship Id="rId9"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jpeg"/><Relationship Id="rId4" Type="http://schemas.openxmlformats.org/officeDocument/2006/relationships/image" Target="../media/image49.wmf"/></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51.wmf"/><Relationship Id="rId5" Type="http://schemas.openxmlformats.org/officeDocument/2006/relationships/oleObject" Target="../embeddings/oleObject25.bin"/><Relationship Id="rId4" Type="http://schemas.openxmlformats.org/officeDocument/2006/relationships/image" Target="../media/image50.wmf"/><Relationship Id="rId9" Type="http://schemas.openxmlformats.org/officeDocument/2006/relationships/image" Target="../media/image1.jpeg"/></Relationships>
</file>

<file path=ppt/slides/_rels/slide42.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7.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54.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image" Target="../media/image1.jpeg"/><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30.bin"/><Relationship Id="rId14" Type="http://schemas.openxmlformats.org/officeDocument/2006/relationships/image" Target="../media/image5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jpeg"/><Relationship Id="rId4" Type="http://schemas.openxmlformats.org/officeDocument/2006/relationships/image" Target="../media/image59.wmf"/></Relationships>
</file>

<file path=ppt/slides/_rels/slide4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1.wmf"/><Relationship Id="rId11" Type="http://schemas.openxmlformats.org/officeDocument/2006/relationships/image" Target="../media/image1.jpeg"/><Relationship Id="rId5" Type="http://schemas.openxmlformats.org/officeDocument/2006/relationships/oleObject" Target="../embeddings/oleObject35.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39.bin"/><Relationship Id="rId4" Type="http://schemas.openxmlformats.org/officeDocument/2006/relationships/image" Target="../media/image64.wmf"/><Relationship Id="rId9"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68.wmf"/><Relationship Id="rId5" Type="http://schemas.openxmlformats.org/officeDocument/2006/relationships/oleObject" Target="../embeddings/oleObject42.bin"/><Relationship Id="rId4" Type="http://schemas.openxmlformats.org/officeDocument/2006/relationships/image" Target="../media/image6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1.jpeg"/><Relationship Id="rId4" Type="http://schemas.openxmlformats.org/officeDocument/2006/relationships/image" Target="../media/image69.wmf"/></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1.wmf"/><Relationship Id="rId11" Type="http://schemas.openxmlformats.org/officeDocument/2006/relationships/image" Target="../media/image1.jpeg"/><Relationship Id="rId5" Type="http://schemas.openxmlformats.org/officeDocument/2006/relationships/oleObject" Target="../embeddings/oleObject45.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75.wmf"/><Relationship Id="rId5" Type="http://schemas.openxmlformats.org/officeDocument/2006/relationships/oleObject" Target="../embeddings/oleObject49.bin"/><Relationship Id="rId4" Type="http://schemas.openxmlformats.org/officeDocument/2006/relationships/image" Target="../media/image74.wmf"/></Relationships>
</file>

<file path=ppt/slides/_rels/slide51.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77.wmf"/><Relationship Id="rId11" Type="http://schemas.openxmlformats.org/officeDocument/2006/relationships/image" Target="../media/image1.jpeg"/><Relationship Id="rId5" Type="http://schemas.openxmlformats.org/officeDocument/2006/relationships/oleObject" Target="../embeddings/oleObject51.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53.bin"/></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jpeg"/><Relationship Id="rId7" Type="http://schemas.openxmlformats.org/officeDocument/2006/relationships/image" Target="../media/image12.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jpeg"/><Relationship Id="rId7"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4" name="Picture 2" descr="http://www.scut.edu.cn/publish2/news/intro/logo/resource/1smevus1otq84b.jpg"/>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a:t>
            </a:fld>
            <a:endParaRPr lang="zh-CN" altLang="en-US" b="1" dirty="0">
              <a:solidFill>
                <a:srgbClr val="FF0000"/>
              </a:solidFill>
            </a:endParaRPr>
          </a:p>
        </p:txBody>
      </p:sp>
      <p:sp>
        <p:nvSpPr>
          <p:cNvPr id="31" name="Text Box 11"/>
          <p:cNvSpPr txBox="1">
            <a:spLocks noChangeArrowheads="1"/>
          </p:cNvSpPr>
          <p:nvPr/>
        </p:nvSpPr>
        <p:spPr bwMode="auto">
          <a:xfrm>
            <a:off x="395536" y="1556792"/>
            <a:ext cx="84164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50000"/>
              </a:spcBef>
              <a:buClrTx/>
              <a:buSzTx/>
              <a:buFont typeface="Wingdings" panose="05000000000000000000" pitchFamily="2" charset="2"/>
              <a:buNone/>
              <a:defRPr sz="4000" b="1">
                <a:solidFill>
                  <a:srgbClr val="FF0000"/>
                </a:solidFill>
                <a:latin typeface="微软雅黑" pitchFamily="34" charset="-122"/>
                <a:ea typeface="微软雅黑" pitchFamily="34" charset="-122"/>
              </a:defRPr>
            </a:lvl1pPr>
            <a:lvl2pPr marL="742950" indent="-285750" eaLnBrk="0" hangingPunct="0">
              <a:spcBef>
                <a:spcPts val="250"/>
              </a:spcBef>
              <a:buClr>
                <a:srgbClr val="FF0000"/>
              </a:buClr>
              <a:buSzPct val="100000"/>
              <a:buFont typeface="Wingdings" panose="05000000000000000000" pitchFamily="2" charset="2"/>
              <a:buChar char="Ø"/>
              <a:defRPr sz="2000" b="1">
                <a:latin typeface="Times New Roman" panose="02020603050405020304" pitchFamily="18" charset="0"/>
                <a:ea typeface="宋体" panose="02010600030101010101" pitchFamily="2" charset="-122"/>
              </a:defRPr>
            </a:lvl2pPr>
            <a:lvl3pPr marL="1143000" indent="-228600" eaLnBrk="0" hangingPunct="0">
              <a:spcBef>
                <a:spcPts val="250"/>
              </a:spcBef>
              <a:buClr>
                <a:srgbClr val="ED3742"/>
              </a:buClr>
              <a:buSzPct val="100000"/>
              <a:buFont typeface="Wingdings 2" panose="05020102010507070707" pitchFamily="18" charset="2"/>
              <a:buChar char=""/>
              <a:defRPr sz="2400">
                <a:latin typeface="Arial Rounded MT Bold" panose="020F0704030504030204" pitchFamily="34" charset="0"/>
                <a:ea typeface="宋体" panose="02010600030101010101" pitchFamily="2" charset="-122"/>
              </a:defRPr>
            </a:lvl3pPr>
            <a:lvl4pPr marL="1600200" indent="-228600" eaLnBrk="0" hangingPunct="0">
              <a:spcBef>
                <a:spcPts val="225"/>
              </a:spcBef>
              <a:buClr>
                <a:srgbClr val="ED3742"/>
              </a:buClr>
              <a:buSzPct val="112000"/>
              <a:buFont typeface="Verdana" panose="020B0604030504040204" pitchFamily="34" charset="0"/>
              <a:buChar char="◦"/>
              <a:defRPr sz="1900">
                <a:latin typeface="Arial Rounded MT Bold" panose="020F0704030504030204" pitchFamily="34" charset="0"/>
                <a:ea typeface="宋体" panose="02010600030101010101" pitchFamily="2" charset="-122"/>
              </a:defRPr>
            </a:lvl4pPr>
            <a:lvl5pPr marL="2057400" indent="-228600" eaLnBrk="0" hangingPunct="0">
              <a:spcBef>
                <a:spcPts val="250"/>
              </a:spcBef>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5pPr>
            <a:lvl6pPr marL="25146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6pPr>
            <a:lvl7pPr marL="29718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7pPr>
            <a:lvl8pPr marL="34290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8pPr>
            <a:lvl9pPr marL="38862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9pPr>
          </a:lstStyle>
          <a:p>
            <a:pPr>
              <a:defRPr/>
            </a:pPr>
            <a:r>
              <a:rPr lang="zh-CN" altLang="en-US" sz="5400" dirty="0">
                <a:solidFill>
                  <a:srgbClr val="C00000"/>
                </a:solidFill>
                <a:latin typeface="Arial" charset="0"/>
                <a:ea typeface="华文新魏" pitchFamily="2" charset="-122"/>
              </a:rPr>
              <a:t>数学建模与数学实验</a:t>
            </a:r>
          </a:p>
        </p:txBody>
      </p:sp>
      <p:grpSp>
        <p:nvGrpSpPr>
          <p:cNvPr id="34" name="Group 3"/>
          <p:cNvGrpSpPr>
            <a:grpSpLocks/>
          </p:cNvGrpSpPr>
          <p:nvPr/>
        </p:nvGrpSpPr>
        <p:grpSpPr bwMode="auto">
          <a:xfrm>
            <a:off x="1439467" y="5662615"/>
            <a:ext cx="6265069" cy="719137"/>
            <a:chOff x="249" y="3702"/>
            <a:chExt cx="5262" cy="453"/>
          </a:xfrm>
        </p:grpSpPr>
        <p:pic>
          <p:nvPicPr>
            <p:cNvPr id="35"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5"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8"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1"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2"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1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34"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1" name="Picture 1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76"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矩形 14">
            <a:extLst>
              <a:ext uri="{FF2B5EF4-FFF2-40B4-BE49-F238E27FC236}">
                <a16:creationId xmlns:a16="http://schemas.microsoft.com/office/drawing/2014/main" id="{345BBAC6-9C8F-4B43-B203-AB4AEDCB6C5B}"/>
              </a:ext>
            </a:extLst>
          </p:cNvPr>
          <p:cNvSpPr/>
          <p:nvPr/>
        </p:nvSpPr>
        <p:spPr>
          <a:xfrm>
            <a:off x="2146297" y="3425275"/>
            <a:ext cx="4729959"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概率模型</a:t>
            </a:r>
          </a:p>
        </p:txBody>
      </p:sp>
    </p:spTree>
    <p:extLst>
      <p:ext uri="{BB962C8B-B14F-4D97-AF65-F5344CB8AC3E}">
        <p14:creationId xmlns:p14="http://schemas.microsoft.com/office/powerpoint/2010/main" val="405497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10</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7" name="Text Box 112">
            <a:extLst>
              <a:ext uri="{FF2B5EF4-FFF2-40B4-BE49-F238E27FC236}">
                <a16:creationId xmlns:a16="http://schemas.microsoft.com/office/drawing/2014/main" id="{C201BCE5-2778-424C-8583-87394AE1034F}"/>
              </a:ext>
            </a:extLst>
          </p:cNvPr>
          <p:cNvSpPr txBox="1">
            <a:spLocks noChangeArrowheads="1"/>
          </p:cNvSpPr>
          <p:nvPr/>
        </p:nvSpPr>
        <p:spPr bwMode="auto">
          <a:xfrm>
            <a:off x="323528" y="836712"/>
            <a:ext cx="5256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Times New Roman" panose="02020603050405020304" pitchFamily="18" charset="0"/>
              </a:rPr>
              <a:t>例</a:t>
            </a:r>
            <a:r>
              <a:rPr kumimoji="1" lang="en-US" altLang="zh-CN" sz="3200" b="1" dirty="0">
                <a:solidFill>
                  <a:srgbClr val="00B050"/>
                </a:solidFill>
                <a:latin typeface="Times New Roman" panose="02020603050405020304" pitchFamily="18" charset="0"/>
              </a:rPr>
              <a:t>2</a:t>
            </a:r>
            <a:r>
              <a:rPr kumimoji="1" lang="zh-CN" altLang="en-US" sz="3200" b="1" dirty="0">
                <a:solidFill>
                  <a:srgbClr val="00B050"/>
                </a:solidFill>
                <a:latin typeface="Times New Roman" panose="02020603050405020304" pitchFamily="18" charset="0"/>
              </a:rPr>
              <a:t>：二极管检测</a:t>
            </a:r>
            <a:endParaRPr kumimoji="1" lang="en-US" altLang="zh-CN" sz="2800" b="1" dirty="0">
              <a:latin typeface="Times New Roman" panose="02020603050405020304" pitchFamily="18" charset="0"/>
            </a:endParaRPr>
          </a:p>
        </p:txBody>
      </p:sp>
      <p:sp>
        <p:nvSpPr>
          <p:cNvPr id="18" name="矩形 17">
            <a:extLst>
              <a:ext uri="{FF2B5EF4-FFF2-40B4-BE49-F238E27FC236}">
                <a16:creationId xmlns:a16="http://schemas.microsoft.com/office/drawing/2014/main" id="{2D557C12-2103-46BE-AA64-86E0DA057956}"/>
              </a:ext>
            </a:extLst>
          </p:cNvPr>
          <p:cNvSpPr/>
          <p:nvPr/>
        </p:nvSpPr>
        <p:spPr>
          <a:xfrm>
            <a:off x="251520" y="1484784"/>
            <a:ext cx="8726838" cy="4401205"/>
          </a:xfrm>
          <a:prstGeom prst="rect">
            <a:avLst/>
          </a:prstGeom>
        </p:spPr>
        <p:txBody>
          <a:bodyPr wrap="square">
            <a:spAutoFit/>
          </a:bodyPr>
          <a:lstStyle/>
          <a:p>
            <a:r>
              <a:rPr lang="zh-CN" altLang="zh-CN" sz="2800" b="1" dirty="0"/>
              <a:t>一个电子器件工厂生产一种二极管。质量控制工程师负责保证在产品出厂前检测出次品的二极管。估计这个厂生产的二极管有</a:t>
            </a:r>
            <a:r>
              <a:rPr lang="en-US" altLang="zh-CN" sz="2800" b="1" dirty="0"/>
              <a:t>0.3</a:t>
            </a:r>
            <a:r>
              <a:rPr lang="zh-CN" altLang="zh-CN" sz="2800" b="1" dirty="0"/>
              <a:t>％是次品。可以对每个二极管</a:t>
            </a:r>
            <a:r>
              <a:rPr lang="zh-CN" altLang="zh-CN" sz="2800" b="1" dirty="0">
                <a:solidFill>
                  <a:srgbClr val="FF0000"/>
                </a:solidFill>
              </a:rPr>
              <a:t>逐个进行检验</a:t>
            </a:r>
            <a:r>
              <a:rPr lang="zh-CN" altLang="zh-CN" sz="2800" b="1" dirty="0"/>
              <a:t>，也可以把若干二极管</a:t>
            </a:r>
            <a:r>
              <a:rPr lang="zh-CN" altLang="zh-CN" sz="2800" b="1" dirty="0">
                <a:solidFill>
                  <a:srgbClr val="FF0000"/>
                </a:solidFill>
              </a:rPr>
              <a:t>串联成组进行检验</a:t>
            </a:r>
            <a:r>
              <a:rPr lang="zh-CN" altLang="zh-CN" sz="2800" b="1" dirty="0"/>
              <a:t>。如果检验通不过，也就是说其中定有一个或几个二极管是次品。已知检验一个单个的二极管的花费是</a:t>
            </a:r>
            <a:r>
              <a:rPr lang="en-US" altLang="zh-CN" sz="2800" b="1" dirty="0"/>
              <a:t>5</a:t>
            </a:r>
            <a:r>
              <a:rPr lang="zh-CN" altLang="zh-CN" sz="2800" b="1" dirty="0"/>
              <a:t>分钱，检验一组</a:t>
            </a:r>
            <a:r>
              <a:rPr lang="en-US" altLang="zh-CN" sz="2800" b="1" i="1" dirty="0"/>
              <a:t>n</a:t>
            </a:r>
            <a:r>
              <a:rPr lang="en-US" altLang="zh-CN" sz="2800" b="1" dirty="0"/>
              <a:t>&gt;1</a:t>
            </a:r>
            <a:r>
              <a:rPr lang="zh-CN" altLang="zh-CN" sz="2800" b="1" dirty="0"/>
              <a:t>个二极管的花费是</a:t>
            </a:r>
            <a:r>
              <a:rPr lang="en-US" altLang="zh-CN" sz="2800" b="1" dirty="0"/>
              <a:t>4+</a:t>
            </a:r>
            <a:r>
              <a:rPr lang="en-US" altLang="zh-CN" sz="2800" b="1" i="1" dirty="0"/>
              <a:t>n</a:t>
            </a:r>
            <a:r>
              <a:rPr lang="zh-CN" altLang="zh-CN" sz="2800" b="1" dirty="0"/>
              <a:t>分钱。如果成组检验没有通过，则这一组的每一个二极管必须逐个重新检验以便于找出这些次品。要求寻求检测次品二极管的质量控制的步骤使得用于检验的花费最少。</a:t>
            </a:r>
          </a:p>
        </p:txBody>
      </p:sp>
    </p:spTree>
    <p:extLst>
      <p:ext uri="{BB962C8B-B14F-4D97-AF65-F5344CB8AC3E}">
        <p14:creationId xmlns:p14="http://schemas.microsoft.com/office/powerpoint/2010/main" val="211613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11</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9" name="矩形 6">
            <a:extLst>
              <a:ext uri="{FF2B5EF4-FFF2-40B4-BE49-F238E27FC236}">
                <a16:creationId xmlns:a16="http://schemas.microsoft.com/office/drawing/2014/main" id="{6E981927-3CB1-4610-A8A2-27B731D69685}"/>
              </a:ext>
            </a:extLst>
          </p:cNvPr>
          <p:cNvSpPr>
            <a:spLocks noChangeArrowheads="1"/>
          </p:cNvSpPr>
          <p:nvPr/>
        </p:nvSpPr>
        <p:spPr bwMode="auto">
          <a:xfrm>
            <a:off x="215900" y="957407"/>
            <a:ext cx="8712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latin typeface="+mj-ea"/>
                <a:ea typeface="+mj-ea"/>
                <a:cs typeface="Times New Roman" panose="02020603050405020304" pitchFamily="18" charset="0"/>
              </a:rPr>
              <a:t>决策变量</a:t>
            </a:r>
            <a:r>
              <a:rPr lang="en-US" altLang="zh-CN" sz="2400" b="1" dirty="0">
                <a:latin typeface="+mj-ea"/>
                <a:ea typeface="+mj-ea"/>
                <a:cs typeface="Times New Roman" panose="02020603050405020304" pitchFamily="18" charset="0"/>
              </a:rPr>
              <a:t>: 	</a:t>
            </a:r>
            <a:r>
              <a:rPr lang="en-US" altLang="zh-CN" sz="2400" b="1" i="1" dirty="0">
                <a:latin typeface="+mj-ea"/>
                <a:ea typeface="+mj-ea"/>
                <a:cs typeface="Times New Roman" panose="02020603050405020304" pitchFamily="18" charset="0"/>
              </a:rPr>
              <a:t>n</a:t>
            </a:r>
            <a:r>
              <a:rPr lang="en-US" altLang="zh-CN" sz="2400" b="1" dirty="0">
                <a:latin typeface="+mj-ea"/>
                <a:ea typeface="+mj-ea"/>
                <a:cs typeface="Times New Roman" panose="02020603050405020304" pitchFamily="18" charset="0"/>
              </a:rPr>
              <a:t>   </a:t>
            </a:r>
            <a:r>
              <a:rPr lang="zh-CN" altLang="en-US" sz="2400" b="1" dirty="0">
                <a:latin typeface="+mj-ea"/>
                <a:ea typeface="+mj-ea"/>
                <a:cs typeface="Times New Roman" panose="02020603050405020304" pitchFamily="18" charset="0"/>
              </a:rPr>
              <a:t>每个检验组内二极管的数目</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其他变量</a:t>
            </a:r>
            <a:r>
              <a:rPr lang="en-US" altLang="zh-CN" sz="2400" b="1" dirty="0">
                <a:latin typeface="+mj-ea"/>
                <a:ea typeface="+mj-ea"/>
                <a:cs typeface="Times New Roman" panose="02020603050405020304" pitchFamily="18" charset="0"/>
              </a:rPr>
              <a:t>: 	</a:t>
            </a:r>
            <a:r>
              <a:rPr lang="en-US" altLang="zh-CN" sz="2400" b="1" i="1" dirty="0">
                <a:latin typeface="+mj-ea"/>
                <a:ea typeface="+mj-ea"/>
                <a:cs typeface="Times New Roman" panose="02020603050405020304" pitchFamily="18" charset="0"/>
              </a:rPr>
              <a:t>C</a:t>
            </a:r>
            <a:r>
              <a:rPr lang="en-US" altLang="zh-CN" sz="2400" b="1" dirty="0">
                <a:latin typeface="+mj-ea"/>
                <a:ea typeface="+mj-ea"/>
                <a:cs typeface="Times New Roman" panose="02020603050405020304" pitchFamily="18" charset="0"/>
              </a:rPr>
              <a:t>   </a:t>
            </a:r>
            <a:r>
              <a:rPr lang="zh-CN" altLang="en-US" sz="2400" b="1" dirty="0">
                <a:latin typeface="+mj-ea"/>
                <a:ea typeface="+mj-ea"/>
                <a:cs typeface="Times New Roman" panose="02020603050405020304" pitchFamily="18" charset="0"/>
              </a:rPr>
              <a:t>一组原件的检验费用（分）</a:t>
            </a: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en-US" altLang="zh-CN" sz="2400" b="1" i="1" dirty="0">
                <a:latin typeface="+mj-ea"/>
                <a:ea typeface="+mj-ea"/>
                <a:cs typeface="Times New Roman" panose="02020603050405020304" pitchFamily="18" charset="0"/>
              </a:rPr>
              <a:t>            A</a:t>
            </a:r>
            <a:r>
              <a:rPr lang="en-US" altLang="zh-CN" sz="2400" b="1" dirty="0">
                <a:latin typeface="+mj-ea"/>
                <a:ea typeface="+mj-ea"/>
                <a:cs typeface="Times New Roman" panose="02020603050405020304" pitchFamily="18" charset="0"/>
              </a:rPr>
              <a:t>   </a:t>
            </a:r>
            <a:r>
              <a:rPr lang="zh-CN" altLang="en-US" sz="2400" b="1" dirty="0">
                <a:latin typeface="+mj-ea"/>
                <a:ea typeface="+mj-ea"/>
                <a:cs typeface="Times New Roman" panose="02020603050405020304" pitchFamily="18" charset="0"/>
              </a:rPr>
              <a:t>平均检验费用</a:t>
            </a:r>
            <a:r>
              <a:rPr lang="en-US" altLang="zh-CN" sz="2400" b="1" dirty="0">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分</a:t>
            </a:r>
            <a:r>
              <a:rPr lang="en-US" altLang="zh-CN" sz="2400" b="1" dirty="0">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二极管</a:t>
            </a:r>
            <a:r>
              <a:rPr lang="en-US" altLang="zh-CN" sz="2400" b="1" dirty="0">
                <a:latin typeface="+mj-ea"/>
                <a:ea typeface="+mj-ea"/>
                <a:cs typeface="Times New Roman" panose="02020603050405020304" pitchFamily="18" charset="0"/>
              </a:rPr>
              <a:t>)</a:t>
            </a: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问题分析：</a:t>
            </a:r>
            <a:endParaRPr lang="en-US" altLang="zh-CN" sz="2400" b="1" dirty="0">
              <a:latin typeface="+mj-ea"/>
              <a:ea typeface="+mj-ea"/>
              <a:cs typeface="Times New Roman" panose="02020603050405020304" pitchFamily="18" charset="0"/>
            </a:endParaRPr>
          </a:p>
          <a:p>
            <a:pPr marL="1085850" lvl="1" indent="-342900">
              <a:spcBef>
                <a:spcPct val="0"/>
              </a:spcBef>
              <a:buClrTx/>
              <a:buFont typeface="Wingdings" panose="05000000000000000000" pitchFamily="2" charset="2"/>
              <a:buChar char="p"/>
            </a:pPr>
            <a:r>
              <a:rPr lang="zh-CN" altLang="en-US" sz="2800" b="1" dirty="0">
                <a:latin typeface="+mj-ea"/>
                <a:ea typeface="+mj-ea"/>
                <a:cs typeface="Times New Roman" panose="02020603050405020304" pitchFamily="18" charset="0"/>
              </a:rPr>
              <a:t>若</a:t>
            </a:r>
            <a:r>
              <a:rPr lang="en-US" altLang="zh-CN" sz="2800" b="1" i="1" dirty="0">
                <a:latin typeface="+mj-ea"/>
                <a:ea typeface="+mj-ea"/>
                <a:cs typeface="Times New Roman" panose="02020603050405020304" pitchFamily="18" charset="0"/>
              </a:rPr>
              <a:t>n=1</a:t>
            </a:r>
            <a:r>
              <a:rPr lang="zh-CN" altLang="en-US" sz="2800" b="1" dirty="0">
                <a:latin typeface="+mj-ea"/>
                <a:ea typeface="+mj-ea"/>
                <a:cs typeface="Times New Roman" panose="02020603050405020304" pitchFamily="18" charset="0"/>
              </a:rPr>
              <a:t>，则</a:t>
            </a:r>
            <a:r>
              <a:rPr lang="en-US" altLang="zh-CN" sz="2800" b="1" i="1" dirty="0">
                <a:latin typeface="+mj-ea"/>
                <a:ea typeface="+mj-ea"/>
                <a:cs typeface="Times New Roman" panose="02020603050405020304" pitchFamily="18" charset="0"/>
              </a:rPr>
              <a:t>A=5</a:t>
            </a:r>
          </a:p>
          <a:p>
            <a:pPr marL="1085850" lvl="1" indent="-342900">
              <a:spcBef>
                <a:spcPct val="0"/>
              </a:spcBef>
              <a:buClrTx/>
              <a:buFont typeface="Wingdings" panose="05000000000000000000" pitchFamily="2" charset="2"/>
              <a:buChar char="p"/>
            </a:pPr>
            <a:r>
              <a:rPr lang="zh-CN" altLang="en-US" sz="2800" b="1" dirty="0">
                <a:latin typeface="+mj-ea"/>
                <a:ea typeface="+mj-ea"/>
                <a:cs typeface="Times New Roman" panose="02020603050405020304" pitchFamily="18" charset="0"/>
              </a:rPr>
              <a:t>若</a:t>
            </a:r>
            <a:r>
              <a:rPr lang="en-US" altLang="zh-CN" sz="2800" b="1" i="1" dirty="0">
                <a:latin typeface="+mj-ea"/>
                <a:ea typeface="+mj-ea"/>
                <a:cs typeface="Times New Roman" panose="02020603050405020304" pitchFamily="18" charset="0"/>
              </a:rPr>
              <a:t>n&gt;1</a:t>
            </a:r>
            <a:r>
              <a:rPr lang="zh-CN" altLang="en-US" sz="2800" b="1" dirty="0">
                <a:latin typeface="+mj-ea"/>
                <a:ea typeface="+mj-ea"/>
                <a:cs typeface="Times New Roman" panose="02020603050405020304" pitchFamily="18" charset="0"/>
              </a:rPr>
              <a:t>，则</a:t>
            </a:r>
            <a:endParaRPr lang="en-US" altLang="zh-CN" sz="2800" b="1" dirty="0">
              <a:latin typeface="+mj-ea"/>
              <a:ea typeface="+mj-ea"/>
              <a:cs typeface="Times New Roman" panose="02020603050405020304" pitchFamily="18" charset="0"/>
            </a:endParaRPr>
          </a:p>
          <a:p>
            <a:pPr marL="1485900" lvl="2" indent="-342900">
              <a:spcBef>
                <a:spcPct val="0"/>
              </a:spcBef>
              <a:buClrTx/>
              <a:buFont typeface="Wingdings" panose="05000000000000000000" pitchFamily="2" charset="2"/>
              <a:buChar char="ü"/>
            </a:pPr>
            <a:r>
              <a:rPr lang="zh-CN" altLang="en-US" sz="2000" b="1" dirty="0">
                <a:latin typeface="+mj-ea"/>
                <a:ea typeface="+mj-ea"/>
                <a:cs typeface="Times New Roman" panose="02020603050405020304" pitchFamily="18" charset="0"/>
              </a:rPr>
              <a:t>检验通过，则</a:t>
            </a:r>
            <a:r>
              <a:rPr lang="en-US" altLang="zh-CN" sz="2000" b="1" i="1" dirty="0">
                <a:latin typeface="+mj-ea"/>
                <a:cs typeface="Times New Roman" panose="02020603050405020304" pitchFamily="18" charset="0"/>
              </a:rPr>
              <a:t>C=4+n</a:t>
            </a:r>
          </a:p>
          <a:p>
            <a:pPr marL="1485900" lvl="2" indent="-342900">
              <a:spcBef>
                <a:spcPct val="0"/>
              </a:spcBef>
              <a:buClrTx/>
              <a:buFont typeface="Wingdings" panose="05000000000000000000" pitchFamily="2" charset="2"/>
              <a:buChar char="ü"/>
            </a:pPr>
            <a:r>
              <a:rPr lang="zh-CN" altLang="en-US" sz="2000" b="1" dirty="0">
                <a:latin typeface="+mj-ea"/>
                <a:ea typeface="+mj-ea"/>
                <a:cs typeface="Times New Roman" panose="02020603050405020304" pitchFamily="18" charset="0"/>
              </a:rPr>
              <a:t>检验不通过，则</a:t>
            </a:r>
            <a:r>
              <a:rPr lang="en-US" altLang="zh-CN" sz="2000" b="1" i="1" dirty="0">
                <a:latin typeface="+mj-ea"/>
                <a:cs typeface="Times New Roman" panose="02020603050405020304" pitchFamily="18" charset="0"/>
              </a:rPr>
              <a:t>C=4+n+5n </a:t>
            </a:r>
            <a:endParaRPr lang="en-US" altLang="zh-CN" sz="2000" b="1" i="1" dirty="0">
              <a:latin typeface="+mj-ea"/>
              <a:ea typeface="+mj-ea"/>
              <a:cs typeface="Times New Roman" panose="02020603050405020304" pitchFamily="18" charset="0"/>
            </a:endParaRPr>
          </a:p>
          <a:p>
            <a:pPr eaLnBrk="1" hangingPunct="1">
              <a:spcBef>
                <a:spcPct val="0"/>
              </a:spcBef>
              <a:buClrTx/>
              <a:buFontTx/>
              <a:buNone/>
            </a:pPr>
            <a:r>
              <a:rPr lang="en-US" altLang="zh-CN" sz="2400" b="1" dirty="0">
                <a:latin typeface="+mj-ea"/>
                <a:ea typeface="+mj-ea"/>
                <a:cs typeface="Times New Roman" panose="02020603050405020304" pitchFamily="18" charset="0"/>
              </a:rPr>
              <a:t>				</a:t>
            </a:r>
          </a:p>
          <a:p>
            <a:pPr eaLnBrk="1" hangingPunct="1">
              <a:spcBef>
                <a:spcPct val="0"/>
              </a:spcBef>
              <a:buClrTx/>
              <a:buFontTx/>
              <a:buNone/>
            </a:pPr>
            <a:r>
              <a:rPr lang="en-US" altLang="zh-CN" sz="2400" b="1" dirty="0">
                <a:latin typeface="+mj-ea"/>
                <a:ea typeface="+mj-ea"/>
                <a:cs typeface="Times New Roman" panose="02020603050405020304" pitchFamily="18" charset="0"/>
              </a:rPr>
              <a:t>          </a:t>
            </a:r>
            <a:r>
              <a:rPr lang="en-US" altLang="zh-CN" sz="2400" b="1" i="1" dirty="0">
                <a:latin typeface="+mj-ea"/>
                <a:ea typeface="+mj-ea"/>
                <a:cs typeface="Times New Roman" panose="02020603050405020304" pitchFamily="18" charset="0"/>
              </a:rPr>
              <a:t>A=</a:t>
            </a:r>
            <a:r>
              <a:rPr lang="en-US" altLang="zh-CN" sz="2400" b="1" i="1" dirty="0" err="1">
                <a:latin typeface="+mj-ea"/>
                <a:ea typeface="+mj-ea"/>
                <a:cs typeface="Times New Roman" panose="02020603050405020304" pitchFamily="18" charset="0"/>
              </a:rPr>
              <a:t>C/n</a:t>
            </a:r>
            <a:r>
              <a:rPr lang="en-US" altLang="zh-CN" sz="2400" b="1" i="1" dirty="0">
                <a:latin typeface="+mj-ea"/>
                <a:ea typeface="+mj-ea"/>
                <a:cs typeface="Times New Roman" panose="02020603050405020304" pitchFamily="18" charset="0"/>
              </a:rPr>
              <a:t> </a:t>
            </a:r>
            <a:endParaRPr lang="zh-CN" altLang="en-US" sz="2400" b="1" i="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目标</a:t>
            </a:r>
            <a:r>
              <a:rPr lang="en-US" altLang="zh-CN" sz="2400" b="1" dirty="0">
                <a:latin typeface="+mj-ea"/>
                <a:ea typeface="+mj-ea"/>
                <a:cs typeface="Times New Roman" panose="02020603050405020304" pitchFamily="18" charset="0"/>
              </a:rPr>
              <a:t>:	</a:t>
            </a:r>
            <a:r>
              <a:rPr lang="zh-CN" altLang="en-US" sz="2400" b="1" dirty="0">
                <a:latin typeface="+mj-ea"/>
                <a:ea typeface="+mj-ea"/>
                <a:cs typeface="Times New Roman" panose="02020603050405020304" pitchFamily="18" charset="0"/>
              </a:rPr>
              <a:t>求</a:t>
            </a:r>
            <a:r>
              <a:rPr lang="en-US" altLang="zh-CN" sz="2400" b="1" i="1" dirty="0">
                <a:latin typeface="+mj-ea"/>
                <a:ea typeface="+mj-ea"/>
                <a:cs typeface="Times New Roman" panose="02020603050405020304" pitchFamily="18" charset="0"/>
              </a:rPr>
              <a:t>n</a:t>
            </a:r>
            <a:r>
              <a:rPr lang="zh-CN" altLang="en-US" sz="2400" b="1" dirty="0">
                <a:latin typeface="+mj-ea"/>
                <a:ea typeface="+mj-ea"/>
                <a:cs typeface="Times New Roman" panose="02020603050405020304" pitchFamily="18" charset="0"/>
              </a:rPr>
              <a:t>的数值使得</a:t>
            </a:r>
            <a:r>
              <a:rPr lang="en-US" altLang="zh-CN" sz="2400" b="1" i="1" dirty="0">
                <a:latin typeface="+mj-ea"/>
                <a:ea typeface="+mj-ea"/>
                <a:cs typeface="Times New Roman" panose="02020603050405020304" pitchFamily="18" charset="0"/>
              </a:rPr>
              <a:t>A</a:t>
            </a:r>
            <a:r>
              <a:rPr lang="zh-CN" altLang="en-US" sz="2400" b="1" dirty="0">
                <a:latin typeface="+mj-ea"/>
                <a:ea typeface="+mj-ea"/>
                <a:cs typeface="Times New Roman" panose="02020603050405020304" pitchFamily="18" charset="0"/>
              </a:rPr>
              <a:t>最小</a:t>
            </a:r>
            <a:r>
              <a:rPr lang="en-US" altLang="zh-CN" sz="2400" dirty="0">
                <a:latin typeface="+mj-ea"/>
                <a:ea typeface="+mj-ea"/>
                <a:cs typeface="Times New Roman" panose="02020603050405020304" pitchFamily="18" charset="0"/>
              </a:rPr>
              <a:t>	 </a:t>
            </a:r>
            <a:endParaRPr lang="zh-CN" altLang="en-US" sz="2400"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250281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12</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9" name="矩形 6">
            <a:extLst>
              <a:ext uri="{FF2B5EF4-FFF2-40B4-BE49-F238E27FC236}">
                <a16:creationId xmlns:a16="http://schemas.microsoft.com/office/drawing/2014/main" id="{6E981927-3CB1-4610-A8A2-27B731D69685}"/>
              </a:ext>
            </a:extLst>
          </p:cNvPr>
          <p:cNvSpPr>
            <a:spLocks noChangeArrowheads="1"/>
          </p:cNvSpPr>
          <p:nvPr/>
        </p:nvSpPr>
        <p:spPr bwMode="auto">
          <a:xfrm>
            <a:off x="215900" y="957407"/>
            <a:ext cx="8712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latin typeface="+mj-ea"/>
                <a:ea typeface="+mj-ea"/>
                <a:cs typeface="Times New Roman" panose="02020603050405020304" pitchFamily="18" charset="0"/>
              </a:rPr>
              <a:t>模型求解：</a:t>
            </a: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en-US" altLang="zh-CN" sz="2400" b="1" dirty="0">
                <a:latin typeface="+mj-ea"/>
                <a:ea typeface="+mj-ea"/>
                <a:cs typeface="Times New Roman" panose="02020603050405020304" pitchFamily="18" charset="0"/>
              </a:rPr>
              <a:t>p</a:t>
            </a:r>
            <a:r>
              <a:rPr lang="zh-CN" altLang="en-US" sz="2400" b="1" dirty="0">
                <a:latin typeface="+mj-ea"/>
                <a:ea typeface="+mj-ea"/>
                <a:cs typeface="Times New Roman" panose="02020603050405020304" pitchFamily="18" charset="0"/>
              </a:rPr>
              <a:t>：一组二极管</a:t>
            </a:r>
            <a:r>
              <a:rPr lang="en-US" altLang="zh-CN" sz="2400" b="1" dirty="0">
                <a:latin typeface="+mj-ea"/>
                <a:ea typeface="+mj-ea"/>
                <a:cs typeface="Times New Roman" panose="02020603050405020304" pitchFamily="18" charset="0"/>
              </a:rPr>
              <a:t>(n</a:t>
            </a:r>
            <a:r>
              <a:rPr lang="zh-CN" altLang="en-US" sz="2400" b="1" dirty="0">
                <a:latin typeface="+mj-ea"/>
                <a:ea typeface="+mj-ea"/>
                <a:cs typeface="Times New Roman" panose="02020603050405020304" pitchFamily="18" charset="0"/>
              </a:rPr>
              <a:t>个</a:t>
            </a:r>
            <a:r>
              <a:rPr lang="en-US" altLang="zh-CN" sz="2400" b="1" dirty="0">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为正品的概率</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en-US" altLang="zh-CN" sz="2400" b="1" dirty="0">
                <a:latin typeface="+mj-ea"/>
                <a:ea typeface="+mj-ea"/>
                <a:cs typeface="Times New Roman" panose="02020603050405020304" pitchFamily="18" charset="0"/>
              </a:rPr>
              <a:t>C</a:t>
            </a:r>
            <a:r>
              <a:rPr lang="zh-CN" altLang="en-US" sz="2400" b="1" dirty="0">
                <a:latin typeface="+mj-ea"/>
                <a:ea typeface="+mj-ea"/>
                <a:cs typeface="Times New Roman" panose="02020603050405020304" pitchFamily="18" charset="0"/>
              </a:rPr>
              <a:t>的平均或期望值</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en-US" altLang="zh-CN" sz="2400" dirty="0">
                <a:latin typeface="+mj-ea"/>
                <a:ea typeface="+mj-ea"/>
                <a:cs typeface="Times New Roman" panose="02020603050405020304" pitchFamily="18" charset="0"/>
              </a:rPr>
              <a:t>	 </a:t>
            </a:r>
          </a:p>
          <a:p>
            <a:pPr eaLnBrk="1" hangingPunct="1">
              <a:spcBef>
                <a:spcPct val="0"/>
              </a:spcBef>
              <a:buClrTx/>
              <a:buFontTx/>
              <a:buNone/>
            </a:pPr>
            <a:r>
              <a:rPr lang="zh-CN" altLang="en-US" sz="2400" b="1" dirty="0">
                <a:latin typeface="+mj-ea"/>
                <a:ea typeface="+mj-ea"/>
                <a:cs typeface="Times New Roman" panose="02020603050405020304" pitchFamily="18" charset="0"/>
              </a:rPr>
              <a:t>因此，问题转变为：</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dirty="0">
              <a:latin typeface="+mj-ea"/>
              <a:ea typeface="+mj-ea"/>
              <a:cs typeface="Times New Roman" panose="02020603050405020304" pitchFamily="18" charset="0"/>
            </a:endParaRPr>
          </a:p>
          <a:p>
            <a:pPr eaLnBrk="1" hangingPunct="1">
              <a:spcBef>
                <a:spcPct val="0"/>
              </a:spcBef>
              <a:buClrTx/>
              <a:buFontTx/>
              <a:buNone/>
            </a:pPr>
            <a:endParaRPr lang="en-US" altLang="zh-CN" sz="2400" dirty="0">
              <a:latin typeface="+mj-ea"/>
              <a:ea typeface="+mj-ea"/>
              <a:cs typeface="Times New Roman" panose="02020603050405020304" pitchFamily="18" charset="0"/>
            </a:endParaRPr>
          </a:p>
          <a:p>
            <a:pPr eaLnBrk="1" hangingPunct="1">
              <a:spcBef>
                <a:spcPct val="0"/>
              </a:spcBef>
              <a:buClrTx/>
              <a:buFontTx/>
              <a:buNone/>
            </a:pPr>
            <a:endParaRPr lang="en-US" altLang="zh-CN" sz="2400" dirty="0">
              <a:latin typeface="+mj-ea"/>
              <a:ea typeface="+mj-ea"/>
              <a:cs typeface="Times New Roman" panose="02020603050405020304" pitchFamily="18" charset="0"/>
            </a:endParaRPr>
          </a:p>
          <a:p>
            <a:pPr eaLnBrk="1" hangingPunct="1">
              <a:spcBef>
                <a:spcPct val="0"/>
              </a:spcBef>
              <a:buClrTx/>
              <a:buFontTx/>
              <a:buNone/>
            </a:pPr>
            <a:endParaRPr lang="en-US" altLang="zh-CN" sz="2400"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单个二极管为次品的概率为</a:t>
            </a:r>
            <a:r>
              <a:rPr lang="en-US" altLang="zh-CN" sz="2400" b="1" dirty="0">
                <a:latin typeface="+mj-ea"/>
                <a:ea typeface="+mj-ea"/>
                <a:cs typeface="Times New Roman" panose="02020603050405020304" pitchFamily="18" charset="0"/>
              </a:rPr>
              <a:t>q=0.003</a:t>
            </a:r>
            <a:r>
              <a:rPr lang="zh-CN" altLang="en-US" sz="2400" b="1" dirty="0">
                <a:latin typeface="+mj-ea"/>
                <a:ea typeface="+mj-ea"/>
                <a:cs typeface="Times New Roman" panose="02020603050405020304" pitchFamily="18" charset="0"/>
              </a:rPr>
              <a:t>，故</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dirty="0">
              <a:latin typeface="+mj-ea"/>
              <a:ea typeface="+mj-ea"/>
              <a:cs typeface="Times New Roman" panose="02020603050405020304" pitchFamily="18" charset="0"/>
            </a:endParaRPr>
          </a:p>
          <a:p>
            <a:pPr eaLnBrk="1" hangingPunct="1">
              <a:spcBef>
                <a:spcPct val="0"/>
              </a:spcBef>
              <a:buClrTx/>
              <a:buFontTx/>
              <a:buNone/>
            </a:pPr>
            <a:endParaRPr lang="en-US" altLang="zh-CN" sz="2400" dirty="0">
              <a:latin typeface="+mj-ea"/>
              <a:ea typeface="+mj-ea"/>
              <a:cs typeface="Times New Roman" panose="02020603050405020304" pitchFamily="18" charset="0"/>
            </a:endParaRPr>
          </a:p>
        </p:txBody>
      </p:sp>
      <p:sp>
        <p:nvSpPr>
          <p:cNvPr id="3" name="Rectangle 2">
            <a:extLst>
              <a:ext uri="{FF2B5EF4-FFF2-40B4-BE49-F238E27FC236}">
                <a16:creationId xmlns:a16="http://schemas.microsoft.com/office/drawing/2014/main" id="{E75D7A53-0B74-440D-9597-0DB112B564CD}"/>
              </a:ext>
            </a:extLst>
          </p:cNvPr>
          <p:cNvSpPr>
            <a:spLocks noChangeArrowheads="1"/>
          </p:cNvSpPr>
          <p:nvPr/>
        </p:nvSpPr>
        <p:spPr bwMode="auto">
          <a:xfrm>
            <a:off x="1547664" y="20608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A0D765F6-461F-4A88-98C3-784048D3E03F}"/>
              </a:ext>
            </a:extLst>
          </p:cNvPr>
          <p:cNvGraphicFramePr>
            <a:graphicFrameLocks noChangeAspect="1"/>
          </p:cNvGraphicFramePr>
          <p:nvPr>
            <p:extLst>
              <p:ext uri="{D42A27DB-BD31-4B8C-83A1-F6EECF244321}">
                <p14:modId xmlns:p14="http://schemas.microsoft.com/office/powerpoint/2010/main" val="1886489577"/>
              </p:ext>
            </p:extLst>
          </p:nvPr>
        </p:nvGraphicFramePr>
        <p:xfrm>
          <a:off x="2039938" y="2541588"/>
          <a:ext cx="3738562" cy="422275"/>
        </p:xfrm>
        <a:graphic>
          <a:graphicData uri="http://schemas.openxmlformats.org/presentationml/2006/ole">
            <mc:AlternateContent xmlns:mc="http://schemas.openxmlformats.org/markup-compatibility/2006">
              <mc:Choice xmlns:v="urn:schemas-microsoft-com:vml" Requires="v">
                <p:oleObj spid="_x0000_s65678" name="Equation" r:id="rId4" imgW="1803240" imgH="203040" progId="Equation.DSMT4">
                  <p:embed/>
                </p:oleObj>
              </mc:Choice>
              <mc:Fallback>
                <p:oleObj name="Equation" r:id="rId4" imgW="1803240" imgH="203040" progId="Equation.DSMT4">
                  <p:embed/>
                  <p:pic>
                    <p:nvPicPr>
                      <p:cNvPr id="11" name="对象 10">
                        <a:extLst>
                          <a:ext uri="{FF2B5EF4-FFF2-40B4-BE49-F238E27FC236}">
                            <a16:creationId xmlns:a16="http://schemas.microsoft.com/office/drawing/2014/main" id="{D120A741-82C4-4CEC-ADC6-D080D6F12869}"/>
                          </a:ext>
                        </a:extLst>
                      </p:cNvPr>
                      <p:cNvPicPr/>
                      <p:nvPr/>
                    </p:nvPicPr>
                    <p:blipFill>
                      <a:blip r:embed="rId5"/>
                      <a:stretch>
                        <a:fillRect/>
                      </a:stretch>
                    </p:blipFill>
                    <p:spPr>
                      <a:xfrm>
                        <a:off x="2039938" y="2541588"/>
                        <a:ext cx="3738562" cy="42227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866B628-4798-4924-B857-EB85099E1533}"/>
              </a:ext>
            </a:extLst>
          </p:cNvPr>
          <p:cNvGraphicFramePr>
            <a:graphicFrameLocks noChangeAspect="1"/>
          </p:cNvGraphicFramePr>
          <p:nvPr>
            <p:extLst>
              <p:ext uri="{D42A27DB-BD31-4B8C-83A1-F6EECF244321}">
                <p14:modId xmlns:p14="http://schemas.microsoft.com/office/powerpoint/2010/main" val="489293793"/>
              </p:ext>
            </p:extLst>
          </p:nvPr>
        </p:nvGraphicFramePr>
        <p:xfrm>
          <a:off x="1691680" y="3693708"/>
          <a:ext cx="4870450" cy="817563"/>
        </p:xfrm>
        <a:graphic>
          <a:graphicData uri="http://schemas.openxmlformats.org/presentationml/2006/ole">
            <mc:AlternateContent xmlns:mc="http://schemas.openxmlformats.org/markup-compatibility/2006">
              <mc:Choice xmlns:v="urn:schemas-microsoft-com:vml" Requires="v">
                <p:oleObj spid="_x0000_s65679" name="Equation" r:id="rId6" imgW="2349360" imgH="393480" progId="Equation.DSMT4">
                  <p:embed/>
                </p:oleObj>
              </mc:Choice>
              <mc:Fallback>
                <p:oleObj name="Equation" r:id="rId6" imgW="2349360" imgH="393480" progId="Equation.DSMT4">
                  <p:embed/>
                  <p:pic>
                    <p:nvPicPr>
                      <p:cNvPr id="10" name="对象 9">
                        <a:extLst>
                          <a:ext uri="{FF2B5EF4-FFF2-40B4-BE49-F238E27FC236}">
                            <a16:creationId xmlns:a16="http://schemas.microsoft.com/office/drawing/2014/main" id="{A0D765F6-461F-4A88-98C3-784048D3E03F}"/>
                          </a:ext>
                        </a:extLst>
                      </p:cNvPr>
                      <p:cNvPicPr/>
                      <p:nvPr/>
                    </p:nvPicPr>
                    <p:blipFill>
                      <a:blip r:embed="rId7"/>
                      <a:stretch>
                        <a:fillRect/>
                      </a:stretch>
                    </p:blipFill>
                    <p:spPr>
                      <a:xfrm>
                        <a:off x="1691680" y="3693708"/>
                        <a:ext cx="4870450" cy="8175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6B2446D-5965-4C3D-A59E-AD2C186DF3D0}"/>
              </a:ext>
            </a:extLst>
          </p:cNvPr>
          <p:cNvGraphicFramePr>
            <a:graphicFrameLocks noChangeAspect="1"/>
          </p:cNvGraphicFramePr>
          <p:nvPr>
            <p:extLst>
              <p:ext uri="{D42A27DB-BD31-4B8C-83A1-F6EECF244321}">
                <p14:modId xmlns:p14="http://schemas.microsoft.com/office/powerpoint/2010/main" val="3378958285"/>
              </p:ext>
            </p:extLst>
          </p:nvPr>
        </p:nvGraphicFramePr>
        <p:xfrm>
          <a:off x="3019425" y="5414963"/>
          <a:ext cx="2343150" cy="474662"/>
        </p:xfrm>
        <a:graphic>
          <a:graphicData uri="http://schemas.openxmlformats.org/presentationml/2006/ole">
            <mc:AlternateContent xmlns:mc="http://schemas.openxmlformats.org/markup-compatibility/2006">
              <mc:Choice xmlns:v="urn:schemas-microsoft-com:vml" Requires="v">
                <p:oleObj spid="_x0000_s65680" name="Equation" r:id="rId8" imgW="1130040" imgH="228600" progId="Equation.DSMT4">
                  <p:embed/>
                </p:oleObj>
              </mc:Choice>
              <mc:Fallback>
                <p:oleObj name="Equation" r:id="rId8" imgW="1130040" imgH="228600" progId="Equation.DSMT4">
                  <p:embed/>
                  <p:pic>
                    <p:nvPicPr>
                      <p:cNvPr id="11" name="对象 10">
                        <a:extLst>
                          <a:ext uri="{FF2B5EF4-FFF2-40B4-BE49-F238E27FC236}">
                            <a16:creationId xmlns:a16="http://schemas.microsoft.com/office/drawing/2014/main" id="{E866B628-4798-4924-B857-EB85099E1533}"/>
                          </a:ext>
                        </a:extLst>
                      </p:cNvPr>
                      <p:cNvPicPr/>
                      <p:nvPr/>
                    </p:nvPicPr>
                    <p:blipFill>
                      <a:blip r:embed="rId9"/>
                      <a:stretch>
                        <a:fillRect/>
                      </a:stretch>
                    </p:blipFill>
                    <p:spPr>
                      <a:xfrm>
                        <a:off x="3019425" y="5414963"/>
                        <a:ext cx="2343150" cy="474662"/>
                      </a:xfrm>
                      <a:prstGeom prst="rect">
                        <a:avLst/>
                      </a:prstGeom>
                    </p:spPr>
                  </p:pic>
                </p:oleObj>
              </mc:Fallback>
            </mc:AlternateContent>
          </a:graphicData>
        </a:graphic>
      </p:graphicFrame>
    </p:spTree>
    <p:extLst>
      <p:ext uri="{BB962C8B-B14F-4D97-AF65-F5344CB8AC3E}">
        <p14:creationId xmlns:p14="http://schemas.microsoft.com/office/powerpoint/2010/main" val="294671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13</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9" name="矩形 6">
            <a:extLst>
              <a:ext uri="{FF2B5EF4-FFF2-40B4-BE49-F238E27FC236}">
                <a16:creationId xmlns:a16="http://schemas.microsoft.com/office/drawing/2014/main" id="{6E981927-3CB1-4610-A8A2-27B731D69685}"/>
              </a:ext>
            </a:extLst>
          </p:cNvPr>
          <p:cNvSpPr>
            <a:spLocks noChangeArrowheads="1"/>
          </p:cNvSpPr>
          <p:nvPr/>
        </p:nvSpPr>
        <p:spPr bwMode="auto">
          <a:xfrm>
            <a:off x="575940" y="2204864"/>
            <a:ext cx="637232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latin typeface="+mj-ea"/>
                <a:ea typeface="+mj-ea"/>
                <a:cs typeface="Times New Roman" panose="02020603050405020304" pitchFamily="18" charset="0"/>
              </a:rPr>
              <a:t>令</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故问题转为求</a:t>
            </a:r>
            <a:r>
              <a:rPr lang="en-US" altLang="zh-CN" sz="2400" b="1" dirty="0">
                <a:latin typeface="+mj-ea"/>
                <a:ea typeface="+mj-ea"/>
                <a:cs typeface="Times New Roman" panose="02020603050405020304" pitchFamily="18" charset="0"/>
              </a:rPr>
              <a:t>f(n)</a:t>
            </a:r>
            <a:r>
              <a:rPr lang="zh-CN" altLang="en-US" sz="2400" b="1" dirty="0">
                <a:latin typeface="+mj-ea"/>
                <a:ea typeface="+mj-ea"/>
                <a:cs typeface="Times New Roman" panose="02020603050405020304" pitchFamily="18" charset="0"/>
              </a:rPr>
              <a:t>的极小值。则</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因为</a:t>
            </a:r>
            <a:r>
              <a:rPr lang="en-US" altLang="zh-CN" sz="2400" b="1" dirty="0">
                <a:latin typeface="+mj-ea"/>
                <a:ea typeface="+mj-ea"/>
                <a:cs typeface="Times New Roman" panose="02020603050405020304" pitchFamily="18" charset="0"/>
              </a:rPr>
              <a:t>n&gt;0,</a:t>
            </a:r>
            <a:r>
              <a:rPr lang="zh-CN" altLang="en-US" sz="2400" b="1" dirty="0">
                <a:latin typeface="+mj-ea"/>
                <a:ea typeface="+mj-ea"/>
                <a:cs typeface="Times New Roman" panose="02020603050405020304" pitchFamily="18" charset="0"/>
              </a:rPr>
              <a:t>可用数值法求得极值点</a:t>
            </a:r>
            <a:r>
              <a:rPr lang="en-US" altLang="zh-CN" sz="2400" b="1" dirty="0">
                <a:latin typeface="+mj-ea"/>
                <a:ea typeface="+mj-ea"/>
                <a:cs typeface="Times New Roman" panose="02020603050405020304" pitchFamily="18" charset="0"/>
              </a:rPr>
              <a:t>n=17</a:t>
            </a:r>
            <a:r>
              <a:rPr lang="zh-CN" altLang="en-US" sz="2400" b="1" dirty="0">
                <a:latin typeface="+mj-ea"/>
                <a:ea typeface="+mj-ea"/>
                <a:cs typeface="Times New Roman" panose="02020603050405020304" pitchFamily="18" charset="0"/>
              </a:rPr>
              <a:t>。</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当</a:t>
            </a:r>
            <a:r>
              <a:rPr lang="en-US" altLang="zh-CN" sz="2400" b="1" dirty="0">
                <a:latin typeface="+mj-ea"/>
                <a:ea typeface="+mj-ea"/>
                <a:cs typeface="Times New Roman" panose="02020603050405020304" pitchFamily="18" charset="0"/>
              </a:rPr>
              <a:t>n=17</a:t>
            </a:r>
            <a:r>
              <a:rPr lang="zh-CN" altLang="en-US" sz="2400" b="1" dirty="0">
                <a:latin typeface="+mj-ea"/>
                <a:ea typeface="+mj-ea"/>
                <a:cs typeface="Times New Roman" panose="02020603050405020304" pitchFamily="18" charset="0"/>
              </a:rPr>
              <a:t>时，</a:t>
            </a:r>
            <a:r>
              <a:rPr lang="en-US" altLang="zh-CN" sz="2400" b="1" dirty="0">
                <a:latin typeface="+mj-ea"/>
                <a:ea typeface="+mj-ea"/>
                <a:cs typeface="Times New Roman" panose="02020603050405020304" pitchFamily="18" charset="0"/>
              </a:rPr>
              <a:t>A=1.48</a:t>
            </a:r>
            <a:r>
              <a:rPr lang="zh-CN" altLang="en-US" sz="2400" b="1" dirty="0">
                <a:latin typeface="+mj-ea"/>
                <a:ea typeface="+mj-ea"/>
                <a:cs typeface="Times New Roman" panose="02020603050405020304" pitchFamily="18" charset="0"/>
              </a:rPr>
              <a:t>分</a:t>
            </a:r>
            <a:r>
              <a:rPr lang="en-US" altLang="zh-CN" sz="2400" b="1" dirty="0">
                <a:latin typeface="+mj-ea"/>
                <a:ea typeface="+mj-ea"/>
                <a:cs typeface="Times New Roman" panose="02020603050405020304" pitchFamily="18" charset="0"/>
              </a:rPr>
              <a:t>/</a:t>
            </a:r>
            <a:r>
              <a:rPr lang="zh-CN" altLang="en-US" sz="2400" b="1" dirty="0">
                <a:latin typeface="+mj-ea"/>
                <a:ea typeface="+mj-ea"/>
                <a:cs typeface="Times New Roman" panose="02020603050405020304" pitchFamily="18" charset="0"/>
              </a:rPr>
              <a:t>管。</a:t>
            </a:r>
            <a:endParaRPr lang="en-US" altLang="zh-CN" sz="2400" b="1" dirty="0">
              <a:latin typeface="+mj-ea"/>
              <a:ea typeface="+mj-ea"/>
              <a:cs typeface="Times New Roman" panose="02020603050405020304" pitchFamily="18" charset="0"/>
            </a:endParaRPr>
          </a:p>
        </p:txBody>
      </p:sp>
      <p:sp>
        <p:nvSpPr>
          <p:cNvPr id="3" name="Rectangle 2">
            <a:extLst>
              <a:ext uri="{FF2B5EF4-FFF2-40B4-BE49-F238E27FC236}">
                <a16:creationId xmlns:a16="http://schemas.microsoft.com/office/drawing/2014/main" id="{E75D7A53-0B74-440D-9597-0DB112B564CD}"/>
              </a:ext>
            </a:extLst>
          </p:cNvPr>
          <p:cNvSpPr>
            <a:spLocks noChangeArrowheads="1"/>
          </p:cNvSpPr>
          <p:nvPr/>
        </p:nvSpPr>
        <p:spPr bwMode="auto">
          <a:xfrm>
            <a:off x="1547664" y="20608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E866B628-4798-4924-B857-EB85099E1533}"/>
              </a:ext>
            </a:extLst>
          </p:cNvPr>
          <p:cNvGraphicFramePr>
            <a:graphicFrameLocks noChangeAspect="1"/>
          </p:cNvGraphicFramePr>
          <p:nvPr>
            <p:extLst>
              <p:ext uri="{D42A27DB-BD31-4B8C-83A1-F6EECF244321}">
                <p14:modId xmlns:p14="http://schemas.microsoft.com/office/powerpoint/2010/main" val="2293617051"/>
              </p:ext>
            </p:extLst>
          </p:nvPr>
        </p:nvGraphicFramePr>
        <p:xfrm>
          <a:off x="1115616" y="1040777"/>
          <a:ext cx="6265863" cy="817562"/>
        </p:xfrm>
        <a:graphic>
          <a:graphicData uri="http://schemas.openxmlformats.org/presentationml/2006/ole">
            <mc:AlternateContent xmlns:mc="http://schemas.openxmlformats.org/markup-compatibility/2006">
              <mc:Choice xmlns:v="urn:schemas-microsoft-com:vml" Requires="v">
                <p:oleObj spid="_x0000_s68747" name="Equation" r:id="rId4" imgW="3022560" imgH="393480" progId="Equation.DSMT4">
                  <p:embed/>
                </p:oleObj>
              </mc:Choice>
              <mc:Fallback>
                <p:oleObj name="Equation" r:id="rId4" imgW="3022560" imgH="393480" progId="Equation.DSMT4">
                  <p:embed/>
                  <p:pic>
                    <p:nvPicPr>
                      <p:cNvPr id="11" name="对象 10">
                        <a:extLst>
                          <a:ext uri="{FF2B5EF4-FFF2-40B4-BE49-F238E27FC236}">
                            <a16:creationId xmlns:a16="http://schemas.microsoft.com/office/drawing/2014/main" id="{E866B628-4798-4924-B857-EB85099E1533}"/>
                          </a:ext>
                        </a:extLst>
                      </p:cNvPr>
                      <p:cNvPicPr/>
                      <p:nvPr/>
                    </p:nvPicPr>
                    <p:blipFill>
                      <a:blip r:embed="rId5"/>
                      <a:stretch>
                        <a:fillRect/>
                      </a:stretch>
                    </p:blipFill>
                    <p:spPr>
                      <a:xfrm>
                        <a:off x="1115616" y="1040777"/>
                        <a:ext cx="6265863" cy="81756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6881F71-69F6-4763-955F-AC7AFBAA0BDD}"/>
              </a:ext>
            </a:extLst>
          </p:cNvPr>
          <p:cNvGraphicFramePr>
            <a:graphicFrameLocks noChangeAspect="1"/>
          </p:cNvGraphicFramePr>
          <p:nvPr>
            <p:extLst>
              <p:ext uri="{D42A27DB-BD31-4B8C-83A1-F6EECF244321}">
                <p14:modId xmlns:p14="http://schemas.microsoft.com/office/powerpoint/2010/main" val="4242473775"/>
              </p:ext>
            </p:extLst>
          </p:nvPr>
        </p:nvGraphicFramePr>
        <p:xfrm>
          <a:off x="1043608" y="2125312"/>
          <a:ext cx="3312368" cy="728251"/>
        </p:xfrm>
        <a:graphic>
          <a:graphicData uri="http://schemas.openxmlformats.org/presentationml/2006/ole">
            <mc:AlternateContent xmlns:mc="http://schemas.openxmlformats.org/markup-compatibility/2006">
              <mc:Choice xmlns:v="urn:schemas-microsoft-com:vml" Requires="v">
                <p:oleObj spid="_x0000_s68748" name="Equation" r:id="rId6" imgW="1790700" imgH="393700" progId="Equation.DSMT4">
                  <p:embed/>
                </p:oleObj>
              </mc:Choice>
              <mc:Fallback>
                <p:oleObj name="Equation" r:id="rId6" imgW="1790700" imgH="3937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2125312"/>
                        <a:ext cx="3312368" cy="728251"/>
                      </a:xfrm>
                      <a:prstGeom prst="rect">
                        <a:avLst/>
                      </a:prstGeom>
                      <a:noFill/>
                    </p:spPr>
                  </p:pic>
                </p:oleObj>
              </mc:Fallback>
            </mc:AlternateContent>
          </a:graphicData>
        </a:graphic>
      </p:graphicFrame>
      <p:sp>
        <p:nvSpPr>
          <p:cNvPr id="14" name="Rectangle 12">
            <a:extLst>
              <a:ext uri="{FF2B5EF4-FFF2-40B4-BE49-F238E27FC236}">
                <a16:creationId xmlns:a16="http://schemas.microsoft.com/office/drawing/2014/main" id="{06E263C4-4EF4-4CC4-89B1-DECBB3691B5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a:extLst>
              <a:ext uri="{FF2B5EF4-FFF2-40B4-BE49-F238E27FC236}">
                <a16:creationId xmlns:a16="http://schemas.microsoft.com/office/drawing/2014/main" id="{EE872EB2-E7CE-4209-B398-D06CE8E3651A}"/>
              </a:ext>
            </a:extLst>
          </p:cNvPr>
          <p:cNvGraphicFramePr>
            <a:graphicFrameLocks noChangeAspect="1"/>
          </p:cNvGraphicFramePr>
          <p:nvPr>
            <p:extLst>
              <p:ext uri="{D42A27DB-BD31-4B8C-83A1-F6EECF244321}">
                <p14:modId xmlns:p14="http://schemas.microsoft.com/office/powerpoint/2010/main" val="3923601035"/>
              </p:ext>
            </p:extLst>
          </p:nvPr>
        </p:nvGraphicFramePr>
        <p:xfrm>
          <a:off x="2051720" y="3578795"/>
          <a:ext cx="4032448" cy="781287"/>
        </p:xfrm>
        <a:graphic>
          <a:graphicData uri="http://schemas.openxmlformats.org/presentationml/2006/ole">
            <mc:AlternateContent xmlns:mc="http://schemas.openxmlformats.org/markup-compatibility/2006">
              <mc:Choice xmlns:v="urn:schemas-microsoft-com:vml" Requires="v">
                <p:oleObj spid="_x0000_s68749" name="Equation" r:id="rId8" imgW="2032000" imgH="393700" progId="Equation.DSMT4">
                  <p:embed/>
                </p:oleObj>
              </mc:Choice>
              <mc:Fallback>
                <p:oleObj name="Equation" r:id="rId8" imgW="2032000" imgH="3937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720" y="3578795"/>
                        <a:ext cx="4032448" cy="781287"/>
                      </a:xfrm>
                      <a:prstGeom prst="rect">
                        <a:avLst/>
                      </a:prstGeom>
                      <a:noFill/>
                    </p:spPr>
                  </p:pic>
                </p:oleObj>
              </mc:Fallback>
            </mc:AlternateContent>
          </a:graphicData>
        </a:graphic>
      </p:graphicFrame>
    </p:spTree>
    <p:extLst>
      <p:ext uri="{BB962C8B-B14F-4D97-AF65-F5344CB8AC3E}">
        <p14:creationId xmlns:p14="http://schemas.microsoft.com/office/powerpoint/2010/main" val="366170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14</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9" name="矩形 6">
            <a:extLst>
              <a:ext uri="{FF2B5EF4-FFF2-40B4-BE49-F238E27FC236}">
                <a16:creationId xmlns:a16="http://schemas.microsoft.com/office/drawing/2014/main" id="{6E981927-3CB1-4610-A8A2-27B731D69685}"/>
              </a:ext>
            </a:extLst>
          </p:cNvPr>
          <p:cNvSpPr>
            <a:spLocks noChangeArrowheads="1"/>
          </p:cNvSpPr>
          <p:nvPr/>
        </p:nvSpPr>
        <p:spPr bwMode="auto">
          <a:xfrm>
            <a:off x="179512" y="987114"/>
            <a:ext cx="871296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latin typeface="+mj-ea"/>
                <a:ea typeface="+mj-ea"/>
                <a:cs typeface="Times New Roman" panose="02020603050405020304" pitchFamily="18" charset="0"/>
              </a:rPr>
              <a:t>灵敏性分析：记</a:t>
            </a:r>
            <a:r>
              <a:rPr lang="en-US" altLang="zh-CN" sz="2400" b="1" dirty="0">
                <a:latin typeface="+mj-ea"/>
                <a:ea typeface="+mj-ea"/>
                <a:cs typeface="Times New Roman" panose="02020603050405020304" pitchFamily="18" charset="0"/>
              </a:rPr>
              <a:t>q</a:t>
            </a:r>
            <a:r>
              <a:rPr lang="zh-CN" altLang="en-US" sz="2400" b="1" dirty="0">
                <a:latin typeface="+mj-ea"/>
                <a:ea typeface="+mj-ea"/>
                <a:cs typeface="Times New Roman" panose="02020603050405020304" pitchFamily="18" charset="0"/>
              </a:rPr>
              <a:t>为单个二极管是次品的概率</a:t>
            </a: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endParaRPr lang="en-US" altLang="zh-CN" sz="2400" b="1" dirty="0">
              <a:latin typeface="+mj-ea"/>
              <a:ea typeface="+mj-ea"/>
              <a:cs typeface="Times New Roman" panose="02020603050405020304" pitchFamily="18" charset="0"/>
            </a:endParaRPr>
          </a:p>
          <a:p>
            <a:pPr eaLnBrk="1" hangingPunct="1">
              <a:spcBef>
                <a:spcPct val="0"/>
              </a:spcBef>
              <a:buClrTx/>
              <a:buFontTx/>
              <a:buNone/>
            </a:pPr>
            <a:r>
              <a:rPr lang="zh-CN" altLang="en-US" sz="2400" b="1" dirty="0">
                <a:latin typeface="+mj-ea"/>
                <a:ea typeface="+mj-ea"/>
                <a:cs typeface="Times New Roman" panose="02020603050405020304" pitchFamily="18" charset="0"/>
              </a:rPr>
              <a:t>当</a:t>
            </a:r>
            <a:r>
              <a:rPr lang="en-US" altLang="zh-CN" sz="2400" b="1" dirty="0">
                <a:latin typeface="+mj-ea"/>
                <a:ea typeface="+mj-ea"/>
                <a:cs typeface="Times New Roman" panose="02020603050405020304" pitchFamily="18" charset="0"/>
              </a:rPr>
              <a:t>n=17</a:t>
            </a:r>
            <a:r>
              <a:rPr lang="zh-CN" altLang="en-US" sz="2400" b="1" dirty="0">
                <a:latin typeface="+mj-ea"/>
                <a:ea typeface="+mj-ea"/>
                <a:cs typeface="Times New Roman" panose="02020603050405020304" pitchFamily="18" charset="0"/>
              </a:rPr>
              <a:t>时，</a:t>
            </a:r>
            <a:r>
              <a:rPr lang="en-US" altLang="zh-CN" sz="2400" b="1" dirty="0">
                <a:latin typeface="+mj-ea"/>
                <a:ea typeface="+mj-ea"/>
                <a:cs typeface="Times New Roman" panose="02020603050405020304" pitchFamily="18" charset="0"/>
              </a:rPr>
              <a:t>A</a:t>
            </a:r>
            <a:r>
              <a:rPr lang="zh-CN" altLang="en-US" sz="2400" b="1" dirty="0">
                <a:latin typeface="+mj-ea"/>
                <a:ea typeface="+mj-ea"/>
                <a:cs typeface="Times New Roman" panose="02020603050405020304" pitchFamily="18" charset="0"/>
              </a:rPr>
              <a:t>对</a:t>
            </a:r>
            <a:r>
              <a:rPr lang="en-US" altLang="zh-CN" sz="2400" b="1" dirty="0">
                <a:latin typeface="+mj-ea"/>
                <a:ea typeface="+mj-ea"/>
                <a:cs typeface="Times New Roman" panose="02020603050405020304" pitchFamily="18" charset="0"/>
              </a:rPr>
              <a:t>q</a:t>
            </a:r>
            <a:r>
              <a:rPr lang="zh-CN" altLang="en-US" sz="2400" b="1" dirty="0">
                <a:latin typeface="+mj-ea"/>
                <a:ea typeface="+mj-ea"/>
                <a:cs typeface="Times New Roman" panose="02020603050405020304" pitchFamily="18" charset="0"/>
              </a:rPr>
              <a:t>的灵敏度可表示为：</a:t>
            </a:r>
            <a:endParaRPr lang="en-US" altLang="zh-CN" sz="2400" b="1" dirty="0">
              <a:latin typeface="+mj-ea"/>
              <a:ea typeface="+mj-ea"/>
              <a:cs typeface="Times New Roman" panose="02020603050405020304" pitchFamily="18" charset="0"/>
            </a:endParaRPr>
          </a:p>
        </p:txBody>
      </p:sp>
      <p:sp>
        <p:nvSpPr>
          <p:cNvPr id="3" name="Rectangle 2">
            <a:extLst>
              <a:ext uri="{FF2B5EF4-FFF2-40B4-BE49-F238E27FC236}">
                <a16:creationId xmlns:a16="http://schemas.microsoft.com/office/drawing/2014/main" id="{E75D7A53-0B74-440D-9597-0DB112B564CD}"/>
              </a:ext>
            </a:extLst>
          </p:cNvPr>
          <p:cNvSpPr>
            <a:spLocks noChangeArrowheads="1"/>
          </p:cNvSpPr>
          <p:nvPr/>
        </p:nvSpPr>
        <p:spPr bwMode="auto">
          <a:xfrm>
            <a:off x="1547664" y="20608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2">
            <a:extLst>
              <a:ext uri="{FF2B5EF4-FFF2-40B4-BE49-F238E27FC236}">
                <a16:creationId xmlns:a16="http://schemas.microsoft.com/office/drawing/2014/main" id="{06E263C4-4EF4-4CC4-89B1-DECBB3691B5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B755F2C9-A6D6-4F88-BF85-D11D8A0DA4EF}"/>
              </a:ext>
            </a:extLst>
          </p:cNvPr>
          <p:cNvGraphicFramePr>
            <a:graphicFrameLocks noChangeAspect="1"/>
          </p:cNvGraphicFramePr>
          <p:nvPr>
            <p:extLst>
              <p:ext uri="{D42A27DB-BD31-4B8C-83A1-F6EECF244321}">
                <p14:modId xmlns:p14="http://schemas.microsoft.com/office/powerpoint/2010/main" val="2521455001"/>
              </p:ext>
            </p:extLst>
          </p:nvPr>
        </p:nvGraphicFramePr>
        <p:xfrm>
          <a:off x="2627313" y="1449388"/>
          <a:ext cx="3168650" cy="755650"/>
        </p:xfrm>
        <a:graphic>
          <a:graphicData uri="http://schemas.openxmlformats.org/presentationml/2006/ole">
            <mc:AlternateContent xmlns:mc="http://schemas.openxmlformats.org/markup-compatibility/2006">
              <mc:Choice xmlns:v="urn:schemas-microsoft-com:vml" Requires="v">
                <p:oleObj spid="_x0000_s69719" name="Equation" r:id="rId4" imgW="1651000" imgH="393700" progId="Equation.DSMT4">
                  <p:embed/>
                </p:oleObj>
              </mc:Choice>
              <mc:Fallback>
                <p:oleObj name="Equation" r:id="rId4" imgW="1651000" imgH="393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449388"/>
                        <a:ext cx="3168650" cy="7556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7EAF65BB-CDEA-4F5E-800D-05AB06D7E71C}"/>
              </a:ext>
            </a:extLst>
          </p:cNvPr>
          <p:cNvGraphicFramePr>
            <a:graphicFrameLocks noChangeAspect="1"/>
          </p:cNvGraphicFramePr>
          <p:nvPr>
            <p:extLst>
              <p:ext uri="{D42A27DB-BD31-4B8C-83A1-F6EECF244321}">
                <p14:modId xmlns:p14="http://schemas.microsoft.com/office/powerpoint/2010/main" val="2062459270"/>
              </p:ext>
            </p:extLst>
          </p:nvPr>
        </p:nvGraphicFramePr>
        <p:xfrm>
          <a:off x="3191867" y="2952611"/>
          <a:ext cx="2949575" cy="871538"/>
        </p:xfrm>
        <a:graphic>
          <a:graphicData uri="http://schemas.openxmlformats.org/presentationml/2006/ole">
            <mc:AlternateContent xmlns:mc="http://schemas.openxmlformats.org/markup-compatibility/2006">
              <mc:Choice xmlns:v="urn:schemas-microsoft-com:vml" Requires="v">
                <p:oleObj spid="_x0000_s69720" name="Equation" r:id="rId6" imgW="1422360" imgH="419040" progId="Equation.DSMT4">
                  <p:embed/>
                </p:oleObj>
              </mc:Choice>
              <mc:Fallback>
                <p:oleObj name="Equation" r:id="rId6" imgW="1422360" imgH="419040" progId="Equation.DSMT4">
                  <p:embed/>
                  <p:pic>
                    <p:nvPicPr>
                      <p:cNvPr id="11" name="对象 10">
                        <a:extLst>
                          <a:ext uri="{FF2B5EF4-FFF2-40B4-BE49-F238E27FC236}">
                            <a16:creationId xmlns:a16="http://schemas.microsoft.com/office/drawing/2014/main" id="{E866B628-4798-4924-B857-EB85099E1533}"/>
                          </a:ext>
                        </a:extLst>
                      </p:cNvPr>
                      <p:cNvPicPr/>
                      <p:nvPr/>
                    </p:nvPicPr>
                    <p:blipFill>
                      <a:blip r:embed="rId7"/>
                      <a:stretch>
                        <a:fillRect/>
                      </a:stretch>
                    </p:blipFill>
                    <p:spPr>
                      <a:xfrm>
                        <a:off x="3191867" y="2952611"/>
                        <a:ext cx="2949575" cy="871538"/>
                      </a:xfrm>
                      <a:prstGeom prst="rect">
                        <a:avLst/>
                      </a:prstGeom>
                    </p:spPr>
                  </p:pic>
                </p:oleObj>
              </mc:Fallback>
            </mc:AlternateContent>
          </a:graphicData>
        </a:graphic>
      </p:graphicFrame>
    </p:spTree>
    <p:extLst>
      <p:ext uri="{BB962C8B-B14F-4D97-AF65-F5344CB8AC3E}">
        <p14:creationId xmlns:p14="http://schemas.microsoft.com/office/powerpoint/2010/main" val="111296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15</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r>
              <a:rPr lang="en-US" altLang="zh-CN" sz="44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rPr>
              <a:t>蒙特卡罗方法</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323528" y="1052736"/>
            <a:ext cx="8411244" cy="954107"/>
          </a:xfrm>
          <a:prstGeom prst="rect">
            <a:avLst/>
          </a:prstGeom>
        </p:spPr>
        <p:txBody>
          <a:bodyPr wrap="square">
            <a:spAutoFit/>
          </a:bodyPr>
          <a:lstStyle/>
          <a:p>
            <a:r>
              <a:rPr lang="zh-CN" altLang="zh-CN" sz="2800" b="1" dirty="0">
                <a:latin typeface="+mj-ea"/>
                <a:ea typeface="+mj-ea"/>
              </a:rPr>
              <a:t>蒙特卡罗方法是一种计算方法。原理是通过大量随机样本，去了解一个系统，进而得到所要计算的值。</a:t>
            </a:r>
            <a:endParaRPr lang="zh-CN" altLang="en-US" sz="2800" b="1" dirty="0">
              <a:latin typeface="+mj-ea"/>
              <a:ea typeface="+mj-ea"/>
            </a:endParaRPr>
          </a:p>
        </p:txBody>
      </p:sp>
      <p:sp>
        <p:nvSpPr>
          <p:cNvPr id="4" name="矩形 3">
            <a:extLst>
              <a:ext uri="{FF2B5EF4-FFF2-40B4-BE49-F238E27FC236}">
                <a16:creationId xmlns:a16="http://schemas.microsoft.com/office/drawing/2014/main" id="{84A567FA-D266-440D-937B-241E00D8B229}"/>
              </a:ext>
            </a:extLst>
          </p:cNvPr>
          <p:cNvSpPr/>
          <p:nvPr/>
        </p:nvSpPr>
        <p:spPr>
          <a:xfrm>
            <a:off x="395536" y="2967335"/>
            <a:ext cx="8339236" cy="1384995"/>
          </a:xfrm>
          <a:prstGeom prst="rect">
            <a:avLst/>
          </a:prstGeom>
        </p:spPr>
        <p:txBody>
          <a:bodyPr wrap="square">
            <a:spAutoFit/>
          </a:bodyPr>
          <a:lstStyle/>
          <a:p>
            <a:r>
              <a:rPr lang="zh-CN" altLang="zh-CN" sz="2800" b="1" dirty="0">
                <a:latin typeface="+mj-ea"/>
                <a:ea typeface="+mj-ea"/>
              </a:rPr>
              <a:t>它非常强大和灵活，又相当简单易懂，很容易实现。对于许多问题来说，它往往是最简单的计算方法，有时甚至是唯一可行的方法。</a:t>
            </a:r>
          </a:p>
        </p:txBody>
      </p:sp>
    </p:spTree>
    <p:extLst>
      <p:ext uri="{BB962C8B-B14F-4D97-AF65-F5344CB8AC3E}">
        <p14:creationId xmlns:p14="http://schemas.microsoft.com/office/powerpoint/2010/main" val="377603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B6155FEB-39AB-4184-B556-D8869F54A51A}"/>
              </a:ext>
            </a:extLst>
          </p:cNvPr>
          <p:cNvSpPr>
            <a:spLocks noGrp="1"/>
          </p:cNvSpPr>
          <p:nvPr>
            <p:ph type="sldNum" sz="quarter" idx="12"/>
          </p:nvPr>
        </p:nvSpPr>
        <p:spPr/>
        <p:txBody>
          <a:bodyPr/>
          <a:lstStyle/>
          <a:p>
            <a:fld id="{4BA25966-A8AD-49B8-9DFA-C8673B65AAE3}" type="slidenum">
              <a:rPr lang="zh-CN" altLang="en-US"/>
              <a:pPr/>
              <a:t>16</a:t>
            </a:fld>
            <a:endParaRPr lang="en-US" altLang="zh-CN"/>
          </a:p>
        </p:txBody>
      </p:sp>
      <p:sp>
        <p:nvSpPr>
          <p:cNvPr id="152579" name="Text Box 3">
            <a:extLst>
              <a:ext uri="{FF2B5EF4-FFF2-40B4-BE49-F238E27FC236}">
                <a16:creationId xmlns:a16="http://schemas.microsoft.com/office/drawing/2014/main" id="{9FF1DA97-CE5E-4A40-8D78-21B38C4ABC27}"/>
              </a:ext>
            </a:extLst>
          </p:cNvPr>
          <p:cNvSpPr txBox="1">
            <a:spLocks noChangeArrowheads="1"/>
          </p:cNvSpPr>
          <p:nvPr/>
        </p:nvSpPr>
        <p:spPr bwMode="auto">
          <a:xfrm>
            <a:off x="124965" y="1000845"/>
            <a:ext cx="8718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1.</a:t>
            </a:r>
            <a:r>
              <a:rPr lang="zh-CN" altLang="en-US" sz="2800" b="1" dirty="0"/>
              <a:t>针对实际问题建立一个简单且便于实现的概率统计模</a:t>
            </a:r>
          </a:p>
          <a:p>
            <a:r>
              <a:rPr lang="zh-CN" altLang="en-US" sz="2800" b="1" dirty="0"/>
              <a:t>型，使所求的量（或解）恰好是该模型某个指标的概率分布或者数字特征。</a:t>
            </a:r>
          </a:p>
          <a:p>
            <a:endParaRPr lang="zh-CN" altLang="en-US" sz="2800" b="1" dirty="0"/>
          </a:p>
        </p:txBody>
      </p:sp>
      <p:sp>
        <p:nvSpPr>
          <p:cNvPr id="152580" name="Text Box 4">
            <a:extLst>
              <a:ext uri="{FF2B5EF4-FFF2-40B4-BE49-F238E27FC236}">
                <a16:creationId xmlns:a16="http://schemas.microsoft.com/office/drawing/2014/main" id="{CEE3D027-4676-42E9-A578-C371DA778F53}"/>
              </a:ext>
            </a:extLst>
          </p:cNvPr>
          <p:cNvSpPr txBox="1">
            <a:spLocks noChangeArrowheads="1"/>
          </p:cNvSpPr>
          <p:nvPr/>
        </p:nvSpPr>
        <p:spPr bwMode="auto">
          <a:xfrm>
            <a:off x="134423" y="2636912"/>
            <a:ext cx="884088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2.</a:t>
            </a:r>
            <a:r>
              <a:rPr lang="zh-CN" altLang="en-US" sz="2800" b="1" dirty="0"/>
              <a:t>对模型中的随机变量建立抽样方法，在计算机上进行</a:t>
            </a:r>
          </a:p>
          <a:p>
            <a:r>
              <a:rPr lang="zh-CN" altLang="en-US" sz="2800" b="1" dirty="0"/>
              <a:t>模拟测试，抽取足够多的随机数，对有关事件进行统计</a:t>
            </a:r>
          </a:p>
        </p:txBody>
      </p:sp>
      <p:sp>
        <p:nvSpPr>
          <p:cNvPr id="152581" name="Text Box 5">
            <a:extLst>
              <a:ext uri="{FF2B5EF4-FFF2-40B4-BE49-F238E27FC236}">
                <a16:creationId xmlns:a16="http://schemas.microsoft.com/office/drawing/2014/main" id="{436D6DCA-407D-4356-8933-B96448714E0D}"/>
              </a:ext>
            </a:extLst>
          </p:cNvPr>
          <p:cNvSpPr txBox="1">
            <a:spLocks noChangeArrowheads="1"/>
          </p:cNvSpPr>
          <p:nvPr/>
        </p:nvSpPr>
        <p:spPr bwMode="auto">
          <a:xfrm>
            <a:off x="124965" y="3789040"/>
            <a:ext cx="875912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3.</a:t>
            </a:r>
            <a:r>
              <a:rPr lang="zh-CN" altLang="en-US" sz="2800" b="1" dirty="0"/>
              <a:t>对模拟试验结果加以分析，给出所求解的估计及其精</a:t>
            </a:r>
          </a:p>
          <a:p>
            <a:r>
              <a:rPr lang="zh-CN" altLang="en-US" sz="2800" b="1" dirty="0"/>
              <a:t>度</a:t>
            </a:r>
            <a:r>
              <a:rPr lang="en-US" altLang="zh-CN" sz="2800" b="1" dirty="0"/>
              <a:t>(</a:t>
            </a:r>
            <a:r>
              <a:rPr lang="zh-CN" altLang="en-US" sz="2800" b="1" dirty="0"/>
              <a:t>方差</a:t>
            </a:r>
            <a:r>
              <a:rPr lang="en-US" altLang="zh-CN" sz="2800" b="1" dirty="0"/>
              <a:t>)</a:t>
            </a:r>
            <a:r>
              <a:rPr lang="zh-CN" altLang="en-US" sz="2800" b="1" dirty="0"/>
              <a:t>的估计</a:t>
            </a:r>
          </a:p>
        </p:txBody>
      </p:sp>
      <p:sp>
        <p:nvSpPr>
          <p:cNvPr id="152582" name="Text Box 6">
            <a:extLst>
              <a:ext uri="{FF2B5EF4-FFF2-40B4-BE49-F238E27FC236}">
                <a16:creationId xmlns:a16="http://schemas.microsoft.com/office/drawing/2014/main" id="{9DB7CC20-E8D2-4A15-B77B-628B53A26CB7}"/>
              </a:ext>
            </a:extLst>
          </p:cNvPr>
          <p:cNvSpPr txBox="1">
            <a:spLocks noChangeArrowheads="1"/>
          </p:cNvSpPr>
          <p:nvPr/>
        </p:nvSpPr>
        <p:spPr bwMode="auto">
          <a:xfrm>
            <a:off x="124964" y="5013176"/>
            <a:ext cx="875912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4.</a:t>
            </a:r>
            <a:r>
              <a:rPr lang="zh-CN" altLang="en-US" sz="2800" b="1" dirty="0"/>
              <a:t>必要时，还应改进模型以降低估计方差和减少试验费</a:t>
            </a:r>
          </a:p>
          <a:p>
            <a:r>
              <a:rPr lang="zh-CN" altLang="en-US" sz="2800" b="1" dirty="0"/>
              <a:t>用，提高模拟计算的效率</a:t>
            </a:r>
          </a:p>
        </p:txBody>
      </p:sp>
      <p:sp>
        <p:nvSpPr>
          <p:cNvPr id="9" name="矩形 8">
            <a:extLst>
              <a:ext uri="{FF2B5EF4-FFF2-40B4-BE49-F238E27FC236}">
                <a16:creationId xmlns:a16="http://schemas.microsoft.com/office/drawing/2014/main" id="{B569C207-16C0-42D8-AB28-948F3E004E36}"/>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r>
              <a:rPr lang="en-US" altLang="zh-CN" sz="44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rPr>
              <a:t>蒙特卡罗方法</a:t>
            </a:r>
          </a:p>
        </p:txBody>
      </p:sp>
      <p:pic>
        <p:nvPicPr>
          <p:cNvPr id="10" name="Picture 2" descr="http://www.scut.edu.cn/publish2/news/intro/logo/resource/1smevus1otq84b.jpg">
            <a:extLst>
              <a:ext uri="{FF2B5EF4-FFF2-40B4-BE49-F238E27FC236}">
                <a16:creationId xmlns:a16="http://schemas.microsoft.com/office/drawing/2014/main" id="{C4A01509-DD35-4F31-AE02-94300860A30F}"/>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2" name="Rectangle 2">
            <a:extLst>
              <a:ext uri="{FF2B5EF4-FFF2-40B4-BE49-F238E27FC236}">
                <a16:creationId xmlns:a16="http://schemas.microsoft.com/office/drawing/2014/main" id="{50C7495D-7396-4B72-960D-C2003F6401E9}"/>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17</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323528" y="1052736"/>
            <a:ext cx="6768752" cy="523220"/>
          </a:xfrm>
          <a:prstGeom prst="rect">
            <a:avLst/>
          </a:prstGeom>
        </p:spPr>
        <p:txBody>
          <a:bodyPr wrap="square">
            <a:spAutoFit/>
          </a:bodyPr>
          <a:lstStyle/>
          <a:p>
            <a:r>
              <a:rPr lang="zh-CN" altLang="en-US" sz="2800" b="1" dirty="0">
                <a:latin typeface="+mj-ea"/>
                <a:ea typeface="+mj-ea"/>
              </a:rPr>
              <a:t>例子：如何用蒙特卡罗方法计算</a:t>
            </a:r>
            <a:r>
              <a:rPr lang="en-US" altLang="zh-CN" sz="2800" b="1" dirty="0">
                <a:latin typeface="+mj-ea"/>
                <a:ea typeface="+mj-ea"/>
              </a:rPr>
              <a:t>π</a:t>
            </a:r>
            <a:r>
              <a:rPr lang="zh-CN" altLang="zh-CN" sz="2800" b="1" dirty="0">
                <a:latin typeface="+mj-ea"/>
                <a:ea typeface="+mj-ea"/>
              </a:rPr>
              <a:t>的</a:t>
            </a:r>
            <a:r>
              <a:rPr lang="zh-CN" altLang="en-US" sz="2800" b="1" dirty="0">
                <a:latin typeface="+mj-ea"/>
                <a:ea typeface="+mj-ea"/>
              </a:rPr>
              <a:t>值</a:t>
            </a:r>
          </a:p>
        </p:txBody>
      </p:sp>
      <p:pic>
        <p:nvPicPr>
          <p:cNvPr id="6" name="图片 5">
            <a:extLst>
              <a:ext uri="{FF2B5EF4-FFF2-40B4-BE49-F238E27FC236}">
                <a16:creationId xmlns:a16="http://schemas.microsoft.com/office/drawing/2014/main" id="{EF7F2D67-EEE5-4EBD-B7E6-48E032EC9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1916832"/>
            <a:ext cx="3841947" cy="3111660"/>
          </a:xfrm>
          <a:prstGeom prst="rect">
            <a:avLst/>
          </a:prstGeom>
        </p:spPr>
      </p:pic>
    </p:spTree>
    <p:extLst>
      <p:ext uri="{BB962C8B-B14F-4D97-AF65-F5344CB8AC3E}">
        <p14:creationId xmlns:p14="http://schemas.microsoft.com/office/powerpoint/2010/main" val="422268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18</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179512" y="936736"/>
            <a:ext cx="8352928" cy="1384995"/>
          </a:xfrm>
          <a:prstGeom prst="rect">
            <a:avLst/>
          </a:prstGeom>
        </p:spPr>
        <p:txBody>
          <a:bodyPr wrap="square">
            <a:spAutoFit/>
          </a:bodyPr>
          <a:lstStyle/>
          <a:p>
            <a:r>
              <a:rPr lang="zh-CN" altLang="zh-CN" sz="2800" b="1" dirty="0">
                <a:latin typeface="+mj-ea"/>
                <a:ea typeface="+mj-ea"/>
              </a:rPr>
              <a:t>在这个正方形内部，随机产生</a:t>
            </a:r>
            <a:r>
              <a:rPr lang="en-US" altLang="zh-CN" sz="2800" b="1" dirty="0">
                <a:latin typeface="+mj-ea"/>
                <a:ea typeface="+mj-ea"/>
              </a:rPr>
              <a:t>10000</a:t>
            </a:r>
            <a:r>
              <a:rPr lang="zh-CN" altLang="zh-CN" sz="2800" b="1" dirty="0">
                <a:latin typeface="+mj-ea"/>
                <a:ea typeface="+mj-ea"/>
              </a:rPr>
              <a:t>个点（即</a:t>
            </a:r>
            <a:r>
              <a:rPr lang="en-US" altLang="zh-CN" sz="2800" b="1" dirty="0">
                <a:latin typeface="+mj-ea"/>
                <a:ea typeface="+mj-ea"/>
              </a:rPr>
              <a:t>10000</a:t>
            </a:r>
            <a:r>
              <a:rPr lang="zh-CN" altLang="zh-CN" sz="2800" b="1" dirty="0">
                <a:latin typeface="+mj-ea"/>
                <a:ea typeface="+mj-ea"/>
              </a:rPr>
              <a:t>个坐标对</a:t>
            </a:r>
            <a:r>
              <a:rPr lang="en-US" altLang="zh-CN" sz="2800" b="1" dirty="0">
                <a:latin typeface="+mj-ea"/>
                <a:ea typeface="+mj-ea"/>
              </a:rPr>
              <a:t> (x, y)</a:t>
            </a:r>
            <a:r>
              <a:rPr lang="zh-CN" altLang="zh-CN" sz="2800" b="1" dirty="0">
                <a:latin typeface="+mj-ea"/>
                <a:ea typeface="+mj-ea"/>
              </a:rPr>
              <a:t>），计算它们与中心点的距离，从而判断是否落在圆的内部。</a:t>
            </a:r>
            <a:endParaRPr lang="zh-CN" altLang="en-US" sz="2800" b="1" dirty="0">
              <a:latin typeface="+mj-ea"/>
              <a:ea typeface="+mj-ea"/>
            </a:endParaRPr>
          </a:p>
        </p:txBody>
      </p:sp>
      <p:pic>
        <p:nvPicPr>
          <p:cNvPr id="9" name="图片 8" descr="bg2015072604.jpg">
            <a:extLst>
              <a:ext uri="{FF2B5EF4-FFF2-40B4-BE49-F238E27FC236}">
                <a16:creationId xmlns:a16="http://schemas.microsoft.com/office/drawing/2014/main" id="{20D2FDAC-A095-4B8E-99BE-4780F72876F8}"/>
              </a:ext>
            </a:extLst>
          </p:cNvPr>
          <p:cNvPicPr/>
          <p:nvPr/>
        </p:nvPicPr>
        <p:blipFill>
          <a:blip r:embed="rId3"/>
          <a:stretch>
            <a:fillRect/>
          </a:stretch>
        </p:blipFill>
        <p:spPr>
          <a:xfrm>
            <a:off x="2843808" y="2636912"/>
            <a:ext cx="3072130" cy="3078480"/>
          </a:xfrm>
          <a:prstGeom prst="rect">
            <a:avLst/>
          </a:prstGeom>
        </p:spPr>
      </p:pic>
    </p:spTree>
    <p:extLst>
      <p:ext uri="{BB962C8B-B14F-4D97-AF65-F5344CB8AC3E}">
        <p14:creationId xmlns:p14="http://schemas.microsoft.com/office/powerpoint/2010/main" val="422156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19</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179512" y="936736"/>
            <a:ext cx="8784976" cy="1384995"/>
          </a:xfrm>
          <a:prstGeom prst="rect">
            <a:avLst/>
          </a:prstGeom>
        </p:spPr>
        <p:txBody>
          <a:bodyPr wrap="square">
            <a:spAutoFit/>
          </a:bodyPr>
          <a:lstStyle/>
          <a:p>
            <a:r>
              <a:rPr lang="zh-CN" altLang="zh-CN" sz="2800" b="1" dirty="0">
                <a:latin typeface="+mj-ea"/>
                <a:ea typeface="+mj-ea"/>
              </a:rPr>
              <a:t>如果这些点均匀分布，那么圆内的点应该占到所有点的 π</a:t>
            </a:r>
            <a:r>
              <a:rPr lang="en-US" altLang="zh-CN" sz="2800" b="1" dirty="0">
                <a:latin typeface="+mj-ea"/>
                <a:ea typeface="+mj-ea"/>
              </a:rPr>
              <a:t>/4</a:t>
            </a:r>
            <a:r>
              <a:rPr lang="zh-CN" altLang="zh-CN" sz="2800" b="1" dirty="0">
                <a:latin typeface="+mj-ea"/>
                <a:ea typeface="+mj-ea"/>
              </a:rPr>
              <a:t>，因此将这个比值乘以</a:t>
            </a:r>
            <a:r>
              <a:rPr lang="en-US" altLang="zh-CN" sz="2800" b="1" dirty="0">
                <a:latin typeface="+mj-ea"/>
                <a:ea typeface="+mj-ea"/>
              </a:rPr>
              <a:t>4</a:t>
            </a:r>
            <a:r>
              <a:rPr lang="zh-CN" altLang="zh-CN" sz="2800" b="1" dirty="0">
                <a:latin typeface="+mj-ea"/>
                <a:ea typeface="+mj-ea"/>
              </a:rPr>
              <a:t>，就是π的值。通过随机模拟</a:t>
            </a:r>
            <a:r>
              <a:rPr lang="en-US" altLang="zh-CN" sz="2800" b="1" dirty="0">
                <a:latin typeface="+mj-ea"/>
                <a:ea typeface="+mj-ea"/>
              </a:rPr>
              <a:t>30000</a:t>
            </a:r>
            <a:r>
              <a:rPr lang="zh-CN" altLang="zh-CN" sz="2800" b="1" dirty="0">
                <a:latin typeface="+mj-ea"/>
                <a:ea typeface="+mj-ea"/>
              </a:rPr>
              <a:t>个点，π的估算值与真实值相差</a:t>
            </a:r>
            <a:r>
              <a:rPr lang="en-US" altLang="zh-CN" sz="2800" b="1" dirty="0">
                <a:latin typeface="+mj-ea"/>
                <a:ea typeface="+mj-ea"/>
              </a:rPr>
              <a:t>0.07%</a:t>
            </a:r>
            <a:r>
              <a:rPr lang="zh-CN" altLang="zh-CN" sz="2800" b="1" dirty="0">
                <a:latin typeface="+mj-ea"/>
                <a:ea typeface="+mj-ea"/>
              </a:rPr>
              <a:t>。</a:t>
            </a:r>
          </a:p>
        </p:txBody>
      </p:sp>
      <p:pic>
        <p:nvPicPr>
          <p:cNvPr id="9" name="图片 8" descr="bg2015072604.jpg">
            <a:extLst>
              <a:ext uri="{FF2B5EF4-FFF2-40B4-BE49-F238E27FC236}">
                <a16:creationId xmlns:a16="http://schemas.microsoft.com/office/drawing/2014/main" id="{20D2FDAC-A095-4B8E-99BE-4780F72876F8}"/>
              </a:ext>
            </a:extLst>
          </p:cNvPr>
          <p:cNvPicPr/>
          <p:nvPr/>
        </p:nvPicPr>
        <p:blipFill>
          <a:blip r:embed="rId3"/>
          <a:stretch>
            <a:fillRect/>
          </a:stretch>
        </p:blipFill>
        <p:spPr>
          <a:xfrm>
            <a:off x="2843808" y="2636912"/>
            <a:ext cx="3072130" cy="3078480"/>
          </a:xfrm>
          <a:prstGeom prst="rect">
            <a:avLst/>
          </a:prstGeom>
        </p:spPr>
      </p:pic>
    </p:spTree>
    <p:extLst>
      <p:ext uri="{BB962C8B-B14F-4D97-AF65-F5344CB8AC3E}">
        <p14:creationId xmlns:p14="http://schemas.microsoft.com/office/powerpoint/2010/main" val="151958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概率</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1" name="Text Box 112">
            <a:extLst>
              <a:ext uri="{FF2B5EF4-FFF2-40B4-BE49-F238E27FC236}">
                <a16:creationId xmlns:a16="http://schemas.microsoft.com/office/drawing/2014/main" id="{710B07D9-8DCE-4583-978F-9CA19AC65B56}"/>
              </a:ext>
            </a:extLst>
          </p:cNvPr>
          <p:cNvSpPr txBox="1">
            <a:spLocks noChangeArrowheads="1"/>
          </p:cNvSpPr>
          <p:nvPr/>
        </p:nvSpPr>
        <p:spPr bwMode="auto">
          <a:xfrm>
            <a:off x="379779" y="1003393"/>
            <a:ext cx="86224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n"/>
            </a:pPr>
            <a:r>
              <a:rPr kumimoji="1" lang="zh-CN" altLang="en-US" sz="3200" b="1" dirty="0">
                <a:solidFill>
                  <a:srgbClr val="00B050"/>
                </a:solidFill>
                <a:latin typeface="Times New Roman" panose="02020603050405020304" pitchFamily="18" charset="0"/>
              </a:rPr>
              <a:t>概率</a:t>
            </a:r>
            <a:r>
              <a:rPr kumimoji="1" lang="zh-CN" altLang="en-US" sz="2800" b="1" dirty="0">
                <a:solidFill>
                  <a:srgbClr val="00B050"/>
                </a:solidFill>
                <a:latin typeface="Times New Roman" panose="02020603050405020304" pitchFamily="18" charset="0"/>
              </a:rPr>
              <a:t> </a:t>
            </a:r>
            <a:r>
              <a:rPr kumimoji="1" lang="en-US" altLang="zh-CN" sz="2800" b="1" dirty="0">
                <a:solidFill>
                  <a:srgbClr val="00B050"/>
                </a:solidFill>
                <a:latin typeface="Times New Roman" panose="02020603050405020304" pitchFamily="18" charset="0"/>
              </a:rPr>
              <a:t>:</a:t>
            </a:r>
            <a:r>
              <a:rPr kumimoji="1" lang="zh-CN" altLang="en-US" sz="2800" b="1" dirty="0">
                <a:latin typeface="Times New Roman" panose="02020603050405020304" pitchFamily="18" charset="0"/>
              </a:rPr>
              <a:t> ：反映</a:t>
            </a:r>
            <a:r>
              <a:rPr kumimoji="1" lang="zh-CN" altLang="en-US" sz="2800" b="1" dirty="0">
                <a:solidFill>
                  <a:srgbClr val="00B050"/>
                </a:solidFill>
                <a:latin typeface="Times New Roman" panose="02020603050405020304" pitchFamily="18" charset="0"/>
              </a:rPr>
              <a:t>随机事件</a:t>
            </a:r>
            <a:r>
              <a:rPr kumimoji="1" lang="zh-CN" altLang="en-US" sz="2800" b="1" dirty="0">
                <a:latin typeface="Times New Roman" panose="02020603050405020304" pitchFamily="18" charset="0"/>
              </a:rPr>
              <a:t>出现可能性大小的度量</a:t>
            </a:r>
            <a:endParaRPr kumimoji="1" lang="en-US" altLang="zh-CN" sz="2800" b="1" dirty="0">
              <a:latin typeface="Times New Roman" panose="02020603050405020304" pitchFamily="18" charset="0"/>
            </a:endParaRPr>
          </a:p>
        </p:txBody>
      </p:sp>
      <p:sp>
        <p:nvSpPr>
          <p:cNvPr id="4" name="矩形 3"/>
          <p:cNvSpPr/>
          <p:nvPr/>
        </p:nvSpPr>
        <p:spPr>
          <a:xfrm>
            <a:off x="243392" y="1859340"/>
            <a:ext cx="8766464" cy="1569660"/>
          </a:xfrm>
          <a:prstGeom prst="rect">
            <a:avLst/>
          </a:prstGeom>
        </p:spPr>
        <p:txBody>
          <a:bodyPr wrap="square">
            <a:spAutoFit/>
          </a:bodyPr>
          <a:lstStyle/>
          <a:p>
            <a:r>
              <a:rPr lang="zh-CN" altLang="en-US" sz="2400" b="1" dirty="0"/>
              <a:t>例如：设对某一随机现象进行了</a:t>
            </a:r>
            <a:r>
              <a:rPr lang="en-US" altLang="zh-CN" sz="2400" b="1" dirty="0"/>
              <a:t>n</a:t>
            </a:r>
            <a:r>
              <a:rPr lang="zh-CN" altLang="en-US" sz="2400" b="1" dirty="0"/>
              <a:t>次试验与观察，其中</a:t>
            </a:r>
            <a:r>
              <a:rPr lang="en-US" altLang="zh-CN" sz="2400" b="1" dirty="0"/>
              <a:t>A</a:t>
            </a:r>
            <a:r>
              <a:rPr lang="zh-CN" altLang="en-US" sz="2400" b="1" dirty="0"/>
              <a:t>事件出现了</a:t>
            </a:r>
            <a:r>
              <a:rPr lang="en-US" altLang="zh-CN" sz="2400" b="1" dirty="0"/>
              <a:t>m</a:t>
            </a:r>
            <a:r>
              <a:rPr lang="zh-CN" altLang="en-US" sz="2400" b="1" dirty="0"/>
              <a:t>次，即其出现的频率为</a:t>
            </a:r>
            <a:r>
              <a:rPr lang="en-US" altLang="zh-CN" sz="2400" b="1" dirty="0"/>
              <a:t>m/n</a:t>
            </a:r>
            <a:r>
              <a:rPr lang="zh-CN" altLang="en-US" sz="2400" b="1" dirty="0"/>
              <a:t>。经过大量反复试验，常有</a:t>
            </a:r>
            <a:r>
              <a:rPr lang="en-US" altLang="zh-CN" sz="2400" b="1" dirty="0"/>
              <a:t>m/n</a:t>
            </a:r>
            <a:r>
              <a:rPr lang="zh-CN" altLang="en-US" sz="2400" b="1" dirty="0"/>
              <a:t>越来越接近于某个确定的常数。该常数即为事件</a:t>
            </a:r>
            <a:r>
              <a:rPr lang="en-US" altLang="zh-CN" sz="2400" b="1" dirty="0"/>
              <a:t>A</a:t>
            </a:r>
            <a:r>
              <a:rPr lang="zh-CN" altLang="en-US" sz="2400" b="1" dirty="0"/>
              <a:t>出现的概率，常用</a:t>
            </a:r>
            <a:r>
              <a:rPr lang="en-US" altLang="zh-CN" sz="2400" b="1" dirty="0"/>
              <a:t>P (A) </a:t>
            </a:r>
            <a:r>
              <a:rPr lang="zh-CN" altLang="en-US" sz="2400" b="1" dirty="0"/>
              <a:t>表示。</a:t>
            </a:r>
          </a:p>
        </p:txBody>
      </p:sp>
    </p:spTree>
    <p:extLst>
      <p:ext uri="{BB962C8B-B14F-4D97-AF65-F5344CB8AC3E}">
        <p14:creationId xmlns:p14="http://schemas.microsoft.com/office/powerpoint/2010/main" val="3769875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20</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323528" y="1052736"/>
            <a:ext cx="6768752" cy="523220"/>
          </a:xfrm>
          <a:prstGeom prst="rect">
            <a:avLst/>
          </a:prstGeom>
        </p:spPr>
        <p:txBody>
          <a:bodyPr wrap="square">
            <a:spAutoFit/>
          </a:bodyPr>
          <a:lstStyle/>
          <a:p>
            <a:r>
              <a:rPr lang="zh-CN" altLang="en-US" sz="2800" b="1" dirty="0">
                <a:latin typeface="+mj-ea"/>
                <a:ea typeface="+mj-ea"/>
              </a:rPr>
              <a:t>例子：积分计算</a:t>
            </a:r>
          </a:p>
        </p:txBody>
      </p:sp>
      <p:sp>
        <p:nvSpPr>
          <p:cNvPr id="4" name="矩形 3">
            <a:extLst>
              <a:ext uri="{FF2B5EF4-FFF2-40B4-BE49-F238E27FC236}">
                <a16:creationId xmlns:a16="http://schemas.microsoft.com/office/drawing/2014/main" id="{C9380F49-A8BD-4E81-A4C8-2B53ED8071B9}"/>
              </a:ext>
            </a:extLst>
          </p:cNvPr>
          <p:cNvSpPr/>
          <p:nvPr/>
        </p:nvSpPr>
        <p:spPr>
          <a:xfrm>
            <a:off x="539552" y="1738620"/>
            <a:ext cx="8064896" cy="954107"/>
          </a:xfrm>
          <a:prstGeom prst="rect">
            <a:avLst/>
          </a:prstGeom>
        </p:spPr>
        <p:txBody>
          <a:bodyPr wrap="square">
            <a:spAutoFit/>
          </a:bodyPr>
          <a:lstStyle/>
          <a:p>
            <a:r>
              <a:rPr lang="zh-CN" altLang="zh-CN" sz="2800" b="1" dirty="0">
                <a:solidFill>
                  <a:srgbClr val="000000"/>
                </a:solidFill>
                <a:latin typeface="+mj-ea"/>
                <a:ea typeface="+mj-ea"/>
                <a:cs typeface="Times New Roman" panose="02020603050405020304" pitchFamily="18" charset="0"/>
              </a:rPr>
              <a:t>计算函数</a:t>
            </a:r>
            <a:r>
              <a:rPr lang="en-US" altLang="zh-CN" sz="2800" b="1" dirty="0">
                <a:solidFill>
                  <a:srgbClr val="000000"/>
                </a:solidFill>
                <a:latin typeface="+mj-ea"/>
                <a:ea typeface="+mj-ea"/>
                <a:cs typeface="Times New Roman" panose="02020603050405020304" pitchFamily="18" charset="0"/>
              </a:rPr>
              <a:t>y=x</a:t>
            </a:r>
            <a:r>
              <a:rPr lang="en-US" altLang="zh-CN" sz="2800" b="1" baseline="30000" dirty="0">
                <a:solidFill>
                  <a:srgbClr val="000000"/>
                </a:solidFill>
                <a:latin typeface="+mj-ea"/>
                <a:ea typeface="+mj-ea"/>
                <a:cs typeface="Times New Roman" panose="02020603050405020304" pitchFamily="18" charset="0"/>
              </a:rPr>
              <a:t>2</a:t>
            </a:r>
            <a:r>
              <a:rPr lang="zh-CN" altLang="zh-CN" sz="2800" b="1" dirty="0">
                <a:solidFill>
                  <a:srgbClr val="000000"/>
                </a:solidFill>
                <a:latin typeface="+mj-ea"/>
                <a:ea typeface="+mj-ea"/>
                <a:cs typeface="Times New Roman" panose="02020603050405020304" pitchFamily="18" charset="0"/>
              </a:rPr>
              <a:t>在</a:t>
            </a:r>
            <a:r>
              <a:rPr lang="en-US" altLang="zh-CN" sz="2800" b="1" dirty="0">
                <a:solidFill>
                  <a:srgbClr val="000000"/>
                </a:solidFill>
                <a:latin typeface="+mj-ea"/>
                <a:ea typeface="+mj-ea"/>
                <a:cs typeface="Times New Roman" panose="02020603050405020304" pitchFamily="18" charset="0"/>
              </a:rPr>
              <a:t>[0,1]</a:t>
            </a:r>
            <a:r>
              <a:rPr lang="zh-CN" altLang="zh-CN" sz="2800" b="1" dirty="0">
                <a:solidFill>
                  <a:srgbClr val="000000"/>
                </a:solidFill>
                <a:latin typeface="+mj-ea"/>
                <a:ea typeface="+mj-ea"/>
                <a:cs typeface="Times New Roman" panose="02020603050405020304" pitchFamily="18" charset="0"/>
              </a:rPr>
              <a:t>区间的积分，就是求出下图红色部分的面积。</a:t>
            </a:r>
            <a:endParaRPr lang="zh-CN" altLang="en-US" sz="2800" b="1" dirty="0">
              <a:latin typeface="+mj-ea"/>
              <a:ea typeface="+mj-ea"/>
            </a:endParaRPr>
          </a:p>
        </p:txBody>
      </p:sp>
      <p:pic>
        <p:nvPicPr>
          <p:cNvPr id="9" name="图片 8" descr="bg2015072605.jpg">
            <a:extLst>
              <a:ext uri="{FF2B5EF4-FFF2-40B4-BE49-F238E27FC236}">
                <a16:creationId xmlns:a16="http://schemas.microsoft.com/office/drawing/2014/main" id="{7727B698-7208-4364-9107-869E77F0084D}"/>
              </a:ext>
            </a:extLst>
          </p:cNvPr>
          <p:cNvPicPr/>
          <p:nvPr/>
        </p:nvPicPr>
        <p:blipFill>
          <a:blip r:embed="rId3"/>
          <a:stretch>
            <a:fillRect/>
          </a:stretch>
        </p:blipFill>
        <p:spPr>
          <a:xfrm>
            <a:off x="2699792" y="2867983"/>
            <a:ext cx="3394710" cy="2644140"/>
          </a:xfrm>
          <a:prstGeom prst="rect">
            <a:avLst/>
          </a:prstGeom>
        </p:spPr>
      </p:pic>
    </p:spTree>
    <p:extLst>
      <p:ext uri="{BB962C8B-B14F-4D97-AF65-F5344CB8AC3E}">
        <p14:creationId xmlns:p14="http://schemas.microsoft.com/office/powerpoint/2010/main" val="189405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21</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pic>
        <p:nvPicPr>
          <p:cNvPr id="9" name="图片 8" descr="bg2015072605.jpg">
            <a:extLst>
              <a:ext uri="{FF2B5EF4-FFF2-40B4-BE49-F238E27FC236}">
                <a16:creationId xmlns:a16="http://schemas.microsoft.com/office/drawing/2014/main" id="{7727B698-7208-4364-9107-869E77F0084D}"/>
              </a:ext>
            </a:extLst>
          </p:cNvPr>
          <p:cNvPicPr/>
          <p:nvPr/>
        </p:nvPicPr>
        <p:blipFill>
          <a:blip r:embed="rId3"/>
          <a:stretch>
            <a:fillRect/>
          </a:stretch>
        </p:blipFill>
        <p:spPr>
          <a:xfrm>
            <a:off x="2699792" y="2867983"/>
            <a:ext cx="3394710" cy="2644140"/>
          </a:xfrm>
          <a:prstGeom prst="rect">
            <a:avLst/>
          </a:prstGeom>
        </p:spPr>
      </p:pic>
      <p:sp>
        <p:nvSpPr>
          <p:cNvPr id="10" name="矩形 9">
            <a:extLst>
              <a:ext uri="{FF2B5EF4-FFF2-40B4-BE49-F238E27FC236}">
                <a16:creationId xmlns:a16="http://schemas.microsoft.com/office/drawing/2014/main" id="{F1F6CABA-7FC1-4A44-B4D5-CA10DC254E64}"/>
              </a:ext>
            </a:extLst>
          </p:cNvPr>
          <p:cNvSpPr/>
          <p:nvPr/>
        </p:nvSpPr>
        <p:spPr>
          <a:xfrm>
            <a:off x="323528" y="1017821"/>
            <a:ext cx="8496944" cy="1569660"/>
          </a:xfrm>
          <a:prstGeom prst="rect">
            <a:avLst/>
          </a:prstGeom>
        </p:spPr>
        <p:txBody>
          <a:bodyPr wrap="square">
            <a:spAutoFit/>
          </a:bodyPr>
          <a:lstStyle/>
          <a:p>
            <a:r>
              <a:rPr lang="zh-CN" altLang="zh-CN" sz="2400" b="1" dirty="0">
                <a:latin typeface="+mj-ea"/>
                <a:ea typeface="+mj-ea"/>
              </a:rPr>
              <a:t>这个函数在</a:t>
            </a:r>
            <a:r>
              <a:rPr lang="en-US" altLang="zh-CN" sz="2400" b="1" dirty="0">
                <a:latin typeface="+mj-ea"/>
                <a:ea typeface="+mj-ea"/>
              </a:rPr>
              <a:t>(1,1)</a:t>
            </a:r>
            <a:r>
              <a:rPr lang="zh-CN" altLang="zh-CN" sz="2400" b="1" dirty="0">
                <a:latin typeface="+mj-ea"/>
                <a:ea typeface="+mj-ea"/>
              </a:rPr>
              <a:t>点的取值为</a:t>
            </a:r>
            <a:r>
              <a:rPr lang="en-US" altLang="zh-CN" sz="2400" b="1" dirty="0">
                <a:latin typeface="+mj-ea"/>
                <a:ea typeface="+mj-ea"/>
              </a:rPr>
              <a:t>1</a:t>
            </a:r>
            <a:r>
              <a:rPr lang="zh-CN" altLang="zh-CN" sz="2400" b="1" dirty="0">
                <a:latin typeface="+mj-ea"/>
                <a:ea typeface="+mj-ea"/>
              </a:rPr>
              <a:t>，所以整个红色区域在一个面积为</a:t>
            </a:r>
            <a:r>
              <a:rPr lang="en-US" altLang="zh-CN" sz="2400" b="1" dirty="0">
                <a:latin typeface="+mj-ea"/>
                <a:ea typeface="+mj-ea"/>
              </a:rPr>
              <a:t>1</a:t>
            </a:r>
            <a:r>
              <a:rPr lang="zh-CN" altLang="zh-CN" sz="2400" b="1" dirty="0">
                <a:latin typeface="+mj-ea"/>
                <a:ea typeface="+mj-ea"/>
              </a:rPr>
              <a:t>的正方形里面。在该正方形内部，产生大量随机点，可以计算出有多少点落在红色区域（判断条件</a:t>
            </a:r>
            <a:r>
              <a:rPr lang="en-US" altLang="zh-CN" sz="2400" b="1" dirty="0">
                <a:latin typeface="+mj-ea"/>
                <a:ea typeface="+mj-ea"/>
              </a:rPr>
              <a:t>y&lt;x</a:t>
            </a:r>
            <a:r>
              <a:rPr lang="en-US" altLang="zh-CN" sz="2400" b="1" baseline="30000" dirty="0">
                <a:latin typeface="+mj-ea"/>
                <a:ea typeface="+mj-ea"/>
              </a:rPr>
              <a:t>2</a:t>
            </a:r>
            <a:r>
              <a:rPr lang="zh-CN" altLang="zh-CN" sz="2400" b="1" dirty="0">
                <a:latin typeface="+mj-ea"/>
                <a:ea typeface="+mj-ea"/>
              </a:rPr>
              <a:t>）。这个比重就是所要求的积分值。</a:t>
            </a:r>
          </a:p>
        </p:txBody>
      </p:sp>
      <p:sp>
        <p:nvSpPr>
          <p:cNvPr id="5" name="矩形 4">
            <a:extLst>
              <a:ext uri="{FF2B5EF4-FFF2-40B4-BE49-F238E27FC236}">
                <a16:creationId xmlns:a16="http://schemas.microsoft.com/office/drawing/2014/main" id="{F5BEDD99-4F58-4A26-B484-1BAF1F9E07F0}"/>
              </a:ext>
            </a:extLst>
          </p:cNvPr>
          <p:cNvSpPr/>
          <p:nvPr/>
        </p:nvSpPr>
        <p:spPr>
          <a:xfrm>
            <a:off x="2086572" y="5823364"/>
            <a:ext cx="4824536" cy="369332"/>
          </a:xfrm>
          <a:prstGeom prst="rect">
            <a:avLst/>
          </a:prstGeom>
        </p:spPr>
        <p:txBody>
          <a:bodyPr wrap="square">
            <a:spAutoFit/>
          </a:bodyPr>
          <a:lstStyle/>
          <a:p>
            <a:pPr algn="just">
              <a:spcAft>
                <a:spcPts val="0"/>
              </a:spcAft>
            </a:pPr>
            <a:r>
              <a:rPr lang="zh-CN" altLang="zh-CN" kern="100" dirty="0">
                <a:solidFill>
                  <a:srgbClr val="000000"/>
                </a:solidFill>
                <a:latin typeface="Calibri" panose="020F0502020204030204" pitchFamily="34" charset="0"/>
                <a:cs typeface="Times New Roman" panose="02020603050405020304" pitchFamily="18" charset="0"/>
              </a:rPr>
              <a:t>用</a:t>
            </a:r>
            <a:r>
              <a:rPr lang="en-US" altLang="zh-CN" kern="100" dirty="0" err="1">
                <a:solidFill>
                  <a:srgbClr val="000000"/>
                </a:solidFill>
                <a:latin typeface="Calibri" panose="020F0502020204030204" pitchFamily="34" charset="0"/>
                <a:cs typeface="Times New Roman" panose="02020603050405020304" pitchFamily="18" charset="0"/>
              </a:rPr>
              <a:t>Matlab</a:t>
            </a:r>
            <a:r>
              <a:rPr lang="zh-CN" altLang="zh-CN" kern="100" dirty="0">
                <a:solidFill>
                  <a:srgbClr val="000000"/>
                </a:solidFill>
                <a:latin typeface="Calibri" panose="020F0502020204030204" pitchFamily="34" charset="0"/>
                <a:cs typeface="Times New Roman" panose="02020603050405020304" pitchFamily="18" charset="0"/>
              </a:rPr>
              <a:t>模拟</a:t>
            </a:r>
            <a:r>
              <a:rPr lang="en-US" altLang="zh-CN" kern="100" dirty="0">
                <a:solidFill>
                  <a:srgbClr val="000000"/>
                </a:solidFill>
                <a:latin typeface="Calibri" panose="020F0502020204030204" pitchFamily="34" charset="0"/>
                <a:cs typeface="Times New Roman" panose="02020603050405020304" pitchFamily="18" charset="0"/>
              </a:rPr>
              <a:t>100</a:t>
            </a:r>
            <a:r>
              <a:rPr lang="zh-CN" altLang="zh-CN" kern="100" dirty="0">
                <a:solidFill>
                  <a:srgbClr val="000000"/>
                </a:solidFill>
                <a:latin typeface="Calibri" panose="020F0502020204030204" pitchFamily="34" charset="0"/>
                <a:cs typeface="Times New Roman" panose="02020603050405020304" pitchFamily="18" charset="0"/>
              </a:rPr>
              <a:t>万个随机点，结果为</a:t>
            </a:r>
            <a:r>
              <a:rPr lang="en-US" altLang="zh-CN" kern="100" dirty="0">
                <a:solidFill>
                  <a:srgbClr val="000000"/>
                </a:solidFill>
                <a:latin typeface="Calibri" panose="020F0502020204030204" pitchFamily="34" charset="0"/>
                <a:cs typeface="Times New Roman" panose="02020603050405020304" pitchFamily="18" charset="0"/>
              </a:rPr>
              <a:t>0.3328</a:t>
            </a:r>
            <a:r>
              <a:rPr lang="zh-CN" altLang="zh-CN" kern="100" dirty="0">
                <a:solidFill>
                  <a:srgbClr val="000000"/>
                </a:solidFill>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9669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22</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107504" y="889556"/>
            <a:ext cx="6768752" cy="523220"/>
          </a:xfrm>
          <a:prstGeom prst="rect">
            <a:avLst/>
          </a:prstGeom>
        </p:spPr>
        <p:txBody>
          <a:bodyPr wrap="square">
            <a:spAutoFit/>
          </a:bodyPr>
          <a:lstStyle/>
          <a:p>
            <a:r>
              <a:rPr lang="zh-CN" altLang="en-US" sz="2800" b="1" dirty="0">
                <a:latin typeface="+mj-ea"/>
                <a:ea typeface="+mj-ea"/>
              </a:rPr>
              <a:t>例子：港口系统（排队模型）</a:t>
            </a:r>
          </a:p>
        </p:txBody>
      </p:sp>
      <p:sp>
        <p:nvSpPr>
          <p:cNvPr id="4" name="矩形 3">
            <a:extLst>
              <a:ext uri="{FF2B5EF4-FFF2-40B4-BE49-F238E27FC236}">
                <a16:creationId xmlns:a16="http://schemas.microsoft.com/office/drawing/2014/main" id="{C9380F49-A8BD-4E81-A4C8-2B53ED8071B9}"/>
              </a:ext>
            </a:extLst>
          </p:cNvPr>
          <p:cNvSpPr/>
          <p:nvPr/>
        </p:nvSpPr>
        <p:spPr>
          <a:xfrm>
            <a:off x="433385" y="1484784"/>
            <a:ext cx="8510636" cy="5262979"/>
          </a:xfrm>
          <a:prstGeom prst="rect">
            <a:avLst/>
          </a:prstGeom>
        </p:spPr>
        <p:txBody>
          <a:bodyPr wrap="square">
            <a:spAutoFit/>
          </a:bodyPr>
          <a:lstStyle/>
          <a:p>
            <a:r>
              <a:rPr lang="zh-CN" altLang="en-US" sz="2800" b="1" dirty="0">
                <a:latin typeface="+mn-ea"/>
              </a:rPr>
              <a:t>考察一个带有船只卸货设备的小港口，任何时间仅能为一艘船卸货，船只进港是为了卸货，相邻两艘船到达的时间间隔在</a:t>
            </a:r>
            <a:r>
              <a:rPr lang="en-US" altLang="zh-CN" sz="2800" b="1" dirty="0">
                <a:latin typeface="+mn-ea"/>
              </a:rPr>
              <a:t>15min</a:t>
            </a:r>
            <a:r>
              <a:rPr lang="zh-CN" altLang="en-US" sz="2800" b="1" dirty="0">
                <a:latin typeface="+mn-ea"/>
              </a:rPr>
              <a:t>到</a:t>
            </a:r>
            <a:r>
              <a:rPr lang="en-US" altLang="zh-CN" sz="2800" b="1" dirty="0">
                <a:latin typeface="+mn-ea"/>
              </a:rPr>
              <a:t>145min</a:t>
            </a:r>
            <a:r>
              <a:rPr lang="zh-CN" altLang="en-US" sz="2800" b="1" dirty="0">
                <a:latin typeface="+mn-ea"/>
              </a:rPr>
              <a:t>之间变化。一艘船的卸货时间由所卸货货物的类型和数量决定，在</a:t>
            </a:r>
            <a:r>
              <a:rPr lang="en-US" altLang="zh-CN" sz="2800" b="1" dirty="0">
                <a:latin typeface="+mn-ea"/>
              </a:rPr>
              <a:t>45min</a:t>
            </a:r>
            <a:r>
              <a:rPr lang="zh-CN" altLang="en-US" sz="2800" b="1" dirty="0">
                <a:latin typeface="+mn-ea"/>
              </a:rPr>
              <a:t>到</a:t>
            </a:r>
            <a:r>
              <a:rPr lang="en-US" altLang="zh-CN" sz="2800" b="1" dirty="0">
                <a:latin typeface="+mn-ea"/>
              </a:rPr>
              <a:t>90min</a:t>
            </a:r>
            <a:r>
              <a:rPr lang="zh-CN" altLang="en-US" sz="2800" b="1" dirty="0">
                <a:latin typeface="+mn-ea"/>
              </a:rPr>
              <a:t>之间变化。</a:t>
            </a:r>
            <a:endParaRPr lang="en-US" altLang="zh-CN" sz="2800" b="1" dirty="0">
              <a:latin typeface="+mn-ea"/>
            </a:endParaRPr>
          </a:p>
          <a:p>
            <a:endParaRPr lang="en-US" altLang="zh-CN" sz="2800" b="1" dirty="0">
              <a:latin typeface="+mn-ea"/>
            </a:endParaRPr>
          </a:p>
          <a:p>
            <a:r>
              <a:rPr lang="zh-CN" altLang="en-US" sz="2800" b="1" dirty="0">
                <a:latin typeface="+mn-ea"/>
              </a:rPr>
              <a:t>需回答以下问题：</a:t>
            </a:r>
            <a:endParaRPr lang="en-US" altLang="zh-CN" sz="2800" b="1" dirty="0">
              <a:latin typeface="+mn-ea"/>
            </a:endParaRPr>
          </a:p>
          <a:p>
            <a:r>
              <a:rPr lang="en-US" altLang="zh-CN" sz="2600" b="1" dirty="0">
                <a:latin typeface="+mn-ea"/>
              </a:rPr>
              <a:t>1</a:t>
            </a:r>
            <a:r>
              <a:rPr lang="zh-CN" altLang="en-US" sz="2600" b="1" dirty="0">
                <a:latin typeface="+mn-ea"/>
              </a:rPr>
              <a:t>）每艘船只在港口的平均时间和最长时间是多少？</a:t>
            </a:r>
            <a:endParaRPr lang="en-US" altLang="zh-CN" sz="2600" b="1" dirty="0">
              <a:latin typeface="+mn-ea"/>
            </a:endParaRPr>
          </a:p>
          <a:p>
            <a:r>
              <a:rPr lang="en-US" altLang="zh-CN" sz="2600" b="1" dirty="0">
                <a:latin typeface="+mn-ea"/>
              </a:rPr>
              <a:t>2</a:t>
            </a:r>
            <a:r>
              <a:rPr lang="zh-CN" altLang="en-US" sz="2600" b="1" dirty="0">
                <a:latin typeface="+mn-ea"/>
              </a:rPr>
              <a:t>）若一艘船只的等待时间是从到达到开始卸货时间，每艘船只的平均等待时间和最长等待时间是多少？</a:t>
            </a:r>
            <a:endParaRPr lang="en-US" altLang="zh-CN" sz="2600" b="1" dirty="0">
              <a:latin typeface="+mn-ea"/>
            </a:endParaRPr>
          </a:p>
          <a:p>
            <a:r>
              <a:rPr lang="en-US" altLang="zh-CN" sz="2600" b="1" dirty="0">
                <a:latin typeface="+mn-ea"/>
              </a:rPr>
              <a:t>3</a:t>
            </a:r>
            <a:r>
              <a:rPr lang="zh-CN" altLang="en-US" sz="2600" b="1" dirty="0">
                <a:latin typeface="+mn-ea"/>
              </a:rPr>
              <a:t>）卸货设备空闲时间的百分比是多少？</a:t>
            </a:r>
            <a:endParaRPr lang="en-US" altLang="zh-CN" sz="2600" b="1" dirty="0">
              <a:latin typeface="+mn-ea"/>
            </a:endParaRPr>
          </a:p>
          <a:p>
            <a:r>
              <a:rPr lang="en-US" altLang="zh-CN" sz="2600" b="1" dirty="0">
                <a:latin typeface="+mn-ea"/>
              </a:rPr>
              <a:t>4</a:t>
            </a:r>
            <a:r>
              <a:rPr lang="zh-CN" altLang="en-US" sz="2600" b="1" dirty="0">
                <a:latin typeface="+mn-ea"/>
              </a:rPr>
              <a:t>）船只排队的长度是多少？</a:t>
            </a:r>
            <a:endParaRPr lang="en-US" altLang="zh-CN" sz="2600" b="1" dirty="0">
              <a:latin typeface="+mn-ea"/>
            </a:endParaRPr>
          </a:p>
        </p:txBody>
      </p:sp>
    </p:spTree>
    <p:extLst>
      <p:ext uri="{BB962C8B-B14F-4D97-AF65-F5344CB8AC3E}">
        <p14:creationId xmlns:p14="http://schemas.microsoft.com/office/powerpoint/2010/main" val="415199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23</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323528" y="961733"/>
            <a:ext cx="2664296" cy="523220"/>
          </a:xfrm>
          <a:prstGeom prst="rect">
            <a:avLst/>
          </a:prstGeom>
        </p:spPr>
        <p:txBody>
          <a:bodyPr wrap="square">
            <a:spAutoFit/>
          </a:bodyPr>
          <a:lstStyle/>
          <a:p>
            <a:r>
              <a:rPr lang="zh-CN" altLang="en-US" sz="2800" b="1" dirty="0">
                <a:latin typeface="+mj-ea"/>
                <a:ea typeface="+mj-ea"/>
              </a:rPr>
              <a:t>以</a:t>
            </a:r>
            <a:r>
              <a:rPr lang="en-US" altLang="zh-CN" sz="2800" b="1" dirty="0">
                <a:latin typeface="+mj-ea"/>
                <a:ea typeface="+mj-ea"/>
              </a:rPr>
              <a:t>5</a:t>
            </a:r>
            <a:r>
              <a:rPr lang="zh-CN" altLang="en-US" sz="2800" b="1" dirty="0">
                <a:latin typeface="+mj-ea"/>
                <a:ea typeface="+mj-ea"/>
              </a:rPr>
              <a:t>艘船为例</a:t>
            </a:r>
          </a:p>
        </p:txBody>
      </p:sp>
      <p:pic>
        <p:nvPicPr>
          <p:cNvPr id="9" name="Picture 2">
            <a:extLst>
              <a:ext uri="{FF2B5EF4-FFF2-40B4-BE49-F238E27FC236}">
                <a16:creationId xmlns:a16="http://schemas.microsoft.com/office/drawing/2014/main" id="{A57A5C69-E29A-4FAB-881F-7E6EB658B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455" y="1649949"/>
            <a:ext cx="8059737"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a:extLst>
              <a:ext uri="{FF2B5EF4-FFF2-40B4-BE49-F238E27FC236}">
                <a16:creationId xmlns:a16="http://schemas.microsoft.com/office/drawing/2014/main" id="{2E3AF8BA-19FF-4026-B83E-28E82071B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197654"/>
            <a:ext cx="6408737"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51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24</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3" name="矩形 2">
            <a:extLst>
              <a:ext uri="{FF2B5EF4-FFF2-40B4-BE49-F238E27FC236}">
                <a16:creationId xmlns:a16="http://schemas.microsoft.com/office/drawing/2014/main" id="{744A9580-695D-48F2-96D1-EE3A951BEFFF}"/>
              </a:ext>
            </a:extLst>
          </p:cNvPr>
          <p:cNvSpPr/>
          <p:nvPr/>
        </p:nvSpPr>
        <p:spPr>
          <a:xfrm>
            <a:off x="323528" y="961733"/>
            <a:ext cx="2664296" cy="523220"/>
          </a:xfrm>
          <a:prstGeom prst="rect">
            <a:avLst/>
          </a:prstGeom>
        </p:spPr>
        <p:txBody>
          <a:bodyPr wrap="square">
            <a:spAutoFit/>
          </a:bodyPr>
          <a:lstStyle/>
          <a:p>
            <a:r>
              <a:rPr lang="zh-CN" altLang="en-US" sz="2800" b="1" dirty="0">
                <a:latin typeface="+mj-ea"/>
                <a:ea typeface="+mj-ea"/>
              </a:rPr>
              <a:t>变量定义</a:t>
            </a:r>
          </a:p>
        </p:txBody>
      </p:sp>
      <p:pic>
        <p:nvPicPr>
          <p:cNvPr id="11" name="Picture 2">
            <a:extLst>
              <a:ext uri="{FF2B5EF4-FFF2-40B4-BE49-F238E27FC236}">
                <a16:creationId xmlns:a16="http://schemas.microsoft.com/office/drawing/2014/main" id="{A1D44388-A313-4D34-A526-1C0B8461D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7217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a:extLst>
              <a:ext uri="{FF2B5EF4-FFF2-40B4-BE49-F238E27FC236}">
                <a16:creationId xmlns:a16="http://schemas.microsoft.com/office/drawing/2014/main" id="{A822FB10-FC07-4AA2-802D-47ED3C212654}"/>
              </a:ext>
            </a:extLst>
          </p:cNvPr>
          <p:cNvSpPr txBox="1"/>
          <p:nvPr/>
        </p:nvSpPr>
        <p:spPr>
          <a:xfrm>
            <a:off x="2970282" y="2253621"/>
            <a:ext cx="5544616" cy="338554"/>
          </a:xfrm>
          <a:prstGeom prst="rect">
            <a:avLst/>
          </a:prstGeom>
          <a:noFill/>
        </p:spPr>
        <p:txBody>
          <a:bodyPr wrap="square" rtlCol="0">
            <a:spAutoFit/>
          </a:bodyPr>
          <a:lstStyle/>
          <a:p>
            <a:r>
              <a:rPr lang="zh-CN" altLang="en-US" sz="1600" b="1" dirty="0">
                <a:solidFill>
                  <a:srgbClr val="FF0000"/>
                </a:solidFill>
              </a:rPr>
              <a:t>船只</a:t>
            </a:r>
            <a:r>
              <a:rPr lang="en-US" altLang="zh-CN" sz="1600" b="1" dirty="0" err="1">
                <a:solidFill>
                  <a:srgbClr val="FF0000"/>
                </a:solidFill>
              </a:rPr>
              <a:t>i</a:t>
            </a:r>
            <a:r>
              <a:rPr lang="zh-CN" altLang="en-US" sz="1600" b="1" dirty="0">
                <a:solidFill>
                  <a:srgbClr val="FF0000"/>
                </a:solidFill>
              </a:rPr>
              <a:t>与</a:t>
            </a:r>
            <a:r>
              <a:rPr lang="en-US" altLang="zh-CN" sz="1600" b="1" dirty="0">
                <a:solidFill>
                  <a:srgbClr val="FF0000"/>
                </a:solidFill>
              </a:rPr>
              <a:t>i-1</a:t>
            </a:r>
            <a:r>
              <a:rPr lang="zh-CN" altLang="en-US" sz="1600" b="1" dirty="0">
                <a:solidFill>
                  <a:srgbClr val="FF0000"/>
                </a:solidFill>
              </a:rPr>
              <a:t>的到达时间间隔（</a:t>
            </a:r>
            <a:r>
              <a:rPr lang="en-US" altLang="zh-CN" sz="1600" b="1" dirty="0">
                <a:solidFill>
                  <a:srgbClr val="FF0000"/>
                </a:solidFill>
              </a:rPr>
              <a:t>15min</a:t>
            </a:r>
            <a:r>
              <a:rPr lang="zh-CN" altLang="en-US" sz="1600" b="1" dirty="0">
                <a:solidFill>
                  <a:srgbClr val="FF0000"/>
                </a:solidFill>
              </a:rPr>
              <a:t>到</a:t>
            </a:r>
            <a:r>
              <a:rPr lang="en-US" altLang="zh-CN" sz="1600" b="1" dirty="0">
                <a:solidFill>
                  <a:srgbClr val="FF0000"/>
                </a:solidFill>
              </a:rPr>
              <a:t>145min</a:t>
            </a:r>
            <a:r>
              <a:rPr lang="zh-CN" altLang="en-US" sz="1600" b="1" dirty="0">
                <a:solidFill>
                  <a:srgbClr val="FF0000"/>
                </a:solidFill>
              </a:rPr>
              <a:t>随机产生）</a:t>
            </a:r>
            <a:endParaRPr lang="en-US" altLang="zh-CN" sz="1600" b="1" dirty="0">
              <a:solidFill>
                <a:srgbClr val="FF0000"/>
              </a:solidFill>
            </a:endParaRPr>
          </a:p>
        </p:txBody>
      </p:sp>
      <p:sp>
        <p:nvSpPr>
          <p:cNvPr id="10" name="文本框 9">
            <a:extLst>
              <a:ext uri="{FF2B5EF4-FFF2-40B4-BE49-F238E27FC236}">
                <a16:creationId xmlns:a16="http://schemas.microsoft.com/office/drawing/2014/main" id="{3B9D5883-415F-471C-822E-CE61F77E2F6F}"/>
              </a:ext>
            </a:extLst>
          </p:cNvPr>
          <p:cNvSpPr txBox="1"/>
          <p:nvPr/>
        </p:nvSpPr>
        <p:spPr>
          <a:xfrm>
            <a:off x="2380135" y="3001356"/>
            <a:ext cx="4639412" cy="338554"/>
          </a:xfrm>
          <a:prstGeom prst="rect">
            <a:avLst/>
          </a:prstGeom>
          <a:noFill/>
        </p:spPr>
        <p:txBody>
          <a:bodyPr wrap="none" rtlCol="0">
            <a:spAutoFit/>
          </a:bodyPr>
          <a:lstStyle/>
          <a:p>
            <a:r>
              <a:rPr lang="zh-CN" altLang="en-US" sz="1600" b="1" dirty="0">
                <a:solidFill>
                  <a:srgbClr val="FF0000"/>
                </a:solidFill>
                <a:latin typeface="+mj-ea"/>
                <a:ea typeface="+mj-ea"/>
              </a:rPr>
              <a:t>船只</a:t>
            </a:r>
            <a:r>
              <a:rPr lang="en-US" altLang="zh-CN" sz="1600" b="1" dirty="0" err="1">
                <a:solidFill>
                  <a:srgbClr val="FF0000"/>
                </a:solidFill>
                <a:latin typeface="+mj-ea"/>
                <a:ea typeface="+mj-ea"/>
              </a:rPr>
              <a:t>i</a:t>
            </a:r>
            <a:r>
              <a:rPr lang="zh-CN" altLang="en-US" sz="1600" b="1" dirty="0">
                <a:solidFill>
                  <a:srgbClr val="FF0000"/>
                </a:solidFill>
                <a:latin typeface="+mj-ea"/>
                <a:ea typeface="+mj-ea"/>
              </a:rPr>
              <a:t>所需的卸货时间（</a:t>
            </a:r>
            <a:r>
              <a:rPr lang="en-US" altLang="zh-CN" sz="1600" b="1" dirty="0">
                <a:solidFill>
                  <a:srgbClr val="FF0000"/>
                </a:solidFill>
                <a:latin typeface="+mj-ea"/>
                <a:ea typeface="+mj-ea"/>
              </a:rPr>
              <a:t>45min</a:t>
            </a:r>
            <a:r>
              <a:rPr lang="zh-CN" altLang="en-US" sz="1600" b="1" dirty="0">
                <a:solidFill>
                  <a:srgbClr val="FF0000"/>
                </a:solidFill>
                <a:latin typeface="+mj-ea"/>
                <a:ea typeface="+mj-ea"/>
              </a:rPr>
              <a:t>到</a:t>
            </a:r>
            <a:r>
              <a:rPr lang="en-US" altLang="zh-CN" sz="1600" b="1" dirty="0">
                <a:solidFill>
                  <a:srgbClr val="FF0000"/>
                </a:solidFill>
                <a:latin typeface="+mj-ea"/>
                <a:ea typeface="+mj-ea"/>
              </a:rPr>
              <a:t>90min</a:t>
            </a:r>
            <a:r>
              <a:rPr lang="zh-CN" altLang="en-US" sz="1600" b="1" dirty="0">
                <a:solidFill>
                  <a:srgbClr val="FF0000"/>
                </a:solidFill>
                <a:latin typeface="+mj-ea"/>
                <a:ea typeface="+mj-ea"/>
              </a:rPr>
              <a:t>随机产生）</a:t>
            </a:r>
            <a:endParaRPr lang="en-US" altLang="zh-CN" sz="1600" b="1" dirty="0">
              <a:solidFill>
                <a:srgbClr val="FF0000"/>
              </a:solidFill>
              <a:latin typeface="+mj-ea"/>
              <a:ea typeface="+mj-ea"/>
            </a:endParaRPr>
          </a:p>
        </p:txBody>
      </p:sp>
    </p:spTree>
    <p:extLst>
      <p:ext uri="{BB962C8B-B14F-4D97-AF65-F5344CB8AC3E}">
        <p14:creationId xmlns:p14="http://schemas.microsoft.com/office/powerpoint/2010/main" val="3119247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25</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pic>
        <p:nvPicPr>
          <p:cNvPr id="9" name="Picture 2">
            <a:extLst>
              <a:ext uri="{FF2B5EF4-FFF2-40B4-BE49-F238E27FC236}">
                <a16:creationId xmlns:a16="http://schemas.microsoft.com/office/drawing/2014/main" id="{CA77DE7B-BCC8-471E-B5D4-3251E0F52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5491"/>
          <a:stretch>
            <a:fillRect/>
          </a:stretch>
        </p:blipFill>
        <p:spPr bwMode="auto">
          <a:xfrm>
            <a:off x="431800" y="1477724"/>
            <a:ext cx="8280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a:extLst>
              <a:ext uri="{FF2B5EF4-FFF2-40B4-BE49-F238E27FC236}">
                <a16:creationId xmlns:a16="http://schemas.microsoft.com/office/drawing/2014/main" id="{EBCC1058-F853-4ADD-97F1-ECF1203919D7}"/>
              </a:ext>
            </a:extLst>
          </p:cNvPr>
          <p:cNvSpPr/>
          <p:nvPr/>
        </p:nvSpPr>
        <p:spPr>
          <a:xfrm>
            <a:off x="323528" y="908720"/>
            <a:ext cx="2664296" cy="523220"/>
          </a:xfrm>
          <a:prstGeom prst="rect">
            <a:avLst/>
          </a:prstGeom>
        </p:spPr>
        <p:txBody>
          <a:bodyPr wrap="square">
            <a:spAutoFit/>
          </a:bodyPr>
          <a:lstStyle/>
          <a:p>
            <a:r>
              <a:rPr lang="zh-CN" altLang="en-US" sz="2800" b="1" dirty="0">
                <a:latin typeface="+mj-ea"/>
                <a:ea typeface="+mj-ea"/>
              </a:rPr>
              <a:t>模拟算法</a:t>
            </a:r>
          </a:p>
        </p:txBody>
      </p:sp>
      <p:sp>
        <p:nvSpPr>
          <p:cNvPr id="3" name="矩形: 圆角 2">
            <a:extLst>
              <a:ext uri="{FF2B5EF4-FFF2-40B4-BE49-F238E27FC236}">
                <a16:creationId xmlns:a16="http://schemas.microsoft.com/office/drawing/2014/main" id="{ABFB447F-D197-4A14-9007-C22381807F9F}"/>
              </a:ext>
            </a:extLst>
          </p:cNvPr>
          <p:cNvSpPr/>
          <p:nvPr/>
        </p:nvSpPr>
        <p:spPr>
          <a:xfrm>
            <a:off x="971600" y="2276872"/>
            <a:ext cx="6408712" cy="136815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08AB9DA-14D3-4B61-A4C5-2B20186C4C1C}"/>
              </a:ext>
            </a:extLst>
          </p:cNvPr>
          <p:cNvSpPr txBox="1"/>
          <p:nvPr/>
        </p:nvSpPr>
        <p:spPr>
          <a:xfrm>
            <a:off x="7452320" y="2492896"/>
            <a:ext cx="1059221" cy="584775"/>
          </a:xfrm>
          <a:prstGeom prst="rect">
            <a:avLst/>
          </a:prstGeom>
          <a:noFill/>
        </p:spPr>
        <p:txBody>
          <a:bodyPr wrap="square" rtlCol="0">
            <a:spAutoFit/>
          </a:bodyPr>
          <a:lstStyle/>
          <a:p>
            <a:r>
              <a:rPr lang="zh-CN" altLang="en-US" sz="1600" b="1" dirty="0">
                <a:solidFill>
                  <a:srgbClr val="FF0000"/>
                </a:solidFill>
              </a:rPr>
              <a:t>第一艘船只的处理</a:t>
            </a:r>
          </a:p>
        </p:txBody>
      </p:sp>
      <p:sp>
        <p:nvSpPr>
          <p:cNvPr id="13" name="文本框 12">
            <a:extLst>
              <a:ext uri="{FF2B5EF4-FFF2-40B4-BE49-F238E27FC236}">
                <a16:creationId xmlns:a16="http://schemas.microsoft.com/office/drawing/2014/main" id="{57CC3BED-B527-4EAF-8E77-8FD1EB410E0B}"/>
              </a:ext>
            </a:extLst>
          </p:cNvPr>
          <p:cNvSpPr txBox="1"/>
          <p:nvPr/>
        </p:nvSpPr>
        <p:spPr>
          <a:xfrm>
            <a:off x="659672" y="4293096"/>
            <a:ext cx="288032" cy="1323439"/>
          </a:xfrm>
          <a:prstGeom prst="rect">
            <a:avLst/>
          </a:prstGeom>
          <a:noFill/>
          <a:ln>
            <a:solidFill>
              <a:srgbClr val="FF0000"/>
            </a:solidFill>
          </a:ln>
        </p:spPr>
        <p:txBody>
          <a:bodyPr wrap="square" rtlCol="0">
            <a:spAutoFit/>
          </a:bodyPr>
          <a:lstStyle/>
          <a:p>
            <a:pPr algn="ctr"/>
            <a:r>
              <a:rPr lang="zh-CN" altLang="en-US" sz="1600" b="1" dirty="0">
                <a:solidFill>
                  <a:srgbClr val="FF0000"/>
                </a:solidFill>
              </a:rPr>
              <a:t>第</a:t>
            </a:r>
            <a:r>
              <a:rPr lang="en-US" altLang="zh-CN" sz="1600" b="1" dirty="0" err="1">
                <a:solidFill>
                  <a:srgbClr val="FF0000"/>
                </a:solidFill>
              </a:rPr>
              <a:t>i</a:t>
            </a:r>
            <a:r>
              <a:rPr lang="zh-CN" altLang="en-US" sz="1600" b="1" dirty="0">
                <a:solidFill>
                  <a:srgbClr val="FF0000"/>
                </a:solidFill>
              </a:rPr>
              <a:t>艘船只</a:t>
            </a:r>
          </a:p>
        </p:txBody>
      </p:sp>
    </p:spTree>
    <p:extLst>
      <p:ext uri="{BB962C8B-B14F-4D97-AF65-F5344CB8AC3E}">
        <p14:creationId xmlns:p14="http://schemas.microsoft.com/office/powerpoint/2010/main" val="202088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26</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pic>
        <p:nvPicPr>
          <p:cNvPr id="10" name="Picture 2">
            <a:extLst>
              <a:ext uri="{FF2B5EF4-FFF2-40B4-BE49-F238E27FC236}">
                <a16:creationId xmlns:a16="http://schemas.microsoft.com/office/drawing/2014/main" id="{40672309-4243-48DB-9D16-59E39E910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12" t="74995"/>
          <a:stretch>
            <a:fillRect/>
          </a:stretch>
        </p:blipFill>
        <p:spPr bwMode="auto">
          <a:xfrm>
            <a:off x="833437" y="1628800"/>
            <a:ext cx="8310563"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8359186D-B9DE-4AB4-947E-0409F0133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6" y="3356992"/>
            <a:ext cx="7777163"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a:extLst>
              <a:ext uri="{FF2B5EF4-FFF2-40B4-BE49-F238E27FC236}">
                <a16:creationId xmlns:a16="http://schemas.microsoft.com/office/drawing/2014/main" id="{58DE6104-C79A-47E7-975F-AEFA30B9905B}"/>
              </a:ext>
            </a:extLst>
          </p:cNvPr>
          <p:cNvSpPr/>
          <p:nvPr/>
        </p:nvSpPr>
        <p:spPr>
          <a:xfrm>
            <a:off x="323528" y="908720"/>
            <a:ext cx="2664296" cy="523220"/>
          </a:xfrm>
          <a:prstGeom prst="rect">
            <a:avLst/>
          </a:prstGeom>
        </p:spPr>
        <p:txBody>
          <a:bodyPr wrap="square">
            <a:spAutoFit/>
          </a:bodyPr>
          <a:lstStyle/>
          <a:p>
            <a:r>
              <a:rPr lang="zh-CN" altLang="en-US" sz="2800" b="1" dirty="0">
                <a:latin typeface="+mj-ea"/>
                <a:ea typeface="+mj-ea"/>
              </a:rPr>
              <a:t>模拟算法</a:t>
            </a:r>
          </a:p>
        </p:txBody>
      </p:sp>
      <p:sp>
        <p:nvSpPr>
          <p:cNvPr id="9" name="文本框 8">
            <a:extLst>
              <a:ext uri="{FF2B5EF4-FFF2-40B4-BE49-F238E27FC236}">
                <a16:creationId xmlns:a16="http://schemas.microsoft.com/office/drawing/2014/main" id="{1C338C97-709B-48EB-8BEF-241A9FE9C6AA}"/>
              </a:ext>
            </a:extLst>
          </p:cNvPr>
          <p:cNvSpPr txBox="1"/>
          <p:nvPr/>
        </p:nvSpPr>
        <p:spPr>
          <a:xfrm>
            <a:off x="846633" y="2284795"/>
            <a:ext cx="288032" cy="1323439"/>
          </a:xfrm>
          <a:prstGeom prst="rect">
            <a:avLst/>
          </a:prstGeom>
          <a:noFill/>
          <a:ln>
            <a:solidFill>
              <a:srgbClr val="FF0000"/>
            </a:solidFill>
          </a:ln>
        </p:spPr>
        <p:txBody>
          <a:bodyPr wrap="square" rtlCol="0">
            <a:spAutoFit/>
          </a:bodyPr>
          <a:lstStyle/>
          <a:p>
            <a:pPr algn="ctr"/>
            <a:r>
              <a:rPr lang="zh-CN" altLang="en-US" sz="1600" b="1" dirty="0">
                <a:solidFill>
                  <a:srgbClr val="FF0000"/>
                </a:solidFill>
              </a:rPr>
              <a:t>第</a:t>
            </a:r>
            <a:r>
              <a:rPr lang="en-US" altLang="zh-CN" sz="1600" b="1" i="1" dirty="0" err="1">
                <a:solidFill>
                  <a:srgbClr val="FF0000"/>
                </a:solidFill>
              </a:rPr>
              <a:t>i</a:t>
            </a:r>
            <a:r>
              <a:rPr lang="zh-CN" altLang="en-US" sz="1600" b="1" dirty="0">
                <a:solidFill>
                  <a:srgbClr val="FF0000"/>
                </a:solidFill>
              </a:rPr>
              <a:t>艘船只</a:t>
            </a:r>
          </a:p>
        </p:txBody>
      </p:sp>
    </p:spTree>
    <p:extLst>
      <p:ext uri="{BB962C8B-B14F-4D97-AF65-F5344CB8AC3E}">
        <p14:creationId xmlns:p14="http://schemas.microsoft.com/office/powerpoint/2010/main" val="28987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27</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2" name="矩形 11">
            <a:extLst>
              <a:ext uri="{FF2B5EF4-FFF2-40B4-BE49-F238E27FC236}">
                <a16:creationId xmlns:a16="http://schemas.microsoft.com/office/drawing/2014/main" id="{58DE6104-C79A-47E7-975F-AEFA30B9905B}"/>
              </a:ext>
            </a:extLst>
          </p:cNvPr>
          <p:cNvSpPr/>
          <p:nvPr/>
        </p:nvSpPr>
        <p:spPr>
          <a:xfrm>
            <a:off x="323528" y="908720"/>
            <a:ext cx="2664296" cy="523220"/>
          </a:xfrm>
          <a:prstGeom prst="rect">
            <a:avLst/>
          </a:prstGeom>
        </p:spPr>
        <p:txBody>
          <a:bodyPr wrap="square">
            <a:spAutoFit/>
          </a:bodyPr>
          <a:lstStyle/>
          <a:p>
            <a:r>
              <a:rPr lang="zh-CN" altLang="en-US" sz="2800" b="1" dirty="0">
                <a:latin typeface="+mj-ea"/>
                <a:ea typeface="+mj-ea"/>
              </a:rPr>
              <a:t>模拟结果</a:t>
            </a:r>
          </a:p>
        </p:txBody>
      </p:sp>
      <p:pic>
        <p:nvPicPr>
          <p:cNvPr id="9" name="Picture 2">
            <a:extLst>
              <a:ext uri="{FF2B5EF4-FFF2-40B4-BE49-F238E27FC236}">
                <a16:creationId xmlns:a16="http://schemas.microsoft.com/office/drawing/2014/main" id="{160ADC23-54F3-4746-836D-1D34CEB73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2784229"/>
            <a:ext cx="6985000" cy="133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
            <a:extLst>
              <a:ext uri="{FF2B5EF4-FFF2-40B4-BE49-F238E27FC236}">
                <a16:creationId xmlns:a16="http://schemas.microsoft.com/office/drawing/2014/main" id="{E376DB22-F81B-4B7E-8015-8923C1CF253F}"/>
              </a:ext>
            </a:extLst>
          </p:cNvPr>
          <p:cNvSpPr>
            <a:spLocks noChangeArrowheads="1"/>
          </p:cNvSpPr>
          <p:nvPr/>
        </p:nvSpPr>
        <p:spPr bwMode="auto">
          <a:xfrm>
            <a:off x="494604" y="2051453"/>
            <a:ext cx="836011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30000"/>
              </a:spcBef>
              <a:buFontTx/>
              <a:buNone/>
            </a:pPr>
            <a:r>
              <a:rPr lang="zh-CN" altLang="en-US" sz="1800" b="1" dirty="0">
                <a:ea typeface="宋体" panose="02010600030101010101" pitchFamily="2" charset="-122"/>
              </a:rPr>
              <a:t>算法运行了</a:t>
            </a:r>
            <a:r>
              <a:rPr lang="en-US" altLang="zh-CN" sz="1800" b="1" dirty="0">
                <a:ea typeface="宋体" panose="02010600030101010101" pitchFamily="2" charset="-122"/>
              </a:rPr>
              <a:t>6</a:t>
            </a:r>
            <a:r>
              <a:rPr lang="zh-CN" altLang="en-US" sz="1800" b="1" dirty="0">
                <a:ea typeface="宋体" panose="02010600030101010101" pitchFamily="2" charset="-122"/>
              </a:rPr>
              <a:t>次，每次模拟</a:t>
            </a:r>
            <a:r>
              <a:rPr lang="en-US" altLang="zh-CN" sz="1800" b="1" dirty="0">
                <a:ea typeface="宋体" panose="02010600030101010101" pitchFamily="2" charset="-122"/>
              </a:rPr>
              <a:t>100</a:t>
            </a:r>
            <a:r>
              <a:rPr lang="zh-CN" altLang="en-US" sz="1800" b="1" dirty="0">
                <a:ea typeface="宋体" panose="02010600030101010101" pitchFamily="2" charset="-122"/>
              </a:rPr>
              <a:t>艘船只。每艘船的间隔到达时间为</a:t>
            </a:r>
            <a:r>
              <a:rPr lang="en-US" altLang="zh-CN" sz="1800" b="1" dirty="0">
                <a:ea typeface="宋体" panose="02010600030101010101" pitchFamily="2" charset="-122"/>
              </a:rPr>
              <a:t>[15-145]min, </a:t>
            </a:r>
            <a:r>
              <a:rPr lang="zh-CN" altLang="en-US" sz="1800" b="1" dirty="0">
                <a:ea typeface="宋体" panose="02010600030101010101" pitchFamily="2" charset="-122"/>
              </a:rPr>
              <a:t>卸货时间为</a:t>
            </a:r>
            <a:r>
              <a:rPr lang="en-US" altLang="zh-CN" sz="1800" b="1" dirty="0">
                <a:ea typeface="宋体" panose="02010600030101010101" pitchFamily="2" charset="-122"/>
              </a:rPr>
              <a:t>[45, 90]</a:t>
            </a:r>
          </a:p>
        </p:txBody>
      </p:sp>
      <p:pic>
        <p:nvPicPr>
          <p:cNvPr id="14" name="Picture 3">
            <a:extLst>
              <a:ext uri="{FF2B5EF4-FFF2-40B4-BE49-F238E27FC236}">
                <a16:creationId xmlns:a16="http://schemas.microsoft.com/office/drawing/2014/main" id="{4CCD891E-3DDD-45C6-B992-D92637F9D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065"/>
          <a:stretch>
            <a:fillRect/>
          </a:stretch>
        </p:blipFill>
        <p:spPr bwMode="auto">
          <a:xfrm>
            <a:off x="682995" y="5282135"/>
            <a:ext cx="6838950" cy="127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
            <a:extLst>
              <a:ext uri="{FF2B5EF4-FFF2-40B4-BE49-F238E27FC236}">
                <a16:creationId xmlns:a16="http://schemas.microsoft.com/office/drawing/2014/main" id="{187E550C-B180-4BDC-B667-9B34140D5FA9}"/>
              </a:ext>
            </a:extLst>
          </p:cNvPr>
          <p:cNvSpPr>
            <a:spLocks noChangeArrowheads="1"/>
          </p:cNvSpPr>
          <p:nvPr/>
        </p:nvSpPr>
        <p:spPr bwMode="auto">
          <a:xfrm>
            <a:off x="539552" y="4424100"/>
            <a:ext cx="8785225" cy="83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10000"/>
              </a:lnSpc>
              <a:spcBef>
                <a:spcPct val="30000"/>
              </a:spcBef>
              <a:buNone/>
            </a:pPr>
            <a:r>
              <a:rPr lang="zh-CN" altLang="en-US" sz="2000" b="1" dirty="0"/>
              <a:t>每艘船的间隔到达时间为</a:t>
            </a:r>
            <a:r>
              <a:rPr lang="en-US" altLang="zh-CN" sz="2000" b="1" dirty="0"/>
              <a:t>[15-145]min </a:t>
            </a:r>
          </a:p>
          <a:p>
            <a:pPr>
              <a:lnSpc>
                <a:spcPct val="110000"/>
              </a:lnSpc>
              <a:spcBef>
                <a:spcPct val="30000"/>
              </a:spcBef>
              <a:buNone/>
            </a:pPr>
            <a:r>
              <a:rPr lang="zh-CN" altLang="en-US" sz="2000" b="1" dirty="0">
                <a:solidFill>
                  <a:srgbClr val="0000FF"/>
                </a:solidFill>
                <a:ea typeface="宋体" panose="02010600030101010101" pitchFamily="2" charset="-122"/>
              </a:rPr>
              <a:t>假设港口多雇佣了一些卸货工人，卸货时间因此变为</a:t>
            </a:r>
            <a:r>
              <a:rPr lang="en-US" altLang="zh-CN" sz="2000" b="1" dirty="0">
                <a:solidFill>
                  <a:srgbClr val="0000FF"/>
                </a:solidFill>
                <a:ea typeface="宋体" panose="02010600030101010101" pitchFamily="2" charset="-122"/>
              </a:rPr>
              <a:t>[30,75]</a:t>
            </a:r>
            <a:endParaRPr lang="en-US" altLang="zh-CN" sz="2000" b="1" dirty="0">
              <a:ea typeface="宋体" panose="02010600030101010101" pitchFamily="2" charset="-122"/>
            </a:endParaRPr>
          </a:p>
        </p:txBody>
      </p:sp>
      <p:sp>
        <p:nvSpPr>
          <p:cNvPr id="16" name="矩形 1">
            <a:extLst>
              <a:ext uri="{FF2B5EF4-FFF2-40B4-BE49-F238E27FC236}">
                <a16:creationId xmlns:a16="http://schemas.microsoft.com/office/drawing/2014/main" id="{9DA7F5B6-33ED-4649-AB43-356D732839F3}"/>
              </a:ext>
            </a:extLst>
          </p:cNvPr>
          <p:cNvSpPr>
            <a:spLocks noChangeArrowheads="1"/>
          </p:cNvSpPr>
          <p:nvPr/>
        </p:nvSpPr>
        <p:spPr bwMode="auto">
          <a:xfrm>
            <a:off x="494604" y="1575865"/>
            <a:ext cx="4985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dirty="0">
                <a:ea typeface="宋体" panose="02010600030101010101" pitchFamily="2" charset="-122"/>
              </a:rPr>
              <a:t>假设</a:t>
            </a:r>
            <a:r>
              <a:rPr lang="en-US" altLang="zh-CN" sz="2000" b="1" dirty="0">
                <a:ea typeface="宋体" panose="02010600030101010101" pitchFamily="2" charset="-122"/>
              </a:rPr>
              <a:t>: </a:t>
            </a:r>
            <a:r>
              <a:rPr lang="zh-CN" altLang="en-US" sz="2000" b="1" dirty="0">
                <a:ea typeface="宋体" panose="02010600030101010101" pitchFamily="2" charset="-122"/>
              </a:rPr>
              <a:t>每艘船只的到达时间间隔为平均分布</a:t>
            </a:r>
            <a:endParaRPr lang="zh-CN" altLang="en-US" sz="2000" dirty="0">
              <a:ea typeface="宋体" panose="02010600030101010101" pitchFamily="2" charset="-122"/>
            </a:endParaRPr>
          </a:p>
        </p:txBody>
      </p:sp>
    </p:spTree>
    <p:extLst>
      <p:ext uri="{BB962C8B-B14F-4D97-AF65-F5344CB8AC3E}">
        <p14:creationId xmlns:p14="http://schemas.microsoft.com/office/powerpoint/2010/main" val="1551067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28</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模拟方法建模</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2" name="矩形 11">
            <a:extLst>
              <a:ext uri="{FF2B5EF4-FFF2-40B4-BE49-F238E27FC236}">
                <a16:creationId xmlns:a16="http://schemas.microsoft.com/office/drawing/2014/main" id="{58DE6104-C79A-47E7-975F-AEFA30B9905B}"/>
              </a:ext>
            </a:extLst>
          </p:cNvPr>
          <p:cNvSpPr/>
          <p:nvPr/>
        </p:nvSpPr>
        <p:spPr>
          <a:xfrm>
            <a:off x="323528" y="908720"/>
            <a:ext cx="2664296" cy="523220"/>
          </a:xfrm>
          <a:prstGeom prst="rect">
            <a:avLst/>
          </a:prstGeom>
        </p:spPr>
        <p:txBody>
          <a:bodyPr wrap="square">
            <a:spAutoFit/>
          </a:bodyPr>
          <a:lstStyle/>
          <a:p>
            <a:r>
              <a:rPr lang="zh-CN" altLang="en-US" sz="2800" b="1" dirty="0">
                <a:latin typeface="+mj-ea"/>
                <a:ea typeface="+mj-ea"/>
              </a:rPr>
              <a:t>模拟结果</a:t>
            </a:r>
          </a:p>
        </p:txBody>
      </p:sp>
      <p:pic>
        <p:nvPicPr>
          <p:cNvPr id="17" name="Picture 2">
            <a:extLst>
              <a:ext uri="{FF2B5EF4-FFF2-40B4-BE49-F238E27FC236}">
                <a16:creationId xmlns:a16="http://schemas.microsoft.com/office/drawing/2014/main" id="{81203F52-5044-4AB0-9EF8-9933D2DC1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83" y="1959123"/>
            <a:ext cx="4494213" cy="302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a:extLst>
              <a:ext uri="{FF2B5EF4-FFF2-40B4-BE49-F238E27FC236}">
                <a16:creationId xmlns:a16="http://schemas.microsoft.com/office/drawing/2014/main" id="{3ED862A3-1F96-452E-97BF-D1236E052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408" y="1748246"/>
            <a:ext cx="38068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a:extLst>
              <a:ext uri="{FF2B5EF4-FFF2-40B4-BE49-F238E27FC236}">
                <a16:creationId xmlns:a16="http://schemas.microsoft.com/office/drawing/2014/main" id="{8D0E851A-3956-481C-A805-0776AB62C3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5404567"/>
            <a:ext cx="686752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矩形 2">
            <a:extLst>
              <a:ext uri="{FF2B5EF4-FFF2-40B4-BE49-F238E27FC236}">
                <a16:creationId xmlns:a16="http://schemas.microsoft.com/office/drawing/2014/main" id="{0F910533-4883-4BAD-A900-4DD4EA83481D}"/>
              </a:ext>
            </a:extLst>
          </p:cNvPr>
          <p:cNvSpPr>
            <a:spLocks noChangeArrowheads="1"/>
          </p:cNvSpPr>
          <p:nvPr/>
        </p:nvSpPr>
        <p:spPr bwMode="auto">
          <a:xfrm>
            <a:off x="971600" y="5034371"/>
            <a:ext cx="4830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dirty="0">
                <a:ea typeface="宋体" panose="02010600030101010101" pitchFamily="2" charset="-122"/>
              </a:rPr>
              <a:t>基于以上分布，所取得的模拟结果如下：</a:t>
            </a:r>
          </a:p>
        </p:txBody>
      </p:sp>
      <p:sp>
        <p:nvSpPr>
          <p:cNvPr id="21" name="矩形 1">
            <a:extLst>
              <a:ext uri="{FF2B5EF4-FFF2-40B4-BE49-F238E27FC236}">
                <a16:creationId xmlns:a16="http://schemas.microsoft.com/office/drawing/2014/main" id="{B775DD52-AAC5-4F4D-A7E2-00DEE6370754}"/>
              </a:ext>
            </a:extLst>
          </p:cNvPr>
          <p:cNvSpPr>
            <a:spLocks noChangeArrowheads="1"/>
          </p:cNvSpPr>
          <p:nvPr/>
        </p:nvSpPr>
        <p:spPr bwMode="auto">
          <a:xfrm>
            <a:off x="251520" y="1505358"/>
            <a:ext cx="7135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b="1" dirty="0">
                <a:ea typeface="宋体" panose="02010600030101010101" pitchFamily="2" charset="-122"/>
              </a:rPr>
              <a:t>假设</a:t>
            </a:r>
            <a:r>
              <a:rPr lang="en-US" altLang="zh-CN" sz="2000" b="1" dirty="0">
                <a:ea typeface="宋体" panose="02010600030101010101" pitchFamily="2" charset="-122"/>
              </a:rPr>
              <a:t>: </a:t>
            </a:r>
            <a:r>
              <a:rPr lang="zh-CN" altLang="en-US" sz="2000" b="1" dirty="0">
                <a:ea typeface="宋体" panose="02010600030101010101" pitchFamily="2" charset="-122"/>
              </a:rPr>
              <a:t>船只的到达间隔与卸货时间的数据来自于真实数据模拟</a:t>
            </a:r>
            <a:r>
              <a:rPr lang="en-US" altLang="zh-CN" sz="2000" b="1" dirty="0">
                <a:ea typeface="宋体" panose="02010600030101010101" pitchFamily="2" charset="-122"/>
              </a:rPr>
              <a:t>:</a:t>
            </a:r>
            <a:endParaRPr lang="zh-CN" altLang="en-US" sz="2000" dirty="0">
              <a:ea typeface="宋体" panose="02010600030101010101" pitchFamily="2" charset="-122"/>
            </a:endParaRPr>
          </a:p>
        </p:txBody>
      </p:sp>
    </p:spTree>
    <p:extLst>
      <p:ext uri="{BB962C8B-B14F-4D97-AF65-F5344CB8AC3E}">
        <p14:creationId xmlns:p14="http://schemas.microsoft.com/office/powerpoint/2010/main" val="302033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29</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马尔可夫预测法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2" name="Rectangle 2">
            <a:extLst>
              <a:ext uri="{FF2B5EF4-FFF2-40B4-BE49-F238E27FC236}">
                <a16:creationId xmlns:a16="http://schemas.microsoft.com/office/drawing/2014/main" id="{7C27BA30-3473-45AF-8FFB-6FE306C0E7D9}"/>
              </a:ext>
            </a:extLst>
          </p:cNvPr>
          <p:cNvSpPr>
            <a:spLocks noChangeArrowheads="1"/>
          </p:cNvSpPr>
          <p:nvPr/>
        </p:nvSpPr>
        <p:spPr bwMode="auto">
          <a:xfrm>
            <a:off x="395536" y="1059800"/>
            <a:ext cx="8496944"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zh-CN" sz="2800" b="1" dirty="0">
                <a:latin typeface="+mj-ea"/>
                <a:ea typeface="+mj-ea"/>
              </a:rPr>
              <a:t>对事件的全面预测，不仅要能够指出事件发生的各种可能结果，而且还必须给出</a:t>
            </a:r>
            <a:r>
              <a:rPr lang="zh-CN" altLang="zh-CN" sz="2800" b="1" dirty="0">
                <a:solidFill>
                  <a:srgbClr val="FF0000"/>
                </a:solidFill>
                <a:latin typeface="+mj-ea"/>
                <a:ea typeface="+mj-ea"/>
              </a:rPr>
              <a:t>每一种结果出现的概率</a:t>
            </a:r>
            <a:r>
              <a:rPr lang="zh-CN" altLang="zh-CN" sz="2800" b="1" dirty="0">
                <a:latin typeface="+mj-ea"/>
                <a:ea typeface="+mj-ea"/>
              </a:rPr>
              <a:t>。</a:t>
            </a:r>
          </a:p>
        </p:txBody>
      </p:sp>
      <p:sp>
        <p:nvSpPr>
          <p:cNvPr id="14" name="Rectangle 3">
            <a:extLst>
              <a:ext uri="{FF2B5EF4-FFF2-40B4-BE49-F238E27FC236}">
                <a16:creationId xmlns:a16="http://schemas.microsoft.com/office/drawing/2014/main" id="{974751F6-B4D8-4E38-8ABF-95110DC6EE10}"/>
              </a:ext>
            </a:extLst>
          </p:cNvPr>
          <p:cNvSpPr>
            <a:spLocks noChangeArrowheads="1"/>
          </p:cNvSpPr>
          <p:nvPr/>
        </p:nvSpPr>
        <p:spPr bwMode="auto">
          <a:xfrm>
            <a:off x="395536" y="2736200"/>
            <a:ext cx="8424936" cy="19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zh-CN" sz="2800" b="1" dirty="0">
                <a:solidFill>
                  <a:srgbClr val="0070C0"/>
                </a:solidFill>
                <a:latin typeface="+mj-ea"/>
                <a:ea typeface="+mj-ea"/>
              </a:rPr>
              <a:t>马尔可夫（Markov）预测法</a:t>
            </a:r>
            <a:r>
              <a:rPr lang="zh-CN" altLang="zh-CN" sz="2800" b="1" dirty="0">
                <a:latin typeface="+mj-ea"/>
                <a:ea typeface="+mj-ea"/>
              </a:rPr>
              <a:t>，就是一种预测事件发生的</a:t>
            </a:r>
            <a:r>
              <a:rPr lang="zh-CN" altLang="zh-CN" sz="2800" b="1" dirty="0">
                <a:solidFill>
                  <a:srgbClr val="FF0000"/>
                </a:solidFill>
                <a:latin typeface="+mj-ea"/>
                <a:ea typeface="+mj-ea"/>
              </a:rPr>
              <a:t>概率</a:t>
            </a:r>
            <a:r>
              <a:rPr lang="zh-CN" altLang="zh-CN" sz="2800" b="1" dirty="0">
                <a:latin typeface="+mj-ea"/>
                <a:ea typeface="+mj-ea"/>
              </a:rPr>
              <a:t>的方法。它是基于马尔可夫链，根据事件的目前状况预测其将来各个时刻（或时期）变动状况的一种预测方法。</a:t>
            </a:r>
          </a:p>
        </p:txBody>
      </p:sp>
    </p:spTree>
    <p:extLst>
      <p:ext uri="{BB962C8B-B14F-4D97-AF65-F5344CB8AC3E}">
        <p14:creationId xmlns:p14="http://schemas.microsoft.com/office/powerpoint/2010/main" val="362425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9" name="内容占位符 2"/>
              <p:cNvSpPr>
                <a:spLocks noGrp="1"/>
              </p:cNvSpPr>
              <p:nvPr>
                <p:ph idx="1"/>
              </p:nvPr>
            </p:nvSpPr>
            <p:spPr>
              <a:xfrm>
                <a:off x="251520" y="980728"/>
                <a:ext cx="8229600" cy="4525963"/>
              </a:xfrm>
            </p:spPr>
            <p:txBody>
              <a:bodyPr/>
              <a:lstStyle/>
              <a:p>
                <a:pPr eaLnBrk="1" hangingPunct="1">
                  <a:buFont typeface="Wingdings" panose="05000000000000000000" pitchFamily="2" charset="2"/>
                  <a:buChar char="n"/>
                </a:pPr>
                <a:r>
                  <a:rPr lang="zh-CN" altLang="en-US" b="1" dirty="0">
                    <a:solidFill>
                      <a:srgbClr val="FF0000"/>
                    </a:solidFill>
                  </a:rPr>
                  <a:t>数学期望</a:t>
                </a:r>
                <a:r>
                  <a:rPr lang="zh-CN" altLang="en-US" b="1" dirty="0"/>
                  <a:t>：度量随机变量平均值或中心位置的量度。</a:t>
                </a:r>
                <a:endParaRPr lang="en-US" altLang="zh-CN" b="1" dirty="0"/>
              </a:p>
              <a:p>
                <a:pPr marL="857250" lvl="2" indent="-457200">
                  <a:buFont typeface="Wingdings" panose="05000000000000000000" pitchFamily="2" charset="2"/>
                  <a:buChar char="ü"/>
                </a:pPr>
                <a:r>
                  <a:rPr lang="zh-CN" altLang="en-US" sz="2800" b="1" dirty="0"/>
                  <a:t>离散型随机变量的数学期望</a:t>
                </a:r>
                <a:r>
                  <a:rPr lang="en-US" altLang="zh-CN" sz="2800" b="1" dirty="0"/>
                  <a:t>:</a:t>
                </a:r>
              </a:p>
              <a:p>
                <a:pPr marL="857250" lvl="2" indent="-457200">
                  <a:buFont typeface="Wingdings" panose="05000000000000000000" pitchFamily="2" charset="2"/>
                  <a:buChar char="ü"/>
                </a:pPr>
                <a:endParaRPr lang="en-US" altLang="zh-CN" sz="2800" b="1" dirty="0"/>
              </a:p>
              <a:p>
                <a:pPr marL="857250" lvl="2" indent="-457200">
                  <a:buFont typeface="Wingdings" panose="05000000000000000000" pitchFamily="2" charset="2"/>
                  <a:buChar char="ü"/>
                </a:pPr>
                <a:endParaRPr lang="en-US" altLang="zh-CN" sz="2800" b="1" dirty="0"/>
              </a:p>
              <a:p>
                <a:pPr marL="857250" lvl="2" indent="-457200">
                  <a:buFont typeface="Wingdings" panose="05000000000000000000" pitchFamily="2" charset="2"/>
                  <a:buChar char="ü"/>
                </a:pPr>
                <a:r>
                  <a:rPr lang="zh-CN" altLang="en-US" sz="2800" b="1" dirty="0"/>
                  <a:t>连续型随机变量的数学期望：</a:t>
                </a:r>
                <a:endParaRPr lang="en-US" altLang="zh-CN" sz="2800" b="1" dirty="0"/>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𝑬</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nary>
                        <m:naryPr>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sub>
                        <m:sup>
                          <m:r>
                            <a:rPr lang="en-US" altLang="zh-CN" b="1" i="1" smtClean="0">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sup>
                        <m:e>
                          <m:r>
                            <a:rPr lang="en-US" altLang="zh-CN" b="1" i="1" smtClean="0">
                              <a:latin typeface="Cambria Math" panose="02040503050406030204" pitchFamily="18" charset="0"/>
                            </a:rPr>
                            <m:t>𝒙𝒇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𝒅𝒙</m:t>
                          </m:r>
                        </m:e>
                      </m:nary>
                    </m:oMath>
                  </m:oMathPara>
                </a14:m>
                <a:endParaRPr lang="en-US" altLang="zh-CN" b="1" dirty="0"/>
              </a:p>
            </p:txBody>
          </p:sp>
        </mc:Choice>
        <mc:Fallback xmlns="">
          <p:sp>
            <p:nvSpPr>
              <p:cNvPr id="14339" name="内容占位符 2"/>
              <p:cNvSpPr>
                <a:spLocks noGrp="1" noRot="1" noChangeAspect="1" noMove="1" noResize="1" noEditPoints="1" noAdjustHandles="1" noChangeArrowheads="1" noChangeShapeType="1" noTextEdit="1"/>
              </p:cNvSpPr>
              <p:nvPr>
                <p:ph idx="1"/>
              </p:nvPr>
            </p:nvSpPr>
            <p:spPr>
              <a:xfrm>
                <a:off x="251520" y="980728"/>
                <a:ext cx="8229600" cy="4525963"/>
              </a:xfrm>
              <a:blipFill>
                <a:blip r:embed="rId2"/>
                <a:stretch>
                  <a:fillRect l="-1630" t="-1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195736" y="2636912"/>
                <a:ext cx="3903184"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a:rPr>
                        <m:t>𝑬</m:t>
                      </m:r>
                      <m:d>
                        <m:dPr>
                          <m:ctrlPr>
                            <a:rPr lang="en-US" altLang="zh-CN" sz="2800" b="1" i="1" smtClean="0">
                              <a:latin typeface="Cambria Math" panose="02040503050406030204" pitchFamily="18" charset="0"/>
                            </a:rPr>
                          </m:ctrlPr>
                        </m:dPr>
                        <m:e>
                          <m:r>
                            <a:rPr lang="en-US" altLang="zh-CN" sz="2800" b="1" i="1" smtClean="0">
                              <a:latin typeface="Cambria Math"/>
                            </a:rPr>
                            <m:t>𝑿</m:t>
                          </m:r>
                        </m:e>
                      </m:d>
                      <m:r>
                        <a:rPr lang="en-US" altLang="zh-CN" sz="2800" b="1" i="1" smtClean="0">
                          <a:latin typeface="Cambria Math"/>
                        </a:rPr>
                        <m:t>=</m:t>
                      </m:r>
                      <m:r>
                        <a:rPr lang="en-US" altLang="zh-CN" sz="2800" b="1" i="1" smtClean="0">
                          <a:latin typeface="Cambria Math"/>
                          <a:ea typeface="Cambria Math"/>
                        </a:rPr>
                        <m:t>𝝁</m:t>
                      </m:r>
                      <m:r>
                        <a:rPr lang="en-US" altLang="zh-CN" sz="2800" b="1" i="1" smtClean="0">
                          <a:latin typeface="Cambria Math"/>
                          <a:ea typeface="Cambria Math"/>
                        </a:rPr>
                        <m:t>=</m:t>
                      </m:r>
                      <m:nary>
                        <m:naryPr>
                          <m:chr m:val="∑"/>
                          <m:subHide m:val="on"/>
                          <m:supHide m:val="on"/>
                          <m:ctrlPr>
                            <a:rPr lang="en-US" altLang="zh-CN" sz="2800" b="1" i="1" smtClean="0">
                              <a:latin typeface="Cambria Math" panose="02040503050406030204" pitchFamily="18" charset="0"/>
                              <a:ea typeface="Cambria Math"/>
                            </a:rPr>
                          </m:ctrlPr>
                        </m:naryPr>
                        <m:sub/>
                        <m:sup/>
                        <m:e>
                          <m:sSub>
                            <m:sSubPr>
                              <m:ctrlPr>
                                <a:rPr lang="en-US" altLang="zh-CN" sz="2800" b="1" i="1" smtClean="0">
                                  <a:latin typeface="Cambria Math" panose="02040503050406030204" pitchFamily="18" charset="0"/>
                                  <a:ea typeface="Cambria Math"/>
                                </a:rPr>
                              </m:ctrlPr>
                            </m:sSubPr>
                            <m:e>
                              <m:r>
                                <a:rPr lang="en-US" altLang="zh-CN" sz="2800" b="1" i="1" smtClean="0">
                                  <a:latin typeface="Cambria Math"/>
                                  <a:ea typeface="Cambria Math"/>
                                </a:rPr>
                                <m:t>𝒙</m:t>
                              </m:r>
                            </m:e>
                            <m:sub>
                              <m:r>
                                <a:rPr lang="en-US" altLang="zh-CN" sz="2800" b="1" i="1" smtClean="0">
                                  <a:latin typeface="Cambria Math"/>
                                  <a:ea typeface="Cambria Math"/>
                                </a:rPr>
                                <m:t>𝒊</m:t>
                              </m:r>
                            </m:sub>
                          </m:sSub>
                          <m:r>
                            <a:rPr lang="en-US" altLang="zh-CN" sz="2800" b="1" i="1" smtClean="0">
                              <a:latin typeface="Cambria Math"/>
                              <a:ea typeface="Cambria Math"/>
                            </a:rPr>
                            <m:t>𝒇</m:t>
                          </m:r>
                          <m:r>
                            <a:rPr lang="en-US" altLang="zh-CN" sz="2800" b="1" i="1" smtClean="0">
                              <a:latin typeface="Cambria Math"/>
                              <a:ea typeface="Cambria Math"/>
                            </a:rPr>
                            <m:t>(</m:t>
                          </m:r>
                          <m:sSub>
                            <m:sSubPr>
                              <m:ctrlPr>
                                <a:rPr lang="en-US" altLang="zh-CN" sz="2800" b="1" i="1" smtClean="0">
                                  <a:latin typeface="Cambria Math" panose="02040503050406030204" pitchFamily="18" charset="0"/>
                                  <a:ea typeface="Cambria Math"/>
                                </a:rPr>
                              </m:ctrlPr>
                            </m:sSubPr>
                            <m:e>
                              <m:r>
                                <a:rPr lang="en-US" altLang="zh-CN" sz="2800" b="1" i="1" smtClean="0">
                                  <a:latin typeface="Cambria Math"/>
                                  <a:ea typeface="Cambria Math"/>
                                </a:rPr>
                                <m:t>𝒙</m:t>
                              </m:r>
                            </m:e>
                            <m:sub>
                              <m:r>
                                <a:rPr lang="en-US" altLang="zh-CN" sz="2800" b="1" i="1" smtClean="0">
                                  <a:latin typeface="Cambria Math"/>
                                  <a:ea typeface="Cambria Math"/>
                                </a:rPr>
                                <m:t>𝒊</m:t>
                              </m:r>
                            </m:sub>
                          </m:sSub>
                          <m:r>
                            <a:rPr lang="en-US" altLang="zh-CN" sz="2800" b="1" i="1" smtClean="0">
                              <a:latin typeface="Cambria Math"/>
                              <a:ea typeface="Cambria Math"/>
                            </a:rPr>
                            <m:t>)</m:t>
                          </m:r>
                        </m:e>
                      </m:nary>
                    </m:oMath>
                  </m:oMathPara>
                </a14:m>
                <a:endParaRPr lang="zh-CN" alt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2195736" y="2636912"/>
                <a:ext cx="3903184" cy="1135696"/>
              </a:xfrm>
              <a:prstGeom prst="rect">
                <a:avLst/>
              </a:prstGeom>
              <a:blipFill>
                <a:blip r:embed="rId3"/>
                <a:stretch>
                  <a:fillRect/>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8C327836-36A5-41CB-8CCE-85BC7893FEB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6DC286F7-AD18-42AD-928B-C8FDFA407CA2}"/>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概率</a:t>
            </a:r>
          </a:p>
        </p:txBody>
      </p:sp>
      <p:pic>
        <p:nvPicPr>
          <p:cNvPr id="7" name="Picture 2" descr="http://www.scut.edu.cn/publish2/news/intro/logo/resource/1smevus1otq84b.jpg">
            <a:extLst>
              <a:ext uri="{FF2B5EF4-FFF2-40B4-BE49-F238E27FC236}">
                <a16:creationId xmlns:a16="http://schemas.microsoft.com/office/drawing/2014/main" id="{1B37CFDD-E8C8-4338-9B5E-49D6EC901B38}"/>
              </a:ext>
            </a:extLst>
          </p:cNvPr>
          <p:cNvPicPr>
            <a:picLocks noChangeAspect="1" noChangeArrowheads="1"/>
          </p:cNvPicPr>
          <p:nvPr/>
        </p:nvPicPr>
        <p:blipFill>
          <a:blip r:embed="rId4" cstate="print"/>
          <a:srcRect/>
          <a:stretch>
            <a:fillRect/>
          </a:stretch>
        </p:blipFill>
        <p:spPr bwMode="auto">
          <a:xfrm>
            <a:off x="62880" y="44624"/>
            <a:ext cx="692696" cy="692696"/>
          </a:xfrm>
          <a:prstGeom prst="rect">
            <a:avLst/>
          </a:prstGeom>
          <a:noFill/>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B2D8CD3-F201-4D9C-83E9-98AA62A6D3A7}"/>
                  </a:ext>
                </a:extLst>
              </p:cNvPr>
              <p:cNvSpPr/>
              <p:nvPr/>
            </p:nvSpPr>
            <p:spPr>
              <a:xfrm>
                <a:off x="1115616" y="5419241"/>
                <a:ext cx="3254096" cy="461665"/>
              </a:xfrm>
              <a:prstGeom prst="rect">
                <a:avLst/>
              </a:prstGeom>
            </p:spPr>
            <p:txBody>
              <a:bodyPr wrap="none">
                <a:spAutoFit/>
              </a:bodyPr>
              <a:lstStyle/>
              <a:p>
                <a:r>
                  <a:rPr lang="zh-CN" altLang="en-US" sz="2400" b="1" dirty="0"/>
                  <a:t>其中</a:t>
                </a:r>
                <a14:m>
                  <m:oMath xmlns:m="http://schemas.openxmlformats.org/officeDocument/2006/math">
                    <m:r>
                      <a:rPr lang="zh-CN" altLang="en-US" sz="2400" b="1">
                        <a:latin typeface="Cambria Math" panose="02040503050406030204" pitchFamily="18" charset="0"/>
                      </a:rPr>
                      <m:t>，</m:t>
                    </m:r>
                    <m:r>
                      <a:rPr lang="en-US" altLang="zh-CN" sz="2400" b="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b="0" i="1">
                            <a:latin typeface="Cambria Math" panose="02040503050406030204" pitchFamily="18" charset="0"/>
                          </a:rPr>
                          <m:t>𝑥</m:t>
                        </m:r>
                      </m:e>
                    </m:d>
                  </m:oMath>
                </a14:m>
                <a:r>
                  <a:rPr lang="zh-CN" altLang="en-US" sz="2400" dirty="0"/>
                  <a:t>为密度函数</a:t>
                </a:r>
              </a:p>
            </p:txBody>
          </p:sp>
        </mc:Choice>
        <mc:Fallback xmlns="">
          <p:sp>
            <p:nvSpPr>
              <p:cNvPr id="2" name="矩形 1">
                <a:extLst>
                  <a:ext uri="{FF2B5EF4-FFF2-40B4-BE49-F238E27FC236}">
                    <a16:creationId xmlns:a16="http://schemas.microsoft.com/office/drawing/2014/main" id="{3B2D8CD3-F201-4D9C-83E9-98AA62A6D3A7}"/>
                  </a:ext>
                </a:extLst>
              </p:cNvPr>
              <p:cNvSpPr>
                <a:spLocks noRot="1" noChangeAspect="1" noMove="1" noResize="1" noEditPoints="1" noAdjustHandles="1" noChangeArrowheads="1" noChangeShapeType="1" noTextEdit="1"/>
              </p:cNvSpPr>
              <p:nvPr/>
            </p:nvSpPr>
            <p:spPr>
              <a:xfrm>
                <a:off x="1115616" y="5419241"/>
                <a:ext cx="3254096" cy="461665"/>
              </a:xfrm>
              <a:prstGeom prst="rect">
                <a:avLst/>
              </a:prstGeom>
              <a:blipFill>
                <a:blip r:embed="rId5"/>
                <a:stretch>
                  <a:fillRect l="-2809" t="-15789" r="-2434" b="-2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9181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30</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1" name="矩形 1">
            <a:extLst>
              <a:ext uri="{FF2B5EF4-FFF2-40B4-BE49-F238E27FC236}">
                <a16:creationId xmlns:a16="http://schemas.microsoft.com/office/drawing/2014/main" id="{B775DD52-AAC5-4F4D-A7E2-00DEE6370754}"/>
              </a:ext>
            </a:extLst>
          </p:cNvPr>
          <p:cNvSpPr>
            <a:spLocks noChangeArrowheads="1"/>
          </p:cNvSpPr>
          <p:nvPr/>
        </p:nvSpPr>
        <p:spPr bwMode="auto">
          <a:xfrm>
            <a:off x="251520" y="1505358"/>
            <a:ext cx="86409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ea typeface="宋体" panose="02010600030101010101" pitchFamily="2" charset="-122"/>
              </a:rPr>
              <a:t>考察一家在奥兰多（</a:t>
            </a:r>
            <a:r>
              <a:rPr lang="en-US" altLang="zh-CN" sz="2400" b="1" dirty="0">
                <a:ea typeface="宋体" panose="02010600030101010101" pitchFamily="2" charset="-122"/>
              </a:rPr>
              <a:t>Orlando</a:t>
            </a:r>
            <a:r>
              <a:rPr lang="zh-CN" altLang="en-US" sz="2400" b="1" dirty="0">
                <a:ea typeface="宋体" panose="02010600030101010101" pitchFamily="2" charset="-122"/>
              </a:rPr>
              <a:t>）和坦帕（</a:t>
            </a:r>
            <a:r>
              <a:rPr lang="en-US" altLang="zh-CN" sz="2400" b="1" dirty="0">
                <a:ea typeface="宋体" panose="02010600030101010101" pitchFamily="2" charset="-122"/>
              </a:rPr>
              <a:t>Tampa</a:t>
            </a:r>
            <a:r>
              <a:rPr lang="zh-CN" altLang="en-US" sz="2400" b="1" dirty="0">
                <a:ea typeface="宋体" panose="02010600030101010101" pitchFamily="2" charset="-122"/>
              </a:rPr>
              <a:t>）设有分店的汽车租赁公司</a:t>
            </a:r>
            <a:r>
              <a:rPr lang="en-US" altLang="zh-CN" sz="2400" b="1" dirty="0">
                <a:ea typeface="宋体" panose="02010600030101010101" pitchFamily="2" charset="-122"/>
              </a:rPr>
              <a:t>,</a:t>
            </a:r>
            <a:r>
              <a:rPr lang="zh-CN" altLang="en-US" sz="2400" b="1" dirty="0">
                <a:ea typeface="宋体" panose="02010600030101010101" pitchFamily="2" charset="-122"/>
              </a:rPr>
              <a:t>每个分店可将汽车租赁给去</a:t>
            </a:r>
            <a:r>
              <a:rPr lang="en-US" altLang="zh-CN" sz="2400" b="1" dirty="0">
                <a:ea typeface="宋体" panose="02010600030101010101" pitchFamily="2" charset="-122"/>
              </a:rPr>
              <a:t>Florida</a:t>
            </a:r>
            <a:r>
              <a:rPr lang="zh-CN" altLang="en-US" sz="2400" b="1" dirty="0">
                <a:ea typeface="宋体" panose="02010600030101010101" pitchFamily="2" charset="-122"/>
              </a:rPr>
              <a:t>的旅行者。为迎合旅行需求，旅行者可以在一个城市租用公司的一辆车，而到另外一个城市归还。旅行者可从其中任意一个城市开始他们的旅行。汽车在任一处归还会引起可供出租的数量的不平衡，所收集的关于汽车出租和归还到这些地方的百分比数据如下：</a:t>
            </a: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ea typeface="宋体" panose="02010600030101010101" pitchFamily="2" charset="-122"/>
            </a:endParaRPr>
          </a:p>
          <a:p>
            <a:pPr eaLnBrk="1" hangingPunct="1">
              <a:spcBef>
                <a:spcPct val="0"/>
              </a:spcBef>
              <a:buClrTx/>
              <a:buFontTx/>
              <a:buNone/>
            </a:pPr>
            <a:endParaRPr lang="en-US" altLang="zh-CN" sz="2400" b="1" dirty="0">
              <a:ea typeface="宋体" panose="02010600030101010101" pitchFamily="2" charset="-122"/>
            </a:endParaRPr>
          </a:p>
          <a:p>
            <a:pPr eaLnBrk="1" hangingPunct="1">
              <a:spcBef>
                <a:spcPct val="0"/>
              </a:spcBef>
              <a:buClrTx/>
              <a:buFontTx/>
              <a:buNone/>
            </a:pPr>
            <a:r>
              <a:rPr lang="zh-CN" altLang="en-US" sz="2400" b="1" dirty="0">
                <a:ea typeface="宋体" panose="02010600030101010101" pitchFamily="2" charset="-122"/>
              </a:rPr>
              <a:t>请预测未来汽车分布情况。</a:t>
            </a:r>
            <a:endParaRPr lang="zh-CN" altLang="en-US" sz="2400" dirty="0">
              <a:ea typeface="宋体" panose="02010600030101010101" pitchFamily="2" charset="-122"/>
            </a:endParaRPr>
          </a:p>
        </p:txBody>
      </p:sp>
      <p:sp>
        <p:nvSpPr>
          <p:cNvPr id="13" name="矩形 12">
            <a:extLst>
              <a:ext uri="{FF2B5EF4-FFF2-40B4-BE49-F238E27FC236}">
                <a16:creationId xmlns:a16="http://schemas.microsoft.com/office/drawing/2014/main" id="{F0D74AA5-04D9-45F0-8884-C454C33A3440}"/>
              </a:ext>
            </a:extLst>
          </p:cNvPr>
          <p:cNvSpPr/>
          <p:nvPr/>
        </p:nvSpPr>
        <p:spPr>
          <a:xfrm>
            <a:off x="216603" y="901234"/>
            <a:ext cx="6768752" cy="523220"/>
          </a:xfrm>
          <a:prstGeom prst="rect">
            <a:avLst/>
          </a:prstGeom>
        </p:spPr>
        <p:txBody>
          <a:bodyPr wrap="square">
            <a:spAutoFit/>
          </a:bodyPr>
          <a:lstStyle/>
          <a:p>
            <a:r>
              <a:rPr lang="zh-CN" altLang="en-US" sz="2800" b="1" dirty="0">
                <a:latin typeface="+mj-ea"/>
                <a:ea typeface="+mj-ea"/>
              </a:rPr>
              <a:t>例子：汽车租赁问题</a:t>
            </a:r>
          </a:p>
        </p:txBody>
      </p:sp>
      <p:grpSp>
        <p:nvGrpSpPr>
          <p:cNvPr id="9" name="组合 8">
            <a:extLst>
              <a:ext uri="{FF2B5EF4-FFF2-40B4-BE49-F238E27FC236}">
                <a16:creationId xmlns:a16="http://schemas.microsoft.com/office/drawing/2014/main" id="{760E54A7-6DDD-4410-95F4-B2EECE243423}"/>
              </a:ext>
            </a:extLst>
          </p:cNvPr>
          <p:cNvGrpSpPr/>
          <p:nvPr/>
        </p:nvGrpSpPr>
        <p:grpSpPr>
          <a:xfrm>
            <a:off x="1763688" y="3933056"/>
            <a:ext cx="4716524" cy="1563761"/>
            <a:chOff x="1835696" y="5164210"/>
            <a:chExt cx="4716524" cy="1563761"/>
          </a:xfrm>
        </p:grpSpPr>
        <p:pic>
          <p:nvPicPr>
            <p:cNvPr id="5" name="图片 4">
              <a:extLst>
                <a:ext uri="{FF2B5EF4-FFF2-40B4-BE49-F238E27FC236}">
                  <a16:creationId xmlns:a16="http://schemas.microsoft.com/office/drawing/2014/main" id="{D26A70B0-3787-4338-B6E4-98017EDB4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812" y="5517232"/>
              <a:ext cx="3672408" cy="1210739"/>
            </a:xfrm>
            <a:prstGeom prst="rect">
              <a:avLst/>
            </a:prstGeom>
          </p:spPr>
        </p:pic>
        <p:sp>
          <p:nvSpPr>
            <p:cNvPr id="6" name="文本框 5">
              <a:extLst>
                <a:ext uri="{FF2B5EF4-FFF2-40B4-BE49-F238E27FC236}">
                  <a16:creationId xmlns:a16="http://schemas.microsoft.com/office/drawing/2014/main" id="{120BC8F5-3E86-451D-B693-652E12E2B7DF}"/>
                </a:ext>
              </a:extLst>
            </p:cNvPr>
            <p:cNvSpPr txBox="1"/>
            <p:nvPr/>
          </p:nvSpPr>
          <p:spPr>
            <a:xfrm>
              <a:off x="1835696" y="6071545"/>
              <a:ext cx="1107996" cy="369332"/>
            </a:xfrm>
            <a:prstGeom prst="rect">
              <a:avLst/>
            </a:prstGeom>
            <a:noFill/>
          </p:spPr>
          <p:txBody>
            <a:bodyPr wrap="none" rtlCol="0">
              <a:spAutoFit/>
            </a:bodyPr>
            <a:lstStyle/>
            <a:p>
              <a:r>
                <a:rPr lang="zh-CN" altLang="en-US" b="1" dirty="0"/>
                <a:t>当前状态</a:t>
              </a:r>
            </a:p>
          </p:txBody>
        </p:sp>
        <p:sp>
          <p:nvSpPr>
            <p:cNvPr id="23" name="文本框 22">
              <a:extLst>
                <a:ext uri="{FF2B5EF4-FFF2-40B4-BE49-F238E27FC236}">
                  <a16:creationId xmlns:a16="http://schemas.microsoft.com/office/drawing/2014/main" id="{E6858AED-707E-4C98-AB5A-B2131542CA84}"/>
                </a:ext>
              </a:extLst>
            </p:cNvPr>
            <p:cNvSpPr txBox="1"/>
            <p:nvPr/>
          </p:nvSpPr>
          <p:spPr>
            <a:xfrm>
              <a:off x="4716016" y="5164210"/>
              <a:ext cx="1107996" cy="369332"/>
            </a:xfrm>
            <a:prstGeom prst="rect">
              <a:avLst/>
            </a:prstGeom>
            <a:noFill/>
          </p:spPr>
          <p:txBody>
            <a:bodyPr wrap="none" rtlCol="0">
              <a:spAutoFit/>
            </a:bodyPr>
            <a:lstStyle/>
            <a:p>
              <a:r>
                <a:rPr lang="zh-CN" altLang="en-US" b="1" dirty="0"/>
                <a:t>下一状态</a:t>
              </a:r>
            </a:p>
          </p:txBody>
        </p:sp>
      </p:grpSp>
    </p:spTree>
    <p:extLst>
      <p:ext uri="{BB962C8B-B14F-4D97-AF65-F5344CB8AC3E}">
        <p14:creationId xmlns:p14="http://schemas.microsoft.com/office/powerpoint/2010/main" val="26154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31</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1" name="矩形 1">
            <a:extLst>
              <a:ext uri="{FF2B5EF4-FFF2-40B4-BE49-F238E27FC236}">
                <a16:creationId xmlns:a16="http://schemas.microsoft.com/office/drawing/2014/main" id="{B775DD52-AAC5-4F4D-A7E2-00DEE6370754}"/>
              </a:ext>
            </a:extLst>
          </p:cNvPr>
          <p:cNvSpPr>
            <a:spLocks noChangeArrowheads="1"/>
          </p:cNvSpPr>
          <p:nvPr/>
        </p:nvSpPr>
        <p:spPr bwMode="auto">
          <a:xfrm>
            <a:off x="467544" y="967258"/>
            <a:ext cx="75608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ea typeface="宋体" panose="02010600030101010101" pitchFamily="2" charset="-122"/>
              </a:rPr>
              <a:t>问题分析：</a:t>
            </a:r>
            <a:endParaRPr lang="en-US" altLang="zh-CN" sz="2400" b="1" dirty="0">
              <a:ea typeface="宋体" panose="02010600030101010101" pitchFamily="2" charset="-122"/>
            </a:endParaRPr>
          </a:p>
          <a:p>
            <a:pPr eaLnBrk="1" hangingPunct="1">
              <a:spcBef>
                <a:spcPct val="0"/>
              </a:spcBef>
              <a:buClrTx/>
              <a:buFontTx/>
              <a:buNone/>
            </a:pPr>
            <a:r>
              <a:rPr lang="zh-CN" altLang="en-US" sz="2400" b="1" dirty="0">
                <a:ea typeface="宋体" panose="02010600030101010101" pitchFamily="2" charset="-122"/>
              </a:rPr>
              <a:t>在</a:t>
            </a:r>
            <a:r>
              <a:rPr lang="en-US" altLang="zh-CN" sz="2400" b="1" dirty="0">
                <a:ea typeface="宋体" panose="02010600030101010101" pitchFamily="2" charset="-122"/>
              </a:rPr>
              <a:t>Orlando</a:t>
            </a:r>
            <a:r>
              <a:rPr lang="zh-CN" altLang="en-US" sz="2400" b="1" dirty="0">
                <a:ea typeface="宋体" panose="02010600030101010101" pitchFamily="2" charset="-122"/>
              </a:rPr>
              <a:t>出租的车，归还到</a:t>
            </a:r>
            <a:r>
              <a:rPr lang="en-US" altLang="zh-CN" sz="2400" b="1" dirty="0">
                <a:ea typeface="宋体" panose="02010600030101010101" pitchFamily="2" charset="-122"/>
              </a:rPr>
              <a:t>Orlando</a:t>
            </a:r>
            <a:r>
              <a:rPr lang="zh-CN" altLang="en-US" sz="2400" b="1" dirty="0">
                <a:ea typeface="宋体" panose="02010600030101010101" pitchFamily="2" charset="-122"/>
              </a:rPr>
              <a:t>的概率为</a:t>
            </a:r>
            <a:r>
              <a:rPr lang="en-US" altLang="zh-CN" sz="2400" b="1" dirty="0">
                <a:ea typeface="宋体" panose="02010600030101010101" pitchFamily="2" charset="-122"/>
              </a:rPr>
              <a:t>0.6</a:t>
            </a:r>
            <a:r>
              <a:rPr lang="zh-CN" altLang="en-US" sz="2400" b="1" dirty="0">
                <a:ea typeface="宋体" panose="02010600030101010101" pitchFamily="2" charset="-122"/>
              </a:rPr>
              <a:t>；</a:t>
            </a:r>
            <a:endParaRPr lang="en-US" altLang="zh-CN" sz="2400" b="1" dirty="0">
              <a:ea typeface="宋体" panose="02010600030101010101" pitchFamily="2" charset="-122"/>
            </a:endParaRPr>
          </a:p>
          <a:p>
            <a:pPr>
              <a:spcBef>
                <a:spcPct val="0"/>
              </a:spcBef>
              <a:buClrTx/>
              <a:buNone/>
            </a:pPr>
            <a:r>
              <a:rPr lang="zh-CN" altLang="en-US" sz="2400" b="1" dirty="0"/>
              <a:t>在</a:t>
            </a:r>
            <a:r>
              <a:rPr lang="en-US" altLang="zh-CN" sz="2400" b="1" dirty="0"/>
              <a:t>Orlando</a:t>
            </a:r>
            <a:r>
              <a:rPr lang="zh-CN" altLang="en-US" sz="2400" b="1" dirty="0"/>
              <a:t>出租的车，归还到</a:t>
            </a:r>
            <a:r>
              <a:rPr lang="en-US" altLang="zh-CN" sz="2400" b="1" dirty="0"/>
              <a:t>Tampa</a:t>
            </a:r>
            <a:r>
              <a:rPr lang="zh-CN" altLang="en-US" sz="2400" b="1" dirty="0"/>
              <a:t>的概率为</a:t>
            </a:r>
            <a:r>
              <a:rPr lang="en-US" altLang="zh-CN" sz="2400" b="1" dirty="0"/>
              <a:t>0.4</a:t>
            </a:r>
            <a:r>
              <a:rPr lang="zh-CN" altLang="en-US" sz="2400" b="1" dirty="0"/>
              <a:t>；</a:t>
            </a:r>
            <a:endParaRPr lang="en-US" altLang="zh-CN" sz="2400" b="1" dirty="0">
              <a:ea typeface="宋体" panose="02010600030101010101" pitchFamily="2" charset="-122"/>
            </a:endParaRPr>
          </a:p>
          <a:p>
            <a:pPr>
              <a:spcBef>
                <a:spcPct val="0"/>
              </a:spcBef>
              <a:buClrTx/>
              <a:buNone/>
            </a:pPr>
            <a:r>
              <a:rPr lang="zh-CN" altLang="en-US" sz="2400" b="1" dirty="0"/>
              <a:t>在</a:t>
            </a:r>
            <a:r>
              <a:rPr lang="en-US" altLang="zh-CN" sz="2400" b="1" dirty="0"/>
              <a:t>Tampa</a:t>
            </a:r>
            <a:r>
              <a:rPr lang="zh-CN" altLang="en-US" sz="2400" b="1" dirty="0"/>
              <a:t>出租的车，归还到</a:t>
            </a:r>
            <a:r>
              <a:rPr lang="en-US" altLang="zh-CN" sz="2400" b="1" dirty="0"/>
              <a:t>Orlando</a:t>
            </a:r>
            <a:r>
              <a:rPr lang="zh-CN" altLang="en-US" sz="2400" b="1" dirty="0"/>
              <a:t>的概率为</a:t>
            </a:r>
            <a:r>
              <a:rPr lang="en-US" altLang="zh-CN" sz="2400" b="1" dirty="0"/>
              <a:t>0.3;</a:t>
            </a:r>
            <a:endParaRPr lang="en-US" altLang="zh-CN" sz="2400" b="1" dirty="0">
              <a:ea typeface="宋体" panose="02010600030101010101" pitchFamily="2" charset="-122"/>
            </a:endParaRPr>
          </a:p>
          <a:p>
            <a:pPr>
              <a:spcBef>
                <a:spcPct val="0"/>
              </a:spcBef>
              <a:buClrTx/>
              <a:buNone/>
            </a:pPr>
            <a:r>
              <a:rPr lang="zh-CN" altLang="en-US" sz="2400" b="1" dirty="0"/>
              <a:t>在</a:t>
            </a:r>
            <a:r>
              <a:rPr lang="en-US" altLang="zh-CN" sz="2400" b="1" dirty="0"/>
              <a:t>Tampa</a:t>
            </a:r>
            <a:r>
              <a:rPr lang="zh-CN" altLang="en-US" sz="2400" b="1" dirty="0"/>
              <a:t>出租的车，归还到</a:t>
            </a:r>
            <a:r>
              <a:rPr lang="en-US" altLang="zh-CN" sz="2400" b="1" dirty="0"/>
              <a:t>Tampa</a:t>
            </a:r>
            <a:r>
              <a:rPr lang="zh-CN" altLang="en-US" sz="2400" b="1" dirty="0"/>
              <a:t>的概率为</a:t>
            </a:r>
            <a:r>
              <a:rPr lang="en-US" altLang="zh-CN" sz="2400" b="1" dirty="0"/>
              <a:t>0.7;</a:t>
            </a:r>
          </a:p>
        </p:txBody>
      </p:sp>
      <p:grpSp>
        <p:nvGrpSpPr>
          <p:cNvPr id="9" name="组合 8">
            <a:extLst>
              <a:ext uri="{FF2B5EF4-FFF2-40B4-BE49-F238E27FC236}">
                <a16:creationId xmlns:a16="http://schemas.microsoft.com/office/drawing/2014/main" id="{760E54A7-6DDD-4410-95F4-B2EECE243423}"/>
              </a:ext>
            </a:extLst>
          </p:cNvPr>
          <p:cNvGrpSpPr/>
          <p:nvPr/>
        </p:nvGrpSpPr>
        <p:grpSpPr>
          <a:xfrm>
            <a:off x="1835696" y="3284984"/>
            <a:ext cx="4716524" cy="1563761"/>
            <a:chOff x="1835696" y="5164210"/>
            <a:chExt cx="4716524" cy="1563761"/>
          </a:xfrm>
        </p:grpSpPr>
        <p:pic>
          <p:nvPicPr>
            <p:cNvPr id="5" name="图片 4">
              <a:extLst>
                <a:ext uri="{FF2B5EF4-FFF2-40B4-BE49-F238E27FC236}">
                  <a16:creationId xmlns:a16="http://schemas.microsoft.com/office/drawing/2014/main" id="{D26A70B0-3787-4338-B6E4-98017EDB4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812" y="5517232"/>
              <a:ext cx="3672408" cy="1210739"/>
            </a:xfrm>
            <a:prstGeom prst="rect">
              <a:avLst/>
            </a:prstGeom>
          </p:spPr>
        </p:pic>
        <p:sp>
          <p:nvSpPr>
            <p:cNvPr id="6" name="文本框 5">
              <a:extLst>
                <a:ext uri="{FF2B5EF4-FFF2-40B4-BE49-F238E27FC236}">
                  <a16:creationId xmlns:a16="http://schemas.microsoft.com/office/drawing/2014/main" id="{120BC8F5-3E86-451D-B693-652E12E2B7DF}"/>
                </a:ext>
              </a:extLst>
            </p:cNvPr>
            <p:cNvSpPr txBox="1"/>
            <p:nvPr/>
          </p:nvSpPr>
          <p:spPr>
            <a:xfrm>
              <a:off x="1835696" y="6071545"/>
              <a:ext cx="1107996" cy="369332"/>
            </a:xfrm>
            <a:prstGeom prst="rect">
              <a:avLst/>
            </a:prstGeom>
            <a:noFill/>
          </p:spPr>
          <p:txBody>
            <a:bodyPr wrap="none" rtlCol="0">
              <a:spAutoFit/>
            </a:bodyPr>
            <a:lstStyle/>
            <a:p>
              <a:r>
                <a:rPr lang="zh-CN" altLang="en-US" b="1" dirty="0"/>
                <a:t>当前状态</a:t>
              </a:r>
            </a:p>
          </p:txBody>
        </p:sp>
        <p:sp>
          <p:nvSpPr>
            <p:cNvPr id="23" name="文本框 22">
              <a:extLst>
                <a:ext uri="{FF2B5EF4-FFF2-40B4-BE49-F238E27FC236}">
                  <a16:creationId xmlns:a16="http://schemas.microsoft.com/office/drawing/2014/main" id="{E6858AED-707E-4C98-AB5A-B2131542CA84}"/>
                </a:ext>
              </a:extLst>
            </p:cNvPr>
            <p:cNvSpPr txBox="1"/>
            <p:nvPr/>
          </p:nvSpPr>
          <p:spPr>
            <a:xfrm>
              <a:off x="4716016" y="5164210"/>
              <a:ext cx="1107996" cy="369332"/>
            </a:xfrm>
            <a:prstGeom prst="rect">
              <a:avLst/>
            </a:prstGeom>
            <a:noFill/>
          </p:spPr>
          <p:txBody>
            <a:bodyPr wrap="none" rtlCol="0">
              <a:spAutoFit/>
            </a:bodyPr>
            <a:lstStyle/>
            <a:p>
              <a:r>
                <a:rPr lang="zh-CN" altLang="en-US" b="1" dirty="0"/>
                <a:t>下一状态</a:t>
              </a:r>
            </a:p>
          </p:txBody>
        </p:sp>
      </p:grpSp>
      <p:pic>
        <p:nvPicPr>
          <p:cNvPr id="12" name="Picture 2">
            <a:extLst>
              <a:ext uri="{FF2B5EF4-FFF2-40B4-BE49-F238E27FC236}">
                <a16:creationId xmlns:a16="http://schemas.microsoft.com/office/drawing/2014/main" id="{4611DF54-3EA5-4E35-B879-4F09324DE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285111"/>
            <a:ext cx="4378325"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926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32</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1" name="矩形 1">
            <a:extLst>
              <a:ext uri="{FF2B5EF4-FFF2-40B4-BE49-F238E27FC236}">
                <a16:creationId xmlns:a16="http://schemas.microsoft.com/office/drawing/2014/main" id="{B775DD52-AAC5-4F4D-A7E2-00DEE6370754}"/>
              </a:ext>
            </a:extLst>
          </p:cNvPr>
          <p:cNvSpPr>
            <a:spLocks noChangeArrowheads="1"/>
          </p:cNvSpPr>
          <p:nvPr/>
        </p:nvSpPr>
        <p:spPr bwMode="auto">
          <a:xfrm>
            <a:off x="467544" y="967258"/>
            <a:ext cx="75608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ea typeface="宋体" panose="02010600030101010101" pitchFamily="2" charset="-122"/>
              </a:rPr>
              <a:t>模型构建：</a:t>
            </a:r>
            <a:endParaRPr lang="en-US" altLang="zh-CN" sz="2400" b="1" dirty="0">
              <a:ea typeface="宋体" panose="02010600030101010101" pitchFamily="2" charset="-122"/>
            </a:endParaRPr>
          </a:p>
          <a:p>
            <a:pPr eaLnBrk="1" hangingPunct="1">
              <a:spcBef>
                <a:spcPct val="0"/>
              </a:spcBef>
              <a:buClrTx/>
              <a:buFontTx/>
              <a:buNone/>
            </a:pPr>
            <a:r>
              <a:rPr lang="en-US" altLang="zh-CN" sz="2400" b="1" dirty="0" err="1">
                <a:ea typeface="宋体" panose="02010600030101010101" pitchFamily="2" charset="-122"/>
              </a:rPr>
              <a:t>p</a:t>
            </a:r>
            <a:r>
              <a:rPr lang="en-US" altLang="zh-CN" sz="2400" b="1" baseline="-25000" dirty="0" err="1">
                <a:ea typeface="宋体" panose="02010600030101010101" pitchFamily="2" charset="-122"/>
              </a:rPr>
              <a:t>n</a:t>
            </a:r>
            <a:r>
              <a:rPr lang="zh-CN" altLang="en-US" sz="2400" b="1" dirty="0">
                <a:ea typeface="宋体" panose="02010600030101010101" pitchFamily="2" charset="-122"/>
              </a:rPr>
              <a:t>：第</a:t>
            </a:r>
            <a:r>
              <a:rPr lang="en-US" altLang="zh-CN" sz="2400" b="1" dirty="0">
                <a:ea typeface="宋体" panose="02010600030101010101" pitchFamily="2" charset="-122"/>
              </a:rPr>
              <a:t>n</a:t>
            </a:r>
            <a:r>
              <a:rPr lang="zh-CN" altLang="en-US" sz="2400" b="1" dirty="0">
                <a:ea typeface="宋体" panose="02010600030101010101" pitchFamily="2" charset="-122"/>
              </a:rPr>
              <a:t>时段末在</a:t>
            </a:r>
            <a:r>
              <a:rPr lang="en-US" altLang="zh-CN" sz="2400" b="1" dirty="0">
                <a:ea typeface="宋体" panose="02010600030101010101" pitchFamily="2" charset="-122"/>
              </a:rPr>
              <a:t>Orlando</a:t>
            </a:r>
            <a:r>
              <a:rPr lang="zh-CN" altLang="en-US" sz="2400" b="1" dirty="0">
                <a:ea typeface="宋体" panose="02010600030101010101" pitchFamily="2" charset="-122"/>
              </a:rPr>
              <a:t>可供出租的汽车的百分比</a:t>
            </a:r>
            <a:endParaRPr lang="en-US" altLang="zh-CN" sz="2400" b="1" dirty="0">
              <a:ea typeface="宋体" panose="02010600030101010101" pitchFamily="2" charset="-122"/>
            </a:endParaRPr>
          </a:p>
          <a:p>
            <a:pPr eaLnBrk="1" hangingPunct="1">
              <a:spcBef>
                <a:spcPct val="0"/>
              </a:spcBef>
              <a:buClrTx/>
              <a:buFontTx/>
              <a:buNone/>
            </a:pPr>
            <a:r>
              <a:rPr lang="en-US" altLang="zh-CN" sz="2400" b="1" dirty="0" err="1">
                <a:ea typeface="宋体" panose="02010600030101010101" pitchFamily="2" charset="-122"/>
              </a:rPr>
              <a:t>q</a:t>
            </a:r>
            <a:r>
              <a:rPr lang="en-US" altLang="zh-CN" sz="2400" b="1" baseline="-25000" dirty="0" err="1">
                <a:ea typeface="宋体" panose="02010600030101010101" pitchFamily="2" charset="-122"/>
              </a:rPr>
              <a:t>n</a:t>
            </a:r>
            <a:r>
              <a:rPr lang="zh-CN" altLang="en-US" sz="2400" b="1" dirty="0">
                <a:ea typeface="宋体" panose="02010600030101010101" pitchFamily="2" charset="-122"/>
              </a:rPr>
              <a:t>：第</a:t>
            </a:r>
            <a:r>
              <a:rPr lang="en-US" altLang="zh-CN" sz="2400" b="1" dirty="0">
                <a:ea typeface="宋体" panose="02010600030101010101" pitchFamily="2" charset="-122"/>
              </a:rPr>
              <a:t>n</a:t>
            </a:r>
            <a:r>
              <a:rPr lang="zh-CN" altLang="en-US" sz="2400" b="1" dirty="0">
                <a:ea typeface="宋体" panose="02010600030101010101" pitchFamily="2" charset="-122"/>
              </a:rPr>
              <a:t>时段末在</a:t>
            </a:r>
            <a:r>
              <a:rPr lang="en-US" altLang="zh-CN" sz="2400" b="1" dirty="0">
                <a:ea typeface="宋体" panose="02010600030101010101" pitchFamily="2" charset="-122"/>
              </a:rPr>
              <a:t>Tampa</a:t>
            </a:r>
            <a:r>
              <a:rPr lang="zh-CN" altLang="en-US" sz="2400" b="1" dirty="0">
                <a:ea typeface="宋体" panose="02010600030101010101" pitchFamily="2" charset="-122"/>
              </a:rPr>
              <a:t>可供出租的汽车的百分比</a:t>
            </a:r>
            <a:endParaRPr lang="en-US" altLang="zh-CN" sz="2400" b="1" dirty="0"/>
          </a:p>
        </p:txBody>
      </p:sp>
      <p:pic>
        <p:nvPicPr>
          <p:cNvPr id="12" name="Picture 2">
            <a:extLst>
              <a:ext uri="{FF2B5EF4-FFF2-40B4-BE49-F238E27FC236}">
                <a16:creationId xmlns:a16="http://schemas.microsoft.com/office/drawing/2014/main" id="{4611DF54-3EA5-4E35-B879-4F09324DE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581128"/>
            <a:ext cx="4378325"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a:extLst>
              <a:ext uri="{FF2B5EF4-FFF2-40B4-BE49-F238E27FC236}">
                <a16:creationId xmlns:a16="http://schemas.microsoft.com/office/drawing/2014/main" id="{A7768930-F650-4BDB-8A92-5D656571D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723499"/>
            <a:ext cx="2808287" cy="86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47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33</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21" name="矩形 1">
            <a:extLst>
              <a:ext uri="{FF2B5EF4-FFF2-40B4-BE49-F238E27FC236}">
                <a16:creationId xmlns:a16="http://schemas.microsoft.com/office/drawing/2014/main" id="{B775DD52-AAC5-4F4D-A7E2-00DEE6370754}"/>
              </a:ext>
            </a:extLst>
          </p:cNvPr>
          <p:cNvSpPr>
            <a:spLocks noChangeArrowheads="1"/>
          </p:cNvSpPr>
          <p:nvPr/>
        </p:nvSpPr>
        <p:spPr bwMode="auto">
          <a:xfrm>
            <a:off x="251520" y="1003635"/>
            <a:ext cx="85399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ea typeface="宋体" panose="02010600030101010101" pitchFamily="2" charset="-122"/>
              </a:rPr>
              <a:t>模型求解：假设初始时全部汽车都在</a:t>
            </a:r>
            <a:r>
              <a:rPr lang="en-US" altLang="zh-CN" sz="2400" b="1" dirty="0">
                <a:ea typeface="宋体" panose="02010600030101010101" pitchFamily="2" charset="-122"/>
              </a:rPr>
              <a:t>Orlando</a:t>
            </a:r>
            <a:r>
              <a:rPr lang="zh-CN" altLang="en-US" sz="2400" b="1" dirty="0">
                <a:ea typeface="宋体" panose="02010600030101010101" pitchFamily="2" charset="-122"/>
              </a:rPr>
              <a:t>，即</a:t>
            </a:r>
            <a:r>
              <a:rPr lang="en-US" altLang="zh-CN" sz="2400" b="1" dirty="0">
                <a:ea typeface="宋体" panose="02010600030101010101" pitchFamily="2" charset="-122"/>
              </a:rPr>
              <a:t>p</a:t>
            </a:r>
            <a:r>
              <a:rPr lang="en-US" altLang="zh-CN" sz="2400" b="1" baseline="-25000" dirty="0">
                <a:ea typeface="宋体" panose="02010600030101010101" pitchFamily="2" charset="-122"/>
              </a:rPr>
              <a:t>0</a:t>
            </a:r>
            <a:r>
              <a:rPr lang="en-US" altLang="zh-CN" sz="2400" b="1" dirty="0">
                <a:ea typeface="宋体" panose="02010600030101010101" pitchFamily="2" charset="-122"/>
              </a:rPr>
              <a:t>=1</a:t>
            </a:r>
            <a:r>
              <a:rPr lang="zh-CN" altLang="en-US" sz="2400" b="1" dirty="0">
                <a:ea typeface="宋体" panose="02010600030101010101" pitchFamily="2" charset="-122"/>
              </a:rPr>
              <a:t>，</a:t>
            </a:r>
            <a:r>
              <a:rPr lang="en-US" altLang="zh-CN" sz="2400" b="1" dirty="0">
                <a:ea typeface="宋体" panose="02010600030101010101" pitchFamily="2" charset="-122"/>
              </a:rPr>
              <a:t>q</a:t>
            </a:r>
            <a:r>
              <a:rPr lang="en-US" altLang="zh-CN" sz="2400" b="1" baseline="-25000" dirty="0">
                <a:ea typeface="宋体" panose="02010600030101010101" pitchFamily="2" charset="-122"/>
              </a:rPr>
              <a:t>0</a:t>
            </a:r>
            <a:r>
              <a:rPr lang="en-US" altLang="zh-CN" sz="2400" b="1" dirty="0">
                <a:ea typeface="宋体" panose="02010600030101010101" pitchFamily="2" charset="-122"/>
              </a:rPr>
              <a:t>=0</a:t>
            </a:r>
            <a:endParaRPr lang="en-US" altLang="zh-CN" sz="2400" b="1" dirty="0"/>
          </a:p>
        </p:txBody>
      </p:sp>
      <p:pic>
        <p:nvPicPr>
          <p:cNvPr id="9" name="Picture 2">
            <a:extLst>
              <a:ext uri="{FF2B5EF4-FFF2-40B4-BE49-F238E27FC236}">
                <a16:creationId xmlns:a16="http://schemas.microsoft.com/office/drawing/2014/main" id="{48A6A372-5F90-4F54-A0DF-AF1FFB798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187" y="2535389"/>
            <a:ext cx="4148137" cy="360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a:extLst>
              <a:ext uri="{FF2B5EF4-FFF2-40B4-BE49-F238E27FC236}">
                <a16:creationId xmlns:a16="http://schemas.microsoft.com/office/drawing/2014/main" id="{32E050A1-C991-4405-889F-6695B0D40F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75" y="3789040"/>
            <a:ext cx="4679950" cy="190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
            <a:extLst>
              <a:ext uri="{FF2B5EF4-FFF2-40B4-BE49-F238E27FC236}">
                <a16:creationId xmlns:a16="http://schemas.microsoft.com/office/drawing/2014/main" id="{892E9AFF-80B7-4BCB-81D7-6384BA2079F7}"/>
              </a:ext>
            </a:extLst>
          </p:cNvPr>
          <p:cNvSpPr>
            <a:spLocks noChangeArrowheads="1"/>
          </p:cNvSpPr>
          <p:nvPr/>
        </p:nvSpPr>
        <p:spPr bwMode="auto">
          <a:xfrm>
            <a:off x="251520" y="1689008"/>
            <a:ext cx="85399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1" dirty="0">
                <a:ea typeface="宋体" panose="02010600030101010101" pitchFamily="2" charset="-122"/>
              </a:rPr>
              <a:t>模型结果：</a:t>
            </a:r>
            <a:r>
              <a:rPr lang="en-US" altLang="zh-CN" sz="2400" b="1" dirty="0">
                <a:ea typeface="宋体" panose="02010600030101010101" pitchFamily="2" charset="-122"/>
              </a:rPr>
              <a:t>14</a:t>
            </a:r>
            <a:r>
              <a:rPr lang="zh-CN" altLang="en-US" sz="2400" b="1" dirty="0">
                <a:ea typeface="宋体" panose="02010600030101010101" pitchFamily="2" charset="-122"/>
              </a:rPr>
              <a:t>个时段后，大约有</a:t>
            </a:r>
            <a:r>
              <a:rPr lang="en-US" altLang="zh-CN" sz="2400" b="1" dirty="0">
                <a:ea typeface="宋体" panose="02010600030101010101" pitchFamily="2" charset="-122"/>
              </a:rPr>
              <a:t>57%</a:t>
            </a:r>
            <a:r>
              <a:rPr lang="zh-CN" altLang="en-US" sz="2400" b="1" dirty="0">
                <a:ea typeface="宋体" panose="02010600030101010101" pitchFamily="2" charset="-122"/>
              </a:rPr>
              <a:t>的车将在</a:t>
            </a:r>
            <a:r>
              <a:rPr lang="en-US" altLang="zh-CN" sz="2400" b="1" dirty="0">
                <a:ea typeface="宋体" panose="02010600030101010101" pitchFamily="2" charset="-122"/>
              </a:rPr>
              <a:t>Tampa</a:t>
            </a:r>
            <a:r>
              <a:rPr lang="zh-CN" altLang="en-US" sz="2400" b="1" dirty="0">
                <a:ea typeface="宋体" panose="02010600030101010101" pitchFamily="2" charset="-122"/>
              </a:rPr>
              <a:t>，</a:t>
            </a:r>
            <a:r>
              <a:rPr lang="en-US" altLang="zh-CN" sz="2400" b="1" dirty="0">
                <a:ea typeface="宋体" panose="02010600030101010101" pitchFamily="2" charset="-122"/>
              </a:rPr>
              <a:t>43%</a:t>
            </a:r>
            <a:r>
              <a:rPr lang="zh-CN" altLang="en-US" sz="2400" b="1" dirty="0">
                <a:ea typeface="宋体" panose="02010600030101010101" pitchFamily="2" charset="-122"/>
              </a:rPr>
              <a:t>的车将在</a:t>
            </a:r>
            <a:r>
              <a:rPr lang="en-US" altLang="zh-CN" sz="2400" b="1" dirty="0">
                <a:ea typeface="宋体" panose="02010600030101010101" pitchFamily="2" charset="-122"/>
              </a:rPr>
              <a:t>Orlando</a:t>
            </a:r>
            <a:r>
              <a:rPr lang="zh-CN" altLang="en-US" sz="2400" b="1" dirty="0">
                <a:ea typeface="宋体" panose="02010600030101010101" pitchFamily="2" charset="-122"/>
              </a:rPr>
              <a:t>。</a:t>
            </a:r>
            <a:endParaRPr lang="en-US" altLang="zh-CN" sz="2400" b="1" dirty="0"/>
          </a:p>
        </p:txBody>
      </p:sp>
    </p:spTree>
    <p:extLst>
      <p:ext uri="{BB962C8B-B14F-4D97-AF65-F5344CB8AC3E}">
        <p14:creationId xmlns:p14="http://schemas.microsoft.com/office/powerpoint/2010/main" val="1536122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84925EE-97C9-4FCD-8F0F-207349CE0680}"/>
              </a:ext>
            </a:extLst>
          </p:cNvPr>
          <p:cNvSpPr>
            <a:spLocks noGrp="1" noChangeArrowheads="1"/>
          </p:cNvSpPr>
          <p:nvPr>
            <p:ph idx="1"/>
          </p:nvPr>
        </p:nvSpPr>
        <p:spPr>
          <a:xfrm>
            <a:off x="1562100" y="1142999"/>
            <a:ext cx="7200900" cy="5310327"/>
          </a:xfrm>
        </p:spPr>
        <p:txBody>
          <a:bodyPr/>
          <a:lstStyle/>
          <a:p>
            <a:r>
              <a:rPr lang="zh-CN" altLang="zh-CN" sz="2800" dirty="0">
                <a:latin typeface="黑体" panose="02010609060101010101" pitchFamily="49" charset="-122"/>
                <a:ea typeface="黑体" panose="02010609060101010101" pitchFamily="49" charset="-122"/>
              </a:rPr>
              <a:t>状态</a:t>
            </a:r>
            <a:r>
              <a:rPr lang="en-US" altLang="zh-CN"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指某一事件在某个时刻（或时期）出现的某种结果。</a:t>
            </a:r>
          </a:p>
          <a:p>
            <a:pPr>
              <a:buFont typeface="Wingdings" panose="05000000000000000000" pitchFamily="2" charset="2"/>
              <a:buNone/>
            </a:pPr>
            <a:endParaRPr lang="zh-CN"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状态转移过程</a:t>
            </a:r>
            <a:r>
              <a:rPr lang="en-US" altLang="zh-CN"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事件的发展，从一种状态转变为另一种状态，称为状态转移。</a:t>
            </a:r>
          </a:p>
          <a:p>
            <a:pPr>
              <a:buFont typeface="Wingdings" panose="05000000000000000000" pitchFamily="2" charset="2"/>
              <a:buNone/>
            </a:pPr>
            <a:endParaRPr lang="zh-CN"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马尔可夫过程</a:t>
            </a:r>
            <a:r>
              <a:rPr lang="en-US" altLang="zh-CN"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在事件的发展过程中，若每次状态的转移都仅与前一时刻的状态有关，而与过去的状态无关，或者说状态转移过程是无后效性的，则这样的状态转移过程就称为马尔可夫过程。</a:t>
            </a:r>
          </a:p>
        </p:txBody>
      </p:sp>
      <p:sp>
        <p:nvSpPr>
          <p:cNvPr id="13315" name="Rectangle 3">
            <a:extLst>
              <a:ext uri="{FF2B5EF4-FFF2-40B4-BE49-F238E27FC236}">
                <a16:creationId xmlns:a16="http://schemas.microsoft.com/office/drawing/2014/main" id="{BF33E0E3-6FE3-4DDB-936E-71ED4268C1A4}"/>
              </a:ext>
            </a:extLst>
          </p:cNvPr>
          <p:cNvSpPr>
            <a:spLocks noChangeArrowheads="1"/>
          </p:cNvSpPr>
          <p:nvPr/>
        </p:nvSpPr>
        <p:spPr bwMode="auto">
          <a:xfrm>
            <a:off x="403860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16" name="Rectangle 4">
            <a:extLst>
              <a:ext uri="{FF2B5EF4-FFF2-40B4-BE49-F238E27FC236}">
                <a16:creationId xmlns:a16="http://schemas.microsoft.com/office/drawing/2014/main" id="{EBC50CD6-9A62-4256-B7E6-C613AC23215D}"/>
              </a:ext>
            </a:extLst>
          </p:cNvPr>
          <p:cNvSpPr>
            <a:spLocks noChangeArrowheads="1"/>
          </p:cNvSpPr>
          <p:nvPr/>
        </p:nvSpPr>
        <p:spPr bwMode="auto">
          <a:xfrm>
            <a:off x="36242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17" name="Rectangle 5">
            <a:extLst>
              <a:ext uri="{FF2B5EF4-FFF2-40B4-BE49-F238E27FC236}">
                <a16:creationId xmlns:a16="http://schemas.microsoft.com/office/drawing/2014/main" id="{81A594FD-DC7A-46A9-B522-A47A303E0D38}"/>
              </a:ext>
            </a:extLst>
          </p:cNvPr>
          <p:cNvSpPr>
            <a:spLocks noChangeArrowheads="1"/>
          </p:cNvSpPr>
          <p:nvPr/>
        </p:nvSpPr>
        <p:spPr bwMode="auto">
          <a:xfrm>
            <a:off x="251520" y="1268760"/>
            <a:ext cx="1219200" cy="41148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3200" dirty="0">
                <a:solidFill>
                  <a:schemeClr val="hlink"/>
                </a:solidFill>
                <a:ea typeface="黑体" panose="02010609060101010101" pitchFamily="49" charset="-122"/>
              </a:rPr>
              <a:t>几</a:t>
            </a:r>
          </a:p>
          <a:p>
            <a:pPr algn="ctr"/>
            <a:r>
              <a:rPr lang="zh-CN" altLang="zh-CN" sz="3200" dirty="0">
                <a:solidFill>
                  <a:schemeClr val="hlink"/>
                </a:solidFill>
                <a:ea typeface="黑体" panose="02010609060101010101" pitchFamily="49" charset="-122"/>
              </a:rPr>
              <a:t>个</a:t>
            </a:r>
          </a:p>
          <a:p>
            <a:pPr algn="ctr"/>
            <a:r>
              <a:rPr lang="zh-CN" altLang="zh-CN" sz="3200" dirty="0">
                <a:solidFill>
                  <a:schemeClr val="hlink"/>
                </a:solidFill>
                <a:ea typeface="黑体" panose="02010609060101010101" pitchFamily="49" charset="-122"/>
              </a:rPr>
              <a:t>基</a:t>
            </a:r>
          </a:p>
          <a:p>
            <a:pPr algn="ctr"/>
            <a:r>
              <a:rPr lang="zh-CN" altLang="zh-CN" sz="3200" dirty="0">
                <a:solidFill>
                  <a:schemeClr val="hlink"/>
                </a:solidFill>
                <a:ea typeface="黑体" panose="02010609060101010101" pitchFamily="49" charset="-122"/>
              </a:rPr>
              <a:t>本</a:t>
            </a:r>
          </a:p>
          <a:p>
            <a:pPr algn="ctr"/>
            <a:r>
              <a:rPr lang="zh-CN" altLang="zh-CN" sz="3200" dirty="0">
                <a:solidFill>
                  <a:schemeClr val="hlink"/>
                </a:solidFill>
                <a:ea typeface="黑体" panose="02010609060101010101" pitchFamily="49" charset="-122"/>
              </a:rPr>
              <a:t>概</a:t>
            </a:r>
          </a:p>
          <a:p>
            <a:pPr algn="ctr"/>
            <a:r>
              <a:rPr lang="zh-CN" altLang="zh-CN" sz="3200" dirty="0">
                <a:solidFill>
                  <a:schemeClr val="hlink"/>
                </a:solidFill>
                <a:ea typeface="黑体" panose="02010609060101010101" pitchFamily="49" charset="-122"/>
              </a:rPr>
              <a:t>念</a:t>
            </a:r>
            <a:r>
              <a:rPr lang="zh-CN" altLang="zh-CN" sz="4400" dirty="0">
                <a:solidFill>
                  <a:schemeClr val="tx2"/>
                </a:solidFill>
                <a:latin typeface="Arial" panose="020B0604020202020204" pitchFamily="34" charset="0"/>
              </a:rPr>
              <a:t> </a:t>
            </a:r>
          </a:p>
        </p:txBody>
      </p:sp>
      <p:sp>
        <p:nvSpPr>
          <p:cNvPr id="6" name="Rectangle 2">
            <a:extLst>
              <a:ext uri="{FF2B5EF4-FFF2-40B4-BE49-F238E27FC236}">
                <a16:creationId xmlns:a16="http://schemas.microsoft.com/office/drawing/2014/main" id="{D374B907-24D0-46E2-8004-D5B775FA5BBC}"/>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8C6A8890-5D0D-49EE-8519-63A3E65CA849}"/>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21B1E66F-5B86-4285-BC76-C10EEB95DE61}"/>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9992643-7AC4-4B49-BE1B-058B232D0391}"/>
              </a:ext>
            </a:extLst>
          </p:cNvPr>
          <p:cNvSpPr>
            <a:spLocks noChangeArrowheads="1"/>
          </p:cNvSpPr>
          <p:nvPr/>
        </p:nvSpPr>
        <p:spPr bwMode="auto">
          <a:xfrm>
            <a:off x="1601644" y="1044921"/>
            <a:ext cx="728808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2"/>
              </a:buClr>
              <a:buSzPct val="85000"/>
              <a:buFont typeface="Wingdings" panose="05000000000000000000" pitchFamily="2" charset="2"/>
              <a:buChar char="n"/>
            </a:pPr>
            <a:r>
              <a:rPr lang="zh-CN" altLang="zh-CN" sz="2800" b="1" dirty="0">
                <a:latin typeface="宋体" panose="02010600030101010101" pitchFamily="2" charset="-122"/>
              </a:rPr>
              <a:t>状态转移概率</a:t>
            </a:r>
            <a:r>
              <a:rPr lang="zh-CN" altLang="en-US" sz="2800" b="1" dirty="0">
                <a:latin typeface="宋体" panose="02010600030101010101" pitchFamily="2" charset="-122"/>
              </a:rPr>
              <a:t>：</a:t>
            </a:r>
            <a:r>
              <a:rPr lang="zh-CN" altLang="zh-CN" sz="2800" b="1" dirty="0">
                <a:latin typeface="宋体" panose="02010600030101010101" pitchFamily="2" charset="-122"/>
              </a:rPr>
              <a:t>在事件的发展变化过程中，从某一种状态出发，下一时刻转移到其它状态的可能性，称为状态转移概率。由状态</a:t>
            </a:r>
            <a:r>
              <a:rPr lang="zh-CN" altLang="zh-CN" sz="2800" b="1" i="1" dirty="0">
                <a:latin typeface="Times New Roman" panose="02020603050405020304" pitchFamily="18" charset="0"/>
              </a:rPr>
              <a:t>E</a:t>
            </a:r>
            <a:r>
              <a:rPr lang="zh-CN" altLang="zh-CN" sz="2800" b="1" i="1" baseline="-25000" dirty="0">
                <a:latin typeface="Times New Roman" panose="02020603050405020304" pitchFamily="18" charset="0"/>
              </a:rPr>
              <a:t>i</a:t>
            </a:r>
            <a:r>
              <a:rPr lang="zh-CN" altLang="zh-CN" sz="2800" b="1" dirty="0">
                <a:latin typeface="宋体" panose="02010600030101010101" pitchFamily="2" charset="-122"/>
              </a:rPr>
              <a:t>转为状态</a:t>
            </a:r>
            <a:r>
              <a:rPr lang="zh-CN" altLang="zh-CN" sz="2800" b="1" i="1" dirty="0">
                <a:latin typeface="Times New Roman" panose="02020603050405020304" pitchFamily="18" charset="0"/>
              </a:rPr>
              <a:t>E</a:t>
            </a:r>
            <a:r>
              <a:rPr lang="zh-CN" altLang="zh-CN" sz="2800" b="1" i="1" baseline="-25000" dirty="0">
                <a:latin typeface="Times New Roman" panose="02020603050405020304" pitchFamily="18" charset="0"/>
              </a:rPr>
              <a:t>j</a:t>
            </a:r>
            <a:r>
              <a:rPr lang="zh-CN" altLang="zh-CN" sz="2800" b="1" dirty="0">
                <a:latin typeface="宋体" panose="02010600030101010101" pitchFamily="2" charset="-122"/>
              </a:rPr>
              <a:t>的状态转移概率</a:t>
            </a:r>
            <a:r>
              <a:rPr lang="zh-CN" altLang="zh-CN" sz="2800" b="1" dirty="0"/>
              <a:t>是</a:t>
            </a:r>
          </a:p>
        </p:txBody>
      </p:sp>
      <p:graphicFrame>
        <p:nvGraphicFramePr>
          <p:cNvPr id="14339" name="Object 3">
            <a:extLst>
              <a:ext uri="{FF2B5EF4-FFF2-40B4-BE49-F238E27FC236}">
                <a16:creationId xmlns:a16="http://schemas.microsoft.com/office/drawing/2014/main" id="{50FB385A-6F3A-49F8-9772-EA00D988821B}"/>
              </a:ext>
            </a:extLst>
          </p:cNvPr>
          <p:cNvGraphicFramePr>
            <a:graphicFrameLocks noChangeAspect="1"/>
          </p:cNvGraphicFramePr>
          <p:nvPr>
            <p:extLst>
              <p:ext uri="{D42A27DB-BD31-4B8C-83A1-F6EECF244321}">
                <p14:modId xmlns:p14="http://schemas.microsoft.com/office/powerpoint/2010/main" val="147475823"/>
              </p:ext>
            </p:extLst>
          </p:nvPr>
        </p:nvGraphicFramePr>
        <p:xfrm>
          <a:off x="5940152" y="2359856"/>
          <a:ext cx="1524000" cy="479425"/>
        </p:xfrm>
        <a:graphic>
          <a:graphicData uri="http://schemas.openxmlformats.org/presentationml/2006/ole">
            <mc:AlternateContent xmlns:mc="http://schemas.openxmlformats.org/markup-compatibility/2006">
              <mc:Choice xmlns:v="urn:schemas-microsoft-com:vml" Requires="v">
                <p:oleObj spid="_x0000_s82988" r:id="rId3" imgW="774681" imgH="241512" progId="Equation.3">
                  <p:embed/>
                </p:oleObj>
              </mc:Choice>
              <mc:Fallback>
                <p:oleObj r:id="rId3" imgW="774681" imgH="241512" progId="Equation.3">
                  <p:embed/>
                  <p:pic>
                    <p:nvPicPr>
                      <p:cNvPr id="14339" name="Object 3">
                        <a:extLst>
                          <a:ext uri="{FF2B5EF4-FFF2-40B4-BE49-F238E27FC236}">
                            <a16:creationId xmlns:a16="http://schemas.microsoft.com/office/drawing/2014/main" id="{50FB385A-6F3A-49F8-9772-EA00D9888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2359856"/>
                        <a:ext cx="152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14340" name="Object 4">
            <a:extLst>
              <a:ext uri="{FF2B5EF4-FFF2-40B4-BE49-F238E27FC236}">
                <a16:creationId xmlns:a16="http://schemas.microsoft.com/office/drawing/2014/main" id="{914A4A84-13F9-449C-96ED-3E273F15C9FC}"/>
              </a:ext>
            </a:extLst>
          </p:cNvPr>
          <p:cNvGraphicFramePr>
            <a:graphicFrameLocks noChangeAspect="1"/>
          </p:cNvGraphicFramePr>
          <p:nvPr>
            <p:extLst>
              <p:ext uri="{D42A27DB-BD31-4B8C-83A1-F6EECF244321}">
                <p14:modId xmlns:p14="http://schemas.microsoft.com/office/powerpoint/2010/main" val="3924540238"/>
              </p:ext>
            </p:extLst>
          </p:nvPr>
        </p:nvGraphicFramePr>
        <p:xfrm>
          <a:off x="2590800" y="3145631"/>
          <a:ext cx="4038600" cy="566738"/>
        </p:xfrm>
        <a:graphic>
          <a:graphicData uri="http://schemas.openxmlformats.org/presentationml/2006/ole">
            <mc:AlternateContent xmlns:mc="http://schemas.openxmlformats.org/markup-compatibility/2006">
              <mc:Choice xmlns:v="urn:schemas-microsoft-com:vml" Requires="v">
                <p:oleObj spid="_x0000_s82989" r:id="rId5" imgW="1892617" imgH="241617" progId="Equation.3">
                  <p:embed/>
                </p:oleObj>
              </mc:Choice>
              <mc:Fallback>
                <p:oleObj r:id="rId5" imgW="1892617" imgH="241617" progId="Equation.3">
                  <p:embed/>
                  <p:pic>
                    <p:nvPicPr>
                      <p:cNvPr id="14340" name="Object 4">
                        <a:extLst>
                          <a:ext uri="{FF2B5EF4-FFF2-40B4-BE49-F238E27FC236}">
                            <a16:creationId xmlns:a16="http://schemas.microsoft.com/office/drawing/2014/main" id="{914A4A84-13F9-449C-96ED-3E273F15C9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145631"/>
                        <a:ext cx="4038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4342" name="Rectangle 6">
            <a:extLst>
              <a:ext uri="{FF2B5EF4-FFF2-40B4-BE49-F238E27FC236}">
                <a16:creationId xmlns:a16="http://schemas.microsoft.com/office/drawing/2014/main" id="{E759AA34-8A5B-4F44-A5CC-477E7145662F}"/>
              </a:ext>
            </a:extLst>
          </p:cNvPr>
          <p:cNvSpPr>
            <a:spLocks noChangeArrowheads="1"/>
          </p:cNvSpPr>
          <p:nvPr/>
        </p:nvSpPr>
        <p:spPr bwMode="auto">
          <a:xfrm>
            <a:off x="1619250" y="3810000"/>
            <a:ext cx="75247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accent2"/>
              </a:buClr>
              <a:buSzPct val="85000"/>
              <a:buFont typeface="Wingdings" panose="05000000000000000000" pitchFamily="2" charset="2"/>
              <a:buChar char="n"/>
            </a:pPr>
            <a:r>
              <a:rPr lang="zh-CN" altLang="zh-CN" sz="2800" b="1" dirty="0">
                <a:latin typeface="宋体" panose="02010600030101010101" pitchFamily="2" charset="-122"/>
              </a:rPr>
              <a:t>状态转移概率矩阵</a:t>
            </a:r>
            <a:r>
              <a:rPr lang="zh-CN" altLang="en-US" sz="2800" b="1" dirty="0">
                <a:latin typeface="宋体" panose="02010600030101010101" pitchFamily="2" charset="-122"/>
              </a:rPr>
              <a:t>：</a:t>
            </a:r>
            <a:r>
              <a:rPr lang="zh-CN" altLang="zh-CN" sz="2800" b="1" dirty="0">
                <a:latin typeface="宋体" panose="02010600030101010101" pitchFamily="2" charset="-122"/>
              </a:rPr>
              <a:t>假定某一个事件的发展过程有n个可能的状态，即</a:t>
            </a:r>
            <a:r>
              <a:rPr lang="zh-CN" altLang="zh-CN" sz="2800" b="1" i="1" dirty="0">
                <a:latin typeface="Times New Roman" panose="02020603050405020304" pitchFamily="18" charset="0"/>
              </a:rPr>
              <a:t>E</a:t>
            </a:r>
            <a:r>
              <a:rPr lang="zh-CN" altLang="zh-CN" sz="2800" b="1" baseline="-30000" dirty="0">
                <a:latin typeface="宋体" panose="02010600030101010101" pitchFamily="2" charset="-122"/>
              </a:rPr>
              <a:t>1</a:t>
            </a:r>
            <a:r>
              <a:rPr lang="zh-CN" altLang="zh-CN" sz="2800" b="1" dirty="0">
                <a:latin typeface="宋体" panose="02010600030101010101" pitchFamily="2" charset="-122"/>
              </a:rPr>
              <a:t>，</a:t>
            </a:r>
            <a:r>
              <a:rPr lang="zh-CN" altLang="zh-CN" sz="2800" b="1" i="1" dirty="0">
                <a:latin typeface="Times New Roman" panose="02020603050405020304" pitchFamily="18" charset="0"/>
              </a:rPr>
              <a:t>E</a:t>
            </a:r>
            <a:r>
              <a:rPr lang="zh-CN" altLang="zh-CN" sz="2800" b="1" baseline="-30000" dirty="0">
                <a:latin typeface="宋体" panose="02010600030101010101" pitchFamily="2" charset="-122"/>
              </a:rPr>
              <a:t>2</a:t>
            </a:r>
            <a:r>
              <a:rPr lang="zh-CN" altLang="zh-CN" sz="2800" b="1" dirty="0">
                <a:latin typeface="宋体" panose="02010600030101010101" pitchFamily="2" charset="-122"/>
              </a:rPr>
              <a:t>，</a:t>
            </a:r>
            <a:r>
              <a:rPr lang="zh-CN" altLang="zh-CN" sz="2800" b="1" dirty="0">
                <a:latin typeface="Times New Roman" panose="02020603050405020304" pitchFamily="18" charset="0"/>
              </a:rPr>
              <a:t>…</a:t>
            </a:r>
            <a:r>
              <a:rPr lang="zh-CN" altLang="en-US" sz="2800" b="1" dirty="0">
                <a:latin typeface="Times New Roman" panose="02020603050405020304" pitchFamily="18" charset="0"/>
              </a:rPr>
              <a:t>，</a:t>
            </a:r>
            <a:endParaRPr lang="zh-CN" altLang="zh-CN" sz="2800" b="1" dirty="0">
              <a:latin typeface="宋体" panose="02010600030101010101" pitchFamily="2" charset="-122"/>
            </a:endParaRPr>
          </a:p>
          <a:p>
            <a:pPr>
              <a:lnSpc>
                <a:spcPct val="110000"/>
              </a:lnSpc>
              <a:spcBef>
                <a:spcPct val="20000"/>
              </a:spcBef>
              <a:buClr>
                <a:schemeClr val="accent2"/>
              </a:buClr>
              <a:buSzPct val="85000"/>
              <a:buFont typeface="Wingdings" panose="05000000000000000000" pitchFamily="2" charset="2"/>
              <a:buNone/>
            </a:pPr>
            <a:r>
              <a:rPr lang="zh-CN" altLang="zh-CN" sz="2800" b="1" i="1" dirty="0">
                <a:latin typeface="Times New Roman" panose="02020603050405020304" pitchFamily="18" charset="0"/>
              </a:rPr>
              <a:t>E</a:t>
            </a:r>
            <a:r>
              <a:rPr lang="zh-CN" altLang="zh-CN" sz="2800" b="1" i="1" baseline="-30000" dirty="0">
                <a:latin typeface="Times New Roman" panose="02020603050405020304" pitchFamily="18" charset="0"/>
              </a:rPr>
              <a:t>n</a:t>
            </a:r>
            <a:r>
              <a:rPr lang="zh-CN" altLang="zh-CN" sz="2800" b="1" dirty="0">
                <a:latin typeface="宋体" panose="02010600030101010101" pitchFamily="2" charset="-122"/>
              </a:rPr>
              <a:t>。记为从状态</a:t>
            </a:r>
            <a:r>
              <a:rPr lang="zh-CN" altLang="zh-CN" sz="2800" b="1" i="1" dirty="0">
                <a:latin typeface="Times New Roman" panose="02020603050405020304" pitchFamily="18" charset="0"/>
              </a:rPr>
              <a:t>E</a:t>
            </a:r>
            <a:r>
              <a:rPr lang="zh-CN" altLang="zh-CN" sz="2800" b="1" i="1" baseline="-25000" dirty="0">
                <a:latin typeface="Times New Roman" panose="02020603050405020304" pitchFamily="18" charset="0"/>
              </a:rPr>
              <a:t>i</a:t>
            </a:r>
            <a:r>
              <a:rPr lang="zh-CN" altLang="zh-CN" sz="2800" b="1" dirty="0">
                <a:latin typeface="宋体" panose="02010600030101010101" pitchFamily="2" charset="-122"/>
              </a:rPr>
              <a:t>转变为状态</a:t>
            </a:r>
            <a:r>
              <a:rPr lang="zh-CN" altLang="zh-CN" sz="2800" b="1" i="1" dirty="0">
                <a:latin typeface="Times New Roman" panose="02020603050405020304" pitchFamily="18" charset="0"/>
              </a:rPr>
              <a:t>E</a:t>
            </a:r>
            <a:r>
              <a:rPr lang="zh-CN" altLang="zh-CN" sz="2800" b="1" i="1" baseline="-25000" dirty="0">
                <a:latin typeface="Times New Roman" panose="02020603050405020304" pitchFamily="18" charset="0"/>
              </a:rPr>
              <a:t>j</a:t>
            </a:r>
            <a:r>
              <a:rPr lang="zh-CN" altLang="zh-CN" sz="2800" b="1" dirty="0">
                <a:latin typeface="宋体" panose="02010600030101010101" pitchFamily="2" charset="-122"/>
              </a:rPr>
              <a:t>的状态转移概率         ，则矩阵</a:t>
            </a:r>
            <a:r>
              <a:rPr lang="zh-CN" altLang="zh-CN" sz="2000" b="1" dirty="0">
                <a:latin typeface="宋体" panose="02010600030101010101" pitchFamily="2" charset="-122"/>
              </a:rPr>
              <a:t> </a:t>
            </a:r>
          </a:p>
        </p:txBody>
      </p:sp>
      <p:sp>
        <p:nvSpPr>
          <p:cNvPr id="14343" name="Rectangle 7">
            <a:extLst>
              <a:ext uri="{FF2B5EF4-FFF2-40B4-BE49-F238E27FC236}">
                <a16:creationId xmlns:a16="http://schemas.microsoft.com/office/drawing/2014/main" id="{A795A636-88BE-4AB2-A2E0-9B1CB357461C}"/>
              </a:ext>
            </a:extLst>
          </p:cNvPr>
          <p:cNvSpPr>
            <a:spLocks noChangeArrowheads="1"/>
          </p:cNvSpPr>
          <p:nvPr/>
        </p:nvSpPr>
        <p:spPr bwMode="auto">
          <a:xfrm>
            <a:off x="228600" y="1295400"/>
            <a:ext cx="1219200" cy="41148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3200">
                <a:solidFill>
                  <a:schemeClr val="hlink"/>
                </a:solidFill>
                <a:ea typeface="黑体" panose="02010609060101010101" pitchFamily="49" charset="-122"/>
              </a:rPr>
              <a:t>几</a:t>
            </a:r>
          </a:p>
          <a:p>
            <a:pPr algn="ctr"/>
            <a:r>
              <a:rPr lang="zh-CN" altLang="zh-CN" sz="3200">
                <a:solidFill>
                  <a:schemeClr val="hlink"/>
                </a:solidFill>
                <a:ea typeface="黑体" panose="02010609060101010101" pitchFamily="49" charset="-122"/>
              </a:rPr>
              <a:t>个</a:t>
            </a:r>
          </a:p>
          <a:p>
            <a:pPr algn="ctr"/>
            <a:r>
              <a:rPr lang="zh-CN" altLang="zh-CN" sz="3200">
                <a:solidFill>
                  <a:schemeClr val="hlink"/>
                </a:solidFill>
                <a:ea typeface="黑体" panose="02010609060101010101" pitchFamily="49" charset="-122"/>
              </a:rPr>
              <a:t>基</a:t>
            </a:r>
          </a:p>
          <a:p>
            <a:pPr algn="ctr"/>
            <a:r>
              <a:rPr lang="zh-CN" altLang="zh-CN" sz="3200">
                <a:solidFill>
                  <a:schemeClr val="hlink"/>
                </a:solidFill>
                <a:ea typeface="黑体" panose="02010609060101010101" pitchFamily="49" charset="-122"/>
              </a:rPr>
              <a:t>本</a:t>
            </a:r>
          </a:p>
          <a:p>
            <a:pPr algn="ctr"/>
            <a:r>
              <a:rPr lang="zh-CN" altLang="zh-CN" sz="3200">
                <a:solidFill>
                  <a:schemeClr val="hlink"/>
                </a:solidFill>
                <a:ea typeface="黑体" panose="02010609060101010101" pitchFamily="49" charset="-122"/>
              </a:rPr>
              <a:t>概</a:t>
            </a:r>
          </a:p>
          <a:p>
            <a:pPr algn="ctr"/>
            <a:r>
              <a:rPr lang="zh-CN" altLang="zh-CN" sz="3200">
                <a:solidFill>
                  <a:schemeClr val="hlink"/>
                </a:solidFill>
                <a:ea typeface="黑体" panose="02010609060101010101" pitchFamily="49" charset="-122"/>
              </a:rPr>
              <a:t>念</a:t>
            </a:r>
            <a:r>
              <a:rPr lang="zh-CN" altLang="zh-CN" sz="4400">
                <a:solidFill>
                  <a:schemeClr val="tx2"/>
                </a:solidFill>
                <a:latin typeface="Arial" panose="020B0604020202020204" pitchFamily="34" charset="0"/>
              </a:rPr>
              <a:t> </a:t>
            </a:r>
          </a:p>
        </p:txBody>
      </p:sp>
      <p:graphicFrame>
        <p:nvGraphicFramePr>
          <p:cNvPr id="14344" name="Object 8">
            <a:extLst>
              <a:ext uri="{FF2B5EF4-FFF2-40B4-BE49-F238E27FC236}">
                <a16:creationId xmlns:a16="http://schemas.microsoft.com/office/drawing/2014/main" id="{787939FE-5B54-4B96-A4E9-42F4E7B18B45}"/>
              </a:ext>
            </a:extLst>
          </p:cNvPr>
          <p:cNvGraphicFramePr>
            <a:graphicFrameLocks noChangeAspect="1"/>
          </p:cNvGraphicFramePr>
          <p:nvPr>
            <p:extLst>
              <p:ext uri="{D42A27DB-BD31-4B8C-83A1-F6EECF244321}">
                <p14:modId xmlns:p14="http://schemas.microsoft.com/office/powerpoint/2010/main" val="2339284677"/>
              </p:ext>
            </p:extLst>
          </p:nvPr>
        </p:nvGraphicFramePr>
        <p:xfrm>
          <a:off x="2051720" y="5355423"/>
          <a:ext cx="1752600" cy="487363"/>
        </p:xfrm>
        <a:graphic>
          <a:graphicData uri="http://schemas.openxmlformats.org/presentationml/2006/ole">
            <mc:AlternateContent xmlns:mc="http://schemas.openxmlformats.org/markup-compatibility/2006">
              <mc:Choice xmlns:v="urn:schemas-microsoft-com:vml" Requires="v">
                <p:oleObj spid="_x0000_s82990" r:id="rId7" imgW="800070" imgH="241512" progId="Equation.DSMT4">
                  <p:embed/>
                </p:oleObj>
              </mc:Choice>
              <mc:Fallback>
                <p:oleObj r:id="rId7" imgW="800070" imgH="241512" progId="Equation.DSMT4">
                  <p:embed/>
                  <p:pic>
                    <p:nvPicPr>
                      <p:cNvPr id="14344" name="Object 8">
                        <a:extLst>
                          <a:ext uri="{FF2B5EF4-FFF2-40B4-BE49-F238E27FC236}">
                            <a16:creationId xmlns:a16="http://schemas.microsoft.com/office/drawing/2014/main" id="{787939FE-5B54-4B96-A4E9-42F4E7B18B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5355423"/>
                        <a:ext cx="1752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9" name="Rectangle 2">
            <a:extLst>
              <a:ext uri="{FF2B5EF4-FFF2-40B4-BE49-F238E27FC236}">
                <a16:creationId xmlns:a16="http://schemas.microsoft.com/office/drawing/2014/main" id="{C7C6BC8A-3A94-43CF-853B-369D98185A4E}"/>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064AAEEB-23AF-4345-81D8-F58C4B457A00}"/>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1" name="Picture 2" descr="http://www.scut.edu.cn/publish2/news/intro/logo/resource/1smevus1otq84b.jpg">
            <a:extLst>
              <a:ext uri="{FF2B5EF4-FFF2-40B4-BE49-F238E27FC236}">
                <a16:creationId xmlns:a16="http://schemas.microsoft.com/office/drawing/2014/main" id="{50B50D5E-7FEB-4AED-AF23-4812073B368D}"/>
              </a:ext>
            </a:extLst>
          </p:cNvPr>
          <p:cNvPicPr>
            <a:picLocks noChangeAspect="1" noChangeArrowheads="1"/>
          </p:cNvPicPr>
          <p:nvPr/>
        </p:nvPicPr>
        <p:blipFill>
          <a:blip r:embed="rId9" cstate="print"/>
          <a:srcRect/>
          <a:stretch>
            <a:fillRect/>
          </a:stretch>
        </p:blipFill>
        <p:spPr bwMode="auto">
          <a:xfrm>
            <a:off x="62880" y="44624"/>
            <a:ext cx="692696" cy="692696"/>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9D2C4C-8DB8-4174-8543-8F3E510EA695}"/>
              </a:ext>
            </a:extLst>
          </p:cNvPr>
          <p:cNvSpPr>
            <a:spLocks noGrp="1" noChangeArrowheads="1"/>
          </p:cNvSpPr>
          <p:nvPr>
            <p:ph/>
          </p:nvPr>
        </p:nvSpPr>
        <p:spPr>
          <a:xfrm>
            <a:off x="1675809" y="3216177"/>
            <a:ext cx="7048500" cy="3451429"/>
          </a:xfrm>
        </p:spPr>
        <p:txBody>
          <a:bodyPr>
            <a:normAutofit/>
          </a:bodyPr>
          <a:lstStyle/>
          <a:p>
            <a:pPr>
              <a:buFont typeface="Wingdings" panose="05000000000000000000" pitchFamily="2" charset="2"/>
              <a:buNone/>
            </a:pPr>
            <a:r>
              <a:rPr lang="zh-CN" altLang="zh-CN" sz="2800" dirty="0">
                <a:latin typeface="宋体" panose="02010600030101010101" pitchFamily="2" charset="-122"/>
              </a:rPr>
              <a:t> </a:t>
            </a:r>
            <a:r>
              <a:rPr lang="zh-CN" altLang="zh-CN" sz="2800" b="1" dirty="0">
                <a:latin typeface="宋体" panose="02010600030101010101" pitchFamily="2" charset="-122"/>
              </a:rPr>
              <a:t>称为状态转移概率矩阵。</a:t>
            </a:r>
            <a:r>
              <a:rPr lang="zh-CN" altLang="en-US" sz="2800" b="1" dirty="0">
                <a:latin typeface="宋体" panose="02010600030101010101" pitchFamily="2" charset="-122"/>
              </a:rPr>
              <a:t>其中，</a:t>
            </a:r>
            <a:endParaRPr lang="zh-CN" altLang="zh-CN" sz="2800" b="1" dirty="0">
              <a:latin typeface="宋体" panose="02010600030101010101" pitchFamily="2" charset="-122"/>
            </a:endParaRPr>
          </a:p>
          <a:p>
            <a:pPr>
              <a:buFont typeface="Wingdings" panose="05000000000000000000" pitchFamily="2" charset="2"/>
              <a:buNone/>
            </a:pPr>
            <a:endParaRPr lang="zh-CN" altLang="zh-CN" sz="2800" b="1" dirty="0">
              <a:latin typeface="宋体" panose="02010600030101010101" pitchFamily="2" charset="-122"/>
            </a:endParaRPr>
          </a:p>
          <a:p>
            <a:pPr>
              <a:buFont typeface="Wingdings" panose="05000000000000000000" pitchFamily="2" charset="2"/>
              <a:buNone/>
            </a:pPr>
            <a:endParaRPr lang="zh-CN" altLang="zh-CN" sz="2800" b="1" dirty="0">
              <a:latin typeface="宋体" panose="02010600030101010101" pitchFamily="2" charset="-122"/>
            </a:endParaRPr>
          </a:p>
          <a:p>
            <a:pPr>
              <a:buFont typeface="Wingdings" panose="05000000000000000000" pitchFamily="2" charset="2"/>
              <a:buNone/>
            </a:pPr>
            <a:endParaRPr lang="zh-CN" altLang="zh-CN" sz="2800" b="1" dirty="0">
              <a:latin typeface="宋体" panose="02010600030101010101" pitchFamily="2" charset="-122"/>
            </a:endParaRPr>
          </a:p>
          <a:p>
            <a:pPr>
              <a:buFont typeface="Wingdings" panose="05000000000000000000" pitchFamily="2" charset="2"/>
              <a:buNone/>
            </a:pPr>
            <a:r>
              <a:rPr lang="zh-CN" altLang="zh-CN" sz="2800" b="1" dirty="0">
                <a:latin typeface="宋体" panose="02010600030101010101" pitchFamily="2" charset="-122"/>
              </a:rPr>
              <a:t>  一般地，将满足</a:t>
            </a:r>
            <a:r>
              <a:rPr lang="zh-CN" altLang="en-US" sz="2800" b="1" dirty="0">
                <a:latin typeface="宋体" panose="02010600030101010101" pitchFamily="2" charset="-122"/>
              </a:rPr>
              <a:t>上述</a:t>
            </a:r>
            <a:r>
              <a:rPr lang="zh-CN" altLang="zh-CN" sz="2800" b="1" dirty="0">
                <a:latin typeface="宋体" panose="02010600030101010101" pitchFamily="2" charset="-122"/>
              </a:rPr>
              <a:t>条件的任何矩阵都称为随机矩阵，或概率矩阵</a:t>
            </a:r>
            <a:r>
              <a:rPr lang="zh-CN" altLang="zh-CN" sz="2800" dirty="0">
                <a:latin typeface="宋体" panose="02010600030101010101" pitchFamily="2" charset="-122"/>
              </a:rPr>
              <a:t>。</a:t>
            </a:r>
            <a:r>
              <a:rPr lang="zh-CN" altLang="zh-CN" sz="2400" dirty="0">
                <a:latin typeface="宋体" panose="02010600030101010101" pitchFamily="2" charset="-122"/>
              </a:rPr>
              <a:t>   </a:t>
            </a:r>
          </a:p>
        </p:txBody>
      </p:sp>
      <p:sp>
        <p:nvSpPr>
          <p:cNvPr id="15363" name="Rectangle 3">
            <a:extLst>
              <a:ext uri="{FF2B5EF4-FFF2-40B4-BE49-F238E27FC236}">
                <a16:creationId xmlns:a16="http://schemas.microsoft.com/office/drawing/2014/main" id="{11DE0180-092D-4BB1-AACD-D81D3781578C}"/>
              </a:ext>
            </a:extLst>
          </p:cNvPr>
          <p:cNvSpPr>
            <a:spLocks noChangeArrowheads="1"/>
          </p:cNvSpPr>
          <p:nvPr/>
        </p:nvSpPr>
        <p:spPr bwMode="auto">
          <a:xfrm>
            <a:off x="3776663"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364" name="Object 4">
            <a:extLst>
              <a:ext uri="{FF2B5EF4-FFF2-40B4-BE49-F238E27FC236}">
                <a16:creationId xmlns:a16="http://schemas.microsoft.com/office/drawing/2014/main" id="{6E79A7A0-FB7F-476E-A95E-32CC09B6A5E2}"/>
              </a:ext>
            </a:extLst>
          </p:cNvPr>
          <p:cNvGraphicFramePr>
            <a:graphicFrameLocks noChangeAspect="1"/>
          </p:cNvGraphicFramePr>
          <p:nvPr>
            <p:extLst>
              <p:ext uri="{D42A27DB-BD31-4B8C-83A1-F6EECF244321}">
                <p14:modId xmlns:p14="http://schemas.microsoft.com/office/powerpoint/2010/main" val="928381182"/>
              </p:ext>
            </p:extLst>
          </p:nvPr>
        </p:nvGraphicFramePr>
        <p:xfrm>
          <a:off x="3124200" y="1276350"/>
          <a:ext cx="2895600" cy="1785938"/>
        </p:xfrm>
        <a:graphic>
          <a:graphicData uri="http://schemas.openxmlformats.org/presentationml/2006/ole">
            <mc:AlternateContent xmlns:mc="http://schemas.openxmlformats.org/markup-compatibility/2006">
              <mc:Choice xmlns:v="urn:schemas-microsoft-com:vml" Requires="v">
                <p:oleObj spid="_x0000_s84012" r:id="rId3" imgW="1587817" imgH="940117" progId="Equation.3">
                  <p:embed/>
                </p:oleObj>
              </mc:Choice>
              <mc:Fallback>
                <p:oleObj r:id="rId3" imgW="1587817" imgH="940117" progId="Equation.3">
                  <p:embed/>
                  <p:pic>
                    <p:nvPicPr>
                      <p:cNvPr id="15364" name="Object 4">
                        <a:extLst>
                          <a:ext uri="{FF2B5EF4-FFF2-40B4-BE49-F238E27FC236}">
                            <a16:creationId xmlns:a16="http://schemas.microsoft.com/office/drawing/2014/main" id="{6E79A7A0-FB7F-476E-A95E-32CC09B6A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276350"/>
                        <a:ext cx="28956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5366" name="Rectangle 6">
            <a:extLst>
              <a:ext uri="{FF2B5EF4-FFF2-40B4-BE49-F238E27FC236}">
                <a16:creationId xmlns:a16="http://schemas.microsoft.com/office/drawing/2014/main" id="{0C3E508A-025A-42AE-A14F-D1F4BE34B0CE}"/>
              </a:ext>
            </a:extLst>
          </p:cNvPr>
          <p:cNvSpPr>
            <a:spLocks noChangeArrowheads="1"/>
          </p:cNvSpPr>
          <p:nvPr/>
        </p:nvSpPr>
        <p:spPr bwMode="auto">
          <a:xfrm>
            <a:off x="448151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367" name="Rectangle 7">
            <a:extLst>
              <a:ext uri="{FF2B5EF4-FFF2-40B4-BE49-F238E27FC236}">
                <a16:creationId xmlns:a16="http://schemas.microsoft.com/office/drawing/2014/main" id="{9D1CA973-7ACE-461B-9106-360EC8D06496}"/>
              </a:ext>
            </a:extLst>
          </p:cNvPr>
          <p:cNvSpPr>
            <a:spLocks noChangeArrowheads="1"/>
          </p:cNvSpPr>
          <p:nvPr/>
        </p:nvSpPr>
        <p:spPr bwMode="auto">
          <a:xfrm>
            <a:off x="340995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368" name="Object 8">
            <a:extLst>
              <a:ext uri="{FF2B5EF4-FFF2-40B4-BE49-F238E27FC236}">
                <a16:creationId xmlns:a16="http://schemas.microsoft.com/office/drawing/2014/main" id="{E842CB90-3B1B-4F22-8D16-475059DAFFCE}"/>
              </a:ext>
            </a:extLst>
          </p:cNvPr>
          <p:cNvGraphicFramePr>
            <a:graphicFrameLocks noChangeAspect="1"/>
          </p:cNvGraphicFramePr>
          <p:nvPr>
            <p:extLst>
              <p:ext uri="{D42A27DB-BD31-4B8C-83A1-F6EECF244321}">
                <p14:modId xmlns:p14="http://schemas.microsoft.com/office/powerpoint/2010/main" val="3957685793"/>
              </p:ext>
            </p:extLst>
          </p:nvPr>
        </p:nvGraphicFramePr>
        <p:xfrm>
          <a:off x="3059832" y="3856186"/>
          <a:ext cx="4695825" cy="1509713"/>
        </p:xfrm>
        <a:graphic>
          <a:graphicData uri="http://schemas.openxmlformats.org/presentationml/2006/ole">
            <mc:AlternateContent xmlns:mc="http://schemas.openxmlformats.org/markup-compatibility/2006">
              <mc:Choice xmlns:v="urn:schemas-microsoft-com:vml" Requires="v">
                <p:oleObj spid="_x0000_s84013" r:id="rId5" imgW="2324417" imgH="736917" progId="Equation.3">
                  <p:embed/>
                </p:oleObj>
              </mc:Choice>
              <mc:Fallback>
                <p:oleObj r:id="rId5" imgW="2324417" imgH="736917" progId="Equation.3">
                  <p:embed/>
                  <p:pic>
                    <p:nvPicPr>
                      <p:cNvPr id="15368" name="Object 8">
                        <a:extLst>
                          <a:ext uri="{FF2B5EF4-FFF2-40B4-BE49-F238E27FC236}">
                            <a16:creationId xmlns:a16="http://schemas.microsoft.com/office/drawing/2014/main" id="{E842CB90-3B1B-4F22-8D16-475059DAFF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856186"/>
                        <a:ext cx="4695825"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5370" name="Rectangle 10">
            <a:extLst>
              <a:ext uri="{FF2B5EF4-FFF2-40B4-BE49-F238E27FC236}">
                <a16:creationId xmlns:a16="http://schemas.microsoft.com/office/drawing/2014/main" id="{61AE1A04-071E-4B58-AA85-F9B8E440B733}"/>
              </a:ext>
            </a:extLst>
          </p:cNvPr>
          <p:cNvSpPr>
            <a:spLocks noChangeArrowheads="1"/>
          </p:cNvSpPr>
          <p:nvPr/>
        </p:nvSpPr>
        <p:spPr bwMode="auto">
          <a:xfrm>
            <a:off x="417195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371" name="Rectangle 11">
            <a:extLst>
              <a:ext uri="{FF2B5EF4-FFF2-40B4-BE49-F238E27FC236}">
                <a16:creationId xmlns:a16="http://schemas.microsoft.com/office/drawing/2014/main" id="{DE5C806B-4C2E-416F-BA39-DC9B2AA76B07}"/>
              </a:ext>
            </a:extLst>
          </p:cNvPr>
          <p:cNvSpPr>
            <a:spLocks noChangeArrowheads="1"/>
          </p:cNvSpPr>
          <p:nvPr/>
        </p:nvSpPr>
        <p:spPr bwMode="auto">
          <a:xfrm>
            <a:off x="228600" y="1295400"/>
            <a:ext cx="1219200" cy="41148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3200">
                <a:solidFill>
                  <a:schemeClr val="hlink"/>
                </a:solidFill>
                <a:ea typeface="黑体" panose="02010609060101010101" pitchFamily="49" charset="-122"/>
              </a:rPr>
              <a:t>几</a:t>
            </a:r>
          </a:p>
          <a:p>
            <a:pPr algn="ctr"/>
            <a:r>
              <a:rPr lang="zh-CN" altLang="zh-CN" sz="3200">
                <a:solidFill>
                  <a:schemeClr val="hlink"/>
                </a:solidFill>
                <a:ea typeface="黑体" panose="02010609060101010101" pitchFamily="49" charset="-122"/>
              </a:rPr>
              <a:t>个</a:t>
            </a:r>
          </a:p>
          <a:p>
            <a:pPr algn="ctr"/>
            <a:r>
              <a:rPr lang="zh-CN" altLang="zh-CN" sz="3200">
                <a:solidFill>
                  <a:schemeClr val="hlink"/>
                </a:solidFill>
                <a:ea typeface="黑体" panose="02010609060101010101" pitchFamily="49" charset="-122"/>
              </a:rPr>
              <a:t>基</a:t>
            </a:r>
          </a:p>
          <a:p>
            <a:pPr algn="ctr"/>
            <a:r>
              <a:rPr lang="zh-CN" altLang="zh-CN" sz="3200">
                <a:solidFill>
                  <a:schemeClr val="hlink"/>
                </a:solidFill>
                <a:ea typeface="黑体" panose="02010609060101010101" pitchFamily="49" charset="-122"/>
              </a:rPr>
              <a:t>本</a:t>
            </a:r>
          </a:p>
          <a:p>
            <a:pPr algn="ctr"/>
            <a:r>
              <a:rPr lang="zh-CN" altLang="zh-CN" sz="3200">
                <a:solidFill>
                  <a:schemeClr val="hlink"/>
                </a:solidFill>
                <a:ea typeface="黑体" panose="02010609060101010101" pitchFamily="49" charset="-122"/>
              </a:rPr>
              <a:t>概</a:t>
            </a:r>
          </a:p>
          <a:p>
            <a:pPr algn="ctr"/>
            <a:r>
              <a:rPr lang="zh-CN" altLang="zh-CN" sz="3200">
                <a:solidFill>
                  <a:schemeClr val="hlink"/>
                </a:solidFill>
                <a:ea typeface="黑体" panose="02010609060101010101" pitchFamily="49" charset="-122"/>
              </a:rPr>
              <a:t>念</a:t>
            </a:r>
            <a:r>
              <a:rPr lang="zh-CN" altLang="zh-CN" sz="4400">
                <a:solidFill>
                  <a:schemeClr val="tx2"/>
                </a:solidFill>
                <a:latin typeface="Arial" panose="020B0604020202020204" pitchFamily="34" charset="0"/>
              </a:rPr>
              <a:t> </a:t>
            </a:r>
          </a:p>
        </p:txBody>
      </p:sp>
      <p:graphicFrame>
        <p:nvGraphicFramePr>
          <p:cNvPr id="15373" name="Object 13">
            <a:extLst>
              <a:ext uri="{FF2B5EF4-FFF2-40B4-BE49-F238E27FC236}">
                <a16:creationId xmlns:a16="http://schemas.microsoft.com/office/drawing/2014/main" id="{7C35AFA0-33CF-4483-B983-DE228FD53F81}"/>
              </a:ext>
            </a:extLst>
          </p:cNvPr>
          <p:cNvGraphicFramePr>
            <a:graphicFrameLocks noChangeAspect="1"/>
          </p:cNvGraphicFramePr>
          <p:nvPr/>
        </p:nvGraphicFramePr>
        <p:xfrm>
          <a:off x="0" y="3292475"/>
          <a:ext cx="219075" cy="190500"/>
        </p:xfrm>
        <a:graphic>
          <a:graphicData uri="http://schemas.openxmlformats.org/presentationml/2006/ole">
            <mc:AlternateContent xmlns:mc="http://schemas.openxmlformats.org/markup-compatibility/2006">
              <mc:Choice xmlns:v="urn:schemas-microsoft-com:vml" Requires="v">
                <p:oleObj spid="_x0000_s84014" r:id="rId7" imgW="216030" imgH="190652" progId="Equation.3">
                  <p:embed/>
                </p:oleObj>
              </mc:Choice>
              <mc:Fallback>
                <p:oleObj r:id="rId7" imgW="216030" imgH="190652" progId="Equation.3">
                  <p:embed/>
                  <p:pic>
                    <p:nvPicPr>
                      <p:cNvPr id="15373" name="Object 13">
                        <a:extLst>
                          <a:ext uri="{FF2B5EF4-FFF2-40B4-BE49-F238E27FC236}">
                            <a16:creationId xmlns:a16="http://schemas.microsoft.com/office/drawing/2014/main" id="{7C35AFA0-33CF-4483-B983-DE228FD53F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292475"/>
                        <a:ext cx="219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4" name="Rectangle 2">
            <a:extLst>
              <a:ext uri="{FF2B5EF4-FFF2-40B4-BE49-F238E27FC236}">
                <a16:creationId xmlns:a16="http://schemas.microsoft.com/office/drawing/2014/main" id="{269D2331-88F7-41B2-8D13-EF195B954CFC}"/>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06A436B0-5EE7-4253-9E0F-F4EDBADE929F}"/>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6" name="Picture 2" descr="http://www.scut.edu.cn/publish2/news/intro/logo/resource/1smevus1otq84b.jpg">
            <a:extLst>
              <a:ext uri="{FF2B5EF4-FFF2-40B4-BE49-F238E27FC236}">
                <a16:creationId xmlns:a16="http://schemas.microsoft.com/office/drawing/2014/main" id="{22C5FB62-76E2-4950-B3EC-527DAE94A8F4}"/>
              </a:ext>
            </a:extLst>
          </p:cNvPr>
          <p:cNvPicPr>
            <a:picLocks noChangeAspect="1" noChangeArrowheads="1"/>
          </p:cNvPicPr>
          <p:nvPr/>
        </p:nvPicPr>
        <p:blipFill>
          <a:blip r:embed="rId9" cstate="print"/>
          <a:srcRect/>
          <a:stretch>
            <a:fillRect/>
          </a:stretch>
        </p:blipFill>
        <p:spPr bwMode="auto">
          <a:xfrm>
            <a:off x="62880" y="44624"/>
            <a:ext cx="692696" cy="692696"/>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889E41E-07DA-4E53-A063-AB595523A854}"/>
              </a:ext>
            </a:extLst>
          </p:cNvPr>
          <p:cNvSpPr>
            <a:spLocks noGrp="1" noChangeArrowheads="1"/>
          </p:cNvSpPr>
          <p:nvPr>
            <p:ph/>
          </p:nvPr>
        </p:nvSpPr>
        <p:spPr>
          <a:xfrm>
            <a:off x="1907704" y="1412776"/>
            <a:ext cx="6781800" cy="3124200"/>
          </a:xfrm>
        </p:spPr>
        <p:txBody>
          <a:bodyPr/>
          <a:lstStyle/>
          <a:p>
            <a:pPr>
              <a:lnSpc>
                <a:spcPct val="110000"/>
              </a:lnSpc>
            </a:pPr>
            <a:r>
              <a:rPr lang="zh-CN" altLang="zh-CN" sz="2800" b="1" dirty="0">
                <a:latin typeface="Times New Roman" panose="02020603050405020304" pitchFamily="18" charset="0"/>
              </a:rPr>
              <a:t>状态转移概率矩阵的计算。</a:t>
            </a:r>
          </a:p>
          <a:p>
            <a:pPr>
              <a:lnSpc>
                <a:spcPct val="110000"/>
              </a:lnSpc>
              <a:buFont typeface="Wingdings" panose="05000000000000000000" pitchFamily="2" charset="2"/>
              <a:buNone/>
            </a:pPr>
            <a:r>
              <a:rPr lang="zh-CN" altLang="zh-CN" sz="2800" b="1" dirty="0">
                <a:latin typeface="Times New Roman" panose="02020603050405020304" pitchFamily="18" charset="0"/>
              </a:rPr>
              <a:t>            计算状态转移概率矩阵</a:t>
            </a:r>
            <a:r>
              <a:rPr lang="zh-CN" altLang="zh-CN" sz="2800" b="1" i="1" dirty="0">
                <a:latin typeface="Times New Roman" panose="02020603050405020304" pitchFamily="18" charset="0"/>
              </a:rPr>
              <a:t>P</a:t>
            </a:r>
            <a:r>
              <a:rPr lang="zh-CN" altLang="zh-CN" sz="2800" b="1" dirty="0">
                <a:latin typeface="Times New Roman" panose="02020603050405020304" pitchFamily="18" charset="0"/>
              </a:rPr>
              <a:t>，就是求从每个状态转移到其它任何一个状态的状态转移概率                            。</a:t>
            </a:r>
          </a:p>
          <a:p>
            <a:pPr>
              <a:lnSpc>
                <a:spcPct val="110000"/>
              </a:lnSpc>
              <a:buFont typeface="Wingdings" panose="05000000000000000000" pitchFamily="2" charset="2"/>
              <a:buNone/>
            </a:pPr>
            <a:r>
              <a:rPr lang="zh-CN" altLang="zh-CN" sz="2800" b="1" dirty="0">
                <a:latin typeface="宋体" panose="02010600030101010101" pitchFamily="2" charset="-122"/>
              </a:rPr>
              <a:t>      为了求出每一个，一般采用频率近似概率的思想进行计算。</a:t>
            </a:r>
            <a:r>
              <a:rPr lang="zh-CN" altLang="zh-CN" sz="2800" dirty="0">
                <a:latin typeface="Times New Roman" panose="02020603050405020304" pitchFamily="18" charset="0"/>
              </a:rPr>
              <a:t> </a:t>
            </a:r>
          </a:p>
        </p:txBody>
      </p:sp>
      <p:graphicFrame>
        <p:nvGraphicFramePr>
          <p:cNvPr id="17411" name="Object 3">
            <a:extLst>
              <a:ext uri="{FF2B5EF4-FFF2-40B4-BE49-F238E27FC236}">
                <a16:creationId xmlns:a16="http://schemas.microsoft.com/office/drawing/2014/main" id="{FDDCE1B8-D072-4815-A204-802D1A61582B}"/>
              </a:ext>
            </a:extLst>
          </p:cNvPr>
          <p:cNvGraphicFramePr>
            <a:graphicFrameLocks noChangeAspect="1"/>
          </p:cNvGraphicFramePr>
          <p:nvPr>
            <p:extLst>
              <p:ext uri="{D42A27DB-BD31-4B8C-83A1-F6EECF244321}">
                <p14:modId xmlns:p14="http://schemas.microsoft.com/office/powerpoint/2010/main" val="1977519868"/>
              </p:ext>
            </p:extLst>
          </p:nvPr>
        </p:nvGraphicFramePr>
        <p:xfrm>
          <a:off x="4551392" y="2974876"/>
          <a:ext cx="2438400" cy="520700"/>
        </p:xfrm>
        <a:graphic>
          <a:graphicData uri="http://schemas.openxmlformats.org/presentationml/2006/ole">
            <mc:AlternateContent xmlns:mc="http://schemas.openxmlformats.org/markup-compatibility/2006">
              <mc:Choice xmlns:v="urn:schemas-microsoft-com:vml" Requires="v">
                <p:oleObj spid="_x0000_s86032" r:id="rId3" imgW="1092043" imgH="241512" progId="Equation.3">
                  <p:embed/>
                </p:oleObj>
              </mc:Choice>
              <mc:Fallback>
                <p:oleObj r:id="rId3" imgW="1092043" imgH="241512" progId="Equation.3">
                  <p:embed/>
                  <p:pic>
                    <p:nvPicPr>
                      <p:cNvPr id="17411" name="Object 3">
                        <a:extLst>
                          <a:ext uri="{FF2B5EF4-FFF2-40B4-BE49-F238E27FC236}">
                            <a16:creationId xmlns:a16="http://schemas.microsoft.com/office/drawing/2014/main" id="{FDDCE1B8-D072-4815-A204-802D1A615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392" y="2974876"/>
                        <a:ext cx="2438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7412" name="Rectangle 4">
            <a:extLst>
              <a:ext uri="{FF2B5EF4-FFF2-40B4-BE49-F238E27FC236}">
                <a16:creationId xmlns:a16="http://schemas.microsoft.com/office/drawing/2014/main" id="{9B8449D4-7ABD-4290-8956-D2C40926A484}"/>
              </a:ext>
            </a:extLst>
          </p:cNvPr>
          <p:cNvSpPr>
            <a:spLocks noChangeArrowheads="1"/>
          </p:cNvSpPr>
          <p:nvPr/>
        </p:nvSpPr>
        <p:spPr bwMode="auto">
          <a:xfrm>
            <a:off x="228600" y="1295400"/>
            <a:ext cx="1219200" cy="41148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3200">
                <a:solidFill>
                  <a:schemeClr val="hlink"/>
                </a:solidFill>
                <a:ea typeface="黑体" panose="02010609060101010101" pitchFamily="49" charset="-122"/>
              </a:rPr>
              <a:t>几</a:t>
            </a:r>
          </a:p>
          <a:p>
            <a:pPr algn="ctr"/>
            <a:r>
              <a:rPr lang="zh-CN" altLang="zh-CN" sz="3200">
                <a:solidFill>
                  <a:schemeClr val="hlink"/>
                </a:solidFill>
                <a:ea typeface="黑体" panose="02010609060101010101" pitchFamily="49" charset="-122"/>
              </a:rPr>
              <a:t>个</a:t>
            </a:r>
          </a:p>
          <a:p>
            <a:pPr algn="ctr"/>
            <a:r>
              <a:rPr lang="zh-CN" altLang="zh-CN" sz="3200">
                <a:solidFill>
                  <a:schemeClr val="hlink"/>
                </a:solidFill>
                <a:ea typeface="黑体" panose="02010609060101010101" pitchFamily="49" charset="-122"/>
              </a:rPr>
              <a:t>基</a:t>
            </a:r>
          </a:p>
          <a:p>
            <a:pPr algn="ctr"/>
            <a:r>
              <a:rPr lang="zh-CN" altLang="zh-CN" sz="3200">
                <a:solidFill>
                  <a:schemeClr val="hlink"/>
                </a:solidFill>
                <a:ea typeface="黑体" panose="02010609060101010101" pitchFamily="49" charset="-122"/>
              </a:rPr>
              <a:t>本</a:t>
            </a:r>
          </a:p>
          <a:p>
            <a:pPr algn="ctr"/>
            <a:r>
              <a:rPr lang="zh-CN" altLang="zh-CN" sz="3200">
                <a:solidFill>
                  <a:schemeClr val="hlink"/>
                </a:solidFill>
                <a:ea typeface="黑体" panose="02010609060101010101" pitchFamily="49" charset="-122"/>
              </a:rPr>
              <a:t>概</a:t>
            </a:r>
          </a:p>
          <a:p>
            <a:pPr algn="ctr"/>
            <a:r>
              <a:rPr lang="zh-CN" altLang="zh-CN" sz="3200">
                <a:solidFill>
                  <a:schemeClr val="hlink"/>
                </a:solidFill>
                <a:ea typeface="黑体" panose="02010609060101010101" pitchFamily="49" charset="-122"/>
              </a:rPr>
              <a:t>念</a:t>
            </a:r>
            <a:r>
              <a:rPr lang="zh-CN" altLang="zh-CN" sz="4400">
                <a:solidFill>
                  <a:schemeClr val="tx2"/>
                </a:solidFill>
                <a:latin typeface="Arial" panose="020B0604020202020204" pitchFamily="34" charset="0"/>
              </a:rPr>
              <a:t> </a:t>
            </a:r>
          </a:p>
        </p:txBody>
      </p:sp>
      <p:sp>
        <p:nvSpPr>
          <p:cNvPr id="5" name="Rectangle 2">
            <a:extLst>
              <a:ext uri="{FF2B5EF4-FFF2-40B4-BE49-F238E27FC236}">
                <a16:creationId xmlns:a16="http://schemas.microsoft.com/office/drawing/2014/main" id="{FF47AD6F-BE39-4D5E-8F46-8D1584FF0AD4}"/>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8C088876-22E0-4D32-B4F9-BD0FC8AD9886}"/>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7" name="Picture 2" descr="http://www.scut.edu.cn/publish2/news/intro/logo/resource/1smevus1otq84b.jpg">
            <a:extLst>
              <a:ext uri="{FF2B5EF4-FFF2-40B4-BE49-F238E27FC236}">
                <a16:creationId xmlns:a16="http://schemas.microsoft.com/office/drawing/2014/main" id="{B409C4FA-C2E9-4F34-9E6B-988C0D1B7B2A}"/>
              </a:ext>
            </a:extLst>
          </p:cNvPr>
          <p:cNvPicPr>
            <a:picLocks noChangeAspect="1" noChangeArrowheads="1"/>
          </p:cNvPicPr>
          <p:nvPr/>
        </p:nvPicPr>
        <p:blipFill>
          <a:blip r:embed="rId5" cstate="print"/>
          <a:srcRect/>
          <a:stretch>
            <a:fillRect/>
          </a:stretch>
        </p:blipFill>
        <p:spPr bwMode="auto">
          <a:xfrm>
            <a:off x="62880" y="44624"/>
            <a:ext cx="692696" cy="692696"/>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A6CB9CD-CCEE-4B15-8A9C-D081030C56E3}"/>
              </a:ext>
            </a:extLst>
          </p:cNvPr>
          <p:cNvSpPr>
            <a:spLocks noGrp="1" noChangeArrowheads="1"/>
          </p:cNvSpPr>
          <p:nvPr>
            <p:ph/>
          </p:nvPr>
        </p:nvSpPr>
        <p:spPr>
          <a:xfrm>
            <a:off x="179512" y="1066800"/>
            <a:ext cx="8469188" cy="4343400"/>
          </a:xfrm>
        </p:spPr>
        <p:txBody>
          <a:bodyPr/>
          <a:lstStyle/>
          <a:p>
            <a:pPr>
              <a:lnSpc>
                <a:spcPct val="120000"/>
              </a:lnSpc>
              <a:spcBef>
                <a:spcPct val="0"/>
              </a:spcBef>
            </a:pPr>
            <a:r>
              <a:rPr lang="zh-CN" altLang="zh-CN" sz="2800" b="1" dirty="0">
                <a:latin typeface="Times New Roman" panose="02020603050405020304" pitchFamily="18" charset="0"/>
              </a:rPr>
              <a:t>例题1：</a:t>
            </a:r>
          </a:p>
          <a:p>
            <a:pPr>
              <a:lnSpc>
                <a:spcPct val="120000"/>
              </a:lnSpc>
              <a:spcBef>
                <a:spcPct val="0"/>
              </a:spcBef>
              <a:buFont typeface="Wingdings" panose="05000000000000000000" pitchFamily="2" charset="2"/>
              <a:buNone/>
            </a:pPr>
            <a:r>
              <a:rPr lang="zh-CN" altLang="zh-CN" sz="2800" b="1" dirty="0">
                <a:latin typeface="Times New Roman" panose="02020603050405020304" pitchFamily="18" charset="0"/>
              </a:rPr>
              <a:t>            考虑某地区农业收成变化的三个状态，即“丰收”、“平收”和“欠收”。记</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1</a:t>
            </a:r>
            <a:r>
              <a:rPr lang="zh-CN" altLang="zh-CN" sz="2800" b="1" dirty="0">
                <a:latin typeface="Times New Roman" panose="02020603050405020304" pitchFamily="18" charset="0"/>
              </a:rPr>
              <a:t>为“丰收”状态，</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2</a:t>
            </a:r>
            <a:r>
              <a:rPr lang="zh-CN" altLang="zh-CN" sz="2800" b="1" dirty="0">
                <a:latin typeface="Times New Roman" panose="02020603050405020304" pitchFamily="18" charset="0"/>
              </a:rPr>
              <a:t>为“平收”状态，</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3</a:t>
            </a:r>
            <a:r>
              <a:rPr lang="zh-CN" altLang="zh-CN" sz="2800" b="1" dirty="0">
                <a:latin typeface="Times New Roman" panose="02020603050405020304" pitchFamily="18" charset="0"/>
              </a:rPr>
              <a:t>为“欠收”状态。表3.7.1给出了该地区1960～1999年期间农业收成的状态变化情况。试计算该地区农业收成变化的状态转移概率矩阵。</a:t>
            </a:r>
          </a:p>
        </p:txBody>
      </p:sp>
      <p:sp>
        <p:nvSpPr>
          <p:cNvPr id="3" name="Rectangle 2">
            <a:extLst>
              <a:ext uri="{FF2B5EF4-FFF2-40B4-BE49-F238E27FC236}">
                <a16:creationId xmlns:a16="http://schemas.microsoft.com/office/drawing/2014/main" id="{5C263EF2-B7A3-409E-BFA9-8460BA1A7529}"/>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 name="矩形 3">
            <a:extLst>
              <a:ext uri="{FF2B5EF4-FFF2-40B4-BE49-F238E27FC236}">
                <a16:creationId xmlns:a16="http://schemas.microsoft.com/office/drawing/2014/main" id="{3EBB2AAD-B15F-478B-9FEB-D277C2F0CC85}"/>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5" name="Picture 2" descr="http://www.scut.edu.cn/publish2/news/intro/logo/resource/1smevus1otq84b.jpg">
            <a:extLst>
              <a:ext uri="{FF2B5EF4-FFF2-40B4-BE49-F238E27FC236}">
                <a16:creationId xmlns:a16="http://schemas.microsoft.com/office/drawing/2014/main" id="{3D7FB521-6F1F-4A2B-90D1-EA3878ED936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D405DE7-E7EE-4F70-99DC-7BD13D2D38F7}"/>
              </a:ext>
            </a:extLst>
          </p:cNvPr>
          <p:cNvSpPr>
            <a:spLocks noGrp="1" noChangeArrowheads="1"/>
          </p:cNvSpPr>
          <p:nvPr>
            <p:ph/>
          </p:nvPr>
        </p:nvSpPr>
        <p:spPr>
          <a:xfrm>
            <a:off x="1187624" y="1052736"/>
            <a:ext cx="7524750" cy="533400"/>
          </a:xfrm>
        </p:spPr>
        <p:txBody>
          <a:bodyPr>
            <a:normAutofit lnSpcReduction="10000"/>
          </a:bodyPr>
          <a:lstStyle/>
          <a:p>
            <a:pPr>
              <a:lnSpc>
                <a:spcPct val="120000"/>
              </a:lnSpc>
              <a:buFont typeface="Wingdings" panose="05000000000000000000" pitchFamily="2" charset="2"/>
              <a:buNone/>
            </a:pPr>
            <a:r>
              <a:rPr lang="zh-CN" altLang="zh-CN" sz="2800" b="1" dirty="0">
                <a:latin typeface="宋体" panose="02010600030101010101" pitchFamily="2" charset="-122"/>
              </a:rPr>
              <a:t>表</a:t>
            </a:r>
            <a:r>
              <a:rPr lang="en-US" altLang="zh-CN" sz="2800" b="1" dirty="0">
                <a:latin typeface="宋体" panose="02010600030101010101" pitchFamily="2" charset="-122"/>
              </a:rPr>
              <a:t>1</a:t>
            </a:r>
            <a:r>
              <a:rPr lang="zh-CN" altLang="zh-CN" sz="2800" b="1" dirty="0">
                <a:latin typeface="宋体" panose="02010600030101010101" pitchFamily="2" charset="-122"/>
              </a:rPr>
              <a:t>　某地区农业收成变化的状态转移情况</a:t>
            </a:r>
            <a:r>
              <a:rPr lang="zh-CN" altLang="zh-CN" sz="2800" dirty="0">
                <a:latin typeface="黑体" panose="02010609060101010101" pitchFamily="49" charset="-122"/>
                <a:ea typeface="黑体" panose="02010609060101010101" pitchFamily="49" charset="-122"/>
              </a:rPr>
              <a:t>  </a:t>
            </a:r>
          </a:p>
        </p:txBody>
      </p:sp>
      <p:graphicFrame>
        <p:nvGraphicFramePr>
          <p:cNvPr id="19459" name="Group 3">
            <a:extLst>
              <a:ext uri="{FF2B5EF4-FFF2-40B4-BE49-F238E27FC236}">
                <a16:creationId xmlns:a16="http://schemas.microsoft.com/office/drawing/2014/main" id="{9C10B72D-B215-4144-B970-6BCB80B333E7}"/>
              </a:ext>
            </a:extLst>
          </p:cNvPr>
          <p:cNvGraphicFramePr>
            <a:graphicFrameLocks noGrp="1"/>
          </p:cNvGraphicFramePr>
          <p:nvPr>
            <p:extLst>
              <p:ext uri="{D42A27DB-BD31-4B8C-83A1-F6EECF244321}">
                <p14:modId xmlns:p14="http://schemas.microsoft.com/office/powerpoint/2010/main" val="2007080988"/>
              </p:ext>
            </p:extLst>
          </p:nvPr>
        </p:nvGraphicFramePr>
        <p:xfrm>
          <a:off x="228600" y="1752600"/>
          <a:ext cx="8686800" cy="4078923"/>
        </p:xfrm>
        <a:graphic>
          <a:graphicData uri="http://schemas.openxmlformats.org/drawingml/2006/table">
            <a:tbl>
              <a:tblPr/>
              <a:tblGrid>
                <a:gridCol w="760413">
                  <a:extLst>
                    <a:ext uri="{9D8B030D-6E8A-4147-A177-3AD203B41FA5}">
                      <a16:colId xmlns:a16="http://schemas.microsoft.com/office/drawing/2014/main" val="3989799549"/>
                    </a:ext>
                  </a:extLst>
                </a:gridCol>
                <a:gridCol w="854075">
                  <a:extLst>
                    <a:ext uri="{9D8B030D-6E8A-4147-A177-3AD203B41FA5}">
                      <a16:colId xmlns:a16="http://schemas.microsoft.com/office/drawing/2014/main" val="2133024265"/>
                    </a:ext>
                  </a:extLst>
                </a:gridCol>
                <a:gridCol w="895350">
                  <a:extLst>
                    <a:ext uri="{9D8B030D-6E8A-4147-A177-3AD203B41FA5}">
                      <a16:colId xmlns:a16="http://schemas.microsoft.com/office/drawing/2014/main" val="26404771"/>
                    </a:ext>
                  </a:extLst>
                </a:gridCol>
                <a:gridCol w="695325">
                  <a:extLst>
                    <a:ext uri="{9D8B030D-6E8A-4147-A177-3AD203B41FA5}">
                      <a16:colId xmlns:a16="http://schemas.microsoft.com/office/drawing/2014/main" val="4064800530"/>
                    </a:ext>
                  </a:extLst>
                </a:gridCol>
                <a:gridCol w="741362">
                  <a:extLst>
                    <a:ext uri="{9D8B030D-6E8A-4147-A177-3AD203B41FA5}">
                      <a16:colId xmlns:a16="http://schemas.microsoft.com/office/drawing/2014/main" val="2509714720"/>
                    </a:ext>
                  </a:extLst>
                </a:gridCol>
                <a:gridCol w="742950">
                  <a:extLst>
                    <a:ext uri="{9D8B030D-6E8A-4147-A177-3AD203B41FA5}">
                      <a16:colId xmlns:a16="http://schemas.microsoft.com/office/drawing/2014/main" val="2032621177"/>
                    </a:ext>
                  </a:extLst>
                </a:gridCol>
                <a:gridCol w="846138">
                  <a:extLst>
                    <a:ext uri="{9D8B030D-6E8A-4147-A177-3AD203B41FA5}">
                      <a16:colId xmlns:a16="http://schemas.microsoft.com/office/drawing/2014/main" val="4123154390"/>
                    </a:ext>
                  </a:extLst>
                </a:gridCol>
                <a:gridCol w="784225">
                  <a:extLst>
                    <a:ext uri="{9D8B030D-6E8A-4147-A177-3AD203B41FA5}">
                      <a16:colId xmlns:a16="http://schemas.microsoft.com/office/drawing/2014/main" val="2331009067"/>
                    </a:ext>
                  </a:extLst>
                </a:gridCol>
                <a:gridCol w="849312">
                  <a:extLst>
                    <a:ext uri="{9D8B030D-6E8A-4147-A177-3AD203B41FA5}">
                      <a16:colId xmlns:a16="http://schemas.microsoft.com/office/drawing/2014/main" val="2275062737"/>
                    </a:ext>
                  </a:extLst>
                </a:gridCol>
                <a:gridCol w="757238">
                  <a:extLst>
                    <a:ext uri="{9D8B030D-6E8A-4147-A177-3AD203B41FA5}">
                      <a16:colId xmlns:a16="http://schemas.microsoft.com/office/drawing/2014/main" val="632853250"/>
                    </a:ext>
                  </a:extLst>
                </a:gridCol>
                <a:gridCol w="760412">
                  <a:extLst>
                    <a:ext uri="{9D8B030D-6E8A-4147-A177-3AD203B41FA5}">
                      <a16:colId xmlns:a16="http://schemas.microsoft.com/office/drawing/2014/main" val="3682109908"/>
                    </a:ext>
                  </a:extLst>
                </a:gridCol>
              </a:tblGrid>
              <a:tr h="365125">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年份</a:t>
                      </a:r>
                      <a:endPar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5017936"/>
                  </a:ext>
                </a:extLst>
              </a:tr>
              <a:tr h="3713163">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年份</a:t>
                      </a:r>
                      <a:endPar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年份</a:t>
                      </a:r>
                      <a:endPar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年份</a:t>
                      </a:r>
                      <a:endPar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lang="zh-CN" alt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1977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1987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1997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1979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1989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1999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5810926"/>
                  </a:ext>
                </a:extLst>
              </a:tr>
            </a:tbl>
          </a:graphicData>
        </a:graphic>
      </p:graphicFrame>
      <p:sp>
        <p:nvSpPr>
          <p:cNvPr id="4" name="Rectangle 2">
            <a:extLst>
              <a:ext uri="{FF2B5EF4-FFF2-40B4-BE49-F238E27FC236}">
                <a16:creationId xmlns:a16="http://schemas.microsoft.com/office/drawing/2014/main" id="{BD2E68F2-2E45-4B25-9302-7DACAC5A1E6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20E7E47A-461C-42F1-9623-A996662E6FB5}"/>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2" descr="http://www.scut.edu.cn/publish2/news/intro/logo/resource/1smevus1otq84b.jpg">
            <a:extLst>
              <a:ext uri="{FF2B5EF4-FFF2-40B4-BE49-F238E27FC236}">
                <a16:creationId xmlns:a16="http://schemas.microsoft.com/office/drawing/2014/main" id="{993E2BFE-5F3F-4318-A3E6-0F99245C6B3D}"/>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4</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离散概率模型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0" name="Rectangle 4">
            <a:extLst>
              <a:ext uri="{FF2B5EF4-FFF2-40B4-BE49-F238E27FC236}">
                <a16:creationId xmlns:a16="http://schemas.microsoft.com/office/drawing/2014/main" id="{E5A1A701-989E-46C6-B3DA-211E72D4F85E}"/>
              </a:ext>
            </a:extLst>
          </p:cNvPr>
          <p:cNvSpPr txBox="1">
            <a:spLocks noChangeArrowheads="1"/>
          </p:cNvSpPr>
          <p:nvPr/>
        </p:nvSpPr>
        <p:spPr>
          <a:xfrm>
            <a:off x="631108" y="980728"/>
            <a:ext cx="8077200" cy="229161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140000"/>
              </a:lnSpc>
              <a:buFontTx/>
              <a:buAutoNum type="arabicPeriod"/>
            </a:pPr>
            <a:r>
              <a:rPr lang="zh-CN" altLang="en-US" sz="2600" b="1" dirty="0"/>
              <a:t>随机变量 X 取有限个值</a:t>
            </a:r>
            <a:endParaRPr lang="en-US" altLang="zh-CN" sz="2600" b="1" dirty="0"/>
          </a:p>
          <a:p>
            <a:pPr marL="609600" indent="-609600">
              <a:lnSpc>
                <a:spcPct val="140000"/>
              </a:lnSpc>
              <a:buFontTx/>
              <a:buAutoNum type="arabicPeriod"/>
            </a:pPr>
            <a:r>
              <a:rPr lang="zh-CN" altLang="en-US" sz="2600" b="1" dirty="0"/>
              <a:t>列出离散型随机变量</a:t>
            </a:r>
            <a:r>
              <a:rPr lang="zh-CN" altLang="en-US" sz="2600" b="1" i="1" dirty="0">
                <a:latin typeface="+mj-lt"/>
              </a:rPr>
              <a:t>X</a:t>
            </a:r>
            <a:r>
              <a:rPr lang="zh-CN" altLang="en-US" sz="2600" b="1" dirty="0"/>
              <a:t>的所有可能取值</a:t>
            </a:r>
          </a:p>
          <a:p>
            <a:pPr marL="609600" indent="-609600">
              <a:lnSpc>
                <a:spcPct val="140000"/>
              </a:lnSpc>
              <a:buFontTx/>
              <a:buAutoNum type="arabicPeriod"/>
            </a:pPr>
            <a:r>
              <a:rPr lang="zh-CN" altLang="en-US" sz="2600" b="1" dirty="0"/>
              <a:t>列出随机变量取这些值的概率</a:t>
            </a:r>
          </a:p>
          <a:p>
            <a:pPr marL="609600" indent="-609600">
              <a:lnSpc>
                <a:spcPct val="140000"/>
              </a:lnSpc>
              <a:buFontTx/>
              <a:buAutoNum type="arabicPeriod"/>
            </a:pPr>
            <a:r>
              <a:rPr lang="zh-CN" altLang="en-US" sz="2600" b="1" dirty="0"/>
              <a:t>通常用下面的表格来表示</a:t>
            </a:r>
          </a:p>
        </p:txBody>
      </p:sp>
      <p:graphicFrame>
        <p:nvGraphicFramePr>
          <p:cNvPr id="12" name="Group 5">
            <a:extLst>
              <a:ext uri="{FF2B5EF4-FFF2-40B4-BE49-F238E27FC236}">
                <a16:creationId xmlns:a16="http://schemas.microsoft.com/office/drawing/2014/main" id="{06BDDE86-CD8E-4BB3-BC81-D8D7262564FD}"/>
              </a:ext>
            </a:extLst>
          </p:cNvPr>
          <p:cNvGraphicFramePr>
            <a:graphicFrameLocks noGrp="1"/>
          </p:cNvGraphicFramePr>
          <p:nvPr>
            <p:extLst>
              <p:ext uri="{D42A27DB-BD31-4B8C-83A1-F6EECF244321}">
                <p14:modId xmlns:p14="http://schemas.microsoft.com/office/powerpoint/2010/main" val="2547308638"/>
              </p:ext>
            </p:extLst>
          </p:nvPr>
        </p:nvGraphicFramePr>
        <p:xfrm>
          <a:off x="1367631" y="3382081"/>
          <a:ext cx="6408737" cy="1177926"/>
        </p:xfrm>
        <a:graphic>
          <a:graphicData uri="http://schemas.openxmlformats.org/drawingml/2006/table">
            <a:tbl>
              <a:tblPr/>
              <a:tblGrid>
                <a:gridCol w="2136775">
                  <a:extLst>
                    <a:ext uri="{9D8B030D-6E8A-4147-A177-3AD203B41FA5}">
                      <a16:colId xmlns:a16="http://schemas.microsoft.com/office/drawing/2014/main" val="20000"/>
                    </a:ext>
                  </a:extLst>
                </a:gridCol>
                <a:gridCol w="4271962">
                  <a:extLst>
                    <a:ext uri="{9D8B030D-6E8A-4147-A177-3AD203B41FA5}">
                      <a16:colId xmlns:a16="http://schemas.microsoft.com/office/drawing/2014/main" val="20001"/>
                    </a:ext>
                  </a:extLst>
                </a:gridCol>
              </a:tblGrid>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a:ln>
                            <a:noFill/>
                          </a:ln>
                          <a:solidFill>
                            <a:schemeClr val="tx1"/>
                          </a:solidFill>
                          <a:effectLst/>
                          <a:latin typeface="Times New Roman" pitchFamily="18" charset="0"/>
                          <a:ea typeface="宋体" pitchFamily="2" charset="-122"/>
                        </a:rPr>
                        <a:t>X</a:t>
                      </a:r>
                      <a:endParaRPr kumimoji="0" lang="zh-CN" altLang="zh-CN" sz="2800" b="0" i="1" u="none" strike="noStrike" cap="none" normalizeH="0" baseline="0" dirty="0">
                        <a:ln>
                          <a:noFill/>
                        </a:ln>
                        <a:solidFill>
                          <a:srgbClr val="F0F0F0"/>
                        </a:solidFill>
                        <a:effectLst/>
                        <a:latin typeface="Times New Roman" pitchFamily="18" charset="0"/>
                        <a:ea typeface="宋体" pitchFamily="2" charset="-122"/>
                      </a:endParaRPr>
                    </a:p>
                  </a:txBody>
                  <a:tcPr marT="45726" marB="45726" anchor="ctr" horzOverflow="overflow">
                    <a:lnL w="12700" cap="flat" cmpd="sng" algn="ctr">
                      <a:solidFill>
                        <a:srgbClr val="C06EB2"/>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67B5B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1" u="none" strike="noStrike" cap="none" normalizeH="0" baseline="0" dirty="0">
                          <a:ln>
                            <a:noFill/>
                          </a:ln>
                          <a:solidFill>
                            <a:schemeClr val="tx1"/>
                          </a:solidFill>
                          <a:effectLst/>
                          <a:latin typeface="Times New Roman" pitchFamily="18" charset="0"/>
                          <a:ea typeface="宋体" pitchFamily="2" charset="-122"/>
                        </a:rPr>
                        <a:t>x</a:t>
                      </a:r>
                      <a:r>
                        <a:rPr kumimoji="0" lang="zh-CN" altLang="en-US" sz="2800" b="1" i="0" u="none" strike="noStrike" cap="none" normalizeH="0" baseline="-25000" dirty="0">
                          <a:ln>
                            <a:noFill/>
                          </a:ln>
                          <a:solidFill>
                            <a:schemeClr val="tx1"/>
                          </a:solidFill>
                          <a:effectLst/>
                          <a:latin typeface="Times New Roman" pitchFamily="18" charset="0"/>
                          <a:ea typeface="宋体" pitchFamily="2" charset="-122"/>
                        </a:rPr>
                        <a:t>1 </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800" b="1" i="1" u="none" strike="noStrike" cap="none" normalizeH="0" baseline="0" dirty="0">
                          <a:ln>
                            <a:noFill/>
                          </a:ln>
                          <a:solidFill>
                            <a:schemeClr val="tx1"/>
                          </a:solidFill>
                          <a:effectLst/>
                          <a:latin typeface="Times New Roman" pitchFamily="18" charset="0"/>
                          <a:ea typeface="宋体" pitchFamily="2" charset="-122"/>
                        </a:rPr>
                        <a:t>x</a:t>
                      </a:r>
                      <a:r>
                        <a:rPr kumimoji="0" lang="zh-CN" altLang="en-US" sz="2800" b="1" i="0" u="none" strike="noStrike" cap="none" normalizeH="0" baseline="-25000" dirty="0">
                          <a:ln>
                            <a:noFill/>
                          </a:ln>
                          <a:solidFill>
                            <a:schemeClr val="tx1"/>
                          </a:solidFill>
                          <a:effectLst/>
                          <a:latin typeface="Times New Roman" pitchFamily="18" charset="0"/>
                          <a:ea typeface="宋体" pitchFamily="2" charset="-122"/>
                        </a:rPr>
                        <a:t>2</a:t>
                      </a:r>
                      <a:r>
                        <a:rPr kumimoji="0" lang="zh-CN" altLang="en-US" sz="2800" b="1" i="1" u="none" strike="noStrike" cap="none" normalizeH="0" baseline="-25000" dirty="0">
                          <a:ln>
                            <a:noFill/>
                          </a:ln>
                          <a:solidFill>
                            <a:schemeClr val="tx1"/>
                          </a:solidFill>
                          <a:effectLst/>
                          <a:latin typeface="Times New Roman" pitchFamily="18" charset="0"/>
                          <a:ea typeface="宋体" pitchFamily="2" charset="-122"/>
                        </a:rPr>
                        <a:t> </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 ，</a:t>
                      </a:r>
                      <a:r>
                        <a:rPr kumimoji="0" lang="zh-CN" altLang="en-US" sz="2800" b="1" i="1" u="none" strike="noStrike" cap="none" normalizeH="0" baseline="0" dirty="0">
                          <a:ln>
                            <a:noFill/>
                          </a:ln>
                          <a:solidFill>
                            <a:schemeClr val="tx1"/>
                          </a:solidFill>
                          <a:effectLst/>
                          <a:latin typeface="Times New Roman" pitchFamily="18" charset="0"/>
                          <a:ea typeface="宋体" pitchFamily="2" charset="-122"/>
                        </a:rPr>
                        <a:t>x</a:t>
                      </a:r>
                      <a:r>
                        <a:rPr kumimoji="0" lang="zh-CN" altLang="en-US" sz="2800" b="1" i="0" u="none" strike="noStrike" cap="none" normalizeH="0" baseline="-25000" dirty="0">
                          <a:ln>
                            <a:noFill/>
                          </a:ln>
                          <a:solidFill>
                            <a:schemeClr val="tx1"/>
                          </a:solidFill>
                          <a:effectLst/>
                          <a:latin typeface="Times New Roman" pitchFamily="18" charset="0"/>
                          <a:ea typeface="宋体" pitchFamily="2" charset="-122"/>
                        </a:rPr>
                        <a:t>n</a:t>
                      </a:r>
                      <a:r>
                        <a:rPr kumimoji="0" lang="en-US" altLang="zh-CN" sz="2800" b="1" i="0" u="none" strike="noStrike" cap="none" normalizeH="0" baseline="-25000" dirty="0">
                          <a:ln>
                            <a:noFill/>
                          </a:ln>
                          <a:solidFill>
                            <a:schemeClr val="tx1"/>
                          </a:solidFill>
                          <a:effectLst/>
                          <a:latin typeface="Times New Roman" pitchFamily="18" charset="0"/>
                          <a:ea typeface="宋体" pitchFamily="2" charset="-122"/>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 </a:t>
                      </a:r>
                      <a:endParaRPr kumimoji="0" lang="zh-CN" altLang="en-US" sz="2800" b="0" i="0" u="none" strike="noStrike" cap="none" normalizeH="0" baseline="-25000" dirty="0">
                        <a:ln>
                          <a:noFill/>
                        </a:ln>
                        <a:solidFill>
                          <a:srgbClr val="F0F0F0"/>
                        </a:solidFill>
                        <a:effectLst/>
                        <a:latin typeface="Times New Roman" pitchFamily="18" charset="0"/>
                        <a:ea typeface="宋体" pitchFamily="2" charset="-122"/>
                      </a:endParaRPr>
                    </a:p>
                  </a:txBody>
                  <a:tcPr marT="45726" marB="45726" anchor="ctr" horzOverflow="overflow">
                    <a:lnL w="12700" cap="flat" cmpd="sng" algn="ctr">
                      <a:solidFill>
                        <a:srgbClr val="87188A"/>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B367B3"/>
                    </a:solidFill>
                  </a:tcPr>
                </a:tc>
                <a:extLst>
                  <a:ext uri="{0D108BD9-81ED-4DB2-BD59-A6C34878D82A}">
                    <a16:rowId xmlns:a16="http://schemas.microsoft.com/office/drawing/2014/main" val="10000"/>
                  </a:ext>
                </a:extLst>
              </a:tr>
              <a:tr h="588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a:ln>
                            <a:noFill/>
                          </a:ln>
                          <a:solidFill>
                            <a:schemeClr val="tx1"/>
                          </a:solidFill>
                          <a:effectLst/>
                          <a:latin typeface="Times New Roman" pitchFamily="18" charset="0"/>
                          <a:ea typeface="宋体" pitchFamily="2" charset="-122"/>
                        </a:rPr>
                        <a:t>f(x)</a:t>
                      </a:r>
                      <a:endParaRPr kumimoji="0" lang="zh-CN" altLang="zh-CN" sz="2800" b="0" i="1" u="none" strike="noStrike" cap="none" normalizeH="0" baseline="0" dirty="0">
                        <a:ln>
                          <a:noFill/>
                        </a:ln>
                        <a:solidFill>
                          <a:srgbClr val="F0F0F0"/>
                        </a:solidFill>
                        <a:effectLst/>
                        <a:latin typeface="Times New Roman" pitchFamily="18" charset="0"/>
                        <a:ea typeface="宋体" pitchFamily="2" charset="-122"/>
                      </a:endParaRPr>
                    </a:p>
                  </a:txBody>
                  <a:tcPr marT="45726" marB="45726"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C06EB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a:ln>
                            <a:noFill/>
                          </a:ln>
                          <a:solidFill>
                            <a:schemeClr val="tx1"/>
                          </a:solidFill>
                          <a:effectLst/>
                          <a:latin typeface="Times New Roman" pitchFamily="18" charset="0"/>
                          <a:ea typeface="宋体" pitchFamily="2" charset="-122"/>
                        </a:rPr>
                        <a:t>f(x</a:t>
                      </a:r>
                      <a:r>
                        <a:rPr kumimoji="0" lang="zh-CN" altLang="en-US" sz="2800" b="1" i="0" u="none" strike="noStrike" cap="none" normalizeH="0" baseline="-25000" dirty="0">
                          <a:ln>
                            <a:noFill/>
                          </a:ln>
                          <a:solidFill>
                            <a:schemeClr val="tx1"/>
                          </a:solidFill>
                          <a:effectLst/>
                          <a:latin typeface="Times New Roman" pitchFamily="18" charset="0"/>
                          <a:ea typeface="宋体" pitchFamily="2" charset="-122"/>
                        </a:rPr>
                        <a:t>1</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宋体" pitchFamily="2" charset="-122"/>
                        </a:rPr>
                        <a:t>f(x</a:t>
                      </a:r>
                      <a:r>
                        <a:rPr kumimoji="0" lang="en-US" altLang="zh-CN" sz="28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800" b="1" i="1" u="none" strike="noStrike" cap="none" normalizeH="0" baseline="-25000" dirty="0">
                          <a:ln>
                            <a:noFill/>
                          </a:ln>
                          <a:solidFill>
                            <a:schemeClr val="tx1"/>
                          </a:solidFill>
                          <a:effectLst/>
                          <a:latin typeface="Times New Roman" pitchFamily="18" charset="0"/>
                          <a:ea typeface="宋体" pitchFamily="2" charset="-122"/>
                        </a:rPr>
                        <a:t> </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宋体" pitchFamily="2" charset="-122"/>
                        </a:rPr>
                        <a:t>f(</a:t>
                      </a:r>
                      <a:r>
                        <a:rPr kumimoji="0" lang="en-US" altLang="zh-CN" sz="2800" b="1" i="1" u="none" strike="noStrike" cap="none" normalizeH="0" baseline="0" dirty="0" err="1">
                          <a:ln>
                            <a:noFill/>
                          </a:ln>
                          <a:solidFill>
                            <a:schemeClr val="tx1"/>
                          </a:solidFill>
                          <a:effectLst/>
                          <a:latin typeface="Times New Roman" pitchFamily="18" charset="0"/>
                          <a:ea typeface="宋体" pitchFamily="2" charset="-122"/>
                        </a:rPr>
                        <a:t>x</a:t>
                      </a:r>
                      <a:r>
                        <a:rPr kumimoji="0" lang="en-US" altLang="zh-CN" sz="2800" b="1" i="0" u="none" strike="noStrike" cap="none" normalizeH="0" baseline="-25000" dirty="0" err="1">
                          <a:ln>
                            <a:noFill/>
                          </a:ln>
                          <a:solidFill>
                            <a:schemeClr val="tx1"/>
                          </a:solidFill>
                          <a:effectLst/>
                          <a:latin typeface="Times New Roman" pitchFamily="18" charset="0"/>
                          <a:ea typeface="宋体" pitchFamily="2" charset="-122"/>
                        </a:rPr>
                        <a:t>n</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t>
                      </a:r>
                      <a:endParaRPr kumimoji="0" lang="zh-CN" altLang="en-US" sz="2800" b="0" i="0" u="none" strike="noStrike" cap="none" normalizeH="0" baseline="-25000" dirty="0">
                        <a:ln>
                          <a:noFill/>
                        </a:ln>
                        <a:solidFill>
                          <a:srgbClr val="F0F0F0"/>
                        </a:solidFill>
                        <a:effectLst/>
                        <a:latin typeface="Times New Roman" pitchFamily="18" charset="0"/>
                        <a:ea typeface="宋体" pitchFamily="2" charset="-122"/>
                      </a:endParaRPr>
                    </a:p>
                  </a:txBody>
                  <a:tcPr marT="45726" marB="45726"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C06EB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Rectangle 42">
            <a:extLst>
              <a:ext uri="{FF2B5EF4-FFF2-40B4-BE49-F238E27FC236}">
                <a16:creationId xmlns:a16="http://schemas.microsoft.com/office/drawing/2014/main" id="{FBF1A3B3-ABE4-4A98-AFAF-ACD0D6FE85DB}"/>
              </a:ext>
            </a:extLst>
          </p:cNvPr>
          <p:cNvSpPr>
            <a:spLocks noChangeArrowheads="1"/>
          </p:cNvSpPr>
          <p:nvPr/>
        </p:nvSpPr>
        <p:spPr bwMode="auto">
          <a:xfrm>
            <a:off x="539552" y="4634472"/>
            <a:ext cx="8208962" cy="52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65999"/>
                    </a:schemeClr>
                  </a:outerShdw>
                </a:effectLst>
              </a14:hiddenEffects>
            </a:ext>
          </a:extLst>
        </p:spPr>
        <p:txBody>
          <a:bodyPr>
            <a:spAutoFit/>
          </a:bodyPr>
          <a:lstStyle/>
          <a:p>
            <a:pPr>
              <a:lnSpc>
                <a:spcPct val="120000"/>
              </a:lnSpc>
            </a:pPr>
            <a:r>
              <a:rPr lang="en-US" sz="2600" i="1" dirty="0">
                <a:latin typeface="Times New Roman" pitchFamily="18" charset="0"/>
              </a:rPr>
              <a:t>f</a:t>
            </a:r>
            <a:r>
              <a:rPr lang="en-US" sz="2600" dirty="0">
                <a:latin typeface="Times New Roman" pitchFamily="18" charset="0"/>
              </a:rPr>
              <a:t>(</a:t>
            </a:r>
            <a:r>
              <a:rPr lang="en-US" sz="2600" i="1" dirty="0">
                <a:latin typeface="Times New Roman" pitchFamily="18" charset="0"/>
              </a:rPr>
              <a:t>x</a:t>
            </a:r>
            <a:r>
              <a:rPr lang="en-US" sz="2600" i="1" baseline="-25000" dirty="0">
                <a:latin typeface="Times New Roman" pitchFamily="18" charset="0"/>
              </a:rPr>
              <a:t>i</a:t>
            </a:r>
            <a:r>
              <a:rPr lang="en-US" sz="2600" dirty="0">
                <a:latin typeface="Times New Roman" pitchFamily="18" charset="0"/>
              </a:rPr>
              <a:t>)</a:t>
            </a:r>
            <a:r>
              <a:rPr lang="en-US" sz="2600" i="1" dirty="0">
                <a:latin typeface="Times New Roman" pitchFamily="18" charset="0"/>
              </a:rPr>
              <a:t>=P</a:t>
            </a:r>
            <a:r>
              <a:rPr lang="en-US" sz="2600" dirty="0">
                <a:latin typeface="Times New Roman" pitchFamily="18" charset="0"/>
              </a:rPr>
              <a:t>(</a:t>
            </a:r>
            <a:r>
              <a:rPr lang="en-US" sz="2600" i="1" dirty="0">
                <a:latin typeface="Times New Roman" pitchFamily="18" charset="0"/>
              </a:rPr>
              <a:t>X=x</a:t>
            </a:r>
            <a:r>
              <a:rPr lang="en-US" sz="2600" i="1" baseline="-25000" dirty="0">
                <a:latin typeface="Times New Roman" pitchFamily="18" charset="0"/>
              </a:rPr>
              <a:t>i</a:t>
            </a:r>
            <a:r>
              <a:rPr lang="en-US" sz="2600" dirty="0">
                <a:latin typeface="Times New Roman" pitchFamily="18" charset="0"/>
              </a:rPr>
              <a:t>)</a:t>
            </a:r>
            <a:r>
              <a:rPr lang="zh-CN" altLang="en-US" sz="2600" dirty="0">
                <a:latin typeface="Times New Roman" pitchFamily="18" charset="0"/>
              </a:rPr>
              <a:t>称为离散型随机变量的概率函数</a:t>
            </a:r>
            <a:r>
              <a:rPr lang="en-US" altLang="zh-CN" sz="2600" dirty="0">
                <a:latin typeface="Times New Roman" pitchFamily="18" charset="0"/>
              </a:rPr>
              <a:t>,</a:t>
            </a:r>
            <a:r>
              <a:rPr lang="zh-CN" altLang="en-US" sz="2600" dirty="0">
                <a:latin typeface="Times New Roman" pitchFamily="18" charset="0"/>
              </a:rPr>
              <a:t>满足</a:t>
            </a:r>
            <a:r>
              <a:rPr lang="en-US" altLang="zh-CN" sz="2600" dirty="0">
                <a:latin typeface="Times New Roman" pitchFamily="18" charset="0"/>
              </a:rPr>
              <a:t>:</a:t>
            </a:r>
            <a:endParaRPr lang="en-US" sz="2600" dirty="0">
              <a:latin typeface="Times New Roman" pitchFamily="18" charset="0"/>
              <a:sym typeface="Symbol" pitchFamily="18" charset="2"/>
            </a:endParaRPr>
          </a:p>
        </p:txBody>
      </p:sp>
      <mc:AlternateContent xmlns:mc="http://schemas.openxmlformats.org/markup-compatibility/2006" xmlns:a14="http://schemas.microsoft.com/office/drawing/2010/main">
        <mc:Choice Requires="a14">
          <p:sp>
            <p:nvSpPr>
              <p:cNvPr id="14" name="TextBox 1">
                <a:extLst>
                  <a:ext uri="{FF2B5EF4-FFF2-40B4-BE49-F238E27FC236}">
                    <a16:creationId xmlns:a16="http://schemas.microsoft.com/office/drawing/2014/main" id="{AB602A28-D603-4784-BDEC-B9FBC1F0BDAB}"/>
                  </a:ext>
                </a:extLst>
              </p:cNvPr>
              <p:cNvSpPr txBox="1"/>
              <p:nvPr/>
            </p:nvSpPr>
            <p:spPr>
              <a:xfrm>
                <a:off x="2763415" y="5245032"/>
                <a:ext cx="30133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a:rPr>
                        <m:t>𝒇</m:t>
                      </m:r>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𝒊</m:t>
                              </m:r>
                            </m:sub>
                          </m:sSub>
                        </m:e>
                      </m:d>
                      <m:r>
                        <a:rPr lang="en-US" altLang="zh-CN" sz="2400" b="1" i="1" smtClean="0">
                          <a:latin typeface="Cambria Math"/>
                          <a:ea typeface="Cambria Math"/>
                        </a:rPr>
                        <m:t>≥</m:t>
                      </m:r>
                      <m:r>
                        <a:rPr lang="en-US" altLang="zh-CN" sz="2400" b="1" i="1" smtClean="0">
                          <a:latin typeface="Cambria Math"/>
                          <a:ea typeface="Cambria Math"/>
                        </a:rPr>
                        <m:t>𝟎</m:t>
                      </m:r>
                      <m:r>
                        <a:rPr lang="en-US" altLang="zh-CN" sz="2400" b="1" i="1" smtClean="0">
                          <a:latin typeface="Cambria Math"/>
                          <a:ea typeface="Cambria Math"/>
                        </a:rPr>
                        <m:t>, </m:t>
                      </m:r>
                      <m:r>
                        <a:rPr lang="en-US" altLang="zh-CN" sz="2400" b="1" i="1" smtClean="0">
                          <a:latin typeface="Cambria Math"/>
                          <a:ea typeface="Cambria Math"/>
                        </a:rPr>
                        <m:t>𝒊</m:t>
                      </m:r>
                      <m:r>
                        <a:rPr lang="en-US" altLang="zh-CN" sz="2400" b="1" i="1" smtClean="0">
                          <a:latin typeface="Cambria Math"/>
                          <a:ea typeface="Cambria Math"/>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m:t>
                      </m:r>
                      <m:r>
                        <a:rPr lang="en-US" altLang="zh-CN" sz="2400" b="1" i="1" smtClean="0">
                          <a:latin typeface="Cambria Math"/>
                          <a:ea typeface="Cambria Math"/>
                        </a:rPr>
                        <m:t>,…</m:t>
                      </m:r>
                    </m:oMath>
                  </m:oMathPara>
                </a14:m>
                <a:endParaRPr lang="zh-CN" altLang="en-US" sz="2400" dirty="0"/>
              </a:p>
            </p:txBody>
          </p:sp>
        </mc:Choice>
        <mc:Fallback xmlns="">
          <p:sp>
            <p:nvSpPr>
              <p:cNvPr id="14" name="TextBox 1">
                <a:extLst>
                  <a:ext uri="{FF2B5EF4-FFF2-40B4-BE49-F238E27FC236}">
                    <a16:creationId xmlns:a16="http://schemas.microsoft.com/office/drawing/2014/main" id="{AB602A28-D603-4784-BDEC-B9FBC1F0BDAB}"/>
                  </a:ext>
                </a:extLst>
              </p:cNvPr>
              <p:cNvSpPr txBox="1">
                <a:spLocks noRot="1" noChangeAspect="1" noMove="1" noResize="1" noEditPoints="1" noAdjustHandles="1" noChangeArrowheads="1" noChangeShapeType="1" noTextEdit="1"/>
              </p:cNvSpPr>
              <p:nvPr/>
            </p:nvSpPr>
            <p:spPr>
              <a:xfrm>
                <a:off x="2763415" y="5245032"/>
                <a:ext cx="3013324" cy="461665"/>
              </a:xfrm>
              <a:prstGeom prst="rect">
                <a:avLst/>
              </a:prstGeom>
              <a:blipFill>
                <a:blip r:embed="rId3"/>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3">
                <a:extLst>
                  <a:ext uri="{FF2B5EF4-FFF2-40B4-BE49-F238E27FC236}">
                    <a16:creationId xmlns:a16="http://schemas.microsoft.com/office/drawing/2014/main" id="{A913115B-C8B1-4801-820C-2FBD7A1BCCEC}"/>
                  </a:ext>
                </a:extLst>
              </p:cNvPr>
              <p:cNvSpPr txBox="1"/>
              <p:nvPr/>
            </p:nvSpPr>
            <p:spPr>
              <a:xfrm>
                <a:off x="2901964" y="5754688"/>
                <a:ext cx="2016065" cy="9866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smtClean="0">
                              <a:latin typeface="Cambria Math" panose="02040503050406030204" pitchFamily="18" charset="0"/>
                            </a:rPr>
                          </m:ctrlPr>
                        </m:naryPr>
                        <m:sub/>
                        <m:sup/>
                        <m:e>
                          <m:r>
                            <a:rPr lang="en-US" altLang="zh-CN" sz="2400" b="1" i="1" smtClean="0">
                              <a:latin typeface="Cambria Math"/>
                            </a:rPr>
                            <m:t>𝒇</m:t>
                          </m:r>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𝒊</m:t>
                                  </m:r>
                                </m:sub>
                              </m:sSub>
                            </m:e>
                          </m:d>
                          <m:r>
                            <a:rPr lang="en-US" altLang="zh-CN" sz="2400" b="1" i="1" smtClean="0">
                              <a:latin typeface="Cambria Math"/>
                            </a:rPr>
                            <m:t>=</m:t>
                          </m:r>
                          <m:r>
                            <a:rPr lang="en-US" altLang="zh-CN" sz="2400" b="1" i="1" smtClean="0">
                              <a:latin typeface="Cambria Math"/>
                            </a:rPr>
                            <m:t>𝟏</m:t>
                          </m:r>
                        </m:e>
                      </m:nary>
                    </m:oMath>
                  </m:oMathPara>
                </a14:m>
                <a:endParaRPr lang="zh-CN" altLang="en-US" sz="2400" dirty="0"/>
              </a:p>
            </p:txBody>
          </p:sp>
        </mc:Choice>
        <mc:Fallback xmlns="">
          <p:sp>
            <p:nvSpPr>
              <p:cNvPr id="15" name="TextBox 3">
                <a:extLst>
                  <a:ext uri="{FF2B5EF4-FFF2-40B4-BE49-F238E27FC236}">
                    <a16:creationId xmlns:a16="http://schemas.microsoft.com/office/drawing/2014/main" id="{A913115B-C8B1-4801-820C-2FBD7A1BCCEC}"/>
                  </a:ext>
                </a:extLst>
              </p:cNvPr>
              <p:cNvSpPr txBox="1">
                <a:spLocks noRot="1" noChangeAspect="1" noMove="1" noResize="1" noEditPoints="1" noAdjustHandles="1" noChangeArrowheads="1" noChangeShapeType="1" noTextEdit="1"/>
              </p:cNvSpPr>
              <p:nvPr/>
            </p:nvSpPr>
            <p:spPr>
              <a:xfrm>
                <a:off x="2901964" y="5754688"/>
                <a:ext cx="2016065" cy="98668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394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E499B0-2131-49F1-B57F-20B1839357C9}"/>
              </a:ext>
            </a:extLst>
          </p:cNvPr>
          <p:cNvSpPr>
            <a:spLocks noChangeArrowheads="1"/>
          </p:cNvSpPr>
          <p:nvPr/>
        </p:nvSpPr>
        <p:spPr bwMode="auto">
          <a:xfrm>
            <a:off x="827584" y="1594708"/>
            <a:ext cx="7647384" cy="435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800" b="1" dirty="0">
                <a:latin typeface="宋体" panose="02010600030101010101" pitchFamily="2" charset="-122"/>
              </a:rPr>
              <a:t>从表</a:t>
            </a:r>
            <a:r>
              <a:rPr lang="en-US" altLang="zh-CN" sz="2800" b="1" dirty="0">
                <a:latin typeface="宋体" panose="02010600030101010101" pitchFamily="2" charset="-122"/>
              </a:rPr>
              <a:t>1</a:t>
            </a:r>
            <a:r>
              <a:rPr lang="zh-CN" altLang="zh-CN" sz="2800" b="1" dirty="0">
                <a:latin typeface="宋体" panose="02010600030101010101" pitchFamily="2" charset="-122"/>
              </a:rPr>
              <a:t>中可以知道，在</a:t>
            </a:r>
            <a:r>
              <a:rPr lang="zh-CN" altLang="zh-CN" sz="2800" b="1" dirty="0"/>
              <a:t>15</a:t>
            </a:r>
            <a:r>
              <a:rPr lang="zh-CN" altLang="zh-CN" sz="2800" b="1" dirty="0">
                <a:latin typeface="宋体" panose="02010600030101010101" pitchFamily="2" charset="-122"/>
              </a:rPr>
              <a:t>个从</a:t>
            </a:r>
            <a:r>
              <a:rPr lang="zh-CN" altLang="zh-CN" sz="2800" b="1" i="1" dirty="0">
                <a:latin typeface="Times New Roman" panose="02020603050405020304" pitchFamily="18" charset="0"/>
              </a:rPr>
              <a:t>E</a:t>
            </a:r>
            <a:r>
              <a:rPr lang="zh-CN" altLang="zh-CN" sz="2800" b="1" i="1" baseline="-30000" dirty="0">
                <a:latin typeface="Times New Roman" panose="02020603050405020304" pitchFamily="18" charset="0"/>
              </a:rPr>
              <a:t>1</a:t>
            </a:r>
            <a:r>
              <a:rPr lang="zh-CN" altLang="zh-CN" sz="2800" b="1" dirty="0">
                <a:latin typeface="宋体" panose="02010600030101010101" pitchFamily="2" charset="-122"/>
              </a:rPr>
              <a:t>出发（转移出去）的状态中</a:t>
            </a:r>
            <a:r>
              <a:rPr lang="zh-CN" altLang="en-US" sz="2800" b="1" dirty="0">
                <a:latin typeface="宋体" panose="02010600030101010101" pitchFamily="2" charset="-122"/>
              </a:rPr>
              <a:t>：</a:t>
            </a:r>
            <a:endParaRPr lang="zh-CN" altLang="zh-CN" sz="2800" b="1" dirty="0">
              <a:latin typeface="宋体" panose="02010600030101010101" pitchFamily="2" charset="-122"/>
            </a:endParaRPr>
          </a:p>
          <a:p>
            <a:pPr>
              <a:lnSpc>
                <a:spcPct val="50000"/>
              </a:lnSpc>
            </a:pPr>
            <a:endParaRPr lang="zh-CN" altLang="zh-CN" sz="2800" b="1" dirty="0">
              <a:latin typeface="宋体" panose="02010600030101010101" pitchFamily="2" charset="-122"/>
            </a:endParaRPr>
          </a:p>
          <a:p>
            <a:r>
              <a:rPr lang="zh-CN" altLang="zh-CN" sz="2800" b="1" dirty="0">
                <a:latin typeface="Times New Roman" panose="02020603050405020304" pitchFamily="18" charset="0"/>
              </a:rPr>
              <a:t>(1)有3个是从</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1</a:t>
            </a:r>
            <a:r>
              <a:rPr lang="zh-CN" altLang="zh-CN" sz="2800" b="1" dirty="0">
                <a:latin typeface="Times New Roman" panose="02020603050405020304" pitchFamily="18" charset="0"/>
              </a:rPr>
              <a:t>转移到</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1</a:t>
            </a:r>
            <a:r>
              <a:rPr lang="zh-CN" altLang="zh-CN" sz="2800" b="1" dirty="0">
                <a:latin typeface="Times New Roman" panose="02020603050405020304" pitchFamily="18" charset="0"/>
              </a:rPr>
              <a:t>的</a:t>
            </a:r>
          </a:p>
          <a:p>
            <a:pPr>
              <a:lnSpc>
                <a:spcPct val="150000"/>
              </a:lnSpc>
            </a:pPr>
            <a:r>
              <a:rPr lang="zh-CN" altLang="zh-CN" b="1" dirty="0">
                <a:latin typeface="宋体" panose="02010600030101010101" pitchFamily="2" charset="-122"/>
              </a:rPr>
              <a:t>（即</a:t>
            </a:r>
            <a:r>
              <a:rPr lang="zh-CN" altLang="zh-CN" b="1" dirty="0"/>
              <a:t>1</a:t>
            </a:r>
            <a:r>
              <a:rPr lang="zh-CN" altLang="zh-CN" b="1" dirty="0">
                <a:latin typeface="宋体" panose="02010600030101010101" pitchFamily="2" charset="-122"/>
              </a:rPr>
              <a:t>→</a:t>
            </a:r>
            <a:r>
              <a:rPr lang="zh-CN" altLang="zh-CN" b="1" dirty="0"/>
              <a:t>2</a:t>
            </a:r>
            <a:r>
              <a:rPr lang="zh-CN" altLang="zh-CN" b="1" dirty="0">
                <a:latin typeface="宋体" panose="02010600030101010101" pitchFamily="2" charset="-122"/>
              </a:rPr>
              <a:t>，</a:t>
            </a:r>
            <a:r>
              <a:rPr lang="zh-CN" altLang="zh-CN" b="1" dirty="0"/>
              <a:t>24</a:t>
            </a:r>
            <a:r>
              <a:rPr lang="zh-CN" altLang="zh-CN" b="1" dirty="0">
                <a:latin typeface="宋体" panose="02010600030101010101" pitchFamily="2" charset="-122"/>
              </a:rPr>
              <a:t>→</a:t>
            </a:r>
            <a:r>
              <a:rPr lang="zh-CN" altLang="zh-CN" b="1" dirty="0"/>
              <a:t>25</a:t>
            </a:r>
            <a:r>
              <a:rPr lang="zh-CN" altLang="zh-CN" b="1" dirty="0">
                <a:latin typeface="宋体" panose="02010600030101010101" pitchFamily="2" charset="-122"/>
              </a:rPr>
              <a:t>，</a:t>
            </a:r>
            <a:r>
              <a:rPr lang="zh-CN" altLang="zh-CN" b="1" dirty="0"/>
              <a:t>34</a:t>
            </a:r>
            <a:r>
              <a:rPr lang="zh-CN" altLang="zh-CN" b="1" dirty="0">
                <a:latin typeface="宋体" panose="02010600030101010101" pitchFamily="2" charset="-122"/>
              </a:rPr>
              <a:t>→</a:t>
            </a:r>
            <a:r>
              <a:rPr lang="zh-CN" altLang="zh-CN" b="1" dirty="0"/>
              <a:t>35</a:t>
            </a:r>
            <a:r>
              <a:rPr lang="zh-CN" altLang="zh-CN" b="1" dirty="0">
                <a:latin typeface="宋体" panose="02010600030101010101" pitchFamily="2" charset="-122"/>
              </a:rPr>
              <a:t>）</a:t>
            </a:r>
          </a:p>
          <a:p>
            <a:pPr>
              <a:lnSpc>
                <a:spcPct val="50000"/>
              </a:lnSpc>
            </a:pPr>
            <a:endParaRPr lang="zh-CN" altLang="zh-CN" b="1" dirty="0">
              <a:latin typeface="宋体" panose="02010600030101010101" pitchFamily="2" charset="-122"/>
            </a:endParaRPr>
          </a:p>
          <a:p>
            <a:r>
              <a:rPr lang="zh-CN" altLang="zh-CN" sz="2800" b="1" dirty="0">
                <a:latin typeface="Times New Roman" panose="02020603050405020304" pitchFamily="18" charset="0"/>
              </a:rPr>
              <a:t>(2)有7个是从</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1</a:t>
            </a:r>
            <a:r>
              <a:rPr lang="zh-CN" altLang="zh-CN" sz="2800" b="1" dirty="0">
                <a:latin typeface="Times New Roman" panose="02020603050405020304" pitchFamily="18" charset="0"/>
              </a:rPr>
              <a:t>转移到</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2</a:t>
            </a:r>
            <a:r>
              <a:rPr lang="zh-CN" altLang="zh-CN" sz="2800" b="1" dirty="0">
                <a:latin typeface="Times New Roman" panose="02020603050405020304" pitchFamily="18" charset="0"/>
              </a:rPr>
              <a:t>的</a:t>
            </a:r>
          </a:p>
          <a:p>
            <a:pPr>
              <a:lnSpc>
                <a:spcPct val="150000"/>
              </a:lnSpc>
            </a:pPr>
            <a:r>
              <a:rPr lang="zh-CN" altLang="zh-CN" b="1" dirty="0">
                <a:latin typeface="宋体" panose="02010600030101010101" pitchFamily="2" charset="-122"/>
              </a:rPr>
              <a:t>（即</a:t>
            </a:r>
            <a:r>
              <a:rPr lang="zh-CN" altLang="zh-CN" b="1" dirty="0"/>
              <a:t>2</a:t>
            </a:r>
            <a:r>
              <a:rPr lang="zh-CN" altLang="zh-CN" b="1" dirty="0">
                <a:latin typeface="宋体" panose="02010600030101010101" pitchFamily="2" charset="-122"/>
              </a:rPr>
              <a:t>→</a:t>
            </a:r>
            <a:r>
              <a:rPr lang="zh-CN" altLang="zh-CN" b="1" dirty="0"/>
              <a:t>3</a:t>
            </a:r>
            <a:r>
              <a:rPr lang="zh-CN" altLang="zh-CN" b="1" dirty="0">
                <a:latin typeface="宋体" panose="02010600030101010101" pitchFamily="2" charset="-122"/>
              </a:rPr>
              <a:t>，</a:t>
            </a:r>
            <a:r>
              <a:rPr lang="zh-CN" altLang="zh-CN" b="1" dirty="0"/>
              <a:t>9</a:t>
            </a:r>
            <a:r>
              <a:rPr lang="zh-CN" altLang="zh-CN" b="1" dirty="0">
                <a:latin typeface="宋体" panose="02010600030101010101" pitchFamily="2" charset="-122"/>
              </a:rPr>
              <a:t>→</a:t>
            </a:r>
            <a:r>
              <a:rPr lang="zh-CN" altLang="zh-CN" b="1" dirty="0"/>
              <a:t>10</a:t>
            </a:r>
            <a:r>
              <a:rPr lang="zh-CN" altLang="zh-CN" b="1" dirty="0">
                <a:latin typeface="宋体" panose="02010600030101010101" pitchFamily="2" charset="-122"/>
              </a:rPr>
              <a:t>，</a:t>
            </a:r>
            <a:r>
              <a:rPr lang="zh-CN" altLang="zh-CN" b="1" dirty="0"/>
              <a:t>12</a:t>
            </a:r>
            <a:r>
              <a:rPr lang="zh-CN" altLang="zh-CN" b="1" dirty="0">
                <a:latin typeface="宋体" panose="02010600030101010101" pitchFamily="2" charset="-122"/>
              </a:rPr>
              <a:t>→</a:t>
            </a:r>
            <a:r>
              <a:rPr lang="zh-CN" altLang="zh-CN" b="1" dirty="0"/>
              <a:t>13</a:t>
            </a:r>
            <a:r>
              <a:rPr lang="zh-CN" altLang="zh-CN" b="1" dirty="0">
                <a:latin typeface="宋体" panose="02010600030101010101" pitchFamily="2" charset="-122"/>
              </a:rPr>
              <a:t>，</a:t>
            </a:r>
            <a:r>
              <a:rPr lang="zh-CN" altLang="zh-CN" b="1" dirty="0"/>
              <a:t>15</a:t>
            </a:r>
            <a:r>
              <a:rPr lang="zh-CN" altLang="zh-CN" b="1" dirty="0">
                <a:latin typeface="宋体" panose="02010600030101010101" pitchFamily="2" charset="-122"/>
              </a:rPr>
              <a:t>→</a:t>
            </a:r>
            <a:r>
              <a:rPr lang="zh-CN" altLang="zh-CN" b="1" dirty="0"/>
              <a:t>16</a:t>
            </a:r>
            <a:r>
              <a:rPr lang="zh-CN" altLang="zh-CN" b="1" dirty="0">
                <a:latin typeface="宋体" panose="02010600030101010101" pitchFamily="2" charset="-122"/>
              </a:rPr>
              <a:t>，</a:t>
            </a:r>
            <a:r>
              <a:rPr lang="zh-CN" altLang="zh-CN" b="1" dirty="0"/>
              <a:t>29</a:t>
            </a:r>
            <a:r>
              <a:rPr lang="zh-CN" altLang="zh-CN" b="1" dirty="0">
                <a:latin typeface="宋体" panose="02010600030101010101" pitchFamily="2" charset="-122"/>
              </a:rPr>
              <a:t>→</a:t>
            </a:r>
            <a:r>
              <a:rPr lang="zh-CN" altLang="zh-CN" b="1" dirty="0"/>
              <a:t>30</a:t>
            </a:r>
            <a:r>
              <a:rPr lang="zh-CN" altLang="zh-CN" b="1" dirty="0">
                <a:latin typeface="宋体" panose="02010600030101010101" pitchFamily="2" charset="-122"/>
              </a:rPr>
              <a:t>，  </a:t>
            </a:r>
          </a:p>
          <a:p>
            <a:pPr>
              <a:lnSpc>
                <a:spcPct val="150000"/>
              </a:lnSpc>
            </a:pPr>
            <a:r>
              <a:rPr lang="zh-CN" altLang="zh-CN" b="1" dirty="0">
                <a:latin typeface="宋体" panose="02010600030101010101" pitchFamily="2" charset="-122"/>
              </a:rPr>
              <a:t>  </a:t>
            </a:r>
            <a:r>
              <a:rPr lang="zh-CN" altLang="zh-CN" b="1" dirty="0"/>
              <a:t>35</a:t>
            </a:r>
            <a:r>
              <a:rPr lang="zh-CN" altLang="zh-CN" b="1" dirty="0">
                <a:latin typeface="宋体" panose="02010600030101010101" pitchFamily="2" charset="-122"/>
              </a:rPr>
              <a:t>→</a:t>
            </a:r>
            <a:r>
              <a:rPr lang="zh-CN" altLang="zh-CN" b="1" dirty="0"/>
              <a:t>36</a:t>
            </a:r>
            <a:r>
              <a:rPr lang="zh-CN" altLang="zh-CN" b="1" dirty="0">
                <a:latin typeface="宋体" panose="02010600030101010101" pitchFamily="2" charset="-122"/>
              </a:rPr>
              <a:t>，</a:t>
            </a:r>
            <a:r>
              <a:rPr lang="zh-CN" altLang="zh-CN" b="1" dirty="0"/>
              <a:t>39</a:t>
            </a:r>
            <a:r>
              <a:rPr lang="zh-CN" altLang="zh-CN" b="1" dirty="0">
                <a:latin typeface="宋体" panose="02010600030101010101" pitchFamily="2" charset="-122"/>
              </a:rPr>
              <a:t>→</a:t>
            </a:r>
            <a:r>
              <a:rPr lang="zh-CN" altLang="zh-CN" b="1" dirty="0"/>
              <a:t>40</a:t>
            </a:r>
            <a:r>
              <a:rPr lang="zh-CN" altLang="zh-CN" b="1" dirty="0">
                <a:latin typeface="宋体" panose="02010600030101010101" pitchFamily="2" charset="-122"/>
              </a:rPr>
              <a:t>）</a:t>
            </a:r>
          </a:p>
          <a:p>
            <a:pPr>
              <a:lnSpc>
                <a:spcPct val="50000"/>
              </a:lnSpc>
            </a:pPr>
            <a:endParaRPr lang="zh-CN" altLang="zh-CN" b="1" dirty="0">
              <a:latin typeface="宋体" panose="02010600030101010101" pitchFamily="2" charset="-122"/>
            </a:endParaRPr>
          </a:p>
          <a:p>
            <a:r>
              <a:rPr lang="zh-CN" altLang="zh-CN" sz="2800" b="1" dirty="0">
                <a:latin typeface="Times New Roman" panose="02020603050405020304" pitchFamily="18" charset="0"/>
              </a:rPr>
              <a:t>(3)有5个是从</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1</a:t>
            </a:r>
            <a:r>
              <a:rPr lang="zh-CN" altLang="zh-CN" sz="2800" b="1" dirty="0">
                <a:latin typeface="Times New Roman" panose="02020603050405020304" pitchFamily="18" charset="0"/>
              </a:rPr>
              <a:t>转移到</a:t>
            </a:r>
            <a:r>
              <a:rPr lang="zh-CN" altLang="zh-CN" sz="2800" b="1" i="1" dirty="0">
                <a:latin typeface="Times New Roman" panose="02020603050405020304" pitchFamily="18" charset="0"/>
              </a:rPr>
              <a:t>E</a:t>
            </a:r>
            <a:r>
              <a:rPr lang="zh-CN" altLang="zh-CN" sz="2800" b="1" baseline="-30000" dirty="0">
                <a:latin typeface="Times New Roman" panose="02020603050405020304" pitchFamily="18" charset="0"/>
              </a:rPr>
              <a:t>3</a:t>
            </a:r>
            <a:r>
              <a:rPr lang="zh-CN" altLang="zh-CN" sz="2800" b="1" dirty="0">
                <a:latin typeface="Times New Roman" panose="02020603050405020304" pitchFamily="18" charset="0"/>
              </a:rPr>
              <a:t>的</a:t>
            </a:r>
          </a:p>
          <a:p>
            <a:pPr>
              <a:lnSpc>
                <a:spcPct val="150000"/>
              </a:lnSpc>
            </a:pPr>
            <a:r>
              <a:rPr lang="zh-CN" altLang="zh-CN" b="1" dirty="0">
                <a:latin typeface="宋体" panose="02010600030101010101" pitchFamily="2" charset="-122"/>
              </a:rPr>
              <a:t>（即</a:t>
            </a:r>
            <a:r>
              <a:rPr lang="zh-CN" altLang="zh-CN" b="1" dirty="0"/>
              <a:t>6</a:t>
            </a:r>
            <a:r>
              <a:rPr lang="zh-CN" altLang="zh-CN" b="1" dirty="0">
                <a:latin typeface="宋体" panose="02010600030101010101" pitchFamily="2" charset="-122"/>
              </a:rPr>
              <a:t>→</a:t>
            </a:r>
            <a:r>
              <a:rPr lang="zh-CN" altLang="zh-CN" b="1" dirty="0"/>
              <a:t>7</a:t>
            </a:r>
            <a:r>
              <a:rPr lang="zh-CN" altLang="zh-CN" b="1" dirty="0">
                <a:latin typeface="宋体" panose="02010600030101010101" pitchFamily="2" charset="-122"/>
              </a:rPr>
              <a:t>，</a:t>
            </a:r>
            <a:r>
              <a:rPr lang="zh-CN" altLang="zh-CN" b="1" dirty="0"/>
              <a:t>17</a:t>
            </a:r>
            <a:r>
              <a:rPr lang="zh-CN" altLang="zh-CN" b="1" dirty="0">
                <a:latin typeface="宋体" panose="02010600030101010101" pitchFamily="2" charset="-122"/>
              </a:rPr>
              <a:t>→</a:t>
            </a:r>
            <a:r>
              <a:rPr lang="zh-CN" altLang="zh-CN" b="1" dirty="0"/>
              <a:t>18</a:t>
            </a:r>
            <a:r>
              <a:rPr lang="zh-CN" altLang="zh-CN" b="1" dirty="0">
                <a:latin typeface="宋体" panose="02010600030101010101" pitchFamily="2" charset="-122"/>
              </a:rPr>
              <a:t>，</a:t>
            </a:r>
            <a:r>
              <a:rPr lang="zh-CN" altLang="zh-CN" b="1" dirty="0"/>
              <a:t>20</a:t>
            </a:r>
            <a:r>
              <a:rPr lang="zh-CN" altLang="zh-CN" b="1" dirty="0">
                <a:latin typeface="宋体" panose="02010600030101010101" pitchFamily="2" charset="-122"/>
              </a:rPr>
              <a:t>→</a:t>
            </a:r>
            <a:r>
              <a:rPr lang="zh-CN" altLang="zh-CN" b="1" dirty="0"/>
              <a:t>21</a:t>
            </a:r>
            <a:r>
              <a:rPr lang="zh-CN" altLang="zh-CN" b="1" dirty="0">
                <a:latin typeface="宋体" panose="02010600030101010101" pitchFamily="2" charset="-122"/>
              </a:rPr>
              <a:t>，</a:t>
            </a:r>
            <a:r>
              <a:rPr lang="zh-CN" altLang="zh-CN" b="1" dirty="0"/>
              <a:t>25</a:t>
            </a:r>
            <a:r>
              <a:rPr lang="zh-CN" altLang="zh-CN" b="1" dirty="0">
                <a:latin typeface="宋体" panose="02010600030101010101" pitchFamily="2" charset="-122"/>
              </a:rPr>
              <a:t>→</a:t>
            </a:r>
            <a:r>
              <a:rPr lang="zh-CN" altLang="zh-CN" b="1" dirty="0"/>
              <a:t>26</a:t>
            </a:r>
            <a:r>
              <a:rPr lang="zh-CN" altLang="zh-CN" b="1" dirty="0">
                <a:latin typeface="宋体" panose="02010600030101010101" pitchFamily="2" charset="-122"/>
              </a:rPr>
              <a:t>，</a:t>
            </a:r>
            <a:r>
              <a:rPr lang="zh-CN" altLang="zh-CN" b="1" dirty="0"/>
              <a:t>31</a:t>
            </a:r>
            <a:r>
              <a:rPr lang="zh-CN" altLang="zh-CN" b="1" dirty="0">
                <a:latin typeface="宋体" panose="02010600030101010101" pitchFamily="2" charset="-122"/>
              </a:rPr>
              <a:t>→</a:t>
            </a:r>
            <a:r>
              <a:rPr lang="zh-CN" altLang="zh-CN" b="1" dirty="0"/>
              <a:t>32</a:t>
            </a:r>
            <a:r>
              <a:rPr lang="zh-CN" altLang="zh-CN" b="1" dirty="0">
                <a:latin typeface="宋体" panose="02010600030101010101" pitchFamily="2" charset="-122"/>
              </a:rPr>
              <a:t>）</a:t>
            </a:r>
            <a:r>
              <a:rPr lang="zh-CN" altLang="zh-CN" dirty="0"/>
              <a:t> </a:t>
            </a:r>
            <a:endParaRPr lang="zh-CN" altLang="zh-CN" dirty="0">
              <a:latin typeface="Times New Roman" panose="02020603050405020304" pitchFamily="18" charset="0"/>
            </a:endParaRPr>
          </a:p>
        </p:txBody>
      </p:sp>
      <p:sp>
        <p:nvSpPr>
          <p:cNvPr id="20483" name="Rectangle 3">
            <a:extLst>
              <a:ext uri="{FF2B5EF4-FFF2-40B4-BE49-F238E27FC236}">
                <a16:creationId xmlns:a16="http://schemas.microsoft.com/office/drawing/2014/main" id="{25A636E2-65DC-469D-981E-F0BBC6A0823F}"/>
              </a:ext>
            </a:extLst>
          </p:cNvPr>
          <p:cNvSpPr>
            <a:spLocks noChangeArrowheads="1"/>
          </p:cNvSpPr>
          <p:nvPr/>
        </p:nvSpPr>
        <p:spPr bwMode="auto">
          <a:xfrm>
            <a:off x="323528" y="909536"/>
            <a:ext cx="180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solidFill>
                  <a:schemeClr val="hlink"/>
                </a:solidFill>
              </a:rPr>
              <a:t> ① </a:t>
            </a:r>
            <a:r>
              <a:rPr lang="zh-CN" altLang="zh-CN" sz="2800" b="1" i="1" dirty="0"/>
              <a:t>计算：</a:t>
            </a:r>
          </a:p>
        </p:txBody>
      </p:sp>
      <p:sp>
        <p:nvSpPr>
          <p:cNvPr id="4" name="Rectangle 2">
            <a:extLst>
              <a:ext uri="{FF2B5EF4-FFF2-40B4-BE49-F238E27FC236}">
                <a16:creationId xmlns:a16="http://schemas.microsoft.com/office/drawing/2014/main" id="{B9F35285-F7F9-4DAE-9322-642FF8F733CA}"/>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D579BECF-597C-4B56-B90F-429EA716020F}"/>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2" descr="http://www.scut.edu.cn/publish2/news/intro/logo/resource/1smevus1otq84b.jpg">
            <a:extLst>
              <a:ext uri="{FF2B5EF4-FFF2-40B4-BE49-F238E27FC236}">
                <a16:creationId xmlns:a16="http://schemas.microsoft.com/office/drawing/2014/main" id="{C54DD251-66C6-4BFA-AF45-CB76BF0E8561}"/>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CD85CE17-F190-408E-BAF3-C88CEB975006}"/>
              </a:ext>
            </a:extLst>
          </p:cNvPr>
          <p:cNvGraphicFramePr>
            <a:graphicFrameLocks noChangeAspect="1"/>
          </p:cNvGraphicFramePr>
          <p:nvPr>
            <p:extLst>
              <p:ext uri="{D42A27DB-BD31-4B8C-83A1-F6EECF244321}">
                <p14:modId xmlns:p14="http://schemas.microsoft.com/office/powerpoint/2010/main" val="1250012379"/>
              </p:ext>
            </p:extLst>
          </p:nvPr>
        </p:nvGraphicFramePr>
        <p:xfrm>
          <a:off x="1403648" y="1916832"/>
          <a:ext cx="5715000" cy="819150"/>
        </p:xfrm>
        <a:graphic>
          <a:graphicData uri="http://schemas.openxmlformats.org/presentationml/2006/ole">
            <mc:AlternateContent xmlns:mc="http://schemas.openxmlformats.org/markup-compatibility/2006">
              <mc:Choice xmlns:v="urn:schemas-microsoft-com:vml" Requires="v">
                <p:oleObj spid="_x0000_s87084" r:id="rId3" imgW="2730817" imgH="394017" progId="Equation.3">
                  <p:embed/>
                </p:oleObj>
              </mc:Choice>
              <mc:Fallback>
                <p:oleObj r:id="rId3" imgW="2730817" imgH="394017" progId="Equation.3">
                  <p:embed/>
                  <p:pic>
                    <p:nvPicPr>
                      <p:cNvPr id="21506" name="Object 2">
                        <a:extLst>
                          <a:ext uri="{FF2B5EF4-FFF2-40B4-BE49-F238E27FC236}">
                            <a16:creationId xmlns:a16="http://schemas.microsoft.com/office/drawing/2014/main" id="{CD85CE17-F190-408E-BAF3-C88CEB975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916832"/>
                        <a:ext cx="57150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1507" name="Object 3">
            <a:extLst>
              <a:ext uri="{FF2B5EF4-FFF2-40B4-BE49-F238E27FC236}">
                <a16:creationId xmlns:a16="http://schemas.microsoft.com/office/drawing/2014/main" id="{1C52AD11-BCBB-4F0D-A3C7-DD22A797E4CB}"/>
              </a:ext>
            </a:extLst>
          </p:cNvPr>
          <p:cNvGraphicFramePr>
            <a:graphicFrameLocks noChangeAspect="1"/>
          </p:cNvGraphicFramePr>
          <p:nvPr>
            <p:extLst>
              <p:ext uri="{D42A27DB-BD31-4B8C-83A1-F6EECF244321}">
                <p14:modId xmlns:p14="http://schemas.microsoft.com/office/powerpoint/2010/main" val="891874323"/>
              </p:ext>
            </p:extLst>
          </p:nvPr>
        </p:nvGraphicFramePr>
        <p:xfrm>
          <a:off x="1327448" y="2983632"/>
          <a:ext cx="5791200" cy="814388"/>
        </p:xfrm>
        <a:graphic>
          <a:graphicData uri="http://schemas.openxmlformats.org/presentationml/2006/ole">
            <mc:AlternateContent xmlns:mc="http://schemas.openxmlformats.org/markup-compatibility/2006">
              <mc:Choice xmlns:v="urn:schemas-microsoft-com:vml" Requires="v">
                <p:oleObj spid="_x0000_s87085" r:id="rId5" imgW="2768917" imgH="394017" progId="Equation.3">
                  <p:embed/>
                </p:oleObj>
              </mc:Choice>
              <mc:Fallback>
                <p:oleObj r:id="rId5" imgW="2768917" imgH="394017" progId="Equation.3">
                  <p:embed/>
                  <p:pic>
                    <p:nvPicPr>
                      <p:cNvPr id="21507" name="Object 3">
                        <a:extLst>
                          <a:ext uri="{FF2B5EF4-FFF2-40B4-BE49-F238E27FC236}">
                            <a16:creationId xmlns:a16="http://schemas.microsoft.com/office/drawing/2014/main" id="{1C52AD11-BCBB-4F0D-A3C7-DD22A797E4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7448" y="2983632"/>
                        <a:ext cx="57912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1508" name="Object 4">
            <a:extLst>
              <a:ext uri="{FF2B5EF4-FFF2-40B4-BE49-F238E27FC236}">
                <a16:creationId xmlns:a16="http://schemas.microsoft.com/office/drawing/2014/main" id="{E9F20FEE-6C0A-4159-8FEA-FDB3732A700C}"/>
              </a:ext>
            </a:extLst>
          </p:cNvPr>
          <p:cNvGraphicFramePr>
            <a:graphicFrameLocks noChangeAspect="1"/>
          </p:cNvGraphicFramePr>
          <p:nvPr>
            <p:extLst>
              <p:ext uri="{D42A27DB-BD31-4B8C-83A1-F6EECF244321}">
                <p14:modId xmlns:p14="http://schemas.microsoft.com/office/powerpoint/2010/main" val="979247417"/>
              </p:ext>
            </p:extLst>
          </p:nvPr>
        </p:nvGraphicFramePr>
        <p:xfrm>
          <a:off x="1327448" y="4202832"/>
          <a:ext cx="5867400" cy="831850"/>
        </p:xfrm>
        <a:graphic>
          <a:graphicData uri="http://schemas.openxmlformats.org/presentationml/2006/ole">
            <mc:AlternateContent xmlns:mc="http://schemas.openxmlformats.org/markup-compatibility/2006">
              <mc:Choice xmlns:v="urn:schemas-microsoft-com:vml" Requires="v">
                <p:oleObj spid="_x0000_s87086" r:id="rId7" imgW="2756217" imgH="394017" progId="Equation.3">
                  <p:embed/>
                </p:oleObj>
              </mc:Choice>
              <mc:Fallback>
                <p:oleObj r:id="rId7" imgW="2756217" imgH="394017" progId="Equation.3">
                  <p:embed/>
                  <p:pic>
                    <p:nvPicPr>
                      <p:cNvPr id="21508" name="Object 4">
                        <a:extLst>
                          <a:ext uri="{FF2B5EF4-FFF2-40B4-BE49-F238E27FC236}">
                            <a16:creationId xmlns:a16="http://schemas.microsoft.com/office/drawing/2014/main" id="{E9F20FEE-6C0A-4159-8FEA-FDB3732A70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7448" y="4202832"/>
                        <a:ext cx="5867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1509" name="Rectangle 5">
            <a:extLst>
              <a:ext uri="{FF2B5EF4-FFF2-40B4-BE49-F238E27FC236}">
                <a16:creationId xmlns:a16="http://schemas.microsoft.com/office/drawing/2014/main" id="{ECB197C5-31E7-4C53-998A-272369AE9853}"/>
              </a:ext>
            </a:extLst>
          </p:cNvPr>
          <p:cNvSpPr>
            <a:spLocks noGrp="1" noChangeArrowheads="1"/>
          </p:cNvSpPr>
          <p:nvPr>
            <p:ph/>
          </p:nvPr>
        </p:nvSpPr>
        <p:spPr>
          <a:xfrm>
            <a:off x="971600" y="1246438"/>
            <a:ext cx="1104900" cy="685800"/>
          </a:xfrm>
          <a:noFill/>
          <a:ln/>
        </p:spPr>
        <p:txBody>
          <a:bodyPr/>
          <a:lstStyle/>
          <a:p>
            <a:pPr>
              <a:spcBef>
                <a:spcPct val="0"/>
              </a:spcBef>
              <a:buClrTx/>
              <a:buSzTx/>
              <a:buFontTx/>
              <a:buNone/>
            </a:pPr>
            <a:r>
              <a:rPr lang="zh-CN" altLang="zh-CN" sz="2800" b="1" dirty="0">
                <a:latin typeface="Times New Roman" panose="02020603050405020304" pitchFamily="18" charset="0"/>
              </a:rPr>
              <a:t>所以</a:t>
            </a:r>
          </a:p>
        </p:txBody>
      </p:sp>
      <p:sp>
        <p:nvSpPr>
          <p:cNvPr id="6" name="Rectangle 2">
            <a:extLst>
              <a:ext uri="{FF2B5EF4-FFF2-40B4-BE49-F238E27FC236}">
                <a16:creationId xmlns:a16="http://schemas.microsoft.com/office/drawing/2014/main" id="{43479B91-A932-44B9-8D73-7EDBA79B6443}"/>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FC35E85C-0BC1-4940-8522-7F87CA103000}"/>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E1224014-73B1-4BF3-AA99-06B8EE21F2D7}"/>
              </a:ext>
            </a:extLst>
          </p:cNvPr>
          <p:cNvPicPr>
            <a:picLocks noChangeAspect="1" noChangeArrowheads="1"/>
          </p:cNvPicPr>
          <p:nvPr/>
        </p:nvPicPr>
        <p:blipFill>
          <a:blip r:embed="rId9" cstate="print"/>
          <a:srcRect/>
          <a:stretch>
            <a:fillRect/>
          </a:stretch>
        </p:blipFill>
        <p:spPr bwMode="auto">
          <a:xfrm>
            <a:off x="62880" y="44624"/>
            <a:ext cx="692696" cy="69269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B16F67E-40AD-4201-B9C7-293B36AE5079}"/>
              </a:ext>
            </a:extLst>
          </p:cNvPr>
          <p:cNvSpPr>
            <a:spLocks noGrp="1" noChangeArrowheads="1"/>
          </p:cNvSpPr>
          <p:nvPr>
            <p:ph/>
          </p:nvPr>
        </p:nvSpPr>
        <p:spPr>
          <a:xfrm>
            <a:off x="107504" y="1042864"/>
            <a:ext cx="1752600" cy="533400"/>
          </a:xfrm>
        </p:spPr>
        <p:txBody>
          <a:bodyPr/>
          <a:lstStyle/>
          <a:p>
            <a:pPr>
              <a:buFont typeface="Wingdings" panose="05000000000000000000" pitchFamily="2" charset="2"/>
              <a:buNone/>
            </a:pPr>
            <a:r>
              <a:rPr lang="zh-CN" altLang="zh-CN" sz="2800" dirty="0"/>
              <a:t>同理可得：</a:t>
            </a:r>
          </a:p>
        </p:txBody>
      </p:sp>
      <p:sp>
        <p:nvSpPr>
          <p:cNvPr id="22531" name="Rectangle 3">
            <a:extLst>
              <a:ext uri="{FF2B5EF4-FFF2-40B4-BE49-F238E27FC236}">
                <a16:creationId xmlns:a16="http://schemas.microsoft.com/office/drawing/2014/main" id="{C99E52D9-8190-47A6-9E42-4E88E0BBEAB8}"/>
              </a:ext>
            </a:extLst>
          </p:cNvPr>
          <p:cNvSpPr>
            <a:spLocks noChangeArrowheads="1"/>
          </p:cNvSpPr>
          <p:nvPr/>
        </p:nvSpPr>
        <p:spPr bwMode="auto">
          <a:xfrm>
            <a:off x="320516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2" name="Rectangle 4">
            <a:extLst>
              <a:ext uri="{FF2B5EF4-FFF2-40B4-BE49-F238E27FC236}">
                <a16:creationId xmlns:a16="http://schemas.microsoft.com/office/drawing/2014/main" id="{71D308F9-F6EC-4DB0-8794-CECACC800EB0}"/>
              </a:ext>
            </a:extLst>
          </p:cNvPr>
          <p:cNvSpPr>
            <a:spLocks noChangeArrowheads="1"/>
          </p:cNvSpPr>
          <p:nvPr/>
        </p:nvSpPr>
        <p:spPr bwMode="auto">
          <a:xfrm>
            <a:off x="318611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3" name="Rectangle 5">
            <a:extLst>
              <a:ext uri="{FF2B5EF4-FFF2-40B4-BE49-F238E27FC236}">
                <a16:creationId xmlns:a16="http://schemas.microsoft.com/office/drawing/2014/main" id="{71E1926E-6DA0-4D75-9BF4-D26139CCCD30}"/>
              </a:ext>
            </a:extLst>
          </p:cNvPr>
          <p:cNvSpPr>
            <a:spLocks noChangeArrowheads="1"/>
          </p:cNvSpPr>
          <p:nvPr/>
        </p:nvSpPr>
        <p:spPr bwMode="auto">
          <a:xfrm>
            <a:off x="3195638"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4" name="Rectangle 6">
            <a:extLst>
              <a:ext uri="{FF2B5EF4-FFF2-40B4-BE49-F238E27FC236}">
                <a16:creationId xmlns:a16="http://schemas.microsoft.com/office/drawing/2014/main" id="{EA29BE1D-CA58-4D44-999F-80A36B7FE045}"/>
              </a:ext>
            </a:extLst>
          </p:cNvPr>
          <p:cNvSpPr>
            <a:spLocks noChangeArrowheads="1"/>
          </p:cNvSpPr>
          <p:nvPr/>
        </p:nvSpPr>
        <p:spPr bwMode="auto">
          <a:xfrm>
            <a:off x="2743200" y="3048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35" name="Object 7">
            <a:extLst>
              <a:ext uri="{FF2B5EF4-FFF2-40B4-BE49-F238E27FC236}">
                <a16:creationId xmlns:a16="http://schemas.microsoft.com/office/drawing/2014/main" id="{8B02BEC6-2D97-4711-8D6D-34EF6ED319D1}"/>
              </a:ext>
            </a:extLst>
          </p:cNvPr>
          <p:cNvGraphicFramePr>
            <a:graphicFrameLocks noChangeAspect="1"/>
          </p:cNvGraphicFramePr>
          <p:nvPr/>
        </p:nvGraphicFramePr>
        <p:xfrm>
          <a:off x="2057400" y="1143000"/>
          <a:ext cx="5334000" cy="792163"/>
        </p:xfrm>
        <a:graphic>
          <a:graphicData uri="http://schemas.openxmlformats.org/presentationml/2006/ole">
            <mc:AlternateContent xmlns:mc="http://schemas.openxmlformats.org/markup-compatibility/2006">
              <mc:Choice xmlns:v="urn:schemas-microsoft-com:vml" Requires="v">
                <p:oleObj spid="_x0000_s88144" r:id="rId3" imgW="2768917" imgH="394017" progId="Equation.3">
                  <p:embed/>
                </p:oleObj>
              </mc:Choice>
              <mc:Fallback>
                <p:oleObj r:id="rId3" imgW="2768917" imgH="394017" progId="Equation.3">
                  <p:embed/>
                  <p:pic>
                    <p:nvPicPr>
                      <p:cNvPr id="22535" name="Object 7">
                        <a:extLst>
                          <a:ext uri="{FF2B5EF4-FFF2-40B4-BE49-F238E27FC236}">
                            <a16:creationId xmlns:a16="http://schemas.microsoft.com/office/drawing/2014/main" id="{8B02BEC6-2D97-4711-8D6D-34EF6ED31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143000"/>
                        <a:ext cx="533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2536" name="Rectangle 8">
            <a:extLst>
              <a:ext uri="{FF2B5EF4-FFF2-40B4-BE49-F238E27FC236}">
                <a16:creationId xmlns:a16="http://schemas.microsoft.com/office/drawing/2014/main" id="{381373F4-245F-41C2-B708-36BF872F8E63}"/>
              </a:ext>
            </a:extLst>
          </p:cNvPr>
          <p:cNvSpPr>
            <a:spLocks noChangeArrowheads="1"/>
          </p:cNvSpPr>
          <p:nvPr/>
        </p:nvSpPr>
        <p:spPr bwMode="auto">
          <a:xfrm>
            <a:off x="316706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37" name="Object 9">
            <a:extLst>
              <a:ext uri="{FF2B5EF4-FFF2-40B4-BE49-F238E27FC236}">
                <a16:creationId xmlns:a16="http://schemas.microsoft.com/office/drawing/2014/main" id="{BA690E2E-C380-40EA-960C-8768BE00E34A}"/>
              </a:ext>
            </a:extLst>
          </p:cNvPr>
          <p:cNvGraphicFramePr>
            <a:graphicFrameLocks noChangeAspect="1"/>
          </p:cNvGraphicFramePr>
          <p:nvPr/>
        </p:nvGraphicFramePr>
        <p:xfrm>
          <a:off x="2057400" y="1981200"/>
          <a:ext cx="5181600" cy="769938"/>
        </p:xfrm>
        <a:graphic>
          <a:graphicData uri="http://schemas.openxmlformats.org/presentationml/2006/ole">
            <mc:AlternateContent xmlns:mc="http://schemas.openxmlformats.org/markup-compatibility/2006">
              <mc:Choice xmlns:v="urn:schemas-microsoft-com:vml" Requires="v">
                <p:oleObj spid="_x0000_s88145" r:id="rId5" imgW="2807017" imgH="394017" progId="Equation.3">
                  <p:embed/>
                </p:oleObj>
              </mc:Choice>
              <mc:Fallback>
                <p:oleObj r:id="rId5" imgW="2807017" imgH="394017" progId="Equation.3">
                  <p:embed/>
                  <p:pic>
                    <p:nvPicPr>
                      <p:cNvPr id="22537" name="Object 9">
                        <a:extLst>
                          <a:ext uri="{FF2B5EF4-FFF2-40B4-BE49-F238E27FC236}">
                            <a16:creationId xmlns:a16="http://schemas.microsoft.com/office/drawing/2014/main" id="{BA690E2E-C380-40EA-960C-8768BE00E3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981200"/>
                        <a:ext cx="518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2538" name="Rectangle 10">
            <a:extLst>
              <a:ext uri="{FF2B5EF4-FFF2-40B4-BE49-F238E27FC236}">
                <a16:creationId xmlns:a16="http://schemas.microsoft.com/office/drawing/2014/main" id="{BF58B9C0-C700-4213-B38A-7125583C0B4E}"/>
              </a:ext>
            </a:extLst>
          </p:cNvPr>
          <p:cNvSpPr>
            <a:spLocks noChangeArrowheads="1"/>
          </p:cNvSpPr>
          <p:nvPr/>
        </p:nvSpPr>
        <p:spPr bwMode="auto">
          <a:xfrm>
            <a:off x="3176588"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39" name="Object 11">
            <a:extLst>
              <a:ext uri="{FF2B5EF4-FFF2-40B4-BE49-F238E27FC236}">
                <a16:creationId xmlns:a16="http://schemas.microsoft.com/office/drawing/2014/main" id="{F3F83F29-15AF-4EAD-BAC6-9B58FE1CA66E}"/>
              </a:ext>
            </a:extLst>
          </p:cNvPr>
          <p:cNvGraphicFramePr>
            <a:graphicFrameLocks noChangeAspect="1"/>
          </p:cNvGraphicFramePr>
          <p:nvPr/>
        </p:nvGraphicFramePr>
        <p:xfrm>
          <a:off x="2057400" y="2743200"/>
          <a:ext cx="5181600" cy="769938"/>
        </p:xfrm>
        <a:graphic>
          <a:graphicData uri="http://schemas.openxmlformats.org/presentationml/2006/ole">
            <mc:AlternateContent xmlns:mc="http://schemas.openxmlformats.org/markup-compatibility/2006">
              <mc:Choice xmlns:v="urn:schemas-microsoft-com:vml" Requires="v">
                <p:oleObj spid="_x0000_s88146" r:id="rId7" imgW="2794317" imgH="394017" progId="Equation.3">
                  <p:embed/>
                </p:oleObj>
              </mc:Choice>
              <mc:Fallback>
                <p:oleObj r:id="rId7" imgW="2794317" imgH="394017" progId="Equation.3">
                  <p:embed/>
                  <p:pic>
                    <p:nvPicPr>
                      <p:cNvPr id="22539" name="Object 11">
                        <a:extLst>
                          <a:ext uri="{FF2B5EF4-FFF2-40B4-BE49-F238E27FC236}">
                            <a16:creationId xmlns:a16="http://schemas.microsoft.com/office/drawing/2014/main" id="{F3F83F29-15AF-4EAD-BAC6-9B58FE1CA6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743200"/>
                        <a:ext cx="518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2540" name="Rectangle 12">
            <a:extLst>
              <a:ext uri="{FF2B5EF4-FFF2-40B4-BE49-F238E27FC236}">
                <a16:creationId xmlns:a16="http://schemas.microsoft.com/office/drawing/2014/main" id="{5F3F42E8-CEC4-4F9F-8FB3-BDC344C089B8}"/>
              </a:ext>
            </a:extLst>
          </p:cNvPr>
          <p:cNvSpPr>
            <a:spLocks noChangeArrowheads="1"/>
          </p:cNvSpPr>
          <p:nvPr/>
        </p:nvSpPr>
        <p:spPr bwMode="auto">
          <a:xfrm>
            <a:off x="3124200" y="3048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41" name="Object 13">
            <a:extLst>
              <a:ext uri="{FF2B5EF4-FFF2-40B4-BE49-F238E27FC236}">
                <a16:creationId xmlns:a16="http://schemas.microsoft.com/office/drawing/2014/main" id="{D6021FE0-40A8-4CCC-9D4B-3743D3C34B5C}"/>
              </a:ext>
            </a:extLst>
          </p:cNvPr>
          <p:cNvGraphicFramePr>
            <a:graphicFrameLocks noChangeAspect="1"/>
          </p:cNvGraphicFramePr>
          <p:nvPr/>
        </p:nvGraphicFramePr>
        <p:xfrm>
          <a:off x="2057400" y="3505200"/>
          <a:ext cx="5181600" cy="749300"/>
        </p:xfrm>
        <a:graphic>
          <a:graphicData uri="http://schemas.openxmlformats.org/presentationml/2006/ole">
            <mc:AlternateContent xmlns:mc="http://schemas.openxmlformats.org/markup-compatibility/2006">
              <mc:Choice xmlns:v="urn:schemas-microsoft-com:vml" Requires="v">
                <p:oleObj spid="_x0000_s88147" r:id="rId9" imgW="2756217" imgH="394017" progId="Equation.3">
                  <p:embed/>
                </p:oleObj>
              </mc:Choice>
              <mc:Fallback>
                <p:oleObj r:id="rId9" imgW="2756217" imgH="394017" progId="Equation.3">
                  <p:embed/>
                  <p:pic>
                    <p:nvPicPr>
                      <p:cNvPr id="22541" name="Object 13">
                        <a:extLst>
                          <a:ext uri="{FF2B5EF4-FFF2-40B4-BE49-F238E27FC236}">
                            <a16:creationId xmlns:a16="http://schemas.microsoft.com/office/drawing/2014/main" id="{D6021FE0-40A8-4CCC-9D4B-3743D3C34B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505200"/>
                        <a:ext cx="5181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2542" name="Object 14">
            <a:extLst>
              <a:ext uri="{FF2B5EF4-FFF2-40B4-BE49-F238E27FC236}">
                <a16:creationId xmlns:a16="http://schemas.microsoft.com/office/drawing/2014/main" id="{FD03C313-5E72-49FD-95BB-FE2760BD9359}"/>
              </a:ext>
            </a:extLst>
          </p:cNvPr>
          <p:cNvGraphicFramePr>
            <a:graphicFrameLocks noChangeAspect="1"/>
          </p:cNvGraphicFramePr>
          <p:nvPr/>
        </p:nvGraphicFramePr>
        <p:xfrm>
          <a:off x="2057400" y="4267200"/>
          <a:ext cx="5105400" cy="769938"/>
        </p:xfrm>
        <a:graphic>
          <a:graphicData uri="http://schemas.openxmlformats.org/presentationml/2006/ole">
            <mc:AlternateContent xmlns:mc="http://schemas.openxmlformats.org/markup-compatibility/2006">
              <mc:Choice xmlns:v="urn:schemas-microsoft-com:vml" Requires="v">
                <p:oleObj spid="_x0000_s88148" r:id="rId11" imgW="2781617" imgH="394017" progId="Equation.3">
                  <p:embed/>
                </p:oleObj>
              </mc:Choice>
              <mc:Fallback>
                <p:oleObj r:id="rId11" imgW="2781617" imgH="394017" progId="Equation.3">
                  <p:embed/>
                  <p:pic>
                    <p:nvPicPr>
                      <p:cNvPr id="22542" name="Object 14">
                        <a:extLst>
                          <a:ext uri="{FF2B5EF4-FFF2-40B4-BE49-F238E27FC236}">
                            <a16:creationId xmlns:a16="http://schemas.microsoft.com/office/drawing/2014/main" id="{FD03C313-5E72-49FD-95BB-FE2760BD93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267200"/>
                        <a:ext cx="5105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2543" name="Object 15">
            <a:extLst>
              <a:ext uri="{FF2B5EF4-FFF2-40B4-BE49-F238E27FC236}">
                <a16:creationId xmlns:a16="http://schemas.microsoft.com/office/drawing/2014/main" id="{3EF847A5-9965-41B4-B59F-1E7ED05D519C}"/>
              </a:ext>
            </a:extLst>
          </p:cNvPr>
          <p:cNvGraphicFramePr>
            <a:graphicFrameLocks noChangeAspect="1"/>
          </p:cNvGraphicFramePr>
          <p:nvPr/>
        </p:nvGraphicFramePr>
        <p:xfrm>
          <a:off x="2057400" y="5029200"/>
          <a:ext cx="5105400" cy="758825"/>
        </p:xfrm>
        <a:graphic>
          <a:graphicData uri="http://schemas.openxmlformats.org/presentationml/2006/ole">
            <mc:AlternateContent xmlns:mc="http://schemas.openxmlformats.org/markup-compatibility/2006">
              <mc:Choice xmlns:v="urn:schemas-microsoft-com:vml" Requires="v">
                <p:oleObj spid="_x0000_s88149" r:id="rId13" imgW="2768917" imgH="394017" progId="Equation.3">
                  <p:embed/>
                </p:oleObj>
              </mc:Choice>
              <mc:Fallback>
                <p:oleObj r:id="rId13" imgW="2768917" imgH="394017" progId="Equation.3">
                  <p:embed/>
                  <p:pic>
                    <p:nvPicPr>
                      <p:cNvPr id="22543" name="Object 15">
                        <a:extLst>
                          <a:ext uri="{FF2B5EF4-FFF2-40B4-BE49-F238E27FC236}">
                            <a16:creationId xmlns:a16="http://schemas.microsoft.com/office/drawing/2014/main" id="{3EF847A5-9965-41B4-B59F-1E7ED05D519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5029200"/>
                        <a:ext cx="5105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6" name="Rectangle 2">
            <a:extLst>
              <a:ext uri="{FF2B5EF4-FFF2-40B4-BE49-F238E27FC236}">
                <a16:creationId xmlns:a16="http://schemas.microsoft.com/office/drawing/2014/main" id="{1F3EE4C5-E483-4E80-B4FC-A680F5E26AE9}"/>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E2F9CAF8-CF75-479E-81FE-4CC6D417E93C}"/>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8" name="Picture 2" descr="http://www.scut.edu.cn/publish2/news/intro/logo/resource/1smevus1otq84b.jpg">
            <a:extLst>
              <a:ext uri="{FF2B5EF4-FFF2-40B4-BE49-F238E27FC236}">
                <a16:creationId xmlns:a16="http://schemas.microsoft.com/office/drawing/2014/main" id="{6C42931F-F8FC-4858-BB68-9AEA678F0767}"/>
              </a:ext>
            </a:extLst>
          </p:cNvPr>
          <p:cNvPicPr>
            <a:picLocks noChangeAspect="1" noChangeArrowheads="1"/>
          </p:cNvPicPr>
          <p:nvPr/>
        </p:nvPicPr>
        <p:blipFill>
          <a:blip r:embed="rId15" cstate="print"/>
          <a:srcRect/>
          <a:stretch>
            <a:fillRect/>
          </a:stretch>
        </p:blipFill>
        <p:spPr bwMode="auto">
          <a:xfrm>
            <a:off x="62880" y="44624"/>
            <a:ext cx="692696" cy="692696"/>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DE8AC44-E04A-4DDD-B7DC-F117519B8318}"/>
              </a:ext>
            </a:extLst>
          </p:cNvPr>
          <p:cNvSpPr>
            <a:spLocks noGrp="1" noChangeArrowheads="1"/>
          </p:cNvSpPr>
          <p:nvPr>
            <p:ph/>
          </p:nvPr>
        </p:nvSpPr>
        <p:spPr>
          <a:xfrm>
            <a:off x="467544" y="1187768"/>
            <a:ext cx="8208912" cy="838200"/>
          </a:xfrm>
        </p:spPr>
        <p:txBody>
          <a:bodyPr>
            <a:normAutofit fontScale="92500"/>
          </a:bodyPr>
          <a:lstStyle/>
          <a:p>
            <a:pPr algn="just">
              <a:buFont typeface="Wingdings" panose="05000000000000000000" pitchFamily="2" charset="2"/>
              <a:buNone/>
            </a:pPr>
            <a:r>
              <a:rPr lang="zh-CN" altLang="zh-CN" sz="2800" b="1" dirty="0">
                <a:solidFill>
                  <a:schemeClr val="hlink"/>
                </a:solidFill>
                <a:latin typeface="Times New Roman" panose="02020603050405020304" pitchFamily="18" charset="0"/>
              </a:rPr>
              <a:t>  ② </a:t>
            </a:r>
            <a:r>
              <a:rPr lang="zh-CN" altLang="zh-CN" sz="2800" dirty="0">
                <a:latin typeface="Times New Roman" panose="02020603050405020304" pitchFamily="18" charset="0"/>
              </a:rPr>
              <a:t>结论：该地区农业收成变化的状态转移概率矩阵为</a:t>
            </a:r>
            <a:endParaRPr lang="zh-CN" altLang="zh-CN" sz="2800" dirty="0"/>
          </a:p>
          <a:p>
            <a:endParaRPr lang="zh-CN" altLang="zh-CN" sz="2400" dirty="0"/>
          </a:p>
        </p:txBody>
      </p:sp>
      <p:sp>
        <p:nvSpPr>
          <p:cNvPr id="23555" name="Rectangle 3">
            <a:extLst>
              <a:ext uri="{FF2B5EF4-FFF2-40B4-BE49-F238E27FC236}">
                <a16:creationId xmlns:a16="http://schemas.microsoft.com/office/drawing/2014/main" id="{67DC8D11-2890-4EEE-BBBA-6F9DF035E43E}"/>
              </a:ext>
            </a:extLst>
          </p:cNvPr>
          <p:cNvSpPr>
            <a:spLocks noChangeArrowheads="1"/>
          </p:cNvSpPr>
          <p:nvPr/>
        </p:nvSpPr>
        <p:spPr bwMode="auto">
          <a:xfrm>
            <a:off x="358140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556" name="Object 4">
            <a:extLst>
              <a:ext uri="{FF2B5EF4-FFF2-40B4-BE49-F238E27FC236}">
                <a16:creationId xmlns:a16="http://schemas.microsoft.com/office/drawing/2014/main" id="{7DF3114E-966F-49EA-9EED-E81B633C2BFD}"/>
              </a:ext>
            </a:extLst>
          </p:cNvPr>
          <p:cNvGraphicFramePr>
            <a:graphicFrameLocks noChangeAspect="1"/>
          </p:cNvGraphicFramePr>
          <p:nvPr>
            <p:extLst>
              <p:ext uri="{D42A27DB-BD31-4B8C-83A1-F6EECF244321}">
                <p14:modId xmlns:p14="http://schemas.microsoft.com/office/powerpoint/2010/main" val="4255490645"/>
              </p:ext>
            </p:extLst>
          </p:nvPr>
        </p:nvGraphicFramePr>
        <p:xfrm>
          <a:off x="1763688" y="2492896"/>
          <a:ext cx="5029200" cy="1685925"/>
        </p:xfrm>
        <a:graphic>
          <a:graphicData uri="http://schemas.openxmlformats.org/presentationml/2006/ole">
            <mc:AlternateContent xmlns:mc="http://schemas.openxmlformats.org/markup-compatibility/2006">
              <mc:Choice xmlns:v="urn:schemas-microsoft-com:vml" Requires="v">
                <p:oleObj spid="_x0000_s89104" r:id="rId3" imgW="1981517" imgH="711517" progId="Equation.3">
                  <p:embed/>
                </p:oleObj>
              </mc:Choice>
              <mc:Fallback>
                <p:oleObj r:id="rId3" imgW="1981517" imgH="711517" progId="Equation.3">
                  <p:embed/>
                  <p:pic>
                    <p:nvPicPr>
                      <p:cNvPr id="23556" name="Object 4">
                        <a:extLst>
                          <a:ext uri="{FF2B5EF4-FFF2-40B4-BE49-F238E27FC236}">
                            <a16:creationId xmlns:a16="http://schemas.microsoft.com/office/drawing/2014/main" id="{7DF3114E-966F-49EA-9EED-E81B633C2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492896"/>
                        <a:ext cx="50292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6" name="Rectangle 2">
            <a:extLst>
              <a:ext uri="{FF2B5EF4-FFF2-40B4-BE49-F238E27FC236}">
                <a16:creationId xmlns:a16="http://schemas.microsoft.com/office/drawing/2014/main" id="{58BE9BBA-90AB-47FC-A562-FC832D8B09E6}"/>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8492A43F-69A5-4EB2-8121-454FDDC88907}"/>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5ABFDB2D-C244-4584-96EB-A4AF6484AD2F}"/>
              </a:ext>
            </a:extLst>
          </p:cNvPr>
          <p:cNvPicPr>
            <a:picLocks noChangeAspect="1" noChangeArrowheads="1"/>
          </p:cNvPicPr>
          <p:nvPr/>
        </p:nvPicPr>
        <p:blipFill>
          <a:blip r:embed="rId5" cstate="print"/>
          <a:srcRect/>
          <a:stretch>
            <a:fillRect/>
          </a:stretch>
        </p:blipFill>
        <p:spPr bwMode="auto">
          <a:xfrm>
            <a:off x="62880" y="44624"/>
            <a:ext cx="692696" cy="692696"/>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7167386-B7A1-479A-B641-D00896E91D65}"/>
              </a:ext>
            </a:extLst>
          </p:cNvPr>
          <p:cNvSpPr>
            <a:spLocks noGrp="1" noChangeArrowheads="1"/>
          </p:cNvSpPr>
          <p:nvPr>
            <p:ph type="title"/>
          </p:nvPr>
        </p:nvSpPr>
        <p:spPr>
          <a:xfrm>
            <a:off x="228600" y="1371600"/>
            <a:ext cx="1219200" cy="4191000"/>
          </a:xfrm>
          <a:solidFill>
            <a:schemeClr val="accent1"/>
          </a:solidFill>
          <a:ln>
            <a:solidFill>
              <a:srgbClr val="008000"/>
            </a:solidFill>
            <a:miter lim="800000"/>
            <a:headEnd/>
            <a:tailEnd/>
          </a:ln>
        </p:spPr>
        <p:txBody>
          <a:bodyPr/>
          <a:lstStyle/>
          <a:p>
            <a:pPr algn="ctr"/>
            <a:r>
              <a:rPr lang="zh-CN" altLang="zh-CN" sz="3200" dirty="0"/>
              <a:t>状</a:t>
            </a:r>
            <a:br>
              <a:rPr lang="zh-CN" altLang="zh-CN" sz="3200" dirty="0"/>
            </a:br>
            <a:r>
              <a:rPr lang="zh-CN" altLang="zh-CN" sz="3200" dirty="0"/>
              <a:t>态</a:t>
            </a:r>
            <a:br>
              <a:rPr lang="zh-CN" altLang="zh-CN" sz="3200" dirty="0"/>
            </a:br>
            <a:r>
              <a:rPr lang="zh-CN" altLang="zh-CN" sz="3200" dirty="0"/>
              <a:t>概</a:t>
            </a:r>
            <a:br>
              <a:rPr lang="zh-CN" altLang="zh-CN" sz="3200" dirty="0"/>
            </a:br>
            <a:r>
              <a:rPr lang="zh-CN" altLang="zh-CN" sz="3200" dirty="0"/>
              <a:t>率</a:t>
            </a:r>
            <a:br>
              <a:rPr lang="zh-CN" altLang="zh-CN" sz="3200" dirty="0"/>
            </a:br>
            <a:r>
              <a:rPr lang="zh-CN" altLang="zh-CN" sz="3200" dirty="0"/>
              <a:t>及</a:t>
            </a:r>
            <a:br>
              <a:rPr lang="zh-CN" altLang="zh-CN" sz="3200" dirty="0"/>
            </a:br>
            <a:r>
              <a:rPr lang="zh-CN" altLang="zh-CN" sz="3200" dirty="0"/>
              <a:t>其</a:t>
            </a:r>
            <a:br>
              <a:rPr lang="zh-CN" altLang="zh-CN" sz="3200" dirty="0"/>
            </a:br>
            <a:r>
              <a:rPr lang="zh-CN" altLang="zh-CN" sz="3200" dirty="0"/>
              <a:t>计</a:t>
            </a:r>
            <a:br>
              <a:rPr lang="zh-CN" altLang="zh-CN" sz="3200" dirty="0"/>
            </a:br>
            <a:r>
              <a:rPr lang="zh-CN" altLang="zh-CN" sz="3200" dirty="0"/>
              <a:t>算</a:t>
            </a:r>
          </a:p>
        </p:txBody>
      </p:sp>
      <p:sp>
        <p:nvSpPr>
          <p:cNvPr id="24579" name="Rectangle 3">
            <a:extLst>
              <a:ext uri="{FF2B5EF4-FFF2-40B4-BE49-F238E27FC236}">
                <a16:creationId xmlns:a16="http://schemas.microsoft.com/office/drawing/2014/main" id="{D5CD32C5-5651-4DFA-A0CE-F8FAB1816A39}"/>
              </a:ext>
            </a:extLst>
          </p:cNvPr>
          <p:cNvSpPr>
            <a:spLocks noGrp="1" noChangeArrowheads="1"/>
          </p:cNvSpPr>
          <p:nvPr>
            <p:ph idx="1"/>
          </p:nvPr>
        </p:nvSpPr>
        <p:spPr>
          <a:xfrm>
            <a:off x="1482958" y="1124744"/>
            <a:ext cx="7162800" cy="4942263"/>
          </a:xfrm>
        </p:spPr>
        <p:txBody>
          <a:bodyPr/>
          <a:lstStyle/>
          <a:p>
            <a:pPr>
              <a:lnSpc>
                <a:spcPct val="110000"/>
              </a:lnSpc>
              <a:spcBef>
                <a:spcPct val="0"/>
              </a:spcBef>
            </a:pPr>
            <a:r>
              <a:rPr lang="zh-CN" altLang="zh-CN" sz="2800" b="1" dirty="0">
                <a:latin typeface="Times New Roman" panose="02020603050405020304" pitchFamily="18" charset="0"/>
              </a:rPr>
              <a:t>状态概率           ：表示事件在初始（</a:t>
            </a:r>
            <a:r>
              <a:rPr lang="zh-CN" altLang="zh-CN" sz="2800" b="1" i="1" dirty="0">
                <a:latin typeface="Times New Roman" panose="02020603050405020304" pitchFamily="18" charset="0"/>
              </a:rPr>
              <a:t>k</a:t>
            </a:r>
            <a:r>
              <a:rPr lang="zh-CN" altLang="zh-CN" sz="2800" b="1" dirty="0">
                <a:latin typeface="Times New Roman" panose="02020603050405020304" pitchFamily="18" charset="0"/>
              </a:rPr>
              <a:t>＝0）状态为已知的条件下，经过</a:t>
            </a:r>
            <a:r>
              <a:rPr lang="zh-CN" altLang="zh-CN" sz="2800" b="1" i="1" dirty="0">
                <a:latin typeface="Times New Roman" panose="02020603050405020304" pitchFamily="18" charset="0"/>
              </a:rPr>
              <a:t>k</a:t>
            </a:r>
            <a:r>
              <a:rPr lang="zh-CN" altLang="zh-CN" sz="2800" b="1" dirty="0">
                <a:latin typeface="Times New Roman" panose="02020603050405020304" pitchFamily="18" charset="0"/>
              </a:rPr>
              <a:t>次状态转移后，在第</a:t>
            </a:r>
            <a:r>
              <a:rPr lang="zh-CN" altLang="zh-CN" sz="2800" b="1" i="1" dirty="0">
                <a:latin typeface="Times New Roman" panose="02020603050405020304" pitchFamily="18" charset="0"/>
              </a:rPr>
              <a:t>k</a:t>
            </a:r>
            <a:r>
              <a:rPr lang="zh-CN" altLang="zh-CN" sz="2800" b="1" dirty="0">
                <a:latin typeface="Times New Roman" panose="02020603050405020304" pitchFamily="18" charset="0"/>
              </a:rPr>
              <a:t>个时刻（时期）处于状态     的概率。 且：</a:t>
            </a:r>
          </a:p>
          <a:p>
            <a:pPr>
              <a:lnSpc>
                <a:spcPct val="110000"/>
              </a:lnSpc>
              <a:spcBef>
                <a:spcPct val="0"/>
              </a:spcBef>
              <a:buFont typeface="Wingdings" panose="05000000000000000000" pitchFamily="2" charset="2"/>
              <a:buNone/>
            </a:pPr>
            <a:endParaRPr lang="zh-CN" altLang="zh-CN" sz="2800" b="1" dirty="0">
              <a:latin typeface="Times New Roman" panose="02020603050405020304" pitchFamily="18" charset="0"/>
            </a:endParaRPr>
          </a:p>
          <a:p>
            <a:pPr>
              <a:lnSpc>
                <a:spcPct val="110000"/>
              </a:lnSpc>
              <a:spcBef>
                <a:spcPct val="0"/>
              </a:spcBef>
            </a:pPr>
            <a:endParaRPr lang="zh-CN" altLang="zh-CN" sz="2800" b="1" dirty="0">
              <a:latin typeface="Times New Roman" panose="02020603050405020304" pitchFamily="18" charset="0"/>
            </a:endParaRPr>
          </a:p>
          <a:p>
            <a:pPr>
              <a:lnSpc>
                <a:spcPct val="110000"/>
              </a:lnSpc>
              <a:spcBef>
                <a:spcPct val="0"/>
              </a:spcBef>
              <a:buSzPct val="150000"/>
              <a:buFont typeface="Wingdings" panose="05000000000000000000" pitchFamily="2" charset="2"/>
              <a:buChar char="§"/>
            </a:pPr>
            <a:r>
              <a:rPr lang="zh-CN" altLang="zh-CN" sz="2800" b="1" dirty="0">
                <a:latin typeface="Times New Roman" panose="02020603050405020304" pitchFamily="18" charset="0"/>
              </a:rPr>
              <a:t>根据马尔可夫过程的无后效性及Bayes条件概率公式，有 </a:t>
            </a:r>
          </a:p>
          <a:p>
            <a:pPr>
              <a:lnSpc>
                <a:spcPct val="120000"/>
              </a:lnSpc>
              <a:spcBef>
                <a:spcPct val="0"/>
              </a:spcBef>
              <a:buFont typeface="Wingdings" panose="05000000000000000000" pitchFamily="2" charset="2"/>
              <a:buNone/>
            </a:pPr>
            <a:endParaRPr lang="zh-CN" altLang="zh-CN" sz="2800" b="1" dirty="0">
              <a:latin typeface="Times New Roman" panose="02020603050405020304" pitchFamily="18" charset="0"/>
            </a:endParaRPr>
          </a:p>
        </p:txBody>
      </p:sp>
      <p:graphicFrame>
        <p:nvGraphicFramePr>
          <p:cNvPr id="24580" name="Object 4">
            <a:extLst>
              <a:ext uri="{FF2B5EF4-FFF2-40B4-BE49-F238E27FC236}">
                <a16:creationId xmlns:a16="http://schemas.microsoft.com/office/drawing/2014/main" id="{FF21E01F-914B-4CBF-9819-5FFDD9AB2C4D}"/>
              </a:ext>
            </a:extLst>
          </p:cNvPr>
          <p:cNvGraphicFramePr>
            <a:graphicFrameLocks noChangeAspect="1"/>
          </p:cNvGraphicFramePr>
          <p:nvPr>
            <p:extLst>
              <p:ext uri="{D42A27DB-BD31-4B8C-83A1-F6EECF244321}">
                <p14:modId xmlns:p14="http://schemas.microsoft.com/office/powerpoint/2010/main" val="1133340864"/>
              </p:ext>
            </p:extLst>
          </p:nvPr>
        </p:nvGraphicFramePr>
        <p:xfrm>
          <a:off x="3470274" y="1182290"/>
          <a:ext cx="885701" cy="553563"/>
        </p:xfrm>
        <a:graphic>
          <a:graphicData uri="http://schemas.openxmlformats.org/presentationml/2006/ole">
            <mc:AlternateContent xmlns:mc="http://schemas.openxmlformats.org/markup-compatibility/2006">
              <mc:Choice xmlns:v="urn:schemas-microsoft-com:vml" Requires="v">
                <p:oleObj spid="_x0000_s90174" r:id="rId3" imgW="381152" imgH="241512" progId="Equation.3">
                  <p:embed/>
                </p:oleObj>
              </mc:Choice>
              <mc:Fallback>
                <p:oleObj r:id="rId3" imgW="381152" imgH="241512" progId="Equation.3">
                  <p:embed/>
                  <p:pic>
                    <p:nvPicPr>
                      <p:cNvPr id="24580" name="Object 4">
                        <a:extLst>
                          <a:ext uri="{FF2B5EF4-FFF2-40B4-BE49-F238E27FC236}">
                            <a16:creationId xmlns:a16="http://schemas.microsoft.com/office/drawing/2014/main" id="{FF21E01F-914B-4CBF-9819-5FFDD9AB2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274" y="1182290"/>
                        <a:ext cx="885701" cy="553563"/>
                      </a:xfrm>
                      <a:prstGeom prst="rect">
                        <a:avLst/>
                      </a:prstGeom>
                      <a:noFill/>
                      <a:ln>
                        <a:noFill/>
                      </a:ln>
                    </p:spPr>
                  </p:pic>
                </p:oleObj>
              </mc:Fallback>
            </mc:AlternateContent>
          </a:graphicData>
        </a:graphic>
      </p:graphicFrame>
      <p:graphicFrame>
        <p:nvGraphicFramePr>
          <p:cNvPr id="24581" name="Object 5">
            <a:extLst>
              <a:ext uri="{FF2B5EF4-FFF2-40B4-BE49-F238E27FC236}">
                <a16:creationId xmlns:a16="http://schemas.microsoft.com/office/drawing/2014/main" id="{6F11D89A-5210-432D-A4C8-0966B9733D81}"/>
              </a:ext>
            </a:extLst>
          </p:cNvPr>
          <p:cNvGraphicFramePr>
            <a:graphicFrameLocks noChangeAspect="1"/>
          </p:cNvGraphicFramePr>
          <p:nvPr>
            <p:extLst>
              <p:ext uri="{D42A27DB-BD31-4B8C-83A1-F6EECF244321}">
                <p14:modId xmlns:p14="http://schemas.microsoft.com/office/powerpoint/2010/main" val="3408854528"/>
              </p:ext>
            </p:extLst>
          </p:nvPr>
        </p:nvGraphicFramePr>
        <p:xfrm>
          <a:off x="3851275" y="2531268"/>
          <a:ext cx="2376488" cy="1239837"/>
        </p:xfrm>
        <a:graphic>
          <a:graphicData uri="http://schemas.openxmlformats.org/presentationml/2006/ole">
            <mc:AlternateContent xmlns:mc="http://schemas.openxmlformats.org/markup-compatibility/2006">
              <mc:Choice xmlns:v="urn:schemas-microsoft-com:vml" Requires="v">
                <p:oleObj spid="_x0000_s90175" r:id="rId5" imgW="787375" imgH="444624" progId="Equation.3">
                  <p:embed/>
                </p:oleObj>
              </mc:Choice>
              <mc:Fallback>
                <p:oleObj r:id="rId5" imgW="787375" imgH="444624" progId="Equation.3">
                  <p:embed/>
                  <p:pic>
                    <p:nvPicPr>
                      <p:cNvPr id="24581" name="Object 5">
                        <a:extLst>
                          <a:ext uri="{FF2B5EF4-FFF2-40B4-BE49-F238E27FC236}">
                            <a16:creationId xmlns:a16="http://schemas.microsoft.com/office/drawing/2014/main" id="{6F11D89A-5210-432D-A4C8-0966B9733D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531268"/>
                        <a:ext cx="2376488"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4583" name="Object 7">
            <a:extLst>
              <a:ext uri="{FF2B5EF4-FFF2-40B4-BE49-F238E27FC236}">
                <a16:creationId xmlns:a16="http://schemas.microsoft.com/office/drawing/2014/main" id="{8B7C63CF-FCEB-4B75-9AF5-FED6DFE4D680}"/>
              </a:ext>
            </a:extLst>
          </p:cNvPr>
          <p:cNvGraphicFramePr>
            <a:graphicFrameLocks noChangeAspect="1"/>
          </p:cNvGraphicFramePr>
          <p:nvPr>
            <p:extLst>
              <p:ext uri="{D42A27DB-BD31-4B8C-83A1-F6EECF244321}">
                <p14:modId xmlns:p14="http://schemas.microsoft.com/office/powerpoint/2010/main" val="240683920"/>
              </p:ext>
            </p:extLst>
          </p:nvPr>
        </p:nvGraphicFramePr>
        <p:xfrm>
          <a:off x="1835696" y="4870450"/>
          <a:ext cx="6284912" cy="1031875"/>
        </p:xfrm>
        <a:graphic>
          <a:graphicData uri="http://schemas.openxmlformats.org/presentationml/2006/ole">
            <mc:AlternateContent xmlns:mc="http://schemas.openxmlformats.org/markup-compatibility/2006">
              <mc:Choice xmlns:v="urn:schemas-microsoft-com:vml" Requires="v">
                <p:oleObj spid="_x0000_s90176" r:id="rId7" imgW="2514917" imgH="432117" progId="Equation.3">
                  <p:embed/>
                </p:oleObj>
              </mc:Choice>
              <mc:Fallback>
                <p:oleObj r:id="rId7" imgW="2514917" imgH="432117" progId="Equation.3">
                  <p:embed/>
                  <p:pic>
                    <p:nvPicPr>
                      <p:cNvPr id="24583" name="Object 7">
                        <a:extLst>
                          <a:ext uri="{FF2B5EF4-FFF2-40B4-BE49-F238E27FC236}">
                            <a16:creationId xmlns:a16="http://schemas.microsoft.com/office/drawing/2014/main" id="{8B7C63CF-FCEB-4B75-9AF5-FED6DFE4D6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4870450"/>
                        <a:ext cx="628491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4585" name="Object 9">
            <a:extLst>
              <a:ext uri="{FF2B5EF4-FFF2-40B4-BE49-F238E27FC236}">
                <a16:creationId xmlns:a16="http://schemas.microsoft.com/office/drawing/2014/main" id="{4C4EA853-6A90-40B0-83C1-D40C1E92FF58}"/>
              </a:ext>
            </a:extLst>
          </p:cNvPr>
          <p:cNvGraphicFramePr>
            <a:graphicFrameLocks noChangeAspect="1"/>
          </p:cNvGraphicFramePr>
          <p:nvPr>
            <p:extLst>
              <p:ext uri="{D42A27DB-BD31-4B8C-83A1-F6EECF244321}">
                <p14:modId xmlns:p14="http://schemas.microsoft.com/office/powerpoint/2010/main" val="763433258"/>
              </p:ext>
            </p:extLst>
          </p:nvPr>
        </p:nvGraphicFramePr>
        <p:xfrm>
          <a:off x="6732240" y="2147043"/>
          <a:ext cx="419100" cy="533400"/>
        </p:xfrm>
        <a:graphic>
          <a:graphicData uri="http://schemas.openxmlformats.org/presentationml/2006/ole">
            <mc:AlternateContent xmlns:mc="http://schemas.openxmlformats.org/markup-compatibility/2006">
              <mc:Choice xmlns:v="urn:schemas-microsoft-com:vml" Requires="v">
                <p:oleObj spid="_x0000_s90177" r:id="rId9" imgW="190734" imgH="241512" progId="Equation.3">
                  <p:embed/>
                </p:oleObj>
              </mc:Choice>
              <mc:Fallback>
                <p:oleObj r:id="rId9" imgW="190734" imgH="241512" progId="Equation.3">
                  <p:embed/>
                  <p:pic>
                    <p:nvPicPr>
                      <p:cNvPr id="24585" name="Object 9">
                        <a:extLst>
                          <a:ext uri="{FF2B5EF4-FFF2-40B4-BE49-F238E27FC236}">
                            <a16:creationId xmlns:a16="http://schemas.microsoft.com/office/drawing/2014/main" id="{4C4EA853-6A90-40B0-83C1-D40C1E92FF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240" y="2147043"/>
                        <a:ext cx="419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a:extLst>
              <a:ext uri="{FF2B5EF4-FFF2-40B4-BE49-F238E27FC236}">
                <a16:creationId xmlns:a16="http://schemas.microsoft.com/office/drawing/2014/main" id="{F8714AC9-7955-42D3-BDCA-88BF83106C5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 name="矩形 10">
            <a:extLst>
              <a:ext uri="{FF2B5EF4-FFF2-40B4-BE49-F238E27FC236}">
                <a16:creationId xmlns:a16="http://schemas.microsoft.com/office/drawing/2014/main" id="{F6A74C8A-4FDA-4FF5-BB8F-B6C1C7D4BB5F}"/>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2" name="Picture 2" descr="http://www.scut.edu.cn/publish2/news/intro/logo/resource/1smevus1otq84b.jpg">
            <a:extLst>
              <a:ext uri="{FF2B5EF4-FFF2-40B4-BE49-F238E27FC236}">
                <a16:creationId xmlns:a16="http://schemas.microsoft.com/office/drawing/2014/main" id="{8463120C-33FD-4633-BE8A-E96254339FA8}"/>
              </a:ext>
            </a:extLst>
          </p:cNvPr>
          <p:cNvPicPr>
            <a:picLocks noChangeAspect="1" noChangeArrowheads="1"/>
          </p:cNvPicPr>
          <p:nvPr/>
        </p:nvPicPr>
        <p:blipFill>
          <a:blip r:embed="rId11" cstate="print"/>
          <a:srcRect/>
          <a:stretch>
            <a:fillRect/>
          </a:stretch>
        </p:blipFill>
        <p:spPr bwMode="auto">
          <a:xfrm>
            <a:off x="62880" y="44624"/>
            <a:ext cx="692696" cy="692696"/>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8E97F7B-4822-4EA6-85C4-BD8EC9238578}"/>
              </a:ext>
            </a:extLst>
          </p:cNvPr>
          <p:cNvSpPr>
            <a:spLocks noGrp="1" noChangeArrowheads="1"/>
          </p:cNvSpPr>
          <p:nvPr>
            <p:ph/>
          </p:nvPr>
        </p:nvSpPr>
        <p:spPr>
          <a:xfrm>
            <a:off x="539552" y="1048139"/>
            <a:ext cx="8064896" cy="1143000"/>
          </a:xfrm>
        </p:spPr>
        <p:txBody>
          <a:bodyPr>
            <a:normAutofit/>
          </a:bodyPr>
          <a:lstStyle/>
          <a:p>
            <a:pPr>
              <a:lnSpc>
                <a:spcPct val="110000"/>
              </a:lnSpc>
              <a:spcBef>
                <a:spcPct val="0"/>
              </a:spcBef>
              <a:buSzPct val="150000"/>
              <a:buFont typeface="Wingdings" panose="05000000000000000000" pitchFamily="2" charset="2"/>
              <a:buChar char="§"/>
            </a:pPr>
            <a:r>
              <a:rPr lang="zh-CN" altLang="zh-CN" sz="2800" b="1" dirty="0">
                <a:latin typeface="Times New Roman" panose="02020603050405020304" pitchFamily="18" charset="0"/>
              </a:rPr>
              <a:t>记行向量</a:t>
            </a:r>
            <a:r>
              <a:rPr lang="en-US" altLang="zh-CN" sz="2800" b="1" dirty="0">
                <a:latin typeface="Times New Roman" panose="02020603050405020304" pitchFamily="18" charset="0"/>
              </a:rPr>
              <a:t>      </a:t>
            </a:r>
            <a:r>
              <a:rPr lang="zh-CN" altLang="zh-CN" sz="2800" b="1" dirty="0">
                <a:latin typeface="Times New Roman" panose="02020603050405020304" pitchFamily="18" charset="0"/>
              </a:rPr>
              <a:t>                                         ，则可以得到逐次计算状态概率的递推公式</a:t>
            </a:r>
            <a:r>
              <a:rPr lang="zh-CN" altLang="zh-CN" sz="2800" dirty="0">
                <a:latin typeface="Times New Roman" panose="02020603050405020304" pitchFamily="18" charset="0"/>
              </a:rPr>
              <a:t>：</a:t>
            </a:r>
          </a:p>
        </p:txBody>
      </p:sp>
      <p:graphicFrame>
        <p:nvGraphicFramePr>
          <p:cNvPr id="25603" name="Object 3">
            <a:extLst>
              <a:ext uri="{FF2B5EF4-FFF2-40B4-BE49-F238E27FC236}">
                <a16:creationId xmlns:a16="http://schemas.microsoft.com/office/drawing/2014/main" id="{5B3E2FB4-6F38-4BA3-8D77-9AC9B0747ED2}"/>
              </a:ext>
            </a:extLst>
          </p:cNvPr>
          <p:cNvGraphicFramePr>
            <a:graphicFrameLocks noChangeAspect="1"/>
          </p:cNvGraphicFramePr>
          <p:nvPr>
            <p:extLst>
              <p:ext uri="{D42A27DB-BD31-4B8C-83A1-F6EECF244321}">
                <p14:modId xmlns:p14="http://schemas.microsoft.com/office/powerpoint/2010/main" val="4270287707"/>
              </p:ext>
            </p:extLst>
          </p:nvPr>
        </p:nvGraphicFramePr>
        <p:xfrm>
          <a:off x="2360711" y="1074192"/>
          <a:ext cx="4227513" cy="482600"/>
        </p:xfrm>
        <a:graphic>
          <a:graphicData uri="http://schemas.openxmlformats.org/presentationml/2006/ole">
            <mc:AlternateContent xmlns:mc="http://schemas.openxmlformats.org/markup-compatibility/2006">
              <mc:Choice xmlns:v="urn:schemas-microsoft-com:vml" Requires="v">
                <p:oleObj spid="_x0000_s91180" r:id="rId3" imgW="1918017" imgH="228917" progId="Equation.3">
                  <p:embed/>
                </p:oleObj>
              </mc:Choice>
              <mc:Fallback>
                <p:oleObj r:id="rId3" imgW="1918017" imgH="228917" progId="Equation.3">
                  <p:embed/>
                  <p:pic>
                    <p:nvPicPr>
                      <p:cNvPr id="25603" name="Object 3">
                        <a:extLst>
                          <a:ext uri="{FF2B5EF4-FFF2-40B4-BE49-F238E27FC236}">
                            <a16:creationId xmlns:a16="http://schemas.microsoft.com/office/drawing/2014/main" id="{5B3E2FB4-6F38-4BA3-8D77-9AC9B0747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711" y="1074192"/>
                        <a:ext cx="4227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5604" name="Object 4">
            <a:extLst>
              <a:ext uri="{FF2B5EF4-FFF2-40B4-BE49-F238E27FC236}">
                <a16:creationId xmlns:a16="http://schemas.microsoft.com/office/drawing/2014/main" id="{89D0FA85-3ECF-48C4-965E-8409391BD8AF}"/>
              </a:ext>
            </a:extLst>
          </p:cNvPr>
          <p:cNvGraphicFramePr>
            <a:graphicFrameLocks noChangeAspect="1"/>
          </p:cNvGraphicFramePr>
          <p:nvPr>
            <p:extLst>
              <p:ext uri="{D42A27DB-BD31-4B8C-83A1-F6EECF244321}">
                <p14:modId xmlns:p14="http://schemas.microsoft.com/office/powerpoint/2010/main" val="3848090286"/>
              </p:ext>
            </p:extLst>
          </p:nvPr>
        </p:nvGraphicFramePr>
        <p:xfrm>
          <a:off x="2053529" y="2402566"/>
          <a:ext cx="4841875" cy="2482850"/>
        </p:xfrm>
        <a:graphic>
          <a:graphicData uri="http://schemas.openxmlformats.org/presentationml/2006/ole">
            <mc:AlternateContent xmlns:mc="http://schemas.openxmlformats.org/markup-compatibility/2006">
              <mc:Choice xmlns:v="urn:schemas-microsoft-com:vml" Requires="v">
                <p:oleObj spid="_x0000_s91181" r:id="rId5" imgW="2019617" imgH="965517" progId="Equation.DSMT4">
                  <p:embed/>
                </p:oleObj>
              </mc:Choice>
              <mc:Fallback>
                <p:oleObj r:id="rId5" imgW="2019617" imgH="965517" progId="Equation.DSMT4">
                  <p:embed/>
                  <p:pic>
                    <p:nvPicPr>
                      <p:cNvPr id="25604" name="Object 4">
                        <a:extLst>
                          <a:ext uri="{FF2B5EF4-FFF2-40B4-BE49-F238E27FC236}">
                            <a16:creationId xmlns:a16="http://schemas.microsoft.com/office/drawing/2014/main" id="{89D0FA85-3ECF-48C4-965E-8409391BD8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3529" y="2402566"/>
                        <a:ext cx="4841875"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5606" name="Rectangle 6">
            <a:extLst>
              <a:ext uri="{FF2B5EF4-FFF2-40B4-BE49-F238E27FC236}">
                <a16:creationId xmlns:a16="http://schemas.microsoft.com/office/drawing/2014/main" id="{675FE3E7-B5FF-4FB5-B67A-98C6F8386B2E}"/>
              </a:ext>
            </a:extLst>
          </p:cNvPr>
          <p:cNvSpPr>
            <a:spLocks noChangeArrowheads="1"/>
          </p:cNvSpPr>
          <p:nvPr/>
        </p:nvSpPr>
        <p:spPr bwMode="auto">
          <a:xfrm>
            <a:off x="395537" y="5373216"/>
            <a:ext cx="84249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800" b="1" dirty="0">
                <a:latin typeface="宋体" panose="02010600030101010101" pitchFamily="2" charset="-122"/>
              </a:rPr>
              <a:t>式中，                     </a:t>
            </a:r>
            <a:r>
              <a:rPr lang="en-US" altLang="zh-CN" sz="2800" b="1" dirty="0">
                <a:latin typeface="宋体" panose="02010600030101010101" pitchFamily="2" charset="-122"/>
              </a:rPr>
              <a:t> </a:t>
            </a:r>
            <a:r>
              <a:rPr lang="zh-CN" altLang="zh-CN" sz="2800" b="1" dirty="0">
                <a:latin typeface="宋体" panose="02010600030101010101" pitchFamily="2" charset="-122"/>
              </a:rPr>
              <a:t>为初始状态概率向量。</a:t>
            </a:r>
            <a:r>
              <a:rPr lang="zh-CN" altLang="zh-CN" sz="1100" b="1" dirty="0"/>
              <a:t> </a:t>
            </a:r>
            <a:endParaRPr lang="zh-CN" altLang="zh-CN" b="1" dirty="0">
              <a:latin typeface="Times New Roman" panose="02020603050405020304" pitchFamily="18" charset="0"/>
            </a:endParaRPr>
          </a:p>
        </p:txBody>
      </p:sp>
      <p:graphicFrame>
        <p:nvGraphicFramePr>
          <p:cNvPr id="25607" name="Object 7">
            <a:extLst>
              <a:ext uri="{FF2B5EF4-FFF2-40B4-BE49-F238E27FC236}">
                <a16:creationId xmlns:a16="http://schemas.microsoft.com/office/drawing/2014/main" id="{D84B05B8-DCEF-4E70-889A-A030750CA3F2}"/>
              </a:ext>
            </a:extLst>
          </p:cNvPr>
          <p:cNvGraphicFramePr>
            <a:graphicFrameLocks noChangeAspect="1"/>
          </p:cNvGraphicFramePr>
          <p:nvPr>
            <p:extLst>
              <p:ext uri="{D42A27DB-BD31-4B8C-83A1-F6EECF244321}">
                <p14:modId xmlns:p14="http://schemas.microsoft.com/office/powerpoint/2010/main" val="299301387"/>
              </p:ext>
            </p:extLst>
          </p:nvPr>
        </p:nvGraphicFramePr>
        <p:xfrm>
          <a:off x="1331640" y="5401136"/>
          <a:ext cx="4114800" cy="495300"/>
        </p:xfrm>
        <a:graphic>
          <a:graphicData uri="http://schemas.openxmlformats.org/presentationml/2006/ole">
            <mc:AlternateContent xmlns:mc="http://schemas.openxmlformats.org/markup-compatibility/2006">
              <mc:Choice xmlns:v="urn:schemas-microsoft-com:vml" Requires="v">
                <p:oleObj spid="_x0000_s91182" r:id="rId7" imgW="1892617" imgH="228917" progId="Equation.3">
                  <p:embed/>
                </p:oleObj>
              </mc:Choice>
              <mc:Fallback>
                <p:oleObj r:id="rId7" imgW="1892617" imgH="228917" progId="Equation.3">
                  <p:embed/>
                  <p:pic>
                    <p:nvPicPr>
                      <p:cNvPr id="25607" name="Object 7">
                        <a:extLst>
                          <a:ext uri="{FF2B5EF4-FFF2-40B4-BE49-F238E27FC236}">
                            <a16:creationId xmlns:a16="http://schemas.microsoft.com/office/drawing/2014/main" id="{D84B05B8-DCEF-4E70-889A-A030750CA3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5401136"/>
                        <a:ext cx="4114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8" name="Rectangle 2">
            <a:extLst>
              <a:ext uri="{FF2B5EF4-FFF2-40B4-BE49-F238E27FC236}">
                <a16:creationId xmlns:a16="http://schemas.microsoft.com/office/drawing/2014/main" id="{24C2947B-8A35-4FB3-8F6B-6DF29CECC596}"/>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D75A1416-0853-43AE-A37A-B93C8658EE80}"/>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0" name="Picture 2" descr="http://www.scut.edu.cn/publish2/news/intro/logo/resource/1smevus1otq84b.jpg">
            <a:extLst>
              <a:ext uri="{FF2B5EF4-FFF2-40B4-BE49-F238E27FC236}">
                <a16:creationId xmlns:a16="http://schemas.microsoft.com/office/drawing/2014/main" id="{D8A03B98-94B1-431F-94E7-A7A837A943F6}"/>
              </a:ext>
            </a:extLst>
          </p:cNvPr>
          <p:cNvPicPr>
            <a:picLocks noChangeAspect="1" noChangeArrowheads="1"/>
          </p:cNvPicPr>
          <p:nvPr/>
        </p:nvPicPr>
        <p:blipFill>
          <a:blip r:embed="rId9" cstate="print"/>
          <a:srcRect/>
          <a:stretch>
            <a:fillRect/>
          </a:stretch>
        </p:blipFill>
        <p:spPr bwMode="auto">
          <a:xfrm>
            <a:off x="62880" y="44624"/>
            <a:ext cx="692696" cy="692696"/>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3261652-B154-4E6C-874B-D42145FE3DAE}"/>
              </a:ext>
            </a:extLst>
          </p:cNvPr>
          <p:cNvSpPr>
            <a:spLocks noGrp="1" noChangeArrowheads="1"/>
          </p:cNvSpPr>
          <p:nvPr>
            <p:ph/>
          </p:nvPr>
        </p:nvSpPr>
        <p:spPr>
          <a:xfrm>
            <a:off x="1619672" y="1295400"/>
            <a:ext cx="7200800" cy="3657600"/>
          </a:xfrm>
        </p:spPr>
        <p:txBody>
          <a:bodyPr>
            <a:normAutofit lnSpcReduction="10000"/>
          </a:bodyPr>
          <a:lstStyle/>
          <a:p>
            <a:pPr>
              <a:lnSpc>
                <a:spcPct val="110000"/>
              </a:lnSpc>
              <a:spcBef>
                <a:spcPct val="0"/>
              </a:spcBef>
            </a:pPr>
            <a:r>
              <a:rPr lang="zh-CN" altLang="zh-CN" sz="2800" b="1" dirty="0">
                <a:solidFill>
                  <a:srgbClr val="0000FF"/>
                </a:solidFill>
                <a:latin typeface="宋体" panose="02010600030101010101" pitchFamily="2" charset="-122"/>
              </a:rPr>
              <a:t>第</a:t>
            </a:r>
            <a:r>
              <a:rPr lang="zh-CN" altLang="zh-CN" sz="2800" i="1" dirty="0">
                <a:solidFill>
                  <a:srgbClr val="0000FF"/>
                </a:solidFill>
                <a:latin typeface="Times New Roman" panose="02020603050405020304" pitchFamily="18" charset="0"/>
              </a:rPr>
              <a:t>k</a:t>
            </a:r>
            <a:r>
              <a:rPr lang="zh-CN" altLang="zh-CN" sz="2800" b="1" dirty="0">
                <a:solidFill>
                  <a:srgbClr val="0000FF"/>
                </a:solidFill>
                <a:latin typeface="宋体" panose="02010600030101010101" pitchFamily="2" charset="-122"/>
              </a:rPr>
              <a:t>个时刻（时期）的状态概率预测</a:t>
            </a:r>
            <a:r>
              <a:rPr lang="zh-CN" altLang="zh-CN" sz="2400" dirty="0"/>
              <a:t> </a:t>
            </a:r>
          </a:p>
          <a:p>
            <a:pPr>
              <a:lnSpc>
                <a:spcPct val="110000"/>
              </a:lnSpc>
              <a:spcBef>
                <a:spcPct val="0"/>
              </a:spcBef>
              <a:buFont typeface="Wingdings" panose="05000000000000000000" pitchFamily="2" charset="2"/>
              <a:buNone/>
            </a:pPr>
            <a:r>
              <a:rPr lang="zh-CN" altLang="zh-CN" sz="2800" dirty="0">
                <a:latin typeface="宋体" panose="02010600030101010101" pitchFamily="2" charset="-122"/>
              </a:rPr>
              <a:t>       </a:t>
            </a:r>
            <a:endParaRPr lang="en-US" altLang="zh-CN" sz="2800" dirty="0">
              <a:latin typeface="宋体" panose="02010600030101010101" pitchFamily="2" charset="-122"/>
            </a:endParaRPr>
          </a:p>
          <a:p>
            <a:pPr>
              <a:lnSpc>
                <a:spcPct val="110000"/>
              </a:lnSpc>
              <a:spcBef>
                <a:spcPct val="0"/>
              </a:spcBef>
              <a:buFont typeface="Wingdings" panose="05000000000000000000" pitchFamily="2" charset="2"/>
              <a:buNone/>
            </a:pPr>
            <a:r>
              <a:rPr lang="en-US" altLang="zh-CN" sz="2800" b="1" dirty="0">
                <a:latin typeface="宋体" panose="02010600030101010101" pitchFamily="2" charset="-122"/>
              </a:rPr>
              <a:t>	</a:t>
            </a:r>
            <a:r>
              <a:rPr lang="zh-CN" altLang="zh-CN" sz="2800" b="1" dirty="0">
                <a:latin typeface="宋体" panose="02010600030101010101" pitchFamily="2" charset="-122"/>
              </a:rPr>
              <a:t>如果某一事件在第</a:t>
            </a:r>
            <a:r>
              <a:rPr lang="zh-CN" altLang="zh-CN" sz="2800" b="1" dirty="0">
                <a:latin typeface="Times New Roman" panose="02020603050405020304" pitchFamily="18" charset="0"/>
              </a:rPr>
              <a:t>0</a:t>
            </a:r>
            <a:r>
              <a:rPr lang="zh-CN" altLang="zh-CN" sz="2800" b="1" dirty="0">
                <a:latin typeface="宋体" panose="02010600030101010101" pitchFamily="2" charset="-122"/>
              </a:rPr>
              <a:t>个时刻（或时期）的初始状态已知，即    已知，则利用递推公式，就可以求得它经过</a:t>
            </a:r>
            <a:r>
              <a:rPr lang="zh-CN" altLang="zh-CN" sz="2800" b="1" i="1" dirty="0">
                <a:latin typeface="Times New Roman" panose="02020603050405020304" pitchFamily="18" charset="0"/>
              </a:rPr>
              <a:t>k</a:t>
            </a:r>
            <a:r>
              <a:rPr lang="zh-CN" altLang="zh-CN" sz="2800" b="1" dirty="0">
                <a:latin typeface="宋体" panose="02010600030101010101" pitchFamily="2" charset="-122"/>
              </a:rPr>
              <a:t>次状态转移后，在第</a:t>
            </a:r>
            <a:r>
              <a:rPr lang="zh-CN" altLang="zh-CN" sz="2800" b="1" i="1" dirty="0">
                <a:latin typeface="Times New Roman" panose="02020603050405020304" pitchFamily="18" charset="0"/>
              </a:rPr>
              <a:t>k</a:t>
            </a:r>
            <a:r>
              <a:rPr lang="zh-CN" altLang="zh-CN" sz="2800" b="1" dirty="0">
                <a:latin typeface="宋体" panose="02010600030101010101" pitchFamily="2" charset="-122"/>
              </a:rPr>
              <a:t>个时刻（时期）处于各种可能的状态的概率，即     ，从而就得到该事件在第</a:t>
            </a:r>
            <a:r>
              <a:rPr lang="zh-CN" altLang="zh-CN" sz="2800" b="1" i="1" dirty="0">
                <a:latin typeface="Times New Roman" panose="02020603050405020304" pitchFamily="18" charset="0"/>
              </a:rPr>
              <a:t>k</a:t>
            </a:r>
            <a:r>
              <a:rPr lang="zh-CN" altLang="zh-CN" sz="2800" b="1" dirty="0">
                <a:latin typeface="宋体" panose="02010600030101010101" pitchFamily="2" charset="-122"/>
              </a:rPr>
              <a:t>个时刻（时期）的状态概率预测</a:t>
            </a:r>
            <a:r>
              <a:rPr lang="zh-CN" altLang="zh-CN" sz="2800" dirty="0">
                <a:latin typeface="宋体" panose="02010600030101010101" pitchFamily="2" charset="-122"/>
              </a:rPr>
              <a:t>。</a:t>
            </a:r>
            <a:endParaRPr lang="zh-CN" altLang="zh-CN" sz="2800" dirty="0"/>
          </a:p>
        </p:txBody>
      </p:sp>
      <p:graphicFrame>
        <p:nvGraphicFramePr>
          <p:cNvPr id="26627" name="Object 3">
            <a:extLst>
              <a:ext uri="{FF2B5EF4-FFF2-40B4-BE49-F238E27FC236}">
                <a16:creationId xmlns:a16="http://schemas.microsoft.com/office/drawing/2014/main" id="{7EF57651-80E1-4C48-9429-3035CD688B53}"/>
              </a:ext>
            </a:extLst>
          </p:cNvPr>
          <p:cNvGraphicFramePr>
            <a:graphicFrameLocks noChangeAspect="1"/>
          </p:cNvGraphicFramePr>
          <p:nvPr>
            <p:extLst>
              <p:ext uri="{D42A27DB-BD31-4B8C-83A1-F6EECF244321}">
                <p14:modId xmlns:p14="http://schemas.microsoft.com/office/powerpoint/2010/main" val="1209348215"/>
              </p:ext>
            </p:extLst>
          </p:nvPr>
        </p:nvGraphicFramePr>
        <p:xfrm>
          <a:off x="4587646" y="2636912"/>
          <a:ext cx="762000" cy="403225"/>
        </p:xfrm>
        <a:graphic>
          <a:graphicData uri="http://schemas.openxmlformats.org/presentationml/2006/ole">
            <mc:AlternateContent xmlns:mc="http://schemas.openxmlformats.org/markup-compatibility/2006">
              <mc:Choice xmlns:v="urn:schemas-microsoft-com:vml" Requires="v">
                <p:oleObj spid="_x0000_s92190" r:id="rId3" imgW="330231" imgH="203341" progId="Equation.3">
                  <p:embed/>
                </p:oleObj>
              </mc:Choice>
              <mc:Fallback>
                <p:oleObj r:id="rId3" imgW="330231" imgH="203341" progId="Equation.3">
                  <p:embed/>
                  <p:pic>
                    <p:nvPicPr>
                      <p:cNvPr id="26627" name="Object 3">
                        <a:extLst>
                          <a:ext uri="{FF2B5EF4-FFF2-40B4-BE49-F238E27FC236}">
                            <a16:creationId xmlns:a16="http://schemas.microsoft.com/office/drawing/2014/main" id="{7EF57651-80E1-4C48-9429-3035CD688B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646" y="2636912"/>
                        <a:ext cx="762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6628" name="Object 4">
            <a:extLst>
              <a:ext uri="{FF2B5EF4-FFF2-40B4-BE49-F238E27FC236}">
                <a16:creationId xmlns:a16="http://schemas.microsoft.com/office/drawing/2014/main" id="{0714958E-122E-4BF4-A062-C5E907329162}"/>
              </a:ext>
            </a:extLst>
          </p:cNvPr>
          <p:cNvGraphicFramePr>
            <a:graphicFrameLocks noChangeAspect="1"/>
          </p:cNvGraphicFramePr>
          <p:nvPr>
            <p:extLst>
              <p:ext uri="{D42A27DB-BD31-4B8C-83A1-F6EECF244321}">
                <p14:modId xmlns:p14="http://schemas.microsoft.com/office/powerpoint/2010/main" val="2266061101"/>
              </p:ext>
            </p:extLst>
          </p:nvPr>
        </p:nvGraphicFramePr>
        <p:xfrm>
          <a:off x="3491880" y="3861048"/>
          <a:ext cx="838200" cy="501650"/>
        </p:xfrm>
        <a:graphic>
          <a:graphicData uri="http://schemas.openxmlformats.org/presentationml/2006/ole">
            <mc:AlternateContent xmlns:mc="http://schemas.openxmlformats.org/markup-compatibility/2006">
              <mc:Choice xmlns:v="urn:schemas-microsoft-com:vml" Requires="v">
                <p:oleObj spid="_x0000_s92191" r:id="rId5" imgW="330374" imgH="203429" progId="Equation.3">
                  <p:embed/>
                </p:oleObj>
              </mc:Choice>
              <mc:Fallback>
                <p:oleObj r:id="rId5" imgW="330374" imgH="203429" progId="Equation.3">
                  <p:embed/>
                  <p:pic>
                    <p:nvPicPr>
                      <p:cNvPr id="26628" name="Object 4">
                        <a:extLst>
                          <a:ext uri="{FF2B5EF4-FFF2-40B4-BE49-F238E27FC236}">
                            <a16:creationId xmlns:a16="http://schemas.microsoft.com/office/drawing/2014/main" id="{0714958E-122E-4BF4-A062-C5E9073291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3861048"/>
                        <a:ext cx="838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6629" name="Rectangle 5">
            <a:extLst>
              <a:ext uri="{FF2B5EF4-FFF2-40B4-BE49-F238E27FC236}">
                <a16:creationId xmlns:a16="http://schemas.microsoft.com/office/drawing/2014/main" id="{A3FEAD82-77B9-4D95-B353-E5884962CAD9}"/>
              </a:ext>
            </a:extLst>
          </p:cNvPr>
          <p:cNvSpPr>
            <a:spLocks noChangeArrowheads="1"/>
          </p:cNvSpPr>
          <p:nvPr/>
        </p:nvSpPr>
        <p:spPr bwMode="auto">
          <a:xfrm>
            <a:off x="228600" y="1371600"/>
            <a:ext cx="1219200" cy="4191000"/>
          </a:xfrm>
          <a:prstGeom prst="rect">
            <a:avLst/>
          </a:prstGeom>
          <a:solidFill>
            <a:schemeClr val="accent1"/>
          </a:solidFill>
          <a:ln w="9525"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3200" b="1" dirty="0">
                <a:solidFill>
                  <a:schemeClr val="tx2"/>
                </a:solidFill>
                <a:latin typeface="Arial" panose="020B0604020202020204" pitchFamily="34" charset="0"/>
              </a:rPr>
              <a:t>马</a:t>
            </a:r>
          </a:p>
          <a:p>
            <a:pPr algn="ctr"/>
            <a:r>
              <a:rPr lang="zh-CN" altLang="zh-CN" sz="3200" b="1" dirty="0">
                <a:solidFill>
                  <a:schemeClr val="tx2"/>
                </a:solidFill>
                <a:latin typeface="Arial" panose="020B0604020202020204" pitchFamily="34" charset="0"/>
              </a:rPr>
              <a:t>尔</a:t>
            </a:r>
          </a:p>
          <a:p>
            <a:pPr algn="ctr"/>
            <a:r>
              <a:rPr lang="zh-CN" altLang="zh-CN" sz="3200" b="1" dirty="0">
                <a:solidFill>
                  <a:schemeClr val="tx2"/>
                </a:solidFill>
                <a:latin typeface="Arial" panose="020B0604020202020204" pitchFamily="34" charset="0"/>
              </a:rPr>
              <a:t>可</a:t>
            </a:r>
          </a:p>
          <a:p>
            <a:pPr algn="ctr"/>
            <a:r>
              <a:rPr lang="zh-CN" altLang="zh-CN" sz="3200" b="1" dirty="0">
                <a:solidFill>
                  <a:schemeClr val="tx2"/>
                </a:solidFill>
                <a:latin typeface="Arial" panose="020B0604020202020204" pitchFamily="34" charset="0"/>
              </a:rPr>
              <a:t>夫</a:t>
            </a:r>
          </a:p>
          <a:p>
            <a:pPr algn="ctr"/>
            <a:r>
              <a:rPr lang="zh-CN" altLang="zh-CN" sz="3200" b="1" dirty="0">
                <a:solidFill>
                  <a:schemeClr val="tx2"/>
                </a:solidFill>
                <a:latin typeface="Arial" panose="020B0604020202020204" pitchFamily="34" charset="0"/>
              </a:rPr>
              <a:t>预</a:t>
            </a:r>
          </a:p>
          <a:p>
            <a:pPr algn="ctr"/>
            <a:r>
              <a:rPr lang="zh-CN" altLang="zh-CN" sz="3200" b="1" dirty="0">
                <a:solidFill>
                  <a:schemeClr val="tx2"/>
                </a:solidFill>
                <a:latin typeface="Arial" panose="020B0604020202020204" pitchFamily="34" charset="0"/>
              </a:rPr>
              <a:t>测</a:t>
            </a:r>
          </a:p>
          <a:p>
            <a:pPr algn="ctr"/>
            <a:r>
              <a:rPr lang="zh-CN" altLang="zh-CN" sz="3200" b="1" dirty="0">
                <a:solidFill>
                  <a:schemeClr val="tx2"/>
                </a:solidFill>
                <a:latin typeface="Arial" panose="020B0604020202020204" pitchFamily="34" charset="0"/>
              </a:rPr>
              <a:t>法</a:t>
            </a:r>
          </a:p>
          <a:p>
            <a:pPr algn="ctr"/>
            <a:endParaRPr lang="zh-CN" altLang="zh-CN" sz="3200" dirty="0">
              <a:solidFill>
                <a:schemeClr val="tx2"/>
              </a:solidFill>
              <a:latin typeface="Arial" panose="020B0604020202020204" pitchFamily="34" charset="0"/>
            </a:endParaRPr>
          </a:p>
        </p:txBody>
      </p:sp>
      <p:sp>
        <p:nvSpPr>
          <p:cNvPr id="6" name="Rectangle 2">
            <a:extLst>
              <a:ext uri="{FF2B5EF4-FFF2-40B4-BE49-F238E27FC236}">
                <a16:creationId xmlns:a16="http://schemas.microsoft.com/office/drawing/2014/main" id="{00F77C0C-3E62-4C42-A595-E4C8291B930D}"/>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B9C76182-5D18-4DF8-A037-19EAF140A395}"/>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7F642A41-8750-4016-89EF-288A63593160}"/>
              </a:ext>
            </a:extLst>
          </p:cNvPr>
          <p:cNvPicPr>
            <a:picLocks noChangeAspect="1" noChangeArrowheads="1"/>
          </p:cNvPicPr>
          <p:nvPr/>
        </p:nvPicPr>
        <p:blipFill>
          <a:blip r:embed="rId7" cstate="print"/>
          <a:srcRect/>
          <a:stretch>
            <a:fillRect/>
          </a:stretch>
        </p:blipFill>
        <p:spPr bwMode="auto">
          <a:xfrm>
            <a:off x="62880" y="44624"/>
            <a:ext cx="692696" cy="692696"/>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DBDEAD0-B9F4-49B4-A330-F74E4FC41092}"/>
              </a:ext>
            </a:extLst>
          </p:cNvPr>
          <p:cNvSpPr>
            <a:spLocks noGrp="1" noChangeArrowheads="1"/>
          </p:cNvSpPr>
          <p:nvPr>
            <p:ph/>
          </p:nvPr>
        </p:nvSpPr>
        <p:spPr>
          <a:xfrm>
            <a:off x="251520" y="914400"/>
            <a:ext cx="8625780" cy="3962400"/>
          </a:xfrm>
        </p:spPr>
        <p:txBody>
          <a:bodyPr/>
          <a:lstStyle/>
          <a:p>
            <a:pPr>
              <a:lnSpc>
                <a:spcPct val="130000"/>
              </a:lnSpc>
              <a:spcBef>
                <a:spcPct val="0"/>
              </a:spcBef>
              <a:buSzPct val="150000"/>
              <a:buFont typeface="Wingdings" panose="05000000000000000000" pitchFamily="2" charset="2"/>
              <a:buChar char="§"/>
            </a:pPr>
            <a:r>
              <a:rPr lang="zh-CN" altLang="zh-CN" b="1" i="1" dirty="0">
                <a:latin typeface="宋体" panose="02010600030101010101" pitchFamily="2" charset="-122"/>
              </a:rPr>
              <a:t>例题2：</a:t>
            </a:r>
          </a:p>
          <a:p>
            <a:pPr>
              <a:lnSpc>
                <a:spcPct val="130000"/>
              </a:lnSpc>
              <a:spcBef>
                <a:spcPct val="0"/>
              </a:spcBef>
              <a:buSzPct val="150000"/>
              <a:buFont typeface="Wingdings" panose="05000000000000000000" pitchFamily="2" charset="2"/>
              <a:buNone/>
            </a:pPr>
            <a:r>
              <a:rPr lang="zh-CN" altLang="zh-CN" sz="2800" dirty="0">
                <a:latin typeface="宋体" panose="02010600030101010101" pitchFamily="2" charset="-122"/>
              </a:rPr>
              <a:t>  </a:t>
            </a:r>
            <a:r>
              <a:rPr lang="zh-CN" altLang="zh-CN" sz="2800" b="1" dirty="0">
                <a:latin typeface="宋体" panose="02010600030101010101" pitchFamily="2" charset="-122"/>
              </a:rPr>
              <a:t>将例题</a:t>
            </a:r>
            <a:r>
              <a:rPr lang="zh-CN" altLang="zh-CN" sz="2800" b="1" dirty="0"/>
              <a:t>1</a:t>
            </a:r>
            <a:r>
              <a:rPr lang="zh-CN" altLang="zh-CN" sz="2800" b="1" dirty="0">
                <a:latin typeface="宋体" panose="02010600030101010101" pitchFamily="2" charset="-122"/>
              </a:rPr>
              <a:t>中</a:t>
            </a:r>
            <a:r>
              <a:rPr lang="zh-CN" altLang="zh-CN" sz="2800" b="1" dirty="0">
                <a:latin typeface="Times New Roman" panose="02020603050405020304" pitchFamily="18" charset="0"/>
              </a:rPr>
              <a:t>1999</a:t>
            </a:r>
            <a:r>
              <a:rPr lang="zh-CN" altLang="zh-CN" sz="2800" b="1" dirty="0">
                <a:latin typeface="宋体" panose="02010600030101010101" pitchFamily="2" charset="-122"/>
              </a:rPr>
              <a:t>年的农业收成状态记为</a:t>
            </a:r>
            <a:r>
              <a:rPr lang="en-US" altLang="zh-CN" sz="2800" b="1" dirty="0">
                <a:latin typeface="宋体" panose="02010600030101010101" pitchFamily="2" charset="-122"/>
              </a:rPr>
              <a:t> </a:t>
            </a:r>
            <a:r>
              <a:rPr lang="zh-CN" altLang="zh-CN" sz="2800" b="1" dirty="0">
                <a:latin typeface="宋体" panose="02010600030101010101" pitchFamily="2" charset="-122"/>
              </a:rPr>
              <a:t>   </a:t>
            </a:r>
            <a:r>
              <a:rPr lang="zh-CN" altLang="zh-CN" sz="2800" b="1" dirty="0">
                <a:latin typeface="Times New Roman" panose="02020603050405020304" pitchFamily="18" charset="0"/>
              </a:rPr>
              <a:t>=[0,1,0]</a:t>
            </a:r>
            <a:r>
              <a:rPr lang="zh-CN" altLang="zh-CN" sz="2800" b="1" dirty="0">
                <a:latin typeface="宋体" panose="02010600030101010101" pitchFamily="2" charset="-122"/>
              </a:rPr>
              <a:t>，将状态转移概率矩阵及代入递推公式，可求</a:t>
            </a:r>
            <a:r>
              <a:rPr lang="zh-CN" altLang="zh-CN" sz="2800" b="1" dirty="0">
                <a:latin typeface="Times New Roman" panose="02020603050405020304" pitchFamily="18" charset="0"/>
              </a:rPr>
              <a:t>2000——2010</a:t>
            </a:r>
            <a:r>
              <a:rPr lang="zh-CN" altLang="zh-CN" sz="2800" b="1" dirty="0">
                <a:latin typeface="宋体" panose="02010600030101010101" pitchFamily="2" charset="-122"/>
              </a:rPr>
              <a:t>年可能出现的各种状态的概率</a:t>
            </a:r>
            <a:r>
              <a:rPr lang="zh-CN" altLang="zh-CN" sz="2800" dirty="0">
                <a:latin typeface="宋体" panose="02010600030101010101" pitchFamily="2" charset="-122"/>
              </a:rPr>
              <a:t>。</a:t>
            </a:r>
          </a:p>
        </p:txBody>
      </p:sp>
      <p:graphicFrame>
        <p:nvGraphicFramePr>
          <p:cNvPr id="27651" name="Object 3">
            <a:extLst>
              <a:ext uri="{FF2B5EF4-FFF2-40B4-BE49-F238E27FC236}">
                <a16:creationId xmlns:a16="http://schemas.microsoft.com/office/drawing/2014/main" id="{EEC9ACB9-33B1-4F30-8163-F5C79022C317}"/>
              </a:ext>
            </a:extLst>
          </p:cNvPr>
          <p:cNvGraphicFramePr>
            <a:graphicFrameLocks noChangeAspect="1"/>
          </p:cNvGraphicFramePr>
          <p:nvPr>
            <p:extLst>
              <p:ext uri="{D42A27DB-BD31-4B8C-83A1-F6EECF244321}">
                <p14:modId xmlns:p14="http://schemas.microsoft.com/office/powerpoint/2010/main" val="2613301905"/>
              </p:ext>
            </p:extLst>
          </p:nvPr>
        </p:nvGraphicFramePr>
        <p:xfrm>
          <a:off x="6588224" y="1700808"/>
          <a:ext cx="685800" cy="436563"/>
        </p:xfrm>
        <a:graphic>
          <a:graphicData uri="http://schemas.openxmlformats.org/presentationml/2006/ole">
            <mc:AlternateContent xmlns:mc="http://schemas.openxmlformats.org/markup-compatibility/2006">
              <mc:Choice xmlns:v="urn:schemas-microsoft-com:vml" Requires="v">
                <p:oleObj spid="_x0000_s93200" r:id="rId3" imgW="317542" imgH="203341" progId="Equation.3">
                  <p:embed/>
                </p:oleObj>
              </mc:Choice>
              <mc:Fallback>
                <p:oleObj r:id="rId3" imgW="317542" imgH="203341" progId="Equation.3">
                  <p:embed/>
                  <p:pic>
                    <p:nvPicPr>
                      <p:cNvPr id="27651" name="Object 3">
                        <a:extLst>
                          <a:ext uri="{FF2B5EF4-FFF2-40B4-BE49-F238E27FC236}">
                            <a16:creationId xmlns:a16="http://schemas.microsoft.com/office/drawing/2014/main" id="{EEC9ACB9-33B1-4F30-8163-F5C79022C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1700808"/>
                        <a:ext cx="6858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 name="Rectangle 2">
            <a:extLst>
              <a:ext uri="{FF2B5EF4-FFF2-40B4-BE49-F238E27FC236}">
                <a16:creationId xmlns:a16="http://schemas.microsoft.com/office/drawing/2014/main" id="{B5F2FA43-E9F1-4C09-B373-9D522FB95B94}"/>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82EDE86E-7BC0-4FEE-BE55-AD9058CEEB49}"/>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2" descr="http://www.scut.edu.cn/publish2/news/intro/logo/resource/1smevus1otq84b.jpg">
            <a:extLst>
              <a:ext uri="{FF2B5EF4-FFF2-40B4-BE49-F238E27FC236}">
                <a16:creationId xmlns:a16="http://schemas.microsoft.com/office/drawing/2014/main" id="{EFC0E217-455A-4787-ADDB-903547896959}"/>
              </a:ext>
            </a:extLst>
          </p:cNvPr>
          <p:cNvPicPr>
            <a:picLocks noChangeAspect="1" noChangeArrowheads="1"/>
          </p:cNvPicPr>
          <p:nvPr/>
        </p:nvPicPr>
        <p:blipFill>
          <a:blip r:embed="rId5" cstate="print"/>
          <a:srcRect/>
          <a:stretch>
            <a:fillRect/>
          </a:stretch>
        </p:blipFill>
        <p:spPr bwMode="auto">
          <a:xfrm>
            <a:off x="62880" y="44624"/>
            <a:ext cx="692696" cy="692696"/>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A95700C-EE32-48BE-9ACB-4D7972881E2B}"/>
              </a:ext>
            </a:extLst>
          </p:cNvPr>
          <p:cNvSpPr>
            <a:spLocks noGrp="1" noChangeArrowheads="1"/>
          </p:cNvSpPr>
          <p:nvPr>
            <p:ph/>
          </p:nvPr>
        </p:nvSpPr>
        <p:spPr>
          <a:xfrm>
            <a:off x="1619672" y="1014887"/>
            <a:ext cx="6594178" cy="609600"/>
          </a:xfrm>
        </p:spPr>
        <p:txBody>
          <a:bodyPr>
            <a:normAutofit/>
          </a:bodyPr>
          <a:lstStyle/>
          <a:p>
            <a:pPr>
              <a:buSzPct val="150000"/>
              <a:buFont typeface="Wingdings" panose="05000000000000000000" pitchFamily="2" charset="2"/>
              <a:buNone/>
            </a:pPr>
            <a:r>
              <a:rPr lang="zh-CN" altLang="zh-CN" sz="2000" b="1" dirty="0">
                <a:latin typeface="宋体" panose="02010600030101010101" pitchFamily="2" charset="-122"/>
              </a:rPr>
              <a:t>表3.7.2　某地区1990</a:t>
            </a:r>
            <a:r>
              <a:rPr lang="zh-CN" altLang="zh-CN" sz="2000" b="1" dirty="0">
                <a:latin typeface="Times New Roman" panose="02020603050405020304" pitchFamily="18" charset="0"/>
              </a:rPr>
              <a:t>—</a:t>
            </a:r>
            <a:r>
              <a:rPr lang="zh-CN" altLang="zh-CN" sz="2000" b="1" dirty="0">
                <a:latin typeface="宋体" panose="02010600030101010101" pitchFamily="2" charset="-122"/>
              </a:rPr>
              <a:t>2000年农业收成状态概率预测值</a:t>
            </a:r>
            <a:r>
              <a:rPr lang="zh-CN" altLang="zh-CN" sz="2000" dirty="0">
                <a:latin typeface="Times New Roman" panose="02020603050405020304" pitchFamily="18" charset="0"/>
                <a:ea typeface="黑体" panose="02010609060101010101" pitchFamily="49" charset="-122"/>
              </a:rPr>
              <a:t> </a:t>
            </a:r>
            <a:endParaRPr lang="zh-CN" altLang="zh-CN" sz="2000" dirty="0">
              <a:latin typeface="Times New Roman" panose="02020603050405020304" pitchFamily="18" charset="0"/>
            </a:endParaRPr>
          </a:p>
        </p:txBody>
      </p:sp>
      <p:graphicFrame>
        <p:nvGraphicFramePr>
          <p:cNvPr id="28675" name="Group 3">
            <a:extLst>
              <a:ext uri="{FF2B5EF4-FFF2-40B4-BE49-F238E27FC236}">
                <a16:creationId xmlns:a16="http://schemas.microsoft.com/office/drawing/2014/main" id="{96288EE8-2072-4895-A3EF-E3703A7B0B6C}"/>
              </a:ext>
            </a:extLst>
          </p:cNvPr>
          <p:cNvGraphicFramePr>
            <a:graphicFrameLocks noGrp="1"/>
          </p:cNvGraphicFramePr>
          <p:nvPr>
            <p:extLst>
              <p:ext uri="{D42A27DB-BD31-4B8C-83A1-F6EECF244321}">
                <p14:modId xmlns:p14="http://schemas.microsoft.com/office/powerpoint/2010/main" val="787446718"/>
              </p:ext>
            </p:extLst>
          </p:nvPr>
        </p:nvGraphicFramePr>
        <p:xfrm>
          <a:off x="1066800" y="1447800"/>
          <a:ext cx="7596188" cy="1337310"/>
        </p:xfrm>
        <a:graphic>
          <a:graphicData uri="http://schemas.openxmlformats.org/drawingml/2006/table">
            <a:tbl>
              <a:tblPr/>
              <a:tblGrid>
                <a:gridCol w="690563">
                  <a:extLst>
                    <a:ext uri="{9D8B030D-6E8A-4147-A177-3AD203B41FA5}">
                      <a16:colId xmlns:a16="http://schemas.microsoft.com/office/drawing/2014/main" val="1583418652"/>
                    </a:ext>
                  </a:extLst>
                </a:gridCol>
                <a:gridCol w="576262">
                  <a:extLst>
                    <a:ext uri="{9D8B030D-6E8A-4147-A177-3AD203B41FA5}">
                      <a16:colId xmlns:a16="http://schemas.microsoft.com/office/drawing/2014/main" val="3828888396"/>
                    </a:ext>
                  </a:extLst>
                </a:gridCol>
                <a:gridCol w="574675">
                  <a:extLst>
                    <a:ext uri="{9D8B030D-6E8A-4147-A177-3AD203B41FA5}">
                      <a16:colId xmlns:a16="http://schemas.microsoft.com/office/drawing/2014/main" val="2555330461"/>
                    </a:ext>
                  </a:extLst>
                </a:gridCol>
                <a:gridCol w="576263">
                  <a:extLst>
                    <a:ext uri="{9D8B030D-6E8A-4147-A177-3AD203B41FA5}">
                      <a16:colId xmlns:a16="http://schemas.microsoft.com/office/drawing/2014/main" val="1162948272"/>
                    </a:ext>
                  </a:extLst>
                </a:gridCol>
                <a:gridCol w="574675">
                  <a:extLst>
                    <a:ext uri="{9D8B030D-6E8A-4147-A177-3AD203B41FA5}">
                      <a16:colId xmlns:a16="http://schemas.microsoft.com/office/drawing/2014/main" val="1195306284"/>
                    </a:ext>
                  </a:extLst>
                </a:gridCol>
                <a:gridCol w="573087">
                  <a:extLst>
                    <a:ext uri="{9D8B030D-6E8A-4147-A177-3AD203B41FA5}">
                      <a16:colId xmlns:a16="http://schemas.microsoft.com/office/drawing/2014/main" val="1500000839"/>
                    </a:ext>
                  </a:extLst>
                </a:gridCol>
                <a:gridCol w="577850">
                  <a:extLst>
                    <a:ext uri="{9D8B030D-6E8A-4147-A177-3AD203B41FA5}">
                      <a16:colId xmlns:a16="http://schemas.microsoft.com/office/drawing/2014/main" val="1458727002"/>
                    </a:ext>
                  </a:extLst>
                </a:gridCol>
                <a:gridCol w="573088">
                  <a:extLst>
                    <a:ext uri="{9D8B030D-6E8A-4147-A177-3AD203B41FA5}">
                      <a16:colId xmlns:a16="http://schemas.microsoft.com/office/drawing/2014/main" val="4260292995"/>
                    </a:ext>
                  </a:extLst>
                </a:gridCol>
                <a:gridCol w="577850">
                  <a:extLst>
                    <a:ext uri="{9D8B030D-6E8A-4147-A177-3AD203B41FA5}">
                      <a16:colId xmlns:a16="http://schemas.microsoft.com/office/drawing/2014/main" val="985273682"/>
                    </a:ext>
                  </a:extLst>
                </a:gridCol>
                <a:gridCol w="574675">
                  <a:extLst>
                    <a:ext uri="{9D8B030D-6E8A-4147-A177-3AD203B41FA5}">
                      <a16:colId xmlns:a16="http://schemas.microsoft.com/office/drawing/2014/main" val="40564334"/>
                    </a:ext>
                  </a:extLst>
                </a:gridCol>
                <a:gridCol w="576262">
                  <a:extLst>
                    <a:ext uri="{9D8B030D-6E8A-4147-A177-3AD203B41FA5}">
                      <a16:colId xmlns:a16="http://schemas.microsoft.com/office/drawing/2014/main" val="255306280"/>
                    </a:ext>
                  </a:extLst>
                </a:gridCol>
                <a:gridCol w="577850">
                  <a:extLst>
                    <a:ext uri="{9D8B030D-6E8A-4147-A177-3AD203B41FA5}">
                      <a16:colId xmlns:a16="http://schemas.microsoft.com/office/drawing/2014/main" val="3209794335"/>
                    </a:ext>
                  </a:extLst>
                </a:gridCol>
                <a:gridCol w="573088">
                  <a:extLst>
                    <a:ext uri="{9D8B030D-6E8A-4147-A177-3AD203B41FA5}">
                      <a16:colId xmlns:a16="http://schemas.microsoft.com/office/drawing/2014/main" val="2331329079"/>
                    </a:ext>
                  </a:extLst>
                </a:gridCol>
              </a:tblGrid>
              <a:tr h="365125">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年份</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2003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56009003"/>
                  </a:ext>
                </a:extLst>
              </a:tr>
              <a:tr h="971550">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状态概率</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0.5385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0.1528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0.3077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0.414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0.2837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0.3867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0.3334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0.3587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0.3589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0.2779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8677074"/>
                  </a:ext>
                </a:extLst>
              </a:tr>
            </a:tbl>
          </a:graphicData>
        </a:graphic>
      </p:graphicFrame>
      <p:graphicFrame>
        <p:nvGraphicFramePr>
          <p:cNvPr id="28711" name="Group 39">
            <a:extLst>
              <a:ext uri="{FF2B5EF4-FFF2-40B4-BE49-F238E27FC236}">
                <a16:creationId xmlns:a16="http://schemas.microsoft.com/office/drawing/2014/main" id="{EFF93D57-FFBD-45A0-ADF9-0B4D3E7A4FD7}"/>
              </a:ext>
            </a:extLst>
          </p:cNvPr>
          <p:cNvGraphicFramePr>
            <a:graphicFrameLocks noGrp="1"/>
          </p:cNvGraphicFramePr>
          <p:nvPr>
            <p:extLst>
              <p:ext uri="{D42A27DB-BD31-4B8C-83A1-F6EECF244321}">
                <p14:modId xmlns:p14="http://schemas.microsoft.com/office/powerpoint/2010/main" val="3339508124"/>
              </p:ext>
            </p:extLst>
          </p:nvPr>
        </p:nvGraphicFramePr>
        <p:xfrm>
          <a:off x="1066800" y="2895600"/>
          <a:ext cx="7596188" cy="1829118"/>
        </p:xfrm>
        <a:graphic>
          <a:graphicData uri="http://schemas.openxmlformats.org/drawingml/2006/table">
            <a:tbl>
              <a:tblPr/>
              <a:tblGrid>
                <a:gridCol w="623888">
                  <a:extLst>
                    <a:ext uri="{9D8B030D-6E8A-4147-A177-3AD203B41FA5}">
                      <a16:colId xmlns:a16="http://schemas.microsoft.com/office/drawing/2014/main" val="1888574313"/>
                    </a:ext>
                  </a:extLst>
                </a:gridCol>
                <a:gridCol w="581025">
                  <a:extLst>
                    <a:ext uri="{9D8B030D-6E8A-4147-A177-3AD203B41FA5}">
                      <a16:colId xmlns:a16="http://schemas.microsoft.com/office/drawing/2014/main" val="1852293560"/>
                    </a:ext>
                  </a:extLst>
                </a:gridCol>
                <a:gridCol w="582612">
                  <a:extLst>
                    <a:ext uri="{9D8B030D-6E8A-4147-A177-3AD203B41FA5}">
                      <a16:colId xmlns:a16="http://schemas.microsoft.com/office/drawing/2014/main" val="505932922"/>
                    </a:ext>
                  </a:extLst>
                </a:gridCol>
                <a:gridCol w="581025">
                  <a:extLst>
                    <a:ext uri="{9D8B030D-6E8A-4147-A177-3AD203B41FA5}">
                      <a16:colId xmlns:a16="http://schemas.microsoft.com/office/drawing/2014/main" val="3765767061"/>
                    </a:ext>
                  </a:extLst>
                </a:gridCol>
                <a:gridCol w="581025">
                  <a:extLst>
                    <a:ext uri="{9D8B030D-6E8A-4147-A177-3AD203B41FA5}">
                      <a16:colId xmlns:a16="http://schemas.microsoft.com/office/drawing/2014/main" val="3679956244"/>
                    </a:ext>
                  </a:extLst>
                </a:gridCol>
                <a:gridCol w="577850">
                  <a:extLst>
                    <a:ext uri="{9D8B030D-6E8A-4147-A177-3AD203B41FA5}">
                      <a16:colId xmlns:a16="http://schemas.microsoft.com/office/drawing/2014/main" val="3517501049"/>
                    </a:ext>
                  </a:extLst>
                </a:gridCol>
                <a:gridCol w="585788">
                  <a:extLst>
                    <a:ext uri="{9D8B030D-6E8A-4147-A177-3AD203B41FA5}">
                      <a16:colId xmlns:a16="http://schemas.microsoft.com/office/drawing/2014/main" val="226922673"/>
                    </a:ext>
                  </a:extLst>
                </a:gridCol>
                <a:gridCol w="577850">
                  <a:extLst>
                    <a:ext uri="{9D8B030D-6E8A-4147-A177-3AD203B41FA5}">
                      <a16:colId xmlns:a16="http://schemas.microsoft.com/office/drawing/2014/main" val="1654471997"/>
                    </a:ext>
                  </a:extLst>
                </a:gridCol>
                <a:gridCol w="579437">
                  <a:extLst>
                    <a:ext uri="{9D8B030D-6E8A-4147-A177-3AD203B41FA5}">
                      <a16:colId xmlns:a16="http://schemas.microsoft.com/office/drawing/2014/main" val="3394981751"/>
                    </a:ext>
                  </a:extLst>
                </a:gridCol>
                <a:gridCol w="582613">
                  <a:extLst>
                    <a:ext uri="{9D8B030D-6E8A-4147-A177-3AD203B41FA5}">
                      <a16:colId xmlns:a16="http://schemas.microsoft.com/office/drawing/2014/main" val="2596798831"/>
                    </a:ext>
                  </a:extLst>
                </a:gridCol>
                <a:gridCol w="581025">
                  <a:extLst>
                    <a:ext uri="{9D8B030D-6E8A-4147-A177-3AD203B41FA5}">
                      <a16:colId xmlns:a16="http://schemas.microsoft.com/office/drawing/2014/main" val="2469789265"/>
                    </a:ext>
                  </a:extLst>
                </a:gridCol>
                <a:gridCol w="582612">
                  <a:extLst>
                    <a:ext uri="{9D8B030D-6E8A-4147-A177-3AD203B41FA5}">
                      <a16:colId xmlns:a16="http://schemas.microsoft.com/office/drawing/2014/main" val="128225707"/>
                    </a:ext>
                  </a:extLst>
                </a:gridCol>
                <a:gridCol w="579438">
                  <a:extLst>
                    <a:ext uri="{9D8B030D-6E8A-4147-A177-3AD203B41FA5}">
                      <a16:colId xmlns:a16="http://schemas.microsoft.com/office/drawing/2014/main" val="1044838961"/>
                    </a:ext>
                  </a:extLst>
                </a:gridCol>
              </a:tblGrid>
              <a:tr h="639763">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年份</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75891171"/>
                  </a:ext>
                </a:extLst>
              </a:tr>
              <a:tr h="1189038">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rPr>
                        <a:t>状态概率</a:t>
                      </a: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0.3677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0.3509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0.3647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0.3532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0.3656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0.3524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0.3653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0.3526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308219"/>
                  </a:ext>
                </a:extLst>
              </a:tr>
            </a:tbl>
          </a:graphicData>
        </a:graphic>
      </p:graphicFrame>
      <p:graphicFrame>
        <p:nvGraphicFramePr>
          <p:cNvPr id="28747" name="Group 75">
            <a:extLst>
              <a:ext uri="{FF2B5EF4-FFF2-40B4-BE49-F238E27FC236}">
                <a16:creationId xmlns:a16="http://schemas.microsoft.com/office/drawing/2014/main" id="{34D00954-7E42-4024-9840-B0FE645E5D1D}"/>
              </a:ext>
            </a:extLst>
          </p:cNvPr>
          <p:cNvGraphicFramePr>
            <a:graphicFrameLocks noGrp="1"/>
          </p:cNvGraphicFramePr>
          <p:nvPr>
            <p:extLst>
              <p:ext uri="{D42A27DB-BD31-4B8C-83A1-F6EECF244321}">
                <p14:modId xmlns:p14="http://schemas.microsoft.com/office/powerpoint/2010/main" val="2943755637"/>
              </p:ext>
            </p:extLst>
          </p:nvPr>
        </p:nvGraphicFramePr>
        <p:xfrm>
          <a:off x="1066800" y="4953000"/>
          <a:ext cx="7596188" cy="1527810"/>
        </p:xfrm>
        <a:graphic>
          <a:graphicData uri="http://schemas.openxmlformats.org/drawingml/2006/table">
            <a:tbl>
              <a:tblPr/>
              <a:tblGrid>
                <a:gridCol w="692150">
                  <a:extLst>
                    <a:ext uri="{9D8B030D-6E8A-4147-A177-3AD203B41FA5}">
                      <a16:colId xmlns:a16="http://schemas.microsoft.com/office/drawing/2014/main" val="1326704937"/>
                    </a:ext>
                  </a:extLst>
                </a:gridCol>
                <a:gridCol w="577850">
                  <a:extLst>
                    <a:ext uri="{9D8B030D-6E8A-4147-A177-3AD203B41FA5}">
                      <a16:colId xmlns:a16="http://schemas.microsoft.com/office/drawing/2014/main" val="823850235"/>
                    </a:ext>
                  </a:extLst>
                </a:gridCol>
                <a:gridCol w="573088">
                  <a:extLst>
                    <a:ext uri="{9D8B030D-6E8A-4147-A177-3AD203B41FA5}">
                      <a16:colId xmlns:a16="http://schemas.microsoft.com/office/drawing/2014/main" val="1915684042"/>
                    </a:ext>
                  </a:extLst>
                </a:gridCol>
                <a:gridCol w="577850">
                  <a:extLst>
                    <a:ext uri="{9D8B030D-6E8A-4147-A177-3AD203B41FA5}">
                      <a16:colId xmlns:a16="http://schemas.microsoft.com/office/drawing/2014/main" val="1769219560"/>
                    </a:ext>
                  </a:extLst>
                </a:gridCol>
                <a:gridCol w="573087">
                  <a:extLst>
                    <a:ext uri="{9D8B030D-6E8A-4147-A177-3AD203B41FA5}">
                      <a16:colId xmlns:a16="http://schemas.microsoft.com/office/drawing/2014/main" val="2762761150"/>
                    </a:ext>
                  </a:extLst>
                </a:gridCol>
                <a:gridCol w="574675">
                  <a:extLst>
                    <a:ext uri="{9D8B030D-6E8A-4147-A177-3AD203B41FA5}">
                      <a16:colId xmlns:a16="http://schemas.microsoft.com/office/drawing/2014/main" val="3802057624"/>
                    </a:ext>
                  </a:extLst>
                </a:gridCol>
                <a:gridCol w="576263">
                  <a:extLst>
                    <a:ext uri="{9D8B030D-6E8A-4147-A177-3AD203B41FA5}">
                      <a16:colId xmlns:a16="http://schemas.microsoft.com/office/drawing/2014/main" val="230226011"/>
                    </a:ext>
                  </a:extLst>
                </a:gridCol>
                <a:gridCol w="574675">
                  <a:extLst>
                    <a:ext uri="{9D8B030D-6E8A-4147-A177-3AD203B41FA5}">
                      <a16:colId xmlns:a16="http://schemas.microsoft.com/office/drawing/2014/main" val="2163414198"/>
                    </a:ext>
                  </a:extLst>
                </a:gridCol>
                <a:gridCol w="576262">
                  <a:extLst>
                    <a:ext uri="{9D8B030D-6E8A-4147-A177-3AD203B41FA5}">
                      <a16:colId xmlns:a16="http://schemas.microsoft.com/office/drawing/2014/main" val="2589001734"/>
                    </a:ext>
                  </a:extLst>
                </a:gridCol>
                <a:gridCol w="573088">
                  <a:extLst>
                    <a:ext uri="{9D8B030D-6E8A-4147-A177-3AD203B41FA5}">
                      <a16:colId xmlns:a16="http://schemas.microsoft.com/office/drawing/2014/main" val="686085056"/>
                    </a:ext>
                  </a:extLst>
                </a:gridCol>
                <a:gridCol w="576262">
                  <a:extLst>
                    <a:ext uri="{9D8B030D-6E8A-4147-A177-3AD203B41FA5}">
                      <a16:colId xmlns:a16="http://schemas.microsoft.com/office/drawing/2014/main" val="1592109059"/>
                    </a:ext>
                  </a:extLst>
                </a:gridCol>
                <a:gridCol w="574675">
                  <a:extLst>
                    <a:ext uri="{9D8B030D-6E8A-4147-A177-3AD203B41FA5}">
                      <a16:colId xmlns:a16="http://schemas.microsoft.com/office/drawing/2014/main" val="2912316159"/>
                    </a:ext>
                  </a:extLst>
                </a:gridCol>
                <a:gridCol w="576263">
                  <a:extLst>
                    <a:ext uri="{9D8B030D-6E8A-4147-A177-3AD203B41FA5}">
                      <a16:colId xmlns:a16="http://schemas.microsoft.com/office/drawing/2014/main" val="2299453270"/>
                    </a:ext>
                  </a:extLst>
                </a:gridCol>
              </a:tblGrid>
              <a:tr h="365125">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年份</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2010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0022868"/>
                  </a:ext>
                </a:extLst>
              </a:tr>
              <a:tr h="1162050">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状态概率</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0.3653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0.3525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0.3653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0.3525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0.3653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0.3525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zh-CN" sz="1800" b="0"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0.2799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folHlink"/>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tabLst/>
                      </a:pP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6224685"/>
                  </a:ext>
                </a:extLst>
              </a:tr>
            </a:tbl>
          </a:graphicData>
        </a:graphic>
      </p:graphicFrame>
      <p:sp>
        <p:nvSpPr>
          <p:cNvPr id="6" name="Rectangle 2">
            <a:extLst>
              <a:ext uri="{FF2B5EF4-FFF2-40B4-BE49-F238E27FC236}">
                <a16:creationId xmlns:a16="http://schemas.microsoft.com/office/drawing/2014/main" id="{47E7D1C9-C33E-463A-86FF-1FD866EB363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07AC6493-861A-463B-A557-1B3ED48E9CAC}"/>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8" name="Picture 2" descr="http://www.scut.edu.cn/publish2/news/intro/logo/resource/1smevus1otq84b.jpg">
            <a:extLst>
              <a:ext uri="{FF2B5EF4-FFF2-40B4-BE49-F238E27FC236}">
                <a16:creationId xmlns:a16="http://schemas.microsoft.com/office/drawing/2014/main" id="{FCEFDF0C-4C2E-43A1-A41A-40225D779E64}"/>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DF6D87A-CEA1-444D-BDC9-0EB92FBCF3A9}"/>
              </a:ext>
            </a:extLst>
          </p:cNvPr>
          <p:cNvSpPr>
            <a:spLocks noGrp="1" noChangeArrowheads="1"/>
          </p:cNvSpPr>
          <p:nvPr>
            <p:ph type="title"/>
          </p:nvPr>
        </p:nvSpPr>
        <p:spPr>
          <a:xfrm>
            <a:off x="872391" y="982661"/>
            <a:ext cx="5048250" cy="533400"/>
          </a:xfrm>
        </p:spPr>
        <p:txBody>
          <a:bodyPr>
            <a:normAutofit fontScale="90000"/>
          </a:bodyPr>
          <a:lstStyle/>
          <a:p>
            <a:pPr>
              <a:buClr>
                <a:schemeClr val="accent2"/>
              </a:buClr>
              <a:buSzPct val="150000"/>
              <a:buFont typeface="Wingdings" panose="05000000000000000000" pitchFamily="2" charset="2"/>
              <a:buChar char="§"/>
            </a:pPr>
            <a:r>
              <a:rPr lang="zh-CN" altLang="zh-CN" sz="3200" b="1" dirty="0">
                <a:solidFill>
                  <a:srgbClr val="0000FF"/>
                </a:solidFill>
                <a:latin typeface="宋体" panose="02010600030101010101" pitchFamily="2" charset="-122"/>
              </a:rPr>
              <a:t>终极状态概率预测</a:t>
            </a:r>
            <a:r>
              <a:rPr lang="zh-CN" altLang="zh-CN" dirty="0"/>
              <a:t> </a:t>
            </a:r>
          </a:p>
        </p:txBody>
      </p:sp>
      <p:sp>
        <p:nvSpPr>
          <p:cNvPr id="29699" name="Rectangle 3">
            <a:extLst>
              <a:ext uri="{FF2B5EF4-FFF2-40B4-BE49-F238E27FC236}">
                <a16:creationId xmlns:a16="http://schemas.microsoft.com/office/drawing/2014/main" id="{2404CD67-53C6-46C1-B821-5E47558CEB32}"/>
              </a:ext>
            </a:extLst>
          </p:cNvPr>
          <p:cNvSpPr>
            <a:spLocks noGrp="1" noChangeArrowheads="1"/>
          </p:cNvSpPr>
          <p:nvPr>
            <p:ph idx="1"/>
          </p:nvPr>
        </p:nvSpPr>
        <p:spPr>
          <a:xfrm>
            <a:off x="1600200" y="1524000"/>
            <a:ext cx="7086600" cy="2895600"/>
          </a:xfrm>
        </p:spPr>
        <p:txBody>
          <a:bodyPr/>
          <a:lstStyle/>
          <a:p>
            <a:pPr>
              <a:lnSpc>
                <a:spcPct val="120000"/>
              </a:lnSpc>
              <a:buFont typeface="Wingdings" panose="05000000000000000000" pitchFamily="2" charset="2"/>
              <a:buNone/>
            </a:pPr>
            <a:r>
              <a:rPr lang="zh-CN" altLang="zh-CN" sz="2800" dirty="0">
                <a:solidFill>
                  <a:schemeClr val="hlink"/>
                </a:solidFill>
                <a:latin typeface="Times New Roman" panose="02020603050405020304" pitchFamily="18" charset="0"/>
              </a:rPr>
              <a:t>  </a:t>
            </a:r>
            <a:r>
              <a:rPr lang="zh-CN" altLang="zh-CN" sz="2800" b="1" dirty="0">
                <a:solidFill>
                  <a:schemeClr val="hlink"/>
                </a:solidFill>
                <a:latin typeface="Times New Roman" panose="02020603050405020304" pitchFamily="18" charset="0"/>
              </a:rPr>
              <a:t>①</a:t>
            </a:r>
            <a:r>
              <a:rPr lang="zh-CN" altLang="zh-CN" sz="2800" b="1" dirty="0">
                <a:latin typeface="Times New Roman" panose="02020603050405020304" pitchFamily="18" charset="0"/>
              </a:rPr>
              <a:t> 定义 ：经过无穷多次状态转移后所得到的状态概率称为终极状态概率，即：</a:t>
            </a:r>
          </a:p>
          <a:p>
            <a:pPr>
              <a:lnSpc>
                <a:spcPct val="120000"/>
              </a:lnSpc>
              <a:buFont typeface="Wingdings" panose="05000000000000000000" pitchFamily="2" charset="2"/>
              <a:buNone/>
            </a:pPr>
            <a:endParaRPr lang="zh-CN" altLang="zh-CN" sz="2800" b="1" dirty="0">
              <a:latin typeface="Times New Roman" panose="02020603050405020304" pitchFamily="18" charset="0"/>
            </a:endParaRPr>
          </a:p>
          <a:p>
            <a:pPr>
              <a:lnSpc>
                <a:spcPct val="120000"/>
              </a:lnSpc>
              <a:buFont typeface="Wingdings" panose="05000000000000000000" pitchFamily="2" charset="2"/>
              <a:buChar char="v"/>
            </a:pPr>
            <a:endParaRPr lang="zh-CN" altLang="zh-CN" sz="2800" b="1" dirty="0">
              <a:latin typeface="Times New Roman" panose="02020603050405020304" pitchFamily="18" charset="0"/>
            </a:endParaRPr>
          </a:p>
          <a:p>
            <a:pPr>
              <a:lnSpc>
                <a:spcPct val="120000"/>
              </a:lnSpc>
              <a:buFont typeface="Wingdings" panose="05000000000000000000" pitchFamily="2" charset="2"/>
              <a:buNone/>
            </a:pPr>
            <a:r>
              <a:rPr lang="zh-CN" altLang="zh-CN" sz="2800" b="1" dirty="0">
                <a:solidFill>
                  <a:schemeClr val="hlink"/>
                </a:solidFill>
                <a:latin typeface="Times New Roman" panose="02020603050405020304" pitchFamily="18" charset="0"/>
              </a:rPr>
              <a:t> ②</a:t>
            </a:r>
            <a:r>
              <a:rPr lang="zh-CN" altLang="zh-CN" sz="2800" b="1" dirty="0">
                <a:latin typeface="Times New Roman" panose="02020603050405020304" pitchFamily="18" charset="0"/>
              </a:rPr>
              <a:t> 终极状态概率应满足的条件</a:t>
            </a:r>
            <a:r>
              <a:rPr lang="zh-CN" altLang="zh-CN" sz="2800" dirty="0">
                <a:latin typeface="Times New Roman" panose="02020603050405020304" pitchFamily="18" charset="0"/>
              </a:rPr>
              <a:t>：</a:t>
            </a:r>
            <a:r>
              <a:rPr lang="zh-CN" altLang="zh-CN" sz="2000" dirty="0"/>
              <a:t>   </a:t>
            </a:r>
          </a:p>
        </p:txBody>
      </p:sp>
      <p:graphicFrame>
        <p:nvGraphicFramePr>
          <p:cNvPr id="29700" name="Object 4">
            <a:extLst>
              <a:ext uri="{FF2B5EF4-FFF2-40B4-BE49-F238E27FC236}">
                <a16:creationId xmlns:a16="http://schemas.microsoft.com/office/drawing/2014/main" id="{7A5C309E-9D84-4C44-A9B5-5E2073208C3E}"/>
              </a:ext>
            </a:extLst>
          </p:cNvPr>
          <p:cNvGraphicFramePr>
            <a:graphicFrameLocks noChangeAspect="1"/>
          </p:cNvGraphicFramePr>
          <p:nvPr>
            <p:extLst>
              <p:ext uri="{D42A27DB-BD31-4B8C-83A1-F6EECF244321}">
                <p14:modId xmlns:p14="http://schemas.microsoft.com/office/powerpoint/2010/main" val="1521605502"/>
              </p:ext>
            </p:extLst>
          </p:nvPr>
        </p:nvGraphicFramePr>
        <p:xfrm>
          <a:off x="1691680" y="2852742"/>
          <a:ext cx="7315200" cy="614358"/>
        </p:xfrm>
        <a:graphic>
          <a:graphicData uri="http://schemas.openxmlformats.org/presentationml/2006/ole">
            <mc:AlternateContent xmlns:mc="http://schemas.openxmlformats.org/markup-compatibility/2006">
              <mc:Choice xmlns:v="urn:schemas-microsoft-com:vml" Requires="v">
                <p:oleObj spid="_x0000_s94266" r:id="rId3" imgW="3099117" imgH="279717" progId="Equation.3">
                  <p:embed/>
                </p:oleObj>
              </mc:Choice>
              <mc:Fallback>
                <p:oleObj r:id="rId3" imgW="3099117" imgH="279717" progId="Equation.3">
                  <p:embed/>
                  <p:pic>
                    <p:nvPicPr>
                      <p:cNvPr id="29700" name="Object 4">
                        <a:extLst>
                          <a:ext uri="{FF2B5EF4-FFF2-40B4-BE49-F238E27FC236}">
                            <a16:creationId xmlns:a16="http://schemas.microsoft.com/office/drawing/2014/main" id="{7A5C309E-9D84-4C44-A9B5-5E2073208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852742"/>
                        <a:ext cx="7315200" cy="614358"/>
                      </a:xfrm>
                      <a:prstGeom prst="rect">
                        <a:avLst/>
                      </a:prstGeom>
                      <a:noFill/>
                      <a:ln>
                        <a:noFill/>
                      </a:ln>
                    </p:spPr>
                  </p:pic>
                </p:oleObj>
              </mc:Fallback>
            </mc:AlternateContent>
          </a:graphicData>
        </a:graphic>
      </p:graphicFrame>
      <p:graphicFrame>
        <p:nvGraphicFramePr>
          <p:cNvPr id="29701" name="Object 5">
            <a:extLst>
              <a:ext uri="{FF2B5EF4-FFF2-40B4-BE49-F238E27FC236}">
                <a16:creationId xmlns:a16="http://schemas.microsoft.com/office/drawing/2014/main" id="{78EAA043-B1A5-426F-A2E5-68564EFC6782}"/>
              </a:ext>
            </a:extLst>
          </p:cNvPr>
          <p:cNvGraphicFramePr>
            <a:graphicFrameLocks noChangeAspect="1"/>
          </p:cNvGraphicFramePr>
          <p:nvPr>
            <p:extLst>
              <p:ext uri="{D42A27DB-BD31-4B8C-83A1-F6EECF244321}">
                <p14:modId xmlns:p14="http://schemas.microsoft.com/office/powerpoint/2010/main" val="3253457891"/>
              </p:ext>
            </p:extLst>
          </p:nvPr>
        </p:nvGraphicFramePr>
        <p:xfrm>
          <a:off x="3389313" y="4419600"/>
          <a:ext cx="1296987" cy="457200"/>
        </p:xfrm>
        <a:graphic>
          <a:graphicData uri="http://schemas.openxmlformats.org/presentationml/2006/ole">
            <mc:AlternateContent xmlns:mc="http://schemas.openxmlformats.org/markup-compatibility/2006">
              <mc:Choice xmlns:v="urn:schemas-microsoft-com:vml" Requires="v">
                <p:oleObj spid="_x0000_s94267" name="Equation" r:id="rId5" imgW="444240" imgH="177480" progId="Equation.DSMT4">
                  <p:embed/>
                </p:oleObj>
              </mc:Choice>
              <mc:Fallback>
                <p:oleObj name="Equation" r:id="rId5" imgW="444240" imgH="177480" progId="Equation.DSMT4">
                  <p:embed/>
                  <p:pic>
                    <p:nvPicPr>
                      <p:cNvPr id="29701" name="Object 5">
                        <a:extLst>
                          <a:ext uri="{FF2B5EF4-FFF2-40B4-BE49-F238E27FC236}">
                            <a16:creationId xmlns:a16="http://schemas.microsoft.com/office/drawing/2014/main" id="{78EAA043-B1A5-426F-A2E5-68564EFC6782}"/>
                          </a:ext>
                        </a:extLst>
                      </p:cNvPr>
                      <p:cNvPicPr>
                        <a:picLocks noChangeAspect="1" noChangeArrowheads="1"/>
                      </p:cNvPicPr>
                      <p:nvPr/>
                    </p:nvPicPr>
                    <p:blipFill>
                      <a:blip r:embed="rId6"/>
                      <a:srcRect/>
                      <a:stretch>
                        <a:fillRect/>
                      </a:stretch>
                    </p:blipFill>
                    <p:spPr bwMode="auto">
                      <a:xfrm>
                        <a:off x="3389313" y="4419600"/>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9702" name="Object 6">
            <a:extLst>
              <a:ext uri="{FF2B5EF4-FFF2-40B4-BE49-F238E27FC236}">
                <a16:creationId xmlns:a16="http://schemas.microsoft.com/office/drawing/2014/main" id="{D0FCF0D3-3A56-4D03-A9F7-C3F2A47D739C}"/>
              </a:ext>
            </a:extLst>
          </p:cNvPr>
          <p:cNvGraphicFramePr>
            <a:graphicFrameLocks noChangeAspect="1"/>
          </p:cNvGraphicFramePr>
          <p:nvPr>
            <p:extLst>
              <p:ext uri="{D42A27DB-BD31-4B8C-83A1-F6EECF244321}">
                <p14:modId xmlns:p14="http://schemas.microsoft.com/office/powerpoint/2010/main" val="4112676189"/>
              </p:ext>
            </p:extLst>
          </p:nvPr>
        </p:nvGraphicFramePr>
        <p:xfrm>
          <a:off x="3352800" y="4951106"/>
          <a:ext cx="3163416" cy="576263"/>
        </p:xfrm>
        <a:graphic>
          <a:graphicData uri="http://schemas.openxmlformats.org/presentationml/2006/ole">
            <mc:AlternateContent xmlns:mc="http://schemas.openxmlformats.org/markup-compatibility/2006">
              <mc:Choice xmlns:v="urn:schemas-microsoft-com:vml" Requires="v">
                <p:oleObj spid="_x0000_s94268" r:id="rId7" imgW="1664017" imgH="228917" progId="Equation.3">
                  <p:embed/>
                </p:oleObj>
              </mc:Choice>
              <mc:Fallback>
                <p:oleObj r:id="rId7" imgW="1664017" imgH="228917" progId="Equation.3">
                  <p:embed/>
                  <p:pic>
                    <p:nvPicPr>
                      <p:cNvPr id="29702" name="Object 6">
                        <a:extLst>
                          <a:ext uri="{FF2B5EF4-FFF2-40B4-BE49-F238E27FC236}">
                            <a16:creationId xmlns:a16="http://schemas.microsoft.com/office/drawing/2014/main" id="{D0FCF0D3-3A56-4D03-A9F7-C3F2A47D73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951106"/>
                        <a:ext cx="3163416" cy="576263"/>
                      </a:xfrm>
                      <a:prstGeom prst="rect">
                        <a:avLst/>
                      </a:prstGeom>
                      <a:noFill/>
                      <a:ln>
                        <a:noFill/>
                      </a:ln>
                    </p:spPr>
                  </p:pic>
                </p:oleObj>
              </mc:Fallback>
            </mc:AlternateContent>
          </a:graphicData>
        </a:graphic>
      </p:graphicFrame>
      <p:graphicFrame>
        <p:nvGraphicFramePr>
          <p:cNvPr id="29703" name="Object 7">
            <a:extLst>
              <a:ext uri="{FF2B5EF4-FFF2-40B4-BE49-F238E27FC236}">
                <a16:creationId xmlns:a16="http://schemas.microsoft.com/office/drawing/2014/main" id="{E77246BD-5F60-44E7-90E5-D02BB423E21F}"/>
              </a:ext>
            </a:extLst>
          </p:cNvPr>
          <p:cNvGraphicFramePr>
            <a:graphicFrameLocks noChangeAspect="1"/>
          </p:cNvGraphicFramePr>
          <p:nvPr>
            <p:extLst>
              <p:ext uri="{D42A27DB-BD31-4B8C-83A1-F6EECF244321}">
                <p14:modId xmlns:p14="http://schemas.microsoft.com/office/powerpoint/2010/main" val="1815502311"/>
              </p:ext>
            </p:extLst>
          </p:nvPr>
        </p:nvGraphicFramePr>
        <p:xfrm>
          <a:off x="3352800" y="5365994"/>
          <a:ext cx="1506538" cy="1103313"/>
        </p:xfrm>
        <a:graphic>
          <a:graphicData uri="http://schemas.openxmlformats.org/presentationml/2006/ole">
            <mc:AlternateContent xmlns:mc="http://schemas.openxmlformats.org/markup-compatibility/2006">
              <mc:Choice xmlns:v="urn:schemas-microsoft-com:vml" Requires="v">
                <p:oleObj spid="_x0000_s94269" r:id="rId9" imgW="584264" imgH="431930" progId="Equation.3">
                  <p:embed/>
                </p:oleObj>
              </mc:Choice>
              <mc:Fallback>
                <p:oleObj r:id="rId9" imgW="584264" imgH="431930" progId="Equation.3">
                  <p:embed/>
                  <p:pic>
                    <p:nvPicPr>
                      <p:cNvPr id="29703" name="Object 7">
                        <a:extLst>
                          <a:ext uri="{FF2B5EF4-FFF2-40B4-BE49-F238E27FC236}">
                            <a16:creationId xmlns:a16="http://schemas.microsoft.com/office/drawing/2014/main" id="{E77246BD-5F60-44E7-90E5-D02BB423E2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5365994"/>
                        <a:ext cx="1506538"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9704" name="Rectangle 8">
            <a:extLst>
              <a:ext uri="{FF2B5EF4-FFF2-40B4-BE49-F238E27FC236}">
                <a16:creationId xmlns:a16="http://schemas.microsoft.com/office/drawing/2014/main" id="{C3C1F261-F463-41CC-8CA8-18EA008B7328}"/>
              </a:ext>
            </a:extLst>
          </p:cNvPr>
          <p:cNvSpPr>
            <a:spLocks noChangeArrowheads="1"/>
          </p:cNvSpPr>
          <p:nvPr/>
        </p:nvSpPr>
        <p:spPr bwMode="auto">
          <a:xfrm>
            <a:off x="228600" y="1371600"/>
            <a:ext cx="1219200" cy="4191000"/>
          </a:xfrm>
          <a:prstGeom prst="rect">
            <a:avLst/>
          </a:prstGeom>
          <a:solidFill>
            <a:schemeClr val="accent1"/>
          </a:solidFill>
          <a:ln w="9525"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3200">
                <a:solidFill>
                  <a:schemeClr val="tx2"/>
                </a:solidFill>
                <a:latin typeface="Arial" panose="020B0604020202020204" pitchFamily="34" charset="0"/>
              </a:rPr>
              <a:t>马</a:t>
            </a:r>
          </a:p>
          <a:p>
            <a:pPr algn="ctr"/>
            <a:r>
              <a:rPr lang="zh-CN" altLang="zh-CN" sz="3200">
                <a:solidFill>
                  <a:schemeClr val="tx2"/>
                </a:solidFill>
                <a:latin typeface="Arial" panose="020B0604020202020204" pitchFamily="34" charset="0"/>
              </a:rPr>
              <a:t>尔</a:t>
            </a:r>
          </a:p>
          <a:p>
            <a:pPr algn="ctr"/>
            <a:r>
              <a:rPr lang="zh-CN" altLang="zh-CN" sz="3200">
                <a:solidFill>
                  <a:schemeClr val="tx2"/>
                </a:solidFill>
                <a:latin typeface="Arial" panose="020B0604020202020204" pitchFamily="34" charset="0"/>
              </a:rPr>
              <a:t>可</a:t>
            </a:r>
          </a:p>
          <a:p>
            <a:pPr algn="ctr"/>
            <a:r>
              <a:rPr lang="zh-CN" altLang="zh-CN" sz="3200">
                <a:solidFill>
                  <a:schemeClr val="tx2"/>
                </a:solidFill>
                <a:latin typeface="Arial" panose="020B0604020202020204" pitchFamily="34" charset="0"/>
              </a:rPr>
              <a:t>夫</a:t>
            </a:r>
          </a:p>
          <a:p>
            <a:pPr algn="ctr"/>
            <a:r>
              <a:rPr lang="zh-CN" altLang="zh-CN" sz="3200">
                <a:solidFill>
                  <a:schemeClr val="tx2"/>
                </a:solidFill>
                <a:latin typeface="Arial" panose="020B0604020202020204" pitchFamily="34" charset="0"/>
              </a:rPr>
              <a:t>预</a:t>
            </a:r>
          </a:p>
          <a:p>
            <a:pPr algn="ctr"/>
            <a:r>
              <a:rPr lang="zh-CN" altLang="zh-CN" sz="3200">
                <a:solidFill>
                  <a:schemeClr val="tx2"/>
                </a:solidFill>
                <a:latin typeface="Arial" panose="020B0604020202020204" pitchFamily="34" charset="0"/>
              </a:rPr>
              <a:t>测</a:t>
            </a:r>
          </a:p>
          <a:p>
            <a:pPr algn="ctr"/>
            <a:r>
              <a:rPr lang="zh-CN" altLang="zh-CN" sz="3200">
                <a:solidFill>
                  <a:schemeClr val="tx2"/>
                </a:solidFill>
                <a:latin typeface="Arial" panose="020B0604020202020204" pitchFamily="34" charset="0"/>
              </a:rPr>
              <a:t>法</a:t>
            </a:r>
          </a:p>
          <a:p>
            <a:pPr algn="ctr"/>
            <a:endParaRPr lang="zh-CN" altLang="zh-CN" sz="3200">
              <a:solidFill>
                <a:schemeClr val="tx2"/>
              </a:solidFill>
              <a:latin typeface="Arial" panose="020B0604020202020204" pitchFamily="34" charset="0"/>
            </a:endParaRPr>
          </a:p>
        </p:txBody>
      </p:sp>
      <p:sp>
        <p:nvSpPr>
          <p:cNvPr id="9" name="Rectangle 2">
            <a:extLst>
              <a:ext uri="{FF2B5EF4-FFF2-40B4-BE49-F238E27FC236}">
                <a16:creationId xmlns:a16="http://schemas.microsoft.com/office/drawing/2014/main" id="{7A42F2EE-9C6E-46B9-B13D-88A71283AE82}"/>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A99E6AEE-834E-4C72-BC70-412DCDA490BA}"/>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1" name="Picture 2" descr="http://www.scut.edu.cn/publish2/news/intro/logo/resource/1smevus1otq84b.jpg">
            <a:extLst>
              <a:ext uri="{FF2B5EF4-FFF2-40B4-BE49-F238E27FC236}">
                <a16:creationId xmlns:a16="http://schemas.microsoft.com/office/drawing/2014/main" id="{D1747F8B-8BAB-4CF8-A18E-2EED48DC71E6}"/>
              </a:ext>
            </a:extLst>
          </p:cNvPr>
          <p:cNvPicPr>
            <a:picLocks noChangeAspect="1" noChangeArrowheads="1"/>
          </p:cNvPicPr>
          <p:nvPr/>
        </p:nvPicPr>
        <p:blipFill>
          <a:blip r:embed="rId11" cstate="print"/>
          <a:srcRect/>
          <a:stretch>
            <a:fillRect/>
          </a:stretch>
        </p:blipFill>
        <p:spPr bwMode="auto">
          <a:xfrm>
            <a:off x="62880" y="44624"/>
            <a:ext cx="692696" cy="69269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5</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连续概率模型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9" name="Rectangle 4">
            <a:extLst>
              <a:ext uri="{FF2B5EF4-FFF2-40B4-BE49-F238E27FC236}">
                <a16:creationId xmlns:a16="http://schemas.microsoft.com/office/drawing/2014/main" id="{5D8F6DA7-DCE2-4D13-8632-06929E585FF8}"/>
              </a:ext>
            </a:extLst>
          </p:cNvPr>
          <p:cNvSpPr txBox="1">
            <a:spLocks noChangeArrowheads="1"/>
          </p:cNvSpPr>
          <p:nvPr/>
        </p:nvSpPr>
        <p:spPr>
          <a:xfrm>
            <a:off x="467544" y="886073"/>
            <a:ext cx="8077200" cy="22320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lnSpc>
                <a:spcPct val="130000"/>
              </a:lnSpc>
              <a:buAutoNum type="arabicPeriod"/>
            </a:pPr>
            <a:r>
              <a:rPr lang="zh-CN" altLang="en-US" sz="2800" b="1" dirty="0"/>
              <a:t>随机变量 </a:t>
            </a:r>
            <a:r>
              <a:rPr lang="zh-CN" altLang="en-US" sz="2800" b="1" i="1" dirty="0">
                <a:latin typeface="Times New Roman" pitchFamily="18" charset="0"/>
              </a:rPr>
              <a:t>X</a:t>
            </a:r>
            <a:r>
              <a:rPr lang="zh-CN" altLang="en-US" sz="2800" b="1" i="1" dirty="0"/>
              <a:t> </a:t>
            </a:r>
            <a:r>
              <a:rPr lang="zh-CN" altLang="en-US" sz="2800" b="1" dirty="0"/>
              <a:t>取无限个值</a:t>
            </a:r>
            <a:endParaRPr lang="en-US" altLang="zh-CN" sz="2800" b="1" dirty="0"/>
          </a:p>
          <a:p>
            <a:pPr marL="514350" indent="-514350" algn="just">
              <a:lnSpc>
                <a:spcPct val="130000"/>
              </a:lnSpc>
              <a:buAutoNum type="arabicPeriod"/>
            </a:pPr>
            <a:r>
              <a:rPr lang="zh-CN" altLang="en-US" sz="2800" b="1" dirty="0"/>
              <a:t>所有可能取值不可以逐个列举出来，而是取数轴上某一区间内的任意点</a:t>
            </a:r>
            <a:endParaRPr lang="en-US" altLang="zh-CN" sz="2800" b="1" dirty="0"/>
          </a:p>
          <a:p>
            <a:pPr marL="514350" indent="-514350" algn="just">
              <a:lnSpc>
                <a:spcPct val="130000"/>
              </a:lnSpc>
              <a:buAutoNum type="arabicPeriod"/>
            </a:pPr>
            <a:r>
              <a:rPr lang="zh-CN" altLang="en-US" sz="2800" b="1" dirty="0"/>
              <a:t>连续型随机变量的例子</a:t>
            </a:r>
            <a:endParaRPr lang="en-US" altLang="zh-CN" sz="2800" b="1" dirty="0"/>
          </a:p>
          <a:p>
            <a:pPr marL="609600" indent="-609600" algn="just">
              <a:lnSpc>
                <a:spcPct val="130000"/>
              </a:lnSpc>
              <a:buFontTx/>
              <a:buAutoNum type="arabicPeriod"/>
            </a:pPr>
            <a:endParaRPr lang="zh-CN" altLang="en-US" sz="2800" b="1" dirty="0"/>
          </a:p>
        </p:txBody>
      </p:sp>
      <p:graphicFrame>
        <p:nvGraphicFramePr>
          <p:cNvPr id="11" name="Group 5">
            <a:extLst>
              <a:ext uri="{FF2B5EF4-FFF2-40B4-BE49-F238E27FC236}">
                <a16:creationId xmlns:a16="http://schemas.microsoft.com/office/drawing/2014/main" id="{7E7E3870-1007-4AF2-BC19-4F455E130839}"/>
              </a:ext>
            </a:extLst>
          </p:cNvPr>
          <p:cNvGraphicFramePr>
            <a:graphicFrameLocks noGrp="1"/>
          </p:cNvGraphicFramePr>
          <p:nvPr>
            <p:extLst>
              <p:ext uri="{D42A27DB-BD31-4B8C-83A1-F6EECF244321}">
                <p14:modId xmlns:p14="http://schemas.microsoft.com/office/powerpoint/2010/main" val="3193203908"/>
              </p:ext>
            </p:extLst>
          </p:nvPr>
        </p:nvGraphicFramePr>
        <p:xfrm>
          <a:off x="755576" y="3112433"/>
          <a:ext cx="7921625" cy="2060790"/>
        </p:xfrm>
        <a:graphic>
          <a:graphicData uri="http://schemas.openxmlformats.org/drawingml/2006/table">
            <a:tbl>
              <a:tblPr/>
              <a:tblGrid>
                <a:gridCol w="2736850">
                  <a:extLst>
                    <a:ext uri="{9D8B030D-6E8A-4147-A177-3AD203B41FA5}">
                      <a16:colId xmlns:a16="http://schemas.microsoft.com/office/drawing/2014/main" val="20000"/>
                    </a:ext>
                  </a:extLst>
                </a:gridCol>
                <a:gridCol w="3313113">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tblGrid>
              <a:tr h="427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200" b="0" i="0" u="none" strike="noStrike" cap="none" normalizeH="0" baseline="0" dirty="0">
                        <a:ln>
                          <a:noFill/>
                        </a:ln>
                        <a:solidFill>
                          <a:srgbClr val="F0F0F0"/>
                        </a:solidFill>
                        <a:effectLst/>
                        <a:latin typeface="宋体" pitchFamily="2" charset="-122"/>
                        <a:ea typeface="宋体" pitchFamily="2" charset="-122"/>
                      </a:endParaRPr>
                    </a:p>
                  </a:txBody>
                  <a:tcPr marL="91448" marR="91448" marT="45732" marB="45732" anchor="ctr" horzOverflow="overflow">
                    <a:lnL w="12700" cap="flat" cmpd="sng" algn="ctr">
                      <a:solidFill>
                        <a:srgbClr val="C06EB2"/>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67B5B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itchFamily="18" charset="0"/>
                          <a:ea typeface="宋体" pitchFamily="2" charset="-122"/>
                        </a:rPr>
                        <a:t>随机变量</a:t>
                      </a:r>
                      <a:endParaRPr kumimoji="0" lang="zh-CN" altLang="en-US" sz="2200" b="0" i="0" u="none" strike="noStrike" cap="none" normalizeH="0" baseline="0" dirty="0">
                        <a:ln>
                          <a:noFill/>
                        </a:ln>
                        <a:solidFill>
                          <a:srgbClr val="F0F0F0"/>
                        </a:solidFill>
                        <a:effectLst/>
                        <a:latin typeface="Times New Roman" pitchFamily="18" charset="0"/>
                        <a:ea typeface="宋体" pitchFamily="2" charset="-122"/>
                      </a:endParaRPr>
                    </a:p>
                  </a:txBody>
                  <a:tcPr marL="91448" marR="91448" marT="45732" marB="45732" anchor="ctr" horzOverflow="overflow">
                    <a:lnL w="12700" cap="flat" cmpd="sng" algn="ctr">
                      <a:solidFill>
                        <a:srgbClr val="87188A"/>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B367B3"/>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可能的取值</a:t>
                      </a:r>
                      <a:endParaRPr kumimoji="0" lang="zh-CN" altLang="en-US" sz="2200" b="0" i="0" u="none" strike="noStrike" cap="none" normalizeH="0" baseline="0">
                        <a:ln>
                          <a:noFill/>
                        </a:ln>
                        <a:solidFill>
                          <a:srgbClr val="F0F0F0"/>
                        </a:solidFill>
                        <a:effectLst/>
                        <a:latin typeface="Times New Roman" pitchFamily="18" charset="0"/>
                        <a:ea typeface="宋体" pitchFamily="2" charset="-122"/>
                      </a:endParaRPr>
                    </a:p>
                  </a:txBody>
                  <a:tcPr marL="91448" marR="91448" marT="45732" marB="45732" anchor="ctr" horzOverflow="overflow">
                    <a:lnL w="12700" cap="flat" cmpd="sng" algn="ctr">
                      <a:solidFill>
                        <a:srgbClr val="87188A"/>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B367B3"/>
                    </a:solidFill>
                  </a:tcPr>
                </a:tc>
                <a:extLst>
                  <a:ext uri="{0D108BD9-81ED-4DB2-BD59-A6C34878D82A}">
                    <a16:rowId xmlns:a16="http://schemas.microsoft.com/office/drawing/2014/main" val="10000"/>
                  </a:ext>
                </a:extLst>
              </a:tr>
              <a:tr h="15668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抽查一批电子元件</a:t>
                      </a:r>
                      <a:endParaRPr kumimoji="0" lang="zh-CN" altLang="en-US" sz="2200" b="1" i="0" u="none" strike="noStrike" cap="none" normalizeH="0" baseline="0" dirty="0">
                        <a:ln>
                          <a:noFill/>
                        </a:ln>
                        <a:solidFill>
                          <a:schemeClr val="tx1"/>
                        </a:solidFill>
                        <a:effectLst/>
                        <a:latin typeface="宋体" pitchFamily="2" charset="-122"/>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宋体" pitchFamily="2" charset="-122"/>
                          <a:ea typeface="宋体" pitchFamily="2" charset="-122"/>
                        </a:rPr>
                        <a:t>去车站等车,车每隔5分钟一班</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宋体" pitchFamily="2" charset="-122"/>
                          <a:ea typeface="宋体" pitchFamily="2" charset="-122"/>
                        </a:rPr>
                        <a:t>测量一个产品的</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长度</a:t>
                      </a:r>
                      <a:endParaRPr kumimoji="0" lang="zh-CN" altLang="en-US" sz="2200" b="0" i="0" u="none" strike="noStrike" cap="none" normalizeH="0" baseline="0" dirty="0">
                        <a:ln>
                          <a:noFill/>
                        </a:ln>
                        <a:solidFill>
                          <a:srgbClr val="F0F0F0"/>
                        </a:solidFill>
                        <a:effectLst/>
                        <a:latin typeface="宋体" pitchFamily="2" charset="-122"/>
                        <a:ea typeface="宋体" pitchFamily="2" charset="-122"/>
                      </a:endParaRPr>
                    </a:p>
                  </a:txBody>
                  <a:tcPr marL="91448" marR="91448" marT="45732" marB="45732"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C06EB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使用寿命(小时)</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等车时间</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测量误差(cm)</a:t>
                      </a:r>
                      <a:endParaRPr kumimoji="0" lang="zh-CN" altLang="en-US" sz="2200" b="0" i="0" u="none" strike="noStrike" cap="none" normalizeH="0" baseline="0" dirty="0">
                        <a:ln>
                          <a:noFill/>
                        </a:ln>
                        <a:solidFill>
                          <a:srgbClr val="F0F0F0"/>
                        </a:solidFill>
                        <a:effectLst/>
                        <a:latin typeface="Times New Roman" pitchFamily="18" charset="0"/>
                        <a:ea typeface="宋体" pitchFamily="2" charset="-122"/>
                        <a:cs typeface="Times New Roman" pitchFamily="18" charset="0"/>
                      </a:endParaRPr>
                    </a:p>
                  </a:txBody>
                  <a:tcPr marL="91448" marR="91448" marT="45732" marB="45732"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C06EB2"/>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0" fontAlgn="base" latinLnBrk="0" hangingPunct="0">
                        <a:lnSpc>
                          <a:spcPct val="100000"/>
                        </a:lnSpc>
                        <a:spcBef>
                          <a:spcPct val="20000"/>
                        </a:spcBef>
                        <a:spcAft>
                          <a:spcPct val="0"/>
                        </a:spcAft>
                        <a:buClrTx/>
                        <a:buSzTx/>
                        <a:buFontTx/>
                        <a:buNone/>
                        <a:tabLst/>
                      </a:pPr>
                      <a:r>
                        <a:rPr kumimoji="0" lang="zh-CN" altLang="en-US" sz="22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 </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p>
                      <a:pPr marL="533400" marR="0" lvl="0" indent="-533400" algn="l" defTabSz="914400" rtl="0" eaLnBrk="0" fontAlgn="base" latinLnBrk="0" hangingPunct="0">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0</a:t>
                      </a:r>
                      <a:r>
                        <a:rPr kumimoji="0" lang="zh-CN" altLang="en-US" sz="22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en-US" sz="22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 </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5</a:t>
                      </a:r>
                    </a:p>
                    <a:p>
                      <a:pPr marL="533400" marR="0" lvl="0" indent="-533400" algn="l" defTabSz="914400" rtl="0" eaLnBrk="0" fontAlgn="base" latinLnBrk="0" hangingPunct="0">
                        <a:lnSpc>
                          <a:spcPct val="100000"/>
                        </a:lnSpc>
                        <a:spcBef>
                          <a:spcPct val="20000"/>
                        </a:spcBef>
                        <a:spcAft>
                          <a:spcPct val="0"/>
                        </a:spcAft>
                        <a:buClrTx/>
                        <a:buSzTx/>
                        <a:buFontTx/>
                        <a:buNone/>
                        <a:tabLst/>
                      </a:pPr>
                      <a:endParaRPr kumimoji="0" lang="en-US" altLang="zh-CN" sz="22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533400" marR="0" lvl="0" indent="-533400" algn="l" defTabSz="914400" rtl="0" eaLnBrk="0" fontAlgn="base" latinLnBrk="0" hangingPunct="0">
                        <a:lnSpc>
                          <a:spcPct val="100000"/>
                        </a:lnSpc>
                        <a:spcBef>
                          <a:spcPct val="20000"/>
                        </a:spcBef>
                        <a:spcAft>
                          <a:spcPct val="0"/>
                        </a:spcAft>
                        <a:buClrTx/>
                        <a:buSzTx/>
                        <a:buFontTx/>
                        <a:buNone/>
                        <a:tabLst/>
                      </a:pPr>
                      <a:r>
                        <a:rPr kumimoji="0" lang="zh-CN" altLang="en-US" sz="22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 </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zh-CN" altLang="en-US" sz="2200" b="0" i="0" u="none" strike="noStrike" cap="none" normalizeH="0" baseline="0" dirty="0">
                        <a:ln>
                          <a:noFill/>
                        </a:ln>
                        <a:solidFill>
                          <a:srgbClr val="F0F0F0"/>
                        </a:solidFill>
                        <a:effectLst/>
                        <a:latin typeface="Times New Roman" pitchFamily="18" charset="0"/>
                        <a:ea typeface="宋体" pitchFamily="2" charset="-122"/>
                        <a:cs typeface="Times New Roman" pitchFamily="18" charset="0"/>
                      </a:endParaRPr>
                    </a:p>
                  </a:txBody>
                  <a:tcPr marL="91448" marR="91448" marT="45732" marB="45732"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w="12700" cap="flat" cmpd="sng" algn="ctr">
                      <a:solidFill>
                        <a:srgbClr val="C06EB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029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5FFEF62-2544-473C-B492-9AB792896C25}"/>
              </a:ext>
            </a:extLst>
          </p:cNvPr>
          <p:cNvSpPr>
            <a:spLocks noGrp="1" noChangeArrowheads="1"/>
          </p:cNvSpPr>
          <p:nvPr>
            <p:ph/>
          </p:nvPr>
        </p:nvSpPr>
        <p:spPr>
          <a:xfrm>
            <a:off x="539552" y="1219200"/>
            <a:ext cx="7277100" cy="1371600"/>
          </a:xfrm>
        </p:spPr>
        <p:txBody>
          <a:bodyPr>
            <a:normAutofit fontScale="85000" lnSpcReduction="20000"/>
          </a:bodyPr>
          <a:lstStyle/>
          <a:p>
            <a:pPr>
              <a:lnSpc>
                <a:spcPct val="120000"/>
              </a:lnSpc>
              <a:buFont typeface="Wingdings" panose="05000000000000000000" pitchFamily="2" charset="2"/>
              <a:buNone/>
            </a:pPr>
            <a:r>
              <a:rPr lang="zh-CN" altLang="zh-CN" sz="2800" dirty="0">
                <a:solidFill>
                  <a:schemeClr val="hlink"/>
                </a:solidFill>
                <a:latin typeface="Times New Roman" panose="02020603050405020304" pitchFamily="18" charset="0"/>
              </a:rPr>
              <a:t> </a:t>
            </a:r>
            <a:r>
              <a:rPr lang="zh-CN" altLang="zh-CN" sz="2800" b="1" dirty="0">
                <a:solidFill>
                  <a:schemeClr val="hlink"/>
                </a:solidFill>
                <a:latin typeface="Times New Roman" panose="02020603050405020304" pitchFamily="18" charset="0"/>
              </a:rPr>
              <a:t>③</a:t>
            </a:r>
            <a:r>
              <a:rPr lang="zh-CN" altLang="zh-CN" sz="2800" b="1" dirty="0">
                <a:latin typeface="Times New Roman" panose="02020603050405020304" pitchFamily="18" charset="0"/>
              </a:rPr>
              <a:t> 例题：在例</a:t>
            </a:r>
            <a:r>
              <a:rPr lang="zh-CN" altLang="en-US" sz="2800" b="1" dirty="0">
                <a:latin typeface="Times New Roman" panose="02020603050405020304" pitchFamily="18" charset="0"/>
              </a:rPr>
              <a:t>子</a:t>
            </a:r>
            <a:r>
              <a:rPr lang="zh-CN" altLang="zh-CN" sz="2800" b="1" dirty="0">
                <a:latin typeface="Times New Roman" panose="02020603050405020304" pitchFamily="18" charset="0"/>
              </a:rPr>
              <a:t>中，设终极状态的状态概率为 </a:t>
            </a:r>
          </a:p>
          <a:p>
            <a:pPr>
              <a:lnSpc>
                <a:spcPct val="120000"/>
              </a:lnSpc>
              <a:buFont typeface="Wingdings" panose="05000000000000000000" pitchFamily="2" charset="2"/>
              <a:buNone/>
            </a:pPr>
            <a:endParaRPr lang="zh-CN" altLang="zh-CN" sz="2800" b="1" dirty="0">
              <a:latin typeface="Times New Roman" panose="02020603050405020304" pitchFamily="18" charset="0"/>
            </a:endParaRPr>
          </a:p>
          <a:p>
            <a:pPr>
              <a:lnSpc>
                <a:spcPct val="120000"/>
              </a:lnSpc>
              <a:buFont typeface="Wingdings" panose="05000000000000000000" pitchFamily="2" charset="2"/>
              <a:buNone/>
            </a:pPr>
            <a:r>
              <a:rPr lang="zh-CN" altLang="zh-CN" sz="2800" b="1" dirty="0">
                <a:latin typeface="Times New Roman" panose="02020603050405020304" pitchFamily="18" charset="0"/>
              </a:rPr>
              <a:t>    则</a:t>
            </a:r>
          </a:p>
        </p:txBody>
      </p:sp>
      <p:graphicFrame>
        <p:nvGraphicFramePr>
          <p:cNvPr id="30723" name="Object 3">
            <a:extLst>
              <a:ext uri="{FF2B5EF4-FFF2-40B4-BE49-F238E27FC236}">
                <a16:creationId xmlns:a16="http://schemas.microsoft.com/office/drawing/2014/main" id="{7A00565F-E6A2-4308-835E-E7DB9C3988D8}"/>
              </a:ext>
            </a:extLst>
          </p:cNvPr>
          <p:cNvGraphicFramePr>
            <a:graphicFrameLocks noChangeAspect="1"/>
          </p:cNvGraphicFramePr>
          <p:nvPr>
            <p:extLst>
              <p:ext uri="{D42A27DB-BD31-4B8C-83A1-F6EECF244321}">
                <p14:modId xmlns:p14="http://schemas.microsoft.com/office/powerpoint/2010/main" val="4189127049"/>
              </p:ext>
            </p:extLst>
          </p:nvPr>
        </p:nvGraphicFramePr>
        <p:xfrm>
          <a:off x="1835696" y="2044649"/>
          <a:ext cx="2438400" cy="609600"/>
        </p:xfrm>
        <a:graphic>
          <a:graphicData uri="http://schemas.openxmlformats.org/presentationml/2006/ole">
            <mc:AlternateContent xmlns:mc="http://schemas.openxmlformats.org/markup-compatibility/2006">
              <mc:Choice xmlns:v="urn:schemas-microsoft-com:vml" Requires="v">
                <p:oleObj spid="_x0000_s95264" r:id="rId3" imgW="965517" imgH="228917" progId="Equation.3">
                  <p:embed/>
                </p:oleObj>
              </mc:Choice>
              <mc:Fallback>
                <p:oleObj r:id="rId3" imgW="965517" imgH="228917" progId="Equation.3">
                  <p:embed/>
                  <p:pic>
                    <p:nvPicPr>
                      <p:cNvPr id="30723" name="Object 3">
                        <a:extLst>
                          <a:ext uri="{FF2B5EF4-FFF2-40B4-BE49-F238E27FC236}">
                            <a16:creationId xmlns:a16="http://schemas.microsoft.com/office/drawing/2014/main" id="{7A00565F-E6A2-4308-835E-E7DB9C3988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044649"/>
                        <a:ext cx="243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30724" name="Object 4">
            <a:extLst>
              <a:ext uri="{FF2B5EF4-FFF2-40B4-BE49-F238E27FC236}">
                <a16:creationId xmlns:a16="http://schemas.microsoft.com/office/drawing/2014/main" id="{5F0E64A4-EF82-430D-B3D0-5D34C7A33061}"/>
              </a:ext>
            </a:extLst>
          </p:cNvPr>
          <p:cNvGraphicFramePr>
            <a:graphicFrameLocks noChangeAspect="1"/>
          </p:cNvGraphicFramePr>
          <p:nvPr>
            <p:extLst>
              <p:ext uri="{D42A27DB-BD31-4B8C-83A1-F6EECF244321}">
                <p14:modId xmlns:p14="http://schemas.microsoft.com/office/powerpoint/2010/main" val="2592383577"/>
              </p:ext>
            </p:extLst>
          </p:nvPr>
        </p:nvGraphicFramePr>
        <p:xfrm>
          <a:off x="1004888" y="3284538"/>
          <a:ext cx="5891212" cy="1287462"/>
        </p:xfrm>
        <a:graphic>
          <a:graphicData uri="http://schemas.openxmlformats.org/presentationml/2006/ole">
            <mc:AlternateContent xmlns:mc="http://schemas.openxmlformats.org/markup-compatibility/2006">
              <mc:Choice xmlns:v="urn:schemas-microsoft-com:vml" Requires="v">
                <p:oleObj spid="_x0000_s95265" name="Equation" r:id="rId5" imgW="3111480" imgH="711000" progId="Equation.DSMT4">
                  <p:embed/>
                </p:oleObj>
              </mc:Choice>
              <mc:Fallback>
                <p:oleObj name="Equation" r:id="rId5" imgW="3111480" imgH="711000" progId="Equation.DSMT4">
                  <p:embed/>
                  <p:pic>
                    <p:nvPicPr>
                      <p:cNvPr id="30724" name="Object 4">
                        <a:extLst>
                          <a:ext uri="{FF2B5EF4-FFF2-40B4-BE49-F238E27FC236}">
                            <a16:creationId xmlns:a16="http://schemas.microsoft.com/office/drawing/2014/main" id="{5F0E64A4-EF82-430D-B3D0-5D34C7A33061}"/>
                          </a:ext>
                        </a:extLst>
                      </p:cNvPr>
                      <p:cNvPicPr>
                        <a:picLocks noChangeAspect="1" noChangeArrowheads="1"/>
                      </p:cNvPicPr>
                      <p:nvPr/>
                    </p:nvPicPr>
                    <p:blipFill>
                      <a:blip r:embed="rId6"/>
                      <a:srcRect/>
                      <a:stretch>
                        <a:fillRect/>
                      </a:stretch>
                    </p:blipFill>
                    <p:spPr bwMode="auto">
                      <a:xfrm>
                        <a:off x="1004888" y="3284538"/>
                        <a:ext cx="5891212"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5" name="Rectangle 2">
            <a:extLst>
              <a:ext uri="{FF2B5EF4-FFF2-40B4-BE49-F238E27FC236}">
                <a16:creationId xmlns:a16="http://schemas.microsoft.com/office/drawing/2014/main" id="{EE27B95E-F482-4622-8197-A090C48EC0A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2CD8693D-5B17-4427-95CF-B016DDCF7E07}"/>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7" name="Picture 2" descr="http://www.scut.edu.cn/publish2/news/intro/logo/resource/1smevus1otq84b.jpg">
            <a:extLst>
              <a:ext uri="{FF2B5EF4-FFF2-40B4-BE49-F238E27FC236}">
                <a16:creationId xmlns:a16="http://schemas.microsoft.com/office/drawing/2014/main" id="{9742C327-9722-46CC-AB4E-E0418B2AE841}"/>
              </a:ext>
            </a:extLst>
          </p:cNvPr>
          <p:cNvPicPr>
            <a:picLocks noChangeAspect="1" noChangeArrowheads="1"/>
          </p:cNvPicPr>
          <p:nvPr/>
        </p:nvPicPr>
        <p:blipFill>
          <a:blip r:embed="rId7" cstate="print"/>
          <a:srcRect/>
          <a:stretch>
            <a:fillRect/>
          </a:stretch>
        </p:blipFill>
        <p:spPr bwMode="auto">
          <a:xfrm>
            <a:off x="62880" y="44624"/>
            <a:ext cx="692696" cy="692696"/>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DCFCCEC-7B96-40A8-BBF3-A05A55E5B031}"/>
              </a:ext>
            </a:extLst>
          </p:cNvPr>
          <p:cNvSpPr>
            <a:spLocks noGrp="1" noChangeArrowheads="1"/>
          </p:cNvSpPr>
          <p:nvPr>
            <p:ph/>
          </p:nvPr>
        </p:nvSpPr>
        <p:spPr>
          <a:xfrm>
            <a:off x="1044574" y="1844824"/>
            <a:ext cx="7775897" cy="4176464"/>
          </a:xfrm>
        </p:spPr>
        <p:txBody>
          <a:bodyPr>
            <a:normAutofit fontScale="55000" lnSpcReduction="20000"/>
          </a:bodyPr>
          <a:lstStyle/>
          <a:p>
            <a:pPr>
              <a:lnSpc>
                <a:spcPct val="120000"/>
              </a:lnSpc>
              <a:buFont typeface="Wingdings" panose="05000000000000000000" pitchFamily="2" charset="2"/>
              <a:buNone/>
            </a:pPr>
            <a:r>
              <a:rPr lang="zh-CN" altLang="zh-CN" sz="2800" dirty="0">
                <a:latin typeface="Times New Roman" panose="02020603050405020304" pitchFamily="18" charset="0"/>
              </a:rPr>
              <a:t>     </a:t>
            </a:r>
            <a:r>
              <a:rPr lang="zh-CN" altLang="zh-CN" sz="4400" b="1" dirty="0">
                <a:latin typeface="Times New Roman" panose="02020603050405020304" pitchFamily="18" charset="0"/>
              </a:rPr>
              <a:t>即：</a:t>
            </a:r>
          </a:p>
          <a:p>
            <a:pPr>
              <a:lnSpc>
                <a:spcPct val="120000"/>
              </a:lnSpc>
              <a:buFont typeface="Wingdings" panose="05000000000000000000" pitchFamily="2" charset="2"/>
              <a:buNone/>
            </a:pPr>
            <a:endParaRPr lang="zh-CN" altLang="zh-CN" sz="2800" b="1" dirty="0">
              <a:latin typeface="Times New Roman" panose="02020603050405020304" pitchFamily="18" charset="0"/>
            </a:endParaRPr>
          </a:p>
          <a:p>
            <a:pPr>
              <a:lnSpc>
                <a:spcPct val="120000"/>
              </a:lnSpc>
              <a:buFont typeface="Wingdings" panose="05000000000000000000" pitchFamily="2" charset="2"/>
              <a:buNone/>
            </a:pPr>
            <a:endParaRPr lang="zh-CN" altLang="zh-CN" sz="2800" b="1" dirty="0">
              <a:latin typeface="Times New Roman" panose="02020603050405020304" pitchFamily="18" charset="0"/>
            </a:endParaRPr>
          </a:p>
          <a:p>
            <a:pPr>
              <a:lnSpc>
                <a:spcPct val="120000"/>
              </a:lnSpc>
              <a:buFont typeface="Wingdings" panose="05000000000000000000" pitchFamily="2" charset="2"/>
              <a:buNone/>
            </a:pPr>
            <a:endParaRPr lang="zh-CN" altLang="zh-CN" sz="2800" b="1" dirty="0">
              <a:latin typeface="Times New Roman" panose="02020603050405020304" pitchFamily="18" charset="0"/>
            </a:endParaRPr>
          </a:p>
          <a:p>
            <a:pPr>
              <a:lnSpc>
                <a:spcPct val="120000"/>
              </a:lnSpc>
              <a:buFont typeface="Wingdings" panose="05000000000000000000" pitchFamily="2" charset="2"/>
              <a:buNone/>
            </a:pPr>
            <a:r>
              <a:rPr lang="zh-CN" altLang="zh-CN" sz="2800" b="1" dirty="0">
                <a:latin typeface="Times New Roman" panose="02020603050405020304" pitchFamily="18" charset="0"/>
              </a:rPr>
              <a:t>     </a:t>
            </a:r>
            <a:r>
              <a:rPr lang="zh-CN" altLang="zh-CN" sz="4400" b="1" dirty="0">
                <a:latin typeface="Times New Roman" panose="02020603050405020304" pitchFamily="18" charset="0"/>
              </a:rPr>
              <a:t>求解该方程组得：   ＝0.3653，   ＝0.3525，     ＝0.2799。</a:t>
            </a:r>
          </a:p>
          <a:p>
            <a:pPr>
              <a:lnSpc>
                <a:spcPct val="120000"/>
              </a:lnSpc>
              <a:buFont typeface="Wingdings" panose="05000000000000000000" pitchFamily="2" charset="2"/>
              <a:buNone/>
            </a:pPr>
            <a:r>
              <a:rPr lang="zh-CN" altLang="zh-CN" sz="3800" b="1" dirty="0">
                <a:latin typeface="Times New Roman" panose="02020603050405020304" pitchFamily="18" charset="0"/>
              </a:rPr>
              <a:t>            </a:t>
            </a:r>
            <a:endParaRPr lang="en-US" altLang="zh-CN" sz="3800" b="1" dirty="0">
              <a:latin typeface="Times New Roman" panose="02020603050405020304" pitchFamily="18" charset="0"/>
            </a:endParaRPr>
          </a:p>
          <a:p>
            <a:pPr marL="0" indent="0">
              <a:lnSpc>
                <a:spcPct val="120000"/>
              </a:lnSpc>
              <a:buFont typeface="Wingdings" panose="05000000000000000000" pitchFamily="2" charset="2"/>
              <a:buNone/>
            </a:pPr>
            <a:r>
              <a:rPr lang="zh-CN" altLang="zh-CN" sz="4400" b="1" dirty="0">
                <a:latin typeface="Times New Roman" panose="02020603050405020304" pitchFamily="18" charset="0"/>
              </a:rPr>
              <a:t>这说明，该地区农业收成的变化过程，在无穷多次状态转移后，“丰收”和“平收”状态出现的概率都将大于“欠收”状态出现的概率。 </a:t>
            </a:r>
          </a:p>
        </p:txBody>
      </p:sp>
      <p:graphicFrame>
        <p:nvGraphicFramePr>
          <p:cNvPr id="31747" name="Object 3">
            <a:extLst>
              <a:ext uri="{FF2B5EF4-FFF2-40B4-BE49-F238E27FC236}">
                <a16:creationId xmlns:a16="http://schemas.microsoft.com/office/drawing/2014/main" id="{96C084D4-09A4-4B6A-AE52-00DD021BDBF8}"/>
              </a:ext>
            </a:extLst>
          </p:cNvPr>
          <p:cNvGraphicFramePr>
            <a:graphicFrameLocks noChangeAspect="1"/>
          </p:cNvGraphicFramePr>
          <p:nvPr/>
        </p:nvGraphicFramePr>
        <p:xfrm>
          <a:off x="1916113" y="1295400"/>
          <a:ext cx="6605587" cy="1571625"/>
        </p:xfrm>
        <a:graphic>
          <a:graphicData uri="http://schemas.openxmlformats.org/presentationml/2006/ole">
            <mc:AlternateContent xmlns:mc="http://schemas.openxmlformats.org/markup-compatibility/2006">
              <mc:Choice xmlns:v="urn:schemas-microsoft-com:vml" Requires="v">
                <p:oleObj spid="_x0000_s96310" r:id="rId3" imgW="2386881" imgH="711208" progId="Equation.DSMT4">
                  <p:embed/>
                </p:oleObj>
              </mc:Choice>
              <mc:Fallback>
                <p:oleObj r:id="rId3" imgW="2386881" imgH="711208" progId="Equation.DSMT4">
                  <p:embed/>
                  <p:pic>
                    <p:nvPicPr>
                      <p:cNvPr id="31747" name="Object 3">
                        <a:extLst>
                          <a:ext uri="{FF2B5EF4-FFF2-40B4-BE49-F238E27FC236}">
                            <a16:creationId xmlns:a16="http://schemas.microsoft.com/office/drawing/2014/main" id="{96C084D4-09A4-4B6A-AE52-00DD021BD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1295400"/>
                        <a:ext cx="660558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31748" name="Object 4">
            <a:extLst>
              <a:ext uri="{FF2B5EF4-FFF2-40B4-BE49-F238E27FC236}">
                <a16:creationId xmlns:a16="http://schemas.microsoft.com/office/drawing/2014/main" id="{AC05249A-77C2-4817-9F94-CF6780A0E678}"/>
              </a:ext>
            </a:extLst>
          </p:cNvPr>
          <p:cNvGraphicFramePr>
            <a:graphicFrameLocks noChangeAspect="1"/>
          </p:cNvGraphicFramePr>
          <p:nvPr>
            <p:extLst>
              <p:ext uri="{D42A27DB-BD31-4B8C-83A1-F6EECF244321}">
                <p14:modId xmlns:p14="http://schemas.microsoft.com/office/powerpoint/2010/main" val="1817438108"/>
              </p:ext>
            </p:extLst>
          </p:nvPr>
        </p:nvGraphicFramePr>
        <p:xfrm>
          <a:off x="3707904" y="3097113"/>
          <a:ext cx="377825" cy="457200"/>
        </p:xfrm>
        <a:graphic>
          <a:graphicData uri="http://schemas.openxmlformats.org/presentationml/2006/ole">
            <mc:AlternateContent xmlns:mc="http://schemas.openxmlformats.org/markup-compatibility/2006">
              <mc:Choice xmlns:v="urn:schemas-microsoft-com:vml" Requires="v">
                <p:oleObj spid="_x0000_s96311" r:id="rId5" imgW="177886" imgH="215936" progId="Equation.3">
                  <p:embed/>
                </p:oleObj>
              </mc:Choice>
              <mc:Fallback>
                <p:oleObj r:id="rId5" imgW="177886" imgH="215936" progId="Equation.3">
                  <p:embed/>
                  <p:pic>
                    <p:nvPicPr>
                      <p:cNvPr id="31748" name="Object 4">
                        <a:extLst>
                          <a:ext uri="{FF2B5EF4-FFF2-40B4-BE49-F238E27FC236}">
                            <a16:creationId xmlns:a16="http://schemas.microsoft.com/office/drawing/2014/main" id="{AC05249A-77C2-4817-9F94-CF6780A0E6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3097113"/>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31749" name="Object 5">
            <a:extLst>
              <a:ext uri="{FF2B5EF4-FFF2-40B4-BE49-F238E27FC236}">
                <a16:creationId xmlns:a16="http://schemas.microsoft.com/office/drawing/2014/main" id="{900125BF-2664-4549-9991-5CBE27EF2C0F}"/>
              </a:ext>
            </a:extLst>
          </p:cNvPr>
          <p:cNvGraphicFramePr>
            <a:graphicFrameLocks noChangeAspect="1"/>
          </p:cNvGraphicFramePr>
          <p:nvPr>
            <p:extLst>
              <p:ext uri="{D42A27DB-BD31-4B8C-83A1-F6EECF244321}">
                <p14:modId xmlns:p14="http://schemas.microsoft.com/office/powerpoint/2010/main" val="2514897916"/>
              </p:ext>
            </p:extLst>
          </p:nvPr>
        </p:nvGraphicFramePr>
        <p:xfrm>
          <a:off x="5364088" y="3097113"/>
          <a:ext cx="396875" cy="457200"/>
        </p:xfrm>
        <a:graphic>
          <a:graphicData uri="http://schemas.openxmlformats.org/presentationml/2006/ole">
            <mc:AlternateContent xmlns:mc="http://schemas.openxmlformats.org/markup-compatibility/2006">
              <mc:Choice xmlns:v="urn:schemas-microsoft-com:vml" Requires="v">
                <p:oleObj spid="_x0000_s96312" r:id="rId7" imgW="190652" imgH="216030" progId="Equation.3">
                  <p:embed/>
                </p:oleObj>
              </mc:Choice>
              <mc:Fallback>
                <p:oleObj r:id="rId7" imgW="190652" imgH="216030" progId="Equation.3">
                  <p:embed/>
                  <p:pic>
                    <p:nvPicPr>
                      <p:cNvPr id="31749" name="Object 5">
                        <a:extLst>
                          <a:ext uri="{FF2B5EF4-FFF2-40B4-BE49-F238E27FC236}">
                            <a16:creationId xmlns:a16="http://schemas.microsoft.com/office/drawing/2014/main" id="{900125BF-2664-4549-9991-5CBE27EF2C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3097113"/>
                        <a:ext cx="39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31750" name="Object 6">
            <a:extLst>
              <a:ext uri="{FF2B5EF4-FFF2-40B4-BE49-F238E27FC236}">
                <a16:creationId xmlns:a16="http://schemas.microsoft.com/office/drawing/2014/main" id="{A83D1F40-AF3B-4E09-A03B-34CAAAA4BF5B}"/>
              </a:ext>
            </a:extLst>
          </p:cNvPr>
          <p:cNvGraphicFramePr>
            <a:graphicFrameLocks noChangeAspect="1"/>
          </p:cNvGraphicFramePr>
          <p:nvPr>
            <p:extLst>
              <p:ext uri="{D42A27DB-BD31-4B8C-83A1-F6EECF244321}">
                <p14:modId xmlns:p14="http://schemas.microsoft.com/office/powerpoint/2010/main" val="722782657"/>
              </p:ext>
            </p:extLst>
          </p:nvPr>
        </p:nvGraphicFramePr>
        <p:xfrm>
          <a:off x="7164288" y="3093388"/>
          <a:ext cx="381000" cy="457200"/>
        </p:xfrm>
        <a:graphic>
          <a:graphicData uri="http://schemas.openxmlformats.org/presentationml/2006/ole">
            <mc:AlternateContent xmlns:mc="http://schemas.openxmlformats.org/markup-compatibility/2006">
              <mc:Choice xmlns:v="urn:schemas-microsoft-com:vml" Requires="v">
                <p:oleObj spid="_x0000_s96313" r:id="rId9" imgW="190817" imgH="228917" progId="Equation.3">
                  <p:embed/>
                </p:oleObj>
              </mc:Choice>
              <mc:Fallback>
                <p:oleObj r:id="rId9" imgW="190817" imgH="228917" progId="Equation.3">
                  <p:embed/>
                  <p:pic>
                    <p:nvPicPr>
                      <p:cNvPr id="31750" name="Object 6">
                        <a:extLst>
                          <a:ext uri="{FF2B5EF4-FFF2-40B4-BE49-F238E27FC236}">
                            <a16:creationId xmlns:a16="http://schemas.microsoft.com/office/drawing/2014/main" id="{A83D1F40-AF3B-4E09-A03B-34CAAAA4BF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288" y="30933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 name="Rectangle 2">
            <a:extLst>
              <a:ext uri="{FF2B5EF4-FFF2-40B4-BE49-F238E27FC236}">
                <a16:creationId xmlns:a16="http://schemas.microsoft.com/office/drawing/2014/main" id="{ACD8C81A-45E7-404E-B072-56E86F5FFD67}"/>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 name="矩形 7">
            <a:extLst>
              <a:ext uri="{FF2B5EF4-FFF2-40B4-BE49-F238E27FC236}">
                <a16:creationId xmlns:a16="http://schemas.microsoft.com/office/drawing/2014/main" id="{34EF02AD-1CCB-49E6-987A-FADFF1FF5EAC}"/>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2" descr="http://www.scut.edu.cn/publish2/news/intro/logo/resource/1smevus1otq84b.jpg">
            <a:extLst>
              <a:ext uri="{FF2B5EF4-FFF2-40B4-BE49-F238E27FC236}">
                <a16:creationId xmlns:a16="http://schemas.microsoft.com/office/drawing/2014/main" id="{35D470C8-1621-464C-AA97-595C6C89EE6B}"/>
              </a:ext>
            </a:extLst>
          </p:cNvPr>
          <p:cNvPicPr>
            <a:picLocks noChangeAspect="1" noChangeArrowheads="1"/>
          </p:cNvPicPr>
          <p:nvPr/>
        </p:nvPicPr>
        <p:blipFill>
          <a:blip r:embed="rId11" cstate="print"/>
          <a:srcRect/>
          <a:stretch>
            <a:fillRect/>
          </a:stretch>
        </p:blipFill>
        <p:spPr bwMode="auto">
          <a:xfrm>
            <a:off x="62880" y="44624"/>
            <a:ext cx="692696" cy="692696"/>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C8BF4F7-0C6D-43F6-AA68-5AEE86ED85E7}"/>
              </a:ext>
            </a:extLst>
          </p:cNvPr>
          <p:cNvSpPr>
            <a:spLocks noChangeArrowheads="1"/>
          </p:cNvSpPr>
          <p:nvPr/>
        </p:nvSpPr>
        <p:spPr bwMode="auto">
          <a:xfrm>
            <a:off x="1143000" y="1268760"/>
            <a:ext cx="6858000" cy="1768475"/>
          </a:xfrm>
          <a:prstGeom prst="rect">
            <a:avLst/>
          </a:prstGeom>
          <a:noFill/>
          <a:ln w="9525" cmpd="sng">
            <a:solidFill>
              <a:srgbClr val="008000"/>
            </a:solidFill>
            <a:miter lim="800000"/>
            <a:headEnd/>
            <a:tailEnd/>
          </a:ln>
          <a:effectLst/>
        </p:spPr>
        <p:txBody>
          <a:bodyPr>
            <a:spAutoFit/>
          </a:bodyPr>
          <a:lstStyle/>
          <a:p>
            <a:pPr algn="just">
              <a:lnSpc>
                <a:spcPct val="130000"/>
              </a:lnSpc>
            </a:pPr>
            <a:r>
              <a:rPr lang="zh-CN" altLang="zh-CN" sz="2800" dirty="0">
                <a:latin typeface="Times New Roman" panose="02020603050405020304" pitchFamily="18" charset="0"/>
              </a:rPr>
              <a:t>        </a:t>
            </a:r>
            <a:r>
              <a:rPr lang="zh-CN" altLang="zh-CN" sz="2800" b="1" dirty="0">
                <a:latin typeface="Times New Roman" panose="02020603050405020304" pitchFamily="18" charset="0"/>
              </a:rPr>
              <a:t>在事件的预测中，被预测对象所经历的过程中各个阶段（或时点）的状态和状态之间的</a:t>
            </a:r>
            <a:r>
              <a:rPr lang="zh-CN" altLang="zh-CN" sz="2800" b="1" dirty="0">
                <a:solidFill>
                  <a:srgbClr val="0070C0"/>
                </a:solidFill>
                <a:latin typeface="Times New Roman" panose="02020603050405020304" pitchFamily="18" charset="0"/>
              </a:rPr>
              <a:t>转移概率</a:t>
            </a:r>
            <a:r>
              <a:rPr lang="zh-CN" altLang="zh-CN" sz="2800" b="1" dirty="0">
                <a:latin typeface="Times New Roman" panose="02020603050405020304" pitchFamily="18" charset="0"/>
              </a:rPr>
              <a:t>是最为关键的</a:t>
            </a:r>
            <a:r>
              <a:rPr lang="zh-CN" altLang="zh-CN" sz="2800" dirty="0">
                <a:latin typeface="Times New Roman" panose="02020603050405020304" pitchFamily="18" charset="0"/>
              </a:rPr>
              <a:t>。</a:t>
            </a:r>
          </a:p>
        </p:txBody>
      </p:sp>
      <p:sp>
        <p:nvSpPr>
          <p:cNvPr id="32771" name="Rectangle 3">
            <a:extLst>
              <a:ext uri="{FF2B5EF4-FFF2-40B4-BE49-F238E27FC236}">
                <a16:creationId xmlns:a16="http://schemas.microsoft.com/office/drawing/2014/main" id="{B46B39F4-2C00-42EB-BD9D-1D573BAC44B5}"/>
              </a:ext>
            </a:extLst>
          </p:cNvPr>
          <p:cNvSpPr>
            <a:spLocks noChangeArrowheads="1"/>
          </p:cNvSpPr>
          <p:nvPr/>
        </p:nvSpPr>
        <p:spPr bwMode="auto">
          <a:xfrm>
            <a:off x="1143000" y="4077072"/>
            <a:ext cx="6934200" cy="1768475"/>
          </a:xfrm>
          <a:prstGeom prst="rect">
            <a:avLst/>
          </a:prstGeom>
          <a:noFill/>
          <a:ln w="9525" cmpd="sng">
            <a:solidFill>
              <a:srgbClr val="008000"/>
            </a:solidFill>
            <a:miter lim="800000"/>
            <a:headEnd/>
            <a:tailEnd/>
          </a:ln>
          <a:effectLst/>
        </p:spPr>
        <p:txBody>
          <a:bodyPr>
            <a:spAutoFit/>
          </a:bodyPr>
          <a:lstStyle/>
          <a:p>
            <a:pPr>
              <a:lnSpc>
                <a:spcPct val="130000"/>
              </a:lnSpc>
              <a:spcBef>
                <a:spcPct val="50000"/>
              </a:spcBef>
            </a:pPr>
            <a:r>
              <a:rPr lang="zh-CN" altLang="zh-CN" sz="2800" dirty="0">
                <a:latin typeface="宋体" panose="02010600030101010101" pitchFamily="2" charset="-122"/>
              </a:rPr>
              <a:t>    </a:t>
            </a:r>
            <a:r>
              <a:rPr lang="zh-CN" altLang="zh-CN" sz="2800" b="1" dirty="0">
                <a:latin typeface="宋体" panose="02010600030101010101" pitchFamily="2" charset="-122"/>
              </a:rPr>
              <a:t>马尔可夫预测的基本方法就是利用状态之间的转移概率矩阵预测事件发生的状态及其发展变化趋势。</a:t>
            </a:r>
          </a:p>
        </p:txBody>
      </p:sp>
      <p:sp>
        <p:nvSpPr>
          <p:cNvPr id="4" name="Rectangle 2">
            <a:extLst>
              <a:ext uri="{FF2B5EF4-FFF2-40B4-BE49-F238E27FC236}">
                <a16:creationId xmlns:a16="http://schemas.microsoft.com/office/drawing/2014/main" id="{84F3E3E0-30FB-44FF-8B9F-6BA4256847DB}"/>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3B1E1765-CC26-451F-84AB-467E651A70E8}"/>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2" descr="http://www.scut.edu.cn/publish2/news/intro/logo/resource/1smevus1otq84b.jpg">
            <a:extLst>
              <a:ext uri="{FF2B5EF4-FFF2-40B4-BE49-F238E27FC236}">
                <a16:creationId xmlns:a16="http://schemas.microsoft.com/office/drawing/2014/main" id="{F192C93A-273E-49A0-8B0C-1909B9A2A5EB}"/>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EE4D543-8CDA-48D0-BC13-BB1A0A6AD4E2}"/>
              </a:ext>
            </a:extLst>
          </p:cNvPr>
          <p:cNvSpPr>
            <a:spLocks noGrp="1" noChangeArrowheads="1"/>
          </p:cNvSpPr>
          <p:nvPr>
            <p:ph/>
          </p:nvPr>
        </p:nvSpPr>
        <p:spPr>
          <a:xfrm>
            <a:off x="611560" y="1052736"/>
            <a:ext cx="7772400" cy="4464496"/>
          </a:xfrm>
          <a:noFill/>
          <a:ln>
            <a:noFill/>
            <a:miter lim="800000"/>
            <a:headEnd/>
            <a:tailEnd/>
          </a:ln>
        </p:spPr>
        <p:txBody>
          <a:bodyPr/>
          <a:lstStyle/>
          <a:p>
            <a:pPr>
              <a:lnSpc>
                <a:spcPct val="130000"/>
              </a:lnSpc>
              <a:spcBef>
                <a:spcPct val="50000"/>
              </a:spcBef>
              <a:buClrTx/>
              <a:buSzTx/>
              <a:buFontTx/>
              <a:buNone/>
            </a:pPr>
            <a:r>
              <a:rPr lang="zh-CN" altLang="zh-CN" sz="2800" dirty="0">
                <a:latin typeface="新宋体" panose="02010609030101010101" pitchFamily="49" charset="-122"/>
                <a:ea typeface="新宋体" panose="02010609030101010101" pitchFamily="49" charset="-122"/>
              </a:rPr>
              <a:t>      </a:t>
            </a:r>
            <a:r>
              <a:rPr lang="zh-CN" altLang="zh-CN" sz="2800" b="1" dirty="0">
                <a:latin typeface="新宋体" panose="02010609030101010101" pitchFamily="49" charset="-122"/>
                <a:ea typeface="新宋体" panose="02010609030101010101" pitchFamily="49" charset="-122"/>
              </a:rPr>
              <a:t>马尔可夫预测法的基本要求是</a:t>
            </a:r>
            <a:r>
              <a:rPr lang="zh-CN" altLang="zh-CN" sz="2800" b="1" dirty="0">
                <a:solidFill>
                  <a:srgbClr val="0070C0"/>
                </a:solidFill>
                <a:latin typeface="新宋体" panose="02010609030101010101" pitchFamily="49" charset="-122"/>
                <a:ea typeface="新宋体" panose="02010609030101010101" pitchFamily="49" charset="-122"/>
              </a:rPr>
              <a:t>状态转移概率矩阵</a:t>
            </a:r>
            <a:r>
              <a:rPr lang="zh-CN" altLang="zh-CN" sz="2800" b="1" dirty="0">
                <a:latin typeface="新宋体" panose="02010609030101010101" pitchFamily="49" charset="-122"/>
                <a:ea typeface="新宋体" panose="02010609030101010101" pitchFamily="49" charset="-122"/>
              </a:rPr>
              <a:t>必须具有一定的稳定性。因此，必须具有足够的统计数据，才能保证预测的精度与准确性。</a:t>
            </a:r>
          </a:p>
          <a:p>
            <a:pPr>
              <a:lnSpc>
                <a:spcPct val="130000"/>
              </a:lnSpc>
              <a:spcBef>
                <a:spcPct val="50000"/>
              </a:spcBef>
              <a:buClrTx/>
              <a:buSzTx/>
              <a:buFontTx/>
              <a:buNone/>
            </a:pPr>
            <a:r>
              <a:rPr lang="zh-CN" altLang="zh-CN" sz="2800" b="1" dirty="0">
                <a:latin typeface="新宋体" panose="02010609030101010101" pitchFamily="49" charset="-122"/>
                <a:ea typeface="新宋体" panose="02010609030101010101" pitchFamily="49" charset="-122"/>
              </a:rPr>
              <a:t>      换句话说，马尔可夫预测模型必须建立在</a:t>
            </a:r>
            <a:r>
              <a:rPr lang="zh-CN" altLang="zh-CN" sz="2800" b="1" dirty="0">
                <a:solidFill>
                  <a:schemeClr val="tx2">
                    <a:lumMod val="60000"/>
                    <a:lumOff val="40000"/>
                  </a:schemeClr>
                </a:solidFill>
                <a:latin typeface="新宋体" panose="02010609030101010101" pitchFamily="49" charset="-122"/>
                <a:ea typeface="新宋体" panose="02010609030101010101" pitchFamily="49" charset="-122"/>
              </a:rPr>
              <a:t>大量</a:t>
            </a:r>
            <a:r>
              <a:rPr lang="zh-CN" altLang="zh-CN" sz="2800" b="1" dirty="0">
                <a:latin typeface="新宋体" panose="02010609030101010101" pitchFamily="49" charset="-122"/>
                <a:ea typeface="新宋体" panose="02010609030101010101" pitchFamily="49" charset="-122"/>
              </a:rPr>
              <a:t>的统计数据的基础之上。这一点也是运用马尔可夫预测方法预测</a:t>
            </a:r>
            <a:r>
              <a:rPr lang="zh-CN" altLang="en-US" sz="2800" b="1" dirty="0">
                <a:latin typeface="新宋体" panose="02010609030101010101" pitchFamily="49" charset="-122"/>
                <a:ea typeface="新宋体" panose="02010609030101010101" pitchFamily="49" charset="-122"/>
              </a:rPr>
              <a:t>的</a:t>
            </a:r>
            <a:r>
              <a:rPr lang="zh-CN" altLang="zh-CN" sz="2800" b="1" dirty="0">
                <a:latin typeface="新宋体" panose="02010609030101010101" pitchFamily="49" charset="-122"/>
                <a:ea typeface="新宋体" panose="02010609030101010101" pitchFamily="49" charset="-122"/>
              </a:rPr>
              <a:t>一个最为基本的条件。</a:t>
            </a:r>
          </a:p>
          <a:p>
            <a:pPr eaLnBrk="0" hangingPunct="0">
              <a:lnSpc>
                <a:spcPct val="130000"/>
              </a:lnSpc>
              <a:spcBef>
                <a:spcPct val="50000"/>
              </a:spcBef>
              <a:buClrTx/>
              <a:buSzTx/>
              <a:buFontTx/>
              <a:buNone/>
            </a:pPr>
            <a:endParaRPr lang="zh-CN" altLang="zh-CN" sz="2800" b="1" dirty="0">
              <a:latin typeface="新宋体" panose="02010609030101010101" pitchFamily="49" charset="-122"/>
              <a:ea typeface="新宋体" panose="02010609030101010101" pitchFamily="49" charset="-122"/>
            </a:endParaRPr>
          </a:p>
        </p:txBody>
      </p:sp>
      <p:sp>
        <p:nvSpPr>
          <p:cNvPr id="3" name="Rectangle 2">
            <a:extLst>
              <a:ext uri="{FF2B5EF4-FFF2-40B4-BE49-F238E27FC236}">
                <a16:creationId xmlns:a16="http://schemas.microsoft.com/office/drawing/2014/main" id="{CF8ECDB7-AC1A-48DC-A527-D2483BCF7A9F}"/>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 name="矩形 3">
            <a:extLst>
              <a:ext uri="{FF2B5EF4-FFF2-40B4-BE49-F238E27FC236}">
                <a16:creationId xmlns:a16="http://schemas.microsoft.com/office/drawing/2014/main" id="{26C6C4D8-2DD4-42F8-B06F-CC619F6F7D31}"/>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马尔可夫链建模法</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5" name="Picture 2" descr="http://www.scut.edu.cn/publish2/news/intro/logo/resource/1smevus1otq84b.jpg">
            <a:extLst>
              <a:ext uri="{FF2B5EF4-FFF2-40B4-BE49-F238E27FC236}">
                <a16:creationId xmlns:a16="http://schemas.microsoft.com/office/drawing/2014/main" id="{6DC680AA-A397-4797-8400-4C01BCD87DC9}"/>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6</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7" name="Text Box 112">
            <a:extLst>
              <a:ext uri="{FF2B5EF4-FFF2-40B4-BE49-F238E27FC236}">
                <a16:creationId xmlns:a16="http://schemas.microsoft.com/office/drawing/2014/main" id="{C201BCE5-2778-424C-8583-87394AE1034F}"/>
              </a:ext>
            </a:extLst>
          </p:cNvPr>
          <p:cNvSpPr txBox="1">
            <a:spLocks noChangeArrowheads="1"/>
          </p:cNvSpPr>
          <p:nvPr/>
        </p:nvSpPr>
        <p:spPr bwMode="auto">
          <a:xfrm>
            <a:off x="323528" y="836712"/>
            <a:ext cx="5256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Times New Roman" panose="02020603050405020304" pitchFamily="18" charset="0"/>
              </a:rPr>
              <a:t>例</a:t>
            </a:r>
            <a:r>
              <a:rPr kumimoji="1" lang="en-US" altLang="zh-CN" sz="3200" b="1" dirty="0">
                <a:solidFill>
                  <a:srgbClr val="00B050"/>
                </a:solidFill>
                <a:latin typeface="Times New Roman" panose="02020603050405020304" pitchFamily="18" charset="0"/>
              </a:rPr>
              <a:t>1</a:t>
            </a:r>
            <a:r>
              <a:rPr kumimoji="1" lang="zh-CN" altLang="en-US" sz="3200" b="1" dirty="0">
                <a:solidFill>
                  <a:srgbClr val="00B050"/>
                </a:solidFill>
                <a:latin typeface="Times New Roman" panose="02020603050405020304" pitchFamily="18" charset="0"/>
              </a:rPr>
              <a:t>：高尔夫球场改建问题</a:t>
            </a:r>
            <a:endParaRPr kumimoji="1" lang="en-US" altLang="zh-CN" sz="2800" b="1" dirty="0">
              <a:latin typeface="Times New Roman" panose="02020603050405020304" pitchFamily="18" charset="0"/>
            </a:endParaRPr>
          </a:p>
        </p:txBody>
      </p:sp>
      <p:sp>
        <p:nvSpPr>
          <p:cNvPr id="18" name="矩形 17">
            <a:extLst>
              <a:ext uri="{FF2B5EF4-FFF2-40B4-BE49-F238E27FC236}">
                <a16:creationId xmlns:a16="http://schemas.microsoft.com/office/drawing/2014/main" id="{2D557C12-2103-46BE-AA64-86E0DA057956}"/>
              </a:ext>
            </a:extLst>
          </p:cNvPr>
          <p:cNvSpPr/>
          <p:nvPr/>
        </p:nvSpPr>
        <p:spPr>
          <a:xfrm>
            <a:off x="251520" y="1484784"/>
            <a:ext cx="8726838" cy="2677656"/>
          </a:xfrm>
          <a:prstGeom prst="rect">
            <a:avLst/>
          </a:prstGeom>
        </p:spPr>
        <p:txBody>
          <a:bodyPr wrap="square">
            <a:spAutoFit/>
          </a:bodyPr>
          <a:lstStyle/>
          <a:p>
            <a:r>
              <a:rPr lang="zh-CN" altLang="en-US" sz="2800" b="1" dirty="0"/>
              <a:t>一家建筑公司要在改建现有的高尔夫球场还是建造新的高尔夫球场之间做出抉择。如果从长期看二者均可获益，则选择获益大的，若均不能获益，公司就什么也不做。公司必须花一定的费用竞标，并且不一定能赢得合同。关于新建球场与改建现有的高尔夫球场的数据如下表：</a:t>
            </a:r>
          </a:p>
        </p:txBody>
      </p:sp>
      <p:graphicFrame>
        <p:nvGraphicFramePr>
          <p:cNvPr id="3" name="表格 2">
            <a:extLst>
              <a:ext uri="{FF2B5EF4-FFF2-40B4-BE49-F238E27FC236}">
                <a16:creationId xmlns:a16="http://schemas.microsoft.com/office/drawing/2014/main" id="{6540D4EB-721A-486C-B978-DC3C9F6DFA9C}"/>
              </a:ext>
            </a:extLst>
          </p:cNvPr>
          <p:cNvGraphicFramePr>
            <a:graphicFrameLocks noGrp="1"/>
          </p:cNvGraphicFramePr>
          <p:nvPr>
            <p:extLst>
              <p:ext uri="{D42A27DB-BD31-4B8C-83A1-F6EECF244321}">
                <p14:modId xmlns:p14="http://schemas.microsoft.com/office/powerpoint/2010/main" val="3307000061"/>
              </p:ext>
            </p:extLst>
          </p:nvPr>
        </p:nvGraphicFramePr>
        <p:xfrm>
          <a:off x="1331640" y="4437112"/>
          <a:ext cx="6408712" cy="1584960"/>
        </p:xfrm>
        <a:graphic>
          <a:graphicData uri="http://schemas.openxmlformats.org/drawingml/2006/table">
            <a:tbl>
              <a:tblPr firstRow="1" bandRow="1">
                <a:tableStyleId>{5C22544A-7EE6-4342-B048-85BDC9FD1C3A}</a:tableStyleId>
              </a:tblPr>
              <a:tblGrid>
                <a:gridCol w="3204356">
                  <a:extLst>
                    <a:ext uri="{9D8B030D-6E8A-4147-A177-3AD203B41FA5}">
                      <a16:colId xmlns:a16="http://schemas.microsoft.com/office/drawing/2014/main" val="3449189085"/>
                    </a:ext>
                  </a:extLst>
                </a:gridCol>
                <a:gridCol w="3204356">
                  <a:extLst>
                    <a:ext uri="{9D8B030D-6E8A-4147-A177-3AD203B41FA5}">
                      <a16:colId xmlns:a16="http://schemas.microsoft.com/office/drawing/2014/main" val="4239872780"/>
                    </a:ext>
                  </a:extLst>
                </a:gridCol>
              </a:tblGrid>
              <a:tr h="396044">
                <a:tc>
                  <a:txBody>
                    <a:bodyPr/>
                    <a:lstStyle/>
                    <a:p>
                      <a:r>
                        <a:rPr lang="zh-CN" altLang="en-US" sz="2000" dirty="0"/>
                        <a:t>新建球场（</a:t>
                      </a:r>
                      <a:r>
                        <a:rPr lang="en-US" altLang="zh-CN" sz="2000" dirty="0"/>
                        <a:t>NC</a:t>
                      </a:r>
                      <a:r>
                        <a:rPr lang="zh-CN" altLang="en-US" sz="2000" dirty="0"/>
                        <a:t>）</a:t>
                      </a:r>
                    </a:p>
                  </a:txBody>
                  <a:tcPr/>
                </a:tc>
                <a:tc>
                  <a:txBody>
                    <a:bodyPr/>
                    <a:lstStyle/>
                    <a:p>
                      <a:r>
                        <a:rPr lang="zh-CN" altLang="en-US" sz="2000" dirty="0"/>
                        <a:t>改建球场（</a:t>
                      </a:r>
                      <a:r>
                        <a:rPr lang="en-US" altLang="zh-CN" sz="2000" dirty="0"/>
                        <a:t>R</a:t>
                      </a:r>
                      <a:r>
                        <a:rPr lang="zh-CN" altLang="en-US" sz="2000" dirty="0"/>
                        <a:t>）</a:t>
                      </a:r>
                    </a:p>
                  </a:txBody>
                  <a:tcPr/>
                </a:tc>
                <a:extLst>
                  <a:ext uri="{0D108BD9-81ED-4DB2-BD59-A6C34878D82A}">
                    <a16:rowId xmlns:a16="http://schemas.microsoft.com/office/drawing/2014/main" val="2135441925"/>
                  </a:ext>
                </a:extLst>
              </a:tr>
              <a:tr h="396044">
                <a:tc>
                  <a:txBody>
                    <a:bodyPr/>
                    <a:lstStyle/>
                    <a:p>
                      <a:r>
                        <a:rPr lang="zh-CN" altLang="en-US" sz="2000" dirty="0"/>
                        <a:t>赢得合同：净利润</a:t>
                      </a:r>
                      <a:r>
                        <a:rPr lang="en-US" altLang="zh-CN" sz="2000" dirty="0"/>
                        <a:t>50000</a:t>
                      </a:r>
                      <a:r>
                        <a:rPr lang="zh-CN" altLang="en-US" sz="2000" dirty="0"/>
                        <a:t>元</a:t>
                      </a:r>
                    </a:p>
                  </a:txBody>
                  <a:tcPr/>
                </a:tc>
                <a:tc>
                  <a:txBody>
                    <a:bodyPr/>
                    <a:lstStyle/>
                    <a:p>
                      <a:r>
                        <a:rPr lang="zh-CN" altLang="en-US" sz="2000" dirty="0"/>
                        <a:t>赢得合同：净利润</a:t>
                      </a:r>
                      <a:r>
                        <a:rPr lang="en-US" altLang="zh-CN" sz="2000" dirty="0"/>
                        <a:t>40000</a:t>
                      </a:r>
                      <a:r>
                        <a:rPr lang="zh-CN" altLang="en-US" sz="2000" dirty="0"/>
                        <a:t>元</a:t>
                      </a:r>
                    </a:p>
                  </a:txBody>
                  <a:tcPr/>
                </a:tc>
                <a:extLst>
                  <a:ext uri="{0D108BD9-81ED-4DB2-BD59-A6C34878D82A}">
                    <a16:rowId xmlns:a16="http://schemas.microsoft.com/office/drawing/2014/main" val="3749790785"/>
                  </a:ext>
                </a:extLst>
              </a:tr>
              <a:tr h="396044">
                <a:tc>
                  <a:txBody>
                    <a:bodyPr/>
                    <a:lstStyle/>
                    <a:p>
                      <a:r>
                        <a:rPr lang="zh-CN" altLang="en-US" sz="2000" dirty="0"/>
                        <a:t>未赢得合同：</a:t>
                      </a:r>
                      <a:r>
                        <a:rPr lang="en-US" altLang="zh-CN" sz="2000" dirty="0"/>
                        <a:t>-1000</a:t>
                      </a:r>
                      <a:r>
                        <a:rPr lang="zh-CN" altLang="en-US" sz="2000" dirty="0"/>
                        <a:t>元</a:t>
                      </a:r>
                    </a:p>
                  </a:txBody>
                  <a:tcPr/>
                </a:tc>
                <a:tc>
                  <a:txBody>
                    <a:bodyPr/>
                    <a:lstStyle/>
                    <a:p>
                      <a:r>
                        <a:rPr lang="zh-CN" altLang="en-US" sz="2000" dirty="0"/>
                        <a:t>未赢得合同：</a:t>
                      </a:r>
                      <a:r>
                        <a:rPr lang="en-US" altLang="zh-CN" sz="2000" dirty="0"/>
                        <a:t>-500</a:t>
                      </a:r>
                      <a:r>
                        <a:rPr lang="zh-CN" altLang="en-US" sz="2000" dirty="0"/>
                        <a:t>元</a:t>
                      </a:r>
                    </a:p>
                  </a:txBody>
                  <a:tcPr/>
                </a:tc>
                <a:extLst>
                  <a:ext uri="{0D108BD9-81ED-4DB2-BD59-A6C34878D82A}">
                    <a16:rowId xmlns:a16="http://schemas.microsoft.com/office/drawing/2014/main" val="2588797389"/>
                  </a:ext>
                </a:extLst>
              </a:tr>
              <a:tr h="396044">
                <a:tc>
                  <a:txBody>
                    <a:bodyPr/>
                    <a:lstStyle/>
                    <a:p>
                      <a:r>
                        <a:rPr lang="zh-CN" altLang="en-US" sz="2000" dirty="0"/>
                        <a:t>赢得合同的概率：</a:t>
                      </a:r>
                      <a:r>
                        <a:rPr lang="en-US" altLang="zh-CN" sz="2000" dirty="0"/>
                        <a:t>20%</a:t>
                      </a:r>
                      <a:endParaRPr lang="zh-CN" altLang="en-US" sz="2000" dirty="0"/>
                    </a:p>
                  </a:txBody>
                  <a:tcPr/>
                </a:tc>
                <a:tc>
                  <a:txBody>
                    <a:bodyPr/>
                    <a:lstStyle/>
                    <a:p>
                      <a:r>
                        <a:rPr lang="zh-CN" altLang="en-US" sz="2000" dirty="0"/>
                        <a:t>赢得合同的概率：</a:t>
                      </a:r>
                      <a:r>
                        <a:rPr lang="en-US" altLang="zh-CN" sz="2000" dirty="0"/>
                        <a:t>25%</a:t>
                      </a:r>
                      <a:endParaRPr lang="zh-CN" altLang="en-US" sz="2000" dirty="0"/>
                    </a:p>
                  </a:txBody>
                  <a:tcPr/>
                </a:tc>
                <a:extLst>
                  <a:ext uri="{0D108BD9-81ED-4DB2-BD59-A6C34878D82A}">
                    <a16:rowId xmlns:a16="http://schemas.microsoft.com/office/drawing/2014/main" val="3254714802"/>
                  </a:ext>
                </a:extLst>
              </a:tr>
            </a:tbl>
          </a:graphicData>
        </a:graphic>
      </p:graphicFrame>
    </p:spTree>
    <p:extLst>
      <p:ext uri="{BB962C8B-B14F-4D97-AF65-F5344CB8AC3E}">
        <p14:creationId xmlns:p14="http://schemas.microsoft.com/office/powerpoint/2010/main" val="214434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7</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8" name="矩形 17">
            <a:extLst>
              <a:ext uri="{FF2B5EF4-FFF2-40B4-BE49-F238E27FC236}">
                <a16:creationId xmlns:a16="http://schemas.microsoft.com/office/drawing/2014/main" id="{2D557C12-2103-46BE-AA64-86E0DA057956}"/>
              </a:ext>
            </a:extLst>
          </p:cNvPr>
          <p:cNvSpPr/>
          <p:nvPr/>
        </p:nvSpPr>
        <p:spPr>
          <a:xfrm>
            <a:off x="323528" y="2619191"/>
            <a:ext cx="8064896" cy="461665"/>
          </a:xfrm>
          <a:prstGeom prst="rect">
            <a:avLst/>
          </a:prstGeom>
        </p:spPr>
        <p:txBody>
          <a:bodyPr wrap="square">
            <a:spAutoFit/>
          </a:bodyPr>
          <a:lstStyle/>
          <a:p>
            <a:pPr marL="342900" indent="-342900">
              <a:buFont typeface="Wingdings" panose="05000000000000000000" pitchFamily="2" charset="2"/>
              <a:buChar char="u"/>
            </a:pPr>
            <a:r>
              <a:rPr lang="zh-CN" altLang="en-US" sz="2400" b="1" dirty="0"/>
              <a:t>新建球场：</a:t>
            </a:r>
          </a:p>
        </p:txBody>
      </p:sp>
      <p:graphicFrame>
        <p:nvGraphicFramePr>
          <p:cNvPr id="3" name="表格 2">
            <a:extLst>
              <a:ext uri="{FF2B5EF4-FFF2-40B4-BE49-F238E27FC236}">
                <a16:creationId xmlns:a16="http://schemas.microsoft.com/office/drawing/2014/main" id="{6540D4EB-721A-486C-B978-DC3C9F6DFA9C}"/>
              </a:ext>
            </a:extLst>
          </p:cNvPr>
          <p:cNvGraphicFramePr>
            <a:graphicFrameLocks noGrp="1"/>
          </p:cNvGraphicFramePr>
          <p:nvPr>
            <p:extLst>
              <p:ext uri="{D42A27DB-BD31-4B8C-83A1-F6EECF244321}">
                <p14:modId xmlns:p14="http://schemas.microsoft.com/office/powerpoint/2010/main" val="208570965"/>
              </p:ext>
            </p:extLst>
          </p:nvPr>
        </p:nvGraphicFramePr>
        <p:xfrm>
          <a:off x="1187624" y="980728"/>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449189085"/>
                    </a:ext>
                  </a:extLst>
                </a:gridCol>
                <a:gridCol w="3048000">
                  <a:extLst>
                    <a:ext uri="{9D8B030D-6E8A-4147-A177-3AD203B41FA5}">
                      <a16:colId xmlns:a16="http://schemas.microsoft.com/office/drawing/2014/main" val="4239872780"/>
                    </a:ext>
                  </a:extLst>
                </a:gridCol>
              </a:tblGrid>
              <a:tr h="370840">
                <a:tc>
                  <a:txBody>
                    <a:bodyPr/>
                    <a:lstStyle/>
                    <a:p>
                      <a:r>
                        <a:rPr lang="zh-CN" altLang="en-US" dirty="0"/>
                        <a:t>新建球场（</a:t>
                      </a:r>
                      <a:r>
                        <a:rPr lang="en-US" altLang="zh-CN" dirty="0"/>
                        <a:t>NC</a:t>
                      </a:r>
                      <a:r>
                        <a:rPr lang="zh-CN" altLang="en-US" dirty="0"/>
                        <a:t>）</a:t>
                      </a:r>
                    </a:p>
                  </a:txBody>
                  <a:tcPr/>
                </a:tc>
                <a:tc>
                  <a:txBody>
                    <a:bodyPr/>
                    <a:lstStyle/>
                    <a:p>
                      <a:r>
                        <a:rPr lang="zh-CN" altLang="en-US" dirty="0"/>
                        <a:t>改建球场（</a:t>
                      </a:r>
                      <a:r>
                        <a:rPr lang="en-US" altLang="zh-CN" dirty="0"/>
                        <a:t>R</a:t>
                      </a:r>
                      <a:r>
                        <a:rPr lang="zh-CN" altLang="en-US" dirty="0"/>
                        <a:t>）</a:t>
                      </a:r>
                    </a:p>
                  </a:txBody>
                  <a:tcPr/>
                </a:tc>
                <a:extLst>
                  <a:ext uri="{0D108BD9-81ED-4DB2-BD59-A6C34878D82A}">
                    <a16:rowId xmlns:a16="http://schemas.microsoft.com/office/drawing/2014/main" val="2135441925"/>
                  </a:ext>
                </a:extLst>
              </a:tr>
              <a:tr h="370840">
                <a:tc>
                  <a:txBody>
                    <a:bodyPr/>
                    <a:lstStyle/>
                    <a:p>
                      <a:r>
                        <a:rPr lang="zh-CN" altLang="en-US" dirty="0"/>
                        <a:t>赢得合同：净利润</a:t>
                      </a:r>
                      <a:r>
                        <a:rPr lang="en-US" altLang="zh-CN" dirty="0"/>
                        <a:t>50000</a:t>
                      </a:r>
                      <a:r>
                        <a:rPr lang="zh-CN" altLang="en-US" dirty="0"/>
                        <a:t>元</a:t>
                      </a:r>
                    </a:p>
                  </a:txBody>
                  <a:tcPr/>
                </a:tc>
                <a:tc>
                  <a:txBody>
                    <a:bodyPr/>
                    <a:lstStyle/>
                    <a:p>
                      <a:r>
                        <a:rPr lang="zh-CN" altLang="en-US" dirty="0"/>
                        <a:t>赢得合同：净利润</a:t>
                      </a:r>
                      <a:r>
                        <a:rPr lang="en-US" altLang="zh-CN" dirty="0"/>
                        <a:t>40000</a:t>
                      </a:r>
                      <a:r>
                        <a:rPr lang="zh-CN" altLang="en-US" dirty="0"/>
                        <a:t>元</a:t>
                      </a:r>
                    </a:p>
                  </a:txBody>
                  <a:tcPr/>
                </a:tc>
                <a:extLst>
                  <a:ext uri="{0D108BD9-81ED-4DB2-BD59-A6C34878D82A}">
                    <a16:rowId xmlns:a16="http://schemas.microsoft.com/office/drawing/2014/main" val="3749790785"/>
                  </a:ext>
                </a:extLst>
              </a:tr>
              <a:tr h="370840">
                <a:tc>
                  <a:txBody>
                    <a:bodyPr/>
                    <a:lstStyle/>
                    <a:p>
                      <a:r>
                        <a:rPr lang="zh-CN" altLang="en-US" dirty="0"/>
                        <a:t>未赢得合同：</a:t>
                      </a:r>
                      <a:r>
                        <a:rPr lang="en-US" altLang="zh-CN" dirty="0"/>
                        <a:t>-1000</a:t>
                      </a:r>
                      <a:r>
                        <a:rPr lang="zh-CN" altLang="en-US" dirty="0"/>
                        <a:t>元</a:t>
                      </a:r>
                    </a:p>
                  </a:txBody>
                  <a:tcPr/>
                </a:tc>
                <a:tc>
                  <a:txBody>
                    <a:bodyPr/>
                    <a:lstStyle/>
                    <a:p>
                      <a:r>
                        <a:rPr lang="zh-CN" altLang="en-US" dirty="0"/>
                        <a:t>未赢得合同：</a:t>
                      </a:r>
                      <a:r>
                        <a:rPr lang="en-US" altLang="zh-CN" dirty="0"/>
                        <a:t>-500</a:t>
                      </a:r>
                      <a:r>
                        <a:rPr lang="zh-CN" altLang="en-US" dirty="0"/>
                        <a:t>元</a:t>
                      </a:r>
                    </a:p>
                  </a:txBody>
                  <a:tcPr/>
                </a:tc>
                <a:extLst>
                  <a:ext uri="{0D108BD9-81ED-4DB2-BD59-A6C34878D82A}">
                    <a16:rowId xmlns:a16="http://schemas.microsoft.com/office/drawing/2014/main" val="2588797389"/>
                  </a:ext>
                </a:extLst>
              </a:tr>
              <a:tr h="370840">
                <a:tc>
                  <a:txBody>
                    <a:bodyPr/>
                    <a:lstStyle/>
                    <a:p>
                      <a:r>
                        <a:rPr lang="zh-CN" altLang="en-US" dirty="0"/>
                        <a:t>赢得合同的概率：</a:t>
                      </a:r>
                      <a:r>
                        <a:rPr lang="en-US" altLang="zh-CN" dirty="0"/>
                        <a:t>20%</a:t>
                      </a:r>
                      <a:endParaRPr lang="zh-CN" altLang="en-US" dirty="0"/>
                    </a:p>
                  </a:txBody>
                  <a:tcPr/>
                </a:tc>
                <a:tc>
                  <a:txBody>
                    <a:bodyPr/>
                    <a:lstStyle/>
                    <a:p>
                      <a:r>
                        <a:rPr lang="zh-CN" altLang="en-US" dirty="0"/>
                        <a:t>赢得合同的概率：</a:t>
                      </a:r>
                      <a:r>
                        <a:rPr lang="en-US" altLang="zh-CN" dirty="0"/>
                        <a:t>25%</a:t>
                      </a:r>
                      <a:endParaRPr lang="zh-CN" altLang="en-US" dirty="0"/>
                    </a:p>
                  </a:txBody>
                  <a:tcPr/>
                </a:tc>
                <a:extLst>
                  <a:ext uri="{0D108BD9-81ED-4DB2-BD59-A6C34878D82A}">
                    <a16:rowId xmlns:a16="http://schemas.microsoft.com/office/drawing/2014/main" val="3254714802"/>
                  </a:ext>
                </a:extLst>
              </a:tr>
            </a:tbl>
          </a:graphicData>
        </a:graphic>
      </p:graphicFrame>
      <p:sp>
        <p:nvSpPr>
          <p:cNvPr id="9" name="矩形 8">
            <a:extLst>
              <a:ext uri="{FF2B5EF4-FFF2-40B4-BE49-F238E27FC236}">
                <a16:creationId xmlns:a16="http://schemas.microsoft.com/office/drawing/2014/main" id="{72CC32C9-C21F-4C06-8E01-F89238A0B435}"/>
              </a:ext>
            </a:extLst>
          </p:cNvPr>
          <p:cNvSpPr/>
          <p:nvPr/>
        </p:nvSpPr>
        <p:spPr>
          <a:xfrm>
            <a:off x="323528" y="3965900"/>
            <a:ext cx="8064896" cy="461665"/>
          </a:xfrm>
          <a:prstGeom prst="rect">
            <a:avLst/>
          </a:prstGeom>
        </p:spPr>
        <p:txBody>
          <a:bodyPr wrap="square">
            <a:spAutoFit/>
          </a:bodyPr>
          <a:lstStyle/>
          <a:p>
            <a:pPr marL="342900" indent="-342900">
              <a:buFont typeface="Wingdings" panose="05000000000000000000" pitchFamily="2" charset="2"/>
              <a:buChar char="u"/>
            </a:pPr>
            <a:r>
              <a:rPr lang="zh-CN" altLang="en-US" sz="2400" b="1" dirty="0"/>
              <a:t>改建球场：</a:t>
            </a:r>
          </a:p>
        </p:txBody>
      </p:sp>
      <p:graphicFrame>
        <p:nvGraphicFramePr>
          <p:cNvPr id="4" name="对象 3">
            <a:extLst>
              <a:ext uri="{FF2B5EF4-FFF2-40B4-BE49-F238E27FC236}">
                <a16:creationId xmlns:a16="http://schemas.microsoft.com/office/drawing/2014/main" id="{D089366F-B4C2-41B4-8C5F-66C2587CFD57}"/>
              </a:ext>
            </a:extLst>
          </p:cNvPr>
          <p:cNvGraphicFramePr>
            <a:graphicFrameLocks noChangeAspect="1"/>
          </p:cNvGraphicFramePr>
          <p:nvPr>
            <p:extLst>
              <p:ext uri="{D42A27DB-BD31-4B8C-83A1-F6EECF244321}">
                <p14:modId xmlns:p14="http://schemas.microsoft.com/office/powerpoint/2010/main" val="557962651"/>
              </p:ext>
            </p:extLst>
          </p:nvPr>
        </p:nvGraphicFramePr>
        <p:xfrm>
          <a:off x="1187624" y="3212117"/>
          <a:ext cx="5688632" cy="447716"/>
        </p:xfrm>
        <a:graphic>
          <a:graphicData uri="http://schemas.openxmlformats.org/presentationml/2006/ole">
            <mc:AlternateContent xmlns:mc="http://schemas.openxmlformats.org/markup-compatibility/2006">
              <mc:Choice xmlns:v="urn:schemas-microsoft-com:vml" Requires="v">
                <p:oleObj spid="_x0000_s62564" name="Equation" r:id="rId4" imgW="2743200" imgH="215640" progId="Equation.DSMT4">
                  <p:embed/>
                </p:oleObj>
              </mc:Choice>
              <mc:Fallback>
                <p:oleObj name="Equation" r:id="rId4" imgW="2743200" imgH="215640" progId="Equation.DSMT4">
                  <p:embed/>
                  <p:pic>
                    <p:nvPicPr>
                      <p:cNvPr id="0" name=""/>
                      <p:cNvPicPr/>
                      <p:nvPr/>
                    </p:nvPicPr>
                    <p:blipFill>
                      <a:blip r:embed="rId5"/>
                      <a:stretch>
                        <a:fillRect/>
                      </a:stretch>
                    </p:blipFill>
                    <p:spPr>
                      <a:xfrm>
                        <a:off x="1187624" y="3212117"/>
                        <a:ext cx="5688632" cy="447716"/>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D4E9C8E4-4668-47D0-BFCD-604C9EE65589}"/>
              </a:ext>
            </a:extLst>
          </p:cNvPr>
          <p:cNvGraphicFramePr>
            <a:graphicFrameLocks noChangeAspect="1"/>
          </p:cNvGraphicFramePr>
          <p:nvPr>
            <p:extLst>
              <p:ext uri="{D42A27DB-BD31-4B8C-83A1-F6EECF244321}">
                <p14:modId xmlns:p14="http://schemas.microsoft.com/office/powerpoint/2010/main" val="3272739551"/>
              </p:ext>
            </p:extLst>
          </p:nvPr>
        </p:nvGraphicFramePr>
        <p:xfrm>
          <a:off x="1252538" y="4646613"/>
          <a:ext cx="5556250" cy="447675"/>
        </p:xfrm>
        <a:graphic>
          <a:graphicData uri="http://schemas.openxmlformats.org/presentationml/2006/ole">
            <mc:AlternateContent xmlns:mc="http://schemas.openxmlformats.org/markup-compatibility/2006">
              <mc:Choice xmlns:v="urn:schemas-microsoft-com:vml" Requires="v">
                <p:oleObj spid="_x0000_s62565" name="Equation" r:id="rId6" imgW="2679480" imgH="215640" progId="Equation.DSMT4">
                  <p:embed/>
                </p:oleObj>
              </mc:Choice>
              <mc:Fallback>
                <p:oleObj name="Equation" r:id="rId6" imgW="2679480" imgH="215640" progId="Equation.DSMT4">
                  <p:embed/>
                  <p:pic>
                    <p:nvPicPr>
                      <p:cNvPr id="4" name="对象 3">
                        <a:extLst>
                          <a:ext uri="{FF2B5EF4-FFF2-40B4-BE49-F238E27FC236}">
                            <a16:creationId xmlns:a16="http://schemas.microsoft.com/office/drawing/2014/main" id="{D089366F-B4C2-41B4-8C5F-66C2587CFD57}"/>
                          </a:ext>
                        </a:extLst>
                      </p:cNvPr>
                      <p:cNvPicPr/>
                      <p:nvPr/>
                    </p:nvPicPr>
                    <p:blipFill>
                      <a:blip r:embed="rId7"/>
                      <a:stretch>
                        <a:fillRect/>
                      </a:stretch>
                    </p:blipFill>
                    <p:spPr>
                      <a:xfrm>
                        <a:off x="1252538" y="4646613"/>
                        <a:ext cx="5556250" cy="447675"/>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2B7DAAB7-7739-465B-ABE0-06AF0720B77D}"/>
              </a:ext>
            </a:extLst>
          </p:cNvPr>
          <p:cNvSpPr/>
          <p:nvPr/>
        </p:nvSpPr>
        <p:spPr>
          <a:xfrm>
            <a:off x="851248" y="5523159"/>
            <a:ext cx="6768752" cy="523220"/>
          </a:xfrm>
          <a:prstGeom prst="rect">
            <a:avLst/>
          </a:prstGeom>
        </p:spPr>
        <p:txBody>
          <a:bodyPr wrap="square">
            <a:spAutoFit/>
          </a:bodyPr>
          <a:lstStyle/>
          <a:p>
            <a:r>
              <a:rPr lang="zh-CN" altLang="en-US" sz="2800" b="1" dirty="0">
                <a:solidFill>
                  <a:srgbClr val="0070C0"/>
                </a:solidFill>
              </a:rPr>
              <a:t>从长期看，改建现有的高尔夫球场更赚钱</a:t>
            </a:r>
          </a:p>
        </p:txBody>
      </p:sp>
    </p:spTree>
    <p:extLst>
      <p:ext uri="{BB962C8B-B14F-4D97-AF65-F5344CB8AC3E}">
        <p14:creationId xmlns:p14="http://schemas.microsoft.com/office/powerpoint/2010/main" val="270314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8</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7" name="Text Box 112">
            <a:extLst>
              <a:ext uri="{FF2B5EF4-FFF2-40B4-BE49-F238E27FC236}">
                <a16:creationId xmlns:a16="http://schemas.microsoft.com/office/drawing/2014/main" id="{C201BCE5-2778-424C-8583-87394AE1034F}"/>
              </a:ext>
            </a:extLst>
          </p:cNvPr>
          <p:cNvSpPr txBox="1">
            <a:spLocks noChangeArrowheads="1"/>
          </p:cNvSpPr>
          <p:nvPr/>
        </p:nvSpPr>
        <p:spPr bwMode="auto">
          <a:xfrm>
            <a:off x="323528" y="836712"/>
            <a:ext cx="23762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Times New Roman" panose="02020603050405020304" pitchFamily="18" charset="0"/>
              </a:rPr>
              <a:t>敏感性分析</a:t>
            </a:r>
            <a:endParaRPr kumimoji="1" lang="en-US" altLang="zh-CN" sz="2800" b="1" dirty="0">
              <a:latin typeface="Times New Roman" panose="02020603050405020304" pitchFamily="18" charset="0"/>
            </a:endParaRPr>
          </a:p>
        </p:txBody>
      </p:sp>
      <p:sp>
        <p:nvSpPr>
          <p:cNvPr id="18" name="矩形 17">
            <a:extLst>
              <a:ext uri="{FF2B5EF4-FFF2-40B4-BE49-F238E27FC236}">
                <a16:creationId xmlns:a16="http://schemas.microsoft.com/office/drawing/2014/main" id="{2D557C12-2103-46BE-AA64-86E0DA057956}"/>
              </a:ext>
            </a:extLst>
          </p:cNvPr>
          <p:cNvSpPr/>
          <p:nvPr/>
        </p:nvSpPr>
        <p:spPr>
          <a:xfrm>
            <a:off x="251520" y="1484784"/>
            <a:ext cx="8280920" cy="1200329"/>
          </a:xfrm>
          <a:prstGeom prst="rect">
            <a:avLst/>
          </a:prstGeom>
        </p:spPr>
        <p:txBody>
          <a:bodyPr wrap="square">
            <a:spAutoFit/>
          </a:bodyPr>
          <a:lstStyle/>
          <a:p>
            <a:r>
              <a:rPr lang="en-US" altLang="zh-CN" sz="2400" b="1" dirty="0"/>
              <a:t>1. </a:t>
            </a:r>
            <a:r>
              <a:rPr lang="zh-CN" altLang="en-US" sz="2400" b="1" dirty="0"/>
              <a:t>新建球场</a:t>
            </a:r>
            <a:r>
              <a:rPr lang="zh-CN" altLang="en-US" sz="2400" b="1" dirty="0">
                <a:solidFill>
                  <a:srgbClr val="FF0000"/>
                </a:solidFill>
              </a:rPr>
              <a:t>赢得合同的概率</a:t>
            </a:r>
            <a:r>
              <a:rPr lang="zh-CN" altLang="en-US" sz="2400" b="1" dirty="0"/>
              <a:t>当前是</a:t>
            </a:r>
            <a:r>
              <a:rPr lang="en-US" altLang="zh-CN" sz="2400" b="1" dirty="0"/>
              <a:t>20%</a:t>
            </a:r>
            <a:r>
              <a:rPr lang="zh-CN" altLang="en-US" sz="2400" b="1" dirty="0"/>
              <a:t>，这个概率增加到多少，就能使得建造新高尔夫球场的决策胜过改建现有高尔夫球场？</a:t>
            </a:r>
          </a:p>
        </p:txBody>
      </p:sp>
      <p:sp>
        <p:nvSpPr>
          <p:cNvPr id="9" name="矩形 8">
            <a:extLst>
              <a:ext uri="{FF2B5EF4-FFF2-40B4-BE49-F238E27FC236}">
                <a16:creationId xmlns:a16="http://schemas.microsoft.com/office/drawing/2014/main" id="{952D210F-8D2E-418F-B36A-1E3A56960CC8}"/>
              </a:ext>
            </a:extLst>
          </p:cNvPr>
          <p:cNvSpPr/>
          <p:nvPr/>
        </p:nvSpPr>
        <p:spPr>
          <a:xfrm>
            <a:off x="901367" y="2768123"/>
            <a:ext cx="7341265" cy="2308324"/>
          </a:xfrm>
          <a:prstGeom prst="rect">
            <a:avLst/>
          </a:prstGeom>
        </p:spPr>
        <p:txBody>
          <a:bodyPr wrap="square">
            <a:spAutoFit/>
          </a:bodyPr>
          <a:lstStyle/>
          <a:p>
            <a:r>
              <a:rPr lang="zh-CN" altLang="en-US" sz="2400" b="1" dirty="0"/>
              <a:t>记</a:t>
            </a:r>
            <a:r>
              <a:rPr lang="en-US" altLang="zh-CN" sz="2400" b="1" dirty="0"/>
              <a:t>p</a:t>
            </a:r>
            <a:r>
              <a:rPr lang="zh-CN" altLang="en-US" sz="2400" b="1" dirty="0"/>
              <a:t>为赢得建造新高尔夫球场合同的概率</a:t>
            </a:r>
            <a:endParaRPr lang="en-US" altLang="zh-CN" sz="2400" b="1" dirty="0"/>
          </a:p>
          <a:p>
            <a:endParaRPr lang="en-US" altLang="zh-CN" sz="2400" b="1" dirty="0"/>
          </a:p>
          <a:p>
            <a:r>
              <a:rPr lang="zh-CN" altLang="en-US" sz="2400" b="1" dirty="0"/>
              <a:t>建造新高尔夫球场的期望值：</a:t>
            </a:r>
            <a:endParaRPr lang="en-US" altLang="zh-CN" sz="2400" b="1" dirty="0"/>
          </a:p>
          <a:p>
            <a:endParaRPr lang="en-US" altLang="zh-CN" sz="2400" b="1" dirty="0"/>
          </a:p>
          <a:p>
            <a:endParaRPr lang="en-US" altLang="zh-CN" sz="2400" b="1" dirty="0"/>
          </a:p>
          <a:p>
            <a:r>
              <a:rPr lang="zh-CN" altLang="en-US" sz="2400" b="1" dirty="0"/>
              <a:t>若使得建造新高尔夫球场决策胜过改建，则必须</a:t>
            </a:r>
          </a:p>
        </p:txBody>
      </p:sp>
      <p:sp>
        <p:nvSpPr>
          <p:cNvPr id="4" name="矩形 3">
            <a:extLst>
              <a:ext uri="{FF2B5EF4-FFF2-40B4-BE49-F238E27FC236}">
                <a16:creationId xmlns:a16="http://schemas.microsoft.com/office/drawing/2014/main" id="{6D8C535B-30D6-4FB9-957F-DEC19529328F}"/>
              </a:ext>
            </a:extLst>
          </p:cNvPr>
          <p:cNvSpPr/>
          <p:nvPr/>
        </p:nvSpPr>
        <p:spPr>
          <a:xfrm>
            <a:off x="25263" y="2768123"/>
            <a:ext cx="1112805" cy="461665"/>
          </a:xfrm>
          <a:prstGeom prst="rect">
            <a:avLst/>
          </a:prstGeom>
        </p:spPr>
        <p:txBody>
          <a:bodyPr wrap="none">
            <a:spAutoFit/>
          </a:bodyPr>
          <a:lstStyle/>
          <a:p>
            <a:r>
              <a:rPr lang="zh-CN" altLang="en-US" sz="2400" b="1" dirty="0"/>
              <a:t>求解：</a:t>
            </a:r>
            <a:endParaRPr lang="zh-CN" altLang="en-US" sz="2400" dirty="0"/>
          </a:p>
        </p:txBody>
      </p:sp>
      <p:graphicFrame>
        <p:nvGraphicFramePr>
          <p:cNvPr id="11" name="对象 10">
            <a:extLst>
              <a:ext uri="{FF2B5EF4-FFF2-40B4-BE49-F238E27FC236}">
                <a16:creationId xmlns:a16="http://schemas.microsoft.com/office/drawing/2014/main" id="{D120A741-82C4-4CEC-ADC6-D080D6F12869}"/>
              </a:ext>
            </a:extLst>
          </p:cNvPr>
          <p:cNvGraphicFramePr>
            <a:graphicFrameLocks noChangeAspect="1"/>
          </p:cNvGraphicFramePr>
          <p:nvPr>
            <p:extLst>
              <p:ext uri="{D42A27DB-BD31-4B8C-83A1-F6EECF244321}">
                <p14:modId xmlns:p14="http://schemas.microsoft.com/office/powerpoint/2010/main" val="3246434575"/>
              </p:ext>
            </p:extLst>
          </p:nvPr>
        </p:nvGraphicFramePr>
        <p:xfrm>
          <a:off x="2245680" y="4005064"/>
          <a:ext cx="4292600" cy="447675"/>
        </p:xfrm>
        <a:graphic>
          <a:graphicData uri="http://schemas.openxmlformats.org/presentationml/2006/ole">
            <mc:AlternateContent xmlns:mc="http://schemas.openxmlformats.org/markup-compatibility/2006">
              <mc:Choice xmlns:v="urn:schemas-microsoft-com:vml" Requires="v">
                <p:oleObj spid="_x0000_s63637" name="Equation" r:id="rId4" imgW="2070000" imgH="215640" progId="Equation.DSMT4">
                  <p:embed/>
                </p:oleObj>
              </mc:Choice>
              <mc:Fallback>
                <p:oleObj name="Equation" r:id="rId4" imgW="2070000" imgH="215640" progId="Equation.DSMT4">
                  <p:embed/>
                  <p:pic>
                    <p:nvPicPr>
                      <p:cNvPr id="4" name="对象 3">
                        <a:extLst>
                          <a:ext uri="{FF2B5EF4-FFF2-40B4-BE49-F238E27FC236}">
                            <a16:creationId xmlns:a16="http://schemas.microsoft.com/office/drawing/2014/main" id="{D089366F-B4C2-41B4-8C5F-66C2587CFD57}"/>
                          </a:ext>
                        </a:extLst>
                      </p:cNvPr>
                      <p:cNvPicPr/>
                      <p:nvPr/>
                    </p:nvPicPr>
                    <p:blipFill>
                      <a:blip r:embed="rId5"/>
                      <a:stretch>
                        <a:fillRect/>
                      </a:stretch>
                    </p:blipFill>
                    <p:spPr>
                      <a:xfrm>
                        <a:off x="2245680" y="4005064"/>
                        <a:ext cx="4292600" cy="44767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7C5F0187-7E43-4DD3-8D41-3150EDB0335E}"/>
              </a:ext>
            </a:extLst>
          </p:cNvPr>
          <p:cNvGraphicFramePr>
            <a:graphicFrameLocks noChangeAspect="1"/>
          </p:cNvGraphicFramePr>
          <p:nvPr>
            <p:extLst>
              <p:ext uri="{D42A27DB-BD31-4B8C-83A1-F6EECF244321}">
                <p14:modId xmlns:p14="http://schemas.microsoft.com/office/powerpoint/2010/main" val="1793821746"/>
              </p:ext>
            </p:extLst>
          </p:nvPr>
        </p:nvGraphicFramePr>
        <p:xfrm>
          <a:off x="1816100" y="5170488"/>
          <a:ext cx="5214938" cy="447675"/>
        </p:xfrm>
        <a:graphic>
          <a:graphicData uri="http://schemas.openxmlformats.org/presentationml/2006/ole">
            <mc:AlternateContent xmlns:mc="http://schemas.openxmlformats.org/markup-compatibility/2006">
              <mc:Choice xmlns:v="urn:schemas-microsoft-com:vml" Requires="v">
                <p:oleObj spid="_x0000_s63638" name="Equation" r:id="rId6" imgW="2514600" imgH="215640" progId="Equation.DSMT4">
                  <p:embed/>
                </p:oleObj>
              </mc:Choice>
              <mc:Fallback>
                <p:oleObj name="Equation" r:id="rId6" imgW="2514600" imgH="215640" progId="Equation.DSMT4">
                  <p:embed/>
                  <p:pic>
                    <p:nvPicPr>
                      <p:cNvPr id="11" name="对象 10">
                        <a:extLst>
                          <a:ext uri="{FF2B5EF4-FFF2-40B4-BE49-F238E27FC236}">
                            <a16:creationId xmlns:a16="http://schemas.microsoft.com/office/drawing/2014/main" id="{D120A741-82C4-4CEC-ADC6-D080D6F12869}"/>
                          </a:ext>
                        </a:extLst>
                      </p:cNvPr>
                      <p:cNvPicPr/>
                      <p:nvPr/>
                    </p:nvPicPr>
                    <p:blipFill>
                      <a:blip r:embed="rId7"/>
                      <a:stretch>
                        <a:fillRect/>
                      </a:stretch>
                    </p:blipFill>
                    <p:spPr>
                      <a:xfrm>
                        <a:off x="1816100" y="5170488"/>
                        <a:ext cx="5214938" cy="44767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56E9E92-B48E-44CD-AC4A-44D67D81AA8C}"/>
              </a:ext>
            </a:extLst>
          </p:cNvPr>
          <p:cNvGraphicFramePr>
            <a:graphicFrameLocks noChangeAspect="1"/>
          </p:cNvGraphicFramePr>
          <p:nvPr>
            <p:extLst>
              <p:ext uri="{D42A27DB-BD31-4B8C-83A1-F6EECF244321}">
                <p14:modId xmlns:p14="http://schemas.microsoft.com/office/powerpoint/2010/main" val="1997213643"/>
              </p:ext>
            </p:extLst>
          </p:nvPr>
        </p:nvGraphicFramePr>
        <p:xfrm>
          <a:off x="3923928" y="5730712"/>
          <a:ext cx="1554162" cy="420688"/>
        </p:xfrm>
        <a:graphic>
          <a:graphicData uri="http://schemas.openxmlformats.org/presentationml/2006/ole">
            <mc:AlternateContent xmlns:mc="http://schemas.openxmlformats.org/markup-compatibility/2006">
              <mc:Choice xmlns:v="urn:schemas-microsoft-com:vml" Requires="v">
                <p:oleObj spid="_x0000_s63639" name="Equation" r:id="rId8" imgW="749160" imgH="203040" progId="Equation.DSMT4">
                  <p:embed/>
                </p:oleObj>
              </mc:Choice>
              <mc:Fallback>
                <p:oleObj name="Equation" r:id="rId8" imgW="749160" imgH="203040" progId="Equation.DSMT4">
                  <p:embed/>
                  <p:pic>
                    <p:nvPicPr>
                      <p:cNvPr id="12" name="对象 11">
                        <a:extLst>
                          <a:ext uri="{FF2B5EF4-FFF2-40B4-BE49-F238E27FC236}">
                            <a16:creationId xmlns:a16="http://schemas.microsoft.com/office/drawing/2014/main" id="{7C5F0187-7E43-4DD3-8D41-3150EDB0335E}"/>
                          </a:ext>
                        </a:extLst>
                      </p:cNvPr>
                      <p:cNvPicPr/>
                      <p:nvPr/>
                    </p:nvPicPr>
                    <p:blipFill>
                      <a:blip r:embed="rId9"/>
                      <a:stretch>
                        <a:fillRect/>
                      </a:stretch>
                    </p:blipFill>
                    <p:spPr>
                      <a:xfrm>
                        <a:off x="3923928" y="5730712"/>
                        <a:ext cx="1554162" cy="420688"/>
                      </a:xfrm>
                      <a:prstGeom prst="rect">
                        <a:avLst/>
                      </a:prstGeom>
                    </p:spPr>
                  </p:pic>
                </p:oleObj>
              </mc:Fallback>
            </mc:AlternateContent>
          </a:graphicData>
        </a:graphic>
      </p:graphicFrame>
      <p:sp>
        <p:nvSpPr>
          <p:cNvPr id="5" name="箭头: 右 4">
            <a:extLst>
              <a:ext uri="{FF2B5EF4-FFF2-40B4-BE49-F238E27FC236}">
                <a16:creationId xmlns:a16="http://schemas.microsoft.com/office/drawing/2014/main" id="{D5D1E227-5264-46BB-87AA-0AE447B68DF7}"/>
              </a:ext>
            </a:extLst>
          </p:cNvPr>
          <p:cNvSpPr/>
          <p:nvPr/>
        </p:nvSpPr>
        <p:spPr>
          <a:xfrm>
            <a:off x="2339752" y="5850983"/>
            <a:ext cx="100811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849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9</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实例</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7" name="Text Box 112">
            <a:extLst>
              <a:ext uri="{FF2B5EF4-FFF2-40B4-BE49-F238E27FC236}">
                <a16:creationId xmlns:a16="http://schemas.microsoft.com/office/drawing/2014/main" id="{C201BCE5-2778-424C-8583-87394AE1034F}"/>
              </a:ext>
            </a:extLst>
          </p:cNvPr>
          <p:cNvSpPr txBox="1">
            <a:spLocks noChangeArrowheads="1"/>
          </p:cNvSpPr>
          <p:nvPr/>
        </p:nvSpPr>
        <p:spPr bwMode="auto">
          <a:xfrm>
            <a:off x="323528" y="836712"/>
            <a:ext cx="23762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Times New Roman" panose="02020603050405020304" pitchFamily="18" charset="0"/>
              </a:rPr>
              <a:t>敏感性分析</a:t>
            </a:r>
            <a:endParaRPr kumimoji="1" lang="en-US" altLang="zh-CN" sz="2800" b="1" dirty="0">
              <a:latin typeface="Times New Roman" panose="02020603050405020304" pitchFamily="18" charset="0"/>
            </a:endParaRPr>
          </a:p>
        </p:txBody>
      </p:sp>
      <p:sp>
        <p:nvSpPr>
          <p:cNvPr id="18" name="矩形 17">
            <a:extLst>
              <a:ext uri="{FF2B5EF4-FFF2-40B4-BE49-F238E27FC236}">
                <a16:creationId xmlns:a16="http://schemas.microsoft.com/office/drawing/2014/main" id="{2D557C12-2103-46BE-AA64-86E0DA057956}"/>
              </a:ext>
            </a:extLst>
          </p:cNvPr>
          <p:cNvSpPr/>
          <p:nvPr/>
        </p:nvSpPr>
        <p:spPr>
          <a:xfrm>
            <a:off x="251520" y="1484784"/>
            <a:ext cx="8280920" cy="1200329"/>
          </a:xfrm>
          <a:prstGeom prst="rect">
            <a:avLst/>
          </a:prstGeom>
        </p:spPr>
        <p:txBody>
          <a:bodyPr wrap="square">
            <a:spAutoFit/>
          </a:bodyPr>
          <a:lstStyle/>
          <a:p>
            <a:r>
              <a:rPr lang="en-US" altLang="zh-CN" sz="2400" b="1" dirty="0"/>
              <a:t>2. </a:t>
            </a:r>
            <a:r>
              <a:rPr lang="zh-CN" altLang="en-US" sz="2400" b="1" dirty="0"/>
              <a:t>新建球场赢得合同当前</a:t>
            </a:r>
            <a:r>
              <a:rPr lang="zh-CN" altLang="en-US" sz="2400" b="1" dirty="0">
                <a:solidFill>
                  <a:srgbClr val="FF0000"/>
                </a:solidFill>
              </a:rPr>
              <a:t>净利润</a:t>
            </a:r>
            <a:r>
              <a:rPr lang="zh-CN" altLang="en-US" sz="2400" b="1" dirty="0"/>
              <a:t>为</a:t>
            </a:r>
            <a:r>
              <a:rPr lang="en-US" altLang="zh-CN" sz="2400" b="1" dirty="0"/>
              <a:t>50000</a:t>
            </a:r>
            <a:r>
              <a:rPr lang="zh-CN" altLang="en-US" sz="2400" b="1" dirty="0"/>
              <a:t>元，利润增加到多少，就能使得建造新高尔夫球场的决策胜过改建现有高尔夫球场？</a:t>
            </a:r>
          </a:p>
        </p:txBody>
      </p:sp>
      <p:sp>
        <p:nvSpPr>
          <p:cNvPr id="9" name="矩形 8">
            <a:extLst>
              <a:ext uri="{FF2B5EF4-FFF2-40B4-BE49-F238E27FC236}">
                <a16:creationId xmlns:a16="http://schemas.microsoft.com/office/drawing/2014/main" id="{952D210F-8D2E-418F-B36A-1E3A56960CC8}"/>
              </a:ext>
            </a:extLst>
          </p:cNvPr>
          <p:cNvSpPr/>
          <p:nvPr/>
        </p:nvSpPr>
        <p:spPr>
          <a:xfrm>
            <a:off x="901367" y="2768123"/>
            <a:ext cx="7341265" cy="2308324"/>
          </a:xfrm>
          <a:prstGeom prst="rect">
            <a:avLst/>
          </a:prstGeom>
        </p:spPr>
        <p:txBody>
          <a:bodyPr wrap="square">
            <a:spAutoFit/>
          </a:bodyPr>
          <a:lstStyle/>
          <a:p>
            <a:r>
              <a:rPr lang="zh-CN" altLang="en-US" sz="2400" b="1" dirty="0"/>
              <a:t>记</a:t>
            </a:r>
            <a:r>
              <a:rPr lang="en-US" altLang="zh-CN" sz="2400" b="1" dirty="0"/>
              <a:t>x</a:t>
            </a:r>
            <a:r>
              <a:rPr lang="zh-CN" altLang="en-US" sz="2400" b="1" dirty="0"/>
              <a:t>为建造新高尔夫球场所取得的利润</a:t>
            </a:r>
            <a:endParaRPr lang="en-US" altLang="zh-CN" sz="2400" b="1" dirty="0"/>
          </a:p>
          <a:p>
            <a:endParaRPr lang="en-US" altLang="zh-CN" sz="2400" b="1" dirty="0"/>
          </a:p>
          <a:p>
            <a:r>
              <a:rPr lang="zh-CN" altLang="en-US" sz="2400" b="1" dirty="0"/>
              <a:t>建造新高尔夫球场的期望值：</a:t>
            </a:r>
            <a:endParaRPr lang="en-US" altLang="zh-CN" sz="2400" b="1" dirty="0"/>
          </a:p>
          <a:p>
            <a:endParaRPr lang="en-US" altLang="zh-CN" sz="2400" b="1" dirty="0"/>
          </a:p>
          <a:p>
            <a:endParaRPr lang="en-US" altLang="zh-CN" sz="2400" b="1" dirty="0"/>
          </a:p>
          <a:p>
            <a:r>
              <a:rPr lang="zh-CN" altLang="en-US" sz="2400" b="1" dirty="0"/>
              <a:t>若使得建造新高尔夫球场决策胜过改建，则必须</a:t>
            </a:r>
          </a:p>
        </p:txBody>
      </p:sp>
      <p:sp>
        <p:nvSpPr>
          <p:cNvPr id="4" name="矩形 3">
            <a:extLst>
              <a:ext uri="{FF2B5EF4-FFF2-40B4-BE49-F238E27FC236}">
                <a16:creationId xmlns:a16="http://schemas.microsoft.com/office/drawing/2014/main" id="{6D8C535B-30D6-4FB9-957F-DEC19529328F}"/>
              </a:ext>
            </a:extLst>
          </p:cNvPr>
          <p:cNvSpPr/>
          <p:nvPr/>
        </p:nvSpPr>
        <p:spPr>
          <a:xfrm>
            <a:off x="25263" y="2768123"/>
            <a:ext cx="1112805" cy="461665"/>
          </a:xfrm>
          <a:prstGeom prst="rect">
            <a:avLst/>
          </a:prstGeom>
        </p:spPr>
        <p:txBody>
          <a:bodyPr wrap="none">
            <a:spAutoFit/>
          </a:bodyPr>
          <a:lstStyle/>
          <a:p>
            <a:r>
              <a:rPr lang="zh-CN" altLang="en-US" sz="2400" b="1" dirty="0"/>
              <a:t>求解：</a:t>
            </a:r>
            <a:endParaRPr lang="zh-CN" altLang="en-US" sz="2400" dirty="0"/>
          </a:p>
        </p:txBody>
      </p:sp>
      <p:graphicFrame>
        <p:nvGraphicFramePr>
          <p:cNvPr id="11" name="对象 10">
            <a:extLst>
              <a:ext uri="{FF2B5EF4-FFF2-40B4-BE49-F238E27FC236}">
                <a16:creationId xmlns:a16="http://schemas.microsoft.com/office/drawing/2014/main" id="{D120A741-82C4-4CEC-ADC6-D080D6F12869}"/>
              </a:ext>
            </a:extLst>
          </p:cNvPr>
          <p:cNvGraphicFramePr>
            <a:graphicFrameLocks noChangeAspect="1"/>
          </p:cNvGraphicFramePr>
          <p:nvPr>
            <p:extLst>
              <p:ext uri="{D42A27DB-BD31-4B8C-83A1-F6EECF244321}">
                <p14:modId xmlns:p14="http://schemas.microsoft.com/office/powerpoint/2010/main" val="673532769"/>
              </p:ext>
            </p:extLst>
          </p:nvPr>
        </p:nvGraphicFramePr>
        <p:xfrm>
          <a:off x="2597150" y="4051300"/>
          <a:ext cx="3633788" cy="447675"/>
        </p:xfrm>
        <a:graphic>
          <a:graphicData uri="http://schemas.openxmlformats.org/presentationml/2006/ole">
            <mc:AlternateContent xmlns:mc="http://schemas.openxmlformats.org/markup-compatibility/2006">
              <mc:Choice xmlns:v="urn:schemas-microsoft-com:vml" Requires="v">
                <p:oleObj spid="_x0000_s64664" name="Equation" r:id="rId4" imgW="1752480" imgH="215640" progId="Equation.DSMT4">
                  <p:embed/>
                </p:oleObj>
              </mc:Choice>
              <mc:Fallback>
                <p:oleObj name="Equation" r:id="rId4" imgW="1752480" imgH="215640" progId="Equation.DSMT4">
                  <p:embed/>
                  <p:pic>
                    <p:nvPicPr>
                      <p:cNvPr id="11" name="对象 10">
                        <a:extLst>
                          <a:ext uri="{FF2B5EF4-FFF2-40B4-BE49-F238E27FC236}">
                            <a16:creationId xmlns:a16="http://schemas.microsoft.com/office/drawing/2014/main" id="{D120A741-82C4-4CEC-ADC6-D080D6F12869}"/>
                          </a:ext>
                        </a:extLst>
                      </p:cNvPr>
                      <p:cNvPicPr/>
                      <p:nvPr/>
                    </p:nvPicPr>
                    <p:blipFill>
                      <a:blip r:embed="rId5"/>
                      <a:stretch>
                        <a:fillRect/>
                      </a:stretch>
                    </p:blipFill>
                    <p:spPr>
                      <a:xfrm>
                        <a:off x="2597150" y="4051300"/>
                        <a:ext cx="3633788" cy="44767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56E9E92-B48E-44CD-AC4A-44D67D81AA8C}"/>
              </a:ext>
            </a:extLst>
          </p:cNvPr>
          <p:cNvGraphicFramePr>
            <a:graphicFrameLocks noChangeAspect="1"/>
          </p:cNvGraphicFramePr>
          <p:nvPr>
            <p:extLst>
              <p:ext uri="{D42A27DB-BD31-4B8C-83A1-F6EECF244321}">
                <p14:modId xmlns:p14="http://schemas.microsoft.com/office/powerpoint/2010/main" val="1104303690"/>
              </p:ext>
            </p:extLst>
          </p:nvPr>
        </p:nvGraphicFramePr>
        <p:xfrm>
          <a:off x="3706973" y="5734075"/>
          <a:ext cx="1370013" cy="368300"/>
        </p:xfrm>
        <a:graphic>
          <a:graphicData uri="http://schemas.openxmlformats.org/presentationml/2006/ole">
            <mc:AlternateContent xmlns:mc="http://schemas.openxmlformats.org/markup-compatibility/2006">
              <mc:Choice xmlns:v="urn:schemas-microsoft-com:vml" Requires="v">
                <p:oleObj spid="_x0000_s64665" name="Equation" r:id="rId6" imgW="660240" imgH="177480" progId="Equation.DSMT4">
                  <p:embed/>
                </p:oleObj>
              </mc:Choice>
              <mc:Fallback>
                <p:oleObj name="Equation" r:id="rId6" imgW="660240" imgH="177480" progId="Equation.DSMT4">
                  <p:embed/>
                  <p:pic>
                    <p:nvPicPr>
                      <p:cNvPr id="13" name="对象 12">
                        <a:extLst>
                          <a:ext uri="{FF2B5EF4-FFF2-40B4-BE49-F238E27FC236}">
                            <a16:creationId xmlns:a16="http://schemas.microsoft.com/office/drawing/2014/main" id="{756E9E92-B48E-44CD-AC4A-44D67D81AA8C}"/>
                          </a:ext>
                        </a:extLst>
                      </p:cNvPr>
                      <p:cNvPicPr/>
                      <p:nvPr/>
                    </p:nvPicPr>
                    <p:blipFill>
                      <a:blip r:embed="rId7"/>
                      <a:stretch>
                        <a:fillRect/>
                      </a:stretch>
                    </p:blipFill>
                    <p:spPr>
                      <a:xfrm>
                        <a:off x="3706973" y="5734075"/>
                        <a:ext cx="1370013" cy="368300"/>
                      </a:xfrm>
                      <a:prstGeom prst="rect">
                        <a:avLst/>
                      </a:prstGeom>
                    </p:spPr>
                  </p:pic>
                </p:oleObj>
              </mc:Fallback>
            </mc:AlternateContent>
          </a:graphicData>
        </a:graphic>
      </p:graphicFrame>
      <p:sp>
        <p:nvSpPr>
          <p:cNvPr id="5" name="箭头: 右 4">
            <a:extLst>
              <a:ext uri="{FF2B5EF4-FFF2-40B4-BE49-F238E27FC236}">
                <a16:creationId xmlns:a16="http://schemas.microsoft.com/office/drawing/2014/main" id="{D5D1E227-5264-46BB-87AA-0AE447B68DF7}"/>
              </a:ext>
            </a:extLst>
          </p:cNvPr>
          <p:cNvSpPr/>
          <p:nvPr/>
        </p:nvSpPr>
        <p:spPr>
          <a:xfrm>
            <a:off x="2339752" y="5850983"/>
            <a:ext cx="100811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对象 13">
            <a:extLst>
              <a:ext uri="{FF2B5EF4-FFF2-40B4-BE49-F238E27FC236}">
                <a16:creationId xmlns:a16="http://schemas.microsoft.com/office/drawing/2014/main" id="{A65948AD-00BD-4CE4-9DB0-DEA0B7463DF1}"/>
              </a:ext>
            </a:extLst>
          </p:cNvPr>
          <p:cNvGraphicFramePr>
            <a:graphicFrameLocks noChangeAspect="1"/>
          </p:cNvGraphicFramePr>
          <p:nvPr>
            <p:extLst>
              <p:ext uri="{D42A27DB-BD31-4B8C-83A1-F6EECF244321}">
                <p14:modId xmlns:p14="http://schemas.microsoft.com/office/powerpoint/2010/main" val="4024083123"/>
              </p:ext>
            </p:extLst>
          </p:nvPr>
        </p:nvGraphicFramePr>
        <p:xfrm>
          <a:off x="2011363" y="5119688"/>
          <a:ext cx="4581525" cy="447675"/>
        </p:xfrm>
        <a:graphic>
          <a:graphicData uri="http://schemas.openxmlformats.org/presentationml/2006/ole">
            <mc:AlternateContent xmlns:mc="http://schemas.openxmlformats.org/markup-compatibility/2006">
              <mc:Choice xmlns:v="urn:schemas-microsoft-com:vml" Requires="v">
                <p:oleObj spid="_x0000_s64666" name="Equation" r:id="rId8" imgW="2209680" imgH="215640" progId="Equation.DSMT4">
                  <p:embed/>
                </p:oleObj>
              </mc:Choice>
              <mc:Fallback>
                <p:oleObj name="Equation" r:id="rId8" imgW="2209680" imgH="215640" progId="Equation.DSMT4">
                  <p:embed/>
                  <p:pic>
                    <p:nvPicPr>
                      <p:cNvPr id="11" name="对象 10">
                        <a:extLst>
                          <a:ext uri="{FF2B5EF4-FFF2-40B4-BE49-F238E27FC236}">
                            <a16:creationId xmlns:a16="http://schemas.microsoft.com/office/drawing/2014/main" id="{D120A741-82C4-4CEC-ADC6-D080D6F12869}"/>
                          </a:ext>
                        </a:extLst>
                      </p:cNvPr>
                      <p:cNvPicPr/>
                      <p:nvPr/>
                    </p:nvPicPr>
                    <p:blipFill>
                      <a:blip r:embed="rId9"/>
                      <a:stretch>
                        <a:fillRect/>
                      </a:stretch>
                    </p:blipFill>
                    <p:spPr>
                      <a:xfrm>
                        <a:off x="2011363" y="5119688"/>
                        <a:ext cx="4581525" cy="447675"/>
                      </a:xfrm>
                      <a:prstGeom prst="rect">
                        <a:avLst/>
                      </a:prstGeom>
                    </p:spPr>
                  </p:pic>
                </p:oleObj>
              </mc:Fallback>
            </mc:AlternateContent>
          </a:graphicData>
        </a:graphic>
      </p:graphicFrame>
    </p:spTree>
    <p:extLst>
      <p:ext uri="{BB962C8B-B14F-4D97-AF65-F5344CB8AC3E}">
        <p14:creationId xmlns:p14="http://schemas.microsoft.com/office/powerpoint/2010/main" val="25891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5548</TotalTime>
  <Words>3314</Words>
  <Application>Microsoft Office PowerPoint</Application>
  <PresentationFormat>全屏显示(4:3)</PresentationFormat>
  <Paragraphs>594</Paragraphs>
  <Slides>53</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68" baseType="lpstr">
      <vt:lpstr>Arial Unicode MS</vt:lpstr>
      <vt:lpstr>等线</vt:lpstr>
      <vt:lpstr>黑体</vt:lpstr>
      <vt:lpstr>宋体</vt:lpstr>
      <vt:lpstr>微软雅黑</vt:lpstr>
      <vt:lpstr>新宋体</vt:lpstr>
      <vt:lpstr>Arial</vt:lpstr>
      <vt:lpstr>Calibri</vt:lpstr>
      <vt:lpstr>Cambria Math</vt:lpstr>
      <vt:lpstr>Times New Roman</vt:lpstr>
      <vt:lpstr>Wingdings</vt:lpstr>
      <vt:lpstr>Office 主题</vt:lpstr>
      <vt:lpstr>MathType 6.0 Equation</vt:lpstr>
      <vt:lpstr>Microsoft 公式 3.0</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状 态 概 率 及 其 计 算</vt:lpstr>
      <vt:lpstr>PowerPoint 演示文稿</vt:lpstr>
      <vt:lpstr>PowerPoint 演示文稿</vt:lpstr>
      <vt:lpstr>PowerPoint 演示文稿</vt:lpstr>
      <vt:lpstr>PowerPoint 演示文稿</vt:lpstr>
      <vt:lpstr>终极状态概率预测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xmwang</dc:creator>
  <cp:lastModifiedBy>xmwang</cp:lastModifiedBy>
  <cp:revision>241</cp:revision>
  <cp:lastPrinted>2019-09-18T06:26:08Z</cp:lastPrinted>
  <dcterms:created xsi:type="dcterms:W3CDTF">2018-08-30T03:08:46Z</dcterms:created>
  <dcterms:modified xsi:type="dcterms:W3CDTF">2019-09-18T08:25:55Z</dcterms:modified>
</cp:coreProperties>
</file>