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4" r:id="rId2"/>
    <p:sldId id="578" r:id="rId3"/>
    <p:sldId id="257" r:id="rId4"/>
    <p:sldId id="555" r:id="rId5"/>
    <p:sldId id="559" r:id="rId6"/>
    <p:sldId id="562" r:id="rId7"/>
    <p:sldId id="563" r:id="rId8"/>
    <p:sldId id="577" r:id="rId9"/>
    <p:sldId id="565" r:id="rId10"/>
    <p:sldId id="566" r:id="rId11"/>
    <p:sldId id="567" r:id="rId12"/>
    <p:sldId id="568" r:id="rId13"/>
    <p:sldId id="569" r:id="rId14"/>
    <p:sldId id="570" r:id="rId15"/>
    <p:sldId id="572" r:id="rId16"/>
    <p:sldId id="573" r:id="rId17"/>
    <p:sldId id="574" r:id="rId18"/>
    <p:sldId id="575" r:id="rId19"/>
    <p:sldId id="57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90" autoAdjust="0"/>
  </p:normalViewPr>
  <p:slideViewPr>
    <p:cSldViewPr>
      <p:cViewPr varScale="1">
        <p:scale>
          <a:sx n="82" d="100"/>
          <a:sy n="82" d="100"/>
        </p:scale>
        <p:origin x="58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umo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Picture 2" descr="http://www.scut.edu.cn/publish2/news/intro/logo/resource/1smevus1otq84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1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395536" y="1556792"/>
            <a:ext cx="841640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  <a:defRPr sz="4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ts val="25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  <a:defRPr sz="2000" b="1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ts val="250"/>
              </a:spcBef>
              <a:buClr>
                <a:srgbClr val="ED3742"/>
              </a:buClr>
              <a:buSzPct val="100000"/>
              <a:buFont typeface="Wingdings 2" panose="05020102010507070707" pitchFamily="18" charset="2"/>
              <a:buChar char=""/>
              <a:defRPr sz="2400">
                <a:latin typeface="Arial Rounded MT Bold" panose="020F07040305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ts val="225"/>
              </a:spcBef>
              <a:buClr>
                <a:srgbClr val="ED3742"/>
              </a:buClr>
              <a:buSzPct val="112000"/>
              <a:buFont typeface="Verdana" panose="020B0604030504040204" pitchFamily="34" charset="0"/>
              <a:buChar char="◦"/>
              <a:defRPr sz="1900">
                <a:latin typeface="Arial Rounded MT Bold" panose="020F07040305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ts val="250"/>
              </a:spcBef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latin typeface="Arial Rounded MT Bold" panose="020F07040305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latin typeface="Arial Rounded MT Bold" panose="020F07040305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latin typeface="Arial Rounded MT Bold" panose="020F07040305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latin typeface="Arial Rounded MT Bold" panose="020F07040305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panose="05020102010507070707" pitchFamily="18" charset="2"/>
              <a:buChar char=""/>
              <a:defRPr sz="2000">
                <a:latin typeface="Arial Rounded MT Bold" panose="020F07040305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5400" dirty="0">
                <a:solidFill>
                  <a:srgbClr val="C00000"/>
                </a:solidFill>
                <a:latin typeface="Arial" charset="0"/>
                <a:ea typeface="华文新魏" pitchFamily="2" charset="-122"/>
              </a:rPr>
              <a:t>数学建模与数学实验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62263" y="3429000"/>
            <a:ext cx="4419479" cy="1380694"/>
          </a:xfrm>
          <a:prstGeom prst="rect">
            <a:avLst/>
          </a:prstGeom>
          <a:noFill/>
        </p:spPr>
        <p:txBody>
          <a:bodyPr wrap="none" lIns="0" tIns="18000" rIns="0" bIns="1800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主讲人：汪秀敏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Email: xmwang@scut.edu.cn</a:t>
            </a:r>
          </a:p>
          <a:p>
            <a:pPr algn="ctr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计算机科学与工程学院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" name="Group 3"/>
          <p:cNvGrpSpPr>
            <a:grpSpLocks/>
          </p:cNvGrpSpPr>
          <p:nvPr/>
        </p:nvGrpSpPr>
        <p:grpSpPr bwMode="auto">
          <a:xfrm>
            <a:off x="1439467" y="5662615"/>
            <a:ext cx="6265069" cy="719137"/>
            <a:chOff x="249" y="3702"/>
            <a:chExt cx="5262" cy="453"/>
          </a:xfrm>
        </p:grpSpPr>
        <p:pic>
          <p:nvPicPr>
            <p:cNvPr id="35" name="Picture 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3702"/>
              <a:ext cx="635" cy="453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3702"/>
              <a:ext cx="635" cy="453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8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" y="3702"/>
              <a:ext cx="635" cy="453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9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3702"/>
              <a:ext cx="635" cy="453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0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3702"/>
              <a:ext cx="635" cy="453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1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3702"/>
              <a:ext cx="635" cy="453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3"/>
            <p:cNvPicPr>
              <a:picLocks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" y="3702"/>
              <a:ext cx="635" cy="453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49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10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1.2 </a:t>
            </a:r>
            <a:r>
              <a:rPr lang="zh-CN" altLang="en-US" sz="3600" dirty="0"/>
              <a:t>数学建模的重要意义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2D003C75-7931-4D76-95B8-E2DA79BF1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52736"/>
            <a:ext cx="8686328" cy="55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6" tIns="45694" rIns="91386" bIns="45694">
            <a:spAutoFit/>
          </a:bodyPr>
          <a:lstStyle>
            <a:lvl1pPr marL="1976438" indent="-19764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8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在一般工程技术领域，数学建模仍然大有用武之处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AD1C29E3-67DC-4865-9F7B-37D0C683D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988840"/>
            <a:ext cx="8640960" cy="55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6" tIns="45694" rIns="91386" bIns="45694">
            <a:spAutoFit/>
          </a:bodyPr>
          <a:lstStyle>
            <a:lvl1pPr marL="1976438" indent="-19764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8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在高新技术领域，数学建模几乎是必不可少的工具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234D563C-DE87-4AC6-A23D-2EDF4693C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856147"/>
            <a:ext cx="7848872" cy="55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6" tIns="45694" rIns="91386" bIns="45694">
            <a:spAutoFit/>
          </a:bodyPr>
          <a:lstStyle>
            <a:lvl1pPr marL="1976438" indent="-19764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8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数学渗透多个新领域，为数学建模提供新天地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E0D2656-656C-4791-BA4E-397963AEF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3916203"/>
            <a:ext cx="1584176" cy="468638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</a:rPr>
              <a:t>数学建模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14DEC25-0245-4E6A-8BE6-77D0B197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3916929"/>
            <a:ext cx="1800200" cy="467339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</a:rPr>
              <a:t>计算机技术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EEB80F-694D-4331-9DC8-209EF70DD79B}"/>
              </a:ext>
            </a:extLst>
          </p:cNvPr>
          <p:cNvSpPr txBox="1"/>
          <p:nvPr/>
        </p:nvSpPr>
        <p:spPr>
          <a:xfrm>
            <a:off x="3875668" y="38610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+</a:t>
            </a:r>
            <a:endParaRPr lang="zh-CN" altLang="en-US" sz="2800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B54119A2-F9D3-458C-80E0-D55D35300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12" y="5280559"/>
            <a:ext cx="1615260" cy="3806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</a:rPr>
              <a:t>分析与设计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6CE00677-981A-4742-BB66-E7E5FB365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5280559"/>
            <a:ext cx="1615260" cy="3806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</a:rPr>
              <a:t>预报与决策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BE4A045B-E8AA-4BE5-8299-8F7701A27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5287192"/>
            <a:ext cx="1598974" cy="3806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</a:rPr>
              <a:t>控制与优化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5C59B36-A9D2-4161-ADC3-00E8F67A0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5280559"/>
            <a:ext cx="1511412" cy="3806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</a:rPr>
              <a:t>规划与管理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6028206-383A-4579-82D6-21BD330E0B6D}"/>
              </a:ext>
            </a:extLst>
          </p:cNvPr>
          <p:cNvSpPr/>
          <p:nvPr/>
        </p:nvSpPr>
        <p:spPr>
          <a:xfrm>
            <a:off x="1979712" y="3717032"/>
            <a:ext cx="432048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CD0A4B3-23AB-40D4-BEAD-EDD7815CEAD4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475656" y="4581128"/>
            <a:ext cx="2664296" cy="699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9504FCE-E32A-4750-BC5A-289771B93BC0}"/>
              </a:ext>
            </a:extLst>
          </p:cNvPr>
          <p:cNvCxnSpPr>
            <a:stCxn id="3" idx="2"/>
            <a:endCxn id="20" idx="0"/>
          </p:cNvCxnSpPr>
          <p:nvPr/>
        </p:nvCxnSpPr>
        <p:spPr>
          <a:xfrm flipH="1">
            <a:off x="3219390" y="4581128"/>
            <a:ext cx="920562" cy="699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AF79BC3-7AD1-4A3F-B564-B347D3104BD2}"/>
              </a:ext>
            </a:extLst>
          </p:cNvPr>
          <p:cNvCxnSpPr>
            <a:stCxn id="3" idx="2"/>
            <a:endCxn id="21" idx="0"/>
          </p:cNvCxnSpPr>
          <p:nvPr/>
        </p:nvCxnSpPr>
        <p:spPr>
          <a:xfrm>
            <a:off x="4139952" y="4581128"/>
            <a:ext cx="943503" cy="70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292B180-D9FE-4293-A32C-E459C4975E21}"/>
              </a:ext>
            </a:extLst>
          </p:cNvPr>
          <p:cNvCxnSpPr>
            <a:stCxn id="3" idx="2"/>
            <a:endCxn id="23" idx="0"/>
          </p:cNvCxnSpPr>
          <p:nvPr/>
        </p:nvCxnSpPr>
        <p:spPr>
          <a:xfrm>
            <a:off x="4139952" y="4581128"/>
            <a:ext cx="2771930" cy="699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6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11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1.3 </a:t>
            </a:r>
            <a:r>
              <a:rPr lang="zh-CN" altLang="en-US" sz="3600" dirty="0"/>
              <a:t>数学建模示例</a:t>
            </a:r>
          </a:p>
        </p:txBody>
      </p:sp>
      <p:sp>
        <p:nvSpPr>
          <p:cNvPr id="25" name="Text Box 3">
            <a:extLst>
              <a:ext uri="{FF2B5EF4-FFF2-40B4-BE49-F238E27FC236}">
                <a16:creationId xmlns:a16="http://schemas.microsoft.com/office/drawing/2014/main" id="{E8A5FBD5-F88C-4BE5-B55B-DBF7A3BF0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8686328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>
                <a:latin typeface="+mj-ea"/>
                <a:ea typeface="+mj-ea"/>
              </a:rPr>
              <a:t>1.3.1 </a:t>
            </a:r>
            <a:r>
              <a:rPr lang="zh-CN" altLang="en-US" sz="3200" b="1" dirty="0">
                <a:latin typeface="+mj-ea"/>
                <a:ea typeface="+mj-ea"/>
              </a:rPr>
              <a:t>四只脚的</a:t>
            </a:r>
            <a:r>
              <a:rPr lang="zh-CN" altLang="zh-CN" sz="3200" b="1" dirty="0">
                <a:latin typeface="+mj-ea"/>
                <a:ea typeface="+mj-ea"/>
              </a:rPr>
              <a:t>椅子能在不平的地面上放稳吗</a:t>
            </a:r>
            <a:r>
              <a:rPr lang="zh-CN" altLang="en-US" sz="3200" b="1" dirty="0">
                <a:latin typeface="+mj-ea"/>
                <a:ea typeface="+mj-ea"/>
              </a:rPr>
              <a:t>？</a:t>
            </a:r>
            <a:endParaRPr lang="zh-CN" altLang="zh-CN" sz="3200" b="1" dirty="0">
              <a:latin typeface="+mj-ea"/>
              <a:ea typeface="+mj-ea"/>
            </a:endParaRP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886207DF-D3FE-494F-A575-156F057C1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264" y="1916832"/>
            <a:ext cx="1828800" cy="579437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>
                <a:latin typeface="Times New Roman" panose="02020603050405020304" pitchFamily="18" charset="0"/>
                <a:ea typeface="楷体_GB2312" pitchFamily="1" charset="-122"/>
              </a:rPr>
              <a:t>问题分析</a:t>
            </a: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4CCB9897-3C3F-4F6B-B083-54855FAAD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115667"/>
            <a:ext cx="665163" cy="204152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>
                <a:latin typeface="Times New Roman" panose="02020603050405020304" pitchFamily="18" charset="0"/>
                <a:ea typeface="楷体_GB2312" pitchFamily="1" charset="-122"/>
              </a:rPr>
              <a:t>模型假设</a:t>
            </a:r>
          </a:p>
        </p:txBody>
      </p:sp>
      <p:sp>
        <p:nvSpPr>
          <p:cNvPr id="31" name="Text Box 6">
            <a:extLst>
              <a:ext uri="{FF2B5EF4-FFF2-40B4-BE49-F238E27FC236}">
                <a16:creationId xmlns:a16="http://schemas.microsoft.com/office/drawing/2014/main" id="{CAA2489B-A2CB-4F74-A95D-179D6E3A8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464" y="1916832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</a:rPr>
              <a:t>通常 ~ 三只脚着地</a:t>
            </a:r>
          </a:p>
        </p:txBody>
      </p:sp>
      <p:sp>
        <p:nvSpPr>
          <p:cNvPr id="32" name="Text Box 7">
            <a:extLst>
              <a:ext uri="{FF2B5EF4-FFF2-40B4-BE49-F238E27FC236}">
                <a16:creationId xmlns:a16="http://schemas.microsoft.com/office/drawing/2014/main" id="{1D6DBC44-58CB-44B1-9FFD-3734B8B88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264" y="1916832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放稳 ~ 四只脚着地</a:t>
            </a:r>
          </a:p>
        </p:txBody>
      </p:sp>
      <p:sp>
        <p:nvSpPr>
          <p:cNvPr id="33" name="Text Box 8">
            <a:extLst>
              <a:ext uri="{FF2B5EF4-FFF2-40B4-BE49-F238E27FC236}">
                <a16:creationId xmlns:a16="http://schemas.microsoft.com/office/drawing/2014/main" id="{EE20BE35-F878-4D42-AFC5-E370397DF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706" y="3140968"/>
            <a:ext cx="7433741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>
                <a:latin typeface="Times New Roman" panose="02020603050405020304" pitchFamily="18" charset="0"/>
              </a:rPr>
              <a:t> 四条腿一样长，椅脚与地面点接触，四脚连线呈正方形;</a:t>
            </a:r>
          </a:p>
        </p:txBody>
      </p:sp>
      <p:sp>
        <p:nvSpPr>
          <p:cNvPr id="34" name="Text Box 9">
            <a:extLst>
              <a:ext uri="{FF2B5EF4-FFF2-40B4-BE49-F238E27FC236}">
                <a16:creationId xmlns:a16="http://schemas.microsoft.com/office/drawing/2014/main" id="{28F41C9C-EA6A-41F9-A47B-7A287B548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706" y="4360168"/>
            <a:ext cx="7649766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>
                <a:latin typeface="Times New Roman" panose="02020603050405020304" pitchFamily="18" charset="0"/>
              </a:rPr>
              <a:t> 地面高度连续变化，可视为数学上的连续曲面;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29573A7E-9F41-41F5-81C0-D79C19121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706" y="5085184"/>
            <a:ext cx="721771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>
                <a:latin typeface="Times New Roman" panose="02020603050405020304" pitchFamily="18" charset="0"/>
              </a:rPr>
              <a:t> 地面相对平坦，使椅子在任意位置至少三只脚同时着地。</a:t>
            </a:r>
          </a:p>
        </p:txBody>
      </p:sp>
    </p:spTree>
    <p:extLst>
      <p:ext uri="{BB962C8B-B14F-4D97-AF65-F5344CB8AC3E}">
        <p14:creationId xmlns:p14="http://schemas.microsoft.com/office/powerpoint/2010/main" val="168228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  <p:bldP spid="27" grpId="0" animBg="1" autoUpdateAnimBg="0"/>
      <p:bldP spid="30" grpId="0" animBg="1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1.3 </a:t>
            </a:r>
            <a:r>
              <a:rPr lang="zh-CN" altLang="en-US" sz="3600" dirty="0"/>
              <a:t>数学建模示例</a:t>
            </a:r>
          </a:p>
        </p:txBody>
      </p:sp>
      <p:sp>
        <p:nvSpPr>
          <p:cNvPr id="109" name="Text Box 2">
            <a:extLst>
              <a:ext uri="{FF2B5EF4-FFF2-40B4-BE49-F238E27FC236}">
                <a16:creationId xmlns:a16="http://schemas.microsoft.com/office/drawing/2014/main" id="{24F77AD1-1AD2-4385-B51B-89A74094F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58" y="896647"/>
            <a:ext cx="1905000" cy="579437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3200" b="1">
                <a:latin typeface="Times New Roman" panose="02020603050405020304" pitchFamily="18" charset="0"/>
                <a:ea typeface="楷体_GB2312" pitchFamily="1" charset="-122"/>
              </a:defRPr>
            </a:lvl1pPr>
          </a:lstStyle>
          <a:p>
            <a:r>
              <a:rPr lang="zh-CN" altLang="zh-CN" dirty="0"/>
              <a:t>模型构成</a:t>
            </a:r>
          </a:p>
        </p:txBody>
      </p:sp>
      <p:sp>
        <p:nvSpPr>
          <p:cNvPr id="110" name="Text Box 3">
            <a:extLst>
              <a:ext uri="{FF2B5EF4-FFF2-40B4-BE49-F238E27FC236}">
                <a16:creationId xmlns:a16="http://schemas.microsoft.com/office/drawing/2014/main" id="{127A7A1C-ED47-409D-A498-5EF7F4483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00175"/>
            <a:ext cx="845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</a:rPr>
              <a:t>用数学语言把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椅子位置</a:t>
            </a:r>
            <a:r>
              <a:rPr lang="zh-CN" altLang="zh-CN" sz="2800" b="1" dirty="0">
                <a:latin typeface="Times New Roman" panose="02020603050405020304" pitchFamily="18" charset="0"/>
              </a:rPr>
              <a:t>和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四只脚着地</a:t>
            </a:r>
            <a:r>
              <a:rPr lang="zh-CN" altLang="zh-CN" sz="2800" b="1" dirty="0">
                <a:latin typeface="Times New Roman" panose="02020603050405020304" pitchFamily="18" charset="0"/>
              </a:rPr>
              <a:t>的关系表示出来</a:t>
            </a:r>
          </a:p>
        </p:txBody>
      </p:sp>
      <p:sp>
        <p:nvSpPr>
          <p:cNvPr id="111" name="Text Box 4">
            <a:extLst>
              <a:ext uri="{FF2B5EF4-FFF2-40B4-BE49-F238E27FC236}">
                <a16:creationId xmlns:a16="http://schemas.microsoft.com/office/drawing/2014/main" id="{149212FD-559C-4DE9-A548-4E7C3CF82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95488"/>
            <a:ext cx="19812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 dirty="0">
                <a:latin typeface="Times New Roman" panose="02020603050405020304" pitchFamily="18" charset="0"/>
              </a:rPr>
              <a:t> 椅子位置</a:t>
            </a:r>
          </a:p>
        </p:txBody>
      </p:sp>
      <p:sp>
        <p:nvSpPr>
          <p:cNvPr id="112" name="Text Box 5">
            <a:extLst>
              <a:ext uri="{FF2B5EF4-FFF2-40B4-BE49-F238E27FC236}">
                <a16:creationId xmlns:a16="http://schemas.microsoft.com/office/drawing/2014/main" id="{4B889664-C009-4063-BBA8-B22C92C55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95488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latin typeface="Times New Roman" panose="02020603050405020304" pitchFamily="18" charset="0"/>
              </a:rPr>
              <a:t>利用正方形(椅脚连线)的对称性</a:t>
            </a:r>
          </a:p>
        </p:txBody>
      </p:sp>
      <p:grpSp>
        <p:nvGrpSpPr>
          <p:cNvPr id="113" name="Group 6">
            <a:extLst>
              <a:ext uri="{FF2B5EF4-FFF2-40B4-BE49-F238E27FC236}">
                <a16:creationId xmlns:a16="http://schemas.microsoft.com/office/drawing/2014/main" id="{8E0FBF5C-C321-4847-810E-2D5C0A263278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528888"/>
            <a:ext cx="3657600" cy="2895600"/>
            <a:chOff x="0" y="0"/>
            <a:chExt cx="2304" cy="1824"/>
          </a:xfrm>
        </p:grpSpPr>
        <p:sp>
          <p:nvSpPr>
            <p:cNvPr id="114" name="Line 7">
              <a:extLst>
                <a:ext uri="{FF2B5EF4-FFF2-40B4-BE49-F238E27FC236}">
                  <a16:creationId xmlns:a16="http://schemas.microsoft.com/office/drawing/2014/main" id="{59A9E4D6-6826-4065-B412-495F71E3E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12"/>
              <a:ext cx="211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Line 8">
              <a:extLst>
                <a:ext uri="{FF2B5EF4-FFF2-40B4-BE49-F238E27FC236}">
                  <a16:creationId xmlns:a16="http://schemas.microsoft.com/office/drawing/2014/main" id="{FBEF4FB8-32B7-4906-A7BE-D895074FA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0"/>
              <a:ext cx="0" cy="177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9">
              <a:extLst>
                <a:ext uri="{FF2B5EF4-FFF2-40B4-BE49-F238E27FC236}">
                  <a16:creationId xmlns:a16="http://schemas.microsoft.com/office/drawing/2014/main" id="{84A5B21B-8E13-40B8-86F8-3E7DE5C0D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92"/>
              <a:ext cx="768" cy="72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10">
              <a:extLst>
                <a:ext uri="{FF2B5EF4-FFF2-40B4-BE49-F238E27FC236}">
                  <a16:creationId xmlns:a16="http://schemas.microsoft.com/office/drawing/2014/main" id="{69AB21F8-C0C4-4DD1-AA79-C15CC8E8C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192"/>
              <a:ext cx="720" cy="72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11">
              <a:extLst>
                <a:ext uri="{FF2B5EF4-FFF2-40B4-BE49-F238E27FC236}">
                  <a16:creationId xmlns:a16="http://schemas.microsoft.com/office/drawing/2014/main" id="{4E487986-6C48-44C6-906C-5D6A0A064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912"/>
              <a:ext cx="720" cy="67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12">
              <a:extLst>
                <a:ext uri="{FF2B5EF4-FFF2-40B4-BE49-F238E27FC236}">
                  <a16:creationId xmlns:a16="http://schemas.microsoft.com/office/drawing/2014/main" id="{0E721DEF-1B59-48FA-82D0-A8A28CF34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912"/>
              <a:ext cx="768" cy="67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Text Box 13">
              <a:extLst>
                <a:ext uri="{FF2B5EF4-FFF2-40B4-BE49-F238E27FC236}">
                  <a16:creationId xmlns:a16="http://schemas.microsoft.com/office/drawing/2014/main" id="{D6A3F207-D1BE-4319-88A9-8C0B81DBB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873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i="1">
                  <a:latin typeface="Times New Roman" panose="02020603050405020304" pitchFamily="18" charset="0"/>
                </a:rPr>
                <a:t>x</a:t>
              </a:r>
              <a:endParaRPr lang="zh-CN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121" name="Text Box 14">
              <a:extLst>
                <a:ext uri="{FF2B5EF4-FFF2-40B4-BE49-F238E27FC236}">
                  <a16:creationId xmlns:a16="http://schemas.microsoft.com/office/drawing/2014/main" id="{978E9314-B0CF-4048-9F29-858B796F6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22" name="Text Box 15">
              <a:extLst>
                <a:ext uri="{FF2B5EF4-FFF2-40B4-BE49-F238E27FC236}">
                  <a16:creationId xmlns:a16="http://schemas.microsoft.com/office/drawing/2014/main" id="{0CC7A97C-0D45-4FD3-93FA-3D05F14FB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62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3" name="Text Box 16">
              <a:extLst>
                <a:ext uri="{FF2B5EF4-FFF2-40B4-BE49-F238E27FC236}">
                  <a16:creationId xmlns:a16="http://schemas.microsoft.com/office/drawing/2014/main" id="{A43D4FCE-2541-4974-A412-BBB90FAFC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5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4" name="Text Box 17">
              <a:extLst>
                <a:ext uri="{FF2B5EF4-FFF2-40B4-BE49-F238E27FC236}">
                  <a16:creationId xmlns:a16="http://schemas.microsoft.com/office/drawing/2014/main" id="{2A39F361-1694-4746-B151-AAEC0B6AC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6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5" name="Text Box 18">
              <a:extLst>
                <a:ext uri="{FF2B5EF4-FFF2-40B4-BE49-F238E27FC236}">
                  <a16:creationId xmlns:a16="http://schemas.microsoft.com/office/drawing/2014/main" id="{3DC60979-7560-4D0E-9810-BDBA67DEE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86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126" name="Group 19">
            <a:extLst>
              <a:ext uri="{FF2B5EF4-FFF2-40B4-BE49-F238E27FC236}">
                <a16:creationId xmlns:a16="http://schemas.microsoft.com/office/drawing/2014/main" id="{6BB5DCC5-2456-4BB3-AC84-FC3DC6215CB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605088"/>
            <a:ext cx="3124200" cy="2590800"/>
            <a:chOff x="0" y="0"/>
            <a:chExt cx="1968" cy="1632"/>
          </a:xfrm>
        </p:grpSpPr>
        <p:grpSp>
          <p:nvGrpSpPr>
            <p:cNvPr id="127" name="Group 20">
              <a:extLst>
                <a:ext uri="{FF2B5EF4-FFF2-40B4-BE49-F238E27FC236}">
                  <a16:creationId xmlns:a16="http://schemas.microsoft.com/office/drawing/2014/main" id="{60C75570-1922-4F9B-A25F-E4B718FB6B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728" cy="1632"/>
              <a:chOff x="0" y="0"/>
              <a:chExt cx="1728" cy="1632"/>
            </a:xfrm>
          </p:grpSpPr>
          <p:sp>
            <p:nvSpPr>
              <p:cNvPr id="129" name="Line 21">
                <a:extLst>
                  <a:ext uri="{FF2B5EF4-FFF2-40B4-BE49-F238E27FC236}">
                    <a16:creationId xmlns:a16="http://schemas.microsoft.com/office/drawing/2014/main" id="{009FDE72-DE5B-4223-A79A-195EA3C93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336"/>
                <a:ext cx="1632" cy="1056"/>
              </a:xfrm>
              <a:prstGeom prst="line">
                <a:avLst/>
              </a:prstGeom>
              <a:noFill/>
              <a:ln w="9525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" name="Line 22">
                <a:extLst>
                  <a:ext uri="{FF2B5EF4-FFF2-40B4-BE49-F238E27FC236}">
                    <a16:creationId xmlns:a16="http://schemas.microsoft.com/office/drawing/2014/main" id="{2C61E982-55ED-43DB-970E-11FF3A4C94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144"/>
                <a:ext cx="1008" cy="1488"/>
              </a:xfrm>
              <a:prstGeom prst="line">
                <a:avLst/>
              </a:prstGeom>
              <a:noFill/>
              <a:ln w="9525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" name="Line 23">
                <a:extLst>
                  <a:ext uri="{FF2B5EF4-FFF2-40B4-BE49-F238E27FC236}">
                    <a16:creationId xmlns:a16="http://schemas.microsoft.com/office/drawing/2014/main" id="{76E7BFF4-40C1-4018-A88E-7EE846A40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40"/>
                <a:ext cx="1104" cy="192"/>
              </a:xfrm>
              <a:prstGeom prst="line">
                <a:avLst/>
              </a:prstGeom>
              <a:noFill/>
              <a:ln w="38100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" name="Line 24">
                <a:extLst>
                  <a:ext uri="{FF2B5EF4-FFF2-40B4-BE49-F238E27FC236}">
                    <a16:creationId xmlns:a16="http://schemas.microsoft.com/office/drawing/2014/main" id="{A99CEF5A-3B0D-46F8-A833-0D3259CD6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296"/>
                <a:ext cx="1104" cy="192"/>
              </a:xfrm>
              <a:prstGeom prst="line">
                <a:avLst/>
              </a:prstGeom>
              <a:noFill/>
              <a:ln w="28575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" name="Line 25">
                <a:extLst>
                  <a:ext uri="{FF2B5EF4-FFF2-40B4-BE49-F238E27FC236}">
                    <a16:creationId xmlns:a16="http://schemas.microsoft.com/office/drawing/2014/main" id="{E513C709-1CAC-4973-A68E-274C7B404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" y="240"/>
                <a:ext cx="240" cy="1056"/>
              </a:xfrm>
              <a:prstGeom prst="line">
                <a:avLst/>
              </a:prstGeom>
              <a:noFill/>
              <a:ln w="38100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" name="Line 26">
                <a:extLst>
                  <a:ext uri="{FF2B5EF4-FFF2-40B4-BE49-F238E27FC236}">
                    <a16:creationId xmlns:a16="http://schemas.microsoft.com/office/drawing/2014/main" id="{6F7C371F-57BD-4901-9DFC-D1FE42EB1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432"/>
                <a:ext cx="240" cy="1056"/>
              </a:xfrm>
              <a:prstGeom prst="line">
                <a:avLst/>
              </a:prstGeom>
              <a:noFill/>
              <a:ln w="38100" cmpd="sng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" name="Text Box 27">
                <a:extLst>
                  <a:ext uri="{FF2B5EF4-FFF2-40B4-BE49-F238E27FC236}">
                    <a16:creationId xmlns:a16="http://schemas.microsoft.com/office/drawing/2014/main" id="{18699E87-A6ED-4B4E-9DD4-FA9E74E2C2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344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D´</a:t>
                </a:r>
              </a:p>
            </p:txBody>
          </p:sp>
          <p:sp>
            <p:nvSpPr>
              <p:cNvPr id="136" name="Text Box 28">
                <a:extLst>
                  <a:ext uri="{FF2B5EF4-FFF2-40B4-BE49-F238E27FC236}">
                    <a16:creationId xmlns:a16="http://schemas.microsoft.com/office/drawing/2014/main" id="{26C7708D-4731-4A14-8F8C-952E2025B6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296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C ´</a:t>
                </a:r>
              </a:p>
            </p:txBody>
          </p:sp>
          <p:sp>
            <p:nvSpPr>
              <p:cNvPr id="137" name="Text Box 29">
                <a:extLst>
                  <a:ext uri="{FF2B5EF4-FFF2-40B4-BE49-F238E27FC236}">
                    <a16:creationId xmlns:a16="http://schemas.microsoft.com/office/drawing/2014/main" id="{568CABB4-C6BA-4867-8E25-A79F931728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0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4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B </a:t>
                </a:r>
                <a:r>
                  <a:rPr lang="zh-CN" altLang="zh-CN" sz="280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´</a:t>
                </a:r>
              </a:p>
            </p:txBody>
          </p:sp>
        </p:grpSp>
        <p:sp>
          <p:nvSpPr>
            <p:cNvPr id="128" name="Text Box 30">
              <a:extLst>
                <a:ext uri="{FF2B5EF4-FFF2-40B4-BE49-F238E27FC236}">
                  <a16:creationId xmlns:a16="http://schemas.microsoft.com/office/drawing/2014/main" id="{309DDFAF-CF8D-4137-8C87-77AD3852A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96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A </a:t>
              </a:r>
              <a:r>
                <a:rPr lang="zh-CN" altLang="zh-CN" sz="2800">
                  <a:solidFill>
                    <a:srgbClr val="FF3300"/>
                  </a:solidFill>
                  <a:latin typeface="Times New Roman" panose="02020603050405020304" pitchFamily="18" charset="0"/>
                </a:rPr>
                <a:t>´</a:t>
              </a:r>
            </a:p>
          </p:txBody>
        </p:sp>
      </p:grpSp>
      <p:sp>
        <p:nvSpPr>
          <p:cNvPr id="138" name="Text Box 31">
            <a:extLst>
              <a:ext uri="{FF2B5EF4-FFF2-40B4-BE49-F238E27FC236}">
                <a16:creationId xmlns:a16="http://schemas.microsoft.com/office/drawing/2014/main" id="{FB6E1E29-A8F5-424F-9B5A-BB90FCF6C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81288"/>
            <a:ext cx="617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用</a:t>
            </a:r>
            <a:r>
              <a:rPr lang="zh-CN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(对角线与</a:t>
            </a:r>
            <a:r>
              <a:rPr lang="zh-CN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轴的夹角)表示椅子位置</a:t>
            </a:r>
            <a:endParaRPr lang="zh-CN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39" name="Text Box 32">
            <a:extLst>
              <a:ext uri="{FF2B5EF4-FFF2-40B4-BE49-F238E27FC236}">
                <a16:creationId xmlns:a16="http://schemas.microsoft.com/office/drawing/2014/main" id="{4D3D8940-63F3-4B3D-8C54-61E4CC6CA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90888"/>
            <a:ext cx="22860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800" b="1">
                <a:latin typeface="Times New Roman" panose="02020603050405020304" pitchFamily="18" charset="0"/>
              </a:rPr>
              <a:t> 四只脚着地</a:t>
            </a:r>
          </a:p>
        </p:txBody>
      </p:sp>
      <p:sp>
        <p:nvSpPr>
          <p:cNvPr id="140" name="Text Box 33">
            <a:extLst>
              <a:ext uri="{FF2B5EF4-FFF2-40B4-BE49-F238E27FC236}">
                <a16:creationId xmlns:a16="http://schemas.microsoft.com/office/drawing/2014/main" id="{8B4D5F7E-65AC-4B67-9869-8C0B56336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554" y="4100593"/>
            <a:ext cx="1784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椅子在不同位置距离不同</a:t>
            </a:r>
            <a:endParaRPr lang="zh-CN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1" name="Text Box 34">
            <a:extLst>
              <a:ext uri="{FF2B5EF4-FFF2-40B4-BE49-F238E27FC236}">
                <a16:creationId xmlns:a16="http://schemas.microsoft.com/office/drawing/2014/main" id="{675BD853-92F1-41DD-BEC3-8FD05AAEA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05300"/>
            <a:ext cx="1752600" cy="9461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latin typeface="Times New Roman" panose="02020603050405020304" pitchFamily="18" charset="0"/>
              </a:rPr>
              <a:t>四个距离(四只脚)</a:t>
            </a:r>
          </a:p>
        </p:txBody>
      </p:sp>
      <p:sp>
        <p:nvSpPr>
          <p:cNvPr id="142" name="Text Box 35">
            <a:extLst>
              <a:ext uri="{FF2B5EF4-FFF2-40B4-BE49-F238E27FC236}">
                <a16:creationId xmlns:a16="http://schemas.microsoft.com/office/drawing/2014/main" id="{475B9E01-0930-47F2-9E95-3A2444CDC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49416"/>
            <a:ext cx="525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A,C 两脚与地面距离之和 ~ </a:t>
            </a:r>
            <a:r>
              <a:rPr lang="zh-CN" altLang="en-US" sz="2800" b="1" i="1">
                <a:latin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</a:rPr>
              <a:t>(</a:t>
            </a:r>
            <a:r>
              <a:rPr lang="zh-CN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8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43" name="Text Box 36">
            <a:extLst>
              <a:ext uri="{FF2B5EF4-FFF2-40B4-BE49-F238E27FC236}">
                <a16:creationId xmlns:a16="http://schemas.microsoft.com/office/drawing/2014/main" id="{9E327CF6-178E-4766-9164-B9F0E0753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059016"/>
            <a:ext cx="525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B,D 两脚与地面距离之和 ~ </a:t>
            </a:r>
            <a:r>
              <a:rPr lang="zh-CN" altLang="en-US" sz="2800" b="1" i="1">
                <a:latin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</a:rPr>
              <a:t>(</a:t>
            </a:r>
            <a:r>
              <a:rPr lang="zh-CN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8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44" name="Text Box 37">
            <a:extLst>
              <a:ext uri="{FF2B5EF4-FFF2-40B4-BE49-F238E27FC236}">
                <a16:creationId xmlns:a16="http://schemas.microsoft.com/office/drawing/2014/main" id="{F1F507FF-2332-4DDB-9276-C76699AA6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769" y="4433888"/>
            <a:ext cx="1784350" cy="51911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</a:rPr>
              <a:t>两个距离</a:t>
            </a:r>
          </a:p>
        </p:txBody>
      </p:sp>
      <p:sp>
        <p:nvSpPr>
          <p:cNvPr id="145" name="Text Box 38">
            <a:extLst>
              <a:ext uri="{FF2B5EF4-FFF2-40B4-BE49-F238E27FC236}">
                <a16:creationId xmlns:a16="http://schemas.microsoft.com/office/drawing/2014/main" id="{9DF34170-3BCB-4212-96C4-919AB3C49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353695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endParaRPr lang="zh-CN" altLang="zh-CN" sz="28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6" name="Text Box 39">
            <a:extLst>
              <a:ext uri="{FF2B5EF4-FFF2-40B4-BE49-F238E27FC236}">
                <a16:creationId xmlns:a16="http://schemas.microsoft.com/office/drawing/2014/main" id="{8E56684B-0BBD-4E0F-A777-51E20C7C9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290888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latin typeface="Times New Roman" panose="02020603050405020304" pitchFamily="18" charset="0"/>
              </a:rPr>
              <a:t>椅脚与地面距离为零</a:t>
            </a:r>
          </a:p>
        </p:txBody>
      </p:sp>
      <p:sp>
        <p:nvSpPr>
          <p:cNvPr id="147" name="Text Box 40">
            <a:extLst>
              <a:ext uri="{FF2B5EF4-FFF2-40B4-BE49-F238E27FC236}">
                <a16:creationId xmlns:a16="http://schemas.microsoft.com/office/drawing/2014/main" id="{898D0FB8-0ADD-4FA4-B18C-254B461B9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378599"/>
            <a:ext cx="228600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正方形ABCD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绕O点旋转</a:t>
            </a:r>
          </a:p>
        </p:txBody>
      </p:sp>
      <p:grpSp>
        <p:nvGrpSpPr>
          <p:cNvPr id="148" name="Group 41">
            <a:extLst>
              <a:ext uri="{FF2B5EF4-FFF2-40B4-BE49-F238E27FC236}">
                <a16:creationId xmlns:a16="http://schemas.microsoft.com/office/drawing/2014/main" id="{2D0E6C6C-5EE9-4197-A1D3-E345AA9C1DD4}"/>
              </a:ext>
            </a:extLst>
          </p:cNvPr>
          <p:cNvGrpSpPr>
            <a:grpSpLocks/>
          </p:cNvGrpSpPr>
          <p:nvPr/>
        </p:nvGrpSpPr>
        <p:grpSpPr bwMode="auto">
          <a:xfrm>
            <a:off x="1793143" y="4640264"/>
            <a:ext cx="2129844" cy="619125"/>
            <a:chOff x="-86" y="82"/>
            <a:chExt cx="974" cy="390"/>
          </a:xfrm>
        </p:grpSpPr>
        <p:sp>
          <p:nvSpPr>
            <p:cNvPr id="149" name="Text Box 42">
              <a:extLst>
                <a:ext uri="{FF2B5EF4-FFF2-40B4-BE49-F238E27FC236}">
                  <a16:creationId xmlns:a16="http://schemas.microsoft.com/office/drawing/2014/main" id="{7E78875A-A7C7-418E-902F-8556F1FF4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6" y="181"/>
              <a:ext cx="9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dirty="0">
                  <a:latin typeface="Times New Roman" panose="02020603050405020304" pitchFamily="18" charset="0"/>
                </a:rPr>
                <a:t>正方形对称性</a:t>
              </a:r>
            </a:p>
          </p:txBody>
        </p:sp>
        <p:sp>
          <p:nvSpPr>
            <p:cNvPr id="150" name="AutoShape 43">
              <a:extLst>
                <a:ext uri="{FF2B5EF4-FFF2-40B4-BE49-F238E27FC236}">
                  <a16:creationId xmlns:a16="http://schemas.microsoft.com/office/drawing/2014/main" id="{F7019883-899B-4469-8F33-B011C5914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4" y="82"/>
              <a:ext cx="885" cy="144"/>
            </a:xfrm>
            <a:prstGeom prst="rightArrow">
              <a:avLst>
                <a:gd name="adj1" fmla="val 50000"/>
                <a:gd name="adj2" fmla="val 106771"/>
              </a:avLst>
            </a:prstGeom>
            <a:solidFill>
              <a:srgbClr val="CCFFCC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1" name="灯片编号占位符 5">
            <a:extLst>
              <a:ext uri="{FF2B5EF4-FFF2-40B4-BE49-F238E27FC236}">
                <a16:creationId xmlns:a16="http://schemas.microsoft.com/office/drawing/2014/main" id="{61BF1BE4-AC90-4CF6-AEE6-CA6DABCD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12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Rectangle 2">
            <a:extLst>
              <a:ext uri="{FF2B5EF4-FFF2-40B4-BE49-F238E27FC236}">
                <a16:creationId xmlns:a16="http://schemas.microsoft.com/office/drawing/2014/main" id="{B74C45BC-D75C-42B7-8140-10CFB6CA776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98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utoUpdateAnimBg="0"/>
      <p:bldP spid="111" grpId="0" animBg="1" autoUpdateAnimBg="0"/>
      <p:bldP spid="112" grpId="0" autoUpdateAnimBg="0"/>
      <p:bldP spid="138" grpId="0" autoUpdateAnimBg="0"/>
      <p:bldP spid="139" grpId="0" animBg="1" autoUpdateAnimBg="0"/>
      <p:bldP spid="140" grpId="0" autoUpdateAnimBg="0"/>
      <p:bldP spid="141" grpId="0" animBg="1" autoUpdateAnimBg="0"/>
      <p:bldP spid="142" grpId="0" autoUpdateAnimBg="0"/>
      <p:bldP spid="143" grpId="0" autoUpdateAnimBg="0"/>
      <p:bldP spid="144" grpId="0" animBg="1" autoUpdateAnimBg="0"/>
      <p:bldP spid="145" grpId="0" autoUpdateAnimBg="0"/>
      <p:bldP spid="146" grpId="0" autoUpdateAnimBg="0"/>
      <p:bldP spid="14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1.3 </a:t>
            </a:r>
            <a:r>
              <a:rPr lang="zh-CN" altLang="en-US" sz="3600" dirty="0"/>
              <a:t>数学建模示例</a:t>
            </a:r>
          </a:p>
        </p:txBody>
      </p:sp>
      <p:sp>
        <p:nvSpPr>
          <p:cNvPr id="109" name="Text Box 2">
            <a:extLst>
              <a:ext uri="{FF2B5EF4-FFF2-40B4-BE49-F238E27FC236}">
                <a16:creationId xmlns:a16="http://schemas.microsoft.com/office/drawing/2014/main" id="{24F77AD1-1AD2-4385-B51B-89A74094F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58" y="896647"/>
            <a:ext cx="1905000" cy="579437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3200" b="1">
                <a:latin typeface="Times New Roman" panose="02020603050405020304" pitchFamily="18" charset="0"/>
                <a:ea typeface="楷体_GB2312" pitchFamily="1" charset="-122"/>
              </a:defRPr>
            </a:lvl1pPr>
          </a:lstStyle>
          <a:p>
            <a:r>
              <a:rPr lang="zh-CN" altLang="zh-CN" dirty="0"/>
              <a:t>模型构成</a:t>
            </a:r>
          </a:p>
        </p:txBody>
      </p:sp>
      <p:sp>
        <p:nvSpPr>
          <p:cNvPr id="151" name="灯片编号占位符 5">
            <a:extLst>
              <a:ext uri="{FF2B5EF4-FFF2-40B4-BE49-F238E27FC236}">
                <a16:creationId xmlns:a16="http://schemas.microsoft.com/office/drawing/2014/main" id="{61BF1BE4-AC90-4CF6-AEE6-CA6DABCD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13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Rectangle 2">
            <a:extLst>
              <a:ext uri="{FF2B5EF4-FFF2-40B4-BE49-F238E27FC236}">
                <a16:creationId xmlns:a16="http://schemas.microsoft.com/office/drawing/2014/main" id="{B74C45BC-D75C-42B7-8140-10CFB6CA776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0" y="1628800"/>
            <a:ext cx="853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 dirty="0">
                <a:latin typeface="Times New Roman" pitchFamily="18" charset="0"/>
              </a:rPr>
              <a:t>用数学语言把椅子位置和四只脚着地的关系表示出来</a:t>
            </a: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495800" y="2276872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1">
                <a:latin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</a:rPr>
              <a:t>(</a:t>
            </a:r>
            <a:r>
              <a:rPr lang="zh-CN" altLang="en-US" sz="28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800" b="1">
                <a:latin typeface="Times New Roman" pitchFamily="18" charset="0"/>
              </a:rPr>
              <a:t>) , </a:t>
            </a:r>
            <a:r>
              <a:rPr lang="zh-CN" altLang="en-US" sz="2800" b="1" i="1">
                <a:latin typeface="Times New Roman" pitchFamily="18" charset="0"/>
              </a:rPr>
              <a:t>g</a:t>
            </a:r>
            <a:r>
              <a:rPr lang="zh-CN" altLang="en-US" sz="2800" b="1">
                <a:latin typeface="Times New Roman" pitchFamily="18" charset="0"/>
              </a:rPr>
              <a:t>(</a:t>
            </a:r>
            <a:r>
              <a:rPr lang="zh-CN" altLang="en-US" sz="28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800" b="1">
                <a:latin typeface="Times New Roman" pitchFamily="18" charset="0"/>
              </a:rPr>
              <a:t>)是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连续函数</a:t>
            </a: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4495800" y="2988072"/>
            <a:ext cx="3200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sz="2800" b="1">
                <a:latin typeface="Times New Roman" pitchFamily="18" charset="0"/>
                <a:sym typeface="Symbol" pitchFamily="18" charset="2"/>
              </a:rPr>
              <a:t>对任意</a:t>
            </a:r>
            <a:r>
              <a:rPr lang="zh-CN" sz="28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zh-CN" sz="2800" b="1" i="1">
                <a:latin typeface="Times New Roman" pitchFamily="18" charset="0"/>
                <a:sym typeface="Symbol" pitchFamily="18" charset="2"/>
              </a:rPr>
              <a:t>,</a:t>
            </a:r>
            <a:r>
              <a:rPr lang="zh-CN" altLang="zh-CN" sz="2800" b="1" i="1">
                <a:latin typeface="Times New Roman" pitchFamily="18" charset="0"/>
              </a:rPr>
              <a:t> f</a:t>
            </a:r>
            <a:r>
              <a:rPr lang="zh-CN" altLang="zh-CN" sz="2800" b="1">
                <a:latin typeface="Times New Roman" pitchFamily="18" charset="0"/>
              </a:rPr>
              <a:t>(</a:t>
            </a:r>
            <a:r>
              <a:rPr lang="zh-CN" altLang="zh-CN" sz="28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zh-CN" sz="2800" b="1">
                <a:latin typeface="Times New Roman" pitchFamily="18" charset="0"/>
              </a:rPr>
              <a:t>), </a:t>
            </a:r>
            <a:r>
              <a:rPr lang="zh-CN" altLang="zh-CN" sz="2800" b="1" i="1">
                <a:latin typeface="Times New Roman" pitchFamily="18" charset="0"/>
              </a:rPr>
              <a:t>g</a:t>
            </a:r>
            <a:r>
              <a:rPr lang="zh-CN" altLang="zh-CN" sz="2800" b="1">
                <a:latin typeface="Times New Roman" pitchFamily="18" charset="0"/>
              </a:rPr>
              <a:t>(</a:t>
            </a:r>
            <a:r>
              <a:rPr lang="zh-CN" altLang="zh-CN" sz="28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zh-CN" sz="2800" b="1">
                <a:latin typeface="Times New Roman" pitchFamily="18" charset="0"/>
              </a:rPr>
              <a:t>)</a:t>
            </a:r>
            <a:r>
              <a:rPr lang="zh-CN" sz="2800" b="1">
                <a:latin typeface="Times New Roman" pitchFamily="18" charset="0"/>
              </a:rPr>
              <a:t>至少一个为</a:t>
            </a:r>
            <a:r>
              <a:rPr lang="zh-CN" altLang="zh-CN" sz="2800" b="1">
                <a:latin typeface="Times New Roman" pitchFamily="18" charset="0"/>
              </a:rPr>
              <a:t>0</a:t>
            </a: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685800" y="4334272"/>
            <a:ext cx="1066800" cy="1066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数学问题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1981200" y="4334272"/>
            <a:ext cx="56388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FF"/>
                    </a:gs>
                    <a:gs pos="100000">
                      <a:srgbClr val="FFFF99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itchFamily="18" charset="0"/>
              </a:rPr>
              <a:t>已知： </a:t>
            </a:r>
            <a:r>
              <a:rPr lang="zh-CN" altLang="en-US" sz="2800" b="1" i="1">
                <a:latin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</a:rPr>
              <a:t>(</a:t>
            </a:r>
            <a:r>
              <a:rPr lang="zh-CN" altLang="en-US" sz="28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800" b="1">
                <a:latin typeface="Times New Roman" pitchFamily="18" charset="0"/>
              </a:rPr>
              <a:t>) , </a:t>
            </a:r>
            <a:r>
              <a:rPr lang="zh-CN" altLang="en-US" sz="2800" b="1" i="1">
                <a:latin typeface="Times New Roman" pitchFamily="18" charset="0"/>
              </a:rPr>
              <a:t>g</a:t>
            </a:r>
            <a:r>
              <a:rPr lang="zh-CN" altLang="en-US" sz="2800" b="1">
                <a:latin typeface="Times New Roman" pitchFamily="18" charset="0"/>
              </a:rPr>
              <a:t>(</a:t>
            </a:r>
            <a:r>
              <a:rPr lang="zh-CN" altLang="en-US" sz="28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800" b="1">
                <a:latin typeface="Times New Roman" pitchFamily="18" charset="0"/>
              </a:rPr>
              <a:t>)是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连续函数 ;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            对任意</a:t>
            </a:r>
            <a:r>
              <a:rPr lang="zh-CN" altLang="en-US" sz="28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，  </a:t>
            </a:r>
            <a:r>
              <a:rPr lang="zh-CN" altLang="en-US" sz="2800" b="1" i="1">
                <a:latin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</a:rPr>
              <a:t>(</a:t>
            </a:r>
            <a:r>
              <a:rPr lang="zh-CN" altLang="en-US" sz="28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800" b="1">
                <a:latin typeface="Times New Roman" pitchFamily="18" charset="0"/>
              </a:rPr>
              <a:t>) • </a:t>
            </a:r>
            <a:r>
              <a:rPr lang="zh-CN" altLang="en-US" sz="2800" b="1" i="1">
                <a:latin typeface="Times New Roman" pitchFamily="18" charset="0"/>
              </a:rPr>
              <a:t>g</a:t>
            </a:r>
            <a:r>
              <a:rPr lang="zh-CN" altLang="en-US" sz="2800" b="1">
                <a:latin typeface="Times New Roman" pitchFamily="18" charset="0"/>
              </a:rPr>
              <a:t>(</a:t>
            </a:r>
            <a:r>
              <a:rPr lang="zh-CN" altLang="en-US" sz="28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800" b="1">
                <a:latin typeface="Times New Roman" pitchFamily="18" charset="0"/>
              </a:rPr>
              <a:t>)=0 ;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itchFamily="18" charset="0"/>
              </a:rPr>
              <a:t>            且 </a:t>
            </a:r>
            <a:r>
              <a:rPr lang="zh-CN" altLang="en-US" sz="2800" b="1" i="1">
                <a:latin typeface="Times New Roman" pitchFamily="18" charset="0"/>
              </a:rPr>
              <a:t>g</a:t>
            </a:r>
            <a:r>
              <a:rPr lang="zh-CN" altLang="en-US" sz="2800" b="1">
                <a:latin typeface="Times New Roman" pitchFamily="18" charset="0"/>
              </a:rPr>
              <a:t>(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0</a:t>
            </a:r>
            <a:r>
              <a:rPr lang="zh-CN" altLang="en-US" sz="2800" b="1">
                <a:latin typeface="Times New Roman" pitchFamily="18" charset="0"/>
              </a:rPr>
              <a:t>)=0， </a:t>
            </a:r>
            <a:r>
              <a:rPr lang="zh-CN" altLang="en-US" sz="2800" b="1" i="1">
                <a:latin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</a:rPr>
              <a:t>(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0</a:t>
            </a:r>
            <a:r>
              <a:rPr lang="zh-CN" altLang="en-US" sz="2800" b="1">
                <a:latin typeface="Times New Roman" pitchFamily="18" charset="0"/>
              </a:rPr>
              <a:t>) &gt; 0. 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itchFamily="18" charset="0"/>
              </a:rPr>
              <a:t>证明：存在</a:t>
            </a:r>
            <a:r>
              <a:rPr lang="zh-CN" altLang="en-US" sz="28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800" b="1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zh-CN" altLang="en-US" sz="2800" b="1">
                <a:latin typeface="Times New Roman" pitchFamily="18" charset="0"/>
                <a:sym typeface="Symbol" pitchFamily="18" charset="2"/>
              </a:rPr>
              <a:t>，使</a:t>
            </a:r>
            <a:r>
              <a:rPr lang="zh-CN" altLang="en-US" sz="2800" b="1" i="1">
                <a:latin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</a:rPr>
              <a:t>(</a:t>
            </a:r>
            <a:r>
              <a:rPr lang="zh-CN" altLang="en-US" sz="28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800" b="1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zh-CN" altLang="en-US" sz="2800" b="1">
                <a:latin typeface="Times New Roman" pitchFamily="18" charset="0"/>
              </a:rPr>
              <a:t>) = </a:t>
            </a:r>
            <a:r>
              <a:rPr lang="zh-CN" altLang="en-US" sz="2800" b="1" i="1">
                <a:latin typeface="Times New Roman" pitchFamily="18" charset="0"/>
              </a:rPr>
              <a:t>g</a:t>
            </a:r>
            <a:r>
              <a:rPr lang="zh-CN" altLang="en-US" sz="2800" b="1">
                <a:latin typeface="Times New Roman" pitchFamily="18" charset="0"/>
              </a:rPr>
              <a:t>(</a:t>
            </a:r>
            <a:r>
              <a:rPr lang="zh-CN" altLang="en-US" sz="28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800" b="1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zh-CN" altLang="en-US" sz="2800" b="1">
                <a:latin typeface="Times New Roman" pitchFamily="18" charset="0"/>
              </a:rPr>
              <a:t>) = 0.</a:t>
            </a: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762000" y="2276872"/>
            <a:ext cx="2743200" cy="604838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sz="2800" b="1">
                <a:latin typeface="Times New Roman" pitchFamily="18" charset="0"/>
              </a:rPr>
              <a:t>地面为连续曲面</a:t>
            </a: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685800" y="3038872"/>
            <a:ext cx="2895600" cy="1117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b="1">
                <a:latin typeface="Times New Roman" pitchFamily="18" charset="0"/>
              </a:rPr>
              <a:t> </a:t>
            </a:r>
            <a:r>
              <a:rPr lang="zh-CN" sz="2800" b="1">
                <a:latin typeface="Times New Roman" pitchFamily="18" charset="0"/>
              </a:rPr>
              <a:t>椅子在任意位置至少三只脚着地</a:t>
            </a:r>
          </a:p>
        </p:txBody>
      </p:sp>
      <p:sp>
        <p:nvSpPr>
          <p:cNvPr id="56" name="AutoShape 10"/>
          <p:cNvSpPr>
            <a:spLocks noChangeArrowheads="1"/>
          </p:cNvSpPr>
          <p:nvPr/>
        </p:nvSpPr>
        <p:spPr bwMode="auto">
          <a:xfrm>
            <a:off x="3886200" y="2353072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AutoShape 11"/>
          <p:cNvSpPr>
            <a:spLocks noChangeArrowheads="1"/>
          </p:cNvSpPr>
          <p:nvPr/>
        </p:nvSpPr>
        <p:spPr bwMode="auto">
          <a:xfrm>
            <a:off x="3886200" y="3267472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37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49" grpId="0" autoUpdateAnimBg="0"/>
      <p:bldP spid="50" grpId="0" autoUpdateAnimBg="0"/>
      <p:bldP spid="51" grpId="0" animBg="1" autoUpdateAnimBg="0"/>
      <p:bldP spid="52" grpId="0" autoUpdateAnimBg="0"/>
      <p:bldP spid="54" grpId="0" animBg="1" autoUpdateAnimBg="0"/>
      <p:bldP spid="55" grpId="0" animBg="1" autoUpdateAnimBg="0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1.3 </a:t>
            </a:r>
            <a:r>
              <a:rPr lang="zh-CN" altLang="en-US" sz="3600" dirty="0"/>
              <a:t>数学建模示例</a:t>
            </a:r>
          </a:p>
        </p:txBody>
      </p:sp>
      <p:sp>
        <p:nvSpPr>
          <p:cNvPr id="109" name="Text Box 2">
            <a:extLst>
              <a:ext uri="{FF2B5EF4-FFF2-40B4-BE49-F238E27FC236}">
                <a16:creationId xmlns:a16="http://schemas.microsoft.com/office/drawing/2014/main" id="{24F77AD1-1AD2-4385-B51B-89A74094F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58" y="896647"/>
            <a:ext cx="1905000" cy="584775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3200" b="1">
                <a:latin typeface="Times New Roman" panose="02020603050405020304" pitchFamily="18" charset="0"/>
                <a:ea typeface="楷体_GB2312" pitchFamily="1" charset="-122"/>
              </a:defRPr>
            </a:lvl1pPr>
          </a:lstStyle>
          <a:p>
            <a:r>
              <a:rPr lang="zh-CN" altLang="zh-CN" dirty="0"/>
              <a:t>模型</a:t>
            </a:r>
            <a:r>
              <a:rPr lang="zh-CN" altLang="en-US" dirty="0"/>
              <a:t>求解</a:t>
            </a:r>
            <a:endParaRPr lang="zh-CN" altLang="zh-CN" dirty="0"/>
          </a:p>
        </p:txBody>
      </p:sp>
      <p:sp>
        <p:nvSpPr>
          <p:cNvPr id="151" name="灯片编号占位符 5">
            <a:extLst>
              <a:ext uri="{FF2B5EF4-FFF2-40B4-BE49-F238E27FC236}">
                <a16:creationId xmlns:a16="http://schemas.microsoft.com/office/drawing/2014/main" id="{61BF1BE4-AC90-4CF6-AEE6-CA6DABCD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14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Rectangle 2">
            <a:extLst>
              <a:ext uri="{FF2B5EF4-FFF2-40B4-BE49-F238E27FC236}">
                <a16:creationId xmlns:a16="http://schemas.microsoft.com/office/drawing/2014/main" id="{B74C45BC-D75C-42B7-8140-10CFB6CA776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09600" y="1484784"/>
            <a:ext cx="5257800" cy="5191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 dirty="0">
                <a:latin typeface="Times New Roman" pitchFamily="18" charset="0"/>
              </a:rPr>
              <a:t>给出一种简单、粗糙的证明方法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85800" y="2003897"/>
            <a:ext cx="7467600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itchFamily="18" charset="0"/>
              </a:rPr>
              <a:t>将椅子旋转90</a:t>
            </a:r>
            <a:r>
              <a:rPr lang="zh-CN" altLang="en-US" sz="2400" b="1" baseline="30000">
                <a:latin typeface="Times New Roman" pitchFamily="18" charset="0"/>
              </a:rPr>
              <a:t>0</a:t>
            </a:r>
            <a:r>
              <a:rPr lang="zh-CN" altLang="en-US" sz="2400" b="1">
                <a:latin typeface="Times New Roman" pitchFamily="18" charset="0"/>
              </a:rPr>
              <a:t>，对角线AC和BD互换。</a:t>
            </a: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itchFamily="18" charset="0"/>
              </a:rPr>
              <a:t>由</a:t>
            </a:r>
            <a:r>
              <a:rPr lang="zh-CN" altLang="en-US" sz="2400" b="1" i="1">
                <a:latin typeface="Times New Roman" pitchFamily="18" charset="0"/>
              </a:rPr>
              <a:t>g</a:t>
            </a:r>
            <a:r>
              <a:rPr lang="zh-CN" altLang="en-US" sz="2400" b="1">
                <a:latin typeface="Times New Roman" pitchFamily="18" charset="0"/>
              </a:rPr>
              <a:t>(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0</a:t>
            </a:r>
            <a:r>
              <a:rPr lang="zh-CN" altLang="en-US" sz="2400" b="1">
                <a:latin typeface="Times New Roman" pitchFamily="18" charset="0"/>
              </a:rPr>
              <a:t>)=0， </a:t>
            </a:r>
            <a:r>
              <a:rPr lang="zh-CN" altLang="en-US" sz="2400" b="1" i="1">
                <a:latin typeface="Times New Roman" pitchFamily="18" charset="0"/>
              </a:rPr>
              <a:t>f</a:t>
            </a:r>
            <a:r>
              <a:rPr lang="zh-CN" altLang="en-US" sz="2400" b="1">
                <a:latin typeface="Times New Roman" pitchFamily="18" charset="0"/>
              </a:rPr>
              <a:t>(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0</a:t>
            </a:r>
            <a:r>
              <a:rPr lang="zh-CN" altLang="en-US" sz="2400" b="1">
                <a:latin typeface="Times New Roman" pitchFamily="18" charset="0"/>
              </a:rPr>
              <a:t>) &gt; 0 ，知</a:t>
            </a:r>
            <a:r>
              <a:rPr lang="zh-CN" altLang="en-US" sz="2400" b="1" i="1">
                <a:latin typeface="Times New Roman" pitchFamily="18" charset="0"/>
              </a:rPr>
              <a:t>f</a:t>
            </a:r>
            <a:r>
              <a:rPr lang="zh-CN" altLang="en-US" sz="2400" b="1">
                <a:latin typeface="Times New Roman" pitchFamily="18" charset="0"/>
              </a:rPr>
              <a:t>(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/2</a:t>
            </a:r>
            <a:r>
              <a:rPr lang="zh-CN" altLang="en-US" sz="2400" b="1">
                <a:latin typeface="Times New Roman" pitchFamily="18" charset="0"/>
              </a:rPr>
              <a:t>)=0 , </a:t>
            </a:r>
            <a:r>
              <a:rPr lang="zh-CN" altLang="en-US" sz="2400" b="1" i="1">
                <a:latin typeface="Times New Roman" pitchFamily="18" charset="0"/>
              </a:rPr>
              <a:t>g</a:t>
            </a:r>
            <a:r>
              <a:rPr lang="zh-CN" altLang="en-US" sz="2400" b="1">
                <a:latin typeface="Times New Roman" pitchFamily="18" charset="0"/>
              </a:rPr>
              <a:t>(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/2</a:t>
            </a:r>
            <a:r>
              <a:rPr lang="zh-CN" altLang="en-US" sz="2400" b="1">
                <a:latin typeface="Times New Roman" pitchFamily="18" charset="0"/>
              </a:rPr>
              <a:t>)&gt;0.</a:t>
            </a: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itchFamily="18" charset="0"/>
              </a:rPr>
              <a:t>令</a:t>
            </a:r>
            <a:r>
              <a:rPr lang="zh-CN" altLang="en-US" sz="2400" b="1" i="1">
                <a:latin typeface="Times New Roman" pitchFamily="18" charset="0"/>
              </a:rPr>
              <a:t>h</a:t>
            </a:r>
            <a:r>
              <a:rPr lang="zh-CN" altLang="en-US" sz="2400" b="1">
                <a:latin typeface="Times New Roman" pitchFamily="18" charset="0"/>
              </a:rPr>
              <a:t>(</a:t>
            </a:r>
            <a:r>
              <a:rPr lang="zh-CN" altLang="en-US" sz="24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400" b="1">
                <a:latin typeface="Times New Roman" pitchFamily="18" charset="0"/>
              </a:rPr>
              <a:t>)= </a:t>
            </a:r>
            <a:r>
              <a:rPr lang="zh-CN" altLang="en-US" sz="2400" b="1" i="1">
                <a:latin typeface="Times New Roman" pitchFamily="18" charset="0"/>
              </a:rPr>
              <a:t>f</a:t>
            </a:r>
            <a:r>
              <a:rPr lang="zh-CN" altLang="en-US" sz="2400" b="1">
                <a:latin typeface="Times New Roman" pitchFamily="18" charset="0"/>
              </a:rPr>
              <a:t>(</a:t>
            </a:r>
            <a:r>
              <a:rPr lang="zh-CN" altLang="en-US" sz="24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400" b="1">
                <a:latin typeface="Times New Roman" pitchFamily="18" charset="0"/>
              </a:rPr>
              <a:t>)–</a:t>
            </a:r>
            <a:r>
              <a:rPr lang="zh-CN" altLang="en-US" sz="2400" b="1" i="1">
                <a:latin typeface="Times New Roman" pitchFamily="18" charset="0"/>
              </a:rPr>
              <a:t>g</a:t>
            </a:r>
            <a:r>
              <a:rPr lang="zh-CN" altLang="en-US" sz="2400" b="1">
                <a:latin typeface="Times New Roman" pitchFamily="18" charset="0"/>
              </a:rPr>
              <a:t>(</a:t>
            </a:r>
            <a:r>
              <a:rPr lang="zh-CN" altLang="en-US" sz="24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400" b="1">
                <a:latin typeface="Times New Roman" pitchFamily="18" charset="0"/>
              </a:rPr>
              <a:t>), 则</a:t>
            </a:r>
            <a:r>
              <a:rPr lang="zh-CN" altLang="en-US" sz="2400" b="1" i="1">
                <a:latin typeface="Times New Roman" pitchFamily="18" charset="0"/>
              </a:rPr>
              <a:t>h</a:t>
            </a:r>
            <a:r>
              <a:rPr lang="zh-CN" altLang="en-US" sz="2400" b="1">
                <a:latin typeface="Times New Roman" pitchFamily="18" charset="0"/>
              </a:rPr>
              <a:t>(0)&gt;0和</a:t>
            </a:r>
            <a:r>
              <a:rPr lang="zh-CN" altLang="en-US" sz="2400" b="1" i="1">
                <a:latin typeface="Times New Roman" pitchFamily="18" charset="0"/>
              </a:rPr>
              <a:t>h</a:t>
            </a:r>
            <a:r>
              <a:rPr lang="zh-CN" altLang="en-US" sz="2400" b="1">
                <a:latin typeface="Times New Roman" pitchFamily="18" charset="0"/>
              </a:rPr>
              <a:t>(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/2</a:t>
            </a:r>
            <a:r>
              <a:rPr lang="zh-CN" altLang="en-US" sz="2400" b="1">
                <a:latin typeface="Times New Roman" pitchFamily="18" charset="0"/>
              </a:rPr>
              <a:t>)&lt;0.</a:t>
            </a: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itchFamily="18" charset="0"/>
              </a:rPr>
              <a:t>由 </a:t>
            </a:r>
            <a:r>
              <a:rPr lang="zh-CN" altLang="en-US" sz="2400" b="1" i="1">
                <a:latin typeface="Times New Roman" pitchFamily="18" charset="0"/>
              </a:rPr>
              <a:t>f, g</a:t>
            </a:r>
            <a:r>
              <a:rPr lang="zh-CN" altLang="en-US" sz="2400" b="1">
                <a:latin typeface="Times New Roman" pitchFamily="18" charset="0"/>
              </a:rPr>
              <a:t>的连续性知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400" b="1" i="1">
                <a:latin typeface="Times New Roman" pitchFamily="18" charset="0"/>
              </a:rPr>
              <a:t>h</a:t>
            </a:r>
            <a:r>
              <a:rPr lang="zh-CN" altLang="en-US" sz="2400" b="1">
                <a:latin typeface="Times New Roman" pitchFamily="18" charset="0"/>
              </a:rPr>
              <a:t>为连续函数,  据连续函数的基本性质, 必存在</a:t>
            </a:r>
            <a:r>
              <a:rPr lang="zh-CN" altLang="en-US" sz="24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400" b="1" baseline="-25000">
                <a:latin typeface="Times New Roman" pitchFamily="18" charset="0"/>
                <a:sym typeface="Symbol" pitchFamily="18" charset="2"/>
              </a:rPr>
              <a:t>0 </a:t>
            </a:r>
            <a:r>
              <a:rPr lang="zh-CN" altLang="en-US" sz="2400" b="1">
                <a:latin typeface="Times New Roman" pitchFamily="18" charset="0"/>
              </a:rPr>
              <a:t>, 使</a:t>
            </a:r>
            <a:r>
              <a:rPr lang="zh-CN" altLang="en-US" sz="2400" b="1" i="1">
                <a:latin typeface="Times New Roman" pitchFamily="18" charset="0"/>
              </a:rPr>
              <a:t>h</a:t>
            </a:r>
            <a:r>
              <a:rPr lang="zh-CN" altLang="en-US" sz="2400" b="1">
                <a:latin typeface="Times New Roman" pitchFamily="18" charset="0"/>
              </a:rPr>
              <a:t>(</a:t>
            </a:r>
            <a:r>
              <a:rPr lang="zh-CN" altLang="en-US" sz="24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400" b="1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zh-CN" altLang="en-US" sz="2400" b="1">
                <a:latin typeface="Times New Roman" pitchFamily="18" charset="0"/>
                <a:sym typeface="Symbol" pitchFamily="18" charset="2"/>
              </a:rPr>
              <a:t>)=0,  即</a:t>
            </a:r>
            <a:r>
              <a:rPr lang="zh-CN" altLang="en-US" sz="2400" b="1" i="1">
                <a:latin typeface="Times New Roman" pitchFamily="18" charset="0"/>
              </a:rPr>
              <a:t>f</a:t>
            </a:r>
            <a:r>
              <a:rPr lang="zh-CN" altLang="en-US" sz="2400" b="1">
                <a:latin typeface="Times New Roman" pitchFamily="18" charset="0"/>
              </a:rPr>
              <a:t>(</a:t>
            </a:r>
            <a:r>
              <a:rPr lang="zh-CN" altLang="en-US" sz="24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400" b="1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zh-CN" altLang="en-US" sz="2400" b="1">
                <a:latin typeface="Times New Roman" pitchFamily="18" charset="0"/>
              </a:rPr>
              <a:t>) = </a:t>
            </a:r>
            <a:r>
              <a:rPr lang="zh-CN" altLang="en-US" sz="2400" b="1" i="1">
                <a:latin typeface="Times New Roman" pitchFamily="18" charset="0"/>
              </a:rPr>
              <a:t>g</a:t>
            </a:r>
            <a:r>
              <a:rPr lang="zh-CN" altLang="en-US" sz="2400" b="1">
                <a:latin typeface="Times New Roman" pitchFamily="18" charset="0"/>
              </a:rPr>
              <a:t>(</a:t>
            </a:r>
            <a:r>
              <a:rPr lang="zh-CN" altLang="en-US" sz="24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400" b="1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zh-CN" altLang="en-US" sz="2400" b="1">
                <a:latin typeface="Times New Roman" pitchFamily="18" charset="0"/>
              </a:rPr>
              <a:t>) .</a:t>
            </a: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Times New Roman" pitchFamily="18" charset="0"/>
              </a:rPr>
              <a:t>因为</a:t>
            </a:r>
            <a:r>
              <a:rPr lang="zh-CN" altLang="en-US" sz="2400" b="1" i="1">
                <a:latin typeface="Times New Roman" pitchFamily="18" charset="0"/>
              </a:rPr>
              <a:t>f</a:t>
            </a:r>
            <a:r>
              <a:rPr lang="zh-CN" altLang="en-US" sz="2400" b="1">
                <a:latin typeface="Times New Roman" pitchFamily="18" charset="0"/>
              </a:rPr>
              <a:t>(</a:t>
            </a:r>
            <a:r>
              <a:rPr lang="zh-CN" altLang="en-US" sz="24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400" b="1">
                <a:latin typeface="Times New Roman" pitchFamily="18" charset="0"/>
              </a:rPr>
              <a:t>) • </a:t>
            </a:r>
            <a:r>
              <a:rPr lang="zh-CN" altLang="en-US" sz="2400" b="1" i="1">
                <a:latin typeface="Times New Roman" pitchFamily="18" charset="0"/>
              </a:rPr>
              <a:t>g</a:t>
            </a:r>
            <a:r>
              <a:rPr lang="zh-CN" altLang="en-US" sz="2400" b="1">
                <a:latin typeface="Times New Roman" pitchFamily="18" charset="0"/>
              </a:rPr>
              <a:t>(</a:t>
            </a:r>
            <a:r>
              <a:rPr lang="zh-CN" altLang="en-US" sz="24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400" b="1">
                <a:latin typeface="Times New Roman" pitchFamily="18" charset="0"/>
              </a:rPr>
              <a:t>)=0, 所以</a:t>
            </a:r>
            <a:r>
              <a:rPr lang="zh-CN" altLang="en-US" sz="2400" b="1" i="1">
                <a:latin typeface="Times New Roman" pitchFamily="18" charset="0"/>
              </a:rPr>
              <a:t>f</a:t>
            </a:r>
            <a:r>
              <a:rPr lang="zh-CN" altLang="en-US" sz="2400" b="1">
                <a:latin typeface="Times New Roman" pitchFamily="18" charset="0"/>
              </a:rPr>
              <a:t>(</a:t>
            </a:r>
            <a:r>
              <a:rPr lang="zh-CN" altLang="en-US" sz="24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400" b="1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zh-CN" altLang="en-US" sz="2400" b="1">
                <a:latin typeface="Times New Roman" pitchFamily="18" charset="0"/>
              </a:rPr>
              <a:t>) = </a:t>
            </a:r>
            <a:r>
              <a:rPr lang="zh-CN" altLang="en-US" sz="2400" b="1" i="1">
                <a:latin typeface="Times New Roman" pitchFamily="18" charset="0"/>
              </a:rPr>
              <a:t>g</a:t>
            </a:r>
            <a:r>
              <a:rPr lang="zh-CN" altLang="en-US" sz="2400" b="1">
                <a:latin typeface="Times New Roman" pitchFamily="18" charset="0"/>
              </a:rPr>
              <a:t>(</a:t>
            </a:r>
            <a:r>
              <a:rPr lang="zh-CN" altLang="en-US" sz="2400" b="1" i="1"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en-US" sz="2400" b="1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zh-CN" altLang="en-US" sz="2400" b="1">
                <a:latin typeface="Times New Roman" pitchFamily="18" charset="0"/>
              </a:rPr>
              <a:t>) = 0.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09600" y="5157192"/>
            <a:ext cx="22860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 dirty="0">
                <a:latin typeface="Times New Roman" pitchFamily="18" charset="0"/>
                <a:ea typeface="楷体_GB2312" pitchFamily="1" charset="-122"/>
              </a:rPr>
              <a:t>评注和思考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3048000" y="5233392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latin typeface="Times New Roman" pitchFamily="18" charset="0"/>
              </a:rPr>
              <a:t>建模的关键 </a:t>
            </a:r>
            <a:r>
              <a:rPr lang="zh-CN" altLang="zh-CN" sz="2800" b="1">
                <a:latin typeface="Times New Roman" pitchFamily="18" charset="0"/>
              </a:rPr>
              <a:t>~</a:t>
            </a:r>
            <a:endParaRPr lang="zh-CN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34144" y="5961353"/>
            <a:ext cx="1802160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</a:rPr>
              <a:t>课后作业：</a:t>
            </a:r>
            <a:endParaRPr lang="zh-CN" sz="2800" b="1" dirty="0">
              <a:latin typeface="Times New Roman" pitchFamily="18" charset="0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2014158" y="5878102"/>
            <a:ext cx="639333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 dirty="0">
                <a:latin typeface="Times New Roman" pitchFamily="18" charset="0"/>
              </a:rPr>
              <a:t>四脚呈长方形的椅子</a:t>
            </a:r>
            <a:r>
              <a:rPr lang="zh-CN" altLang="en-US" sz="2800" b="1" dirty="0">
                <a:latin typeface="Times New Roman" pitchFamily="18" charset="0"/>
              </a:rPr>
              <a:t>能否在不平的地面上放平？</a:t>
            </a:r>
            <a:endParaRPr lang="zh-CN" sz="2800" b="1" dirty="0">
              <a:latin typeface="Times New Roman" pitchFamily="18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5410200" y="5233392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sz="2800" b="1" dirty="0">
                <a:solidFill>
                  <a:srgbClr val="FF3300"/>
                </a:solidFill>
                <a:latin typeface="Times New Roman" pitchFamily="18" charset="0"/>
              </a:rPr>
              <a:t>和 </a:t>
            </a:r>
            <a:r>
              <a:rPr lang="zh-CN" altLang="zh-CN" sz="2800" b="1" i="1" dirty="0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lang="zh-CN" altLang="zh-CN" sz="2800" b="1" dirty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zh-CN" altLang="zh-CN" sz="2800" b="1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zh-CN" sz="2800" b="1" dirty="0">
                <a:solidFill>
                  <a:srgbClr val="FF3300"/>
                </a:solidFill>
                <a:latin typeface="Times New Roman" pitchFamily="18" charset="0"/>
              </a:rPr>
              <a:t>), </a:t>
            </a:r>
            <a:r>
              <a:rPr lang="zh-CN" altLang="zh-CN" sz="2800" b="1" i="1" dirty="0">
                <a:solidFill>
                  <a:srgbClr val="FF3300"/>
                </a:solidFill>
                <a:latin typeface="Times New Roman" pitchFamily="18" charset="0"/>
              </a:rPr>
              <a:t>g</a:t>
            </a:r>
            <a:r>
              <a:rPr lang="zh-CN" altLang="zh-CN" sz="2800" b="1" dirty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zh-CN" altLang="zh-CN" sz="2800" b="1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zh-CN" altLang="zh-CN" sz="2800" b="1" dirty="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zh-CN" sz="2800" b="1" dirty="0">
                <a:solidFill>
                  <a:srgbClr val="FF3300"/>
                </a:solidFill>
                <a:latin typeface="Times New Roman" pitchFamily="18" charset="0"/>
              </a:rPr>
              <a:t>的确定</a:t>
            </a:r>
          </a:p>
        </p:txBody>
      </p:sp>
    </p:spTree>
    <p:extLst>
      <p:ext uri="{BB962C8B-B14F-4D97-AF65-F5344CB8AC3E}">
        <p14:creationId xmlns:p14="http://schemas.microsoft.com/office/powerpoint/2010/main" val="213768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18" grpId="0" build="p" autoUpdateAnimBg="0"/>
      <p:bldP spid="20" grpId="0" animBg="1" autoUpdateAnimBg="0"/>
      <p:bldP spid="21" grpId="0" autoUpdateAnimBg="0"/>
      <p:bldP spid="22" grpId="0" animBg="1" autoUpdateAnimBg="0"/>
      <p:bldP spid="23" grpId="0" autoUpdateAnimBg="0"/>
      <p:bldP spid="2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1.4 </a:t>
            </a:r>
            <a:r>
              <a:rPr lang="zh-CN" altLang="en-US" sz="3600" dirty="0"/>
              <a:t>数学建模的方法和步骤</a:t>
            </a:r>
          </a:p>
        </p:txBody>
      </p:sp>
      <p:sp>
        <p:nvSpPr>
          <p:cNvPr id="151" name="灯片编号占位符 5">
            <a:extLst>
              <a:ext uri="{FF2B5EF4-FFF2-40B4-BE49-F238E27FC236}">
                <a16:creationId xmlns:a16="http://schemas.microsoft.com/office/drawing/2014/main" id="{61BF1BE4-AC90-4CF6-AEE6-CA6DABCD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15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Rectangle 2">
            <a:extLst>
              <a:ext uri="{FF2B5EF4-FFF2-40B4-BE49-F238E27FC236}">
                <a16:creationId xmlns:a16="http://schemas.microsoft.com/office/drawing/2014/main" id="{B74C45BC-D75C-42B7-8140-10CFB6CA776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0" y="992088"/>
            <a:ext cx="38100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 sz="3200" b="1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3200" b="1" dirty="0">
                <a:latin typeface="楷体_GB2312" pitchFamily="1" charset="-122"/>
                <a:ea typeface="楷体_GB2312" pitchFamily="1" charset="-122"/>
              </a:rPr>
              <a:t>数学建模的基本方法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76200" y="1821904"/>
            <a:ext cx="1903512" cy="609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>
              <a:buFont typeface="Wingdings" pitchFamily="2" charset="2"/>
              <a:buChar char="u"/>
            </a:pPr>
            <a:r>
              <a:rPr lang="zh-CN" sz="2800" b="1" dirty="0">
                <a:latin typeface="楷体_GB2312" pitchFamily="1" charset="-122"/>
                <a:ea typeface="楷体_GB2312" pitchFamily="1" charset="-122"/>
              </a:rPr>
              <a:t>机理分析</a:t>
            </a: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76200" y="2888704"/>
            <a:ext cx="1903512" cy="6096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>
              <a:buFont typeface="Wingdings" pitchFamily="2" charset="2"/>
              <a:buChar char="u"/>
            </a:pPr>
            <a:r>
              <a:rPr lang="zh-CN" sz="2800" b="1" dirty="0">
                <a:latin typeface="楷体_GB2312" pitchFamily="1" charset="-122"/>
                <a:ea typeface="楷体_GB2312" pitchFamily="1" charset="-122"/>
              </a:rPr>
              <a:t>测试分析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2279848" y="1745704"/>
            <a:ext cx="6324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sz="2800" b="1" dirty="0">
                <a:latin typeface="Times New Roman" pitchFamily="18" charset="0"/>
              </a:rPr>
              <a:t>根据对客观事物特性的认识，</a:t>
            </a:r>
          </a:p>
          <a:p>
            <a:pPr>
              <a:lnSpc>
                <a:spcPct val="120000"/>
              </a:lnSpc>
            </a:pPr>
            <a:r>
              <a:rPr lang="zh-CN" sz="2800" b="1" dirty="0">
                <a:latin typeface="Times New Roman" pitchFamily="18" charset="0"/>
              </a:rPr>
              <a:t>找出反映内部机理的数量规律</a:t>
            </a: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2279848" y="2812504"/>
            <a:ext cx="6324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sz="2800" b="1" dirty="0">
                <a:latin typeface="Times New Roman" pitchFamily="18" charset="0"/>
              </a:rPr>
              <a:t>将对象看作“黑箱”</a:t>
            </a:r>
            <a:r>
              <a:rPr lang="zh-CN" altLang="zh-CN" sz="2800" b="1" dirty="0">
                <a:latin typeface="Times New Roman" pitchFamily="18" charset="0"/>
              </a:rPr>
              <a:t>,</a:t>
            </a:r>
            <a:r>
              <a:rPr lang="zh-CN" sz="2800" b="1" dirty="0">
                <a:latin typeface="Times New Roman" pitchFamily="18" charset="0"/>
              </a:rPr>
              <a:t>通过对测</a:t>
            </a:r>
            <a:r>
              <a:rPr lang="zh-CN" altLang="zh-CN" sz="2800" b="1" dirty="0">
                <a:latin typeface="Times New Roman" pitchFamily="18" charset="0"/>
              </a:rPr>
              <a:t>量</a:t>
            </a:r>
            <a:r>
              <a:rPr lang="zh-CN" sz="2800" b="1" dirty="0">
                <a:latin typeface="Times New Roman" pitchFamily="18" charset="0"/>
              </a:rPr>
              <a:t>数据的</a:t>
            </a:r>
          </a:p>
          <a:p>
            <a:pPr algn="ctr">
              <a:lnSpc>
                <a:spcPct val="120000"/>
              </a:lnSpc>
            </a:pPr>
            <a:r>
              <a:rPr lang="zh-CN" sz="2800" b="1" dirty="0">
                <a:latin typeface="Times New Roman" pitchFamily="18" charset="0"/>
              </a:rPr>
              <a:t>统计分析，找出与数据拟合最好的模型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342156" y="5305806"/>
            <a:ext cx="826229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00"/>
                    </a:gs>
                    <a:gs pos="100000">
                      <a:srgbClr val="FFC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机理分析没有统一的方法，主要通过实例研究来学习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2880" y="4031704"/>
            <a:ext cx="1916832" cy="6858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>
              <a:buFont typeface="Wingdings" pitchFamily="2" charset="2"/>
              <a:buChar char="u"/>
            </a:pPr>
            <a:r>
              <a:rPr lang="zh-CN" sz="2800" b="1" dirty="0">
                <a:latin typeface="楷体_GB2312" pitchFamily="1" charset="-122"/>
                <a:ea typeface="楷体_GB2312" pitchFamily="1" charset="-122"/>
              </a:rPr>
              <a:t>二者结合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2273424" y="4031704"/>
            <a:ext cx="4530824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sz="2800" b="1" dirty="0">
                <a:latin typeface="Times New Roman" pitchFamily="18" charset="0"/>
              </a:rPr>
              <a:t>用机理分析建立模型结构</a:t>
            </a:r>
            <a:r>
              <a:rPr lang="zh-CN" altLang="zh-CN" sz="2800" b="1" dirty="0">
                <a:latin typeface="Times New Roman" pitchFamily="18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zh-CN" sz="2800" b="1" dirty="0">
                <a:latin typeface="Times New Roman" pitchFamily="18" charset="0"/>
              </a:rPr>
              <a:t>用测试分析确定模型参数</a:t>
            </a:r>
          </a:p>
        </p:txBody>
      </p:sp>
    </p:spTree>
    <p:extLst>
      <p:ext uri="{BB962C8B-B14F-4D97-AF65-F5344CB8AC3E}">
        <p14:creationId xmlns:p14="http://schemas.microsoft.com/office/powerpoint/2010/main" val="401967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  <p:bldP spid="31" grpId="0" animBg="1" autoUpdateAnimBg="0"/>
      <p:bldP spid="32" grpId="0" animBg="1" autoUpdateAnimBg="0"/>
      <p:bldP spid="33" grpId="0" autoUpdateAnimBg="0"/>
      <p:bldP spid="34" grpId="0" autoUpdateAnimBg="0"/>
      <p:bldP spid="35" grpId="0" autoUpdateAnimBg="0"/>
      <p:bldP spid="36" grpId="0" animBg="1" autoUpdateAnimBg="0"/>
      <p:bldP spid="3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1.4 </a:t>
            </a:r>
            <a:r>
              <a:rPr lang="zh-CN" altLang="en-US" sz="3600" dirty="0"/>
              <a:t>数学建模的方法和步骤</a:t>
            </a:r>
          </a:p>
        </p:txBody>
      </p:sp>
      <p:sp>
        <p:nvSpPr>
          <p:cNvPr id="151" name="灯片编号占位符 5">
            <a:extLst>
              <a:ext uri="{FF2B5EF4-FFF2-40B4-BE49-F238E27FC236}">
                <a16:creationId xmlns:a16="http://schemas.microsoft.com/office/drawing/2014/main" id="{61BF1BE4-AC90-4CF6-AEE6-CA6DABCD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16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Rectangle 2">
            <a:extLst>
              <a:ext uri="{FF2B5EF4-FFF2-40B4-BE49-F238E27FC236}">
                <a16:creationId xmlns:a16="http://schemas.microsoft.com/office/drawing/2014/main" id="{B74C45BC-D75C-42B7-8140-10CFB6CA776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-1" y="992088"/>
            <a:ext cx="3889375" cy="53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 sz="3200" b="1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3200" b="1" dirty="0">
                <a:latin typeface="楷体_GB2312" pitchFamily="1" charset="-122"/>
                <a:ea typeface="楷体_GB2312" pitchFamily="1" charset="-122"/>
              </a:rPr>
              <a:t>数学建模的</a:t>
            </a:r>
            <a:r>
              <a:rPr lang="zh-CN" altLang="en-US" sz="3200" b="1" dirty="0">
                <a:latin typeface="楷体_GB2312" pitchFamily="1" charset="-122"/>
                <a:ea typeface="楷体_GB2312" pitchFamily="1" charset="-122"/>
              </a:rPr>
              <a:t>一般步骤</a:t>
            </a:r>
            <a:endParaRPr lang="zh-CN" sz="3200" b="1" dirty="0">
              <a:latin typeface="楷体_GB2312" pitchFamily="1" charset="-122"/>
              <a:ea typeface="楷体_GB2312" pitchFamily="1" charset="-122"/>
            </a:endParaRPr>
          </a:p>
        </p:txBody>
      </p:sp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1069975" y="1670050"/>
            <a:ext cx="6829425" cy="2911475"/>
            <a:chOff x="0" y="0"/>
            <a:chExt cx="4302" cy="1834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0" y="10"/>
              <a:ext cx="1086" cy="346"/>
            </a:xfrm>
            <a:prstGeom prst="rect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FF99"/>
                </a:gs>
              </a:gsLst>
              <a:lin ang="5400000" scaled="1"/>
            </a:gra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sz="2800" b="1">
                  <a:latin typeface="Times New Roman" pitchFamily="18" charset="0"/>
                </a:rPr>
                <a:t>模型准备</a:t>
              </a:r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2718" y="154"/>
              <a:ext cx="528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3726" y="346"/>
              <a:ext cx="0" cy="384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2718" y="922"/>
              <a:ext cx="494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H="1" flipV="1">
              <a:off x="1086" y="922"/>
              <a:ext cx="511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510" y="1124"/>
              <a:ext cx="0" cy="374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V="1">
              <a:off x="1086" y="346"/>
              <a:ext cx="528" cy="413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1632" y="0"/>
              <a:ext cx="1086" cy="346"/>
            </a:xfrm>
            <a:prstGeom prst="rect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FF99"/>
                </a:gs>
              </a:gsLst>
              <a:lin ang="5400000" scaled="1"/>
            </a:gra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sz="2800" b="1">
                  <a:latin typeface="Times New Roman" pitchFamily="18" charset="0"/>
                </a:rPr>
                <a:t>模型假设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1086" y="154"/>
              <a:ext cx="57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3216" y="0"/>
              <a:ext cx="1086" cy="346"/>
            </a:xfrm>
            <a:prstGeom prst="rect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FF99"/>
                </a:gs>
              </a:gsLst>
              <a:lin ang="5400000" scaled="1"/>
            </a:gra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sz="2800" b="1">
                  <a:latin typeface="Times New Roman" pitchFamily="18" charset="0"/>
                </a:rPr>
                <a:t>模型构成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3216" y="730"/>
              <a:ext cx="1086" cy="346"/>
            </a:xfrm>
            <a:prstGeom prst="rect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FF99"/>
                </a:gs>
              </a:gsLst>
              <a:lin ang="5400000" scaled="1"/>
            </a:gra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sz="2800" b="1">
                  <a:latin typeface="Times New Roman" pitchFamily="18" charset="0"/>
                </a:rPr>
                <a:t>模型求解</a:t>
              </a: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1632" y="730"/>
              <a:ext cx="1086" cy="346"/>
            </a:xfrm>
            <a:prstGeom prst="rect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FF99"/>
                </a:gs>
              </a:gsLst>
              <a:lin ang="5400000" scaled="1"/>
            </a:gra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sz="2800" b="1">
                  <a:latin typeface="Times New Roman" pitchFamily="18" charset="0"/>
                </a:rPr>
                <a:t>模型分析</a:t>
              </a:r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0" y="768"/>
              <a:ext cx="1086" cy="346"/>
            </a:xfrm>
            <a:prstGeom prst="rect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FF99"/>
                </a:gs>
              </a:gsLst>
              <a:lin ang="5400000" scaled="1"/>
            </a:gra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sz="2800" b="1">
                  <a:latin typeface="Times New Roman" pitchFamily="18" charset="0"/>
                </a:rPr>
                <a:t>模型检验</a:t>
              </a:r>
            </a:p>
          </p:txBody>
        </p:sp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>
              <a:off x="0" y="1488"/>
              <a:ext cx="1086" cy="346"/>
            </a:xfrm>
            <a:prstGeom prst="rect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FF99"/>
                </a:gs>
              </a:gsLst>
              <a:lin ang="5400000" scaled="1"/>
            </a:gra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sz="2800" b="1">
                  <a:latin typeface="Times New Roman" pitchFamily="18" charset="0"/>
                </a:rPr>
                <a:t>模型应用</a:t>
              </a:r>
            </a:p>
          </p:txBody>
        </p:sp>
      </p:grp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536575" y="4870450"/>
            <a:ext cx="609600" cy="17526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FF99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2800" b="1">
                <a:latin typeface="Times New Roman" pitchFamily="18" charset="0"/>
              </a:rPr>
              <a:t>模</a:t>
            </a:r>
          </a:p>
          <a:p>
            <a:pPr algn="ctr"/>
            <a:r>
              <a:rPr lang="zh-CN" sz="2800" b="1">
                <a:latin typeface="Times New Roman" pitchFamily="18" charset="0"/>
              </a:rPr>
              <a:t>型</a:t>
            </a:r>
          </a:p>
          <a:p>
            <a:pPr algn="ctr"/>
            <a:r>
              <a:rPr lang="zh-CN" sz="2800" b="1">
                <a:latin typeface="Times New Roman" pitchFamily="18" charset="0"/>
              </a:rPr>
              <a:t>准</a:t>
            </a:r>
          </a:p>
          <a:p>
            <a:pPr algn="ctr"/>
            <a:r>
              <a:rPr lang="zh-CN" sz="2800" b="1">
                <a:latin typeface="Times New Roman" pitchFamily="18" charset="0"/>
              </a:rPr>
              <a:t>备</a:t>
            </a:r>
          </a:p>
        </p:txBody>
      </p: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1603375" y="5022850"/>
            <a:ext cx="2286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2800" b="1" dirty="0">
                <a:latin typeface="楷体_GB2312" pitchFamily="1" charset="-122"/>
                <a:ea typeface="楷体_GB2312" pitchFamily="1" charset="-122"/>
              </a:rPr>
              <a:t>了解实际背景</a:t>
            </a:r>
          </a:p>
        </p:txBody>
      </p:sp>
      <p:sp>
        <p:nvSpPr>
          <p:cNvPr id="41" name="Rectangle 20"/>
          <p:cNvSpPr>
            <a:spLocks noChangeArrowheads="1"/>
          </p:cNvSpPr>
          <p:nvPr/>
        </p:nvSpPr>
        <p:spPr bwMode="auto">
          <a:xfrm>
            <a:off x="4270375" y="5022850"/>
            <a:ext cx="2286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2800" b="1" dirty="0">
                <a:latin typeface="楷体_GB2312" pitchFamily="1" charset="-122"/>
                <a:ea typeface="楷体_GB2312" pitchFamily="1" charset="-122"/>
              </a:rPr>
              <a:t>明确建模目的</a:t>
            </a:r>
          </a:p>
        </p:txBody>
      </p:sp>
      <p:sp>
        <p:nvSpPr>
          <p:cNvPr id="42" name="Rectangle 21"/>
          <p:cNvSpPr>
            <a:spLocks noChangeArrowheads="1"/>
          </p:cNvSpPr>
          <p:nvPr/>
        </p:nvSpPr>
        <p:spPr bwMode="auto">
          <a:xfrm>
            <a:off x="1603375" y="5937250"/>
            <a:ext cx="2286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2800" b="1" dirty="0">
                <a:latin typeface="楷体_GB2312" pitchFamily="1" charset="-122"/>
                <a:ea typeface="楷体_GB2312" pitchFamily="1" charset="-122"/>
              </a:rPr>
              <a:t>搜集有关信息</a:t>
            </a: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4194175" y="5937250"/>
            <a:ext cx="2286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2800" b="1">
                <a:latin typeface="楷体_GB2312" pitchFamily="1" charset="-122"/>
                <a:ea typeface="楷体_GB2312" pitchFamily="1" charset="-122"/>
              </a:rPr>
              <a:t>掌握对象特征</a:t>
            </a:r>
          </a:p>
        </p:txBody>
      </p:sp>
      <p:sp>
        <p:nvSpPr>
          <p:cNvPr id="44" name="Rectangle 23"/>
          <p:cNvSpPr>
            <a:spLocks noChangeArrowheads="1"/>
          </p:cNvSpPr>
          <p:nvPr/>
        </p:nvSpPr>
        <p:spPr bwMode="auto">
          <a:xfrm>
            <a:off x="6937375" y="4946650"/>
            <a:ext cx="1524000" cy="1676400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FF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sz="2800" b="1" dirty="0">
                <a:latin typeface="Times New Roman" pitchFamily="18" charset="0"/>
                <a:ea typeface="楷体_GB2312" pitchFamily="1" charset="-122"/>
              </a:rPr>
              <a:t>形成一个</a:t>
            </a:r>
          </a:p>
          <a:p>
            <a:pPr algn="ctr">
              <a:lnSpc>
                <a:spcPct val="120000"/>
              </a:lnSpc>
            </a:pPr>
            <a:r>
              <a:rPr lang="zh-CN" sz="2800" b="1" dirty="0">
                <a:latin typeface="Times New Roman" pitchFamily="18" charset="0"/>
                <a:ea typeface="楷体_GB2312" pitchFamily="1" charset="-122"/>
              </a:rPr>
              <a:t>比较清晰</a:t>
            </a:r>
          </a:p>
          <a:p>
            <a:pPr algn="ctr">
              <a:lnSpc>
                <a:spcPct val="120000"/>
              </a:lnSpc>
            </a:pPr>
            <a:r>
              <a:rPr lang="zh-CN" sz="2800" b="1" dirty="0">
                <a:latin typeface="Times New Roman" pitchFamily="18" charset="0"/>
                <a:ea typeface="楷体_GB2312" pitchFamily="1" charset="-122"/>
              </a:rPr>
              <a:t>的问题</a:t>
            </a:r>
          </a:p>
        </p:txBody>
      </p:sp>
    </p:spTree>
    <p:extLst>
      <p:ext uri="{BB962C8B-B14F-4D97-AF65-F5344CB8AC3E}">
        <p14:creationId xmlns:p14="http://schemas.microsoft.com/office/powerpoint/2010/main" val="142256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  <p:bldP spid="39" grpId="0" animBg="1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1.4 </a:t>
            </a:r>
            <a:r>
              <a:rPr lang="zh-CN" altLang="en-US" sz="3600" dirty="0"/>
              <a:t>数学建模的方法和步骤</a:t>
            </a:r>
          </a:p>
        </p:txBody>
      </p:sp>
      <p:sp>
        <p:nvSpPr>
          <p:cNvPr id="151" name="灯片编号占位符 5">
            <a:extLst>
              <a:ext uri="{FF2B5EF4-FFF2-40B4-BE49-F238E27FC236}">
                <a16:creationId xmlns:a16="http://schemas.microsoft.com/office/drawing/2014/main" id="{61BF1BE4-AC90-4CF6-AEE6-CA6DABCD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17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Rectangle 2">
            <a:extLst>
              <a:ext uri="{FF2B5EF4-FFF2-40B4-BE49-F238E27FC236}">
                <a16:creationId xmlns:a16="http://schemas.microsoft.com/office/drawing/2014/main" id="{B74C45BC-D75C-42B7-8140-10CFB6CA776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-1" y="992088"/>
            <a:ext cx="3889375" cy="53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 sz="3200" b="1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3200" b="1" dirty="0">
                <a:latin typeface="楷体_GB2312" pitchFamily="1" charset="-122"/>
                <a:ea typeface="楷体_GB2312" pitchFamily="1" charset="-122"/>
              </a:rPr>
              <a:t>数学建模的</a:t>
            </a:r>
            <a:r>
              <a:rPr lang="zh-CN" altLang="en-US" sz="3200" b="1" dirty="0">
                <a:latin typeface="楷体_GB2312" pitchFamily="1" charset="-122"/>
                <a:ea typeface="楷体_GB2312" pitchFamily="1" charset="-122"/>
              </a:rPr>
              <a:t>一般步骤</a:t>
            </a:r>
            <a:endParaRPr lang="zh-CN" sz="32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1206500" y="1674813"/>
            <a:ext cx="609600" cy="18288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FF99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2800" b="1">
                <a:latin typeface="Times New Roman" pitchFamily="18" charset="0"/>
              </a:rPr>
              <a:t>模</a:t>
            </a:r>
          </a:p>
          <a:p>
            <a:pPr algn="ctr"/>
            <a:r>
              <a:rPr lang="zh-CN" sz="2800" b="1">
                <a:latin typeface="Times New Roman" pitchFamily="18" charset="0"/>
              </a:rPr>
              <a:t>型</a:t>
            </a:r>
          </a:p>
          <a:p>
            <a:pPr algn="ctr"/>
            <a:r>
              <a:rPr lang="zh-CN" sz="2800" b="1">
                <a:latin typeface="Times New Roman" pitchFamily="18" charset="0"/>
              </a:rPr>
              <a:t>假</a:t>
            </a:r>
          </a:p>
          <a:p>
            <a:pPr algn="ctr"/>
            <a:r>
              <a:rPr lang="zh-CN" sz="2800" b="1">
                <a:latin typeface="Times New Roman" pitchFamily="18" charset="0"/>
              </a:rPr>
              <a:t>设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2425700" y="1674813"/>
            <a:ext cx="4343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2800" b="1">
                <a:latin typeface="Times New Roman" pitchFamily="18" charset="0"/>
                <a:ea typeface="楷体_GB2312" pitchFamily="1" charset="-122"/>
              </a:rPr>
              <a:t>针对问题特点和建模目的</a:t>
            </a: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721100" y="2436813"/>
            <a:ext cx="472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2800" b="1">
                <a:latin typeface="Times New Roman" pitchFamily="18" charset="0"/>
                <a:ea typeface="楷体_GB2312" pitchFamily="1" charset="-122"/>
              </a:rPr>
              <a:t>作出合理的、简化的假设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2273300" y="3198813"/>
            <a:ext cx="47244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2800" b="1">
                <a:latin typeface="Times New Roman" pitchFamily="18" charset="0"/>
                <a:ea typeface="楷体_GB2312" pitchFamily="1" charset="-122"/>
              </a:rPr>
              <a:t>在合理与简化之间作出折中</a:t>
            </a: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206500" y="4494213"/>
            <a:ext cx="609600" cy="20574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FF99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2800" b="1">
                <a:latin typeface="Times New Roman" pitchFamily="18" charset="0"/>
              </a:rPr>
              <a:t>模</a:t>
            </a:r>
          </a:p>
          <a:p>
            <a:pPr algn="ctr"/>
            <a:r>
              <a:rPr lang="zh-CN" sz="2800" b="1">
                <a:latin typeface="Times New Roman" pitchFamily="18" charset="0"/>
              </a:rPr>
              <a:t>型</a:t>
            </a:r>
          </a:p>
          <a:p>
            <a:pPr algn="ctr"/>
            <a:r>
              <a:rPr lang="zh-CN" sz="2800" b="1">
                <a:latin typeface="Times New Roman" pitchFamily="18" charset="0"/>
              </a:rPr>
              <a:t>构</a:t>
            </a:r>
          </a:p>
          <a:p>
            <a:pPr algn="ctr"/>
            <a:r>
              <a:rPr lang="zh-CN" sz="2800" b="1">
                <a:latin typeface="Times New Roman" pitchFamily="18" charset="0"/>
              </a:rPr>
              <a:t>成</a:t>
            </a: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2843808" y="4376838"/>
            <a:ext cx="4800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2800" b="1" dirty="0">
                <a:latin typeface="Times New Roman" pitchFamily="18" charset="0"/>
                <a:ea typeface="楷体_GB2312" pitchFamily="1" charset="-122"/>
              </a:rPr>
              <a:t>用数学的语言、符号描述问题</a:t>
            </a: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3974232" y="5052498"/>
            <a:ext cx="2286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2800" b="1" dirty="0">
                <a:latin typeface="Times New Roman" pitchFamily="18" charset="0"/>
                <a:ea typeface="楷体_GB2312" pitchFamily="1" charset="-122"/>
              </a:rPr>
              <a:t>发挥想像力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3059832" y="5783463"/>
            <a:ext cx="41148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2800" b="1" dirty="0">
                <a:latin typeface="Times New Roman" pitchFamily="18" charset="0"/>
                <a:ea typeface="楷体_GB2312" pitchFamily="1" charset="-122"/>
              </a:rPr>
              <a:t>尽量采用简单的数学工具</a:t>
            </a:r>
          </a:p>
        </p:txBody>
      </p:sp>
    </p:spTree>
    <p:extLst>
      <p:ext uri="{BB962C8B-B14F-4D97-AF65-F5344CB8AC3E}">
        <p14:creationId xmlns:p14="http://schemas.microsoft.com/office/powerpoint/2010/main" val="109674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  <p:bldP spid="31" grpId="0" animBg="1" autoUpdateAnimBg="0"/>
      <p:bldP spid="32" grpId="0" autoUpdateAnimBg="0"/>
      <p:bldP spid="33" grpId="0" autoUpdateAnimBg="0"/>
      <p:bldP spid="34" grpId="0" animBg="1" autoUpdateAnimBg="0"/>
      <p:bldP spid="35" grpId="0" animBg="1" autoUpdateAnimBg="0"/>
      <p:bldP spid="36" grpId="0" autoUpdateAnimBg="0"/>
      <p:bldP spid="37" grpId="0" autoUpdateAnimBg="0"/>
      <p:bldP spid="4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1.4 </a:t>
            </a:r>
            <a:r>
              <a:rPr lang="zh-CN" altLang="en-US" sz="3600" dirty="0"/>
              <a:t>数学建模的方法和步骤</a:t>
            </a:r>
          </a:p>
        </p:txBody>
      </p:sp>
      <p:sp>
        <p:nvSpPr>
          <p:cNvPr id="151" name="灯片编号占位符 5">
            <a:extLst>
              <a:ext uri="{FF2B5EF4-FFF2-40B4-BE49-F238E27FC236}">
                <a16:creationId xmlns:a16="http://schemas.microsoft.com/office/drawing/2014/main" id="{61BF1BE4-AC90-4CF6-AEE6-CA6DABCD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18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Rectangle 2">
            <a:extLst>
              <a:ext uri="{FF2B5EF4-FFF2-40B4-BE49-F238E27FC236}">
                <a16:creationId xmlns:a16="http://schemas.microsoft.com/office/drawing/2014/main" id="{B74C45BC-D75C-42B7-8140-10CFB6CA776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-1" y="992088"/>
            <a:ext cx="3889375" cy="53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 sz="3200" b="1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3200" b="1" dirty="0">
                <a:latin typeface="楷体_GB2312" pitchFamily="1" charset="-122"/>
                <a:ea typeface="楷体_GB2312" pitchFamily="1" charset="-122"/>
              </a:rPr>
              <a:t>数学建模的</a:t>
            </a:r>
            <a:r>
              <a:rPr lang="zh-CN" altLang="en-US" sz="3200" b="1" dirty="0">
                <a:latin typeface="楷体_GB2312" pitchFamily="1" charset="-122"/>
                <a:ea typeface="楷体_GB2312" pitchFamily="1" charset="-122"/>
              </a:rPr>
              <a:t>一般步骤</a:t>
            </a:r>
            <a:endParaRPr lang="zh-CN" sz="32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69975" y="1890713"/>
            <a:ext cx="914400" cy="10668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FF99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2800" b="1">
                <a:latin typeface="Times New Roman" pitchFamily="18" charset="0"/>
              </a:rPr>
              <a:t>模型</a:t>
            </a:r>
          </a:p>
          <a:p>
            <a:pPr algn="ctr"/>
            <a:r>
              <a:rPr lang="zh-CN" sz="2800" b="1">
                <a:latin typeface="Times New Roman" pitchFamily="18" charset="0"/>
              </a:rPr>
              <a:t>求解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441575" y="2119313"/>
            <a:ext cx="5562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sz="2800" b="1">
                <a:latin typeface="Times New Roman" pitchFamily="18" charset="0"/>
              </a:rPr>
              <a:t>各种数学方法、软件和计算机技术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441575" y="3262313"/>
            <a:ext cx="5486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sz="2800" b="1">
                <a:latin typeface="Times New Roman" pitchFamily="18" charset="0"/>
              </a:rPr>
              <a:t>如结果的误差分析、统计分析、</a:t>
            </a:r>
          </a:p>
          <a:p>
            <a:pPr>
              <a:lnSpc>
                <a:spcPct val="120000"/>
              </a:lnSpc>
            </a:pPr>
            <a:r>
              <a:rPr lang="zh-CN" sz="2800" b="1">
                <a:latin typeface="Times New Roman" pitchFamily="18" charset="0"/>
              </a:rPr>
              <a:t>模型对数据的稳定性分析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069975" y="3262313"/>
            <a:ext cx="914400" cy="10668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FF99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2800" b="1">
                <a:latin typeface="Times New Roman" pitchFamily="18" charset="0"/>
              </a:rPr>
              <a:t>模型</a:t>
            </a:r>
          </a:p>
          <a:p>
            <a:pPr algn="ctr"/>
            <a:r>
              <a:rPr lang="zh-CN" sz="2800" b="1">
                <a:latin typeface="Times New Roman" pitchFamily="18" charset="0"/>
              </a:rPr>
              <a:t>分析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069975" y="4710113"/>
            <a:ext cx="914400" cy="10668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FF99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2800" b="1">
                <a:latin typeface="Times New Roman" pitchFamily="18" charset="0"/>
              </a:rPr>
              <a:t>模型</a:t>
            </a:r>
          </a:p>
          <a:p>
            <a:pPr algn="ctr"/>
            <a:r>
              <a:rPr lang="zh-CN" sz="2800" b="1">
                <a:latin typeface="Times New Roman" pitchFamily="18" charset="0"/>
              </a:rPr>
              <a:t>检验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2517775" y="4710113"/>
            <a:ext cx="5410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sz="2800" b="1">
                <a:latin typeface="Times New Roman" pitchFamily="18" charset="0"/>
              </a:rPr>
              <a:t>与实际现象、数据比较，</a:t>
            </a:r>
          </a:p>
          <a:p>
            <a:pPr>
              <a:lnSpc>
                <a:spcPct val="120000"/>
              </a:lnSpc>
            </a:pPr>
            <a:r>
              <a:rPr lang="zh-CN" sz="2800" b="1">
                <a:latin typeface="Times New Roman" pitchFamily="18" charset="0"/>
              </a:rPr>
              <a:t>检验模型的合理性、适用性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069975" y="6081713"/>
            <a:ext cx="1981200" cy="6096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FF99"/>
              </a:gs>
            </a:gsLst>
            <a:lin ang="540000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2800" b="1">
                <a:latin typeface="Times New Roman" pitchFamily="18" charset="0"/>
              </a:rPr>
              <a:t>模型应用</a:t>
            </a:r>
          </a:p>
        </p:txBody>
      </p:sp>
    </p:spTree>
    <p:extLst>
      <p:ext uri="{BB962C8B-B14F-4D97-AF65-F5344CB8AC3E}">
        <p14:creationId xmlns:p14="http://schemas.microsoft.com/office/powerpoint/2010/main" val="22536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  <p:bldP spid="16" grpId="0" animBg="1" autoUpdateAnimBg="0"/>
      <p:bldP spid="17" grpId="0" animBg="1" autoUpdateAnimBg="0"/>
      <p:bldP spid="18" grpId="0" animBg="1" autoUpdateAnimBg="0"/>
      <p:bldP spid="20" grpId="0" animBg="1" autoUpdateAnimBg="0"/>
      <p:bldP spid="21" grpId="0" animBg="1" autoUpdateAnimBg="0"/>
      <p:bldP spid="22" grpId="0" animBg="1" autoUpdateAnimBg="0"/>
      <p:bldP spid="2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1.4 </a:t>
            </a:r>
            <a:r>
              <a:rPr lang="zh-CN" altLang="en-US" sz="3600" dirty="0"/>
              <a:t>数学建模的方法和步骤</a:t>
            </a:r>
          </a:p>
        </p:txBody>
      </p:sp>
      <p:sp>
        <p:nvSpPr>
          <p:cNvPr id="151" name="灯片编号占位符 5">
            <a:extLst>
              <a:ext uri="{FF2B5EF4-FFF2-40B4-BE49-F238E27FC236}">
                <a16:creationId xmlns:a16="http://schemas.microsoft.com/office/drawing/2014/main" id="{61BF1BE4-AC90-4CF6-AEE6-CA6DABCD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19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2" name="Rectangle 2">
            <a:extLst>
              <a:ext uri="{FF2B5EF4-FFF2-40B4-BE49-F238E27FC236}">
                <a16:creationId xmlns:a16="http://schemas.microsoft.com/office/drawing/2014/main" id="{B74C45BC-D75C-42B7-8140-10CFB6CA776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-1" y="992088"/>
            <a:ext cx="3889375" cy="53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 sz="3200" b="1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3200" b="1" dirty="0">
                <a:latin typeface="楷体_GB2312" pitchFamily="1" charset="-122"/>
                <a:ea typeface="楷体_GB2312" pitchFamily="1" charset="-122"/>
              </a:rPr>
              <a:t>数学建模的</a:t>
            </a:r>
            <a:r>
              <a:rPr lang="zh-CN" altLang="en-US" sz="3200" b="1" dirty="0">
                <a:latin typeface="楷体_GB2312" pitchFamily="1" charset="-122"/>
                <a:ea typeface="楷体_GB2312" pitchFamily="1" charset="-122"/>
              </a:rPr>
              <a:t>全过程</a:t>
            </a:r>
            <a:endParaRPr lang="zh-CN" sz="32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514475" y="1628775"/>
            <a:ext cx="2209800" cy="762000"/>
          </a:xfrm>
          <a:prstGeom prst="rect">
            <a:avLst/>
          </a:prstGeom>
          <a:solidFill>
            <a:srgbClr val="66FF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2400" b="1">
                <a:latin typeface="Times New Roman" pitchFamily="18" charset="0"/>
              </a:rPr>
              <a:t>现实对象的信息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553075" y="1628775"/>
            <a:ext cx="2209800" cy="762000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2400" b="1">
                <a:latin typeface="Times New Roman" pitchFamily="18" charset="0"/>
              </a:rPr>
              <a:t>数学模型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1514475" y="3062288"/>
            <a:ext cx="2209800" cy="762000"/>
          </a:xfrm>
          <a:prstGeom prst="rect">
            <a:avLst/>
          </a:prstGeom>
          <a:solidFill>
            <a:srgbClr val="66FF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2400" b="1">
                <a:latin typeface="Times New Roman" pitchFamily="18" charset="0"/>
              </a:rPr>
              <a:t>现实对象的解答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476875" y="3062288"/>
            <a:ext cx="2209800" cy="762000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2400" b="1">
                <a:latin typeface="Times New Roman" pitchFamily="18" charset="0"/>
              </a:rPr>
              <a:t>数学模型的解答</a:t>
            </a:r>
          </a:p>
        </p:txBody>
      </p: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3724275" y="1552575"/>
            <a:ext cx="1828800" cy="457200"/>
            <a:chOff x="0" y="0"/>
            <a:chExt cx="1152" cy="288"/>
          </a:xfrm>
        </p:grpSpPr>
        <p:sp>
          <p:nvSpPr>
            <p:cNvPr id="27" name="Line 8"/>
            <p:cNvSpPr>
              <a:spLocks noChangeShapeType="1"/>
            </p:cNvSpPr>
            <p:nvPr/>
          </p:nvSpPr>
          <p:spPr bwMode="auto">
            <a:xfrm>
              <a:off x="0" y="288"/>
              <a:ext cx="115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288" y="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400" b="1">
                  <a:latin typeface="Times New Roman" pitchFamily="18" charset="0"/>
                  <a:ea typeface="楷体_GB2312" pitchFamily="1" charset="-122"/>
                </a:rPr>
                <a:t>表述</a:t>
              </a:r>
            </a:p>
          </p:txBody>
        </p:sp>
      </p:grpSp>
      <p:grpSp>
        <p:nvGrpSpPr>
          <p:cNvPr id="29" name="Group 10"/>
          <p:cNvGrpSpPr>
            <a:grpSpLocks/>
          </p:cNvGrpSpPr>
          <p:nvPr/>
        </p:nvGrpSpPr>
        <p:grpSpPr bwMode="auto">
          <a:xfrm>
            <a:off x="5781675" y="2376488"/>
            <a:ext cx="838200" cy="685800"/>
            <a:chOff x="0" y="0"/>
            <a:chExt cx="528" cy="576"/>
          </a:xfrm>
        </p:grpSpPr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528" y="0"/>
              <a:ext cx="0" cy="57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0" y="144"/>
              <a:ext cx="52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400" b="1">
                  <a:latin typeface="Times New Roman" pitchFamily="18" charset="0"/>
                  <a:ea typeface="楷体_GB2312" pitchFamily="1" charset="-122"/>
                </a:rPr>
                <a:t>求解</a:t>
              </a:r>
            </a:p>
          </p:txBody>
        </p:sp>
      </p:grpSp>
      <p:grpSp>
        <p:nvGrpSpPr>
          <p:cNvPr id="33" name="Group 13"/>
          <p:cNvGrpSpPr>
            <a:grpSpLocks/>
          </p:cNvGrpSpPr>
          <p:nvPr/>
        </p:nvGrpSpPr>
        <p:grpSpPr bwMode="auto">
          <a:xfrm>
            <a:off x="3724275" y="3443288"/>
            <a:ext cx="1752600" cy="457200"/>
            <a:chOff x="0" y="0"/>
            <a:chExt cx="1104" cy="288"/>
          </a:xfrm>
        </p:grpSpPr>
        <p:sp>
          <p:nvSpPr>
            <p:cNvPr id="34" name="Line 14"/>
            <p:cNvSpPr>
              <a:spLocks noChangeShapeType="1"/>
            </p:cNvSpPr>
            <p:nvPr/>
          </p:nvSpPr>
          <p:spPr bwMode="auto">
            <a:xfrm flipH="1">
              <a:off x="0" y="0"/>
              <a:ext cx="110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336" y="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400" b="1">
                  <a:latin typeface="Times New Roman" pitchFamily="18" charset="0"/>
                  <a:ea typeface="楷体_GB2312" pitchFamily="1" charset="-122"/>
                </a:rPr>
                <a:t>解释</a:t>
              </a:r>
            </a:p>
          </p:txBody>
        </p:sp>
      </p:grpSp>
      <p:grpSp>
        <p:nvGrpSpPr>
          <p:cNvPr id="36" name="Group 16"/>
          <p:cNvGrpSpPr>
            <a:grpSpLocks/>
          </p:cNvGrpSpPr>
          <p:nvPr/>
        </p:nvGrpSpPr>
        <p:grpSpPr bwMode="auto">
          <a:xfrm>
            <a:off x="1819275" y="2376488"/>
            <a:ext cx="990600" cy="685800"/>
            <a:chOff x="0" y="0"/>
            <a:chExt cx="528" cy="576"/>
          </a:xfrm>
        </p:grpSpPr>
        <p:sp>
          <p:nvSpPr>
            <p:cNvPr id="37" name="Line 17"/>
            <p:cNvSpPr>
              <a:spLocks noChangeShapeType="1"/>
            </p:cNvSpPr>
            <p:nvPr/>
          </p:nvSpPr>
          <p:spPr bwMode="auto">
            <a:xfrm flipV="1">
              <a:off x="480" y="0"/>
              <a:ext cx="0" cy="57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0" y="144"/>
              <a:ext cx="52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400" b="1">
                  <a:latin typeface="Times New Roman" pitchFamily="18" charset="0"/>
                  <a:ea typeface="楷体_GB2312" pitchFamily="1" charset="-122"/>
                </a:rPr>
                <a:t>验证</a:t>
              </a:r>
            </a:p>
          </p:txBody>
        </p:sp>
      </p:grp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4029075" y="200977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sz="28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归纳</a:t>
            </a:r>
            <a:r>
              <a:rPr lang="zh-CN" altLang="zh-CN" sz="28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)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6543675" y="24384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zh-CN" sz="28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演绎</a:t>
            </a:r>
            <a:r>
              <a:rPr lang="zh-CN" altLang="zh-CN" sz="28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)</a:t>
            </a: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19075" y="4129088"/>
            <a:ext cx="1066800" cy="5191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latin typeface="Times New Roman" pitchFamily="18" charset="0"/>
                <a:ea typeface="楷体_GB2312" pitchFamily="1" charset="-122"/>
              </a:rPr>
              <a:t>表述</a:t>
            </a:r>
          </a:p>
        </p:txBody>
      </p: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219075" y="4662488"/>
            <a:ext cx="10668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latin typeface="Times New Roman" pitchFamily="18" charset="0"/>
                <a:ea typeface="楷体_GB2312" pitchFamily="1" charset="-122"/>
              </a:rPr>
              <a:t>求解</a:t>
            </a: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219075" y="5210175"/>
            <a:ext cx="1066800" cy="5191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latin typeface="Times New Roman" pitchFamily="18" charset="0"/>
                <a:ea typeface="楷体_GB2312" pitchFamily="1" charset="-122"/>
              </a:rPr>
              <a:t>解释</a:t>
            </a:r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219075" y="5805488"/>
            <a:ext cx="1066800" cy="51911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latin typeface="Times New Roman" pitchFamily="18" charset="0"/>
                <a:ea typeface="楷体_GB2312" pitchFamily="1" charset="-122"/>
              </a:rPr>
              <a:t>验证</a:t>
            </a:r>
          </a:p>
        </p:txBody>
      </p: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1362075" y="4129088"/>
            <a:ext cx="756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 dirty="0">
                <a:latin typeface="Times New Roman" pitchFamily="18" charset="0"/>
              </a:rPr>
              <a:t>根据建模目的和信息将实际问题“翻译”成数学问题</a:t>
            </a:r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1438275" y="4662488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>
                <a:latin typeface="Times New Roman" pitchFamily="18" charset="0"/>
              </a:rPr>
              <a:t>选择适当的数学方法求得数学模型的解答</a:t>
            </a:r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1438275" y="5210175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>
                <a:latin typeface="Times New Roman" pitchFamily="18" charset="0"/>
              </a:rPr>
              <a:t>将数学语言表述的解答“翻译”回实际对象</a:t>
            </a:r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1438275" y="5805488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>
                <a:latin typeface="Times New Roman" pitchFamily="18" charset="0"/>
              </a:rPr>
              <a:t>用现实对象的信息检验得到的解答</a:t>
            </a:r>
          </a:p>
        </p:txBody>
      </p:sp>
      <p:sp>
        <p:nvSpPr>
          <p:cNvPr id="49" name="Text Box 30"/>
          <p:cNvSpPr txBox="1">
            <a:spLocks noChangeArrowheads="1"/>
          </p:cNvSpPr>
          <p:nvPr/>
        </p:nvSpPr>
        <p:spPr bwMode="auto">
          <a:xfrm>
            <a:off x="523875" y="1766888"/>
            <a:ext cx="533400" cy="1562100"/>
          </a:xfrm>
          <a:prstGeom prst="rect">
            <a:avLst/>
          </a:prstGeom>
          <a:solidFill>
            <a:srgbClr val="66FF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>
                <a:latin typeface="Times New Roman" pitchFamily="18" charset="0"/>
                <a:ea typeface="楷体_GB2312" pitchFamily="1" charset="-122"/>
              </a:rPr>
              <a:t>现实世界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8143875" y="1766888"/>
            <a:ext cx="609600" cy="1562100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>
                <a:latin typeface="Times New Roman" pitchFamily="18" charset="0"/>
                <a:ea typeface="楷体_GB2312" pitchFamily="1" charset="-122"/>
              </a:rPr>
              <a:t>数学世界</a:t>
            </a:r>
          </a:p>
        </p:txBody>
      </p:sp>
    </p:spTree>
    <p:extLst>
      <p:ext uri="{BB962C8B-B14F-4D97-AF65-F5344CB8AC3E}">
        <p14:creationId xmlns:p14="http://schemas.microsoft.com/office/powerpoint/2010/main" val="15713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  <p:bldP spid="14" grpId="0" animBg="1" autoUpdateAnimBg="0"/>
      <p:bldP spid="15" grpId="0" animBg="1" autoUpdateAnimBg="0"/>
      <p:bldP spid="24" grpId="0" animBg="1" autoUpdateAnimBg="0"/>
      <p:bldP spid="25" grpId="0" animBg="1" autoUpdateAnimBg="0"/>
      <p:bldP spid="39" grpId="0" autoUpdateAnimBg="0"/>
      <p:bldP spid="40" grpId="0" autoUpdateAnimBg="0"/>
      <p:bldP spid="41" grpId="0" animBg="1" autoUpdateAnimBg="0"/>
      <p:bldP spid="42" grpId="0" animBg="1" autoUpdateAnimBg="0"/>
      <p:bldP spid="43" grpId="0" animBg="1" autoUpdateAnimBg="0"/>
      <p:bldP spid="44" grpId="0" animBg="1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nimBg="1" autoUpdateAnimBg="0"/>
      <p:bldP spid="5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2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7164"/>
            <a:ext cx="8388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课程简介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323528" y="1052736"/>
            <a:ext cx="3384376" cy="56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6" tIns="45694" rIns="91386" bIns="45694">
            <a:spAutoFit/>
          </a:bodyPr>
          <a:lstStyle>
            <a:lvl1pPr marL="1976438" indent="-19764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8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课程介绍</a:t>
            </a: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899B3D5-9C84-40DE-B23C-E065350438AD}"/>
              </a:ext>
            </a:extLst>
          </p:cNvPr>
          <p:cNvSpPr/>
          <p:nvPr/>
        </p:nvSpPr>
        <p:spPr>
          <a:xfrm>
            <a:off x="611560" y="1602666"/>
            <a:ext cx="8064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专业选修课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本科生参加数学建模竞赛的辅导课程。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学习如何将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实际问题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转化为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数学问题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。又如何把数学问题的解转化为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实际问题的解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通过数学模型和数学建模有关问题的论述和模型实例的介绍，使学生应用数学解决实际问题的能力有所提高。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5000"/>
            </a:pP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5BD080F-11D2-4A2D-80EA-1A80BD926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501008"/>
            <a:ext cx="3384376" cy="56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6" tIns="45694" rIns="91386" bIns="45694">
            <a:spAutoFit/>
          </a:bodyPr>
          <a:lstStyle>
            <a:lvl1pPr marL="1976438" indent="-19764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8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课程用途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1731EE-D067-4738-B50C-90095343C686}"/>
              </a:ext>
            </a:extLst>
          </p:cNvPr>
          <p:cNvSpPr/>
          <p:nvPr/>
        </p:nvSpPr>
        <p:spPr>
          <a:xfrm>
            <a:off x="611560" y="405093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参加科学建模竞赛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科学研究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工程应用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328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3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7164"/>
            <a:ext cx="8388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课程简介</a:t>
            </a: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id="{28F09E56-C2E3-43E7-B713-069D2CCC9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52736"/>
            <a:ext cx="4536504" cy="55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6" tIns="45694" rIns="91386" bIns="45694">
            <a:spAutoFit/>
          </a:bodyPr>
          <a:lstStyle>
            <a:lvl1pPr marL="1976438" indent="-19764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8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课程要求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56EC71-7188-4C3A-AFDC-DC7FE2B9B6FC}"/>
              </a:ext>
            </a:extLst>
          </p:cNvPr>
          <p:cNvSpPr/>
          <p:nvPr/>
        </p:nvSpPr>
        <p:spPr>
          <a:xfrm>
            <a:off x="633799" y="1625354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基础知识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微积分、微分方程、线性代 数、概率统计等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熟练掌握一门及以上运算软件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Lingo, C++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学会撰写科技论文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7A549660-8D7A-4D38-90BE-07B02B0B8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869156"/>
            <a:ext cx="4536504" cy="55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6" tIns="45694" rIns="91386" bIns="45694">
            <a:spAutoFit/>
          </a:bodyPr>
          <a:lstStyle>
            <a:lvl1pPr marL="1976438" indent="-19764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8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课程考核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92037A-4738-4196-980D-04F5E25A625A}"/>
              </a:ext>
            </a:extLst>
          </p:cNvPr>
          <p:cNvSpPr/>
          <p:nvPr/>
        </p:nvSpPr>
        <p:spPr>
          <a:xfrm>
            <a:off x="633799" y="3441774"/>
            <a:ext cx="74665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平时成绩：上课及实验出勤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实验报告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期终考核：提交课程报告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最终成绩：平时成绩*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期终考核*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114064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4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7164"/>
            <a:ext cx="8388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课程简介</a:t>
            </a: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C520A5C-C2F5-4F0C-B5EB-100573910206}"/>
              </a:ext>
            </a:extLst>
          </p:cNvPr>
          <p:cNvSpPr/>
          <p:nvPr/>
        </p:nvSpPr>
        <p:spPr>
          <a:xfrm>
            <a:off x="755576" y="1447616"/>
            <a:ext cx="74168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国际数学模型网：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http://www.mathmodels.org/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MCM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ICM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http://www.comap.com/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CUMCM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http://mcm.edu.cn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国防科大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www.shumo.com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5000"/>
            </a:pPr>
            <a:endParaRPr lang="zh-CN" altLang="zh-CN" dirty="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1D71167-661A-4D84-8FE1-B652C1A1D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895470"/>
            <a:ext cx="4536504" cy="55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6" tIns="45694" rIns="91386" bIns="45694">
            <a:spAutoFit/>
          </a:bodyPr>
          <a:lstStyle>
            <a:lvl1pPr marL="1976438" indent="-19764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8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数学建模竞赛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(MCM)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3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5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7164"/>
            <a:ext cx="8388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课程简介</a:t>
            </a: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C520A5C-C2F5-4F0C-B5EB-100573910206}"/>
              </a:ext>
            </a:extLst>
          </p:cNvPr>
          <p:cNvSpPr/>
          <p:nvPr/>
        </p:nvSpPr>
        <p:spPr>
          <a:xfrm>
            <a:off x="611560" y="1472925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5000"/>
            </a:pPr>
            <a:r>
              <a:rPr lang="en-US" altLang="zh-CN" dirty="0"/>
              <a:t>[1] 《</a:t>
            </a:r>
            <a:r>
              <a:rPr lang="zh-CN" altLang="en-US" dirty="0"/>
              <a:t>数学建模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A First Course in Mathematical Modeling)</a:t>
            </a:r>
            <a:r>
              <a:rPr lang="zh-CN" altLang="en-US" dirty="0"/>
              <a:t>，叶其孝，姜启源等译，机械工业出版社</a:t>
            </a:r>
            <a:endParaRPr lang="zh-CN" altLang="zh-CN" dirty="0"/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5000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《数学模型》，姜启源主编，高等教育出版社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5000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《</a:t>
            </a:r>
            <a:r>
              <a:rPr lang="zh-CN" altLang="en-US" dirty="0"/>
              <a:t>经济数学模型</a:t>
            </a:r>
            <a:r>
              <a:rPr lang="en-US" altLang="zh-CN" dirty="0"/>
              <a:t>》</a:t>
            </a:r>
            <a:r>
              <a:rPr lang="zh-CN" altLang="en-US" dirty="0"/>
              <a:t>，洪毅等主编，华南理工大学出版社</a:t>
            </a:r>
            <a:endParaRPr lang="en-US" altLang="zh-CN" dirty="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1D71167-661A-4D84-8FE1-B652C1A1D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908720"/>
            <a:ext cx="3384376" cy="56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6" tIns="45694" rIns="91386" bIns="45694">
            <a:spAutoFit/>
          </a:bodyPr>
          <a:lstStyle>
            <a:lvl1pPr marL="1976438" indent="-19764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8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推荐参考书</a:t>
            </a:r>
          </a:p>
        </p:txBody>
      </p:sp>
    </p:spTree>
    <p:extLst>
      <p:ext uri="{BB962C8B-B14F-4D97-AF65-F5344CB8AC3E}">
        <p14:creationId xmlns:p14="http://schemas.microsoft.com/office/powerpoint/2010/main" val="408691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6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7164"/>
            <a:ext cx="8388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第一章 建立数学模型</a:t>
            </a: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0" name="Text Box 8">
            <a:extLst>
              <a:ext uri="{FF2B5EF4-FFF2-40B4-BE49-F238E27FC236}">
                <a16:creationId xmlns:a16="http://schemas.microsoft.com/office/drawing/2014/main" id="{C0FCE857-6EE2-4991-90FB-ED8B57D5B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556792"/>
            <a:ext cx="558165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  <a:ea typeface="楷体_GB2312" pitchFamily="1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1.1   从现实对象到数学模型</a:t>
            </a:r>
            <a:endParaRPr lang="zh-CN" altLang="zh-CN" sz="24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  <a:ea typeface="楷体_GB2312" pitchFamily="1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1.2   数学建模的重要意义</a:t>
            </a:r>
            <a:endParaRPr lang="zh-CN" altLang="zh-CN" sz="24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  <a:ea typeface="楷体_GB2312" pitchFamily="1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1.3   数学建模示例</a:t>
            </a:r>
            <a:endParaRPr lang="zh-CN" altLang="zh-CN" sz="24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  <a:ea typeface="楷体_GB2312" pitchFamily="1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1.4   数学建模的方法和步骤</a:t>
            </a:r>
            <a:endParaRPr lang="zh-CN" altLang="zh-CN" sz="24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  <a:ea typeface="楷体_GB2312" pitchFamily="1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1.5   数学模型的特点和分类</a:t>
            </a:r>
            <a:endParaRPr lang="zh-CN" altLang="zh-CN" sz="24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Times New Roman" panose="02020603050405020304" pitchFamily="18" charset="0"/>
                <a:ea typeface="楷体_GB2312" pitchFamily="1" charset="-122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1.6   怎样学习数学建模</a:t>
            </a:r>
            <a:endParaRPr lang="zh-CN" altLang="zh-CN" sz="24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94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7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65809D23-9F88-40E1-B9DC-DE90AB5D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25117"/>
            <a:ext cx="6019800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 algn="ctr"/>
            <a:r>
              <a:rPr lang="zh-CN" altLang="zh-CN" sz="2800" b="1" dirty="0">
                <a:latin typeface="Times New Roman" panose="02020603050405020304" pitchFamily="18" charset="0"/>
                <a:ea typeface="仿宋_GB2312" pitchFamily="1" charset="-122"/>
              </a:rPr>
              <a:t>玩具、照片、飞机、火箭模型… …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FE4DA37-04AD-43BD-9B2C-F1C329DCC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925117"/>
            <a:ext cx="2133600" cy="6111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zh-CN" altLang="zh-CN" sz="2800" b="1" dirty="0">
                <a:latin typeface="Times New Roman" panose="02020603050405020304" pitchFamily="18" charset="0"/>
              </a:rPr>
              <a:t>~ 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1" charset="-122"/>
              </a:rPr>
              <a:t>实物</a:t>
            </a:r>
            <a:r>
              <a:rPr lang="zh-CN" altLang="zh-CN" sz="2800" b="1" dirty="0">
                <a:latin typeface="Times New Roman" panose="02020603050405020304" pitchFamily="18" charset="0"/>
                <a:ea typeface="仿宋_GB2312" pitchFamily="1" charset="-122"/>
              </a:rPr>
              <a:t>模型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CAC6B8A-AB05-45C2-978A-468702583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39517"/>
            <a:ext cx="6096000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00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 sz="2800" b="1">
                <a:latin typeface="Times New Roman" panose="02020603050405020304" pitchFamily="18" charset="0"/>
                <a:ea typeface="仿宋_GB2312" pitchFamily="1" charset="-122"/>
              </a:rPr>
              <a:t>水箱中的舰艇、风洞中的飞机… …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AB7E806C-4BFF-4C5C-8C8C-4162F1F2C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839517"/>
            <a:ext cx="2286000" cy="6111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zh-CN" altLang="zh-CN" sz="2800" b="1">
                <a:latin typeface="Times New Roman" panose="02020603050405020304" pitchFamily="18" charset="0"/>
              </a:rPr>
              <a:t>~ </a:t>
            </a:r>
            <a:r>
              <a:rPr lang="zh-CN" altLang="zh-CN" sz="2800" b="1">
                <a:latin typeface="Times New Roman" panose="02020603050405020304" pitchFamily="18" charset="0"/>
                <a:ea typeface="仿宋_GB2312" pitchFamily="1" charset="-122"/>
              </a:rPr>
              <a:t>物理模型</a:t>
            </a:r>
            <a:endParaRPr lang="zh-CN" altLang="zh-CN" sz="2800">
              <a:latin typeface="Times New Roman" panose="02020603050405020304" pitchFamily="18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802D5CB-8519-4C15-9386-5E1AE56CA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753917"/>
            <a:ext cx="58674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CC"/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 sz="2800" b="1">
                <a:latin typeface="Times New Roman" panose="02020603050405020304" pitchFamily="18" charset="0"/>
                <a:ea typeface="仿宋_GB2312" pitchFamily="1" charset="-122"/>
              </a:rPr>
              <a:t>地图、电路图、分子结构图… …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FAB84A27-7AD5-47C0-83B3-D84DAB715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753917"/>
            <a:ext cx="2209800" cy="6111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zh-CN" altLang="zh-CN" sz="2800" b="1" dirty="0">
                <a:latin typeface="Times New Roman" panose="02020603050405020304" pitchFamily="18" charset="0"/>
              </a:rPr>
              <a:t>~ </a:t>
            </a:r>
            <a:r>
              <a:rPr lang="zh-CN" altLang="zh-CN" sz="2800" b="1" dirty="0">
                <a:latin typeface="仿宋_GB2312" pitchFamily="1" charset="-122"/>
                <a:ea typeface="仿宋_GB2312" pitchFamily="1" charset="-122"/>
              </a:rPr>
              <a:t>符号模型</a:t>
            </a:r>
            <a:endParaRPr lang="zh-CN" altLang="zh-CN" sz="2800" dirty="0"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E66BAD55-673D-42A2-931A-46F83EB4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4949825"/>
            <a:ext cx="7151712" cy="1146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1" charset="-122"/>
              </a:rPr>
              <a:t>模型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itchFamily="1" charset="-122"/>
              </a:rPr>
              <a:t>是为了一定目的，对客观事物的一部分</a:t>
            </a:r>
          </a:p>
          <a:p>
            <a:pPr>
              <a:lnSpc>
                <a:spcPct val="120000"/>
              </a:lnSpc>
            </a:pPr>
            <a:r>
              <a:rPr lang="zh-CN" altLang="zh-CN" sz="2800" b="1" dirty="0">
                <a:latin typeface="Times New Roman" panose="02020603050405020304" pitchFamily="18" charset="0"/>
                <a:ea typeface="楷体_GB2312" pitchFamily="1" charset="-122"/>
              </a:rPr>
              <a:t>进行简缩、抽象、提炼出来的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1" charset="-122"/>
              </a:rPr>
              <a:t>原型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itchFamily="1" charset="-122"/>
              </a:rPr>
              <a:t>的替代物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9CE2349-5AC8-4D26-8291-4A94AC50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5" y="1100137"/>
            <a:ext cx="3441841" cy="652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zh-CN" altLang="zh-CN" sz="2800" b="1" dirty="0">
                <a:latin typeface="宋体" panose="02010600030101010101" pitchFamily="2" charset="-122"/>
              </a:rPr>
              <a:t>我们常见的模型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1.1 </a:t>
            </a:r>
            <a:r>
              <a:rPr lang="zh-CN" altLang="en-US" sz="3600" dirty="0"/>
              <a:t>从现实对象到数学模型</a:t>
            </a:r>
          </a:p>
        </p:txBody>
      </p:sp>
    </p:spTree>
    <p:extLst>
      <p:ext uri="{BB962C8B-B14F-4D97-AF65-F5344CB8AC3E}">
        <p14:creationId xmlns:p14="http://schemas.microsoft.com/office/powerpoint/2010/main" val="125161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1" grpId="0" animBg="1" autoUpdateAnimBg="0"/>
      <p:bldP spid="12" grpId="0" autoUpdateAnimBg="0"/>
      <p:bldP spid="13" grpId="0" animBg="1" autoUpdateAnimBg="0"/>
      <p:bldP spid="14" grpId="0" autoUpdateAnimBg="0"/>
      <p:bldP spid="15" grpId="0" animBg="1" autoUpdateAnimBg="0"/>
      <p:bldP spid="16" grpId="0" animBg="1" autoUpdateAnimBg="0"/>
      <p:bldP spid="1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8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F9CE2349-5AC8-4D26-8291-4A94AC50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980728"/>
            <a:ext cx="2880320" cy="652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什么是数学模型</a:t>
            </a:r>
            <a:endParaRPr lang="zh-CN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1.1 </a:t>
            </a:r>
            <a:r>
              <a:rPr lang="zh-CN" altLang="en-US" sz="3600" dirty="0"/>
              <a:t>从现实对象到数学模型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4427E003-0138-40F4-AA10-672A9431A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916832"/>
            <a:ext cx="8830468" cy="159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航行问题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</a:rPr>
              <a:t>甲乙两地相距750千米，船从甲到乙顺水航行需30小时，从乙到甲逆水航行需50小时，问船的速度是多少?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6CE74DE7-C830-42D1-AF1F-F135AB07E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3539480"/>
            <a:ext cx="7344816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2800" b="1" dirty="0">
                <a:latin typeface="Times New Roman" panose="02020603050405020304" pitchFamily="18" charset="0"/>
              </a:rPr>
              <a:t>用 x 表示船速，y 表示水速，列出方程：</a:t>
            </a:r>
          </a:p>
        </p:txBody>
      </p:sp>
      <p:graphicFrame>
        <p:nvGraphicFramePr>
          <p:cNvPr id="21" name="Object 4">
            <a:extLst>
              <a:ext uri="{FF2B5EF4-FFF2-40B4-BE49-F238E27FC236}">
                <a16:creationId xmlns:a16="http://schemas.microsoft.com/office/drawing/2014/main" id="{E1E0EA49-1CB6-4599-9B83-5AF0DC029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070" y="4218260"/>
          <a:ext cx="5314017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1359807" imgH="521243" progId="Equation.DSMT4">
                  <p:embed/>
                </p:oleObj>
              </mc:Choice>
              <mc:Fallback>
                <p:oleObj name="Equation" r:id="rId4" imgW="1359807" imgH="521243" progId="Equation.DSMT4">
                  <p:embed/>
                  <p:pic>
                    <p:nvPicPr>
                      <p:cNvPr id="21" name="Object 4">
                        <a:extLst>
                          <a:ext uri="{FF2B5EF4-FFF2-40B4-BE49-F238E27FC236}">
                            <a16:creationId xmlns:a16="http://schemas.microsoft.com/office/drawing/2014/main" id="{E1E0EA49-1CB6-4599-9B83-5AF0DC0299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70" y="4218260"/>
                        <a:ext cx="5314017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5">
            <a:extLst>
              <a:ext uri="{FF2B5EF4-FFF2-40B4-BE49-F238E27FC236}">
                <a16:creationId xmlns:a16="http://schemas.microsoft.com/office/drawing/2014/main" id="{7F511178-DFA8-4F36-8A18-EDDF1BD04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264" y="5742895"/>
            <a:ext cx="525300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 sz="3200" b="1" dirty="0">
                <a:latin typeface="楷体_GB2312" pitchFamily="1" charset="-122"/>
                <a:ea typeface="楷体_GB2312" pitchFamily="1" charset="-122"/>
              </a:rPr>
              <a:t>答：船速每小时</a:t>
            </a:r>
            <a:r>
              <a:rPr lang="zh-CN" altLang="zh-CN" sz="3200" b="1" dirty="0">
                <a:latin typeface="Times New Roman" panose="02020603050405020304" pitchFamily="18" charset="0"/>
                <a:ea typeface="楷体_GB2312" pitchFamily="1" charset="-122"/>
              </a:rPr>
              <a:t>20</a:t>
            </a:r>
            <a:r>
              <a:rPr lang="zh-CN" altLang="zh-CN" sz="3200" b="1" dirty="0">
                <a:latin typeface="楷体_GB2312" pitchFamily="1" charset="-122"/>
                <a:ea typeface="楷体_GB2312" pitchFamily="1" charset="-122"/>
              </a:rPr>
              <a:t>千米/小时.</a:t>
            </a:r>
            <a:endParaRPr lang="zh-CN" altLang="zh-CN" sz="32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F40BF62E-B0AD-4801-8579-CDEB45D3A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118" y="4154760"/>
            <a:ext cx="136443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 sz="2800" b="1" i="1">
                <a:latin typeface="Times New Roman" panose="02020603050405020304" pitchFamily="18" charset="0"/>
                <a:ea typeface="仿宋_GB2312" pitchFamily="1" charset="-122"/>
              </a:rPr>
              <a:t>x</a:t>
            </a:r>
            <a:r>
              <a:rPr lang="zh-CN" altLang="zh-CN" sz="3200">
                <a:latin typeface="仿宋_GB2312" pitchFamily="1" charset="-122"/>
                <a:ea typeface="仿宋_GB2312" pitchFamily="1" charset="-122"/>
              </a:rPr>
              <a:t> =</a:t>
            </a:r>
            <a:r>
              <a:rPr lang="zh-CN" altLang="zh-CN" sz="3200">
                <a:latin typeface="Times New Roman" panose="02020603050405020304" pitchFamily="18" charset="0"/>
                <a:ea typeface="仿宋_GB2312" pitchFamily="1" charset="-122"/>
              </a:rPr>
              <a:t>20</a:t>
            </a:r>
            <a:endParaRPr lang="zh-CN" altLang="zh-CN" sz="3200">
              <a:latin typeface="仿宋_GB2312" pitchFamily="1" charset="-122"/>
              <a:ea typeface="仿宋_GB2312" pitchFamily="1" charset="-122"/>
            </a:endParaRPr>
          </a:p>
          <a:p>
            <a:pPr algn="ctr"/>
            <a:r>
              <a:rPr lang="zh-CN" altLang="zh-CN" sz="2800" b="1" i="1">
                <a:latin typeface="Times New Roman" panose="02020603050405020304" pitchFamily="18" charset="0"/>
                <a:ea typeface="仿宋_GB2312" pitchFamily="1" charset="-122"/>
              </a:rPr>
              <a:t>y </a:t>
            </a:r>
            <a:r>
              <a:rPr lang="zh-CN" altLang="zh-CN" sz="3200">
                <a:latin typeface="仿宋_GB2312" pitchFamily="1" charset="-122"/>
                <a:ea typeface="仿宋_GB2312" pitchFamily="1" charset="-122"/>
              </a:rPr>
              <a:t>=</a:t>
            </a:r>
            <a:r>
              <a:rPr lang="zh-CN" altLang="zh-CN" sz="3200">
                <a:latin typeface="Times New Roman" panose="02020603050405020304" pitchFamily="18" charset="0"/>
                <a:ea typeface="仿宋_GB2312" pitchFamily="1" charset="-122"/>
              </a:rPr>
              <a:t>5</a:t>
            </a:r>
            <a:endParaRPr lang="zh-CN" altLang="zh-CN" sz="3200">
              <a:latin typeface="仿宋_GB2312" pitchFamily="1" charset="-122"/>
              <a:ea typeface="仿宋_GB2312" pitchFamily="1" charset="-122"/>
            </a:endParaRPr>
          </a:p>
        </p:txBody>
      </p:sp>
      <p:grpSp>
        <p:nvGrpSpPr>
          <p:cNvPr id="25" name="Group 8">
            <a:extLst>
              <a:ext uri="{FF2B5EF4-FFF2-40B4-BE49-F238E27FC236}">
                <a16:creationId xmlns:a16="http://schemas.microsoft.com/office/drawing/2014/main" id="{1ED8A45D-6AAF-467E-830F-40CFBF3D4471}"/>
              </a:ext>
            </a:extLst>
          </p:cNvPr>
          <p:cNvGrpSpPr>
            <a:grpSpLocks/>
          </p:cNvGrpSpPr>
          <p:nvPr/>
        </p:nvGrpSpPr>
        <p:grpSpPr bwMode="auto">
          <a:xfrm>
            <a:off x="6209526" y="4459560"/>
            <a:ext cx="1061224" cy="1019175"/>
            <a:chOff x="0" y="0"/>
            <a:chExt cx="672" cy="642"/>
          </a:xfrm>
        </p:grpSpPr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B677323F-F641-46B9-8AE1-98DBF381A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15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b="1">
                  <a:latin typeface="宋体" panose="02010600030101010101" pitchFamily="2" charset="-122"/>
                </a:rPr>
                <a:t>求解</a:t>
              </a:r>
            </a:p>
          </p:txBody>
        </p:sp>
        <p:sp>
          <p:nvSpPr>
            <p:cNvPr id="27" name="AutoShape 10">
              <a:extLst>
                <a:ext uri="{FF2B5EF4-FFF2-40B4-BE49-F238E27FC236}">
                  <a16:creationId xmlns:a16="http://schemas.microsoft.com/office/drawing/2014/main" id="{4049FBFF-1497-438F-A25B-38FE8E7B5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0"/>
              <a:ext cx="384" cy="306"/>
            </a:xfrm>
            <a:prstGeom prst="rightArrow">
              <a:avLst>
                <a:gd name="adj1" fmla="val 50000"/>
                <a:gd name="adj2" fmla="val 31373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856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  <p:bldP spid="17" grpId="0" autoUpdateAnimBg="0"/>
      <p:bldP spid="20" grpId="0" animBg="1" autoUpdateAnimBg="0"/>
      <p:bldP spid="23" grpId="0" autoUpdateAnimBg="0"/>
      <p:bldP spid="2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 flipV="1">
            <a:off x="0" y="790993"/>
            <a:ext cx="9144000" cy="45719"/>
          </a:xfrm>
          <a:prstGeom prst="rect">
            <a:avLst/>
          </a:prstGeom>
          <a:gradFill>
            <a:gsLst>
              <a:gs pos="0">
                <a:srgbClr val="1F497D">
                  <a:lumMod val="20000"/>
                  <a:lumOff val="80000"/>
                </a:srgbClr>
              </a:gs>
              <a:gs pos="25000">
                <a:srgbClr val="1F497D">
                  <a:lumMod val="40000"/>
                  <a:lumOff val="60000"/>
                </a:srgbClr>
              </a:gs>
              <a:gs pos="50000">
                <a:srgbClr val="1F497D">
                  <a:lumMod val="60000"/>
                  <a:lumOff val="40000"/>
                </a:srgbClr>
              </a:gs>
              <a:gs pos="75000">
                <a:srgbClr val="1F497D">
                  <a:lumMod val="40000"/>
                  <a:lumOff val="60000"/>
                </a:srgbClr>
              </a:gs>
              <a:gs pos="100000">
                <a:srgbClr val="1F497D">
                  <a:lumMod val="20000"/>
                  <a:lumOff val="80000"/>
                </a:srgbClr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76256" y="6440877"/>
            <a:ext cx="2133600" cy="365125"/>
          </a:xfrm>
        </p:spPr>
        <p:txBody>
          <a:bodyPr/>
          <a:lstStyle/>
          <a:p>
            <a:fld id="{88D60F12-1E5B-40F6-9D01-FEBE5AD2EA0A}" type="slidenum">
              <a:rPr lang="zh-CN" altLang="en-US" b="1" smtClean="0">
                <a:solidFill>
                  <a:srgbClr val="FF0000"/>
                </a:solidFill>
              </a:rPr>
              <a:pPr/>
              <a:t>9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2" descr="http://www.scut.edu.cn/publish2/news/intro/logo/resource/1smevus1otq84b.jpg">
            <a:extLst>
              <a:ext uri="{FF2B5EF4-FFF2-40B4-BE49-F238E27FC236}">
                <a16:creationId xmlns:a16="http://schemas.microsoft.com/office/drawing/2014/main" id="{9FA404C9-1583-49CE-B39A-FCF5589C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80" y="44624"/>
            <a:ext cx="692696" cy="692696"/>
          </a:xfrm>
          <a:prstGeom prst="rect">
            <a:avLst/>
          </a:prstGeom>
          <a:noFill/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84C14AE6-7EB2-4E03-A6FD-13B20CC9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256" y="98344"/>
            <a:ext cx="7200800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r>
              <a:rPr lang="en-US" altLang="zh-CN" sz="3600" dirty="0"/>
              <a:t>1.1 </a:t>
            </a:r>
            <a:r>
              <a:rPr lang="zh-CN" altLang="en-US" sz="3600" dirty="0"/>
              <a:t>从现实对象到数学模型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2D003C75-7931-4D76-95B8-E2DA79BF1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52736"/>
            <a:ext cx="6480720" cy="55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6" tIns="45694" rIns="91386" bIns="45694">
            <a:spAutoFit/>
          </a:bodyPr>
          <a:lstStyle>
            <a:lvl1pPr marL="1976438" indent="-19764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8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数学模型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(Mathematical Model)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AD1C29E3-67DC-4865-9F7B-37D0C683D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573016"/>
            <a:ext cx="6552728" cy="55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86" tIns="45694" rIns="91386" bIns="45694">
            <a:spAutoFit/>
          </a:bodyPr>
          <a:lstStyle>
            <a:lvl1pPr marL="1976438" indent="-19764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1pPr>
            <a:lvl2pPr marL="349726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2pPr>
            <a:lvl3pPr marL="3678238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3pPr>
            <a:lvl4pPr marL="3859213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4pPr>
            <a:lvl5pPr marL="4035425" eaLnBrk="0" hangingPunct="0"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5pPr>
            <a:lvl6pPr marL="44926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6pPr>
            <a:lvl7pPr marL="4949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7pPr>
            <a:lvl8pPr marL="5407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8pPr>
            <a:lvl9pPr marL="586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8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数学建模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(Mathematical Modeling)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1E947CC8-58AE-42E5-8E26-0F4B14E90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612580"/>
            <a:ext cx="7272337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zh-CN" altLang="zh-CN" sz="2800" b="1" dirty="0">
                <a:latin typeface="宋体" panose="02010600030101010101" pitchFamily="2" charset="-122"/>
              </a:rPr>
              <a:t>对于一个</a:t>
            </a:r>
            <a:r>
              <a:rPr lang="zh-CN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现实对象</a:t>
            </a:r>
            <a:r>
              <a:rPr lang="zh-CN" altLang="zh-CN" sz="2800" b="1" dirty="0">
                <a:latin typeface="宋体" panose="02010600030101010101" pitchFamily="2" charset="-122"/>
              </a:rPr>
              <a:t>，为了一个</a:t>
            </a:r>
            <a:r>
              <a:rPr lang="zh-CN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特定目的</a:t>
            </a:r>
            <a:r>
              <a:rPr lang="zh-CN" altLang="zh-CN" sz="2800" b="1" dirty="0">
                <a:latin typeface="宋体" panose="02010600030101010101" pitchFamily="2" charset="-122"/>
              </a:rPr>
              <a:t>，</a:t>
            </a:r>
          </a:p>
          <a:p>
            <a:pPr>
              <a:lnSpc>
                <a:spcPct val="130000"/>
              </a:lnSpc>
            </a:pPr>
            <a:r>
              <a:rPr lang="zh-CN" altLang="zh-CN" sz="2800" b="1" dirty="0">
                <a:latin typeface="宋体" panose="02010600030101010101" pitchFamily="2" charset="-122"/>
              </a:rPr>
              <a:t>根据其</a:t>
            </a:r>
            <a:r>
              <a:rPr lang="zh-CN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内在规律</a:t>
            </a:r>
            <a:r>
              <a:rPr lang="zh-CN" altLang="zh-CN" sz="2800" b="1" dirty="0">
                <a:latin typeface="宋体" panose="02010600030101010101" pitchFamily="2" charset="-122"/>
              </a:rPr>
              <a:t>，作出必要的</a:t>
            </a:r>
            <a:r>
              <a:rPr lang="zh-CN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简化假设</a:t>
            </a:r>
            <a:r>
              <a:rPr lang="zh-CN" altLang="zh-CN" sz="2800" b="1" dirty="0">
                <a:latin typeface="宋体" panose="02010600030101010101" pitchFamily="2" charset="-122"/>
              </a:rPr>
              <a:t>，</a:t>
            </a:r>
          </a:p>
          <a:p>
            <a:pPr>
              <a:lnSpc>
                <a:spcPct val="130000"/>
              </a:lnSpc>
            </a:pPr>
            <a:r>
              <a:rPr lang="zh-CN" altLang="zh-CN" sz="2800" b="1" dirty="0">
                <a:latin typeface="宋体" panose="02010600030101010101" pitchFamily="2" charset="-122"/>
              </a:rPr>
              <a:t>运用适当的</a:t>
            </a:r>
            <a:r>
              <a:rPr lang="zh-CN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数学工具</a:t>
            </a:r>
            <a:r>
              <a:rPr lang="zh-CN" altLang="zh-CN" sz="2800" b="1" dirty="0">
                <a:latin typeface="宋体" panose="02010600030101010101" pitchFamily="2" charset="-122"/>
              </a:rPr>
              <a:t>，得到的一个</a:t>
            </a:r>
            <a:r>
              <a:rPr lang="zh-CN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数学结构</a:t>
            </a:r>
            <a:r>
              <a:rPr lang="zh-CN" altLang="zh-CN" sz="2800" b="1" dirty="0">
                <a:latin typeface="宋体" panose="02010600030101010101" pitchFamily="2" charset="-122"/>
              </a:rPr>
              <a:t>。</a:t>
            </a:r>
            <a:endParaRPr lang="zh-CN" altLang="zh-CN" sz="28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6DED2364-2461-4C91-A47A-E0C8429C8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18" y="4077072"/>
            <a:ext cx="763939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zh-CN" altLang="zh-CN" sz="2800" b="1" dirty="0">
                <a:latin typeface="Times New Roman" panose="02020603050405020304" pitchFamily="18" charset="0"/>
              </a:rPr>
              <a:t>建立数学模型的全过程</a:t>
            </a:r>
          </a:p>
          <a:p>
            <a:pPr algn="ctr">
              <a:lnSpc>
                <a:spcPct val="130000"/>
              </a:lnSpc>
            </a:pPr>
            <a:r>
              <a:rPr lang="zh-CN" altLang="zh-CN" sz="2800" b="1" dirty="0">
                <a:latin typeface="Times New Roman" panose="02020603050405020304" pitchFamily="18" charset="0"/>
              </a:rPr>
              <a:t>（包括</a:t>
            </a:r>
            <a:r>
              <a:rPr lang="zh-CN" altLang="en-US" sz="2800" b="1" dirty="0">
                <a:latin typeface="Times New Roman" panose="02020603050405020304" pitchFamily="18" charset="0"/>
              </a:rPr>
              <a:t>问题分析、模型假设</a:t>
            </a:r>
            <a:r>
              <a:rPr lang="zh-CN" altLang="zh-CN" sz="2800" b="1" dirty="0">
                <a:latin typeface="Times New Roman" panose="02020603050405020304" pitchFamily="18" charset="0"/>
              </a:rPr>
              <a:t>、求解、解释、检验等）</a:t>
            </a:r>
          </a:p>
        </p:txBody>
      </p:sp>
    </p:spTree>
    <p:extLst>
      <p:ext uri="{BB962C8B-B14F-4D97-AF65-F5344CB8AC3E}">
        <p14:creationId xmlns:p14="http://schemas.microsoft.com/office/powerpoint/2010/main" val="47450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  <p:bldP spid="31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5451</TotalTime>
  <Words>1485</Words>
  <Application>Microsoft Office PowerPoint</Application>
  <PresentationFormat>全屏显示(4:3)</PresentationFormat>
  <Paragraphs>241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 Unicode MS</vt:lpstr>
      <vt:lpstr>仿宋_GB2312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xmwang</dc:creator>
  <cp:lastModifiedBy>XM WANG</cp:lastModifiedBy>
  <cp:revision>41</cp:revision>
  <dcterms:created xsi:type="dcterms:W3CDTF">2018-08-30T03:08:46Z</dcterms:created>
  <dcterms:modified xsi:type="dcterms:W3CDTF">2019-08-28T07:39:59Z</dcterms:modified>
</cp:coreProperties>
</file>