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554" r:id="rId3"/>
    <p:sldId id="567" r:id="rId4"/>
    <p:sldId id="566" r:id="rId5"/>
    <p:sldId id="601" r:id="rId6"/>
    <p:sldId id="602" r:id="rId7"/>
    <p:sldId id="603" r:id="rId8"/>
    <p:sldId id="605" r:id="rId9"/>
    <p:sldId id="607" r:id="rId10"/>
    <p:sldId id="608" r:id="rId11"/>
    <p:sldId id="609" r:id="rId12"/>
    <p:sldId id="606" r:id="rId13"/>
    <p:sldId id="610" r:id="rId14"/>
    <p:sldId id="612" r:id="rId15"/>
    <p:sldId id="614" r:id="rId16"/>
    <p:sldId id="615" r:id="rId17"/>
    <p:sldId id="616" r:id="rId18"/>
    <p:sldId id="618" r:id="rId19"/>
    <p:sldId id="619" r:id="rId20"/>
    <p:sldId id="621" r:id="rId21"/>
    <p:sldId id="622" r:id="rId22"/>
    <p:sldId id="623" r:id="rId23"/>
    <p:sldId id="624" r:id="rId24"/>
    <p:sldId id="625" r:id="rId25"/>
    <p:sldId id="627" r:id="rId26"/>
    <p:sldId id="628" r:id="rId27"/>
    <p:sldId id="629" r:id="rId28"/>
    <p:sldId id="344" r:id="rId29"/>
    <p:sldId id="630" r:id="rId30"/>
    <p:sldId id="356" r:id="rId31"/>
    <p:sldId id="346" r:id="rId32"/>
    <p:sldId id="358" r:id="rId33"/>
    <p:sldId id="357" r:id="rId34"/>
    <p:sldId id="359" r:id="rId35"/>
    <p:sldId id="360" r:id="rId36"/>
    <p:sldId id="631" r:id="rId37"/>
    <p:sldId id="632" r:id="rId38"/>
    <p:sldId id="633" r:id="rId39"/>
    <p:sldId id="634" r:id="rId40"/>
    <p:sldId id="635"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490" autoAdjust="0"/>
  </p:normalViewPr>
  <p:slideViewPr>
    <p:cSldViewPr>
      <p:cViewPr varScale="1">
        <p:scale>
          <a:sx n="161" d="100"/>
          <a:sy n="161" d="100"/>
        </p:scale>
        <p:origin x="1800"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3.emf"/><Relationship Id="rId4" Type="http://schemas.openxmlformats.org/officeDocument/2006/relationships/image" Target="../media/image12.emf"/><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8.emf"/><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jpeg"/><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1.xml"/><Relationship Id="rId7" Type="http://schemas.openxmlformats.org/officeDocument/2006/relationships/image" Target="../media/image24.emf"/><Relationship Id="rId6" Type="http://schemas.openxmlformats.org/officeDocument/2006/relationships/oleObject" Target="../embeddings/oleObject12.bin"/><Relationship Id="rId5" Type="http://schemas.openxmlformats.org/officeDocument/2006/relationships/image" Target="../media/image23.emf"/><Relationship Id="rId4" Type="http://schemas.openxmlformats.org/officeDocument/2006/relationships/oleObject" Target="../embeddings/oleObject11.bin"/><Relationship Id="rId3"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9" Type="http://schemas.openxmlformats.org/officeDocument/2006/relationships/image" Target="../media/image28.emf"/><Relationship Id="rId8" Type="http://schemas.openxmlformats.org/officeDocument/2006/relationships/oleObject" Target="../embeddings/oleObject16.bin"/><Relationship Id="rId7" Type="http://schemas.openxmlformats.org/officeDocument/2006/relationships/image" Target="../media/image27.emf"/><Relationship Id="rId6" Type="http://schemas.openxmlformats.org/officeDocument/2006/relationships/oleObject" Target="../embeddings/oleObject15.bin"/><Relationship Id="rId5" Type="http://schemas.openxmlformats.org/officeDocument/2006/relationships/image" Target="../media/image26.emf"/><Relationship Id="rId4" Type="http://schemas.openxmlformats.org/officeDocument/2006/relationships/oleObject" Target="../embeddings/oleObject14.bin"/><Relationship Id="rId3" Type="http://schemas.openxmlformats.org/officeDocument/2006/relationships/image" Target="../media/image25.emf"/><Relationship Id="rId2" Type="http://schemas.openxmlformats.org/officeDocument/2006/relationships/oleObject" Target="../embeddings/oleObject13.bin"/><Relationship Id="rId11" Type="http://schemas.openxmlformats.org/officeDocument/2006/relationships/vmlDrawing" Target="../drawings/vmlDrawing6.v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1.xml"/><Relationship Id="rId5" Type="http://schemas.openxmlformats.org/officeDocument/2006/relationships/image" Target="../media/image30.wmf"/><Relationship Id="rId4" Type="http://schemas.openxmlformats.org/officeDocument/2006/relationships/oleObject" Target="../embeddings/oleObject18.bin"/><Relationship Id="rId3" Type="http://schemas.openxmlformats.org/officeDocument/2006/relationships/image" Target="../media/image29.emf"/><Relationship Id="rId2" Type="http://schemas.openxmlformats.org/officeDocument/2006/relationships/oleObject" Target="../embeddings/oleObject17.bin"/><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1.xml"/><Relationship Id="rId5" Type="http://schemas.openxmlformats.org/officeDocument/2006/relationships/image" Target="../media/image32.emf"/><Relationship Id="rId4" Type="http://schemas.openxmlformats.org/officeDocument/2006/relationships/oleObject" Target="../embeddings/oleObject20.bin"/><Relationship Id="rId3" Type="http://schemas.openxmlformats.org/officeDocument/2006/relationships/image" Target="../media/image31.wmf"/><Relationship Id="rId2" Type="http://schemas.openxmlformats.org/officeDocument/2006/relationships/oleObject" Target="../embeddings/oleObject19.bin"/><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1.xml"/><Relationship Id="rId5" Type="http://schemas.openxmlformats.org/officeDocument/2006/relationships/image" Target="../media/image34.emf"/><Relationship Id="rId4" Type="http://schemas.openxmlformats.org/officeDocument/2006/relationships/oleObject" Target="../embeddings/oleObject22.bin"/><Relationship Id="rId3" Type="http://schemas.openxmlformats.org/officeDocument/2006/relationships/image" Target="../media/image33.emf"/><Relationship Id="rId2" Type="http://schemas.openxmlformats.org/officeDocument/2006/relationships/oleObject" Target="../embeddings/oleObject21.bin"/><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1.xml"/><Relationship Id="rId3" Type="http://schemas.openxmlformats.org/officeDocument/2006/relationships/image" Target="../media/image35.emf"/><Relationship Id="rId2" Type="http://schemas.openxmlformats.org/officeDocument/2006/relationships/oleObject" Target="../embeddings/oleObject23.bin"/><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1.xml"/><Relationship Id="rId3" Type="http://schemas.openxmlformats.org/officeDocument/2006/relationships/image" Target="../media/image36.emf"/><Relationship Id="rId2" Type="http://schemas.openxmlformats.org/officeDocument/2006/relationships/oleObject" Target="../embeddings/oleObject24.bin"/><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1.xml"/><Relationship Id="rId3" Type="http://schemas.openxmlformats.org/officeDocument/2006/relationships/image" Target="../media/image37.emf"/><Relationship Id="rId2" Type="http://schemas.openxmlformats.org/officeDocument/2006/relationships/oleObject" Target="../embeddings/oleObject25.bin"/><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1.xml"/><Relationship Id="rId3" Type="http://schemas.openxmlformats.org/officeDocument/2006/relationships/image" Target="../media/image37.emf"/><Relationship Id="rId2" Type="http://schemas.openxmlformats.org/officeDocument/2006/relationships/oleObject" Target="../embeddings/oleObject26.bin"/><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9" Type="http://schemas.openxmlformats.org/officeDocument/2006/relationships/image" Target="../media/image41.wmf"/><Relationship Id="rId8" Type="http://schemas.openxmlformats.org/officeDocument/2006/relationships/oleObject" Target="../embeddings/oleObject30.bin"/><Relationship Id="rId7" Type="http://schemas.openxmlformats.org/officeDocument/2006/relationships/image" Target="../media/image40.emf"/><Relationship Id="rId6" Type="http://schemas.openxmlformats.org/officeDocument/2006/relationships/oleObject" Target="../embeddings/oleObject29.bin"/><Relationship Id="rId5" Type="http://schemas.openxmlformats.org/officeDocument/2006/relationships/image" Target="../media/image39.emf"/><Relationship Id="rId4" Type="http://schemas.openxmlformats.org/officeDocument/2006/relationships/oleObject" Target="../embeddings/oleObject28.bin"/><Relationship Id="rId3" Type="http://schemas.openxmlformats.org/officeDocument/2006/relationships/image" Target="../media/image38.emf"/><Relationship Id="rId2" Type="http://schemas.openxmlformats.org/officeDocument/2006/relationships/oleObject" Target="../embeddings/oleObject27.bin"/><Relationship Id="rId11" Type="http://schemas.openxmlformats.org/officeDocument/2006/relationships/vmlDrawing" Target="../drawings/vmlDrawing14.vml"/><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42.emf"/><Relationship Id="rId1" Type="http://schemas.openxmlformats.org/officeDocument/2006/relationships/oleObject" Target="../embeddings/Document1.doc"/></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7.xml"/><Relationship Id="rId3" Type="http://schemas.openxmlformats.org/officeDocument/2006/relationships/image" Target="../media/image43.emf"/><Relationship Id="rId2" Type="http://schemas.openxmlformats.org/officeDocument/2006/relationships/oleObject" Target="../embeddings/Document2.doc"/><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44.emf"/><Relationship Id="rId1"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45.emf"/><Relationship Id="rId1" Type="http://schemas.openxmlformats.org/officeDocument/2006/relationships/oleObject" Target="../embeddings/Document3.doc"/></Relationships>
</file>

<file path=ppt/slides/_rels/slide31.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46.emf"/><Relationship Id="rId1"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47.emf"/><Relationship Id="rId1"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48.emf"/><Relationship Id="rId1" Type="http://schemas.openxmlformats.org/officeDocument/2006/relationships/oleObject" Target="../embeddings/oleObject34.bin"/></Relationships>
</file>

<file path=ppt/slides/_rels/slide34.xml.rels><?xml version="1.0" encoding="UTF-8" standalone="yes"?>
<Relationships xmlns="http://schemas.openxmlformats.org/package/2006/relationships"><Relationship Id="rId5" Type="http://schemas.openxmlformats.org/officeDocument/2006/relationships/vmlDrawing" Target="../drawings/vmlDrawing22.vml"/><Relationship Id="rId4" Type="http://schemas.openxmlformats.org/officeDocument/2006/relationships/slideLayout" Target="../slideLayouts/slideLayout7.xml"/><Relationship Id="rId3" Type="http://schemas.openxmlformats.org/officeDocument/2006/relationships/image" Target="../media/image1.jpeg"/><Relationship Id="rId2" Type="http://schemas.openxmlformats.org/officeDocument/2006/relationships/image" Target="../media/image49.emf"/><Relationship Id="rId1" Type="http://schemas.openxmlformats.org/officeDocument/2006/relationships/oleObject" Target="../embeddings/oleObject35.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0.pn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1.pn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image" Target="../media/image12.emf"/><Relationship Id="rId8" Type="http://schemas.openxmlformats.org/officeDocument/2006/relationships/oleObject" Target="../embeddings/oleObject4.bin"/><Relationship Id="rId7" Type="http://schemas.openxmlformats.org/officeDocument/2006/relationships/image" Target="../media/image11.emf"/><Relationship Id="rId6" Type="http://schemas.openxmlformats.org/officeDocument/2006/relationships/oleObject" Target="../embeddings/oleObject3.bin"/><Relationship Id="rId5" Type="http://schemas.openxmlformats.org/officeDocument/2006/relationships/image" Target="../media/image10.emf"/><Relationship Id="rId4" Type="http://schemas.openxmlformats.org/officeDocument/2006/relationships/oleObject" Target="../embeddings/oleObject2.bin"/><Relationship Id="rId3" Type="http://schemas.openxmlformats.org/officeDocument/2006/relationships/image" Target="../media/image9.emf"/><Relationship Id="rId2" Type="http://schemas.openxmlformats.org/officeDocument/2006/relationships/oleObject" Target="../embeddings/oleObject1.bin"/><Relationship Id="rId13" Type="http://schemas.openxmlformats.org/officeDocument/2006/relationships/vmlDrawing" Target="../drawings/vmlDrawing1.vml"/><Relationship Id="rId12" Type="http://schemas.openxmlformats.org/officeDocument/2006/relationships/slideLayout" Target="../slideLayouts/slideLayout1.xml"/><Relationship Id="rId11" Type="http://schemas.openxmlformats.org/officeDocument/2006/relationships/image" Target="../media/image13.emf"/><Relationship Id="rId10" Type="http://schemas.openxmlformats.org/officeDocument/2006/relationships/oleObject" Target="../embeddings/oleObject5.bin"/><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oleObject" Target="../embeddings/oleObject8.bin"/><Relationship Id="rId3" Type="http://schemas.openxmlformats.org/officeDocument/2006/relationships/image" Target="../media/image15.emf"/><Relationship Id="rId2" Type="http://schemas.openxmlformats.org/officeDocument/2006/relationships/oleObject" Target="../embeddings/oleObject7.bin"/><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1.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emf"/><Relationship Id="rId2" Type="http://schemas.openxmlformats.org/officeDocument/2006/relationships/oleObject" Target="../embeddings/oleObject9.bin"/><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24"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31" name="Text Box 11"/>
          <p:cNvSpPr txBox="1">
            <a:spLocks noChangeArrowheads="1"/>
          </p:cNvSpPr>
          <p:nvPr/>
        </p:nvSpPr>
        <p:spPr bwMode="auto">
          <a:xfrm>
            <a:off x="395536" y="1556792"/>
            <a:ext cx="84164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50000"/>
              </a:spcBef>
              <a:buClrTx/>
              <a:buSzTx/>
              <a:buFont typeface="Wingdings" panose="05000000000000000000" pitchFamily="2" charset="2"/>
              <a:buNone/>
              <a:defRPr sz="4000" b="1">
                <a:solidFill>
                  <a:srgbClr val="FF0000"/>
                </a:solidFill>
                <a:latin typeface="微软雅黑" pitchFamily="34" charset="-122"/>
                <a:ea typeface="微软雅黑" pitchFamily="34" charset="-122"/>
              </a:defRPr>
            </a:lvl1pPr>
            <a:lvl2pPr marL="742950" indent="-285750" eaLnBrk="0" hangingPunct="0">
              <a:spcBef>
                <a:spcPts val="250"/>
              </a:spcBef>
              <a:buClr>
                <a:srgbClr val="FF0000"/>
              </a:buClr>
              <a:buSzPct val="100000"/>
              <a:buFont typeface="Wingdings" panose="05000000000000000000" pitchFamily="2" charset="2"/>
              <a:buChar char="Ø"/>
              <a:defRPr sz="2000" b="1">
                <a:latin typeface="Times New Roman" panose="02020503050405090304" pitchFamily="18" charset="0"/>
                <a:ea typeface="宋体" panose="02010600030101010101" pitchFamily="2" charset="-122"/>
              </a:defRPr>
            </a:lvl2pPr>
            <a:lvl3pPr marL="1143000" indent="-228600" eaLnBrk="0" hangingPunct="0">
              <a:spcBef>
                <a:spcPts val="250"/>
              </a:spcBef>
              <a:buClr>
                <a:srgbClr val="ED3742"/>
              </a:buClr>
              <a:buSzPct val="100000"/>
              <a:buFont typeface="Wingdings 2" panose="05020102010507070707" pitchFamily="18" charset="2"/>
              <a:buChar char=""/>
              <a:defRPr sz="2400">
                <a:latin typeface="Arial Rounded MT Bold" panose="020F0704030504030204" pitchFamily="34" charset="0"/>
                <a:ea typeface="宋体" panose="02010600030101010101" pitchFamily="2" charset="-122"/>
              </a:defRPr>
            </a:lvl3pPr>
            <a:lvl4pPr marL="1600200" indent="-228600" eaLnBrk="0" hangingPunct="0">
              <a:spcBef>
                <a:spcPts val="225"/>
              </a:spcBef>
              <a:buClr>
                <a:srgbClr val="ED3742"/>
              </a:buClr>
              <a:buSzPct val="112000"/>
              <a:buFont typeface="Verdana" panose="020B0604030504040204" pitchFamily="34" charset="0"/>
              <a:buChar char="◦"/>
              <a:defRPr sz="1900">
                <a:latin typeface="Arial Rounded MT Bold" panose="020F0704030504030204" pitchFamily="34" charset="0"/>
                <a:ea typeface="宋体" panose="02010600030101010101" pitchFamily="2" charset="-122"/>
              </a:defRPr>
            </a:lvl4pPr>
            <a:lvl5pPr marL="2057400" indent="-228600" eaLnBrk="0" hangingPunct="0">
              <a:spcBef>
                <a:spcPts val="250"/>
              </a:spcBef>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5pPr>
            <a:lvl6pPr marL="25146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6pPr>
            <a:lvl7pPr marL="29718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7pPr>
            <a:lvl8pPr marL="34290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8pPr>
            <a:lvl9pPr marL="38862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9pPr>
          </a:lstStyle>
          <a:p>
            <a:pPr>
              <a:defRPr/>
            </a:pPr>
            <a:r>
              <a:rPr lang="zh-CN" altLang="en-US" sz="5400" dirty="0">
                <a:solidFill>
                  <a:srgbClr val="C00000"/>
                </a:solidFill>
                <a:latin typeface="Arial" panose="020B0604020202090204" pitchFamily="34" charset="0"/>
                <a:ea typeface="华文新魏" pitchFamily="2" charset="-122"/>
              </a:rPr>
              <a:t>数学建模与数学实验</a:t>
            </a:r>
            <a:endParaRPr lang="zh-CN" altLang="en-US" sz="5400" dirty="0">
              <a:solidFill>
                <a:srgbClr val="C00000"/>
              </a:solidFill>
              <a:latin typeface="Arial" panose="020B0604020202090204" pitchFamily="34" charset="0"/>
              <a:ea typeface="华文新魏" pitchFamily="2" charset="-122"/>
            </a:endParaRPr>
          </a:p>
        </p:txBody>
      </p:sp>
      <p:grpSp>
        <p:nvGrpSpPr>
          <p:cNvPr id="34" name="Group 3"/>
          <p:cNvGrpSpPr/>
          <p:nvPr/>
        </p:nvGrpSpPr>
        <p:grpSpPr bwMode="auto">
          <a:xfrm>
            <a:off x="1439467" y="5662615"/>
            <a:ext cx="6265069" cy="719137"/>
            <a:chOff x="249" y="3702"/>
            <a:chExt cx="5262" cy="453"/>
          </a:xfrm>
        </p:grpSpPr>
        <p:pic>
          <p:nvPicPr>
            <p:cNvPr id="35"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6"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7"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5"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8" name="Picture 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1"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1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62"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40" name="Picture 1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4"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41" name="Picture 1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76"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grpSp>
      <p:sp>
        <p:nvSpPr>
          <p:cNvPr id="15" name="矩形 14"/>
          <p:cNvSpPr/>
          <p:nvPr/>
        </p:nvSpPr>
        <p:spPr>
          <a:xfrm>
            <a:off x="2146297" y="3425275"/>
            <a:ext cx="4729959"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数学规划模型</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数学规划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14" name="Text Box 6"/>
          <p:cNvSpPr txBox="1">
            <a:spLocks noChangeArrowheads="1"/>
          </p:cNvSpPr>
          <p:nvPr/>
        </p:nvSpPr>
        <p:spPr bwMode="auto">
          <a:xfrm>
            <a:off x="685800" y="2060848"/>
            <a:ext cx="7772400" cy="4437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0"/>
              </a:spcBef>
              <a:defRPr kumimoji="1" sz="2400">
                <a:solidFill>
                  <a:schemeClr val="tx1"/>
                </a:solidFill>
                <a:latin typeface="Times New Roman" panose="02020503050405090304" pitchFamily="18" charset="0"/>
                <a:ea typeface="宋体" panose="02010600030101010101" pitchFamily="2" charset="-122"/>
              </a:defRPr>
            </a:lvl1pPr>
            <a:lvl2pPr marL="914400" indent="-457200" algn="l">
              <a:spcBef>
                <a:spcPct val="0"/>
              </a:spcBef>
              <a:defRPr kumimoji="1" sz="2400">
                <a:solidFill>
                  <a:schemeClr val="tx1"/>
                </a:solidFill>
                <a:latin typeface="Times New Roman" panose="02020503050405090304" pitchFamily="18" charset="0"/>
                <a:ea typeface="宋体" panose="02010600030101010101" pitchFamily="2" charset="-122"/>
              </a:defRPr>
            </a:lvl2pPr>
            <a:lvl3pPr marL="1371600" indent="-457200" algn="l">
              <a:spcBef>
                <a:spcPct val="0"/>
              </a:spcBef>
              <a:defRPr kumimoji="1" sz="2400">
                <a:solidFill>
                  <a:schemeClr val="tx1"/>
                </a:solidFill>
                <a:latin typeface="Times New Roman" panose="02020503050405090304" pitchFamily="18" charset="0"/>
                <a:ea typeface="宋体" panose="02010600030101010101" pitchFamily="2" charset="-122"/>
              </a:defRPr>
            </a:lvl3pPr>
            <a:lvl4pPr marL="1828800" indent="-457200" algn="l">
              <a:spcBef>
                <a:spcPct val="0"/>
              </a:spcBef>
              <a:defRPr kumimoji="1" sz="2400">
                <a:solidFill>
                  <a:schemeClr val="tx1"/>
                </a:solidFill>
                <a:latin typeface="Times New Roman" panose="02020503050405090304" pitchFamily="18" charset="0"/>
                <a:ea typeface="宋体" panose="02010600030101010101" pitchFamily="2" charset="-122"/>
              </a:defRPr>
            </a:lvl4pPr>
            <a:lvl5pPr marL="2286000" indent="-457200" algn="l">
              <a:spcBef>
                <a:spcPct val="0"/>
              </a:spcBef>
              <a:defRPr kumimoji="1" sz="2400">
                <a:solidFill>
                  <a:schemeClr val="tx1"/>
                </a:solidFill>
                <a:latin typeface="Times New Roman" panose="0202050305040509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9pPr>
          </a:lstStyle>
          <a:p>
            <a:pPr marL="288290">
              <a:lnSpc>
                <a:spcPct val="110000"/>
              </a:lnSpc>
              <a:spcBef>
                <a:spcPct val="50000"/>
              </a:spcBef>
            </a:pPr>
            <a:r>
              <a:rPr lang="zh-CN" altLang="en-US" dirty="0">
                <a:latin typeface="黑体" panose="02010609060101010101" pitchFamily="49" charset="-122"/>
                <a:ea typeface="黑体" panose="02010609060101010101" pitchFamily="49" charset="-122"/>
              </a:rPr>
              <a:t>①前期分析：分析问题，找出要解决的目标，约束条件，并确立最优化的目标。</a:t>
            </a:r>
            <a:endParaRPr lang="zh-CN" altLang="en-US" dirty="0">
              <a:latin typeface="黑体" panose="02010609060101010101" pitchFamily="49" charset="-122"/>
              <a:ea typeface="黑体" panose="02010609060101010101" pitchFamily="49" charset="-122"/>
            </a:endParaRPr>
          </a:p>
          <a:p>
            <a:pPr marL="288290">
              <a:lnSpc>
                <a:spcPct val="110000"/>
              </a:lnSpc>
              <a:spcBef>
                <a:spcPct val="50000"/>
              </a:spcBef>
            </a:pPr>
            <a:r>
              <a:rPr lang="zh-CN" altLang="en-US" dirty="0">
                <a:latin typeface="黑体" panose="02010609060101010101" pitchFamily="49" charset="-122"/>
                <a:ea typeface="黑体" panose="02010609060101010101" pitchFamily="49" charset="-122"/>
              </a:rPr>
              <a:t>②定义变量，建立最优化问题的数学模型，列出目标函数和约束条件。</a:t>
            </a:r>
            <a:endParaRPr lang="zh-CN" altLang="en-US" dirty="0">
              <a:latin typeface="黑体" panose="02010609060101010101" pitchFamily="49" charset="-122"/>
              <a:ea typeface="黑体" panose="02010609060101010101" pitchFamily="49" charset="-122"/>
            </a:endParaRPr>
          </a:p>
          <a:p>
            <a:pPr>
              <a:lnSpc>
                <a:spcPct val="110000"/>
              </a:lnSpc>
              <a:spcBef>
                <a:spcPct val="50000"/>
              </a:spcBef>
            </a:pPr>
            <a:r>
              <a:rPr lang="zh-CN" altLang="en-US" dirty="0">
                <a:latin typeface="黑体" panose="02010609060101010101" pitchFamily="49" charset="-122"/>
                <a:ea typeface="黑体" panose="02010609060101010101" pitchFamily="49" charset="-122"/>
              </a:rPr>
              <a:t>③针对建立的模型，选择合适的求解方法或数学软件。</a:t>
            </a:r>
            <a:endParaRPr lang="zh-CN" altLang="en-US" dirty="0">
              <a:latin typeface="黑体" panose="02010609060101010101" pitchFamily="49" charset="-122"/>
              <a:ea typeface="黑体" panose="02010609060101010101" pitchFamily="49" charset="-122"/>
            </a:endParaRPr>
          </a:p>
          <a:p>
            <a:pPr>
              <a:lnSpc>
                <a:spcPct val="110000"/>
              </a:lnSpc>
              <a:spcBef>
                <a:spcPct val="50000"/>
              </a:spcBef>
            </a:pPr>
            <a:r>
              <a:rPr lang="zh-CN" altLang="en-US" dirty="0">
                <a:latin typeface="黑体" panose="02010609060101010101" pitchFamily="49" charset="-122"/>
                <a:ea typeface="黑体" panose="02010609060101010101" pitchFamily="49" charset="-122"/>
              </a:rPr>
              <a:t>④编写程序，利用计算机求解。</a:t>
            </a:r>
            <a:endParaRPr lang="zh-CN" altLang="en-US" dirty="0">
              <a:latin typeface="黑体" panose="02010609060101010101" pitchFamily="49" charset="-122"/>
              <a:ea typeface="黑体" panose="02010609060101010101" pitchFamily="49" charset="-122"/>
            </a:endParaRPr>
          </a:p>
          <a:p>
            <a:pPr marL="288290">
              <a:lnSpc>
                <a:spcPct val="110000"/>
              </a:lnSpc>
              <a:spcBef>
                <a:spcPct val="50000"/>
              </a:spcBef>
            </a:pPr>
            <a:r>
              <a:rPr lang="zh-CN" altLang="en-US" dirty="0">
                <a:latin typeface="黑体" panose="02010609060101010101" pitchFamily="49" charset="-122"/>
                <a:ea typeface="黑体" panose="02010609060101010101" pitchFamily="49" charset="-122"/>
              </a:rPr>
              <a:t>⑤对结果进行分析，讨论诸如：结果的合理性、正确性，算法的收敛性，模型的适用性和通用性，算法效率与误差等。</a:t>
            </a:r>
            <a:endParaRPr lang="zh-CN" altLang="en-US" dirty="0">
              <a:latin typeface="黑体" panose="02010609060101010101" pitchFamily="49" charset="-122"/>
              <a:ea typeface="黑体" panose="02010609060101010101" pitchFamily="49" charset="-122"/>
            </a:endParaRPr>
          </a:p>
        </p:txBody>
      </p:sp>
      <p:sp>
        <p:nvSpPr>
          <p:cNvPr id="2" name="矩形 1"/>
          <p:cNvSpPr/>
          <p:nvPr/>
        </p:nvSpPr>
        <p:spPr>
          <a:xfrm>
            <a:off x="755581" y="1050896"/>
            <a:ext cx="7475140" cy="1009572"/>
          </a:xfrm>
          <a:prstGeom prst="rect">
            <a:avLst/>
          </a:prstGeom>
        </p:spPr>
        <p:txBody>
          <a:bodyPr wrap="square">
            <a:spAutoFit/>
          </a:bodyPr>
          <a:lstStyle/>
          <a:p>
            <a:pPr>
              <a:lnSpc>
                <a:spcPct val="110000"/>
              </a:lnSpc>
              <a:spcBef>
                <a:spcPct val="20000"/>
              </a:spcBef>
            </a:pPr>
            <a:r>
              <a:rPr lang="zh-CN" altLang="en-US" sz="2800" b="1" dirty="0">
                <a:solidFill>
                  <a:schemeClr val="tx2"/>
                </a:solidFill>
              </a:rPr>
              <a:t>运用最优化方法解决最优化问题的一般方法步骤如下：</a:t>
            </a:r>
            <a:endParaRPr lang="zh-CN" altLang="en-US" sz="2800" b="1" dirty="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数学规划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2" name="文本框 1"/>
          <p:cNvSpPr txBox="1"/>
          <p:nvPr/>
        </p:nvSpPr>
        <p:spPr>
          <a:xfrm>
            <a:off x="1395775" y="2640110"/>
            <a:ext cx="553998" cy="1910138"/>
          </a:xfrm>
          <a:prstGeom prst="rect">
            <a:avLst/>
          </a:prstGeom>
          <a:noFill/>
        </p:spPr>
        <p:txBody>
          <a:bodyPr vert="eaVert" wrap="none" rtlCol="0">
            <a:spAutoFit/>
          </a:bodyPr>
          <a:lstStyle/>
          <a:p>
            <a:r>
              <a:rPr lang="zh-CN" altLang="en-US" sz="2400" b="1" dirty="0"/>
              <a:t>数学规划模型</a:t>
            </a:r>
            <a:endParaRPr lang="zh-CN" altLang="en-US" sz="2400" b="1" dirty="0"/>
          </a:p>
        </p:txBody>
      </p:sp>
      <p:sp>
        <p:nvSpPr>
          <p:cNvPr id="3" name="左大括号 2"/>
          <p:cNvSpPr/>
          <p:nvPr/>
        </p:nvSpPr>
        <p:spPr>
          <a:xfrm>
            <a:off x="1928150" y="1614959"/>
            <a:ext cx="765149" cy="39604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a:spLocks noChangeArrowheads="1"/>
          </p:cNvSpPr>
          <p:nvPr/>
        </p:nvSpPr>
        <p:spPr bwMode="auto">
          <a:xfrm>
            <a:off x="2693299" y="135736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solidFill>
                  <a:srgbClr val="C00000"/>
                </a:solidFill>
                <a:latin typeface="Times New Roman" panose="02020503050405090304" pitchFamily="18" charset="0"/>
                <a:ea typeface="Arial Unicode MS" panose="020B0604020202020204" pitchFamily="34" charset="-122"/>
                <a:cs typeface="Times New Roman" panose="02020503050405090304" pitchFamily="18" charset="0"/>
              </a:rPr>
              <a:t>约束条件</a:t>
            </a:r>
            <a:endParaRPr lang="zh-CN" altLang="en-US" sz="2400" dirty="0">
              <a:solidFill>
                <a:srgbClr val="C00000"/>
              </a:solidFill>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11" name="左大括号 10"/>
          <p:cNvSpPr/>
          <p:nvPr/>
        </p:nvSpPr>
        <p:spPr>
          <a:xfrm>
            <a:off x="3944439" y="1245624"/>
            <a:ext cx="355336" cy="661987"/>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zh-CN" altLang="en-US">
              <a:solidFill>
                <a:srgbClr val="C00000"/>
              </a:solidFill>
              <a:ea typeface="宋体" panose="02010600030101010101" pitchFamily="2" charset="-122"/>
            </a:endParaRPr>
          </a:p>
        </p:txBody>
      </p:sp>
      <p:sp>
        <p:nvSpPr>
          <p:cNvPr id="12" name="矩形 11"/>
          <p:cNvSpPr>
            <a:spLocks noChangeArrowheads="1"/>
          </p:cNvSpPr>
          <p:nvPr/>
        </p:nvSpPr>
        <p:spPr bwMode="auto">
          <a:xfrm>
            <a:off x="4227767" y="991191"/>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latin typeface="Times New Roman" panose="02020503050405090304" pitchFamily="18" charset="0"/>
                <a:ea typeface="Arial Unicode MS" panose="020B0604020202020204" pitchFamily="34" charset="-122"/>
                <a:cs typeface="Times New Roman" panose="02020503050405090304" pitchFamily="18" charset="0"/>
              </a:rPr>
              <a:t>无约束条件</a:t>
            </a:r>
            <a:endParaRPr lang="zh-CN" altLang="en-US" sz="2400" dirty="0">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15" name="矩形 14"/>
          <p:cNvSpPr>
            <a:spLocks noChangeArrowheads="1"/>
          </p:cNvSpPr>
          <p:nvPr/>
        </p:nvSpPr>
        <p:spPr bwMode="auto">
          <a:xfrm>
            <a:off x="4279005" y="1614959"/>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latin typeface="Times New Roman" panose="02020503050405090304" pitchFamily="18" charset="0"/>
                <a:ea typeface="Arial Unicode MS" panose="020B0604020202020204" pitchFamily="34" charset="-122"/>
                <a:cs typeface="Times New Roman" panose="02020503050405090304" pitchFamily="18" charset="0"/>
              </a:rPr>
              <a:t>有约束条件</a:t>
            </a:r>
            <a:endParaRPr lang="zh-CN" altLang="en-US" sz="2400" dirty="0">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16" name="矩形 15"/>
          <p:cNvSpPr>
            <a:spLocks noChangeArrowheads="1"/>
          </p:cNvSpPr>
          <p:nvPr/>
        </p:nvSpPr>
        <p:spPr bwMode="auto">
          <a:xfrm>
            <a:off x="2664634" y="268466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solidFill>
                  <a:srgbClr val="C00000"/>
                </a:solidFill>
                <a:latin typeface="Times New Roman" panose="02020503050405090304" pitchFamily="18" charset="0"/>
                <a:ea typeface="Arial Unicode MS" panose="020B0604020202020204" pitchFamily="34" charset="-122"/>
                <a:cs typeface="Times New Roman" panose="02020503050405090304" pitchFamily="18" charset="0"/>
              </a:rPr>
              <a:t>优化目标</a:t>
            </a:r>
            <a:endParaRPr lang="zh-CN" altLang="en-US" sz="2400" dirty="0">
              <a:solidFill>
                <a:srgbClr val="C00000"/>
              </a:solidFill>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18" name="左大括号 17"/>
          <p:cNvSpPr/>
          <p:nvPr/>
        </p:nvSpPr>
        <p:spPr>
          <a:xfrm>
            <a:off x="3994603" y="2547373"/>
            <a:ext cx="449188" cy="663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zh-CN" altLang="en-US">
              <a:ea typeface="宋体" panose="02010600030101010101" pitchFamily="2" charset="-122"/>
            </a:endParaRPr>
          </a:p>
        </p:txBody>
      </p:sp>
      <p:sp>
        <p:nvSpPr>
          <p:cNvPr id="20" name="矩形 19"/>
          <p:cNvSpPr>
            <a:spLocks noChangeArrowheads="1"/>
          </p:cNvSpPr>
          <p:nvPr/>
        </p:nvSpPr>
        <p:spPr bwMode="auto">
          <a:xfrm>
            <a:off x="4443791" y="2280673"/>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latin typeface="Times New Roman" panose="02020503050405090304" pitchFamily="18" charset="0"/>
                <a:ea typeface="Arial Unicode MS" panose="020B0604020202020204" pitchFamily="34" charset="-122"/>
                <a:cs typeface="Times New Roman" panose="02020503050405090304" pitchFamily="18" charset="0"/>
              </a:rPr>
              <a:t>单目标优化</a:t>
            </a:r>
            <a:endParaRPr lang="zh-CN" altLang="en-US" sz="2400" dirty="0">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21" name="矩形 20"/>
          <p:cNvSpPr>
            <a:spLocks noChangeArrowheads="1"/>
          </p:cNvSpPr>
          <p:nvPr/>
        </p:nvSpPr>
        <p:spPr bwMode="auto">
          <a:xfrm>
            <a:off x="4405419" y="2930213"/>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latin typeface="Times New Roman" panose="02020503050405090304" pitchFamily="18" charset="0"/>
                <a:ea typeface="Arial Unicode MS" panose="020B0604020202020204" pitchFamily="34" charset="-122"/>
                <a:cs typeface="Times New Roman" panose="02020503050405090304" pitchFamily="18" charset="0"/>
              </a:rPr>
              <a:t>多目标优化</a:t>
            </a:r>
            <a:endParaRPr lang="zh-CN" altLang="en-US" sz="2400" dirty="0">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23" name="矩形 22"/>
          <p:cNvSpPr>
            <a:spLocks noChangeArrowheads="1"/>
          </p:cNvSpPr>
          <p:nvPr/>
        </p:nvSpPr>
        <p:spPr bwMode="auto">
          <a:xfrm>
            <a:off x="2664634" y="399372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solidFill>
                  <a:srgbClr val="C00000"/>
                </a:solidFill>
                <a:latin typeface="Times New Roman" panose="02020503050405090304" pitchFamily="18" charset="0"/>
                <a:ea typeface="Arial Unicode MS" panose="020B0604020202020204" pitchFamily="34" charset="-122"/>
                <a:cs typeface="Times New Roman" panose="02020503050405090304" pitchFamily="18" charset="0"/>
              </a:rPr>
              <a:t>变量取值</a:t>
            </a:r>
            <a:endParaRPr lang="zh-CN" altLang="en-US" sz="2400" dirty="0">
              <a:solidFill>
                <a:srgbClr val="C00000"/>
              </a:solidFill>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24" name="左大括号 23"/>
          <p:cNvSpPr/>
          <p:nvPr/>
        </p:nvSpPr>
        <p:spPr>
          <a:xfrm>
            <a:off x="4032354" y="3689330"/>
            <a:ext cx="449188" cy="106521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zh-CN" altLang="en-US">
              <a:ea typeface="宋体" panose="02010600030101010101" pitchFamily="2" charset="-122"/>
            </a:endParaRPr>
          </a:p>
        </p:txBody>
      </p:sp>
      <p:sp>
        <p:nvSpPr>
          <p:cNvPr id="26" name="矩形 25"/>
          <p:cNvSpPr>
            <a:spLocks noChangeArrowheads="1"/>
          </p:cNvSpPr>
          <p:nvPr/>
        </p:nvSpPr>
        <p:spPr bwMode="auto">
          <a:xfrm>
            <a:off x="4527243" y="507576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latin typeface="Times New Roman" panose="02020503050405090304" pitchFamily="18" charset="0"/>
                <a:ea typeface="Arial Unicode MS" panose="020B0604020202020204" pitchFamily="34" charset="-122"/>
                <a:cs typeface="Times New Roman" panose="02020503050405090304" pitchFamily="18" charset="0"/>
              </a:rPr>
              <a:t>线性规划</a:t>
            </a:r>
            <a:endParaRPr lang="zh-CN" altLang="en-US" sz="2400" dirty="0">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31" name="矩形 30"/>
          <p:cNvSpPr>
            <a:spLocks noChangeArrowheads="1"/>
          </p:cNvSpPr>
          <p:nvPr/>
        </p:nvSpPr>
        <p:spPr bwMode="auto">
          <a:xfrm>
            <a:off x="2693299" y="530659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solidFill>
                  <a:srgbClr val="C00000"/>
                </a:solidFill>
                <a:latin typeface="Times New Roman" panose="02020503050405090304" pitchFamily="18" charset="0"/>
                <a:ea typeface="Arial Unicode MS" panose="020B0604020202020204" pitchFamily="34" charset="-122"/>
                <a:cs typeface="Times New Roman" panose="02020503050405090304" pitchFamily="18" charset="0"/>
              </a:rPr>
              <a:t>函数特征</a:t>
            </a:r>
            <a:endParaRPr lang="zh-CN" altLang="en-US" sz="2400" dirty="0">
              <a:solidFill>
                <a:srgbClr val="C00000"/>
              </a:solidFill>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32" name="左大括号 31"/>
          <p:cNvSpPr/>
          <p:nvPr/>
        </p:nvSpPr>
        <p:spPr>
          <a:xfrm>
            <a:off x="4032354" y="5201021"/>
            <a:ext cx="449188" cy="88530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zh-CN" altLang="en-US">
              <a:ea typeface="宋体" panose="02010600030101010101" pitchFamily="2" charset="-122"/>
            </a:endParaRPr>
          </a:p>
        </p:txBody>
      </p:sp>
      <p:sp>
        <p:nvSpPr>
          <p:cNvPr id="33" name="矩形 32"/>
          <p:cNvSpPr>
            <a:spLocks noChangeArrowheads="1"/>
          </p:cNvSpPr>
          <p:nvPr/>
        </p:nvSpPr>
        <p:spPr bwMode="auto">
          <a:xfrm>
            <a:off x="4553522" y="345969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latin typeface="Times New Roman" panose="02020503050405090304" pitchFamily="18" charset="0"/>
                <a:ea typeface="Arial Unicode MS" panose="020B0604020202020204" pitchFamily="34" charset="-122"/>
                <a:cs typeface="Times New Roman" panose="02020503050405090304" pitchFamily="18" charset="0"/>
              </a:rPr>
              <a:t>整数规划</a:t>
            </a:r>
            <a:endParaRPr lang="zh-CN" altLang="en-US" sz="2400" b="1" dirty="0">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34" name="矩形 33"/>
          <p:cNvSpPr>
            <a:spLocks noChangeArrowheads="1"/>
          </p:cNvSpPr>
          <p:nvPr/>
        </p:nvSpPr>
        <p:spPr bwMode="auto">
          <a:xfrm>
            <a:off x="4555311" y="4446670"/>
            <a:ext cx="1210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None/>
            </a:pPr>
            <a:r>
              <a:rPr lang="en-US" altLang="zh-CN" sz="2400" b="1" dirty="0">
                <a:latin typeface="Times New Roman" panose="02020503050405090304" pitchFamily="18" charset="0"/>
                <a:ea typeface="Arial Unicode MS" panose="020B0604020202020204" pitchFamily="34" charset="-122"/>
                <a:cs typeface="Times New Roman" panose="02020503050405090304" pitchFamily="18" charset="0"/>
              </a:rPr>
              <a:t>0-1</a:t>
            </a:r>
            <a:r>
              <a:rPr lang="zh-CN" altLang="en-US" sz="2400" b="1" dirty="0">
                <a:latin typeface="Times New Roman" panose="02020503050405090304" pitchFamily="18" charset="0"/>
                <a:ea typeface="Arial Unicode MS" panose="020B0604020202020204" pitchFamily="34" charset="-122"/>
                <a:cs typeface="Times New Roman" panose="02020503050405090304" pitchFamily="18" charset="0"/>
              </a:rPr>
              <a:t>规划</a:t>
            </a:r>
            <a:endParaRPr lang="zh-CN" altLang="en-US" sz="2400" b="1" dirty="0">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35" name="矩形 34"/>
          <p:cNvSpPr>
            <a:spLocks noChangeArrowheads="1"/>
          </p:cNvSpPr>
          <p:nvPr/>
        </p:nvSpPr>
        <p:spPr bwMode="auto">
          <a:xfrm>
            <a:off x="4537154" y="392978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latin typeface="Times New Roman" panose="02020503050405090304" pitchFamily="18" charset="0"/>
                <a:ea typeface="Arial Unicode MS" panose="020B0604020202020204" pitchFamily="34" charset="-122"/>
                <a:cs typeface="Times New Roman" panose="02020503050405090304" pitchFamily="18" charset="0"/>
              </a:rPr>
              <a:t>混合型整数规划</a:t>
            </a:r>
            <a:endParaRPr lang="zh-CN" altLang="en-US" sz="2400" dirty="0">
              <a:latin typeface="Times New Roman" panose="02020503050405090304" pitchFamily="18" charset="0"/>
              <a:ea typeface="Arial Unicode MS" panose="020B0604020202020204" pitchFamily="34" charset="-122"/>
              <a:cs typeface="Times New Roman" panose="02020503050405090304" pitchFamily="18" charset="0"/>
            </a:endParaRPr>
          </a:p>
        </p:txBody>
      </p:sp>
      <p:sp>
        <p:nvSpPr>
          <p:cNvPr id="36" name="矩形 35"/>
          <p:cNvSpPr>
            <a:spLocks noChangeArrowheads="1"/>
          </p:cNvSpPr>
          <p:nvPr/>
        </p:nvSpPr>
        <p:spPr bwMode="auto">
          <a:xfrm>
            <a:off x="4554322" y="5780805"/>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v"/>
              <a:defRPr sz="2800">
                <a:solidFill>
                  <a:schemeClr val="tx1"/>
                </a:solidFill>
                <a:latin typeface="Arial" panose="020B060402020209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90204" pitchFamily="34" charset="0"/>
              </a:defRPr>
            </a:lvl2pPr>
            <a:lvl3pPr marL="1143000" indent="-228600" eaLnBrk="0" hangingPunct="0">
              <a:spcBef>
                <a:spcPct val="20000"/>
              </a:spcBef>
              <a:buClr>
                <a:schemeClr val="tx1"/>
              </a:buClr>
              <a:buChar char="•"/>
              <a:defRPr sz="2200">
                <a:solidFill>
                  <a:schemeClr val="tx1"/>
                </a:solidFill>
                <a:latin typeface="Arial" panose="020B0604020202090204" pitchFamily="34" charset="0"/>
              </a:defRPr>
            </a:lvl3pPr>
            <a:lvl4pPr marL="1600200" indent="-228600" eaLnBrk="0" hangingPunct="0">
              <a:spcBef>
                <a:spcPct val="20000"/>
              </a:spcBef>
              <a:buChar char="–"/>
              <a:defRPr sz="2000">
                <a:solidFill>
                  <a:schemeClr val="tx1"/>
                </a:solidFill>
                <a:latin typeface="Arial" panose="020B0604020202090204" pitchFamily="34" charset="0"/>
              </a:defRPr>
            </a:lvl4pPr>
            <a:lvl5pPr marL="2057400" indent="-228600" eaLnBrk="0" hangingPunct="0">
              <a:spcBef>
                <a:spcPct val="20000"/>
              </a:spcBef>
              <a:buChar char="»"/>
              <a:defRPr sz="2000">
                <a:solidFill>
                  <a:schemeClr val="tx1"/>
                </a:solidFill>
                <a:latin typeface="Arial" panose="020B060402020209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defRPr>
            </a:lvl9pPr>
          </a:lstStyle>
          <a:p>
            <a:pPr eaLnBrk="1" hangingPunct="1">
              <a:spcBef>
                <a:spcPct val="0"/>
              </a:spcBef>
              <a:buClrTx/>
              <a:buFontTx/>
              <a:buNone/>
            </a:pPr>
            <a:r>
              <a:rPr lang="zh-CN" altLang="en-US" sz="2400" b="1" dirty="0">
                <a:latin typeface="Times New Roman" panose="02020503050405090304" pitchFamily="18" charset="0"/>
                <a:ea typeface="Arial Unicode MS" panose="020B0604020202020204" pitchFamily="34" charset="-122"/>
                <a:cs typeface="Times New Roman" panose="02020503050405090304" pitchFamily="18" charset="0"/>
              </a:rPr>
              <a:t>非线性规划</a:t>
            </a:r>
            <a:endParaRPr lang="zh-CN" altLang="en-US" sz="2400" dirty="0">
              <a:latin typeface="Times New Roman" panose="02020503050405090304" pitchFamily="18" charset="0"/>
              <a:ea typeface="Arial Unicode MS" panose="020B0604020202020204" pitchFamily="34" charset="-122"/>
              <a:cs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6" grpId="0"/>
      <p:bldP spid="20" grpId="0"/>
      <p:bldP spid="21" grpId="0"/>
      <p:bldP spid="23" grpId="0"/>
      <p:bldP spid="26" grpId="0"/>
      <p:bldP spid="31" grpId="0"/>
      <p:bldP spid="33" grpId="0"/>
      <p:bldP spid="34" grpId="0"/>
      <p:bldP spid="35"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线性规划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14" name="Text Box 3"/>
          <p:cNvSpPr txBox="1">
            <a:spLocks noChangeArrowheads="1"/>
          </p:cNvSpPr>
          <p:nvPr/>
        </p:nvSpPr>
        <p:spPr bwMode="auto">
          <a:xfrm>
            <a:off x="458748" y="1946455"/>
            <a:ext cx="782083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400" b="0" dirty="0">
                <a:solidFill>
                  <a:schemeClr val="tx1"/>
                </a:solidFill>
                <a:latin typeface="黑体" panose="02010609060101010101" pitchFamily="49" charset="-122"/>
                <a:ea typeface="黑体" panose="02010609060101010101" pitchFamily="49" charset="-122"/>
              </a:rPr>
              <a:t>例</a:t>
            </a: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：某</a:t>
            </a:r>
            <a:r>
              <a:rPr lang="zh-CN" altLang="zh-CN" sz="2400" b="0" dirty="0">
                <a:solidFill>
                  <a:schemeClr val="tx1"/>
                </a:solidFill>
                <a:latin typeface="黑体" panose="02010609060101010101" pitchFamily="49" charset="-122"/>
                <a:ea typeface="黑体" panose="02010609060101010101" pitchFamily="49" charset="-122"/>
              </a:rPr>
              <a:t>豆腐店用黄豆制作两种不同口感的豆腐</a:t>
            </a:r>
            <a:r>
              <a:rPr lang="zh-CN" altLang="en-US" sz="2400" b="0" dirty="0">
                <a:solidFill>
                  <a:schemeClr val="tx1"/>
                </a:solidFill>
                <a:latin typeface="黑体" panose="02010609060101010101" pitchFamily="49" charset="-122"/>
                <a:ea typeface="黑体" panose="02010609060101010101" pitchFamily="49" charset="-122"/>
              </a:rPr>
              <a:t>销售</a:t>
            </a:r>
            <a:r>
              <a:rPr lang="zh-CN" altLang="zh-CN" sz="2400" b="0" dirty="0">
                <a:solidFill>
                  <a:schemeClr val="tx1"/>
                </a:solidFill>
                <a:latin typeface="黑体" panose="02010609060101010101" pitchFamily="49" charset="-122"/>
                <a:ea typeface="黑体" panose="02010609060101010101" pitchFamily="49" charset="-122"/>
              </a:rPr>
              <a:t>。制作</a:t>
            </a:r>
            <a:r>
              <a:rPr lang="zh-CN" altLang="zh-CN" sz="2400" b="0" dirty="0">
                <a:solidFill>
                  <a:schemeClr val="tx2">
                    <a:lumMod val="60000"/>
                    <a:lumOff val="40000"/>
                  </a:schemeClr>
                </a:solidFill>
                <a:latin typeface="黑体" panose="02010609060101010101" pitchFamily="49" charset="-122"/>
                <a:ea typeface="黑体" panose="02010609060101010101" pitchFamily="49" charset="-122"/>
              </a:rPr>
              <a:t>口感较鲜嫩的豆腐</a:t>
            </a:r>
            <a:r>
              <a:rPr lang="zh-CN" altLang="zh-CN" sz="2400" b="0" dirty="0">
                <a:solidFill>
                  <a:schemeClr val="tx1"/>
                </a:solidFill>
                <a:latin typeface="黑体" panose="02010609060101010101" pitchFamily="49" charset="-122"/>
                <a:ea typeface="黑体" panose="02010609060101010101" pitchFamily="49" charset="-122"/>
              </a:rPr>
              <a:t>每千克需要</a:t>
            </a:r>
            <a:r>
              <a:rPr lang="en-US" altLang="zh-CN" sz="2400" b="0" dirty="0">
                <a:solidFill>
                  <a:schemeClr val="tx1"/>
                </a:solidFill>
                <a:latin typeface="黑体" panose="02010609060101010101" pitchFamily="49" charset="-122"/>
                <a:ea typeface="黑体" panose="02010609060101010101" pitchFamily="49" charset="-122"/>
              </a:rPr>
              <a:t>0.3</a:t>
            </a:r>
            <a:r>
              <a:rPr lang="zh-CN" altLang="en-US" sz="2400" b="0" dirty="0">
                <a:solidFill>
                  <a:schemeClr val="tx1"/>
                </a:solidFill>
                <a:latin typeface="黑体" panose="02010609060101010101" pitchFamily="49" charset="-122"/>
                <a:ea typeface="黑体" panose="02010609060101010101" pitchFamily="49" charset="-122"/>
              </a:rPr>
              <a:t>千克一级黄豆及</a:t>
            </a:r>
            <a:r>
              <a:rPr lang="en-US" altLang="zh-CN" sz="2400" b="0" dirty="0">
                <a:solidFill>
                  <a:schemeClr val="tx1"/>
                </a:solidFill>
                <a:latin typeface="黑体" panose="02010609060101010101" pitchFamily="49" charset="-122"/>
                <a:ea typeface="黑体" panose="02010609060101010101" pitchFamily="49" charset="-122"/>
              </a:rPr>
              <a:t>0.5</a:t>
            </a:r>
            <a:r>
              <a:rPr lang="zh-CN" altLang="en-US" sz="2400" b="0" dirty="0">
                <a:solidFill>
                  <a:schemeClr val="tx1"/>
                </a:solidFill>
                <a:latin typeface="黑体" panose="02010609060101010101" pitchFamily="49" charset="-122"/>
                <a:ea typeface="黑体" panose="02010609060101010101" pitchFamily="49" charset="-122"/>
              </a:rPr>
              <a:t>千克二级黄豆，售价</a:t>
            </a:r>
            <a:r>
              <a:rPr lang="en-US" altLang="zh-CN" sz="2400" b="0" dirty="0">
                <a:solidFill>
                  <a:schemeClr val="tx1"/>
                </a:solidFill>
                <a:latin typeface="黑体" panose="02010609060101010101" pitchFamily="49" charset="-122"/>
                <a:ea typeface="黑体" panose="02010609060101010101" pitchFamily="49" charset="-122"/>
              </a:rPr>
              <a:t>10</a:t>
            </a:r>
            <a:r>
              <a:rPr lang="zh-CN" altLang="en-US" sz="2400" b="0" dirty="0">
                <a:solidFill>
                  <a:schemeClr val="tx1"/>
                </a:solidFill>
                <a:latin typeface="黑体" panose="02010609060101010101" pitchFamily="49" charset="-122"/>
                <a:ea typeface="黑体" panose="02010609060101010101" pitchFamily="49" charset="-122"/>
              </a:rPr>
              <a:t>元；</a:t>
            </a:r>
            <a:r>
              <a:rPr lang="zh-CN" altLang="en-US" sz="2400" b="0" dirty="0">
                <a:solidFill>
                  <a:schemeClr val="tx2">
                    <a:lumMod val="60000"/>
                    <a:lumOff val="40000"/>
                  </a:schemeClr>
                </a:solidFill>
                <a:latin typeface="黑体" panose="02010609060101010101" pitchFamily="49" charset="-122"/>
                <a:ea typeface="黑体" panose="02010609060101010101" pitchFamily="49" charset="-122"/>
              </a:rPr>
              <a:t>制作口感较厚实的豆腐</a:t>
            </a:r>
            <a:r>
              <a:rPr lang="zh-CN" altLang="en-US" sz="2400" b="0" dirty="0">
                <a:solidFill>
                  <a:schemeClr val="tx1"/>
                </a:solidFill>
                <a:latin typeface="黑体" panose="02010609060101010101" pitchFamily="49" charset="-122"/>
                <a:ea typeface="黑体" panose="02010609060101010101" pitchFamily="49" charset="-122"/>
              </a:rPr>
              <a:t>每千克需要</a:t>
            </a:r>
            <a:r>
              <a:rPr lang="en-US" altLang="zh-CN" sz="2400" b="0" dirty="0">
                <a:solidFill>
                  <a:schemeClr val="tx1"/>
                </a:solidFill>
                <a:latin typeface="黑体" panose="02010609060101010101" pitchFamily="49" charset="-122"/>
                <a:ea typeface="黑体" panose="02010609060101010101" pitchFamily="49" charset="-122"/>
              </a:rPr>
              <a:t>0.4</a:t>
            </a:r>
            <a:r>
              <a:rPr lang="zh-CN" altLang="en-US" sz="2400" b="0" dirty="0">
                <a:solidFill>
                  <a:schemeClr val="tx1"/>
                </a:solidFill>
                <a:latin typeface="黑体" panose="02010609060101010101" pitchFamily="49" charset="-122"/>
                <a:ea typeface="黑体" panose="02010609060101010101" pitchFamily="49" charset="-122"/>
              </a:rPr>
              <a:t>千克一级黄豆及</a:t>
            </a:r>
            <a:r>
              <a:rPr lang="en-US" altLang="zh-CN" sz="2400" b="0" dirty="0">
                <a:solidFill>
                  <a:schemeClr val="tx1"/>
                </a:solidFill>
                <a:latin typeface="黑体" panose="02010609060101010101" pitchFamily="49" charset="-122"/>
                <a:ea typeface="黑体" panose="02010609060101010101" pitchFamily="49" charset="-122"/>
              </a:rPr>
              <a:t>0.2</a:t>
            </a:r>
            <a:r>
              <a:rPr lang="zh-CN" altLang="en-US" sz="2400" b="0" dirty="0">
                <a:solidFill>
                  <a:schemeClr val="tx1"/>
                </a:solidFill>
                <a:latin typeface="黑体" panose="02010609060101010101" pitchFamily="49" charset="-122"/>
                <a:ea typeface="黑体" panose="02010609060101010101" pitchFamily="49" charset="-122"/>
              </a:rPr>
              <a:t>千克二级黄豆，售价</a:t>
            </a:r>
            <a:r>
              <a:rPr lang="en-US" altLang="zh-CN" sz="2400" b="0" dirty="0">
                <a:solidFill>
                  <a:schemeClr val="tx1"/>
                </a:solidFill>
                <a:latin typeface="黑体" panose="02010609060101010101" pitchFamily="49" charset="-122"/>
                <a:ea typeface="黑体" panose="02010609060101010101" pitchFamily="49" charset="-122"/>
              </a:rPr>
              <a:t>5</a:t>
            </a:r>
            <a:r>
              <a:rPr lang="zh-CN" altLang="en-US" sz="2400" b="0" dirty="0">
                <a:solidFill>
                  <a:schemeClr val="tx1"/>
                </a:solidFill>
                <a:latin typeface="黑体" panose="02010609060101010101" pitchFamily="49" charset="-122"/>
                <a:ea typeface="黑体" panose="02010609060101010101" pitchFamily="49" charset="-122"/>
              </a:rPr>
              <a:t>元。现小店购入</a:t>
            </a:r>
            <a:r>
              <a:rPr lang="en-US" altLang="zh-CN" sz="2400" b="0" dirty="0">
                <a:solidFill>
                  <a:schemeClr val="tx1"/>
                </a:solidFill>
                <a:latin typeface="黑体" panose="02010609060101010101" pitchFamily="49" charset="-122"/>
                <a:ea typeface="黑体" panose="02010609060101010101" pitchFamily="49" charset="-122"/>
              </a:rPr>
              <a:t>9</a:t>
            </a:r>
            <a:r>
              <a:rPr lang="zh-CN" altLang="en-US" sz="2400" b="0" dirty="0">
                <a:solidFill>
                  <a:schemeClr val="tx1"/>
                </a:solidFill>
                <a:latin typeface="黑体" panose="02010609060101010101" pitchFamily="49" charset="-122"/>
                <a:ea typeface="黑体" panose="02010609060101010101" pitchFamily="49" charset="-122"/>
              </a:rPr>
              <a:t>千克一级黄豆和</a:t>
            </a:r>
            <a:r>
              <a:rPr lang="en-US" altLang="zh-CN" sz="2400" b="0" dirty="0">
                <a:solidFill>
                  <a:schemeClr val="tx1"/>
                </a:solidFill>
                <a:latin typeface="黑体" panose="02010609060101010101" pitchFamily="49" charset="-122"/>
                <a:ea typeface="黑体" panose="02010609060101010101" pitchFamily="49" charset="-122"/>
              </a:rPr>
              <a:t>8</a:t>
            </a:r>
            <a:r>
              <a:rPr lang="zh-CN" altLang="en-US" sz="2400" b="0" dirty="0">
                <a:solidFill>
                  <a:schemeClr val="tx1"/>
                </a:solidFill>
                <a:latin typeface="黑体" panose="02010609060101010101" pitchFamily="49" charset="-122"/>
                <a:ea typeface="黑体" panose="02010609060101010101" pitchFamily="49" charset="-122"/>
              </a:rPr>
              <a:t>千克二级黄豆。</a:t>
            </a:r>
            <a:endParaRPr lang="en-US" altLang="zh-CN" sz="2400" b="0" dirty="0">
              <a:solidFill>
                <a:schemeClr val="tx1"/>
              </a:solidFill>
              <a:latin typeface="黑体" panose="02010609060101010101" pitchFamily="49" charset="-122"/>
              <a:ea typeface="黑体" panose="02010609060101010101" pitchFamily="49" charset="-122"/>
            </a:endParaRPr>
          </a:p>
          <a:p>
            <a:pPr algn="just"/>
            <a:endParaRPr lang="zh-CN" altLang="en-US" sz="2400" b="0" dirty="0">
              <a:solidFill>
                <a:schemeClr val="tx1"/>
              </a:solidFill>
              <a:latin typeface="黑体" panose="02010609060101010101" pitchFamily="49" charset="-122"/>
              <a:ea typeface="黑体" panose="02010609060101010101" pitchFamily="49" charset="-122"/>
            </a:endParaRPr>
          </a:p>
          <a:p>
            <a:pPr algn="just"/>
            <a:r>
              <a:rPr lang="zh-CN" altLang="en-US" sz="2400" b="0" dirty="0">
                <a:solidFill>
                  <a:schemeClr val="tx1"/>
                </a:solidFill>
                <a:latin typeface="黑体" panose="02010609060101010101" pitchFamily="49" charset="-122"/>
                <a:ea typeface="黑体" panose="02010609060101010101" pitchFamily="49" charset="-122"/>
              </a:rPr>
              <a:t>问：应如何安排制作计划才能获得最大收益。</a:t>
            </a:r>
            <a:endParaRPr lang="en-US" altLang="zh-CN" sz="2400" b="0" dirty="0">
              <a:solidFill>
                <a:schemeClr val="tx1"/>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nvGraphicFramePr>
        <p:xfrm>
          <a:off x="1582968" y="4797152"/>
          <a:ext cx="5544616" cy="1112520"/>
        </p:xfrm>
        <a:graphic>
          <a:graphicData uri="http://schemas.openxmlformats.org/drawingml/2006/table">
            <a:tbl>
              <a:tblPr firstRow="1" bandRow="1">
                <a:tableStyleId>{5C22544A-7EE6-4342-B048-85BDC9FD1C3A}</a:tableStyleId>
              </a:tblPr>
              <a:tblGrid>
                <a:gridCol w="1386154"/>
                <a:gridCol w="1386154"/>
                <a:gridCol w="1207831"/>
                <a:gridCol w="1564477"/>
              </a:tblGrid>
              <a:tr h="370840">
                <a:tc>
                  <a:txBody>
                    <a:bodyPr/>
                    <a:lstStyle/>
                    <a:p>
                      <a:pPr algn="ctr"/>
                      <a:r>
                        <a:rPr lang="zh-CN" altLang="en-US" dirty="0"/>
                        <a:t>资源消耗</a:t>
                      </a:r>
                      <a:endParaRPr lang="zh-CN" altLang="en-US" dirty="0"/>
                    </a:p>
                  </a:txBody>
                  <a:tcPr/>
                </a:tc>
                <a:tc>
                  <a:txBody>
                    <a:bodyPr/>
                    <a:lstStyle/>
                    <a:p>
                      <a:pPr algn="ctr"/>
                      <a:r>
                        <a:rPr lang="zh-CN" altLang="en-US" dirty="0">
                          <a:solidFill>
                            <a:schemeClr val="bg1"/>
                          </a:solidFill>
                        </a:rPr>
                        <a:t>新鲜豆腐</a:t>
                      </a:r>
                      <a:endParaRPr lang="zh-CN" altLang="en-US" dirty="0">
                        <a:solidFill>
                          <a:schemeClr val="bg1"/>
                        </a:solidFill>
                      </a:endParaRPr>
                    </a:p>
                  </a:txBody>
                  <a:tcPr/>
                </a:tc>
                <a:tc>
                  <a:txBody>
                    <a:bodyPr/>
                    <a:lstStyle/>
                    <a:p>
                      <a:pPr algn="ctr"/>
                      <a:r>
                        <a:rPr lang="zh-CN" altLang="en-US" dirty="0"/>
                        <a:t>厚实豆腐</a:t>
                      </a:r>
                      <a:endParaRPr lang="zh-CN" altLang="en-US" dirty="0"/>
                    </a:p>
                  </a:txBody>
                  <a:tcPr/>
                </a:tc>
                <a:tc>
                  <a:txBody>
                    <a:bodyPr/>
                    <a:lstStyle/>
                    <a:p>
                      <a:pPr algn="ctr"/>
                      <a:r>
                        <a:rPr lang="zh-CN" altLang="en-US" dirty="0"/>
                        <a:t>总资源数</a:t>
                      </a:r>
                      <a:endParaRPr lang="zh-CN" altLang="en-US" dirty="0"/>
                    </a:p>
                  </a:txBody>
                  <a:tcPr/>
                </a:tc>
              </a:tr>
              <a:tr h="370840">
                <a:tc>
                  <a:txBody>
                    <a:bodyPr/>
                    <a:lstStyle/>
                    <a:p>
                      <a:pPr algn="ctr"/>
                      <a:r>
                        <a:rPr lang="zh-CN" altLang="en-US" dirty="0"/>
                        <a:t>一级黄豆</a:t>
                      </a:r>
                      <a:endParaRPr lang="zh-CN" altLang="en-US" dirty="0"/>
                    </a:p>
                  </a:txBody>
                  <a:tcPr/>
                </a:tc>
                <a:tc>
                  <a:txBody>
                    <a:bodyPr/>
                    <a:lstStyle/>
                    <a:p>
                      <a:pPr algn="ctr"/>
                      <a:r>
                        <a:rPr lang="en-US" altLang="zh-CN" dirty="0"/>
                        <a:t>0.3kg</a:t>
                      </a:r>
                      <a:endParaRPr lang="zh-CN" altLang="en-US" dirty="0"/>
                    </a:p>
                  </a:txBody>
                  <a:tcPr/>
                </a:tc>
                <a:tc>
                  <a:txBody>
                    <a:bodyPr/>
                    <a:lstStyle/>
                    <a:p>
                      <a:pPr algn="ctr"/>
                      <a:r>
                        <a:rPr lang="en-US" altLang="zh-CN" dirty="0"/>
                        <a:t>0.4kg</a:t>
                      </a:r>
                      <a:endParaRPr lang="zh-CN" altLang="en-US" dirty="0"/>
                    </a:p>
                  </a:txBody>
                  <a:tcPr/>
                </a:tc>
                <a:tc>
                  <a:txBody>
                    <a:bodyPr/>
                    <a:lstStyle/>
                    <a:p>
                      <a:pPr algn="ctr"/>
                      <a:r>
                        <a:rPr lang="en-US" altLang="zh-CN" dirty="0"/>
                        <a:t>9kg</a:t>
                      </a:r>
                      <a:endParaRPr lang="zh-CN" altLang="en-US" dirty="0"/>
                    </a:p>
                  </a:txBody>
                  <a:tcPr/>
                </a:tc>
              </a:tr>
              <a:tr h="370840">
                <a:tc>
                  <a:txBody>
                    <a:bodyPr/>
                    <a:lstStyle/>
                    <a:p>
                      <a:pPr algn="ctr"/>
                      <a:r>
                        <a:rPr lang="zh-CN" altLang="en-US" dirty="0"/>
                        <a:t>二级黄豆</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0.5kg</a:t>
                      </a:r>
                      <a:endParaRPr lang="zh-CN" altLang="en-US" dirty="0"/>
                    </a:p>
                  </a:txBody>
                  <a:tcPr/>
                </a:tc>
                <a:tc>
                  <a:txBody>
                    <a:bodyPr/>
                    <a:lstStyle/>
                    <a:p>
                      <a:pPr algn="ctr"/>
                      <a:r>
                        <a:rPr lang="en-US" altLang="zh-CN" dirty="0"/>
                        <a:t>0.2kg</a:t>
                      </a:r>
                      <a:endParaRPr lang="zh-CN" altLang="en-US" dirty="0"/>
                    </a:p>
                  </a:txBody>
                  <a:tcPr/>
                </a:tc>
                <a:tc>
                  <a:txBody>
                    <a:bodyPr/>
                    <a:lstStyle/>
                    <a:p>
                      <a:pPr algn="ctr"/>
                      <a:r>
                        <a:rPr lang="en-US" altLang="zh-CN" dirty="0"/>
                        <a:t>8kg</a:t>
                      </a:r>
                      <a:endParaRPr lang="zh-CN" altLang="en-US" dirty="0"/>
                    </a:p>
                  </a:txBody>
                  <a:tcPr/>
                </a:tc>
              </a:tr>
            </a:tbl>
          </a:graphicData>
        </a:graphic>
      </p:graphicFrame>
      <p:sp>
        <p:nvSpPr>
          <p:cNvPr id="3" name="矩形 2"/>
          <p:cNvSpPr/>
          <p:nvPr/>
        </p:nvSpPr>
        <p:spPr>
          <a:xfrm>
            <a:off x="87608" y="964360"/>
            <a:ext cx="8186857" cy="830997"/>
          </a:xfrm>
          <a:prstGeom prst="rect">
            <a:avLst/>
          </a:prstGeom>
        </p:spPr>
        <p:txBody>
          <a:bodyPr wrap="none">
            <a:spAutoFit/>
          </a:bodyPr>
          <a:lstStyle/>
          <a:p>
            <a:r>
              <a:rPr lang="zh-CN" altLang="en-US" sz="2400" dirty="0">
                <a:latin typeface="黑体" panose="02010609060101010101" pitchFamily="49" charset="-122"/>
                <a:ea typeface="黑体" panose="02010609060101010101" pitchFamily="49" charset="-122"/>
              </a:rPr>
              <a:t>线性规划：目标函数和约束条件都是</a:t>
            </a:r>
            <a:r>
              <a:rPr lang="zh-CN" altLang="en-US" sz="2400" dirty="0">
                <a:solidFill>
                  <a:srgbClr val="FF0000"/>
                </a:solidFill>
                <a:latin typeface="黑体" panose="02010609060101010101" pitchFamily="49" charset="-122"/>
                <a:ea typeface="黑体" panose="02010609060101010101" pitchFamily="49" charset="-122"/>
              </a:rPr>
              <a:t>线性函数</a:t>
            </a:r>
            <a:r>
              <a:rPr lang="zh-CN" altLang="en-US" sz="2400" dirty="0">
                <a:latin typeface="黑体" panose="02010609060101010101" pitchFamily="49" charset="-122"/>
                <a:ea typeface="黑体" panose="02010609060101010101" pitchFamily="49" charset="-122"/>
              </a:rPr>
              <a:t>，且变量取值</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可为分数</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401744"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线性规划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graphicFrame>
        <p:nvGraphicFramePr>
          <p:cNvPr id="2" name="表格 1"/>
          <p:cNvGraphicFramePr>
            <a:graphicFrameLocks noGrp="1"/>
          </p:cNvGraphicFramePr>
          <p:nvPr/>
        </p:nvGraphicFramePr>
        <p:xfrm>
          <a:off x="1475656" y="1020336"/>
          <a:ext cx="5544616" cy="1112520"/>
        </p:xfrm>
        <a:graphic>
          <a:graphicData uri="http://schemas.openxmlformats.org/drawingml/2006/table">
            <a:tbl>
              <a:tblPr firstRow="1" bandRow="1">
                <a:tableStyleId>{5C22544A-7EE6-4342-B048-85BDC9FD1C3A}</a:tableStyleId>
              </a:tblPr>
              <a:tblGrid>
                <a:gridCol w="1386154"/>
                <a:gridCol w="1386154"/>
                <a:gridCol w="1207831"/>
                <a:gridCol w="1564477"/>
              </a:tblGrid>
              <a:tr h="370840">
                <a:tc>
                  <a:txBody>
                    <a:bodyPr/>
                    <a:lstStyle/>
                    <a:p>
                      <a:pPr algn="ctr"/>
                      <a:r>
                        <a:rPr lang="zh-CN" altLang="en-US" dirty="0"/>
                        <a:t>资源消耗</a:t>
                      </a:r>
                      <a:endParaRPr lang="zh-CN" altLang="en-US" dirty="0"/>
                    </a:p>
                  </a:txBody>
                  <a:tcPr/>
                </a:tc>
                <a:tc>
                  <a:txBody>
                    <a:bodyPr/>
                    <a:lstStyle/>
                    <a:p>
                      <a:pPr algn="ctr"/>
                      <a:r>
                        <a:rPr lang="zh-CN" altLang="en-US" dirty="0"/>
                        <a:t>新鲜豆腐</a:t>
                      </a:r>
                      <a:endParaRPr lang="zh-CN" altLang="en-US" dirty="0"/>
                    </a:p>
                  </a:txBody>
                  <a:tcPr/>
                </a:tc>
                <a:tc>
                  <a:txBody>
                    <a:bodyPr/>
                    <a:lstStyle/>
                    <a:p>
                      <a:pPr algn="ctr"/>
                      <a:r>
                        <a:rPr lang="zh-CN" altLang="en-US" dirty="0"/>
                        <a:t>厚实豆腐</a:t>
                      </a:r>
                      <a:endParaRPr lang="zh-CN" altLang="en-US" dirty="0"/>
                    </a:p>
                  </a:txBody>
                  <a:tcPr/>
                </a:tc>
                <a:tc>
                  <a:txBody>
                    <a:bodyPr/>
                    <a:lstStyle/>
                    <a:p>
                      <a:pPr algn="ctr"/>
                      <a:r>
                        <a:rPr lang="zh-CN" altLang="en-US" dirty="0"/>
                        <a:t>总资源数</a:t>
                      </a:r>
                      <a:endParaRPr lang="zh-CN" altLang="en-US" dirty="0"/>
                    </a:p>
                  </a:txBody>
                  <a:tcPr/>
                </a:tc>
              </a:tr>
              <a:tr h="370840">
                <a:tc>
                  <a:txBody>
                    <a:bodyPr/>
                    <a:lstStyle/>
                    <a:p>
                      <a:pPr algn="ctr"/>
                      <a:r>
                        <a:rPr lang="zh-CN" altLang="en-US" dirty="0"/>
                        <a:t>一级黄豆</a:t>
                      </a:r>
                      <a:endParaRPr lang="zh-CN" altLang="en-US" dirty="0"/>
                    </a:p>
                  </a:txBody>
                  <a:tcPr/>
                </a:tc>
                <a:tc>
                  <a:txBody>
                    <a:bodyPr/>
                    <a:lstStyle/>
                    <a:p>
                      <a:pPr algn="ctr"/>
                      <a:r>
                        <a:rPr lang="en-US" altLang="zh-CN" dirty="0"/>
                        <a:t>0.3kg</a:t>
                      </a:r>
                      <a:endParaRPr lang="zh-CN" altLang="en-US" dirty="0"/>
                    </a:p>
                  </a:txBody>
                  <a:tcPr/>
                </a:tc>
                <a:tc>
                  <a:txBody>
                    <a:bodyPr/>
                    <a:lstStyle/>
                    <a:p>
                      <a:pPr algn="ctr"/>
                      <a:r>
                        <a:rPr lang="en-US" altLang="zh-CN" dirty="0"/>
                        <a:t>0.4kg</a:t>
                      </a:r>
                      <a:endParaRPr lang="zh-CN" altLang="en-US" dirty="0"/>
                    </a:p>
                  </a:txBody>
                  <a:tcPr/>
                </a:tc>
                <a:tc>
                  <a:txBody>
                    <a:bodyPr/>
                    <a:lstStyle/>
                    <a:p>
                      <a:pPr algn="ctr"/>
                      <a:r>
                        <a:rPr lang="en-US" altLang="zh-CN" dirty="0"/>
                        <a:t>9kg</a:t>
                      </a:r>
                      <a:endParaRPr lang="zh-CN" altLang="en-US" dirty="0"/>
                    </a:p>
                  </a:txBody>
                  <a:tcPr/>
                </a:tc>
              </a:tr>
              <a:tr h="370840">
                <a:tc>
                  <a:txBody>
                    <a:bodyPr/>
                    <a:lstStyle/>
                    <a:p>
                      <a:pPr algn="ctr"/>
                      <a:r>
                        <a:rPr lang="zh-CN" altLang="en-US" dirty="0"/>
                        <a:t>二级黄豆</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0.5kg</a:t>
                      </a:r>
                      <a:endParaRPr lang="zh-CN" altLang="en-US" dirty="0"/>
                    </a:p>
                  </a:txBody>
                  <a:tcPr/>
                </a:tc>
                <a:tc>
                  <a:txBody>
                    <a:bodyPr/>
                    <a:lstStyle/>
                    <a:p>
                      <a:pPr algn="ctr"/>
                      <a:r>
                        <a:rPr lang="en-US" altLang="zh-CN" dirty="0"/>
                        <a:t>0.2kg</a:t>
                      </a:r>
                      <a:endParaRPr lang="zh-CN" altLang="en-US" dirty="0"/>
                    </a:p>
                  </a:txBody>
                  <a:tcPr/>
                </a:tc>
                <a:tc>
                  <a:txBody>
                    <a:bodyPr/>
                    <a:lstStyle/>
                    <a:p>
                      <a:pPr algn="ctr"/>
                      <a:r>
                        <a:rPr lang="en-US" altLang="zh-CN" dirty="0"/>
                        <a:t>8kg</a:t>
                      </a:r>
                      <a:endParaRPr lang="zh-CN" altLang="en-US" dirty="0"/>
                    </a:p>
                  </a:txBody>
                  <a:tcPr/>
                </a:tc>
              </a:tr>
            </a:tbl>
          </a:graphicData>
        </a:graphic>
      </p:graphicFrame>
      <p:sp>
        <p:nvSpPr>
          <p:cNvPr id="9" name="Text Box 3"/>
          <p:cNvSpPr txBox="1">
            <a:spLocks noChangeArrowheads="1"/>
          </p:cNvSpPr>
          <p:nvPr/>
        </p:nvSpPr>
        <p:spPr bwMode="auto">
          <a:xfrm>
            <a:off x="589314" y="2342966"/>
            <a:ext cx="1390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zh-CN" sz="2000" b="1" dirty="0">
                <a:solidFill>
                  <a:schemeClr val="tx1"/>
                </a:solidFill>
              </a:rPr>
              <a:t>变量假设：</a:t>
            </a:r>
            <a:endParaRPr lang="zh-CN" altLang="en-US" sz="2000" b="1" dirty="0">
              <a:solidFill>
                <a:schemeClr val="tx1"/>
              </a:solidFill>
            </a:endParaRPr>
          </a:p>
        </p:txBody>
      </p:sp>
      <p:sp>
        <p:nvSpPr>
          <p:cNvPr id="12" name="Rectangle 7"/>
          <p:cNvSpPr>
            <a:spLocks noChangeArrowheads="1"/>
          </p:cNvSpPr>
          <p:nvPr/>
        </p:nvSpPr>
        <p:spPr bwMode="auto">
          <a:xfrm>
            <a:off x="657418" y="4442046"/>
            <a:ext cx="28937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tx1"/>
                </a:solidFill>
              </a:rPr>
              <a:t>1</a:t>
            </a:r>
            <a:r>
              <a:rPr lang="zh-CN" altLang="en-US" dirty="0">
                <a:solidFill>
                  <a:schemeClr val="tx1"/>
                </a:solidFill>
              </a:rPr>
              <a:t>）受一级黄豆数量限制： </a:t>
            </a:r>
            <a:endParaRPr lang="zh-CN" altLang="en-US" dirty="0">
              <a:solidFill>
                <a:schemeClr val="tx1"/>
              </a:solidFill>
            </a:endParaRPr>
          </a:p>
        </p:txBody>
      </p:sp>
      <p:sp>
        <p:nvSpPr>
          <p:cNvPr id="15" name="Rectangle 8"/>
          <p:cNvSpPr>
            <a:spLocks noChangeArrowheads="1"/>
          </p:cNvSpPr>
          <p:nvPr/>
        </p:nvSpPr>
        <p:spPr bwMode="auto">
          <a:xfrm>
            <a:off x="657418" y="5229200"/>
            <a:ext cx="28937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tx1"/>
                </a:solidFill>
              </a:rPr>
              <a:t>2</a:t>
            </a:r>
            <a:r>
              <a:rPr lang="zh-CN" altLang="en-US" dirty="0">
                <a:solidFill>
                  <a:schemeClr val="tx1"/>
                </a:solidFill>
              </a:rPr>
              <a:t>）受二级黄豆数量限制： </a:t>
            </a:r>
            <a:endParaRPr lang="zh-CN" altLang="en-US" dirty="0">
              <a:solidFill>
                <a:schemeClr val="tx1"/>
              </a:solidFill>
            </a:endParaRPr>
          </a:p>
        </p:txBody>
      </p:sp>
      <p:sp>
        <p:nvSpPr>
          <p:cNvPr id="3" name="矩形 2"/>
          <p:cNvSpPr/>
          <p:nvPr/>
        </p:nvSpPr>
        <p:spPr>
          <a:xfrm>
            <a:off x="526232" y="2803655"/>
            <a:ext cx="7416824" cy="369332"/>
          </a:xfrm>
          <a:prstGeom prst="rect">
            <a:avLst/>
          </a:prstGeom>
        </p:spPr>
        <p:txBody>
          <a:bodyPr wrap="square">
            <a:spAutoFit/>
          </a:bodyPr>
          <a:lstStyle/>
          <a:p>
            <a:r>
              <a:rPr lang="zh-CN" altLang="en-US" dirty="0"/>
              <a:t>设计划制作口感鲜嫩和厚实的豆腐各</a:t>
            </a:r>
            <a:r>
              <a:rPr lang="en-US" altLang="zh-CN" dirty="0"/>
              <a:t>x1</a:t>
            </a:r>
            <a:r>
              <a:rPr lang="zh-CN" altLang="en-US" dirty="0"/>
              <a:t>千克和 </a:t>
            </a:r>
            <a:r>
              <a:rPr lang="en-US" altLang="zh-CN" dirty="0"/>
              <a:t>x2</a:t>
            </a:r>
            <a:r>
              <a:rPr lang="zh-CN" altLang="en-US" dirty="0"/>
              <a:t>千克，可获得收益</a:t>
            </a:r>
            <a:r>
              <a:rPr lang="en-US" altLang="zh-CN" dirty="0"/>
              <a:t>R</a:t>
            </a:r>
            <a:r>
              <a:rPr lang="zh-CN" altLang="en-US" dirty="0"/>
              <a:t>元。</a:t>
            </a:r>
            <a:endParaRPr lang="zh-CN" altLang="en-US" dirty="0"/>
          </a:p>
        </p:txBody>
      </p:sp>
      <p:sp>
        <p:nvSpPr>
          <p:cNvPr id="4" name="矩形 3"/>
          <p:cNvSpPr/>
          <p:nvPr/>
        </p:nvSpPr>
        <p:spPr>
          <a:xfrm>
            <a:off x="589314" y="3411878"/>
            <a:ext cx="36050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t>目标函数</a:t>
            </a:r>
            <a:r>
              <a:rPr lang="zh-CN" altLang="en-US" sz="2000" dirty="0"/>
              <a:t>（总收益最大）</a:t>
            </a:r>
            <a:r>
              <a:rPr lang="zh-CN" altLang="en-US" sz="2000" b="1" dirty="0"/>
              <a:t>：</a:t>
            </a:r>
            <a:endParaRPr lang="zh-CN" altLang="en-US" sz="2000" b="1" dirty="0"/>
          </a:p>
        </p:txBody>
      </p:sp>
      <p:graphicFrame>
        <p:nvGraphicFramePr>
          <p:cNvPr id="16" name="Object 6"/>
          <p:cNvGraphicFramePr>
            <a:graphicFrameLocks noChangeAspect="1"/>
          </p:cNvGraphicFramePr>
          <p:nvPr/>
        </p:nvGraphicFramePr>
        <p:xfrm>
          <a:off x="2843808" y="3747154"/>
          <a:ext cx="2339975" cy="460375"/>
        </p:xfrm>
        <a:graphic>
          <a:graphicData uri="http://schemas.openxmlformats.org/presentationml/2006/ole">
            <mc:AlternateContent xmlns:mc="http://schemas.openxmlformats.org/markup-compatibility/2006">
              <mc:Choice xmlns:v="urn:schemas-microsoft-com:vml" Requires="v">
                <p:oleObj spid="_x0000_s28816" name="Equation" r:id="rId2" imgW="28041600" imgH="5486400" progId="Equation.DSMT4">
                  <p:embed/>
                </p:oleObj>
              </mc:Choice>
              <mc:Fallback>
                <p:oleObj name="Equation" r:id="rId2" imgW="28041600" imgH="5486400" progId="Equation.DSMT4">
                  <p:embed/>
                  <p:pic>
                    <p:nvPicPr>
                      <p:cNvPr id="0" name="Object 6"/>
                      <p:cNvPicPr>
                        <a:picLocks noChangeAspect="1" noChangeArrowheads="1"/>
                      </p:cNvPicPr>
                      <p:nvPr/>
                    </p:nvPicPr>
                    <p:blipFill>
                      <a:blip r:embed="rId3"/>
                      <a:srcRect/>
                      <a:stretch>
                        <a:fillRect/>
                      </a:stretch>
                    </p:blipFill>
                    <p:spPr bwMode="auto">
                      <a:xfrm>
                        <a:off x="2843808" y="3747154"/>
                        <a:ext cx="23399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9"/>
          <p:cNvGraphicFramePr>
            <a:graphicFrameLocks noChangeAspect="1"/>
          </p:cNvGraphicFramePr>
          <p:nvPr/>
        </p:nvGraphicFramePr>
        <p:xfrm>
          <a:off x="2915816" y="4811847"/>
          <a:ext cx="2084388" cy="434975"/>
        </p:xfrm>
        <a:graphic>
          <a:graphicData uri="http://schemas.openxmlformats.org/presentationml/2006/ole">
            <mc:AlternateContent xmlns:mc="http://schemas.openxmlformats.org/markup-compatibility/2006">
              <mc:Choice xmlns:v="urn:schemas-microsoft-com:vml" Requires="v">
                <p:oleObj spid="_x0000_s28817" name="公式" r:id="rId4" imgW="914400" imgH="185420" progId="Equation.3">
                  <p:embed/>
                </p:oleObj>
              </mc:Choice>
              <mc:Fallback>
                <p:oleObj name="公式" r:id="rId4" imgW="914400" imgH="18542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4811847"/>
                        <a:ext cx="20843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0"/>
          <p:cNvGraphicFramePr>
            <a:graphicFrameLocks noChangeAspect="1"/>
          </p:cNvGraphicFramePr>
          <p:nvPr/>
        </p:nvGraphicFramePr>
        <p:xfrm>
          <a:off x="2926537" y="5630698"/>
          <a:ext cx="2084387" cy="434975"/>
        </p:xfrm>
        <a:graphic>
          <a:graphicData uri="http://schemas.openxmlformats.org/presentationml/2006/ole">
            <mc:AlternateContent xmlns:mc="http://schemas.openxmlformats.org/markup-compatibility/2006">
              <mc:Choice xmlns:v="urn:schemas-microsoft-com:vml" Requires="v">
                <p:oleObj spid="_x0000_s28818" name="公式" r:id="rId6" imgW="914400" imgH="185420" progId="Equation.3">
                  <p:embed/>
                </p:oleObj>
              </mc:Choice>
              <mc:Fallback>
                <p:oleObj name="公式" r:id="rId6" imgW="914400" imgH="18542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6537" y="5630698"/>
                        <a:ext cx="20843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401744"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线性规划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graphicFrame>
        <p:nvGraphicFramePr>
          <p:cNvPr id="21" name="Object 5"/>
          <p:cNvGraphicFramePr>
            <a:graphicFrameLocks noChangeAspect="1"/>
          </p:cNvGraphicFramePr>
          <p:nvPr/>
        </p:nvGraphicFramePr>
        <p:xfrm>
          <a:off x="2483768" y="1793505"/>
          <a:ext cx="2363788" cy="434975"/>
        </p:xfrm>
        <a:graphic>
          <a:graphicData uri="http://schemas.openxmlformats.org/presentationml/2006/ole">
            <mc:AlternateContent xmlns:mc="http://schemas.openxmlformats.org/markup-compatibility/2006">
              <mc:Choice xmlns:v="urn:schemas-microsoft-com:vml" Requires="v">
                <p:oleObj spid="_x0000_s30914" name="公式" r:id="rId2" imgW="1037590" imgH="185420" progId="Equation.3">
                  <p:embed/>
                </p:oleObj>
              </mc:Choice>
              <mc:Fallback>
                <p:oleObj name="公式" r:id="rId2" imgW="1037590" imgH="18542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793505"/>
                        <a:ext cx="2363788" cy="434975"/>
                      </a:xfrm>
                      <a:prstGeom prst="rect">
                        <a:avLst/>
                      </a:prstGeom>
                      <a:solidFill>
                        <a:schemeClr val="accent3">
                          <a:lumMod val="20000"/>
                          <a:lumOff val="80000"/>
                        </a:schemeClr>
                      </a:solidFill>
                    </p:spPr>
                  </p:pic>
                </p:oleObj>
              </mc:Fallback>
            </mc:AlternateContent>
          </a:graphicData>
        </a:graphic>
      </p:graphicFrame>
      <p:graphicFrame>
        <p:nvGraphicFramePr>
          <p:cNvPr id="23" name="Object 8"/>
          <p:cNvGraphicFramePr>
            <a:graphicFrameLocks noChangeAspect="1"/>
          </p:cNvGraphicFramePr>
          <p:nvPr/>
        </p:nvGraphicFramePr>
        <p:xfrm>
          <a:off x="2700338" y="2420938"/>
          <a:ext cx="2084387" cy="434975"/>
        </p:xfrm>
        <a:graphic>
          <a:graphicData uri="http://schemas.openxmlformats.org/presentationml/2006/ole">
            <mc:AlternateContent xmlns:mc="http://schemas.openxmlformats.org/markup-compatibility/2006">
              <mc:Choice xmlns:v="urn:schemas-microsoft-com:vml" Requires="v">
                <p:oleObj spid="_x0000_s30915" name="公式" r:id="rId4" imgW="914400" imgH="185420" progId="Equation.3">
                  <p:embed/>
                </p:oleObj>
              </mc:Choice>
              <mc:Fallback>
                <p:oleObj name="公式" r:id="rId4" imgW="914400" imgH="18542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420938"/>
                        <a:ext cx="20843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9"/>
          <p:cNvGraphicFramePr>
            <a:graphicFrameLocks noChangeAspect="1"/>
          </p:cNvGraphicFramePr>
          <p:nvPr/>
        </p:nvGraphicFramePr>
        <p:xfrm>
          <a:off x="2703513" y="3141663"/>
          <a:ext cx="2084387" cy="434975"/>
        </p:xfrm>
        <a:graphic>
          <a:graphicData uri="http://schemas.openxmlformats.org/presentationml/2006/ole">
            <mc:AlternateContent xmlns:mc="http://schemas.openxmlformats.org/markup-compatibility/2006">
              <mc:Choice xmlns:v="urn:schemas-microsoft-com:vml" Requires="v">
                <p:oleObj spid="_x0000_s30916" name="公式" r:id="rId6" imgW="914400" imgH="185420" progId="Equation.3">
                  <p:embed/>
                </p:oleObj>
              </mc:Choice>
              <mc:Fallback>
                <p:oleObj name="公式" r:id="rId6" imgW="914400" imgH="18542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3513" y="3141663"/>
                        <a:ext cx="20843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0"/>
          <p:cNvGraphicFramePr>
            <a:graphicFrameLocks noChangeAspect="1"/>
          </p:cNvGraphicFramePr>
          <p:nvPr/>
        </p:nvGraphicFramePr>
        <p:xfrm>
          <a:off x="2771775" y="3860800"/>
          <a:ext cx="1169988" cy="434975"/>
        </p:xfrm>
        <a:graphic>
          <a:graphicData uri="http://schemas.openxmlformats.org/presentationml/2006/ole">
            <mc:AlternateContent xmlns:mc="http://schemas.openxmlformats.org/markup-compatibility/2006">
              <mc:Choice xmlns:v="urn:schemas-microsoft-com:vml" Requires="v">
                <p:oleObj spid="_x0000_s30917" name="公式" r:id="rId8" imgW="510540" imgH="185420" progId="Equation.3">
                  <p:embed/>
                </p:oleObj>
              </mc:Choice>
              <mc:Fallback>
                <p:oleObj name="公式" r:id="rId8" imgW="510540" imgH="18542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775" y="3860800"/>
                        <a:ext cx="11699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AutoShape 11"/>
          <p:cNvSpPr/>
          <p:nvPr/>
        </p:nvSpPr>
        <p:spPr bwMode="auto">
          <a:xfrm>
            <a:off x="2195513" y="2565400"/>
            <a:ext cx="504825" cy="1584325"/>
          </a:xfrm>
          <a:prstGeom prst="leftBrace">
            <a:avLst>
              <a:gd name="adj1" fmla="val 2615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 name="Rectangle 12"/>
          <p:cNvSpPr>
            <a:spLocks noChangeArrowheads="1"/>
          </p:cNvSpPr>
          <p:nvPr/>
        </p:nvSpPr>
        <p:spPr bwMode="auto">
          <a:xfrm>
            <a:off x="1219200" y="3090863"/>
            <a:ext cx="619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1"/>
                </a:solidFill>
              </a:rPr>
              <a:t>s.t.</a:t>
            </a:r>
            <a:endParaRPr lang="en-US" altLang="zh-CN">
              <a:solidFill>
                <a:schemeClr val="tx1"/>
              </a:solidFill>
            </a:endParaRPr>
          </a:p>
        </p:txBody>
      </p:sp>
      <p:sp>
        <p:nvSpPr>
          <p:cNvPr id="28" name="Text Box 2"/>
          <p:cNvSpPr txBox="1">
            <a:spLocks noChangeArrowheads="1"/>
          </p:cNvSpPr>
          <p:nvPr/>
        </p:nvSpPr>
        <p:spPr bwMode="auto">
          <a:xfrm>
            <a:off x="494556" y="1078173"/>
            <a:ext cx="769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rPr>
              <a:t>综上分析，得到该问题的线性规划模型 </a:t>
            </a:r>
            <a:endParaRPr lang="zh-CN" altLang="en-US" sz="2400" dirty="0">
              <a:solidFill>
                <a:schemeClr val="tx1"/>
              </a:solidFill>
            </a:endParaRPr>
          </a:p>
        </p:txBody>
      </p:sp>
      <p:sp>
        <p:nvSpPr>
          <p:cNvPr id="29" name="矩形 28"/>
          <p:cNvSpPr/>
          <p:nvPr/>
        </p:nvSpPr>
        <p:spPr>
          <a:xfrm>
            <a:off x="433378" y="4768551"/>
            <a:ext cx="8067747" cy="1754326"/>
          </a:xfrm>
          <a:prstGeom prst="rect">
            <a:avLst/>
          </a:prstGeom>
          <a:solidFill>
            <a:srgbClr val="FFC000"/>
          </a:solidFill>
        </p:spPr>
        <p:txBody>
          <a:bodyPr wrap="square">
            <a:spAutoFit/>
          </a:bodyPr>
          <a:lstStyle/>
          <a:p>
            <a:pPr marL="342900" indent="-342900">
              <a:spcBef>
                <a:spcPct val="50000"/>
              </a:spcBef>
              <a:buClrTx/>
              <a:buSzTx/>
              <a:buFont typeface="Wingdings" panose="05000000000000000000" pitchFamily="2" charset="2"/>
              <a:buChar char="n"/>
            </a:pPr>
            <a:r>
              <a:rPr lang="zh-CN" altLang="en-US" sz="2400" b="1" dirty="0">
                <a:solidFill>
                  <a:schemeClr val="tx2"/>
                </a:solidFill>
              </a:rPr>
              <a:t>线性规划：就是一个线性函数在线性等式或不等式约束条件下的极值问题。</a:t>
            </a:r>
            <a:endParaRPr lang="en-US" altLang="zh-CN" sz="2400" b="1" dirty="0">
              <a:solidFill>
                <a:schemeClr val="tx2"/>
              </a:solidFill>
            </a:endParaRPr>
          </a:p>
          <a:p>
            <a:pPr marL="342900" indent="-342900">
              <a:spcBef>
                <a:spcPct val="50000"/>
              </a:spcBef>
              <a:buClrTx/>
              <a:buSzTx/>
              <a:buFont typeface="Wingdings" panose="05000000000000000000" pitchFamily="2" charset="2"/>
              <a:buChar char="n"/>
            </a:pPr>
            <a:r>
              <a:rPr lang="zh-CN" altLang="en-US" sz="2400" b="1" dirty="0">
                <a:solidFill>
                  <a:schemeClr val="tx2"/>
                </a:solidFill>
              </a:rPr>
              <a:t>求解：可使用</a:t>
            </a:r>
            <a:r>
              <a:rPr lang="en-US" altLang="zh-CN" sz="2400" b="1" dirty="0" err="1">
                <a:solidFill>
                  <a:schemeClr val="tx2"/>
                </a:solidFill>
              </a:rPr>
              <a:t>matlab</a:t>
            </a:r>
            <a:r>
              <a:rPr lang="zh-CN" altLang="en-US" sz="2400" b="1" dirty="0">
                <a:solidFill>
                  <a:schemeClr val="tx2"/>
                </a:solidFill>
              </a:rPr>
              <a:t>、</a:t>
            </a:r>
            <a:r>
              <a:rPr lang="en-US" altLang="zh-CN" sz="2400" b="1" dirty="0">
                <a:solidFill>
                  <a:schemeClr val="tx2"/>
                </a:solidFill>
              </a:rPr>
              <a:t>lingo</a:t>
            </a:r>
            <a:r>
              <a:rPr lang="zh-CN" altLang="en-US" sz="2400" b="1" dirty="0">
                <a:solidFill>
                  <a:schemeClr val="tx2"/>
                </a:solidFill>
              </a:rPr>
              <a:t>或</a:t>
            </a:r>
            <a:r>
              <a:rPr lang="en-US" altLang="zh-CN" sz="2400" b="1" dirty="0">
                <a:solidFill>
                  <a:schemeClr val="tx2"/>
                </a:solidFill>
              </a:rPr>
              <a:t>CPLEX</a:t>
            </a:r>
            <a:r>
              <a:rPr lang="zh-CN" altLang="en-US" sz="2400" b="1" dirty="0">
                <a:solidFill>
                  <a:schemeClr val="tx2"/>
                </a:solidFill>
              </a:rPr>
              <a:t>直接求解，时间复杂度是线性的。</a:t>
            </a:r>
            <a:endParaRPr lang="zh-CN" altLang="en-US" sz="2400" b="1"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401744"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线性规划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13" name="Text Box 2"/>
          <p:cNvSpPr txBox="1">
            <a:spLocks noChangeArrowheads="1"/>
          </p:cNvSpPr>
          <p:nvPr/>
        </p:nvSpPr>
        <p:spPr bwMode="auto">
          <a:xfrm>
            <a:off x="539552" y="1014823"/>
            <a:ext cx="7696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rPr>
              <a:t>用</a:t>
            </a:r>
            <a:r>
              <a:rPr lang="en-US" altLang="zh-CN" sz="2400" dirty="0" err="1">
                <a:solidFill>
                  <a:schemeClr val="tx1"/>
                </a:solidFill>
              </a:rPr>
              <a:t>Matlab</a:t>
            </a:r>
            <a:r>
              <a:rPr lang="zh-CN" altLang="en-US" sz="2400" dirty="0">
                <a:solidFill>
                  <a:schemeClr val="tx1"/>
                </a:solidFill>
              </a:rPr>
              <a:t>编程求解程序如下：</a:t>
            </a:r>
            <a:endParaRPr lang="zh-CN" altLang="en-US" sz="2000" dirty="0">
              <a:solidFill>
                <a:schemeClr val="tx1"/>
              </a:solidFill>
            </a:endParaRPr>
          </a:p>
          <a:p>
            <a:pPr algn="l"/>
            <a:r>
              <a:rPr lang="en-US" altLang="zh-CN" sz="2000" b="0" dirty="0"/>
              <a:t>[X,FVAL,EXITFLAG,OUTPUT] = LINPROG(</a:t>
            </a:r>
            <a:r>
              <a:rPr lang="en-US" altLang="zh-CN" sz="2000" b="0" dirty="0" err="1"/>
              <a:t>f,A,b</a:t>
            </a:r>
            <a:r>
              <a:rPr lang="en-US" altLang="zh-CN" sz="2000" b="0" dirty="0"/>
              <a:t>)</a:t>
            </a:r>
            <a:endParaRPr lang="en-US" altLang="zh-CN" sz="2000" b="0" dirty="0"/>
          </a:p>
          <a:p>
            <a:pPr algn="l"/>
            <a:r>
              <a:rPr lang="en-US" altLang="zh-CN" sz="2000" dirty="0">
                <a:solidFill>
                  <a:schemeClr val="tx1"/>
                </a:solidFill>
              </a:rPr>
              <a:t> </a:t>
            </a:r>
            <a:endParaRPr lang="en-US" altLang="zh-CN" sz="2000" dirty="0">
              <a:solidFill>
                <a:schemeClr val="tx1"/>
              </a:solidFill>
            </a:endParaRPr>
          </a:p>
          <a:p>
            <a:pPr algn="l"/>
            <a:r>
              <a:rPr lang="en-US" altLang="zh-CN" sz="2000" dirty="0">
                <a:solidFill>
                  <a:schemeClr val="tx1"/>
                </a:solidFill>
              </a:rPr>
              <a:t>f = -[10  5];</a:t>
            </a:r>
            <a:endParaRPr lang="en-US" altLang="zh-CN" sz="2000" dirty="0">
              <a:solidFill>
                <a:schemeClr val="tx1"/>
              </a:solidFill>
            </a:endParaRPr>
          </a:p>
          <a:p>
            <a:pPr algn="l"/>
            <a:r>
              <a:rPr lang="en-US" altLang="zh-CN" sz="2000" dirty="0">
                <a:solidFill>
                  <a:schemeClr val="tx1"/>
                </a:solidFill>
              </a:rPr>
              <a:t>A = [0.3  0.4;0.5  0.2];</a:t>
            </a:r>
            <a:endParaRPr lang="en-US" altLang="zh-CN" sz="2000" dirty="0">
              <a:solidFill>
                <a:schemeClr val="tx1"/>
              </a:solidFill>
            </a:endParaRPr>
          </a:p>
          <a:p>
            <a:pPr algn="l"/>
            <a:r>
              <a:rPr lang="en-US" altLang="zh-CN" sz="2000" dirty="0">
                <a:solidFill>
                  <a:schemeClr val="tx1"/>
                </a:solidFill>
              </a:rPr>
              <a:t>B = [9;8];</a:t>
            </a:r>
            <a:endParaRPr lang="en-US" altLang="zh-CN" sz="2000" dirty="0">
              <a:solidFill>
                <a:schemeClr val="tx1"/>
              </a:solidFill>
            </a:endParaRPr>
          </a:p>
          <a:p>
            <a:pPr algn="l"/>
            <a:r>
              <a:rPr lang="en-US" altLang="zh-CN" sz="2000" b="0" dirty="0">
                <a:solidFill>
                  <a:srgbClr val="FF0000"/>
                </a:solidFill>
              </a:rPr>
              <a:t>[X,FVAL,EXITFLAG,OUTPUT] = LINPROG(</a:t>
            </a:r>
            <a:r>
              <a:rPr lang="en-US" altLang="zh-CN" sz="2000" b="0" dirty="0" err="1">
                <a:solidFill>
                  <a:srgbClr val="FF0000"/>
                </a:solidFill>
              </a:rPr>
              <a:t>f,A,b</a:t>
            </a:r>
            <a:r>
              <a:rPr lang="en-US" altLang="zh-CN" sz="2000" b="0" dirty="0">
                <a:solidFill>
                  <a:srgbClr val="FF0000"/>
                </a:solidFill>
              </a:rPr>
              <a:t>)</a:t>
            </a:r>
            <a:endParaRPr lang="en-US" altLang="zh-CN" sz="2000" b="0" dirty="0">
              <a:solidFill>
                <a:srgbClr val="FF0000"/>
              </a:solidFill>
            </a:endParaRPr>
          </a:p>
        </p:txBody>
      </p:sp>
      <p:sp>
        <p:nvSpPr>
          <p:cNvPr id="14" name="Rectangle 3"/>
          <p:cNvSpPr>
            <a:spLocks noChangeArrowheads="1"/>
          </p:cNvSpPr>
          <p:nvPr/>
        </p:nvSpPr>
        <p:spPr bwMode="auto">
          <a:xfrm>
            <a:off x="742256" y="3861048"/>
            <a:ext cx="4572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fr-FR" altLang="zh-CN" sz="2000" b="0" dirty="0"/>
              <a:t>X =</a:t>
            </a:r>
            <a:endParaRPr lang="fr-FR" altLang="zh-CN" sz="2000" b="0" dirty="0"/>
          </a:p>
          <a:p>
            <a:pPr algn="l"/>
            <a:r>
              <a:rPr lang="fr-FR" altLang="zh-CN" sz="2000" b="0" dirty="0"/>
              <a:t>      10.0000</a:t>
            </a:r>
            <a:endParaRPr lang="fr-FR" altLang="zh-CN" sz="2000" b="0" dirty="0"/>
          </a:p>
          <a:p>
            <a:pPr algn="l"/>
            <a:r>
              <a:rPr lang="fr-FR" altLang="zh-CN" sz="2000" b="0" dirty="0"/>
              <a:t>      15.0000</a:t>
            </a:r>
            <a:endParaRPr lang="fr-FR" altLang="zh-CN" sz="2000" b="0" dirty="0"/>
          </a:p>
          <a:p>
            <a:pPr algn="l"/>
            <a:r>
              <a:rPr lang="fr-FR" altLang="zh-CN" sz="2000" b="0" dirty="0"/>
              <a:t>FVAL =</a:t>
            </a:r>
            <a:endParaRPr lang="fr-FR" altLang="zh-CN" sz="2000" b="0" dirty="0"/>
          </a:p>
          <a:p>
            <a:pPr algn="l"/>
            <a:r>
              <a:rPr lang="fr-FR" altLang="zh-CN" sz="2000" b="0" dirty="0"/>
              <a:t>     -175.0000</a:t>
            </a:r>
            <a:endParaRPr lang="fr-FR" altLang="zh-CN" sz="2000"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401744"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线性规划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14" name="Text Box 3"/>
          <p:cNvSpPr txBox="1">
            <a:spLocks noChangeArrowheads="1"/>
          </p:cNvSpPr>
          <p:nvPr/>
        </p:nvSpPr>
        <p:spPr bwMode="auto">
          <a:xfrm>
            <a:off x="611560" y="798395"/>
            <a:ext cx="782083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2400" b="0" dirty="0">
                <a:solidFill>
                  <a:schemeClr val="tx1"/>
                </a:solidFill>
                <a:latin typeface="黑体" panose="02010609060101010101" pitchFamily="49" charset="-122"/>
                <a:ea typeface="黑体" panose="02010609060101010101" pitchFamily="49" charset="-122"/>
              </a:rPr>
              <a:t>例</a:t>
            </a: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dirty="0">
                <a:ea typeface="黑体" panose="02010609060101010101" pitchFamily="49" charset="-122"/>
              </a:rPr>
              <a:t>设某工厂有甲、乙、丙、丁四个车间，生产</a:t>
            </a:r>
            <a:r>
              <a:rPr lang="en-US" altLang="zh-CN" sz="2400" dirty="0">
                <a:ea typeface="黑体" panose="02010609060101010101" pitchFamily="49" charset="-122"/>
              </a:rPr>
              <a:t>A</a:t>
            </a:r>
            <a:r>
              <a:rPr lang="zh-CN" altLang="en-US" sz="2400" dirty="0">
                <a:ea typeface="黑体" panose="02010609060101010101" pitchFamily="49" charset="-122"/>
              </a:rPr>
              <a:t>、</a:t>
            </a:r>
            <a:r>
              <a:rPr lang="en-US" altLang="zh-CN" sz="2400" dirty="0">
                <a:ea typeface="黑体" panose="02010609060101010101" pitchFamily="49" charset="-122"/>
              </a:rPr>
              <a:t>B</a:t>
            </a:r>
            <a:r>
              <a:rPr lang="zh-CN" altLang="en-US" sz="2400" dirty="0">
                <a:ea typeface="黑体" panose="02010609060101010101" pitchFamily="49" charset="-122"/>
              </a:rPr>
              <a:t>、</a:t>
            </a:r>
            <a:r>
              <a:rPr lang="en-US" altLang="zh-CN" sz="2400" dirty="0">
                <a:ea typeface="黑体" panose="02010609060101010101" pitchFamily="49" charset="-122"/>
              </a:rPr>
              <a:t>C</a:t>
            </a:r>
            <a:r>
              <a:rPr lang="zh-CN" altLang="en-US" sz="2400" dirty="0">
                <a:ea typeface="黑体" panose="02010609060101010101" pitchFamily="49" charset="-122"/>
              </a:rPr>
              <a:t>、</a:t>
            </a:r>
            <a:r>
              <a:rPr lang="en-US" altLang="zh-CN" sz="2400" dirty="0">
                <a:ea typeface="黑体" panose="02010609060101010101" pitchFamily="49" charset="-122"/>
              </a:rPr>
              <a:t>D</a:t>
            </a:r>
            <a:r>
              <a:rPr lang="zh-CN" altLang="en-US" sz="2400" dirty="0">
                <a:ea typeface="黑体" panose="02010609060101010101" pitchFamily="49" charset="-122"/>
              </a:rPr>
              <a:t>、</a:t>
            </a:r>
            <a:r>
              <a:rPr lang="en-US" altLang="zh-CN" sz="2400" dirty="0">
                <a:ea typeface="黑体" panose="02010609060101010101" pitchFamily="49" charset="-122"/>
              </a:rPr>
              <a:t>E</a:t>
            </a:r>
            <a:r>
              <a:rPr lang="zh-CN" altLang="en-US" sz="2400" dirty="0">
                <a:ea typeface="黑体" panose="02010609060101010101" pitchFamily="49" charset="-122"/>
              </a:rPr>
              <a:t>、</a:t>
            </a:r>
            <a:r>
              <a:rPr lang="en-US" altLang="zh-CN" sz="2400" dirty="0">
                <a:ea typeface="黑体" panose="02010609060101010101" pitchFamily="49" charset="-122"/>
              </a:rPr>
              <a:t>F</a:t>
            </a:r>
            <a:r>
              <a:rPr lang="zh-CN" altLang="en-US" sz="2400" dirty="0">
                <a:ea typeface="黑体" panose="02010609060101010101" pitchFamily="49" charset="-122"/>
              </a:rPr>
              <a:t>六种产品。根据机床性能和以前的生产情况，得知每单位产品所需车间的工作小时数、每个车间在一个季度工作小时的上限以及单位产品的利润，如下表所示</a:t>
            </a:r>
            <a:r>
              <a:rPr lang="en-US" altLang="zh-CN" sz="2400" dirty="0">
                <a:ea typeface="黑体" panose="02010609060101010101" pitchFamily="49" charset="-122"/>
              </a:rPr>
              <a:t>(</a:t>
            </a:r>
            <a:r>
              <a:rPr lang="zh-CN" altLang="en-US" sz="2000" dirty="0">
                <a:ea typeface="黑体" panose="02010609060101010101" pitchFamily="49" charset="-122"/>
              </a:rPr>
              <a:t>例如，生产一个单位的</a:t>
            </a:r>
            <a:r>
              <a:rPr lang="en-US" altLang="zh-CN" sz="2000" dirty="0">
                <a:ea typeface="黑体" panose="02010609060101010101" pitchFamily="49" charset="-122"/>
              </a:rPr>
              <a:t>A</a:t>
            </a:r>
            <a:r>
              <a:rPr lang="zh-CN" altLang="en-US" sz="2000" dirty="0">
                <a:ea typeface="黑体" panose="02010609060101010101" pitchFamily="49" charset="-122"/>
              </a:rPr>
              <a:t>产品，需要甲、乙、丙三个车间分别工作</a:t>
            </a:r>
            <a:r>
              <a:rPr lang="en-US" altLang="zh-CN" sz="2000" dirty="0">
                <a:ea typeface="黑体" panose="02010609060101010101" pitchFamily="49" charset="-122"/>
              </a:rPr>
              <a:t>1</a:t>
            </a:r>
            <a:r>
              <a:rPr lang="zh-CN" altLang="en-US" sz="2000" dirty="0">
                <a:ea typeface="黑体" panose="02010609060101010101" pitchFamily="49" charset="-122"/>
              </a:rPr>
              <a:t>小时、</a:t>
            </a:r>
            <a:r>
              <a:rPr lang="en-US" altLang="zh-CN" sz="2000" dirty="0">
                <a:ea typeface="黑体" panose="02010609060101010101" pitchFamily="49" charset="-122"/>
              </a:rPr>
              <a:t>2</a:t>
            </a:r>
            <a:r>
              <a:rPr lang="zh-CN" altLang="en-US" sz="2000" dirty="0">
                <a:ea typeface="黑体" panose="02010609060101010101" pitchFamily="49" charset="-122"/>
              </a:rPr>
              <a:t>小时和</a:t>
            </a:r>
            <a:r>
              <a:rPr lang="en-US" altLang="zh-CN" sz="2000" dirty="0">
                <a:ea typeface="黑体" panose="02010609060101010101" pitchFamily="49" charset="-122"/>
              </a:rPr>
              <a:t>4</a:t>
            </a:r>
            <a:r>
              <a:rPr lang="zh-CN" altLang="en-US" sz="2000" dirty="0">
                <a:ea typeface="黑体" panose="02010609060101010101" pitchFamily="49" charset="-122"/>
              </a:rPr>
              <a:t>小时</a:t>
            </a:r>
            <a:r>
              <a:rPr lang="en-US" altLang="zh-CN" sz="2400" dirty="0">
                <a:ea typeface="黑体" panose="02010609060101010101" pitchFamily="49" charset="-122"/>
              </a:rPr>
              <a:t>)</a:t>
            </a:r>
            <a:endParaRPr lang="en-US" altLang="zh-CN" sz="2400" dirty="0">
              <a:ea typeface="黑体" panose="02010609060101010101" pitchFamily="49" charset="-122"/>
            </a:endParaRPr>
          </a:p>
        </p:txBody>
      </p:sp>
      <p:graphicFrame>
        <p:nvGraphicFramePr>
          <p:cNvPr id="7" name="Group 6"/>
          <p:cNvGraphicFramePr>
            <a:graphicFrameLocks noGrp="1"/>
          </p:cNvGraphicFramePr>
          <p:nvPr/>
        </p:nvGraphicFramePr>
        <p:xfrm>
          <a:off x="899593" y="4221088"/>
          <a:ext cx="7344815" cy="2166400"/>
        </p:xfrm>
        <a:graphic>
          <a:graphicData uri="http://schemas.openxmlformats.org/drawingml/2006/table">
            <a:tbl>
              <a:tblPr/>
              <a:tblGrid>
                <a:gridCol w="1568897"/>
                <a:gridCol w="717182"/>
                <a:gridCol w="556026"/>
                <a:gridCol w="531030"/>
                <a:gridCol w="570319"/>
                <a:gridCol w="636233"/>
                <a:gridCol w="707040"/>
                <a:gridCol w="2058088"/>
              </a:tblGrid>
              <a:tr h="566200">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单位产品所需工作小时数 </a:t>
                      </a:r>
                      <a:endParaRPr kumimoji="1" lang="zh-CN" altLang="en-US" sz="18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A</a:t>
                      </a:r>
                      <a:endPar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B</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C</a:t>
                      </a:r>
                      <a:endPar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D</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E</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F</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每车间一季度工作小时上限</a:t>
                      </a:r>
                      <a:endParaRPr kumimoji="1" lang="zh-CN" altLang="en-US" sz="18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005">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甲</a:t>
                      </a:r>
                      <a:endParaRPr kumimoji="1" lang="zh-CN" altLang="en-US"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1</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1</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1</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3</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2</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3</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500</a:t>
                      </a:r>
                      <a:endPar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005">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乙</a:t>
                      </a:r>
                      <a:endParaRPr kumimoji="1" lang="zh-CN" altLang="en-US"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2</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5</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5</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500</a:t>
                      </a:r>
                      <a:endPar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005">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丙</a:t>
                      </a:r>
                      <a:endParaRPr kumimoji="1" lang="zh-CN" altLang="en-US"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4</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2</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5</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500</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005">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丁</a:t>
                      </a:r>
                      <a:endParaRPr kumimoji="1" lang="zh-CN" altLang="en-US"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1</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3</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8</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500</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005">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利润</a:t>
                      </a:r>
                      <a:r>
                        <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a:t>
                      </a:r>
                      <a:r>
                        <a:rPr kumimoji="1" lang="zh-CN" altLang="en-US"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百元</a:t>
                      </a:r>
                      <a:r>
                        <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a:t>
                      </a:r>
                      <a:endPar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4.0</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2.4</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5.5</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5.0</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4.5</a:t>
                      </a:r>
                      <a:endParaRPr kumimoji="1" lang="en-US" altLang="zh-CN" sz="20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8.5</a:t>
                      </a:r>
                      <a:endParaRPr kumimoji="1" lang="en-US"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marL="15240" marR="15240" marT="7620" marB="762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a:off x="611560" y="3102059"/>
            <a:ext cx="8136904" cy="830997"/>
          </a:xfrm>
          <a:prstGeom prst="rect">
            <a:avLst/>
          </a:prstGeom>
        </p:spPr>
        <p:txBody>
          <a:bodyPr wrap="square">
            <a:spAutoFit/>
          </a:bodyPr>
          <a:lstStyle/>
          <a:p>
            <a:r>
              <a:rPr lang="zh-CN" altLang="en-US" sz="2400" dirty="0">
                <a:ea typeface="黑体" panose="02010609060101010101" pitchFamily="49" charset="-122"/>
              </a:rPr>
              <a:t>问：每种产品各应该每季度生产多少，才能使这个工厂每季度生产利润达到最大。 </a:t>
            </a:r>
            <a:endParaRPr lang="zh-CN" altLang="en-US" sz="2400" dirty="0">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401744"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线性规划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9" name="Text Box 6"/>
          <p:cNvSpPr txBox="1">
            <a:spLocks noChangeArrowheads="1"/>
          </p:cNvSpPr>
          <p:nvPr/>
        </p:nvSpPr>
        <p:spPr bwMode="auto">
          <a:xfrm>
            <a:off x="742256" y="980728"/>
            <a:ext cx="7772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ea typeface="黑体" panose="02010609060101010101" pitchFamily="49" charset="-122"/>
              </a:rPr>
              <a:t>这是一个典型的最优化问题，属线性规划。</a:t>
            </a:r>
            <a:endParaRPr lang="zh-CN" altLang="en-US" sz="2400" dirty="0">
              <a:solidFill>
                <a:schemeClr val="tx1"/>
              </a:solidFill>
              <a:ea typeface="黑体" panose="02010609060101010101" pitchFamily="49" charset="-122"/>
            </a:endParaRPr>
          </a:p>
          <a:p>
            <a:pPr algn="l"/>
            <a:r>
              <a:rPr lang="zh-CN" altLang="en-US" sz="2400" dirty="0">
                <a:solidFill>
                  <a:schemeClr val="tx1"/>
                </a:solidFill>
                <a:ea typeface="黑体" panose="02010609060101010101" pitchFamily="49" charset="-122"/>
              </a:rPr>
              <a:t>假设：产品合格且能及时销售出去；工作无等待情况等 </a:t>
            </a:r>
            <a:endParaRPr lang="zh-CN" altLang="en-US" sz="2400" dirty="0">
              <a:solidFill>
                <a:schemeClr val="tx1"/>
              </a:solidFill>
              <a:ea typeface="黑体" panose="02010609060101010101" pitchFamily="49" charset="-122"/>
            </a:endParaRPr>
          </a:p>
          <a:p>
            <a:pPr algn="l"/>
            <a:endParaRPr lang="en-US" altLang="zh-CN" sz="2400" dirty="0">
              <a:solidFill>
                <a:schemeClr val="tx1"/>
              </a:solidFill>
              <a:ea typeface="黑体" panose="02010609060101010101" pitchFamily="49" charset="-122"/>
            </a:endParaRPr>
          </a:p>
          <a:p>
            <a:pPr algn="l"/>
            <a:r>
              <a:rPr lang="zh-CN" altLang="en-US" sz="2400" dirty="0">
                <a:solidFill>
                  <a:schemeClr val="tx1"/>
                </a:solidFill>
                <a:ea typeface="黑体" panose="02010609060101010101" pitchFamily="49" charset="-122"/>
              </a:rPr>
              <a:t>变量说明：</a:t>
            </a:r>
            <a:endParaRPr lang="en-US" altLang="zh-CN" sz="2400" dirty="0">
              <a:solidFill>
                <a:schemeClr val="tx1"/>
              </a:solidFill>
              <a:ea typeface="黑体" panose="02010609060101010101" pitchFamily="49" charset="-122"/>
            </a:endParaRPr>
          </a:p>
          <a:p>
            <a:r>
              <a:rPr lang="zh-CN" altLang="en-US" sz="2400" dirty="0">
                <a:ea typeface="黑体" panose="02010609060101010101" pitchFamily="49" charset="-122"/>
              </a:rPr>
              <a:t>              </a:t>
            </a:r>
            <a:r>
              <a:rPr lang="en-US" altLang="zh-CN" sz="2400" dirty="0" err="1">
                <a:ea typeface="黑体" panose="02010609060101010101" pitchFamily="49" charset="-122"/>
              </a:rPr>
              <a:t>x</a:t>
            </a:r>
            <a:r>
              <a:rPr lang="en-US" altLang="zh-CN" sz="2400" baseline="-25000" dirty="0" err="1">
                <a:ea typeface="黑体" panose="02010609060101010101" pitchFamily="49" charset="-122"/>
              </a:rPr>
              <a:t>j</a:t>
            </a:r>
            <a:r>
              <a:rPr lang="zh-CN" altLang="en-US" sz="2400" dirty="0">
                <a:ea typeface="黑体" panose="02010609060101010101" pitchFamily="49" charset="-122"/>
              </a:rPr>
              <a:t>：第</a:t>
            </a:r>
            <a:r>
              <a:rPr lang="en-US" altLang="zh-CN" sz="2400" dirty="0">
                <a:ea typeface="黑体" panose="02010609060101010101" pitchFamily="49" charset="-122"/>
              </a:rPr>
              <a:t>j</a:t>
            </a:r>
            <a:r>
              <a:rPr lang="zh-CN" altLang="en-US" sz="2400" dirty="0">
                <a:ea typeface="黑体" panose="02010609060101010101" pitchFamily="49" charset="-122"/>
              </a:rPr>
              <a:t>种产品的生产量（</a:t>
            </a:r>
            <a:r>
              <a:rPr lang="en-US" altLang="zh-CN" sz="2400" dirty="0">
                <a:ea typeface="黑体" panose="02010609060101010101" pitchFamily="49" charset="-122"/>
              </a:rPr>
              <a:t>j=1,2,……,6</a:t>
            </a:r>
            <a:r>
              <a:rPr lang="zh-CN" altLang="en-US" sz="2400" dirty="0">
                <a:ea typeface="黑体" panose="02010609060101010101" pitchFamily="49" charset="-122"/>
              </a:rPr>
              <a:t>） </a:t>
            </a:r>
            <a:endParaRPr lang="en-US" altLang="zh-CN" sz="2400" dirty="0">
              <a:solidFill>
                <a:schemeClr val="tx1"/>
              </a:solidFill>
              <a:ea typeface="黑体" panose="02010609060101010101" pitchFamily="49" charset="-122"/>
            </a:endParaRPr>
          </a:p>
          <a:p>
            <a:pPr algn="l"/>
            <a:endParaRPr lang="en-US" altLang="zh-CN" sz="2400" dirty="0">
              <a:ea typeface="黑体" panose="02010609060101010101" pitchFamily="49" charset="-122"/>
            </a:endParaRPr>
          </a:p>
          <a:p>
            <a:pPr algn="l"/>
            <a:r>
              <a:rPr lang="zh-CN" altLang="en-US" sz="2400" dirty="0">
                <a:ea typeface="黑体" panose="02010609060101010101" pitchFamily="49" charset="-122"/>
              </a:rPr>
              <a:t>符号说明：</a:t>
            </a:r>
            <a:endParaRPr lang="zh-CN" altLang="en-US" sz="2400" dirty="0">
              <a:solidFill>
                <a:schemeClr val="tx1"/>
              </a:solidFill>
              <a:ea typeface="黑体" panose="02010609060101010101" pitchFamily="49" charset="-122"/>
            </a:endParaRPr>
          </a:p>
          <a:p>
            <a:pPr lvl="1" algn="l"/>
            <a:r>
              <a:rPr lang="zh-CN" altLang="en-US" sz="2400" dirty="0">
                <a:solidFill>
                  <a:schemeClr val="tx1"/>
                </a:solidFill>
                <a:ea typeface="黑体" panose="02010609060101010101" pitchFamily="49" charset="-122"/>
              </a:rPr>
              <a:t>        </a:t>
            </a:r>
            <a:r>
              <a:rPr lang="en-US" altLang="zh-CN" sz="2400" dirty="0" err="1">
                <a:solidFill>
                  <a:schemeClr val="tx1"/>
                </a:solidFill>
                <a:ea typeface="黑体" panose="02010609060101010101" pitchFamily="49" charset="-122"/>
              </a:rPr>
              <a:t>a</a:t>
            </a:r>
            <a:r>
              <a:rPr lang="en-US" altLang="zh-CN" sz="2400" baseline="-25000" dirty="0" err="1">
                <a:solidFill>
                  <a:schemeClr val="tx1"/>
                </a:solidFill>
                <a:ea typeface="黑体" panose="02010609060101010101" pitchFamily="49" charset="-122"/>
              </a:rPr>
              <a:t>ij</a:t>
            </a:r>
            <a:r>
              <a:rPr lang="zh-CN" altLang="en-US" sz="2400" dirty="0">
                <a:solidFill>
                  <a:schemeClr val="tx1"/>
                </a:solidFill>
                <a:ea typeface="黑体" panose="02010609060101010101" pitchFamily="49" charset="-122"/>
              </a:rPr>
              <a:t>：第</a:t>
            </a:r>
            <a:r>
              <a:rPr lang="en-US" altLang="zh-CN" sz="2400" dirty="0" err="1">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车间生产单位第</a:t>
            </a:r>
            <a:r>
              <a:rPr lang="en-US" altLang="zh-CN" sz="2400" dirty="0">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种产品所需工作小时数</a:t>
            </a:r>
            <a:endParaRPr lang="zh-CN" altLang="en-US" sz="2400" dirty="0">
              <a:solidFill>
                <a:schemeClr val="tx1"/>
              </a:solidFill>
              <a:ea typeface="黑体" panose="02010609060101010101" pitchFamily="49" charset="-122"/>
            </a:endParaRPr>
          </a:p>
          <a:p>
            <a:pPr lvl="1" algn="l"/>
            <a:r>
              <a:rPr lang="zh-CN" altLang="en-US" sz="2400" dirty="0">
                <a:solidFill>
                  <a:schemeClr val="tx1"/>
                </a:solidFill>
                <a:ea typeface="黑体" panose="02010609060101010101" pitchFamily="49" charset="-122"/>
              </a:rPr>
              <a:t>               （</a:t>
            </a:r>
            <a:r>
              <a:rPr lang="en-US" altLang="zh-CN" sz="2400" dirty="0" err="1">
                <a:solidFill>
                  <a:schemeClr val="tx1"/>
                </a:solidFill>
                <a:ea typeface="黑体" panose="02010609060101010101" pitchFamily="49" charset="-122"/>
              </a:rPr>
              <a:t>i</a:t>
            </a:r>
            <a:r>
              <a:rPr lang="en-US" altLang="zh-CN" sz="2400" dirty="0">
                <a:solidFill>
                  <a:schemeClr val="tx1"/>
                </a:solidFill>
                <a:ea typeface="黑体" panose="02010609060101010101" pitchFamily="49" charset="-122"/>
              </a:rPr>
              <a:t>=1,2,3,4;j=1,2,……,6</a:t>
            </a:r>
            <a:r>
              <a:rPr lang="zh-CN" altLang="en-US" sz="2400" dirty="0">
                <a:solidFill>
                  <a:schemeClr val="tx1"/>
                </a:solidFill>
                <a:ea typeface="黑体" panose="02010609060101010101" pitchFamily="49" charset="-122"/>
              </a:rPr>
              <a:t>） </a:t>
            </a:r>
            <a:endParaRPr lang="zh-CN" altLang="en-US" sz="2400" dirty="0">
              <a:solidFill>
                <a:schemeClr val="tx1"/>
              </a:solidFill>
              <a:ea typeface="黑体" panose="02010609060101010101" pitchFamily="49" charset="-122"/>
            </a:endParaRPr>
          </a:p>
          <a:p>
            <a:pPr lvl="1" algn="l"/>
            <a:r>
              <a:rPr lang="zh-CN" altLang="en-US" sz="2400" dirty="0">
                <a:solidFill>
                  <a:schemeClr val="tx1"/>
                </a:solidFill>
                <a:ea typeface="黑体" panose="02010609060101010101" pitchFamily="49" charset="-122"/>
              </a:rPr>
              <a:t>        </a:t>
            </a:r>
            <a:r>
              <a:rPr lang="en-US" altLang="zh-CN" sz="2400" dirty="0">
                <a:solidFill>
                  <a:schemeClr val="tx1"/>
                </a:solidFill>
                <a:ea typeface="黑体" panose="02010609060101010101" pitchFamily="49" charset="-122"/>
              </a:rPr>
              <a:t>b</a:t>
            </a:r>
            <a:r>
              <a:rPr lang="en-US" altLang="zh-CN" sz="2400" baseline="-25000" dirty="0">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：第</a:t>
            </a:r>
            <a:r>
              <a:rPr lang="en-US" altLang="zh-CN" sz="2400" dirty="0" err="1">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车间的最大工作上限</a:t>
            </a:r>
            <a:endParaRPr lang="zh-CN" altLang="en-US" sz="2400" dirty="0">
              <a:solidFill>
                <a:schemeClr val="tx1"/>
              </a:solidFill>
              <a:ea typeface="黑体" panose="02010609060101010101" pitchFamily="49" charset="-122"/>
            </a:endParaRPr>
          </a:p>
          <a:p>
            <a:pPr lvl="1" algn="l"/>
            <a:r>
              <a:rPr lang="zh-CN" altLang="en-US" sz="2400" dirty="0">
                <a:solidFill>
                  <a:schemeClr val="tx1"/>
                </a:solidFill>
                <a:ea typeface="黑体" panose="02010609060101010101" pitchFamily="49" charset="-122"/>
              </a:rPr>
              <a:t>        </a:t>
            </a:r>
            <a:r>
              <a:rPr lang="en-US" altLang="zh-CN" sz="2400" dirty="0" err="1">
                <a:solidFill>
                  <a:schemeClr val="tx1"/>
                </a:solidFill>
                <a:ea typeface="黑体" panose="02010609060101010101" pitchFamily="49" charset="-122"/>
              </a:rPr>
              <a:t>c</a:t>
            </a:r>
            <a:r>
              <a:rPr lang="en-US" altLang="zh-CN" sz="2400" baseline="-25000" dirty="0" err="1">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：第</a:t>
            </a:r>
            <a:r>
              <a:rPr lang="en-US" altLang="zh-CN" sz="2400" dirty="0">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种产品的单位利润 </a:t>
            </a:r>
            <a:endParaRPr lang="en-US" altLang="zh-CN" sz="2400" dirty="0">
              <a:solidFill>
                <a:schemeClr val="tx1"/>
              </a:solidFill>
              <a:ea typeface="黑体" panose="02010609060101010101" pitchFamily="49" charset="-122"/>
            </a:endParaRPr>
          </a:p>
          <a:p>
            <a:pPr lvl="1" algn="l"/>
            <a:endParaRPr lang="zh-CN" altLang="en-US" sz="2400" dirty="0">
              <a:solidFill>
                <a:schemeClr val="tx1"/>
              </a:solidFill>
              <a:ea typeface="黑体" panose="02010609060101010101" pitchFamily="49" charset="-122"/>
            </a:endParaRPr>
          </a:p>
          <a:p>
            <a:pPr algn="l"/>
            <a:r>
              <a:rPr lang="zh-CN" altLang="en-US" sz="2400" dirty="0">
                <a:solidFill>
                  <a:schemeClr val="tx1"/>
                </a:solidFill>
                <a:ea typeface="黑体" panose="02010609060101010101" pitchFamily="49" charset="-122"/>
              </a:rPr>
              <a:t>则：      </a:t>
            </a:r>
            <a:r>
              <a:rPr lang="en-US" altLang="zh-CN" sz="2400" dirty="0" err="1">
                <a:solidFill>
                  <a:schemeClr val="tx1"/>
                </a:solidFill>
                <a:ea typeface="黑体" panose="02010609060101010101" pitchFamily="49" charset="-122"/>
              </a:rPr>
              <a:t>c</a:t>
            </a:r>
            <a:r>
              <a:rPr lang="en-US" altLang="zh-CN" sz="2400" baseline="-25000" dirty="0" err="1">
                <a:solidFill>
                  <a:schemeClr val="tx1"/>
                </a:solidFill>
                <a:ea typeface="黑体" panose="02010609060101010101" pitchFamily="49" charset="-122"/>
              </a:rPr>
              <a:t>j</a:t>
            </a:r>
            <a:r>
              <a:rPr lang="en-US" altLang="zh-CN" sz="2400" dirty="0" err="1">
                <a:solidFill>
                  <a:schemeClr val="tx1"/>
                </a:solidFill>
                <a:ea typeface="黑体" panose="02010609060101010101" pitchFamily="49" charset="-122"/>
              </a:rPr>
              <a:t>x</a:t>
            </a:r>
            <a:r>
              <a:rPr lang="en-US" altLang="zh-CN" sz="2400" baseline="-25000" dirty="0" err="1">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为第</a:t>
            </a:r>
            <a:r>
              <a:rPr lang="en-US" altLang="zh-CN" sz="2400" dirty="0">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种产品的利润总额；</a:t>
            </a:r>
            <a:endParaRPr lang="zh-CN" altLang="en-US" sz="2400" dirty="0">
              <a:solidFill>
                <a:schemeClr val="tx1"/>
              </a:solidFill>
              <a:ea typeface="黑体" panose="02010609060101010101" pitchFamily="49" charset="-122"/>
            </a:endParaRPr>
          </a:p>
          <a:p>
            <a:pPr algn="l"/>
            <a:r>
              <a:rPr lang="zh-CN" altLang="en-US" sz="2400" dirty="0">
                <a:solidFill>
                  <a:schemeClr val="tx1"/>
                </a:solidFill>
                <a:ea typeface="黑体" panose="02010609060101010101" pitchFamily="49" charset="-122"/>
              </a:rPr>
              <a:t>              </a:t>
            </a:r>
            <a:r>
              <a:rPr lang="en-US" altLang="zh-CN" sz="2400" dirty="0" err="1">
                <a:solidFill>
                  <a:schemeClr val="tx1"/>
                </a:solidFill>
                <a:ea typeface="黑体" panose="02010609060101010101" pitchFamily="49" charset="-122"/>
              </a:rPr>
              <a:t>a</a:t>
            </a:r>
            <a:r>
              <a:rPr lang="en-US" altLang="zh-CN" sz="2400" baseline="-25000" dirty="0" err="1">
                <a:solidFill>
                  <a:schemeClr val="tx1"/>
                </a:solidFill>
                <a:ea typeface="黑体" panose="02010609060101010101" pitchFamily="49" charset="-122"/>
              </a:rPr>
              <a:t>ij</a:t>
            </a:r>
            <a:r>
              <a:rPr lang="en-US" altLang="zh-CN" sz="2400" dirty="0" err="1">
                <a:solidFill>
                  <a:schemeClr val="tx1"/>
                </a:solidFill>
                <a:ea typeface="黑体" panose="02010609060101010101" pitchFamily="49" charset="-122"/>
              </a:rPr>
              <a:t>x</a:t>
            </a:r>
            <a:r>
              <a:rPr lang="en-US" altLang="zh-CN" sz="2400" baseline="-25000" dirty="0" err="1">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表示第</a:t>
            </a:r>
            <a:r>
              <a:rPr lang="en-US" altLang="zh-CN" sz="2400" dirty="0" err="1">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车间生产第</a:t>
            </a:r>
            <a:r>
              <a:rPr lang="en-US" altLang="zh-CN" sz="2400" dirty="0">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种产品所花时间总数；</a:t>
            </a:r>
            <a:endParaRPr lang="en-US" altLang="zh-CN" sz="2400" dirty="0">
              <a:solidFill>
                <a:schemeClr val="tx1"/>
              </a:solidFill>
              <a:ea typeface="黑体" panose="02010609060101010101" pitchFamily="49" charset="-122"/>
            </a:endParaRPr>
          </a:p>
          <a:p>
            <a:pPr algn="l"/>
            <a:r>
              <a:rPr lang="zh-CN" altLang="en-US" sz="2400" dirty="0">
                <a:solidFill>
                  <a:schemeClr val="tx1"/>
                </a:solidFill>
                <a:ea typeface="黑体" panose="02010609060101010101" pitchFamily="49" charset="-122"/>
              </a:rPr>
              <a:t>  </a:t>
            </a:r>
            <a:endParaRPr lang="zh-CN" altLang="en-US" sz="2400" dirty="0">
              <a:solidFill>
                <a:schemeClr val="tx1"/>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2" autoUpdateAnimBg="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401744"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线性规划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7" name="Text Box 6"/>
          <p:cNvSpPr txBox="1">
            <a:spLocks noChangeArrowheads="1"/>
          </p:cNvSpPr>
          <p:nvPr/>
        </p:nvSpPr>
        <p:spPr bwMode="auto">
          <a:xfrm>
            <a:off x="815978" y="1133282"/>
            <a:ext cx="1728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chemeClr val="tx1"/>
                </a:solidFill>
                <a:ea typeface="黑体" panose="02010609060101010101" pitchFamily="49" charset="-122"/>
              </a:rPr>
              <a:t>数学模型：</a:t>
            </a:r>
            <a:endParaRPr lang="zh-CN" altLang="en-US" sz="2400" dirty="0">
              <a:solidFill>
                <a:schemeClr val="tx1"/>
              </a:solidFill>
              <a:ea typeface="黑体" panose="02010609060101010101" pitchFamily="49" charset="-122"/>
            </a:endParaRPr>
          </a:p>
        </p:txBody>
      </p:sp>
      <p:graphicFrame>
        <p:nvGraphicFramePr>
          <p:cNvPr id="10" name="Object 8"/>
          <p:cNvGraphicFramePr>
            <a:graphicFrameLocks noChangeAspect="1"/>
          </p:cNvGraphicFramePr>
          <p:nvPr/>
        </p:nvGraphicFramePr>
        <p:xfrm>
          <a:off x="1547664" y="1704462"/>
          <a:ext cx="2286000" cy="887413"/>
        </p:xfrm>
        <a:graphic>
          <a:graphicData uri="http://schemas.openxmlformats.org/presentationml/2006/ole">
            <mc:AlternateContent xmlns:mc="http://schemas.openxmlformats.org/markup-compatibility/2006">
              <mc:Choice xmlns:v="urn:schemas-microsoft-com:vml" Requires="v">
                <p:oleObj spid="_x0000_s31840" name="" r:id="rId2" imgW="1015365" imgH="387350" progId="Equation.3">
                  <p:embed/>
                </p:oleObj>
              </mc:Choice>
              <mc:Fallback>
                <p:oleObj name="" r:id="rId2" imgW="1015365" imgH="38735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704462"/>
                        <a:ext cx="22860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9"/>
          <p:cNvGraphicFramePr>
            <a:graphicFrameLocks noChangeAspect="1"/>
          </p:cNvGraphicFramePr>
          <p:nvPr/>
        </p:nvGraphicFramePr>
        <p:xfrm>
          <a:off x="2513013" y="2870200"/>
          <a:ext cx="3789362" cy="1417638"/>
        </p:xfrm>
        <a:graphic>
          <a:graphicData uri="http://schemas.openxmlformats.org/presentationml/2006/ole">
            <mc:AlternateContent xmlns:mc="http://schemas.openxmlformats.org/markup-compatibility/2006">
              <mc:Choice xmlns:v="urn:schemas-microsoft-com:vml" Requires="v">
                <p:oleObj spid="_x0000_s31841" name="Equation" r:id="rId4" imgW="45415200" imgH="17068800" progId="Equation.DSMT4">
                  <p:embed/>
                </p:oleObj>
              </mc:Choice>
              <mc:Fallback>
                <p:oleObj name="Equation" r:id="rId4" imgW="45415200" imgH="17068800" progId="Equation.DSMT4">
                  <p:embed/>
                  <p:pic>
                    <p:nvPicPr>
                      <p:cNvPr id="0" name="Object 9"/>
                      <p:cNvPicPr>
                        <a:picLocks noChangeAspect="1" noChangeArrowheads="1"/>
                      </p:cNvPicPr>
                      <p:nvPr/>
                    </p:nvPicPr>
                    <p:blipFill>
                      <a:blip r:embed="rId5"/>
                      <a:srcRect/>
                      <a:stretch>
                        <a:fillRect/>
                      </a:stretch>
                    </p:blipFill>
                    <p:spPr bwMode="auto">
                      <a:xfrm>
                        <a:off x="2513013" y="2870200"/>
                        <a:ext cx="3789362"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0"/>
          <p:cNvSpPr txBox="1">
            <a:spLocks noChangeArrowheads="1"/>
          </p:cNvSpPr>
          <p:nvPr/>
        </p:nvSpPr>
        <p:spPr bwMode="auto">
          <a:xfrm>
            <a:off x="1115616" y="3232519"/>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err="1">
                <a:solidFill>
                  <a:schemeClr val="tx1"/>
                </a:solidFill>
                <a:ea typeface="黑体" panose="02010609060101010101" pitchFamily="49" charset="-122"/>
              </a:rPr>
              <a:t>s.t.</a:t>
            </a:r>
            <a:endParaRPr lang="en-US" altLang="zh-CN" sz="2400" dirty="0">
              <a:solidFill>
                <a:schemeClr val="tx1"/>
              </a:solidFill>
              <a:ea typeface="黑体" panose="02010609060101010101" pitchFamily="49" charset="-122"/>
            </a:endParaRPr>
          </a:p>
        </p:txBody>
      </p:sp>
      <p:sp>
        <p:nvSpPr>
          <p:cNvPr id="13" name="Text Box 11"/>
          <p:cNvSpPr txBox="1">
            <a:spLocks noChangeArrowheads="1"/>
          </p:cNvSpPr>
          <p:nvPr/>
        </p:nvSpPr>
        <p:spPr bwMode="auto">
          <a:xfrm>
            <a:off x="827584" y="4581128"/>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ea typeface="黑体" panose="02010609060101010101" pitchFamily="49" charset="-122"/>
              </a:rPr>
              <a:t>计算结果：</a:t>
            </a:r>
            <a:endParaRPr lang="zh-CN" altLang="en-US" sz="2400" dirty="0">
              <a:solidFill>
                <a:schemeClr val="tx1"/>
              </a:solidFill>
              <a:ea typeface="黑体" panose="02010609060101010101" pitchFamily="49" charset="-122"/>
            </a:endParaRPr>
          </a:p>
        </p:txBody>
      </p:sp>
      <p:graphicFrame>
        <p:nvGraphicFramePr>
          <p:cNvPr id="14" name="Group 12"/>
          <p:cNvGraphicFramePr>
            <a:graphicFrameLocks noGrp="1"/>
          </p:cNvGraphicFramePr>
          <p:nvPr/>
        </p:nvGraphicFramePr>
        <p:xfrm>
          <a:off x="1043608" y="5163741"/>
          <a:ext cx="7128792" cy="914400"/>
        </p:xfrm>
        <a:graphic>
          <a:graphicData uri="http://schemas.openxmlformats.org/drawingml/2006/table">
            <a:tbl>
              <a:tblPr/>
              <a:tblGrid>
                <a:gridCol w="1255640"/>
                <a:gridCol w="979608"/>
                <a:gridCol w="978109"/>
                <a:gridCol w="978109"/>
                <a:gridCol w="979609"/>
                <a:gridCol w="978109"/>
                <a:gridCol w="979608"/>
              </a:tblGrid>
              <a:tr h="427929">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Z(</a:t>
                      </a:r>
                      <a:r>
                        <a:rPr kumimoji="1" lang="zh-CN" altLang="en-US"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百元</a:t>
                      </a: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a:t>
                      </a:r>
                      <a:endPar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x</a:t>
                      </a:r>
                      <a:r>
                        <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rPr>
                        <a:t>1</a:t>
                      </a:r>
                      <a:endPar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x</a:t>
                      </a:r>
                      <a:r>
                        <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rPr>
                        <a:t>2</a:t>
                      </a:r>
                      <a:endPar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x</a:t>
                      </a:r>
                      <a:r>
                        <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rPr>
                        <a:t>3</a:t>
                      </a:r>
                      <a:endPar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x</a:t>
                      </a:r>
                      <a:r>
                        <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rPr>
                        <a:t>4</a:t>
                      </a:r>
                      <a:endPar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x</a:t>
                      </a:r>
                      <a:r>
                        <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rPr>
                        <a:t>5</a:t>
                      </a:r>
                      <a:endPar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x</a:t>
                      </a:r>
                      <a:r>
                        <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rPr>
                        <a:t>6</a:t>
                      </a:r>
                      <a:endParaRPr kumimoji="1" lang="en-US" altLang="zh-CN" sz="2400" b="1" i="0" u="none" strike="noStrike" cap="none" normalizeH="0" baseline="-2500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929">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1320</a:t>
                      </a:r>
                      <a:endPar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0</a:t>
                      </a:r>
                      <a:endPar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0</a:t>
                      </a:r>
                      <a:endPar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60</a:t>
                      </a:r>
                      <a:endPar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40</a:t>
                      </a:r>
                      <a:endPar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rPr>
                        <a:t>100</a:t>
                      </a:r>
                      <a:endParaRPr kumimoji="1" lang="en-US" altLang="zh-CN" sz="2400" b="1" i="0" u="none" strike="noStrike" cap="none" normalizeH="0" baseline="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Times New Roman" panose="02020503050405090304" pitchFamily="18" charset="0"/>
                          <a:ea typeface="宋体" panose="02010600030101010101" pitchFamily="2" charset="-122"/>
                        </a:defRPr>
                      </a:lvl1pPr>
                      <a:lvl2pPr algn="l">
                        <a:spcBef>
                          <a:spcPct val="20000"/>
                        </a:spcBef>
                        <a:defRPr kumimoji="1" sz="2400">
                          <a:solidFill>
                            <a:schemeClr val="tx1"/>
                          </a:solidFill>
                          <a:latin typeface="Times New Roman" panose="02020503050405090304" pitchFamily="18" charset="0"/>
                          <a:ea typeface="宋体" panose="02010600030101010101" pitchFamily="2" charset="-122"/>
                        </a:defRPr>
                      </a:lvl2pPr>
                      <a:lvl3pPr algn="l">
                        <a:spcBef>
                          <a:spcPct val="20000"/>
                        </a:spcBef>
                        <a:defRPr kumimoji="1" sz="2000">
                          <a:solidFill>
                            <a:schemeClr val="tx1"/>
                          </a:solidFill>
                          <a:latin typeface="Times New Roman" panose="02020503050405090304" pitchFamily="18" charset="0"/>
                          <a:ea typeface="宋体" panose="02010600030101010101" pitchFamily="2" charset="-122"/>
                        </a:defRPr>
                      </a:lvl3pPr>
                      <a:lvl4pPr algn="l">
                        <a:spcBef>
                          <a:spcPct val="20000"/>
                        </a:spcBef>
                        <a:defRPr kumimoji="1">
                          <a:solidFill>
                            <a:schemeClr val="tx1"/>
                          </a:solidFill>
                          <a:latin typeface="Times New Roman" panose="02020503050405090304" pitchFamily="18" charset="0"/>
                          <a:ea typeface="宋体" panose="02010600030101010101" pitchFamily="2" charset="-122"/>
                        </a:defRPr>
                      </a:lvl4pPr>
                      <a:lvl5pPr algn="l">
                        <a:spcBef>
                          <a:spcPct val="20000"/>
                        </a:spcBef>
                        <a:defRPr kumimoji="1">
                          <a:solidFill>
                            <a:schemeClr val="tx1"/>
                          </a:solidFill>
                          <a:latin typeface="Times New Roman" panose="0202050305040509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50305040509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rPr>
                        <a:t>40</a:t>
                      </a:r>
                      <a:endParaRPr kumimoji="1" lang="en-US" altLang="zh-CN" sz="2400" b="1" i="0" u="none" strike="noStrike" cap="none" normalizeH="0" baseline="0" dirty="0">
                        <a:ln>
                          <a:noFill/>
                        </a:ln>
                        <a:solidFill>
                          <a:schemeClr val="tx1"/>
                        </a:solidFill>
                        <a:effectLst/>
                        <a:latin typeface="Times New Roman" panose="0202050305040509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anim to="" calcmode="lin" valueType="num">
                                      <p:cBhvr>
                                        <p:cTn id="7" dur="1" fill="hold"/>
                                        <p:tgtEl>
                                          <p:spTgt spid="10"/>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2"/>
                                        </p:tgtEl>
                                        <p:attrNameLst>
                                          <p:attrName>style.visibility</p:attrName>
                                        </p:attrNameLst>
                                      </p:cBhvr>
                                      <p:to>
                                        <p:strVal val="visible"/>
                                      </p:to>
                                    </p:set>
                                    <p:anim to="" calcmode="lin" valueType="num">
                                      <p:cBhvr>
                                        <p:cTn id="12" dur="1" fill="hold"/>
                                        <p:tgtEl>
                                          <p:spTgt spid="12"/>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3"/>
                                        </p:tgtEl>
                                        <p:attrNameLst>
                                          <p:attrName>style.visibility</p:attrName>
                                        </p:attrNameLst>
                                      </p:cBhvr>
                                      <p:to>
                                        <p:strVal val="visible"/>
                                      </p:to>
                                    </p:set>
                                    <p:anim to="" calcmode="lin" valueType="num">
                                      <p:cBhvr>
                                        <p:cTn id="17" dur="1" fill="hold"/>
                                        <p:tgtEl>
                                          <p:spTgt spid="13"/>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499"/>
                                          </p:stCondLst>
                                        </p:cTn>
                                        <p:tgtEl>
                                          <p:spTgt spid="11"/>
                                        </p:tgtEl>
                                        <p:attrNameLst>
                                          <p:attrName>style.visibility</p:attrName>
                                        </p:attrNameLst>
                                      </p:cBhvr>
                                      <p:to>
                                        <p:strVal val="visible"/>
                                      </p:to>
                                    </p:set>
                                    <p:anim to="" calcmode="lin" valueType="num">
                                      <p:cBhvr>
                                        <p:cTn id="22" dur="1" fill="hold"/>
                                        <p:tgtEl>
                                          <p:spTgt spid="11"/>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499"/>
                                          </p:stCondLst>
                                        </p:cTn>
                                        <p:tgtEl>
                                          <p:spTgt spid="14"/>
                                        </p:tgtEl>
                                        <p:attrNameLst>
                                          <p:attrName>style.visibility</p:attrName>
                                        </p:attrNameLst>
                                      </p:cBhvr>
                                      <p:to>
                                        <p:strVal val="visible"/>
                                      </p:to>
                                    </p:set>
                                    <p:anim to="" calcmode="lin" valueType="num">
                                      <p:cBhvr>
                                        <p:cTn id="27"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401744"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整数规划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7" name="Text Box 2"/>
          <p:cNvSpPr txBox="1">
            <a:spLocks noChangeArrowheads="1"/>
          </p:cNvSpPr>
          <p:nvPr/>
        </p:nvSpPr>
        <p:spPr bwMode="auto">
          <a:xfrm>
            <a:off x="494556" y="1124744"/>
            <a:ext cx="8109892" cy="292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400" dirty="0">
                <a:solidFill>
                  <a:schemeClr val="tx1"/>
                </a:solidFill>
                <a:ea typeface="黑体" panose="02010609060101010101" pitchFamily="49" charset="-122"/>
              </a:rPr>
              <a:t>例</a:t>
            </a:r>
            <a:r>
              <a:rPr lang="en-US" altLang="zh-CN" sz="2400" dirty="0">
                <a:solidFill>
                  <a:schemeClr val="tx1"/>
                </a:solidFill>
                <a:ea typeface="黑体" panose="02010609060101010101" pitchFamily="49" charset="-122"/>
              </a:rPr>
              <a:t>    </a:t>
            </a:r>
            <a:r>
              <a:rPr lang="zh-CN" altLang="en-US" sz="2400" dirty="0">
                <a:solidFill>
                  <a:schemeClr val="tx1"/>
                </a:solidFill>
                <a:ea typeface="黑体" panose="02010609060101010101" pitchFamily="49" charset="-122"/>
              </a:rPr>
              <a:t>某钢厂</a:t>
            </a:r>
            <a:r>
              <a:rPr lang="zh-CN" altLang="en-US" sz="2400" dirty="0">
                <a:solidFill>
                  <a:srgbClr val="0070C0"/>
                </a:solidFill>
                <a:ea typeface="黑体" panose="02010609060101010101" pitchFamily="49" charset="-122"/>
              </a:rPr>
              <a:t>两</a:t>
            </a:r>
            <a:r>
              <a:rPr lang="zh-CN" altLang="en-US" sz="2400" dirty="0">
                <a:solidFill>
                  <a:schemeClr val="tx1"/>
                </a:solidFill>
                <a:ea typeface="黑体" panose="02010609060101010101" pitchFamily="49" charset="-122"/>
              </a:rPr>
              <a:t>个炼钢炉</a:t>
            </a:r>
            <a:r>
              <a:rPr lang="zh-CN" altLang="en-US" sz="2400" dirty="0">
                <a:solidFill>
                  <a:srgbClr val="0070C0"/>
                </a:solidFill>
                <a:ea typeface="黑体" panose="02010609060101010101" pitchFamily="49" charset="-122"/>
              </a:rPr>
              <a:t>同时各用</a:t>
            </a:r>
            <a:r>
              <a:rPr lang="zh-CN" altLang="en-US" sz="2400" dirty="0">
                <a:solidFill>
                  <a:schemeClr val="tx1"/>
                </a:solidFill>
                <a:ea typeface="黑体" panose="02010609060101010101" pitchFamily="49" charset="-122"/>
              </a:rPr>
              <a:t>一种方法炼钢。第一种炼法每炉用</a:t>
            </a:r>
            <a:r>
              <a:rPr lang="en-US" altLang="zh-CN" sz="2400" dirty="0">
                <a:solidFill>
                  <a:schemeClr val="tx1"/>
                </a:solidFill>
                <a:ea typeface="黑体" panose="02010609060101010101" pitchFamily="49" charset="-122"/>
              </a:rPr>
              <a:t>a</a:t>
            </a:r>
            <a:r>
              <a:rPr lang="zh-CN" altLang="en-US" sz="2400" dirty="0">
                <a:solidFill>
                  <a:schemeClr val="tx1"/>
                </a:solidFill>
                <a:ea typeface="黑体" panose="02010609060101010101" pitchFamily="49" charset="-122"/>
              </a:rPr>
              <a:t>小时，第二种用</a:t>
            </a:r>
            <a:r>
              <a:rPr lang="en-US" altLang="zh-CN" sz="2400" dirty="0">
                <a:solidFill>
                  <a:schemeClr val="tx1"/>
                </a:solidFill>
                <a:ea typeface="黑体" panose="02010609060101010101" pitchFamily="49" charset="-122"/>
              </a:rPr>
              <a:t>b</a:t>
            </a:r>
            <a:r>
              <a:rPr lang="zh-CN" altLang="en-US" sz="2400" dirty="0">
                <a:solidFill>
                  <a:schemeClr val="tx1"/>
                </a:solidFill>
                <a:ea typeface="黑体" panose="02010609060101010101" pitchFamily="49" charset="-122"/>
              </a:rPr>
              <a:t>小时（包括清炉时间）。假定这两种炼法，每炉出钢都是</a:t>
            </a:r>
            <a:r>
              <a:rPr lang="en-US" altLang="zh-CN" sz="2400" dirty="0">
                <a:solidFill>
                  <a:schemeClr val="tx1"/>
                </a:solidFill>
                <a:ea typeface="黑体" panose="02010609060101010101" pitchFamily="49" charset="-122"/>
              </a:rPr>
              <a:t>k</a:t>
            </a:r>
            <a:r>
              <a:rPr lang="zh-CN" altLang="en-US" sz="2400" dirty="0">
                <a:solidFill>
                  <a:schemeClr val="tx1"/>
                </a:solidFill>
                <a:ea typeface="黑体" panose="02010609060101010101" pitchFamily="49" charset="-122"/>
              </a:rPr>
              <a:t>公斤，而炼</a:t>
            </a:r>
            <a:r>
              <a:rPr lang="en-US" altLang="zh-CN" sz="2400" dirty="0">
                <a:solidFill>
                  <a:schemeClr val="tx1"/>
                </a:solidFill>
                <a:ea typeface="黑体" panose="02010609060101010101" pitchFamily="49" charset="-122"/>
              </a:rPr>
              <a:t>1</a:t>
            </a:r>
            <a:r>
              <a:rPr lang="zh-CN" altLang="en-US" sz="2400" dirty="0">
                <a:solidFill>
                  <a:schemeClr val="tx1"/>
                </a:solidFill>
                <a:ea typeface="黑体" panose="02010609060101010101" pitchFamily="49" charset="-122"/>
              </a:rPr>
              <a:t>公斤钢的平均燃料费第一种方法为</a:t>
            </a:r>
            <a:r>
              <a:rPr lang="en-US" altLang="zh-CN" sz="2400" dirty="0">
                <a:solidFill>
                  <a:schemeClr val="tx1"/>
                </a:solidFill>
                <a:ea typeface="黑体" panose="02010609060101010101" pitchFamily="49" charset="-122"/>
              </a:rPr>
              <a:t>m</a:t>
            </a:r>
            <a:r>
              <a:rPr lang="zh-CN" altLang="en-US" sz="2400" dirty="0">
                <a:solidFill>
                  <a:schemeClr val="tx1"/>
                </a:solidFill>
                <a:ea typeface="黑体" panose="02010609060101010101" pitchFamily="49" charset="-122"/>
              </a:rPr>
              <a:t>元，</a:t>
            </a:r>
            <a:r>
              <a:rPr lang="zh-CN" altLang="en-US" sz="2400" dirty="0">
                <a:ea typeface="黑体" panose="02010609060101010101" pitchFamily="49" charset="-122"/>
              </a:rPr>
              <a:t>第二种方法为</a:t>
            </a:r>
            <a:r>
              <a:rPr lang="en-US" altLang="zh-CN" sz="2400" dirty="0">
                <a:solidFill>
                  <a:schemeClr val="tx1"/>
                </a:solidFill>
                <a:ea typeface="黑体" panose="02010609060101010101" pitchFamily="49" charset="-122"/>
              </a:rPr>
              <a:t>n</a:t>
            </a:r>
            <a:r>
              <a:rPr lang="zh-CN" altLang="en-US" sz="2400" dirty="0">
                <a:solidFill>
                  <a:schemeClr val="tx1"/>
                </a:solidFill>
                <a:ea typeface="黑体" panose="02010609060101010101" pitchFamily="49" charset="-122"/>
              </a:rPr>
              <a:t>元。若要求在</a:t>
            </a:r>
            <a:r>
              <a:rPr lang="en-US" altLang="zh-CN" sz="2400" dirty="0">
                <a:solidFill>
                  <a:schemeClr val="tx1"/>
                </a:solidFill>
                <a:ea typeface="黑体" panose="02010609060101010101" pitchFamily="49" charset="-122"/>
              </a:rPr>
              <a:t>c</a:t>
            </a:r>
            <a:r>
              <a:rPr lang="zh-CN" altLang="en-US" sz="2400" dirty="0">
                <a:solidFill>
                  <a:schemeClr val="tx1"/>
                </a:solidFill>
                <a:ea typeface="黑体" panose="02010609060101010101" pitchFamily="49" charset="-122"/>
              </a:rPr>
              <a:t>小时内炼钢公斤数不少于</a:t>
            </a:r>
            <a:r>
              <a:rPr lang="en-US" altLang="zh-CN" sz="2400" dirty="0">
                <a:solidFill>
                  <a:schemeClr val="tx1"/>
                </a:solidFill>
                <a:ea typeface="黑体" panose="02010609060101010101" pitchFamily="49" charset="-122"/>
              </a:rPr>
              <a:t>d</a:t>
            </a:r>
            <a:r>
              <a:rPr lang="zh-CN" altLang="en-US" sz="2400" dirty="0">
                <a:solidFill>
                  <a:schemeClr val="tx1"/>
                </a:solidFill>
                <a:ea typeface="黑体" panose="02010609060101010101" pitchFamily="49" charset="-122"/>
              </a:rPr>
              <a:t>，试列出</a:t>
            </a:r>
            <a:r>
              <a:rPr lang="zh-CN" altLang="en-US" sz="2400" dirty="0">
                <a:solidFill>
                  <a:srgbClr val="FF0000"/>
                </a:solidFill>
                <a:ea typeface="黑体" panose="02010609060101010101" pitchFamily="49" charset="-122"/>
              </a:rPr>
              <a:t>燃料费最省</a:t>
            </a:r>
            <a:r>
              <a:rPr lang="zh-CN" altLang="en-US" sz="2400" dirty="0">
                <a:solidFill>
                  <a:schemeClr val="tx1"/>
                </a:solidFill>
                <a:ea typeface="黑体" panose="02010609060101010101" pitchFamily="49" charset="-122"/>
              </a:rPr>
              <a:t>的两种方法的分配方案的数学模型。</a:t>
            </a:r>
            <a:endParaRPr lang="en-US" altLang="zh-CN" sz="2400" dirty="0">
              <a:solidFill>
                <a:schemeClr val="tx1"/>
              </a:solidFill>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9" name="Text Box 2"/>
          <p:cNvSpPr txBox="1">
            <a:spLocks noChangeArrowheads="1"/>
          </p:cNvSpPr>
          <p:nvPr/>
        </p:nvSpPr>
        <p:spPr bwMode="auto">
          <a:xfrm>
            <a:off x="647700" y="1196752"/>
            <a:ext cx="7848600" cy="431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dirty="0">
                <a:latin typeface="Times New Roman" panose="02020503050405090304" pitchFamily="18" charset="0"/>
              </a:rPr>
              <a:t>在数学上，最优化是一种</a:t>
            </a:r>
            <a:r>
              <a:rPr kumimoji="1" lang="zh-CN" altLang="en-US" sz="2800" b="1" dirty="0">
                <a:solidFill>
                  <a:srgbClr val="FF0000"/>
                </a:solidFill>
                <a:latin typeface="Times New Roman" panose="02020503050405090304" pitchFamily="18" charset="0"/>
              </a:rPr>
              <a:t>求极值</a:t>
            </a:r>
            <a:r>
              <a:rPr kumimoji="1" lang="zh-CN" altLang="en-US" sz="2800" b="1" dirty="0">
                <a:latin typeface="Times New Roman" panose="02020503050405090304" pitchFamily="18" charset="0"/>
              </a:rPr>
              <a:t>的方法。</a:t>
            </a:r>
            <a:endParaRPr kumimoji="1" lang="zh-CN" altLang="en-US" sz="2800" b="1" dirty="0">
              <a:latin typeface="Times New Roman" panose="02020503050405090304" pitchFamily="18" charset="0"/>
              <a:ea typeface="宋体" panose="02010600030101010101" pitchFamily="2" charset="-122"/>
            </a:endParaRPr>
          </a:p>
          <a:p>
            <a:pPr algn="l">
              <a:spcBef>
                <a:spcPct val="20000"/>
              </a:spcBef>
            </a:pPr>
            <a:endParaRPr kumimoji="1" lang="zh-CN" altLang="en-US" sz="2800" b="1" dirty="0">
              <a:latin typeface="Times New Roman" panose="02020503050405090304" pitchFamily="18" charset="0"/>
              <a:ea typeface="宋体" panose="02010600030101010101" pitchFamily="2" charset="-122"/>
            </a:endParaRPr>
          </a:p>
          <a:p>
            <a:pPr algn="l">
              <a:spcBef>
                <a:spcPct val="20000"/>
              </a:spcBef>
            </a:pPr>
            <a:r>
              <a:rPr kumimoji="1" lang="zh-CN" altLang="en-US" sz="2800" b="1" dirty="0">
                <a:latin typeface="Times New Roman" panose="02020503050405090304" pitchFamily="18" charset="0"/>
                <a:ea typeface="宋体" panose="02010600030101010101" pitchFamily="2" charset="-122"/>
              </a:rPr>
              <a:t>以前解决最优化问题的数学方法限于古典求导方法和变分法（求无约束极值问题），拉格朗日（</a:t>
            </a:r>
            <a:r>
              <a:rPr kumimoji="1" lang="en-US" altLang="zh-CN" sz="2800" b="1" dirty="0">
                <a:latin typeface="Times New Roman" panose="02020503050405090304" pitchFamily="18" charset="0"/>
                <a:ea typeface="宋体" panose="02010600030101010101" pitchFamily="2" charset="-122"/>
              </a:rPr>
              <a:t>Lagrange</a:t>
            </a:r>
            <a:r>
              <a:rPr kumimoji="1" lang="zh-CN" altLang="en-US" sz="2800" b="1" dirty="0">
                <a:latin typeface="Times New Roman" panose="02020503050405090304" pitchFamily="18" charset="0"/>
                <a:ea typeface="宋体" panose="02010600030101010101" pitchFamily="2" charset="-122"/>
              </a:rPr>
              <a:t>）乘数法解决等式约束下的条件极值问题。</a:t>
            </a:r>
            <a:endParaRPr kumimoji="1" lang="zh-CN" altLang="en-US" sz="2800" b="1" dirty="0">
              <a:latin typeface="Times New Roman" panose="02020503050405090304" pitchFamily="18" charset="0"/>
              <a:ea typeface="宋体" panose="02010600030101010101" pitchFamily="2" charset="-122"/>
            </a:endParaRPr>
          </a:p>
          <a:p>
            <a:pPr algn="l">
              <a:spcBef>
                <a:spcPct val="20000"/>
              </a:spcBef>
            </a:pPr>
            <a:endParaRPr kumimoji="1" lang="en-US" altLang="zh-CN" sz="2800" b="1" dirty="0">
              <a:latin typeface="Times New Roman" panose="02020503050405090304" pitchFamily="18" charset="0"/>
              <a:ea typeface="宋体" panose="02010600030101010101" pitchFamily="2" charset="-122"/>
            </a:endParaRPr>
          </a:p>
          <a:p>
            <a:pPr algn="l">
              <a:spcBef>
                <a:spcPct val="20000"/>
              </a:spcBef>
            </a:pPr>
            <a:r>
              <a:rPr kumimoji="1" lang="zh-CN" altLang="en-US" sz="2800" b="1" dirty="0">
                <a:latin typeface="Times New Roman" panose="02020503050405090304" pitchFamily="18" charset="0"/>
                <a:ea typeface="宋体" panose="02010600030101010101" pitchFamily="2" charset="-122"/>
              </a:rPr>
              <a:t>计算机技术的出现，使得数学家研究出了许多最优化方法和算法用以解决以前难以解决的问题。</a:t>
            </a:r>
            <a:endParaRPr kumimoji="1" lang="zh-CN" altLang="en-US" sz="2800" b="1" dirty="0">
              <a:latin typeface="Times New Roman" panose="02020503050405090304" pitchFamily="18" charset="0"/>
              <a:ea typeface="宋体" panose="02010600030101010101" pitchFamily="2" charset="-122"/>
            </a:endParaRPr>
          </a:p>
        </p:txBody>
      </p:sp>
      <p:sp>
        <p:nvSpPr>
          <p:cNvPr id="10" name="矩形 9"/>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最优化方法概述</a:t>
            </a:r>
            <a:endPar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401744"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整数规划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9" name="Text Box 2"/>
          <p:cNvSpPr txBox="1">
            <a:spLocks noChangeArrowheads="1"/>
          </p:cNvSpPr>
          <p:nvPr/>
        </p:nvSpPr>
        <p:spPr bwMode="auto">
          <a:xfrm>
            <a:off x="611560" y="1114860"/>
            <a:ext cx="762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rPr>
              <a:t>设用第一种炼法炼钢</a:t>
            </a:r>
            <a:r>
              <a:rPr lang="en-US" altLang="zh-CN" sz="2400" b="1" i="1" dirty="0">
                <a:solidFill>
                  <a:schemeClr val="tx1"/>
                </a:solidFill>
              </a:rPr>
              <a:t>x</a:t>
            </a:r>
            <a:r>
              <a:rPr lang="en-US" altLang="zh-CN" sz="2400" b="1" baseline="-25000" dirty="0">
                <a:solidFill>
                  <a:schemeClr val="tx1"/>
                </a:solidFill>
              </a:rPr>
              <a:t>1</a:t>
            </a:r>
            <a:r>
              <a:rPr lang="zh-CN" altLang="en-US" sz="2400" b="1" dirty="0">
                <a:solidFill>
                  <a:schemeClr val="tx1"/>
                </a:solidFill>
              </a:rPr>
              <a:t>炉，第二种炼钢</a:t>
            </a:r>
            <a:r>
              <a:rPr lang="en-US" altLang="zh-CN" sz="2400" b="1" i="1" dirty="0">
                <a:solidFill>
                  <a:schemeClr val="tx1"/>
                </a:solidFill>
              </a:rPr>
              <a:t>x</a:t>
            </a:r>
            <a:r>
              <a:rPr lang="en-US" altLang="zh-CN" sz="2400" b="1" baseline="-25000" dirty="0">
                <a:solidFill>
                  <a:schemeClr val="tx1"/>
                </a:solidFill>
              </a:rPr>
              <a:t>2</a:t>
            </a:r>
            <a:r>
              <a:rPr lang="zh-CN" altLang="en-US" sz="2400" b="1" dirty="0">
                <a:solidFill>
                  <a:schemeClr val="tx1"/>
                </a:solidFill>
              </a:rPr>
              <a:t>炉 </a:t>
            </a:r>
            <a:endParaRPr lang="zh-CN" altLang="en-US" sz="2400" b="1" dirty="0">
              <a:solidFill>
                <a:schemeClr val="tx1"/>
              </a:solidFill>
            </a:endParaRPr>
          </a:p>
        </p:txBody>
      </p:sp>
      <p:graphicFrame>
        <p:nvGraphicFramePr>
          <p:cNvPr id="10" name="Object 3"/>
          <p:cNvGraphicFramePr>
            <a:graphicFrameLocks noChangeAspect="1"/>
          </p:cNvGraphicFramePr>
          <p:nvPr/>
        </p:nvGraphicFramePr>
        <p:xfrm>
          <a:off x="2214563" y="1963738"/>
          <a:ext cx="3057525" cy="474662"/>
        </p:xfrm>
        <a:graphic>
          <a:graphicData uri="http://schemas.openxmlformats.org/presentationml/2006/ole">
            <mc:AlternateContent xmlns:mc="http://schemas.openxmlformats.org/markup-compatibility/2006">
              <mc:Choice xmlns:v="urn:schemas-microsoft-com:vml" Requires="v">
                <p:oleObj spid="_x0000_s32862" name="Equation" r:id="rId2" imgW="27736800" imgH="4267200" progId="Equation.DSMT4">
                  <p:embed/>
                </p:oleObj>
              </mc:Choice>
              <mc:Fallback>
                <p:oleObj name="Equation" r:id="rId2" imgW="27736800" imgH="4267200" progId="Equation.DSMT4">
                  <p:embed/>
                  <p:pic>
                    <p:nvPicPr>
                      <p:cNvPr id="0" name="Object 3"/>
                      <p:cNvPicPr>
                        <a:picLocks noChangeAspect="1" noChangeArrowheads="1"/>
                      </p:cNvPicPr>
                      <p:nvPr/>
                    </p:nvPicPr>
                    <p:blipFill>
                      <a:blip r:embed="rId3"/>
                      <a:srcRect/>
                      <a:stretch>
                        <a:fillRect/>
                      </a:stretch>
                    </p:blipFill>
                    <p:spPr bwMode="auto">
                      <a:xfrm>
                        <a:off x="2214563" y="1963738"/>
                        <a:ext cx="3057525" cy="474662"/>
                      </a:xfrm>
                      <a:prstGeom prst="rect">
                        <a:avLst/>
                      </a:prstGeom>
                      <a:noFill/>
                    </p:spPr>
                  </p:pic>
                </p:oleObj>
              </mc:Fallback>
            </mc:AlternateContent>
          </a:graphicData>
        </a:graphic>
      </p:graphicFrame>
      <p:graphicFrame>
        <p:nvGraphicFramePr>
          <p:cNvPr id="11" name="Object 4"/>
          <p:cNvGraphicFramePr>
            <a:graphicFrameLocks noChangeAspect="1"/>
          </p:cNvGraphicFramePr>
          <p:nvPr/>
        </p:nvGraphicFramePr>
        <p:xfrm>
          <a:off x="2194991" y="2708920"/>
          <a:ext cx="3313113" cy="2439988"/>
        </p:xfrm>
        <a:graphic>
          <a:graphicData uri="http://schemas.openxmlformats.org/presentationml/2006/ole">
            <mc:AlternateContent xmlns:mc="http://schemas.openxmlformats.org/markup-compatibility/2006">
              <mc:Choice xmlns:v="urn:schemas-microsoft-com:vml" Requires="v">
                <p:oleObj spid="_x0000_s32863" name="Equation" r:id="rId4" imgW="1116330" imgH="824865" progId="Equation.DSMT4">
                  <p:embed/>
                </p:oleObj>
              </mc:Choice>
              <mc:Fallback>
                <p:oleObj name="Equation" r:id="rId4" imgW="1116330" imgH="824865"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4991" y="2708920"/>
                        <a:ext cx="3313113"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5"/>
          <p:cNvSpPr txBox="1">
            <a:spLocks noChangeArrowheads="1"/>
          </p:cNvSpPr>
          <p:nvPr/>
        </p:nvSpPr>
        <p:spPr bwMode="auto">
          <a:xfrm>
            <a:off x="1619672" y="3760320"/>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err="1">
                <a:solidFill>
                  <a:schemeClr val="tx1"/>
                </a:solidFill>
                <a:ea typeface="黑体" panose="02010609060101010101" pitchFamily="49" charset="-122"/>
              </a:rPr>
              <a:t>s.t.</a:t>
            </a:r>
            <a:endParaRPr lang="en-US" altLang="zh-CN" dirty="0">
              <a:solidFill>
                <a:schemeClr val="tx1"/>
              </a:solidFill>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401744"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非线性规划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13" name="Text Box 7"/>
          <p:cNvSpPr txBox="1">
            <a:spLocks noChangeArrowheads="1"/>
          </p:cNvSpPr>
          <p:nvPr/>
        </p:nvSpPr>
        <p:spPr bwMode="auto">
          <a:xfrm>
            <a:off x="683568" y="1074737"/>
            <a:ext cx="7772400" cy="418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20000"/>
              </a:spcBef>
            </a:pPr>
            <a:r>
              <a:rPr lang="zh-CN" altLang="en-US" sz="2800" dirty="0">
                <a:solidFill>
                  <a:schemeClr val="tx1"/>
                </a:solidFill>
                <a:ea typeface="黑体" panose="02010609060101010101" pitchFamily="49" charset="-122"/>
              </a:rPr>
              <a:t>非线性规划问题的一般数学模型：</a:t>
            </a:r>
            <a:endParaRPr lang="zh-CN" altLang="en-US" sz="2800" dirty="0">
              <a:solidFill>
                <a:schemeClr val="tx1"/>
              </a:solidFill>
              <a:ea typeface="黑体" panose="02010609060101010101" pitchFamily="49" charset="-122"/>
            </a:endParaRPr>
          </a:p>
          <a:p>
            <a:pPr algn="l">
              <a:lnSpc>
                <a:spcPct val="120000"/>
              </a:lnSpc>
              <a:spcBef>
                <a:spcPct val="20000"/>
              </a:spcBef>
            </a:pPr>
            <a:endParaRPr lang="zh-CN" altLang="en-US" sz="2800" dirty="0">
              <a:solidFill>
                <a:schemeClr val="tx1"/>
              </a:solidFill>
              <a:ea typeface="黑体" panose="02010609060101010101" pitchFamily="49" charset="-122"/>
            </a:endParaRPr>
          </a:p>
          <a:p>
            <a:pPr algn="l">
              <a:lnSpc>
                <a:spcPct val="120000"/>
              </a:lnSpc>
              <a:spcBef>
                <a:spcPct val="20000"/>
              </a:spcBef>
            </a:pPr>
            <a:endParaRPr lang="zh-CN" altLang="en-US" sz="2800" dirty="0">
              <a:solidFill>
                <a:schemeClr val="tx1"/>
              </a:solidFill>
              <a:ea typeface="黑体" panose="02010609060101010101" pitchFamily="49" charset="-122"/>
            </a:endParaRPr>
          </a:p>
          <a:p>
            <a:pPr algn="l">
              <a:lnSpc>
                <a:spcPct val="120000"/>
              </a:lnSpc>
              <a:spcBef>
                <a:spcPct val="20000"/>
              </a:spcBef>
            </a:pPr>
            <a:endParaRPr lang="zh-CN" altLang="en-US" sz="2800" dirty="0">
              <a:solidFill>
                <a:schemeClr val="tx1"/>
              </a:solidFill>
              <a:ea typeface="黑体" panose="02010609060101010101" pitchFamily="49" charset="-122"/>
            </a:endParaRPr>
          </a:p>
          <a:p>
            <a:pPr algn="l">
              <a:lnSpc>
                <a:spcPct val="120000"/>
              </a:lnSpc>
              <a:spcBef>
                <a:spcPct val="20000"/>
              </a:spcBef>
            </a:pPr>
            <a:endParaRPr lang="zh-CN" altLang="en-US" sz="2800" dirty="0">
              <a:solidFill>
                <a:schemeClr val="tx1"/>
              </a:solidFill>
              <a:ea typeface="黑体" panose="02010609060101010101" pitchFamily="49" charset="-122"/>
            </a:endParaRPr>
          </a:p>
          <a:p>
            <a:pPr algn="l">
              <a:lnSpc>
                <a:spcPct val="120000"/>
              </a:lnSpc>
              <a:spcBef>
                <a:spcPct val="20000"/>
              </a:spcBef>
            </a:pPr>
            <a:r>
              <a:rPr lang="zh-CN" altLang="en-US" sz="2800" dirty="0">
                <a:solidFill>
                  <a:schemeClr val="tx1"/>
                </a:solidFill>
                <a:ea typeface="黑体" panose="02010609060101010101" pitchFamily="49" charset="-122"/>
              </a:rPr>
              <a:t>其中，            ，</a:t>
            </a:r>
            <a:r>
              <a:rPr lang="en-US" altLang="zh-CN" sz="2800" i="1" dirty="0">
                <a:solidFill>
                  <a:schemeClr val="tx1"/>
                </a:solidFill>
                <a:ea typeface="黑体" panose="02010609060101010101" pitchFamily="49" charset="-122"/>
              </a:rPr>
              <a:t>f(x)</a:t>
            </a:r>
            <a:r>
              <a:rPr lang="zh-CN" altLang="en-US" sz="2800" dirty="0">
                <a:solidFill>
                  <a:schemeClr val="tx1"/>
                </a:solidFill>
                <a:ea typeface="黑体" panose="02010609060101010101" pitchFamily="49" charset="-122"/>
              </a:rPr>
              <a:t>为目标函数；</a:t>
            </a:r>
            <a:r>
              <a:rPr lang="en-US" altLang="zh-CN" sz="2800" i="1" dirty="0" err="1">
                <a:solidFill>
                  <a:schemeClr val="tx1"/>
                </a:solidFill>
                <a:ea typeface="黑体" panose="02010609060101010101" pitchFamily="49" charset="-122"/>
              </a:rPr>
              <a:t>g</a:t>
            </a:r>
            <a:r>
              <a:rPr lang="en-US" altLang="zh-CN" sz="2800" i="1" baseline="-25000" dirty="0" err="1">
                <a:solidFill>
                  <a:schemeClr val="tx1"/>
                </a:solidFill>
                <a:ea typeface="黑体" panose="02010609060101010101" pitchFamily="49" charset="-122"/>
              </a:rPr>
              <a:t>i</a:t>
            </a:r>
            <a:r>
              <a:rPr lang="en-US" altLang="zh-CN" sz="2800" i="1" dirty="0">
                <a:solidFill>
                  <a:schemeClr val="tx1"/>
                </a:solidFill>
                <a:ea typeface="黑体" panose="02010609060101010101" pitchFamily="49" charset="-122"/>
              </a:rPr>
              <a:t>(x)</a:t>
            </a:r>
            <a:r>
              <a:rPr lang="zh-CN" altLang="en-US" sz="2800" dirty="0">
                <a:solidFill>
                  <a:schemeClr val="tx1"/>
                </a:solidFill>
                <a:ea typeface="黑体" panose="02010609060101010101" pitchFamily="49" charset="-122"/>
              </a:rPr>
              <a:t>，</a:t>
            </a:r>
            <a:r>
              <a:rPr lang="en-US" altLang="zh-CN" sz="2800" i="1" dirty="0" err="1">
                <a:solidFill>
                  <a:schemeClr val="tx1"/>
                </a:solidFill>
                <a:ea typeface="黑体" panose="02010609060101010101" pitchFamily="49" charset="-122"/>
              </a:rPr>
              <a:t>h</a:t>
            </a:r>
            <a:r>
              <a:rPr lang="en-US" altLang="zh-CN" sz="2800" i="1" baseline="-25000" dirty="0" err="1">
                <a:solidFill>
                  <a:schemeClr val="tx1"/>
                </a:solidFill>
                <a:ea typeface="黑体" panose="02010609060101010101" pitchFamily="49" charset="-122"/>
              </a:rPr>
              <a:t>j</a:t>
            </a:r>
            <a:r>
              <a:rPr lang="en-US" altLang="zh-CN" sz="2800" i="1" dirty="0">
                <a:solidFill>
                  <a:schemeClr val="tx1"/>
                </a:solidFill>
                <a:ea typeface="黑体" panose="02010609060101010101" pitchFamily="49" charset="-122"/>
              </a:rPr>
              <a:t>(x)</a:t>
            </a:r>
            <a:r>
              <a:rPr lang="zh-CN" altLang="en-US" sz="2800" dirty="0">
                <a:solidFill>
                  <a:schemeClr val="tx1"/>
                </a:solidFill>
                <a:ea typeface="黑体" panose="02010609060101010101" pitchFamily="49" charset="-122"/>
              </a:rPr>
              <a:t>为约束函数</a:t>
            </a:r>
            <a:r>
              <a:rPr lang="en-US" altLang="zh-CN" sz="2800" dirty="0">
                <a:solidFill>
                  <a:schemeClr val="tx1"/>
                </a:solidFill>
                <a:ea typeface="黑体" panose="02010609060101010101" pitchFamily="49" charset="-122"/>
              </a:rPr>
              <a:t>,</a:t>
            </a:r>
            <a:r>
              <a:rPr lang="zh-CN" altLang="en-US" sz="2800" dirty="0">
                <a:solidFill>
                  <a:schemeClr val="tx1"/>
                </a:solidFill>
                <a:ea typeface="黑体" panose="02010609060101010101" pitchFamily="49" charset="-122"/>
              </a:rPr>
              <a:t>这些函数中至少有一个是</a:t>
            </a:r>
            <a:r>
              <a:rPr lang="zh-CN" altLang="en-US" sz="2800" dirty="0">
                <a:solidFill>
                  <a:srgbClr val="FF0000"/>
                </a:solidFill>
                <a:ea typeface="黑体" panose="02010609060101010101" pitchFamily="49" charset="-122"/>
              </a:rPr>
              <a:t>非线性</a:t>
            </a:r>
            <a:r>
              <a:rPr lang="zh-CN" altLang="en-US" sz="2800" dirty="0">
                <a:solidFill>
                  <a:schemeClr val="tx1"/>
                </a:solidFill>
                <a:ea typeface="黑体" panose="02010609060101010101" pitchFamily="49" charset="-122"/>
              </a:rPr>
              <a:t>函数。</a:t>
            </a:r>
            <a:endParaRPr lang="zh-CN" altLang="en-US" sz="2800" dirty="0">
              <a:solidFill>
                <a:schemeClr val="tx1"/>
              </a:solidFill>
              <a:ea typeface="黑体" panose="02010609060101010101" pitchFamily="49" charset="-122"/>
            </a:endParaRPr>
          </a:p>
        </p:txBody>
      </p:sp>
      <p:graphicFrame>
        <p:nvGraphicFramePr>
          <p:cNvPr id="14" name="Object 8"/>
          <p:cNvGraphicFramePr>
            <a:graphicFrameLocks noChangeAspect="1"/>
          </p:cNvGraphicFramePr>
          <p:nvPr/>
        </p:nvGraphicFramePr>
        <p:xfrm>
          <a:off x="2339752" y="1767792"/>
          <a:ext cx="4152900" cy="1646238"/>
        </p:xfrm>
        <a:graphic>
          <a:graphicData uri="http://schemas.openxmlformats.org/presentationml/2006/ole">
            <mc:AlternateContent xmlns:mc="http://schemas.openxmlformats.org/markup-compatibility/2006">
              <mc:Choice xmlns:v="urn:schemas-microsoft-com:vml" Requires="v">
                <p:oleObj spid="_x0000_s33884" name="Equation" r:id="rId2" imgW="1520190" imgH="600075" progId="Equation.DSMT4">
                  <p:embed/>
                </p:oleObj>
              </mc:Choice>
              <mc:Fallback>
                <p:oleObj name="Equation" r:id="rId2" imgW="1520190" imgH="600075"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767792"/>
                        <a:ext cx="41529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9"/>
          <p:cNvGraphicFramePr>
            <a:graphicFrameLocks noChangeAspect="1"/>
          </p:cNvGraphicFramePr>
          <p:nvPr/>
        </p:nvGraphicFramePr>
        <p:xfrm>
          <a:off x="1691680" y="4098584"/>
          <a:ext cx="1147762" cy="500062"/>
        </p:xfrm>
        <a:graphic>
          <a:graphicData uri="http://schemas.openxmlformats.org/presentationml/2006/ole">
            <mc:AlternateContent xmlns:mc="http://schemas.openxmlformats.org/markup-compatibility/2006">
              <mc:Choice xmlns:v="urn:schemas-microsoft-com:vml" Requires="v">
                <p:oleObj spid="_x0000_s33885" name="" r:id="rId4" imgW="454660" imgH="196215" progId="Equation.3">
                  <p:embed/>
                </p:oleObj>
              </mc:Choice>
              <mc:Fallback>
                <p:oleObj name="" r:id="rId4" imgW="454660" imgH="196215"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098584"/>
                        <a:ext cx="114776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401744"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非线性规划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9" name="Text Box 3"/>
          <p:cNvSpPr txBox="1">
            <a:spLocks noChangeArrowheads="1"/>
          </p:cNvSpPr>
          <p:nvPr/>
        </p:nvSpPr>
        <p:spPr bwMode="auto">
          <a:xfrm>
            <a:off x="62880" y="1052736"/>
            <a:ext cx="9083675" cy="30469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zh-CN" altLang="en-US" sz="2400" dirty="0">
                <a:ea typeface="黑体" panose="02010609060101010101" pitchFamily="49" charset="-122"/>
              </a:rPr>
              <a:t>例：</a:t>
            </a:r>
            <a:r>
              <a:rPr lang="zh-CN" altLang="en-US" sz="2400" dirty="0">
                <a:solidFill>
                  <a:schemeClr val="tx1"/>
                </a:solidFill>
                <a:ea typeface="黑体" panose="02010609060101010101" pitchFamily="49" charset="-122"/>
              </a:rPr>
              <a:t>某公司有</a:t>
            </a:r>
            <a:r>
              <a:rPr lang="en-US" altLang="zh-CN" sz="2400" dirty="0">
                <a:solidFill>
                  <a:schemeClr val="tx1"/>
                </a:solidFill>
                <a:ea typeface="黑体" panose="02010609060101010101" pitchFamily="49" charset="-122"/>
              </a:rPr>
              <a:t>6</a:t>
            </a:r>
            <a:r>
              <a:rPr lang="zh-CN" altLang="en-US" sz="2400" dirty="0">
                <a:solidFill>
                  <a:schemeClr val="tx1"/>
                </a:solidFill>
                <a:ea typeface="黑体" panose="02010609060101010101" pitchFamily="49" charset="-122"/>
              </a:rPr>
              <a:t>个建筑工地要开工，每个工地的位置（用平面坐标系</a:t>
            </a:r>
            <a:r>
              <a:rPr lang="en-US" altLang="zh-CN" sz="2400" dirty="0">
                <a:solidFill>
                  <a:schemeClr val="tx1"/>
                </a:solidFill>
                <a:ea typeface="黑体" panose="02010609060101010101" pitchFamily="49" charset="-122"/>
              </a:rPr>
              <a:t>a</a:t>
            </a:r>
            <a:r>
              <a:rPr lang="zh-CN" altLang="en-US" sz="2400" dirty="0">
                <a:solidFill>
                  <a:schemeClr val="tx1"/>
                </a:solidFill>
                <a:ea typeface="黑体" panose="02010609060101010101" pitchFamily="49" charset="-122"/>
              </a:rPr>
              <a:t>，</a:t>
            </a:r>
            <a:r>
              <a:rPr lang="en-US" altLang="zh-CN" sz="2400" dirty="0">
                <a:solidFill>
                  <a:schemeClr val="tx1"/>
                </a:solidFill>
                <a:ea typeface="黑体" panose="02010609060101010101" pitchFamily="49" charset="-122"/>
              </a:rPr>
              <a:t>b</a:t>
            </a:r>
            <a:r>
              <a:rPr lang="zh-CN" altLang="en-US" sz="2400" dirty="0">
                <a:solidFill>
                  <a:schemeClr val="tx1"/>
                </a:solidFill>
                <a:ea typeface="黑体" panose="02010609060101010101" pitchFamily="49" charset="-122"/>
              </a:rPr>
              <a:t>表示，距离单位：</a:t>
            </a:r>
            <a:r>
              <a:rPr lang="en-US" altLang="zh-CN" sz="2400" dirty="0">
                <a:solidFill>
                  <a:schemeClr val="tx1"/>
                </a:solidFill>
                <a:ea typeface="黑体" panose="02010609060101010101" pitchFamily="49" charset="-122"/>
              </a:rPr>
              <a:t>km</a:t>
            </a:r>
            <a:r>
              <a:rPr lang="zh-CN" altLang="en-US" sz="2400" dirty="0">
                <a:solidFill>
                  <a:schemeClr val="tx1"/>
                </a:solidFill>
                <a:ea typeface="黑体" panose="02010609060101010101" pitchFamily="49" charset="-122"/>
              </a:rPr>
              <a:t>）及水泥日用量</a:t>
            </a:r>
            <a:r>
              <a:rPr lang="en-US" altLang="zh-CN" sz="2400" dirty="0">
                <a:solidFill>
                  <a:schemeClr val="tx1"/>
                </a:solidFill>
                <a:ea typeface="黑体" panose="02010609060101010101" pitchFamily="49" charset="-122"/>
              </a:rPr>
              <a:t>d(t)</a:t>
            </a:r>
            <a:r>
              <a:rPr lang="zh-CN" altLang="en-US" sz="2400" dirty="0">
                <a:solidFill>
                  <a:schemeClr val="tx1"/>
                </a:solidFill>
                <a:ea typeface="黑体" panose="02010609060101010101" pitchFamily="49" charset="-122"/>
              </a:rPr>
              <a:t>由下表给出．目前有两个临时料场位于</a:t>
            </a:r>
            <a:r>
              <a:rPr lang="en-US" altLang="zh-CN" sz="2400" dirty="0">
                <a:solidFill>
                  <a:schemeClr val="tx1"/>
                </a:solidFill>
                <a:ea typeface="黑体" panose="02010609060101010101" pitchFamily="49" charset="-122"/>
              </a:rPr>
              <a:t>A(5,1)</a:t>
            </a:r>
            <a:r>
              <a:rPr lang="zh-CN" altLang="en-US" sz="2400" dirty="0">
                <a:solidFill>
                  <a:schemeClr val="tx1"/>
                </a:solidFill>
                <a:ea typeface="黑体" panose="02010609060101010101" pitchFamily="49" charset="-122"/>
              </a:rPr>
              <a:t>，</a:t>
            </a:r>
            <a:r>
              <a:rPr lang="en-US" altLang="zh-CN" sz="2400" dirty="0">
                <a:solidFill>
                  <a:schemeClr val="tx1"/>
                </a:solidFill>
                <a:ea typeface="黑体" panose="02010609060101010101" pitchFamily="49" charset="-122"/>
              </a:rPr>
              <a:t>B(2,7)</a:t>
            </a:r>
            <a:r>
              <a:rPr lang="zh-CN" altLang="en-US" sz="2400" dirty="0">
                <a:solidFill>
                  <a:schemeClr val="tx1"/>
                </a:solidFill>
                <a:ea typeface="黑体" panose="02010609060101010101" pitchFamily="49" charset="-122"/>
              </a:rPr>
              <a:t>，日储量各有</a:t>
            </a:r>
            <a:r>
              <a:rPr lang="en-US" altLang="zh-CN" sz="2400" dirty="0">
                <a:solidFill>
                  <a:schemeClr val="tx1"/>
                </a:solidFill>
                <a:ea typeface="黑体" panose="02010609060101010101" pitchFamily="49" charset="-122"/>
              </a:rPr>
              <a:t>20t</a:t>
            </a:r>
            <a:r>
              <a:rPr lang="zh-CN" altLang="en-US" sz="2400" dirty="0">
                <a:solidFill>
                  <a:schemeClr val="tx1"/>
                </a:solidFill>
                <a:ea typeface="黑体" panose="02010609060101010101" pitchFamily="49" charset="-122"/>
              </a:rPr>
              <a:t>．假设从料场到工地之间均有直线道路相连．</a:t>
            </a:r>
            <a:endParaRPr lang="zh-CN" altLang="en-US" sz="2400" dirty="0">
              <a:solidFill>
                <a:schemeClr val="tx1"/>
              </a:solidFill>
              <a:ea typeface="黑体" panose="02010609060101010101" pitchFamily="49" charset="-122"/>
            </a:endParaRPr>
          </a:p>
          <a:p>
            <a:pPr algn="l">
              <a:spcBef>
                <a:spcPct val="0"/>
              </a:spcBef>
            </a:pPr>
            <a:r>
              <a:rPr lang="zh-CN" altLang="en-US" sz="2400" dirty="0">
                <a:solidFill>
                  <a:schemeClr val="tx1"/>
                </a:solidFill>
                <a:ea typeface="黑体" panose="02010609060101010101" pitchFamily="49" charset="-122"/>
              </a:rPr>
              <a:t>  （</a:t>
            </a:r>
            <a:r>
              <a:rPr lang="en-US" altLang="zh-CN" sz="2400" dirty="0">
                <a:solidFill>
                  <a:schemeClr val="tx1"/>
                </a:solidFill>
                <a:ea typeface="黑体" panose="02010609060101010101" pitchFamily="49" charset="-122"/>
              </a:rPr>
              <a:t>1</a:t>
            </a:r>
            <a:r>
              <a:rPr lang="zh-CN" altLang="en-US" sz="2400" dirty="0">
                <a:solidFill>
                  <a:schemeClr val="tx1"/>
                </a:solidFill>
                <a:ea typeface="黑体" panose="02010609060101010101" pitchFamily="49" charset="-122"/>
              </a:rPr>
              <a:t>）试制定每天的供应计划，即从</a:t>
            </a:r>
            <a:r>
              <a:rPr lang="en-US" altLang="zh-CN" sz="2400" dirty="0">
                <a:solidFill>
                  <a:schemeClr val="tx1"/>
                </a:solidFill>
                <a:ea typeface="黑体" panose="02010609060101010101" pitchFamily="49" charset="-122"/>
              </a:rPr>
              <a:t>A</a:t>
            </a:r>
            <a:r>
              <a:rPr lang="zh-CN" altLang="en-US" sz="2400" dirty="0">
                <a:solidFill>
                  <a:schemeClr val="tx1"/>
                </a:solidFill>
                <a:ea typeface="黑体" panose="02010609060101010101" pitchFamily="49" charset="-122"/>
              </a:rPr>
              <a:t>，</a:t>
            </a:r>
            <a:r>
              <a:rPr lang="en-US" altLang="zh-CN" sz="2400" dirty="0">
                <a:solidFill>
                  <a:schemeClr val="tx1"/>
                </a:solidFill>
                <a:ea typeface="黑体" panose="02010609060101010101" pitchFamily="49" charset="-122"/>
              </a:rPr>
              <a:t>B</a:t>
            </a:r>
            <a:r>
              <a:rPr lang="zh-CN" altLang="en-US" sz="2400" dirty="0">
                <a:solidFill>
                  <a:schemeClr val="tx1"/>
                </a:solidFill>
                <a:ea typeface="黑体" panose="02010609060101010101" pitchFamily="49" charset="-122"/>
              </a:rPr>
              <a:t>两料场分别向各工地运送多少水泥，可使总的吨千米数最小．</a:t>
            </a:r>
            <a:endParaRPr lang="zh-CN" altLang="en-US" sz="2400" dirty="0">
              <a:solidFill>
                <a:schemeClr val="tx1"/>
              </a:solidFill>
              <a:ea typeface="黑体" panose="02010609060101010101" pitchFamily="49" charset="-122"/>
            </a:endParaRPr>
          </a:p>
          <a:p>
            <a:pPr algn="l">
              <a:spcBef>
                <a:spcPct val="0"/>
              </a:spcBef>
            </a:pPr>
            <a:r>
              <a:rPr lang="zh-CN" altLang="en-US" sz="2400" dirty="0">
                <a:solidFill>
                  <a:schemeClr val="tx1"/>
                </a:solidFill>
                <a:ea typeface="黑体" panose="02010609060101010101" pitchFamily="49" charset="-122"/>
              </a:rPr>
              <a:t> （</a:t>
            </a:r>
            <a:r>
              <a:rPr lang="en-US" altLang="zh-CN" sz="2400" dirty="0">
                <a:solidFill>
                  <a:schemeClr val="tx1"/>
                </a:solidFill>
                <a:ea typeface="黑体" panose="02010609060101010101" pitchFamily="49" charset="-122"/>
              </a:rPr>
              <a:t>2</a:t>
            </a:r>
            <a:r>
              <a:rPr lang="zh-CN" altLang="en-US" sz="2400" dirty="0">
                <a:solidFill>
                  <a:schemeClr val="tx1"/>
                </a:solidFill>
                <a:ea typeface="黑体" panose="02010609060101010101" pitchFamily="49" charset="-122"/>
              </a:rPr>
              <a:t>）为了进一步减少吨千米数，打算舍弃两个临时料场，改建两个新的，日储量各为</a:t>
            </a:r>
            <a:r>
              <a:rPr lang="en-US" altLang="zh-CN" sz="2400" dirty="0">
                <a:solidFill>
                  <a:schemeClr val="tx1"/>
                </a:solidFill>
                <a:ea typeface="黑体" panose="02010609060101010101" pitchFamily="49" charset="-122"/>
              </a:rPr>
              <a:t>20t</a:t>
            </a:r>
            <a:r>
              <a:rPr lang="zh-CN" altLang="en-US" sz="2400" dirty="0">
                <a:solidFill>
                  <a:schemeClr val="tx1"/>
                </a:solidFill>
                <a:ea typeface="黑体" panose="02010609060101010101" pitchFamily="49" charset="-122"/>
              </a:rPr>
              <a:t>，问应建在何处，节省的吨千米数有多大？</a:t>
            </a:r>
            <a:endParaRPr lang="zh-CN" altLang="en-US" sz="2400" dirty="0">
              <a:solidFill>
                <a:schemeClr val="tx1"/>
              </a:solidFill>
              <a:ea typeface="黑体" panose="02010609060101010101" pitchFamily="49" charset="-122"/>
            </a:endParaRPr>
          </a:p>
        </p:txBody>
      </p:sp>
      <p:graphicFrame>
        <p:nvGraphicFramePr>
          <p:cNvPr id="10" name="Object 4"/>
          <p:cNvGraphicFramePr>
            <a:graphicFrameLocks noChangeAspect="1"/>
          </p:cNvGraphicFramePr>
          <p:nvPr/>
        </p:nvGraphicFramePr>
        <p:xfrm>
          <a:off x="107504" y="4321175"/>
          <a:ext cx="8856984" cy="1765300"/>
        </p:xfrm>
        <a:graphic>
          <a:graphicData uri="http://schemas.openxmlformats.org/presentationml/2006/ole">
            <mc:AlternateContent xmlns:mc="http://schemas.openxmlformats.org/markup-compatibility/2006">
              <mc:Choice xmlns:v="urn:schemas-microsoft-com:vml" Requires="v">
                <p:oleObj spid="_x0000_s34863" name="文档" r:id="rId2" imgW="5618480" imgH="987425" progId="Word.Document.8">
                  <p:embed/>
                </p:oleObj>
              </mc:Choice>
              <mc:Fallback>
                <p:oleObj name="文档" r:id="rId2" imgW="5618480" imgH="987425"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321175"/>
                        <a:ext cx="8856984" cy="1765300"/>
                      </a:xfrm>
                      <a:prstGeom prst="rect">
                        <a:avLst/>
                      </a:prstGeom>
                      <a:noFill/>
                      <a:ln>
                        <a:noFill/>
                      </a:ln>
                      <a:effec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393206"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非线性规划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11" name="Text Box 2"/>
          <p:cNvSpPr txBox="1">
            <a:spLocks noChangeArrowheads="1"/>
          </p:cNvSpPr>
          <p:nvPr/>
        </p:nvSpPr>
        <p:spPr bwMode="auto">
          <a:xfrm>
            <a:off x="220062" y="973123"/>
            <a:ext cx="1620957" cy="523220"/>
          </a:xfrm>
          <a:prstGeom prst="rect">
            <a:avLst/>
          </a:prstGeom>
          <a:solidFill>
            <a:schemeClr val="accent3">
              <a:lumMod val="20000"/>
              <a:lumOff val="80000"/>
            </a:schemeClr>
          </a:solidFill>
          <a:ln>
            <a:noFill/>
          </a:ln>
          <a:effectLst/>
        </p:spPr>
        <p:txBody>
          <a:bodyPr wrap="none">
            <a:spAutoFit/>
          </a:bodyPr>
          <a:lstStyle/>
          <a:p>
            <a:pPr algn="l"/>
            <a:r>
              <a:rPr lang="zh-CN" altLang="en-US" sz="2800" b="1" dirty="0">
                <a:solidFill>
                  <a:schemeClr val="tx1"/>
                </a:solidFill>
                <a:ea typeface="黑体" panose="02010609060101010101" pitchFamily="49" charset="-122"/>
              </a:rPr>
              <a:t>建立模型</a:t>
            </a:r>
            <a:endParaRPr lang="zh-CN" altLang="en-US" sz="2800" b="1" dirty="0">
              <a:solidFill>
                <a:schemeClr val="tx1"/>
              </a:solidFill>
              <a:ea typeface="黑体" panose="02010609060101010101" pitchFamily="49" charset="-122"/>
            </a:endParaRPr>
          </a:p>
        </p:txBody>
      </p:sp>
      <p:sp>
        <p:nvSpPr>
          <p:cNvPr id="12" name="Text Box 3"/>
          <p:cNvSpPr txBox="1">
            <a:spLocks noChangeArrowheads="1"/>
          </p:cNvSpPr>
          <p:nvPr/>
        </p:nvSpPr>
        <p:spPr bwMode="auto">
          <a:xfrm>
            <a:off x="242965" y="1532785"/>
            <a:ext cx="8384386" cy="83099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chemeClr val="tx1"/>
                </a:solidFill>
                <a:ea typeface="黑体" panose="02010609060101010101" pitchFamily="49" charset="-122"/>
              </a:rPr>
              <a:t>记工地的位置为</a:t>
            </a:r>
            <a:r>
              <a:rPr lang="en-US" altLang="zh-CN" sz="2400" dirty="0">
                <a:solidFill>
                  <a:schemeClr val="tx1"/>
                </a:solidFill>
                <a:ea typeface="黑体" panose="02010609060101010101" pitchFamily="49" charset="-122"/>
              </a:rPr>
              <a:t>(a</a:t>
            </a:r>
            <a:r>
              <a:rPr lang="en-US" altLang="zh-CN" sz="2400" baseline="-25000" dirty="0">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a:t>
            </a:r>
            <a:r>
              <a:rPr lang="en-US" altLang="zh-CN" sz="2400" dirty="0">
                <a:solidFill>
                  <a:schemeClr val="tx1"/>
                </a:solidFill>
                <a:ea typeface="黑体" panose="02010609060101010101" pitchFamily="49" charset="-122"/>
              </a:rPr>
              <a:t>b</a:t>
            </a:r>
            <a:r>
              <a:rPr lang="en-US" altLang="zh-CN" sz="2400" baseline="-25000" dirty="0">
                <a:solidFill>
                  <a:schemeClr val="tx1"/>
                </a:solidFill>
                <a:ea typeface="黑体" panose="02010609060101010101" pitchFamily="49" charset="-122"/>
              </a:rPr>
              <a:t>i</a:t>
            </a:r>
            <a:r>
              <a:rPr lang="en-US" altLang="zh-CN" sz="2400" dirty="0">
                <a:solidFill>
                  <a:schemeClr val="tx1"/>
                </a:solidFill>
                <a:ea typeface="黑体" panose="02010609060101010101" pitchFamily="49" charset="-122"/>
              </a:rPr>
              <a:t>)</a:t>
            </a:r>
            <a:r>
              <a:rPr lang="zh-CN" altLang="en-US" sz="2400" dirty="0">
                <a:solidFill>
                  <a:schemeClr val="tx1"/>
                </a:solidFill>
                <a:ea typeface="黑体" panose="02010609060101010101" pitchFamily="49" charset="-122"/>
              </a:rPr>
              <a:t>，水泥日用量为</a:t>
            </a:r>
            <a:r>
              <a:rPr lang="en-US" altLang="zh-CN" sz="2400" dirty="0">
                <a:solidFill>
                  <a:schemeClr val="tx1"/>
                </a:solidFill>
                <a:ea typeface="黑体" panose="02010609060101010101" pitchFamily="49" charset="-122"/>
              </a:rPr>
              <a:t>d</a:t>
            </a:r>
            <a:r>
              <a:rPr lang="en-US" altLang="zh-CN" sz="2400" baseline="-25000" dirty="0">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a:t>
            </a:r>
            <a:r>
              <a:rPr lang="en-US" altLang="zh-CN" sz="2400" dirty="0" err="1">
                <a:solidFill>
                  <a:schemeClr val="tx1"/>
                </a:solidFill>
                <a:ea typeface="黑体" panose="02010609060101010101" pitchFamily="49" charset="-122"/>
              </a:rPr>
              <a:t>i</a:t>
            </a:r>
            <a:r>
              <a:rPr lang="en-US" altLang="zh-CN" sz="2400" dirty="0">
                <a:solidFill>
                  <a:schemeClr val="tx1"/>
                </a:solidFill>
                <a:ea typeface="黑体" panose="02010609060101010101" pitchFamily="49" charset="-122"/>
              </a:rPr>
              <a:t>=1,…,6;</a:t>
            </a:r>
            <a:r>
              <a:rPr lang="zh-CN" altLang="en-US" sz="2400" dirty="0">
                <a:solidFill>
                  <a:schemeClr val="tx1"/>
                </a:solidFill>
                <a:ea typeface="黑体" panose="02010609060101010101" pitchFamily="49" charset="-122"/>
              </a:rPr>
              <a:t>料场位置为</a:t>
            </a:r>
            <a:r>
              <a:rPr lang="en-US" altLang="zh-CN" sz="2400" dirty="0">
                <a:solidFill>
                  <a:schemeClr val="tx1"/>
                </a:solidFill>
                <a:ea typeface="黑体" panose="02010609060101010101" pitchFamily="49" charset="-122"/>
              </a:rPr>
              <a:t>(</a:t>
            </a:r>
            <a:r>
              <a:rPr lang="en-US" altLang="zh-CN" sz="2400" dirty="0" err="1">
                <a:solidFill>
                  <a:schemeClr val="tx1"/>
                </a:solidFill>
                <a:ea typeface="黑体" panose="02010609060101010101" pitchFamily="49" charset="-122"/>
              </a:rPr>
              <a:t>x</a:t>
            </a:r>
            <a:r>
              <a:rPr lang="en-US" altLang="zh-CN" sz="2400" baseline="-25000" dirty="0" err="1">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a:t>
            </a:r>
            <a:r>
              <a:rPr lang="en-US" altLang="zh-CN" sz="2400" dirty="0" err="1">
                <a:solidFill>
                  <a:schemeClr val="tx1"/>
                </a:solidFill>
                <a:ea typeface="黑体" panose="02010609060101010101" pitchFamily="49" charset="-122"/>
              </a:rPr>
              <a:t>y</a:t>
            </a:r>
            <a:r>
              <a:rPr lang="en-US" altLang="zh-CN" sz="2400" baseline="-25000" dirty="0" err="1">
                <a:solidFill>
                  <a:schemeClr val="tx1"/>
                </a:solidFill>
                <a:ea typeface="黑体" panose="02010609060101010101" pitchFamily="49" charset="-122"/>
              </a:rPr>
              <a:t>j</a:t>
            </a:r>
            <a:r>
              <a:rPr lang="en-US" altLang="zh-CN" sz="2400" dirty="0">
                <a:solidFill>
                  <a:schemeClr val="tx1"/>
                </a:solidFill>
                <a:ea typeface="黑体" panose="02010609060101010101" pitchFamily="49" charset="-122"/>
              </a:rPr>
              <a:t>)</a:t>
            </a:r>
            <a:r>
              <a:rPr lang="zh-CN" altLang="en-US" sz="2400" dirty="0">
                <a:solidFill>
                  <a:schemeClr val="tx1"/>
                </a:solidFill>
                <a:ea typeface="黑体" panose="02010609060101010101" pitchFamily="49" charset="-122"/>
              </a:rPr>
              <a:t>，日储量为</a:t>
            </a:r>
            <a:r>
              <a:rPr lang="en-US" altLang="zh-CN" sz="2400" dirty="0" err="1">
                <a:solidFill>
                  <a:schemeClr val="tx1"/>
                </a:solidFill>
                <a:ea typeface="黑体" panose="02010609060101010101" pitchFamily="49" charset="-122"/>
              </a:rPr>
              <a:t>e</a:t>
            </a:r>
            <a:r>
              <a:rPr lang="en-US" altLang="zh-CN" sz="2400" baseline="-25000" dirty="0" err="1">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a:t>
            </a:r>
            <a:r>
              <a:rPr lang="en-US" altLang="zh-CN" sz="2400" dirty="0">
                <a:solidFill>
                  <a:schemeClr val="tx1"/>
                </a:solidFill>
                <a:ea typeface="黑体" panose="02010609060101010101" pitchFamily="49" charset="-122"/>
              </a:rPr>
              <a:t>j=1,2</a:t>
            </a:r>
            <a:r>
              <a:rPr lang="zh-CN" altLang="en-US" sz="2400" dirty="0">
                <a:solidFill>
                  <a:schemeClr val="tx1"/>
                </a:solidFill>
                <a:ea typeface="黑体" panose="02010609060101010101" pitchFamily="49" charset="-122"/>
              </a:rPr>
              <a:t>；料场</a:t>
            </a:r>
            <a:r>
              <a:rPr lang="en-US" altLang="zh-CN" sz="2400" dirty="0">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向工地</a:t>
            </a:r>
            <a:r>
              <a:rPr lang="en-US" altLang="zh-CN" sz="2400" dirty="0" err="1">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的运送量为</a:t>
            </a:r>
            <a:r>
              <a:rPr lang="en-US" altLang="zh-CN" sz="2400" dirty="0" err="1">
                <a:solidFill>
                  <a:schemeClr val="tx1"/>
                </a:solidFill>
                <a:ea typeface="黑体" panose="02010609060101010101" pitchFamily="49" charset="-122"/>
              </a:rPr>
              <a:t>X</a:t>
            </a:r>
            <a:r>
              <a:rPr lang="en-US" altLang="zh-CN" sz="2400" baseline="-25000" dirty="0" err="1">
                <a:solidFill>
                  <a:schemeClr val="tx1"/>
                </a:solidFill>
                <a:ea typeface="黑体" panose="02010609060101010101" pitchFamily="49" charset="-122"/>
              </a:rPr>
              <a:t>ij</a:t>
            </a:r>
            <a:r>
              <a:rPr lang="zh-CN" altLang="en-US" sz="2400" dirty="0">
                <a:solidFill>
                  <a:schemeClr val="tx1"/>
                </a:solidFill>
                <a:ea typeface="黑体" panose="02010609060101010101" pitchFamily="49" charset="-122"/>
              </a:rPr>
              <a:t>。</a:t>
            </a:r>
            <a:endParaRPr lang="zh-CN" altLang="en-US" sz="2400" dirty="0">
              <a:solidFill>
                <a:srgbClr val="FF0000"/>
              </a:solidFill>
              <a:ea typeface="黑体" panose="02010609060101010101" pitchFamily="49" charset="-122"/>
            </a:endParaRPr>
          </a:p>
        </p:txBody>
      </p:sp>
      <p:graphicFrame>
        <p:nvGraphicFramePr>
          <p:cNvPr id="13" name="Object 4"/>
          <p:cNvGraphicFramePr>
            <a:graphicFrameLocks noChangeAspect="1"/>
          </p:cNvGraphicFramePr>
          <p:nvPr/>
        </p:nvGraphicFramePr>
        <p:xfrm>
          <a:off x="119063" y="2595563"/>
          <a:ext cx="8604250" cy="2095500"/>
        </p:xfrm>
        <a:graphic>
          <a:graphicData uri="http://schemas.openxmlformats.org/presentationml/2006/ole">
            <mc:AlternateContent xmlns:mc="http://schemas.openxmlformats.org/markup-compatibility/2006">
              <mc:Choice xmlns:v="urn:schemas-microsoft-com:vml" Requires="v">
                <p:oleObj spid="_x0000_s35888" name="Document" r:id="rId2" imgW="5481955" imgH="1336040" progId="Word.Document.8">
                  <p:embed/>
                </p:oleObj>
              </mc:Choice>
              <mc:Fallback>
                <p:oleObj name="Document" r:id="rId2" imgW="5481955" imgH="1336040" progId="Word.Document.8">
                  <p:embed/>
                  <p:pic>
                    <p:nvPicPr>
                      <p:cNvPr id="0" name="Object 4"/>
                      <p:cNvPicPr>
                        <a:picLocks noChangeAspect="1" noChangeArrowheads="1"/>
                      </p:cNvPicPr>
                      <p:nvPr/>
                    </p:nvPicPr>
                    <p:blipFill>
                      <a:blip r:embed="rId3"/>
                      <a:srcRect/>
                      <a:stretch>
                        <a:fillRect/>
                      </a:stretch>
                    </p:blipFill>
                    <p:spPr bwMode="auto">
                      <a:xfrm>
                        <a:off x="119063" y="2595563"/>
                        <a:ext cx="8604250" cy="2095500"/>
                      </a:xfrm>
                      <a:prstGeom prst="rect">
                        <a:avLst/>
                      </a:prstGeom>
                      <a:noFill/>
                      <a:ln>
                        <a:noFill/>
                      </a:ln>
                      <a:effectLst/>
                    </p:spPr>
                  </p:pic>
                </p:oleObj>
              </mc:Fallback>
            </mc:AlternateContent>
          </a:graphicData>
        </a:graphic>
      </p:graphicFrame>
      <p:sp>
        <p:nvSpPr>
          <p:cNvPr id="14" name="Text Box 5"/>
          <p:cNvSpPr txBox="1">
            <a:spLocks noChangeArrowheads="1"/>
          </p:cNvSpPr>
          <p:nvPr/>
        </p:nvSpPr>
        <p:spPr bwMode="auto">
          <a:xfrm>
            <a:off x="356587" y="5084415"/>
            <a:ext cx="7599789" cy="83099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pPr>
            <a:r>
              <a:rPr lang="zh-CN" altLang="en-US" sz="2400" dirty="0">
                <a:solidFill>
                  <a:schemeClr val="tx1"/>
                </a:solidFill>
                <a:ea typeface="黑体" panose="02010609060101010101" pitchFamily="49" charset="-122"/>
              </a:rPr>
              <a:t>（</a:t>
            </a:r>
            <a:r>
              <a:rPr lang="en-US" altLang="zh-CN" sz="2400" dirty="0">
                <a:solidFill>
                  <a:schemeClr val="tx1"/>
                </a:solidFill>
                <a:ea typeface="黑体" panose="02010609060101010101" pitchFamily="49" charset="-122"/>
              </a:rPr>
              <a:t>1</a:t>
            </a:r>
            <a:r>
              <a:rPr lang="zh-CN" altLang="en-US" sz="2400" dirty="0">
                <a:solidFill>
                  <a:schemeClr val="tx1"/>
                </a:solidFill>
                <a:ea typeface="黑体" panose="02010609060101010101" pitchFamily="49" charset="-122"/>
              </a:rPr>
              <a:t>）当用临时料场时决策变量为：</a:t>
            </a:r>
            <a:r>
              <a:rPr lang="en-US" altLang="zh-CN" sz="2400" dirty="0" err="1">
                <a:solidFill>
                  <a:schemeClr val="tx1"/>
                </a:solidFill>
                <a:ea typeface="黑体" panose="02010609060101010101" pitchFamily="49" charset="-122"/>
              </a:rPr>
              <a:t>X</a:t>
            </a:r>
            <a:r>
              <a:rPr lang="en-US" altLang="zh-CN" sz="2400" baseline="-25000" dirty="0" err="1">
                <a:solidFill>
                  <a:schemeClr val="tx1"/>
                </a:solidFill>
                <a:ea typeface="黑体" panose="02010609060101010101" pitchFamily="49" charset="-122"/>
              </a:rPr>
              <a:t>ij</a:t>
            </a:r>
            <a:r>
              <a:rPr lang="zh-CN" altLang="en-US" sz="2400" dirty="0">
                <a:solidFill>
                  <a:schemeClr val="tx1"/>
                </a:solidFill>
                <a:ea typeface="黑体" panose="02010609060101010101" pitchFamily="49" charset="-122"/>
              </a:rPr>
              <a:t>，</a:t>
            </a:r>
            <a:endParaRPr lang="zh-CN" altLang="en-US" sz="2400" dirty="0">
              <a:solidFill>
                <a:schemeClr val="tx1"/>
              </a:solidFill>
              <a:ea typeface="黑体" panose="02010609060101010101" pitchFamily="49" charset="-122"/>
            </a:endParaRPr>
          </a:p>
          <a:p>
            <a:pPr algn="l">
              <a:spcBef>
                <a:spcPct val="0"/>
              </a:spcBef>
            </a:pPr>
            <a:r>
              <a:rPr lang="zh-CN" altLang="en-US" sz="2400" dirty="0">
                <a:solidFill>
                  <a:schemeClr val="tx1"/>
                </a:solidFill>
                <a:ea typeface="黑体" panose="02010609060101010101" pitchFamily="49" charset="-122"/>
              </a:rPr>
              <a:t>（</a:t>
            </a:r>
            <a:r>
              <a:rPr lang="en-US" altLang="zh-CN" sz="2400" dirty="0">
                <a:solidFill>
                  <a:schemeClr val="tx1"/>
                </a:solidFill>
                <a:ea typeface="黑体" panose="02010609060101010101" pitchFamily="49" charset="-122"/>
              </a:rPr>
              <a:t>2</a:t>
            </a:r>
            <a:r>
              <a:rPr lang="zh-CN" altLang="en-US" sz="2400" dirty="0">
                <a:solidFill>
                  <a:schemeClr val="tx1"/>
                </a:solidFill>
                <a:ea typeface="黑体" panose="02010609060101010101" pitchFamily="49" charset="-122"/>
              </a:rPr>
              <a:t>）当不用临时料场时决策变量为：</a:t>
            </a:r>
            <a:r>
              <a:rPr lang="en-US" altLang="zh-CN" sz="2400" dirty="0" err="1">
                <a:solidFill>
                  <a:schemeClr val="tx1"/>
                </a:solidFill>
                <a:ea typeface="黑体" panose="02010609060101010101" pitchFamily="49" charset="-122"/>
              </a:rPr>
              <a:t>X</a:t>
            </a:r>
            <a:r>
              <a:rPr lang="en-US" altLang="zh-CN" sz="2400" baseline="-25000" dirty="0" err="1">
                <a:solidFill>
                  <a:schemeClr val="tx1"/>
                </a:solidFill>
                <a:ea typeface="黑体" panose="02010609060101010101" pitchFamily="49" charset="-122"/>
              </a:rPr>
              <a:t>ij</a:t>
            </a:r>
            <a:r>
              <a:rPr lang="zh-CN" altLang="en-US" sz="2400" dirty="0">
                <a:solidFill>
                  <a:schemeClr val="tx1"/>
                </a:solidFill>
                <a:ea typeface="黑体" panose="02010609060101010101" pitchFamily="49" charset="-122"/>
              </a:rPr>
              <a:t>，</a:t>
            </a:r>
            <a:r>
              <a:rPr lang="en-US" altLang="zh-CN" sz="2400" dirty="0" err="1">
                <a:solidFill>
                  <a:schemeClr val="tx1"/>
                </a:solidFill>
                <a:ea typeface="黑体" panose="02010609060101010101" pitchFamily="49" charset="-122"/>
              </a:rPr>
              <a:t>x</a:t>
            </a:r>
            <a:r>
              <a:rPr lang="en-US" altLang="zh-CN" sz="2400" baseline="-25000" dirty="0" err="1">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a:t>
            </a:r>
            <a:r>
              <a:rPr lang="en-US" altLang="zh-CN" sz="2400" dirty="0" err="1">
                <a:solidFill>
                  <a:schemeClr val="tx1"/>
                </a:solidFill>
                <a:ea typeface="黑体" panose="02010609060101010101" pitchFamily="49" charset="-122"/>
              </a:rPr>
              <a:t>y</a:t>
            </a:r>
            <a:r>
              <a:rPr lang="en-US" altLang="zh-CN" sz="2400" baseline="-25000" dirty="0" err="1">
                <a:solidFill>
                  <a:schemeClr val="tx1"/>
                </a:solidFill>
                <a:ea typeface="黑体" panose="02010609060101010101" pitchFamily="49" charset="-122"/>
              </a:rPr>
              <a:t>j</a:t>
            </a:r>
            <a:r>
              <a:rPr lang="zh-CN" altLang="en-US" sz="2400" dirty="0">
                <a:solidFill>
                  <a:schemeClr val="tx1"/>
                </a:solidFill>
                <a:ea typeface="黑体" panose="02010609060101010101" pitchFamily="49" charset="-122"/>
              </a:rPr>
              <a:t>．</a:t>
            </a:r>
            <a:endParaRPr lang="zh-CN" altLang="en-US" sz="2400" dirty="0">
              <a:solidFill>
                <a:srgbClr val="FF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heckerboard(across)">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8538" y="98344"/>
            <a:ext cx="91440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多目标优化</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10" name="Text Box 7"/>
          <p:cNvSpPr txBox="1">
            <a:spLocks noChangeArrowheads="1"/>
          </p:cNvSpPr>
          <p:nvPr/>
        </p:nvSpPr>
        <p:spPr bwMode="auto">
          <a:xfrm>
            <a:off x="467544" y="1124744"/>
            <a:ext cx="7924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en-US" sz="2400" dirty="0">
                <a:solidFill>
                  <a:schemeClr val="tx1"/>
                </a:solidFill>
                <a:ea typeface="黑体" panose="02010609060101010101" pitchFamily="49" charset="-122"/>
              </a:rPr>
              <a:t>引例</a:t>
            </a:r>
            <a:r>
              <a:rPr lang="en-US" altLang="zh-CN" sz="2400" dirty="0">
                <a:solidFill>
                  <a:schemeClr val="tx1"/>
                </a:solidFill>
                <a:ea typeface="黑体" panose="02010609060101010101" pitchFamily="49" charset="-122"/>
              </a:rPr>
              <a:t>1.</a:t>
            </a:r>
            <a:r>
              <a:rPr lang="zh-CN" altLang="en-US" sz="2400" dirty="0">
                <a:solidFill>
                  <a:schemeClr val="tx1"/>
                </a:solidFill>
                <a:ea typeface="黑体" panose="02010609060101010101" pitchFamily="49" charset="-122"/>
              </a:rPr>
              <a:t>投资问题</a:t>
            </a:r>
            <a:endParaRPr lang="zh-CN" altLang="en-US" sz="2400" dirty="0">
              <a:solidFill>
                <a:schemeClr val="tx1"/>
              </a:solidFill>
              <a:ea typeface="黑体" panose="02010609060101010101" pitchFamily="49" charset="-122"/>
            </a:endParaRPr>
          </a:p>
          <a:p>
            <a:pPr algn="l">
              <a:lnSpc>
                <a:spcPct val="130000"/>
              </a:lnSpc>
            </a:pPr>
            <a:r>
              <a:rPr lang="zh-CN" altLang="en-US" sz="2400" dirty="0">
                <a:solidFill>
                  <a:schemeClr val="tx1"/>
                </a:solidFill>
                <a:ea typeface="黑体" panose="02010609060101010101" pitchFamily="49" charset="-122"/>
              </a:rPr>
              <a:t>        某公司在一段时间内有</a:t>
            </a:r>
            <a:r>
              <a:rPr lang="en-US" altLang="zh-CN" sz="2400" dirty="0">
                <a:solidFill>
                  <a:schemeClr val="tx1"/>
                </a:solidFill>
                <a:ea typeface="黑体" panose="02010609060101010101" pitchFamily="49" charset="-122"/>
              </a:rPr>
              <a:t>a(</a:t>
            </a:r>
            <a:r>
              <a:rPr lang="zh-CN" altLang="en-US" sz="2400" dirty="0">
                <a:solidFill>
                  <a:schemeClr val="tx1"/>
                </a:solidFill>
                <a:ea typeface="黑体" panose="02010609060101010101" pitchFamily="49" charset="-122"/>
              </a:rPr>
              <a:t>亿元</a:t>
            </a:r>
            <a:r>
              <a:rPr lang="en-US" altLang="zh-CN" sz="2400" dirty="0">
                <a:solidFill>
                  <a:schemeClr val="tx1"/>
                </a:solidFill>
                <a:ea typeface="黑体" panose="02010609060101010101" pitchFamily="49" charset="-122"/>
              </a:rPr>
              <a:t>)</a:t>
            </a:r>
            <a:r>
              <a:rPr lang="zh-CN" altLang="en-US" sz="2400" dirty="0">
                <a:solidFill>
                  <a:schemeClr val="tx1"/>
                </a:solidFill>
                <a:ea typeface="黑体" panose="02010609060101010101" pitchFamily="49" charset="-122"/>
              </a:rPr>
              <a:t>的资金可用于建厂投资。若可供选择的项目记为</a:t>
            </a:r>
            <a:r>
              <a:rPr lang="en-US" altLang="zh-CN" sz="2400" dirty="0">
                <a:solidFill>
                  <a:schemeClr val="tx1"/>
                </a:solidFill>
                <a:ea typeface="黑体" panose="02010609060101010101" pitchFamily="49" charset="-122"/>
              </a:rPr>
              <a:t>1,2,…,m</a:t>
            </a:r>
            <a:r>
              <a:rPr lang="zh-CN" altLang="en-US" sz="2400" dirty="0">
                <a:solidFill>
                  <a:schemeClr val="tx1"/>
                </a:solidFill>
                <a:ea typeface="黑体" panose="02010609060101010101" pitchFamily="49" charset="-122"/>
              </a:rPr>
              <a:t>。而且一旦对第</a:t>
            </a:r>
            <a:r>
              <a:rPr lang="en-US" altLang="zh-CN" sz="2400" dirty="0" err="1">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个项目投资就用去</a:t>
            </a:r>
            <a:r>
              <a:rPr lang="en-US" altLang="zh-CN" sz="2400" dirty="0">
                <a:solidFill>
                  <a:schemeClr val="tx1"/>
                </a:solidFill>
                <a:ea typeface="黑体" panose="02010609060101010101" pitchFamily="49" charset="-122"/>
              </a:rPr>
              <a:t>a</a:t>
            </a:r>
            <a:r>
              <a:rPr lang="en-US" altLang="zh-CN" sz="2400" baseline="-25000" dirty="0">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亿元；而这段时间内可得收益</a:t>
            </a:r>
            <a:r>
              <a:rPr lang="en-US" altLang="zh-CN" sz="2400" dirty="0">
                <a:solidFill>
                  <a:schemeClr val="tx1"/>
                </a:solidFill>
                <a:ea typeface="黑体" panose="02010609060101010101" pitchFamily="49" charset="-122"/>
              </a:rPr>
              <a:t>c</a:t>
            </a:r>
            <a:r>
              <a:rPr lang="en-US" altLang="zh-CN" sz="2400" baseline="-25000" dirty="0">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亿元。问如何确定最佳的投资方案？</a:t>
            </a:r>
            <a:endParaRPr lang="zh-CN" altLang="en-US" sz="2400" dirty="0">
              <a:solidFill>
                <a:schemeClr val="tx1"/>
              </a:solidFill>
              <a:ea typeface="黑体" panose="02010609060101010101" pitchFamily="49" charset="-122"/>
            </a:endParaRPr>
          </a:p>
        </p:txBody>
      </p:sp>
      <p:graphicFrame>
        <p:nvGraphicFramePr>
          <p:cNvPr id="15" name="Object 8"/>
          <p:cNvGraphicFramePr>
            <a:graphicFrameLocks noChangeAspect="1"/>
          </p:cNvGraphicFramePr>
          <p:nvPr/>
        </p:nvGraphicFramePr>
        <p:xfrm>
          <a:off x="2372544" y="3950494"/>
          <a:ext cx="3735388" cy="965200"/>
        </p:xfrm>
        <a:graphic>
          <a:graphicData uri="http://schemas.openxmlformats.org/presentationml/2006/ole">
            <mc:AlternateContent xmlns:mc="http://schemas.openxmlformats.org/markup-compatibility/2006">
              <mc:Choice xmlns:v="urn:schemas-microsoft-com:vml" Requires="v">
                <p:oleObj spid="_x0000_s37936" name="Equation" r:id="rId2" imgW="1643380" imgH="421005" progId="Equation.DSMT4">
                  <p:embed/>
                </p:oleObj>
              </mc:Choice>
              <mc:Fallback>
                <p:oleObj name="Equation" r:id="rId2" imgW="1643380" imgH="421005"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544" y="3950494"/>
                        <a:ext cx="37353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9"/>
          <p:cNvSpPr txBox="1">
            <a:spLocks noChangeArrowheads="1"/>
          </p:cNvSpPr>
          <p:nvPr/>
        </p:nvSpPr>
        <p:spPr bwMode="auto">
          <a:xfrm>
            <a:off x="467544" y="522049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chemeClr val="tx1"/>
                </a:solidFill>
                <a:ea typeface="黑体" panose="02010609060101010101" pitchFamily="49" charset="-122"/>
              </a:rPr>
              <a:t>        </a:t>
            </a:r>
            <a:r>
              <a:rPr lang="zh-CN" altLang="en-US" sz="2400" dirty="0">
                <a:solidFill>
                  <a:schemeClr val="tx1"/>
                </a:solidFill>
                <a:ea typeface="黑体" panose="02010609060101010101" pitchFamily="49" charset="-122"/>
              </a:rPr>
              <a:t>最佳投资方案：投资最少，收益最大！</a:t>
            </a:r>
            <a:endParaRPr lang="zh-CN" altLang="en-US" sz="2400" dirty="0">
              <a:solidFill>
                <a:schemeClr val="tx1"/>
              </a:solidFill>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393206"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多目标优化</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10" name="Text Box 7"/>
          <p:cNvSpPr txBox="1">
            <a:spLocks noChangeArrowheads="1"/>
          </p:cNvSpPr>
          <p:nvPr/>
        </p:nvSpPr>
        <p:spPr bwMode="auto">
          <a:xfrm>
            <a:off x="467544" y="1124744"/>
            <a:ext cx="7924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en-US" sz="2400" dirty="0">
                <a:solidFill>
                  <a:schemeClr val="tx1"/>
                </a:solidFill>
                <a:ea typeface="黑体" panose="02010609060101010101" pitchFamily="49" charset="-122"/>
              </a:rPr>
              <a:t>引例</a:t>
            </a:r>
            <a:r>
              <a:rPr lang="en-US" altLang="zh-CN" sz="2400" dirty="0">
                <a:solidFill>
                  <a:schemeClr val="tx1"/>
                </a:solidFill>
                <a:ea typeface="黑体" panose="02010609060101010101" pitchFamily="49" charset="-122"/>
              </a:rPr>
              <a:t>1.</a:t>
            </a:r>
            <a:r>
              <a:rPr lang="zh-CN" altLang="en-US" sz="2400" dirty="0">
                <a:solidFill>
                  <a:schemeClr val="tx1"/>
                </a:solidFill>
                <a:ea typeface="黑体" panose="02010609060101010101" pitchFamily="49" charset="-122"/>
              </a:rPr>
              <a:t>投资问题</a:t>
            </a:r>
            <a:endParaRPr lang="zh-CN" altLang="en-US" sz="2400" dirty="0">
              <a:solidFill>
                <a:schemeClr val="tx1"/>
              </a:solidFill>
              <a:ea typeface="黑体" panose="02010609060101010101" pitchFamily="49" charset="-122"/>
            </a:endParaRPr>
          </a:p>
          <a:p>
            <a:pPr algn="l">
              <a:lnSpc>
                <a:spcPct val="130000"/>
              </a:lnSpc>
            </a:pPr>
            <a:r>
              <a:rPr lang="zh-CN" altLang="en-US" sz="2400" dirty="0">
                <a:solidFill>
                  <a:schemeClr val="tx1"/>
                </a:solidFill>
                <a:ea typeface="黑体" panose="02010609060101010101" pitchFamily="49" charset="-122"/>
              </a:rPr>
              <a:t>        某公司在一段时间内有</a:t>
            </a:r>
            <a:r>
              <a:rPr lang="en-US" altLang="zh-CN" sz="2400" dirty="0">
                <a:solidFill>
                  <a:schemeClr val="tx1"/>
                </a:solidFill>
                <a:ea typeface="黑体" panose="02010609060101010101" pitchFamily="49" charset="-122"/>
              </a:rPr>
              <a:t>a(</a:t>
            </a:r>
            <a:r>
              <a:rPr lang="zh-CN" altLang="en-US" sz="2400" dirty="0">
                <a:solidFill>
                  <a:schemeClr val="tx1"/>
                </a:solidFill>
                <a:ea typeface="黑体" panose="02010609060101010101" pitchFamily="49" charset="-122"/>
              </a:rPr>
              <a:t>亿元</a:t>
            </a:r>
            <a:r>
              <a:rPr lang="en-US" altLang="zh-CN" sz="2400" dirty="0">
                <a:solidFill>
                  <a:schemeClr val="tx1"/>
                </a:solidFill>
                <a:ea typeface="黑体" panose="02010609060101010101" pitchFamily="49" charset="-122"/>
              </a:rPr>
              <a:t>)</a:t>
            </a:r>
            <a:r>
              <a:rPr lang="zh-CN" altLang="en-US" sz="2400" dirty="0">
                <a:solidFill>
                  <a:schemeClr val="tx1"/>
                </a:solidFill>
                <a:ea typeface="黑体" panose="02010609060101010101" pitchFamily="49" charset="-122"/>
              </a:rPr>
              <a:t>的资金可用于建厂投资。若可供选择的项目记为</a:t>
            </a:r>
            <a:r>
              <a:rPr lang="en-US" altLang="zh-CN" sz="2400" dirty="0">
                <a:solidFill>
                  <a:schemeClr val="tx1"/>
                </a:solidFill>
                <a:ea typeface="黑体" panose="02010609060101010101" pitchFamily="49" charset="-122"/>
              </a:rPr>
              <a:t>1,2,…,m</a:t>
            </a:r>
            <a:r>
              <a:rPr lang="zh-CN" altLang="en-US" sz="2400" dirty="0">
                <a:solidFill>
                  <a:schemeClr val="tx1"/>
                </a:solidFill>
                <a:ea typeface="黑体" panose="02010609060101010101" pitchFamily="49" charset="-122"/>
              </a:rPr>
              <a:t>。而且一旦对第</a:t>
            </a:r>
            <a:r>
              <a:rPr lang="en-US" altLang="zh-CN" sz="2400" dirty="0" err="1">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个项目投资就用去</a:t>
            </a:r>
            <a:r>
              <a:rPr lang="en-US" altLang="zh-CN" sz="2400" dirty="0">
                <a:solidFill>
                  <a:schemeClr val="tx1"/>
                </a:solidFill>
                <a:ea typeface="黑体" panose="02010609060101010101" pitchFamily="49" charset="-122"/>
              </a:rPr>
              <a:t>a</a:t>
            </a:r>
            <a:r>
              <a:rPr lang="en-US" altLang="zh-CN" sz="2400" baseline="-25000" dirty="0">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亿元；而这段时间内可得收益</a:t>
            </a:r>
            <a:r>
              <a:rPr lang="en-US" altLang="zh-CN" sz="2400" dirty="0">
                <a:solidFill>
                  <a:schemeClr val="tx1"/>
                </a:solidFill>
                <a:ea typeface="黑体" panose="02010609060101010101" pitchFamily="49" charset="-122"/>
              </a:rPr>
              <a:t>c</a:t>
            </a:r>
            <a:r>
              <a:rPr lang="en-US" altLang="zh-CN" sz="2400" baseline="-25000" dirty="0">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亿元。问如何确定最佳的投资方案？</a:t>
            </a:r>
            <a:endParaRPr lang="zh-CN" altLang="en-US" sz="2400" dirty="0">
              <a:solidFill>
                <a:schemeClr val="tx1"/>
              </a:solidFill>
              <a:ea typeface="黑体" panose="02010609060101010101" pitchFamily="49" charset="-122"/>
            </a:endParaRPr>
          </a:p>
        </p:txBody>
      </p:sp>
      <p:graphicFrame>
        <p:nvGraphicFramePr>
          <p:cNvPr id="15" name="Object 8"/>
          <p:cNvGraphicFramePr>
            <a:graphicFrameLocks noChangeAspect="1"/>
          </p:cNvGraphicFramePr>
          <p:nvPr/>
        </p:nvGraphicFramePr>
        <p:xfrm>
          <a:off x="2372544" y="3950494"/>
          <a:ext cx="3735388" cy="965200"/>
        </p:xfrm>
        <a:graphic>
          <a:graphicData uri="http://schemas.openxmlformats.org/presentationml/2006/ole">
            <mc:AlternateContent xmlns:mc="http://schemas.openxmlformats.org/markup-compatibility/2006">
              <mc:Choice xmlns:v="urn:schemas-microsoft-com:vml" Requires="v">
                <p:oleObj spid="_x0000_s38959" name="Equation" r:id="rId2" imgW="1643380" imgH="421005" progId="Equation.DSMT4">
                  <p:embed/>
                </p:oleObj>
              </mc:Choice>
              <mc:Fallback>
                <p:oleObj name="Equation" r:id="rId2" imgW="1643380" imgH="421005"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544" y="3950494"/>
                        <a:ext cx="37353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9"/>
          <p:cNvSpPr txBox="1">
            <a:spLocks noChangeArrowheads="1"/>
          </p:cNvSpPr>
          <p:nvPr/>
        </p:nvSpPr>
        <p:spPr bwMode="auto">
          <a:xfrm>
            <a:off x="467544" y="522049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chemeClr val="tx1"/>
                </a:solidFill>
                <a:ea typeface="黑体" panose="02010609060101010101" pitchFamily="49" charset="-122"/>
              </a:rPr>
              <a:t>        </a:t>
            </a:r>
            <a:r>
              <a:rPr lang="zh-CN" altLang="en-US" sz="2400" dirty="0">
                <a:solidFill>
                  <a:schemeClr val="tx1"/>
                </a:solidFill>
                <a:ea typeface="黑体" panose="02010609060101010101" pitchFamily="49" charset="-122"/>
              </a:rPr>
              <a:t>最佳投资方案：投资最少，收益最大！</a:t>
            </a:r>
            <a:endParaRPr lang="zh-CN" altLang="en-US" sz="2400" dirty="0">
              <a:solidFill>
                <a:schemeClr val="tx1"/>
              </a:solidFill>
              <a:ea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8393206"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多目标优化</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9" name="Text Box 6"/>
          <p:cNvSpPr txBox="1">
            <a:spLocks noChangeArrowheads="1"/>
          </p:cNvSpPr>
          <p:nvPr/>
        </p:nvSpPr>
        <p:spPr bwMode="auto">
          <a:xfrm>
            <a:off x="859433" y="1473471"/>
            <a:ext cx="2017713" cy="389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pPr>
            <a:r>
              <a:rPr lang="zh-CN" altLang="en-US" sz="2400" dirty="0">
                <a:solidFill>
                  <a:schemeClr val="tx1"/>
                </a:solidFill>
                <a:ea typeface="黑体" panose="02010609060101010101" pitchFamily="49" charset="-122"/>
              </a:rPr>
              <a:t>投资最少：</a:t>
            </a:r>
            <a:endParaRPr lang="zh-CN" altLang="en-US" sz="2400" dirty="0">
              <a:solidFill>
                <a:schemeClr val="tx1"/>
              </a:solidFill>
              <a:ea typeface="黑体" panose="02010609060101010101" pitchFamily="49" charset="-122"/>
            </a:endParaRPr>
          </a:p>
        </p:txBody>
      </p:sp>
      <p:graphicFrame>
        <p:nvGraphicFramePr>
          <p:cNvPr id="11" name="Object 7"/>
          <p:cNvGraphicFramePr>
            <a:graphicFrameLocks noChangeAspect="1"/>
          </p:cNvGraphicFramePr>
          <p:nvPr/>
        </p:nvGraphicFramePr>
        <p:xfrm>
          <a:off x="2843808" y="1248046"/>
          <a:ext cx="3757613" cy="863600"/>
        </p:xfrm>
        <a:graphic>
          <a:graphicData uri="http://schemas.openxmlformats.org/presentationml/2006/ole">
            <mc:AlternateContent xmlns:mc="http://schemas.openxmlformats.org/markup-compatibility/2006">
              <mc:Choice xmlns:v="urn:schemas-microsoft-com:vml" Requires="v">
                <p:oleObj spid="_x0000_s40119" name="Equation" r:id="rId2" imgW="1654810" imgH="375920" progId="Equation.DSMT4">
                  <p:embed/>
                </p:oleObj>
              </mc:Choice>
              <mc:Fallback>
                <p:oleObj name="Equation" r:id="rId2" imgW="1654810" imgH="37592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248046"/>
                        <a:ext cx="37576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nvGraphicFramePr>
        <p:xfrm>
          <a:off x="2818408" y="2411684"/>
          <a:ext cx="3808413" cy="863600"/>
        </p:xfrm>
        <a:graphic>
          <a:graphicData uri="http://schemas.openxmlformats.org/presentationml/2006/ole">
            <mc:AlternateContent xmlns:mc="http://schemas.openxmlformats.org/markup-compatibility/2006">
              <mc:Choice xmlns:v="urn:schemas-microsoft-com:vml" Requires="v">
                <p:oleObj spid="_x0000_s40120" name="Equation" r:id="rId4" imgW="1677035" imgH="375920" progId="Equation.DSMT4">
                  <p:embed/>
                </p:oleObj>
              </mc:Choice>
              <mc:Fallback>
                <p:oleObj name="Equation" r:id="rId4" imgW="1677035" imgH="37592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8408" y="2411684"/>
                        <a:ext cx="38084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9"/>
          <p:cNvSpPr txBox="1">
            <a:spLocks noChangeArrowheads="1"/>
          </p:cNvSpPr>
          <p:nvPr/>
        </p:nvSpPr>
        <p:spPr bwMode="auto">
          <a:xfrm>
            <a:off x="787996" y="3748359"/>
            <a:ext cx="373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ea typeface="黑体" panose="02010609060101010101" pitchFamily="49" charset="-122"/>
              </a:rPr>
              <a:t>约束条件为：</a:t>
            </a:r>
            <a:endParaRPr lang="zh-CN" altLang="en-US" sz="2400" dirty="0">
              <a:solidFill>
                <a:schemeClr val="tx1"/>
              </a:solidFill>
              <a:ea typeface="黑体" panose="02010609060101010101" pitchFamily="49" charset="-122"/>
            </a:endParaRPr>
          </a:p>
        </p:txBody>
      </p:sp>
      <p:graphicFrame>
        <p:nvGraphicFramePr>
          <p:cNvPr id="14" name="Object 10"/>
          <p:cNvGraphicFramePr>
            <a:graphicFrameLocks noChangeAspect="1"/>
          </p:cNvGraphicFramePr>
          <p:nvPr/>
        </p:nvGraphicFramePr>
        <p:xfrm>
          <a:off x="3009900" y="3592945"/>
          <a:ext cx="3124200" cy="1371600"/>
        </p:xfrm>
        <a:graphic>
          <a:graphicData uri="http://schemas.openxmlformats.org/presentationml/2006/ole">
            <mc:AlternateContent xmlns:mc="http://schemas.openxmlformats.org/markup-compatibility/2006">
              <mc:Choice xmlns:v="urn:schemas-microsoft-com:vml" Requires="v">
                <p:oleObj spid="_x0000_s40121" name="Equation" r:id="rId6" imgW="1374140" imgH="600075" progId="Equation.DSMT4">
                  <p:embed/>
                </p:oleObj>
              </mc:Choice>
              <mc:Fallback>
                <p:oleObj name="Equation" r:id="rId6" imgW="1374140" imgH="600075"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9900" y="3592945"/>
                        <a:ext cx="31242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11"/>
          <p:cNvSpPr>
            <a:spLocks noChangeArrowheads="1"/>
          </p:cNvSpPr>
          <p:nvPr/>
        </p:nvSpPr>
        <p:spPr bwMode="auto">
          <a:xfrm>
            <a:off x="834033" y="2627584"/>
            <a:ext cx="1723549" cy="389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zh-CN" altLang="en-US" sz="2400">
                <a:solidFill>
                  <a:schemeClr val="tx1"/>
                </a:solidFill>
                <a:ea typeface="黑体" panose="02010609060101010101" pitchFamily="49" charset="-122"/>
              </a:rPr>
              <a:t>收益最大：</a:t>
            </a:r>
            <a:endParaRPr lang="zh-CN" altLang="en-US" sz="2400">
              <a:solidFill>
                <a:schemeClr val="tx1"/>
              </a:solidFill>
              <a:ea typeface="黑体" panose="02010609060101010101" pitchFamily="49" charset="-122"/>
            </a:endParaRPr>
          </a:p>
        </p:txBody>
      </p:sp>
      <p:graphicFrame>
        <p:nvGraphicFramePr>
          <p:cNvPr id="15" name="Object 7"/>
          <p:cNvGraphicFramePr>
            <a:graphicFrameLocks noChangeAspect="1"/>
          </p:cNvGraphicFramePr>
          <p:nvPr/>
        </p:nvGraphicFramePr>
        <p:xfrm>
          <a:off x="1878608" y="5699840"/>
          <a:ext cx="4748213" cy="457200"/>
        </p:xfrm>
        <a:graphic>
          <a:graphicData uri="http://schemas.openxmlformats.org/presentationml/2006/ole">
            <mc:AlternateContent xmlns:mc="http://schemas.openxmlformats.org/markup-compatibility/2006">
              <mc:Choice xmlns:v="urn:schemas-microsoft-com:vml" Requires="v">
                <p:oleObj spid="_x0000_s40122" name="Equation" r:id="rId8" imgW="56997600" imgH="5486400" progId="Equation.DSMT4">
                  <p:embed/>
                </p:oleObj>
              </mc:Choice>
              <mc:Fallback>
                <p:oleObj name="Equation" r:id="rId8" imgW="56997600" imgH="5486400" progId="Equation.DSMT4">
                  <p:embed/>
                  <p:pic>
                    <p:nvPicPr>
                      <p:cNvPr id="0" name="Object 7"/>
                      <p:cNvPicPr>
                        <a:picLocks noChangeAspect="1" noChangeArrowheads="1"/>
                      </p:cNvPicPr>
                      <p:nvPr/>
                    </p:nvPicPr>
                    <p:blipFill>
                      <a:blip r:embed="rId9"/>
                      <a:srcRect/>
                      <a:stretch>
                        <a:fillRect/>
                      </a:stretch>
                    </p:blipFill>
                    <p:spPr bwMode="auto">
                      <a:xfrm>
                        <a:off x="1878608" y="5699840"/>
                        <a:ext cx="4748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6051" name="Object 3"/>
          <p:cNvGraphicFramePr>
            <a:graphicFrameLocks noChangeAspect="1"/>
          </p:cNvGraphicFramePr>
          <p:nvPr/>
        </p:nvGraphicFramePr>
        <p:xfrm>
          <a:off x="179512" y="980728"/>
          <a:ext cx="8759699" cy="5329386"/>
        </p:xfrm>
        <a:graphic>
          <a:graphicData uri="http://schemas.openxmlformats.org/presentationml/2006/ole">
            <mc:AlternateContent xmlns:mc="http://schemas.openxmlformats.org/markup-compatibility/2006">
              <mc:Choice xmlns:v="urn:schemas-microsoft-com:vml" Requires="v">
                <p:oleObj spid="_x0000_s42017" name="Document" r:id="rId1" imgW="5857240" imgH="3332480" progId="Word.Document.8">
                  <p:embed/>
                </p:oleObj>
              </mc:Choice>
              <mc:Fallback>
                <p:oleObj name="Document" r:id="rId1" imgW="5857240" imgH="3332480" progId="Word.Document.8">
                  <p:embed/>
                  <p:pic>
                    <p:nvPicPr>
                      <p:cNvPr id="0" name="Object 3"/>
                      <p:cNvPicPr>
                        <a:picLocks noChangeAspect="1" noChangeArrowheads="1"/>
                      </p:cNvPicPr>
                      <p:nvPr/>
                    </p:nvPicPr>
                    <p:blipFill>
                      <a:blip r:embed="rId2"/>
                      <a:srcRect/>
                      <a:stretch>
                        <a:fillRect/>
                      </a:stretch>
                    </p:blipFill>
                    <p:spPr bwMode="auto">
                      <a:xfrm>
                        <a:off x="179512" y="980728"/>
                        <a:ext cx="8759699" cy="5329386"/>
                      </a:xfrm>
                      <a:prstGeom prst="rect">
                        <a:avLst/>
                      </a:prstGeom>
                      <a:noFill/>
                      <a:ln>
                        <a:noFill/>
                      </a:ln>
                      <a:effectLst/>
                    </p:spPr>
                  </p:pic>
                </p:oleObj>
              </mc:Fallback>
            </mc:AlternateContent>
          </a:graphicData>
        </a:graphic>
      </p:graphicFrame>
      <p:sp>
        <p:nvSpPr>
          <p:cNvPr id="4"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5" name="Picture 2" descr="http://www.scut.edu.cn/publish2/news/intro/logo/resource/1smevus1otq84b.jpg"/>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6" name="Text Box 5"/>
          <p:cNvSpPr txBox="1">
            <a:spLocks noChangeArrowheads="1"/>
          </p:cNvSpPr>
          <p:nvPr/>
        </p:nvSpPr>
        <p:spPr bwMode="auto">
          <a:xfrm>
            <a:off x="742256" y="98344"/>
            <a:ext cx="8393206"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r>
              <a:rPr lang="en-US" altLang="zh-CN" sz="3600" dirty="0"/>
              <a:t>-</a:t>
            </a:r>
            <a:r>
              <a:rPr lang="zh-CN" altLang="en-US" sz="2800" dirty="0"/>
              <a:t>投资的收益与风险</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animEffect transition="in" filter="box(out)">
                                      <p:cBhvr>
                                        <p:cTn id="7" dur="500"/>
                                        <p:tgtEl>
                                          <p:spTgt spid="386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5"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6" name="Text Box 5"/>
          <p:cNvSpPr txBox="1">
            <a:spLocks noChangeArrowheads="1"/>
          </p:cNvSpPr>
          <p:nvPr/>
        </p:nvSpPr>
        <p:spPr bwMode="auto">
          <a:xfrm>
            <a:off x="742256" y="98344"/>
            <a:ext cx="8393206"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r>
              <a:rPr lang="en-US" altLang="zh-CN" sz="3600" dirty="0"/>
              <a:t>-</a:t>
            </a:r>
            <a:r>
              <a:rPr lang="zh-CN" altLang="en-US" sz="2800" dirty="0"/>
              <a:t>投资的收益与风险</a:t>
            </a:r>
            <a:endParaRPr lang="zh-CN" altLang="en-US" sz="2800" dirty="0"/>
          </a:p>
        </p:txBody>
      </p:sp>
      <p:graphicFrame>
        <p:nvGraphicFramePr>
          <p:cNvPr id="7" name="Object 2"/>
          <p:cNvGraphicFramePr>
            <a:graphicFrameLocks noChangeAspect="1"/>
          </p:cNvGraphicFramePr>
          <p:nvPr/>
        </p:nvGraphicFramePr>
        <p:xfrm>
          <a:off x="554038" y="2062163"/>
          <a:ext cx="8462962" cy="2940050"/>
        </p:xfrm>
        <a:graphic>
          <a:graphicData uri="http://schemas.openxmlformats.org/presentationml/2006/ole">
            <mc:AlternateContent xmlns:mc="http://schemas.openxmlformats.org/markup-compatibility/2006">
              <mc:Choice xmlns:v="urn:schemas-microsoft-com:vml" Requires="v">
                <p:oleObj spid="_x0000_s43041" name="Document" r:id="rId2" imgW="4968240" imgH="1726565" progId="Word.Document.8">
                  <p:embed/>
                </p:oleObj>
              </mc:Choice>
              <mc:Fallback>
                <p:oleObj name="Document" r:id="rId2" imgW="4968240" imgH="1726565" progId="Word.Document.8">
                  <p:embed/>
                  <p:pic>
                    <p:nvPicPr>
                      <p:cNvPr id="0" name="Object 2"/>
                      <p:cNvPicPr>
                        <a:picLocks noChangeAspect="1" noChangeArrowheads="1"/>
                      </p:cNvPicPr>
                      <p:nvPr/>
                    </p:nvPicPr>
                    <p:blipFill>
                      <a:blip r:embed="rId3"/>
                      <a:srcRect/>
                      <a:stretch>
                        <a:fillRect/>
                      </a:stretch>
                    </p:blipFill>
                    <p:spPr bwMode="auto">
                      <a:xfrm>
                        <a:off x="554038" y="2062163"/>
                        <a:ext cx="8462962" cy="2940050"/>
                      </a:xfrm>
                      <a:prstGeom prst="rect">
                        <a:avLst/>
                      </a:prstGeom>
                      <a:noFill/>
                      <a:ln>
                        <a:noFill/>
                      </a:ln>
                      <a:effectLst/>
                    </p:spPr>
                  </p:pic>
                </p:oleObj>
              </mc:Fallback>
            </mc:AlternateContent>
          </a:graphicData>
        </a:graphic>
      </p:graphicFrame>
      <p:sp>
        <p:nvSpPr>
          <p:cNvPr id="8" name="Text Box 3"/>
          <p:cNvSpPr txBox="1">
            <a:spLocks noChangeArrowheads="1"/>
          </p:cNvSpPr>
          <p:nvPr/>
        </p:nvSpPr>
        <p:spPr bwMode="auto">
          <a:xfrm>
            <a:off x="539750" y="1268413"/>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2pPr>
            <a:lvl3pPr marL="11430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3pPr>
            <a:lvl4pPr marL="16002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9pPr>
          </a:lstStyle>
          <a:p>
            <a:pPr eaLnBrk="1" hangingPunct="1">
              <a:spcBef>
                <a:spcPct val="0"/>
              </a:spcBef>
              <a:buClrTx/>
              <a:buSzTx/>
              <a:buFontTx/>
              <a:buNone/>
            </a:pPr>
            <a:r>
              <a:rPr lang="zh-CN" altLang="en-US" sz="2000" b="1" dirty="0">
                <a:solidFill>
                  <a:srgbClr val="0000FF"/>
                </a:solidFill>
                <a:latin typeface="黑体" panose="02010609060101010101" pitchFamily="49" charset="-122"/>
                <a:ea typeface="黑体" panose="02010609060101010101" pitchFamily="49" charset="-122"/>
              </a:rPr>
              <a:t>二、基本假设和符号</a:t>
            </a:r>
            <a:r>
              <a:rPr lang="zh-CN" altLang="en-US" b="1" dirty="0">
                <a:solidFill>
                  <a:srgbClr val="0000FF"/>
                </a:solidFill>
                <a:latin typeface="黑体" panose="02010609060101010101" pitchFamily="49" charset="-122"/>
                <a:ea typeface="黑体" panose="02010609060101010101" pitchFamily="49" charset="-122"/>
              </a:rPr>
              <a:t>规定</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468313" y="981075"/>
            <a:ext cx="2995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2pPr>
            <a:lvl3pPr marL="11430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3pPr>
            <a:lvl4pPr marL="16002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9pPr>
          </a:lstStyle>
          <a:p>
            <a:pPr eaLnBrk="1" hangingPunct="1">
              <a:spcBef>
                <a:spcPct val="0"/>
              </a:spcBef>
              <a:buClrTx/>
              <a:buSzTx/>
              <a:buFontTx/>
              <a:buNone/>
            </a:pPr>
            <a:r>
              <a:rPr lang="zh-CN" altLang="en-US" sz="2000" b="1">
                <a:solidFill>
                  <a:srgbClr val="0000FF"/>
                </a:solidFill>
                <a:latin typeface="黑体" panose="02010609060101010101" pitchFamily="49" charset="-122"/>
                <a:ea typeface="黑体" panose="02010609060101010101" pitchFamily="49" charset="-122"/>
              </a:rPr>
              <a:t>二、基本假设和符号规定</a:t>
            </a:r>
            <a:endParaRPr lang="zh-CN" altLang="en-US"/>
          </a:p>
        </p:txBody>
      </p:sp>
      <p:graphicFrame>
        <p:nvGraphicFramePr>
          <p:cNvPr id="398340" name="Object 4"/>
          <p:cNvGraphicFramePr>
            <a:graphicFrameLocks noChangeAspect="1"/>
          </p:cNvGraphicFramePr>
          <p:nvPr/>
        </p:nvGraphicFramePr>
        <p:xfrm>
          <a:off x="900113" y="1557338"/>
          <a:ext cx="6850062" cy="4797425"/>
        </p:xfrm>
        <a:graphic>
          <a:graphicData uri="http://schemas.openxmlformats.org/presentationml/2006/ole">
            <mc:AlternateContent xmlns:mc="http://schemas.openxmlformats.org/markup-compatibility/2006">
              <mc:Choice xmlns:v="urn:schemas-microsoft-com:vml" Requires="v">
                <p:oleObj spid="_x0000_s44064" name="文档" r:id="rId1" imgW="3359150" imgH="2333625" progId="Word.Document.8">
                  <p:embed/>
                </p:oleObj>
              </mc:Choice>
              <mc:Fallback>
                <p:oleObj name="文档" r:id="rId1" imgW="3359150" imgH="2333625"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557338"/>
                        <a:ext cx="6850062"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5" name="Picture 2" descr="http://www.scut.edu.cn/publish2/news/intro/logo/resource/1smevus1otq84b.jpg"/>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6" name="Text Box 5"/>
          <p:cNvSpPr txBox="1">
            <a:spLocks noChangeArrowheads="1"/>
          </p:cNvSpPr>
          <p:nvPr/>
        </p:nvSpPr>
        <p:spPr bwMode="auto">
          <a:xfrm>
            <a:off x="742256" y="98344"/>
            <a:ext cx="8393206"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r>
              <a:rPr lang="en-US" altLang="zh-CN" sz="3600" dirty="0"/>
              <a:t>-</a:t>
            </a:r>
            <a:r>
              <a:rPr lang="zh-CN" altLang="en-US" sz="2800" dirty="0"/>
              <a:t>投资的收益与风险</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98340"/>
                                        </p:tgtEl>
                                        <p:attrNameLst>
                                          <p:attrName>style.visibility</p:attrName>
                                        </p:attrNameLst>
                                      </p:cBhvr>
                                      <p:to>
                                        <p:strVal val="visible"/>
                                      </p:to>
                                    </p:set>
                                    <p:anim calcmode="lin" valueType="num">
                                      <p:cBhvr additive="base">
                                        <p:cTn id="7" dur="500" fill="hold"/>
                                        <p:tgtEl>
                                          <p:spTgt spid="398340"/>
                                        </p:tgtEl>
                                        <p:attrNameLst>
                                          <p:attrName>ppt_x</p:attrName>
                                        </p:attrNameLst>
                                      </p:cBhvr>
                                      <p:tavLst>
                                        <p:tav tm="0">
                                          <p:val>
                                            <p:strVal val="0-#ppt_w/2"/>
                                          </p:val>
                                        </p:tav>
                                        <p:tav tm="100000">
                                          <p:val>
                                            <p:strVal val="#ppt_x"/>
                                          </p:val>
                                        </p:tav>
                                      </p:tavLst>
                                    </p:anim>
                                    <p:anim calcmode="lin" valueType="num">
                                      <p:cBhvr additive="base">
                                        <p:cTn id="8" dur="500" fill="hold"/>
                                        <p:tgtEl>
                                          <p:spTgt spid="398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最优化方法：经典极值问题</a:t>
            </a:r>
            <a:endParaRPr lang="zh-CN" altLang="en-US" sz="3600" dirty="0"/>
          </a:p>
        </p:txBody>
      </p:sp>
      <p:sp>
        <p:nvSpPr>
          <p:cNvPr id="9" name="Rectangle 7"/>
          <p:cNvSpPr>
            <a:spLocks noChangeArrowheads="1"/>
          </p:cNvSpPr>
          <p:nvPr/>
        </p:nvSpPr>
        <p:spPr bwMode="auto">
          <a:xfrm>
            <a:off x="899592" y="1194979"/>
            <a:ext cx="7924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50305040509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50305040509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50305040509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50305040509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50305040509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9pPr>
          </a:lstStyle>
          <a:p>
            <a:pPr>
              <a:lnSpc>
                <a:spcPct val="150000"/>
              </a:lnSpc>
              <a:spcBef>
                <a:spcPct val="20000"/>
              </a:spcBef>
            </a:pPr>
            <a:r>
              <a:rPr lang="zh-CN" altLang="en-US" sz="2800" b="1" dirty="0">
                <a:ea typeface="+mn-ea"/>
              </a:rPr>
              <a:t>包括：</a:t>
            </a:r>
            <a:endParaRPr lang="zh-CN" altLang="en-US" sz="2800" b="1" dirty="0">
              <a:ea typeface="+mn-ea"/>
            </a:endParaRPr>
          </a:p>
          <a:p>
            <a:pPr>
              <a:lnSpc>
                <a:spcPct val="150000"/>
              </a:lnSpc>
              <a:spcBef>
                <a:spcPct val="20000"/>
              </a:spcBef>
            </a:pPr>
            <a:r>
              <a:rPr lang="zh-CN" altLang="en-US" sz="2800" b="1" dirty="0">
                <a:ea typeface="+mn-ea"/>
              </a:rPr>
              <a:t>①无约束极值问题</a:t>
            </a:r>
            <a:endParaRPr lang="zh-CN" altLang="en-US" sz="2800" b="1" dirty="0">
              <a:ea typeface="+mn-ea"/>
            </a:endParaRPr>
          </a:p>
          <a:p>
            <a:pPr>
              <a:lnSpc>
                <a:spcPct val="150000"/>
              </a:lnSpc>
              <a:spcBef>
                <a:spcPct val="20000"/>
              </a:spcBef>
            </a:pPr>
            <a:r>
              <a:rPr lang="zh-CN" altLang="en-US" sz="2800" b="1" dirty="0">
                <a:ea typeface="+mn-ea"/>
              </a:rPr>
              <a:t>②约束条件下的极值问题</a:t>
            </a:r>
            <a:endParaRPr lang="zh-CN" altLang="en-US" sz="2800" b="1" dirty="0">
              <a:ea typeface="+mn-ea"/>
            </a:endParaRPr>
          </a:p>
        </p:txBody>
      </p:sp>
      <p:sp>
        <p:nvSpPr>
          <p:cNvPr id="10"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611188" y="908050"/>
            <a:ext cx="3181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2pPr>
            <a:lvl3pPr marL="11430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3pPr>
            <a:lvl4pPr marL="16002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9pPr>
          </a:lstStyle>
          <a:p>
            <a:pPr eaLnBrk="1" hangingPunct="1">
              <a:spcBef>
                <a:spcPct val="0"/>
              </a:spcBef>
              <a:buClrTx/>
              <a:buSzTx/>
              <a:buFontTx/>
              <a:buNone/>
            </a:pPr>
            <a:r>
              <a:rPr lang="zh-CN" altLang="en-US" sz="2000" b="1">
                <a:solidFill>
                  <a:srgbClr val="0000FF"/>
                </a:solidFill>
                <a:latin typeface="黑体" panose="02010609060101010101" pitchFamily="49" charset="-122"/>
                <a:ea typeface="黑体" panose="02010609060101010101" pitchFamily="49" charset="-122"/>
              </a:rPr>
              <a:t>三、模型的建立与分析</a:t>
            </a:r>
            <a:endParaRPr lang="zh-CN" altLang="en-US"/>
          </a:p>
        </p:txBody>
      </p:sp>
      <p:sp>
        <p:nvSpPr>
          <p:cNvPr id="388099" name="Text Box 3"/>
          <p:cNvSpPr txBox="1">
            <a:spLocks noChangeArrowheads="1"/>
          </p:cNvSpPr>
          <p:nvPr/>
        </p:nvSpPr>
        <p:spPr bwMode="auto">
          <a:xfrm>
            <a:off x="539552" y="1700808"/>
            <a:ext cx="66246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2pPr>
            <a:lvl3pPr marL="11430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3pPr>
            <a:lvl4pPr marL="16002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9pPr>
          </a:lstStyle>
          <a:p>
            <a:pPr eaLnBrk="1" hangingPunct="1">
              <a:spcBef>
                <a:spcPct val="0"/>
              </a:spcBef>
              <a:buClrTx/>
              <a:buSzTx/>
              <a:buFontTx/>
              <a:buNone/>
            </a:pPr>
            <a:r>
              <a:rPr lang="en-US" altLang="zh-CN" sz="2000" b="1" dirty="0"/>
              <a:t>1.</a:t>
            </a:r>
            <a:r>
              <a:rPr lang="zh-CN" altLang="en-US" sz="2000" b="1" dirty="0"/>
              <a:t>总体风险用所投资的</a:t>
            </a:r>
            <a:r>
              <a:rPr lang="en-US" altLang="zh-CN" sz="2000" b="1" dirty="0"/>
              <a:t>S</a:t>
            </a:r>
            <a:r>
              <a:rPr lang="en-US" altLang="zh-CN" sz="2000" b="1" baseline="-25000" dirty="0"/>
              <a:t>i</a:t>
            </a:r>
            <a:r>
              <a:rPr lang="zh-CN" altLang="en-US" sz="2000" b="1" dirty="0"/>
              <a:t>中最大的一个风险来衡量</a:t>
            </a:r>
            <a:r>
              <a:rPr lang="en-US" altLang="zh-CN" sz="2000" b="1" dirty="0"/>
              <a:t>,</a:t>
            </a:r>
            <a:r>
              <a:rPr lang="zh-CN" altLang="en-US" sz="2000" b="1" dirty="0"/>
              <a:t>即</a:t>
            </a:r>
            <a:endParaRPr lang="zh-CN" altLang="en-US" sz="2000" b="1" dirty="0"/>
          </a:p>
          <a:p>
            <a:pPr eaLnBrk="1" hangingPunct="1">
              <a:spcBef>
                <a:spcPct val="0"/>
              </a:spcBef>
              <a:buClrTx/>
              <a:buSzTx/>
              <a:buFontTx/>
              <a:buNone/>
            </a:pPr>
            <a:endParaRPr lang="zh-CN" altLang="en-US" sz="2000" b="1" dirty="0"/>
          </a:p>
          <a:p>
            <a:pPr eaLnBrk="1" hangingPunct="1">
              <a:spcBef>
                <a:spcPct val="0"/>
              </a:spcBef>
              <a:buClrTx/>
              <a:buSzTx/>
              <a:buFontTx/>
              <a:buNone/>
            </a:pPr>
            <a:r>
              <a:rPr lang="zh-CN" altLang="en-US" b="1" dirty="0"/>
              <a:t>                 </a:t>
            </a:r>
            <a:r>
              <a:rPr lang="en-US" altLang="zh-CN" b="1" dirty="0"/>
              <a:t>max{ </a:t>
            </a:r>
            <a:r>
              <a:rPr lang="en-US" altLang="zh-CN" b="1" i="1" dirty="0" err="1"/>
              <a:t>q</a:t>
            </a:r>
            <a:r>
              <a:rPr lang="en-US" altLang="zh-CN" b="1" i="1" baseline="-25000" dirty="0" err="1"/>
              <a:t>i</a:t>
            </a:r>
            <a:r>
              <a:rPr lang="en-US" altLang="zh-CN" b="1" i="1" dirty="0" err="1"/>
              <a:t>x</a:t>
            </a:r>
            <a:r>
              <a:rPr lang="en-US" altLang="zh-CN" b="1" i="1" baseline="-25000" dirty="0" err="1"/>
              <a:t>i</a:t>
            </a:r>
            <a:r>
              <a:rPr lang="en-US" altLang="zh-CN" b="1" i="1" dirty="0" err="1"/>
              <a:t>|i</a:t>
            </a:r>
            <a:r>
              <a:rPr lang="en-US" altLang="zh-CN" b="1" i="1" dirty="0"/>
              <a:t>=1</a:t>
            </a:r>
            <a:r>
              <a:rPr lang="zh-CN" altLang="en-US" b="1" i="1" dirty="0"/>
              <a:t>，</a:t>
            </a:r>
            <a:r>
              <a:rPr lang="en-US" altLang="zh-CN" b="1" i="1" dirty="0"/>
              <a:t>2,…n</a:t>
            </a:r>
            <a:r>
              <a:rPr lang="en-US" altLang="zh-CN" b="1" dirty="0"/>
              <a:t>}</a:t>
            </a:r>
            <a:endParaRPr lang="en-US" altLang="zh-CN" b="1" dirty="0"/>
          </a:p>
        </p:txBody>
      </p:sp>
      <p:graphicFrame>
        <p:nvGraphicFramePr>
          <p:cNvPr id="388100" name="Object 4"/>
          <p:cNvGraphicFramePr>
            <a:graphicFrameLocks noChangeAspect="1"/>
          </p:cNvGraphicFramePr>
          <p:nvPr/>
        </p:nvGraphicFramePr>
        <p:xfrm>
          <a:off x="611560" y="2996952"/>
          <a:ext cx="8296275" cy="3382962"/>
        </p:xfrm>
        <a:graphic>
          <a:graphicData uri="http://schemas.openxmlformats.org/presentationml/2006/ole">
            <mc:AlternateContent xmlns:mc="http://schemas.openxmlformats.org/markup-compatibility/2006">
              <mc:Choice xmlns:v="urn:schemas-microsoft-com:vml" Requires="v">
                <p:oleObj spid="_x0000_s45090" name="Document" r:id="rId1" imgW="3848735" imgH="1568450" progId="Word.Document.8">
                  <p:embed/>
                </p:oleObj>
              </mc:Choice>
              <mc:Fallback>
                <p:oleObj name="Document" r:id="rId1" imgW="3848735" imgH="1568450" progId="Word.Document.8">
                  <p:embed/>
                  <p:pic>
                    <p:nvPicPr>
                      <p:cNvPr id="0" name="Object 4"/>
                      <p:cNvPicPr>
                        <a:picLocks noChangeAspect="1" noChangeArrowheads="1"/>
                      </p:cNvPicPr>
                      <p:nvPr/>
                    </p:nvPicPr>
                    <p:blipFill>
                      <a:blip r:embed="rId2"/>
                      <a:srcRect/>
                      <a:stretch>
                        <a:fillRect/>
                      </a:stretch>
                    </p:blipFill>
                    <p:spPr bwMode="auto">
                      <a:xfrm>
                        <a:off x="611560" y="2996952"/>
                        <a:ext cx="8296275" cy="3382962"/>
                      </a:xfrm>
                      <a:prstGeom prst="rect">
                        <a:avLst/>
                      </a:prstGeom>
                      <a:noFill/>
                      <a:ln>
                        <a:noFill/>
                      </a:ln>
                      <a:effectLst/>
                    </p:spPr>
                  </p:pic>
                </p:oleObj>
              </mc:Fallback>
            </mc:AlternateContent>
          </a:graphicData>
        </a:graphic>
      </p:graphicFrame>
      <p:sp>
        <p:nvSpPr>
          <p:cNvPr id="5"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6" name="Picture 2" descr="http://www.scut.edu.cn/publish2/news/intro/logo/resource/1smevus1otq84b.jpg"/>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7" name="Text Box 5"/>
          <p:cNvSpPr txBox="1">
            <a:spLocks noChangeArrowheads="1"/>
          </p:cNvSpPr>
          <p:nvPr/>
        </p:nvSpPr>
        <p:spPr bwMode="auto">
          <a:xfrm>
            <a:off x="742256" y="98344"/>
            <a:ext cx="8393206"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r>
              <a:rPr lang="en-US" altLang="zh-CN" sz="3600" dirty="0"/>
              <a:t>-</a:t>
            </a:r>
            <a:r>
              <a:rPr lang="zh-CN" altLang="en-US" sz="2800" dirty="0"/>
              <a:t>投资的收益与风险</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8099"/>
                                        </p:tgtEl>
                                        <p:attrNameLst>
                                          <p:attrName>style.visibility</p:attrName>
                                        </p:attrNameLst>
                                      </p:cBhvr>
                                      <p:to>
                                        <p:strVal val="visible"/>
                                      </p:to>
                                    </p:set>
                                    <p:anim calcmode="lin" valueType="num">
                                      <p:cBhvr additive="base">
                                        <p:cTn id="7" dur="500" fill="hold"/>
                                        <p:tgtEl>
                                          <p:spTgt spid="388099"/>
                                        </p:tgtEl>
                                        <p:attrNameLst>
                                          <p:attrName>ppt_x</p:attrName>
                                        </p:attrNameLst>
                                      </p:cBhvr>
                                      <p:tavLst>
                                        <p:tav tm="0">
                                          <p:val>
                                            <p:strVal val="0-#ppt_w/2"/>
                                          </p:val>
                                        </p:tav>
                                        <p:tav tm="100000">
                                          <p:val>
                                            <p:strVal val="#ppt_x"/>
                                          </p:val>
                                        </p:tav>
                                      </p:tavLst>
                                    </p:anim>
                                    <p:anim calcmode="lin" valueType="num">
                                      <p:cBhvr additive="base">
                                        <p:cTn id="8" dur="500" fill="hold"/>
                                        <p:tgtEl>
                                          <p:spTgt spid="3880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88100"/>
                                        </p:tgtEl>
                                        <p:attrNameLst>
                                          <p:attrName>style.visibility</p:attrName>
                                        </p:attrNameLst>
                                      </p:cBhvr>
                                      <p:to>
                                        <p:strVal val="visible"/>
                                      </p:to>
                                    </p:set>
                                    <p:anim calcmode="lin" valueType="num">
                                      <p:cBhvr additive="base">
                                        <p:cTn id="13" dur="500" fill="hold"/>
                                        <p:tgtEl>
                                          <p:spTgt spid="388100"/>
                                        </p:tgtEl>
                                        <p:attrNameLst>
                                          <p:attrName>ppt_x</p:attrName>
                                        </p:attrNameLst>
                                      </p:cBhvr>
                                      <p:tavLst>
                                        <p:tav tm="0">
                                          <p:val>
                                            <p:strVal val="0-#ppt_w/2"/>
                                          </p:val>
                                        </p:tav>
                                        <p:tav tm="100000">
                                          <p:val>
                                            <p:strVal val="#ppt_x"/>
                                          </p:val>
                                        </p:tav>
                                      </p:tavLst>
                                    </p:anim>
                                    <p:anim calcmode="lin" valueType="num">
                                      <p:cBhvr additive="base">
                                        <p:cTn id="14" dur="500" fill="hold"/>
                                        <p:tgtEl>
                                          <p:spTgt spid="388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539750" y="981075"/>
            <a:ext cx="3181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2pPr>
            <a:lvl3pPr marL="11430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3pPr>
            <a:lvl4pPr marL="16002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9pPr>
          </a:lstStyle>
          <a:p>
            <a:pPr eaLnBrk="1" hangingPunct="1">
              <a:spcBef>
                <a:spcPct val="0"/>
              </a:spcBef>
              <a:buClrTx/>
              <a:buSzTx/>
              <a:buFontTx/>
              <a:buNone/>
            </a:pPr>
            <a:r>
              <a:rPr lang="zh-CN" altLang="en-US" sz="2000" b="1">
                <a:solidFill>
                  <a:srgbClr val="0000FF"/>
                </a:solidFill>
                <a:latin typeface="黑体" panose="02010609060101010101" pitchFamily="49" charset="-122"/>
                <a:ea typeface="黑体" panose="02010609060101010101" pitchFamily="49" charset="-122"/>
              </a:rPr>
              <a:t>三、模型的建立与分析</a:t>
            </a:r>
            <a:endParaRPr lang="zh-CN" altLang="en-US"/>
          </a:p>
        </p:txBody>
      </p:sp>
      <p:graphicFrame>
        <p:nvGraphicFramePr>
          <p:cNvPr id="400389" name="Object 5"/>
          <p:cNvGraphicFramePr>
            <a:graphicFrameLocks noChangeAspect="1"/>
          </p:cNvGraphicFramePr>
          <p:nvPr/>
        </p:nvGraphicFramePr>
        <p:xfrm>
          <a:off x="611560" y="1700808"/>
          <a:ext cx="8370887" cy="2770188"/>
        </p:xfrm>
        <a:graphic>
          <a:graphicData uri="http://schemas.openxmlformats.org/presentationml/2006/ole">
            <mc:AlternateContent xmlns:mc="http://schemas.openxmlformats.org/markup-compatibility/2006">
              <mc:Choice xmlns:v="urn:schemas-microsoft-com:vml" Requires="v">
                <p:oleObj spid="_x0000_s46113" name="文档" r:id="rId1" imgW="4398010" imgH="1452880" progId="Word.Document.8">
                  <p:embed/>
                </p:oleObj>
              </mc:Choice>
              <mc:Fallback>
                <p:oleObj name="文档" r:id="rId1" imgW="4398010" imgH="1452880"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370887" cy="277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5" name="Picture 2" descr="http://www.scut.edu.cn/publish2/news/intro/logo/resource/1smevus1otq84b.jpg"/>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6" name="Text Box 5"/>
          <p:cNvSpPr txBox="1">
            <a:spLocks noChangeArrowheads="1"/>
          </p:cNvSpPr>
          <p:nvPr/>
        </p:nvSpPr>
        <p:spPr bwMode="auto">
          <a:xfrm>
            <a:off x="742256" y="98344"/>
            <a:ext cx="8393206"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r>
              <a:rPr lang="en-US" altLang="zh-CN" sz="3600" dirty="0"/>
              <a:t>-</a:t>
            </a:r>
            <a:r>
              <a:rPr lang="zh-CN" altLang="en-US" sz="2800" dirty="0"/>
              <a:t>投资的收益与风险</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00389"/>
                                        </p:tgtEl>
                                        <p:attrNameLst>
                                          <p:attrName>style.visibility</p:attrName>
                                        </p:attrNameLst>
                                      </p:cBhvr>
                                      <p:to>
                                        <p:strVal val="visible"/>
                                      </p:to>
                                    </p:set>
                                    <p:animEffect transition="in" filter="box(out)">
                                      <p:cBhvr>
                                        <p:cTn id="7" dur="500"/>
                                        <p:tgtEl>
                                          <p:spTgt spid="400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6" name="Text Box 6"/>
          <p:cNvSpPr txBox="1">
            <a:spLocks noChangeArrowheads="1"/>
          </p:cNvSpPr>
          <p:nvPr/>
        </p:nvSpPr>
        <p:spPr bwMode="auto">
          <a:xfrm>
            <a:off x="395288" y="836613"/>
            <a:ext cx="2222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2pPr>
            <a:lvl3pPr marL="11430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3pPr>
            <a:lvl4pPr marL="16002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defRPr kumimoji="1" sz="2400">
                <a:solidFill>
                  <a:schemeClr val="tx1"/>
                </a:solidFill>
                <a:latin typeface="Times New Roman" panose="02020503050405090304" pitchFamily="18" charset="0"/>
                <a:ea typeface="宋体" panose="02010600030101010101" pitchFamily="2" charset="-122"/>
              </a:defRPr>
            </a:lvl9pPr>
          </a:lstStyle>
          <a:p>
            <a:pPr eaLnBrk="1" hangingPunct="1">
              <a:spcBef>
                <a:spcPct val="0"/>
              </a:spcBef>
              <a:buClrTx/>
              <a:buSzTx/>
              <a:buFontTx/>
              <a:buNone/>
            </a:pPr>
            <a:r>
              <a:rPr lang="en-US" altLang="zh-CN" sz="2800" b="1"/>
              <a:t>4. </a:t>
            </a:r>
            <a:r>
              <a:rPr lang="zh-CN" altLang="en-US" sz="2800" b="1"/>
              <a:t>模型简化</a:t>
            </a:r>
            <a:r>
              <a:rPr lang="zh-CN" altLang="en-US" sz="2000"/>
              <a:t>：</a:t>
            </a:r>
            <a:endParaRPr lang="zh-CN" altLang="en-US"/>
          </a:p>
        </p:txBody>
      </p:sp>
      <p:graphicFrame>
        <p:nvGraphicFramePr>
          <p:cNvPr id="399367" name="Object 7"/>
          <p:cNvGraphicFramePr>
            <a:graphicFrameLocks noChangeAspect="1"/>
          </p:cNvGraphicFramePr>
          <p:nvPr/>
        </p:nvGraphicFramePr>
        <p:xfrm>
          <a:off x="409575" y="1555750"/>
          <a:ext cx="8693150" cy="3303588"/>
        </p:xfrm>
        <a:graphic>
          <a:graphicData uri="http://schemas.openxmlformats.org/presentationml/2006/ole">
            <mc:AlternateContent xmlns:mc="http://schemas.openxmlformats.org/markup-compatibility/2006">
              <mc:Choice xmlns:v="urn:schemas-microsoft-com:vml" Requires="v">
                <p:oleObj spid="_x0000_s47136" name="文档" r:id="rId1" imgW="5281930" imgH="2004060" progId="Word.Document.8">
                  <p:embed/>
                </p:oleObj>
              </mc:Choice>
              <mc:Fallback>
                <p:oleObj name="文档" r:id="rId1" imgW="5281930" imgH="2004060" progId="Word.Document.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555750"/>
                        <a:ext cx="8693150" cy="330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5" name="Picture 2" descr="http://www.scut.edu.cn/publish2/news/intro/logo/resource/1smevus1otq84b.jpg"/>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6" name="Text Box 5"/>
          <p:cNvSpPr txBox="1">
            <a:spLocks noChangeArrowheads="1"/>
          </p:cNvSpPr>
          <p:nvPr/>
        </p:nvSpPr>
        <p:spPr bwMode="auto">
          <a:xfrm>
            <a:off x="742256" y="98344"/>
            <a:ext cx="8393206"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r>
              <a:rPr lang="en-US" altLang="zh-CN" sz="3600" dirty="0"/>
              <a:t>-</a:t>
            </a:r>
            <a:r>
              <a:rPr lang="zh-CN" altLang="en-US" sz="2800" dirty="0"/>
              <a:t>投资的收益与风险</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66"/>
                                        </p:tgtEl>
                                        <p:attrNameLst>
                                          <p:attrName>style.visibility</p:attrName>
                                        </p:attrNameLst>
                                      </p:cBhvr>
                                      <p:to>
                                        <p:strVal val="visible"/>
                                      </p:to>
                                    </p:set>
                                    <p:anim calcmode="lin" valueType="num">
                                      <p:cBhvr additive="base">
                                        <p:cTn id="7" dur="500" fill="hold"/>
                                        <p:tgtEl>
                                          <p:spTgt spid="399366"/>
                                        </p:tgtEl>
                                        <p:attrNameLst>
                                          <p:attrName>ppt_x</p:attrName>
                                        </p:attrNameLst>
                                      </p:cBhvr>
                                      <p:tavLst>
                                        <p:tav tm="0">
                                          <p:val>
                                            <p:strVal val="#ppt_x"/>
                                          </p:val>
                                        </p:tav>
                                        <p:tav tm="100000">
                                          <p:val>
                                            <p:strVal val="#ppt_x"/>
                                          </p:val>
                                        </p:tav>
                                      </p:tavLst>
                                    </p:anim>
                                    <p:anim calcmode="lin" valueType="num">
                                      <p:cBhvr additive="base">
                                        <p:cTn id="8" dur="500" fill="hold"/>
                                        <p:tgtEl>
                                          <p:spTgt spid="3993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99367"/>
                                        </p:tgtEl>
                                        <p:attrNameLst>
                                          <p:attrName>style.visibility</p:attrName>
                                        </p:attrNameLst>
                                      </p:cBhvr>
                                      <p:to>
                                        <p:strVal val="visible"/>
                                      </p:to>
                                    </p:set>
                                    <p:animEffect transition="in" filter="box(in)">
                                      <p:cBhvr>
                                        <p:cTn id="13" dur="500"/>
                                        <p:tgtEl>
                                          <p:spTgt spid="399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1411" name="Object 3"/>
          <p:cNvGraphicFramePr>
            <a:graphicFrameLocks noChangeAspect="1"/>
          </p:cNvGraphicFramePr>
          <p:nvPr/>
        </p:nvGraphicFramePr>
        <p:xfrm>
          <a:off x="683568" y="1196752"/>
          <a:ext cx="7726362" cy="2800350"/>
        </p:xfrm>
        <a:graphic>
          <a:graphicData uri="http://schemas.openxmlformats.org/presentationml/2006/ole">
            <mc:AlternateContent xmlns:mc="http://schemas.openxmlformats.org/markup-compatibility/2006">
              <mc:Choice xmlns:v="urn:schemas-microsoft-com:vml" Requires="v">
                <p:oleObj spid="_x0000_s48162" name="Document" r:id="rId1" imgW="4617720" imgH="1674495" progId="Word.Document.8">
                  <p:embed/>
                </p:oleObj>
              </mc:Choice>
              <mc:Fallback>
                <p:oleObj name="Document" r:id="rId1" imgW="4617720" imgH="1674495" progId="Word.Document.8">
                  <p:embed/>
                  <p:pic>
                    <p:nvPicPr>
                      <p:cNvPr id="0" name="Object 3"/>
                      <p:cNvPicPr>
                        <a:picLocks noChangeAspect="1" noChangeArrowheads="1"/>
                      </p:cNvPicPr>
                      <p:nvPr/>
                    </p:nvPicPr>
                    <p:blipFill>
                      <a:blip r:embed="rId2"/>
                      <a:srcRect/>
                      <a:stretch>
                        <a:fillRect/>
                      </a:stretch>
                    </p:blipFill>
                    <p:spPr bwMode="auto">
                      <a:xfrm>
                        <a:off x="683568" y="1196752"/>
                        <a:ext cx="7726362"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5" name="Text Box 5"/>
          <p:cNvSpPr txBox="1">
            <a:spLocks noChangeArrowheads="1"/>
          </p:cNvSpPr>
          <p:nvPr/>
        </p:nvSpPr>
        <p:spPr bwMode="auto">
          <a:xfrm>
            <a:off x="742256" y="98344"/>
            <a:ext cx="8393206"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r>
              <a:rPr lang="en-US" altLang="zh-CN" sz="3600" dirty="0"/>
              <a:t>-</a:t>
            </a:r>
            <a:r>
              <a:rPr lang="zh-CN" altLang="en-US" sz="2800" dirty="0"/>
              <a:t>投资的收益与风险</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01411"/>
                                        </p:tgtEl>
                                        <p:attrNameLst>
                                          <p:attrName>style.visibility</p:attrName>
                                        </p:attrNameLst>
                                      </p:cBhvr>
                                      <p:to>
                                        <p:strVal val="visible"/>
                                      </p:to>
                                    </p:set>
                                    <p:animEffect transition="in" filter="box(out)">
                                      <p:cBhvr>
                                        <p:cTn id="7" dur="500"/>
                                        <p:tgtEl>
                                          <p:spTgt spid="401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2434" name="Object 2"/>
          <p:cNvGraphicFramePr>
            <a:graphicFrameLocks noChangeAspect="1"/>
          </p:cNvGraphicFramePr>
          <p:nvPr/>
        </p:nvGraphicFramePr>
        <p:xfrm>
          <a:off x="323528" y="980728"/>
          <a:ext cx="9758362" cy="3903663"/>
        </p:xfrm>
        <a:graphic>
          <a:graphicData uri="http://schemas.openxmlformats.org/presentationml/2006/ole">
            <mc:AlternateContent xmlns:mc="http://schemas.openxmlformats.org/markup-compatibility/2006">
              <mc:Choice xmlns:v="urn:schemas-microsoft-com:vml" Requires="v">
                <p:oleObj spid="_x0000_s49185" name="文档" r:id="rId1" imgW="5593080" imgH="2231390" progId="Word.Document.8">
                  <p:embed/>
                </p:oleObj>
              </mc:Choice>
              <mc:Fallback>
                <p:oleObj name="文档" r:id="rId1" imgW="5593080" imgH="2231390" progId="Word.Document.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9758362" cy="390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4" name="Picture 2" descr="http://www.scut.edu.cn/publish2/news/intro/logo/resource/1smevus1otq84b.jpg"/>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5" name="Text Box 5"/>
          <p:cNvSpPr txBox="1">
            <a:spLocks noChangeArrowheads="1"/>
          </p:cNvSpPr>
          <p:nvPr/>
        </p:nvSpPr>
        <p:spPr bwMode="auto">
          <a:xfrm>
            <a:off x="742256" y="98344"/>
            <a:ext cx="8393206"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r>
              <a:rPr lang="en-US" altLang="zh-CN" sz="3600" dirty="0"/>
              <a:t>-</a:t>
            </a:r>
            <a:r>
              <a:rPr lang="zh-CN" altLang="en-US" sz="2800" dirty="0"/>
              <a:t>投资的收益与风险</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2434"/>
                                        </p:tgtEl>
                                        <p:attrNameLst>
                                          <p:attrName>style.visibility</p:attrName>
                                        </p:attrNameLst>
                                      </p:cBhvr>
                                      <p:to>
                                        <p:strVal val="visible"/>
                                      </p:to>
                                    </p:set>
                                    <p:anim calcmode="lin" valueType="num">
                                      <p:cBhvr additive="base">
                                        <p:cTn id="7" dur="500" fill="hold"/>
                                        <p:tgtEl>
                                          <p:spTgt spid="402434"/>
                                        </p:tgtEl>
                                        <p:attrNameLst>
                                          <p:attrName>ppt_x</p:attrName>
                                        </p:attrNameLst>
                                      </p:cBhvr>
                                      <p:tavLst>
                                        <p:tav tm="0">
                                          <p:val>
                                            <p:strVal val="#ppt_x"/>
                                          </p:val>
                                        </p:tav>
                                        <p:tav tm="100000">
                                          <p:val>
                                            <p:strVal val="#ppt_x"/>
                                          </p:val>
                                        </p:tav>
                                      </p:tavLst>
                                    </p:anim>
                                    <p:anim calcmode="lin" valueType="num">
                                      <p:cBhvr additive="base">
                                        <p:cTn id="8" dur="500" fill="hold"/>
                                        <p:tgtEl>
                                          <p:spTgt spid="402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数学规划的求解</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2" name="矩形 1"/>
          <p:cNvSpPr/>
          <p:nvPr/>
        </p:nvSpPr>
        <p:spPr>
          <a:xfrm>
            <a:off x="605086" y="1349972"/>
            <a:ext cx="7475140" cy="1526636"/>
          </a:xfrm>
          <a:prstGeom prst="rect">
            <a:avLst/>
          </a:prstGeom>
        </p:spPr>
        <p:txBody>
          <a:bodyPr wrap="square">
            <a:spAutoFit/>
          </a:bodyPr>
          <a:lstStyle/>
          <a:p>
            <a:r>
              <a:rPr lang="zh-CN" altLang="en-US" sz="2800" b="1" dirty="0">
                <a:solidFill>
                  <a:schemeClr val="tx2"/>
                </a:solidFill>
              </a:rPr>
              <a:t>线性规划</a:t>
            </a:r>
            <a:r>
              <a:rPr lang="zh-CN" altLang="en-US" sz="2800" b="1" dirty="0"/>
              <a:t>：</a:t>
            </a:r>
            <a:endParaRPr lang="en-US" altLang="zh-CN" sz="2400" b="1" dirty="0"/>
          </a:p>
          <a:p>
            <a:pPr>
              <a:lnSpc>
                <a:spcPct val="110000"/>
              </a:lnSpc>
              <a:spcBef>
                <a:spcPct val="20000"/>
              </a:spcBef>
            </a:pPr>
            <a:r>
              <a:rPr lang="en-US" altLang="zh-CN" sz="2800" b="1" dirty="0"/>
              <a:t>-</a:t>
            </a:r>
            <a:r>
              <a:rPr lang="zh-CN" altLang="en-US" sz="2800" b="1" dirty="0"/>
              <a:t>可使用数学软件或算法求得线性时间复杂度的最优解</a:t>
            </a:r>
            <a:endParaRPr lang="zh-CN" altLang="en-US" sz="2800" b="1" dirty="0"/>
          </a:p>
        </p:txBody>
      </p:sp>
      <p:sp>
        <p:nvSpPr>
          <p:cNvPr id="9" name="矩形 8"/>
          <p:cNvSpPr/>
          <p:nvPr/>
        </p:nvSpPr>
        <p:spPr>
          <a:xfrm>
            <a:off x="683568" y="3284984"/>
            <a:ext cx="7475140" cy="2216056"/>
          </a:xfrm>
          <a:prstGeom prst="rect">
            <a:avLst/>
          </a:prstGeom>
        </p:spPr>
        <p:txBody>
          <a:bodyPr wrap="square">
            <a:spAutoFit/>
          </a:bodyPr>
          <a:lstStyle/>
          <a:p>
            <a:pPr>
              <a:lnSpc>
                <a:spcPct val="110000"/>
              </a:lnSpc>
              <a:spcBef>
                <a:spcPct val="20000"/>
              </a:spcBef>
            </a:pPr>
            <a:r>
              <a:rPr lang="zh-CN" altLang="en-US" sz="2800" b="1" dirty="0">
                <a:solidFill>
                  <a:schemeClr val="tx2"/>
                </a:solidFill>
              </a:rPr>
              <a:t>整数规划</a:t>
            </a:r>
            <a:r>
              <a:rPr lang="en-US" altLang="zh-CN" sz="2800" b="1" dirty="0">
                <a:solidFill>
                  <a:schemeClr val="tx2"/>
                </a:solidFill>
              </a:rPr>
              <a:t>/</a:t>
            </a:r>
            <a:r>
              <a:rPr lang="zh-CN" altLang="en-US" sz="2800" b="1" dirty="0">
                <a:solidFill>
                  <a:schemeClr val="tx2"/>
                </a:solidFill>
              </a:rPr>
              <a:t>非线性规划：</a:t>
            </a:r>
            <a:endParaRPr lang="en-US" altLang="zh-CN" sz="2800" b="1" dirty="0">
              <a:solidFill>
                <a:schemeClr val="tx2"/>
              </a:solidFill>
            </a:endParaRPr>
          </a:p>
          <a:p>
            <a:pPr>
              <a:lnSpc>
                <a:spcPct val="110000"/>
              </a:lnSpc>
              <a:spcBef>
                <a:spcPct val="20000"/>
              </a:spcBef>
            </a:pPr>
            <a:r>
              <a:rPr lang="en-US" altLang="zh-CN" sz="2800" b="1" dirty="0"/>
              <a:t>-</a:t>
            </a:r>
            <a:r>
              <a:rPr lang="zh-CN" altLang="en-US" sz="2800" b="1" dirty="0"/>
              <a:t>是否</a:t>
            </a:r>
            <a:r>
              <a:rPr lang="en-US" altLang="zh-CN" sz="2800" b="1" dirty="0"/>
              <a:t>NP</a:t>
            </a:r>
            <a:r>
              <a:rPr lang="zh-CN" altLang="en-US" sz="2800" b="1" dirty="0"/>
              <a:t>难解问题？</a:t>
            </a:r>
            <a:endParaRPr lang="en-US" altLang="zh-CN" sz="2800" b="1" dirty="0"/>
          </a:p>
          <a:p>
            <a:pPr>
              <a:lnSpc>
                <a:spcPct val="110000"/>
              </a:lnSpc>
              <a:spcBef>
                <a:spcPct val="20000"/>
              </a:spcBef>
            </a:pPr>
            <a:r>
              <a:rPr lang="en-US" altLang="zh-CN" sz="2800" b="1" dirty="0"/>
              <a:t>-</a:t>
            </a:r>
            <a:r>
              <a:rPr lang="zh-CN" altLang="en-US" sz="2800" b="1" dirty="0"/>
              <a:t>求近似解</a:t>
            </a:r>
            <a:endParaRPr lang="en-US" altLang="zh-CN" sz="2800" b="1" dirty="0"/>
          </a:p>
          <a:p>
            <a:pPr>
              <a:lnSpc>
                <a:spcPct val="110000"/>
              </a:lnSpc>
              <a:spcBef>
                <a:spcPct val="20000"/>
              </a:spcBef>
            </a:pPr>
            <a:r>
              <a:rPr lang="en-US" altLang="zh-CN" sz="2800" b="1" dirty="0"/>
              <a:t>-</a:t>
            </a:r>
            <a:r>
              <a:rPr lang="zh-CN" altLang="en-US" sz="2800" b="1" dirty="0"/>
              <a:t>借助数学软件求解</a:t>
            </a:r>
            <a:endParaRPr lang="zh-CN" altLang="en-US" sz="2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627" y="66205"/>
            <a:ext cx="5161892" cy="684915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2" name="矩形 1"/>
          <p:cNvSpPr/>
          <p:nvPr/>
        </p:nvSpPr>
        <p:spPr>
          <a:xfrm>
            <a:off x="193701" y="928311"/>
            <a:ext cx="8712968" cy="3216265"/>
          </a:xfrm>
          <a:prstGeom prst="rect">
            <a:avLst/>
          </a:prstGeom>
        </p:spPr>
        <p:txBody>
          <a:bodyPr wrap="square">
            <a:spAutoFit/>
          </a:bodyPr>
          <a:lstStyle/>
          <a:p>
            <a:pPr indent="266700" algn="just">
              <a:spcAft>
                <a:spcPts val="600"/>
              </a:spcAft>
            </a:pPr>
            <a:r>
              <a:rPr lang="zh-CN" altLang="zh-CN" kern="100" dirty="0">
                <a:latin typeface="Times New Roman" panose="02020503050405090304" pitchFamily="18" charset="0"/>
              </a:rPr>
              <a:t>考虑如下的在线</a:t>
            </a:r>
            <a:r>
              <a:rPr lang="en-US" altLang="zh-CN" kern="100" dirty="0">
                <a:latin typeface="Times New Roman" panose="02020503050405090304" pitchFamily="18" charset="0"/>
              </a:rPr>
              <a:t>DVD</a:t>
            </a:r>
            <a:r>
              <a:rPr lang="zh-CN" altLang="zh-CN" kern="100" dirty="0">
                <a:latin typeface="Times New Roman" panose="02020503050405090304" pitchFamily="18" charset="0"/>
              </a:rPr>
              <a:t>租赁问题。顾客缴纳一定数量的月费成为会员，订购</a:t>
            </a:r>
            <a:r>
              <a:rPr lang="en-US" altLang="zh-CN" kern="100" dirty="0">
                <a:latin typeface="Times New Roman" panose="02020503050405090304" pitchFamily="18" charset="0"/>
              </a:rPr>
              <a:t>DVD</a:t>
            </a:r>
            <a:r>
              <a:rPr lang="zh-CN" altLang="zh-CN" kern="100" dirty="0">
                <a:latin typeface="Times New Roman" panose="02020503050405090304" pitchFamily="18" charset="0"/>
              </a:rPr>
              <a:t>租赁服务。会员对哪些</a:t>
            </a:r>
            <a:r>
              <a:rPr lang="en-US" altLang="zh-CN" kern="100" dirty="0">
                <a:latin typeface="Times New Roman" panose="02020503050405090304" pitchFamily="18" charset="0"/>
              </a:rPr>
              <a:t>DVD</a:t>
            </a:r>
            <a:r>
              <a:rPr lang="zh-CN" altLang="zh-CN" kern="100" dirty="0">
                <a:latin typeface="Times New Roman" panose="02020503050405090304" pitchFamily="18" charset="0"/>
              </a:rPr>
              <a:t>有兴趣，只要在线提交订单，网站就会通过快递的方式尽可能满足要求。会员提交的订单包括多张</a:t>
            </a:r>
            <a:r>
              <a:rPr lang="en-US" altLang="zh-CN" kern="100" dirty="0">
                <a:latin typeface="Times New Roman" panose="02020503050405090304" pitchFamily="18" charset="0"/>
              </a:rPr>
              <a:t>DVD</a:t>
            </a:r>
            <a:r>
              <a:rPr lang="zh-CN" altLang="zh-CN" kern="100" dirty="0">
                <a:latin typeface="Times New Roman" panose="02020503050405090304" pitchFamily="18" charset="0"/>
              </a:rPr>
              <a:t>，这些</a:t>
            </a:r>
            <a:r>
              <a:rPr lang="en-US" altLang="zh-CN" kern="100" dirty="0">
                <a:latin typeface="Times New Roman" panose="02020503050405090304" pitchFamily="18" charset="0"/>
              </a:rPr>
              <a:t>DVD</a:t>
            </a:r>
            <a:r>
              <a:rPr lang="zh-CN" altLang="zh-CN" kern="100" dirty="0">
                <a:latin typeface="Times New Roman" panose="02020503050405090304" pitchFamily="18" charset="0"/>
              </a:rPr>
              <a:t>是基于其偏爱程度排序的。网站会根据手头现有的</a:t>
            </a:r>
            <a:r>
              <a:rPr lang="en-US" altLang="zh-CN" kern="100" dirty="0">
                <a:latin typeface="Times New Roman" panose="02020503050405090304" pitchFamily="18" charset="0"/>
              </a:rPr>
              <a:t>DVD</a:t>
            </a:r>
            <a:r>
              <a:rPr lang="zh-CN" altLang="zh-CN" kern="100" dirty="0">
                <a:latin typeface="Times New Roman" panose="02020503050405090304" pitchFamily="18" charset="0"/>
              </a:rPr>
              <a:t>数量和会员的订单进行分发。每个会员每个月租赁次数不得超过</a:t>
            </a:r>
            <a:r>
              <a:rPr lang="en-US" altLang="zh-CN" kern="100" dirty="0">
                <a:latin typeface="Times New Roman" panose="02020503050405090304" pitchFamily="18" charset="0"/>
              </a:rPr>
              <a:t>2</a:t>
            </a:r>
            <a:r>
              <a:rPr lang="zh-CN" altLang="zh-CN" kern="100" dirty="0">
                <a:latin typeface="Times New Roman" panose="02020503050405090304" pitchFamily="18" charset="0"/>
              </a:rPr>
              <a:t>次，</a:t>
            </a:r>
            <a:r>
              <a:rPr lang="zh-CN" altLang="zh-CN" kern="100" dirty="0">
                <a:solidFill>
                  <a:srgbClr val="FF0000"/>
                </a:solidFill>
                <a:latin typeface="Times New Roman" panose="02020503050405090304" pitchFamily="18" charset="0"/>
              </a:rPr>
              <a:t>每次获得</a:t>
            </a:r>
            <a:r>
              <a:rPr lang="en-US" altLang="zh-CN" kern="100" dirty="0">
                <a:solidFill>
                  <a:srgbClr val="FF0000"/>
                </a:solidFill>
                <a:latin typeface="Times New Roman" panose="02020503050405090304" pitchFamily="18" charset="0"/>
              </a:rPr>
              <a:t>3</a:t>
            </a:r>
            <a:r>
              <a:rPr lang="zh-CN" altLang="zh-CN" kern="100" dirty="0">
                <a:solidFill>
                  <a:srgbClr val="FF0000"/>
                </a:solidFill>
                <a:latin typeface="Times New Roman" panose="02020503050405090304" pitchFamily="18" charset="0"/>
              </a:rPr>
              <a:t>张</a:t>
            </a:r>
            <a:r>
              <a:rPr lang="en-US" altLang="zh-CN" kern="100" dirty="0">
                <a:solidFill>
                  <a:srgbClr val="FF0000"/>
                </a:solidFill>
                <a:latin typeface="Times New Roman" panose="02020503050405090304" pitchFamily="18" charset="0"/>
              </a:rPr>
              <a:t>DVD</a:t>
            </a:r>
            <a:r>
              <a:rPr lang="zh-CN" altLang="zh-CN" kern="100" dirty="0">
                <a:latin typeface="Times New Roman" panose="02020503050405090304" pitchFamily="18" charset="0"/>
              </a:rPr>
              <a:t>。会员看完</a:t>
            </a:r>
            <a:r>
              <a:rPr lang="en-US" altLang="zh-CN" kern="100" dirty="0">
                <a:latin typeface="Times New Roman" panose="02020503050405090304" pitchFamily="18" charset="0"/>
              </a:rPr>
              <a:t>3</a:t>
            </a:r>
            <a:r>
              <a:rPr lang="zh-CN" altLang="zh-CN" kern="100" dirty="0">
                <a:latin typeface="Times New Roman" panose="02020503050405090304" pitchFamily="18" charset="0"/>
              </a:rPr>
              <a:t>张</a:t>
            </a:r>
            <a:r>
              <a:rPr lang="en-US" altLang="zh-CN" kern="100" dirty="0">
                <a:latin typeface="Times New Roman" panose="02020503050405090304" pitchFamily="18" charset="0"/>
              </a:rPr>
              <a:t>DVD</a:t>
            </a:r>
            <a:r>
              <a:rPr lang="zh-CN" altLang="zh-CN" kern="100" dirty="0">
                <a:latin typeface="Times New Roman" panose="02020503050405090304" pitchFamily="18" charset="0"/>
              </a:rPr>
              <a:t>之后，只需要将</a:t>
            </a:r>
            <a:r>
              <a:rPr lang="en-US" altLang="zh-CN" kern="100" dirty="0">
                <a:latin typeface="Times New Roman" panose="02020503050405090304" pitchFamily="18" charset="0"/>
              </a:rPr>
              <a:t>DVD</a:t>
            </a:r>
            <a:r>
              <a:rPr lang="zh-CN" altLang="zh-CN" kern="100" dirty="0">
                <a:latin typeface="Times New Roman" panose="02020503050405090304" pitchFamily="18" charset="0"/>
              </a:rPr>
              <a:t>放进网站提供的信封里寄回（邮费由网站承担），就可以继续下次租赁。请考虑以下问题：</a:t>
            </a:r>
            <a:endParaRPr lang="en-US" altLang="zh-CN" kern="100" dirty="0">
              <a:latin typeface="Times New Roman" panose="02020503050405090304" pitchFamily="18" charset="0"/>
            </a:endParaRPr>
          </a:p>
          <a:p>
            <a:pPr algn="just"/>
            <a:r>
              <a:rPr lang="en-US" altLang="zh-CN" dirty="0"/>
              <a:t>2</a:t>
            </a:r>
            <a:r>
              <a:rPr lang="zh-CN" altLang="en-US" dirty="0"/>
              <a:t>）表</a:t>
            </a:r>
            <a:r>
              <a:rPr lang="en-US" altLang="zh-CN" dirty="0"/>
              <a:t>2</a:t>
            </a:r>
            <a:r>
              <a:rPr lang="zh-CN" altLang="en-US" dirty="0"/>
              <a:t>中</a:t>
            </a:r>
            <a:r>
              <a:rPr lang="zh-CN" altLang="zh-CN" dirty="0"/>
              <a:t>中列出了网站手上</a:t>
            </a:r>
            <a:r>
              <a:rPr lang="en-US" altLang="zh-CN" dirty="0"/>
              <a:t>20</a:t>
            </a:r>
            <a:r>
              <a:rPr lang="zh-CN" altLang="zh-CN" dirty="0"/>
              <a:t>种</a:t>
            </a:r>
            <a:r>
              <a:rPr lang="en-US" altLang="zh-CN" dirty="0"/>
              <a:t>DVD</a:t>
            </a:r>
            <a:r>
              <a:rPr lang="zh-CN" altLang="zh-CN" dirty="0"/>
              <a:t>的现有张数和当前需要处理的</a:t>
            </a:r>
            <a:r>
              <a:rPr lang="en-US" altLang="zh-CN" dirty="0"/>
              <a:t>100</a:t>
            </a:r>
            <a:r>
              <a:rPr lang="zh-CN" altLang="zh-CN" dirty="0"/>
              <a:t>位会员的在线订单（表</a:t>
            </a:r>
            <a:r>
              <a:rPr lang="en-US" altLang="zh-CN" dirty="0"/>
              <a:t>2</a:t>
            </a:r>
            <a:r>
              <a:rPr lang="zh-CN" altLang="zh-CN" dirty="0"/>
              <a:t>表格格式示例如下表</a:t>
            </a:r>
            <a:r>
              <a:rPr lang="en-US" altLang="zh-CN" dirty="0"/>
              <a:t>2</a:t>
            </a:r>
            <a:r>
              <a:rPr lang="zh-CN" altLang="zh-CN" dirty="0"/>
              <a:t>，</a:t>
            </a:r>
            <a:r>
              <a:rPr lang="en-US" altLang="zh-CN" dirty="0"/>
              <a:t>http://mcm.edu.cn/mcm05/problems2005c.htm</a:t>
            </a:r>
            <a:r>
              <a:rPr lang="zh-CN" altLang="zh-CN" dirty="0"/>
              <a:t>），如何对这些</a:t>
            </a:r>
            <a:r>
              <a:rPr lang="en-US" altLang="zh-CN" dirty="0"/>
              <a:t>DVD</a:t>
            </a:r>
            <a:r>
              <a:rPr lang="zh-CN" altLang="zh-CN" dirty="0"/>
              <a:t>进行分配，才能使会员获得最大的满意度？请具体列出前</a:t>
            </a:r>
            <a:r>
              <a:rPr lang="en-US" altLang="zh-CN" dirty="0"/>
              <a:t>30</a:t>
            </a:r>
            <a:r>
              <a:rPr lang="zh-CN" altLang="zh-CN" dirty="0"/>
              <a:t>位会员（即</a:t>
            </a:r>
            <a:r>
              <a:rPr lang="en-US" altLang="zh-CN" dirty="0"/>
              <a:t>C0001~C0030</a:t>
            </a:r>
            <a:r>
              <a:rPr lang="zh-CN" altLang="zh-CN" dirty="0"/>
              <a:t>）分别获得哪些</a:t>
            </a:r>
            <a:r>
              <a:rPr lang="en-US" altLang="zh-CN" dirty="0"/>
              <a:t>DVD</a:t>
            </a:r>
            <a:r>
              <a:rPr lang="zh-CN" altLang="zh-CN" dirty="0"/>
              <a:t>。</a:t>
            </a:r>
            <a:endParaRPr lang="zh-CN" altLang="zh-CN" dirty="0"/>
          </a:p>
          <a:p>
            <a:pPr indent="266700" algn="just">
              <a:spcAft>
                <a:spcPts val="0"/>
              </a:spcAft>
            </a:pPr>
            <a:endParaRPr lang="zh-CN" altLang="zh-CN" kern="100" dirty="0">
              <a:latin typeface="Times New Roman" panose="02020503050405090304" pitchFamily="18"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50" y="3861048"/>
            <a:ext cx="8172870" cy="264173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2" name="矩形 1"/>
          <p:cNvSpPr/>
          <p:nvPr/>
        </p:nvSpPr>
        <p:spPr>
          <a:xfrm>
            <a:off x="193701" y="928311"/>
            <a:ext cx="8712968" cy="1692771"/>
          </a:xfrm>
          <a:prstGeom prst="rect">
            <a:avLst/>
          </a:prstGeom>
        </p:spPr>
        <p:txBody>
          <a:bodyPr wrap="square">
            <a:spAutoFit/>
          </a:bodyPr>
          <a:lstStyle/>
          <a:p>
            <a:pPr indent="266700" algn="just">
              <a:spcAft>
                <a:spcPts val="0"/>
              </a:spcAft>
            </a:pPr>
            <a:r>
              <a:rPr lang="zh-CN" altLang="en-US" sz="2400" b="1" kern="100" dirty="0">
                <a:latin typeface="Times New Roman" panose="02020503050405090304" pitchFamily="18" charset="0"/>
              </a:rPr>
              <a:t>符号定义</a:t>
            </a:r>
            <a:r>
              <a:rPr lang="zh-CN" altLang="en-US" sz="2400" kern="100" dirty="0">
                <a:latin typeface="Times New Roman" panose="02020503050405090304" pitchFamily="18" charset="0"/>
              </a:rPr>
              <a:t>：</a:t>
            </a:r>
            <a:endParaRPr lang="en-US" altLang="zh-CN" sz="2400" kern="100" dirty="0">
              <a:latin typeface="Times New Roman" panose="02020503050405090304" pitchFamily="18" charset="0"/>
            </a:endParaRPr>
          </a:p>
          <a:p>
            <a:pPr indent="266700" algn="just">
              <a:spcAft>
                <a:spcPts val="0"/>
              </a:spcAft>
            </a:pPr>
            <a:r>
              <a:rPr lang="en-US" altLang="zh-CN" sz="2000" i="1" kern="100" dirty="0" err="1">
                <a:latin typeface="Times New Roman" panose="02020503050405090304" pitchFamily="18" charset="0"/>
              </a:rPr>
              <a:t>i</a:t>
            </a:r>
            <a:r>
              <a:rPr lang="zh-CN" altLang="en-US" sz="2000" kern="100" dirty="0">
                <a:latin typeface="Times New Roman" panose="02020503050405090304" pitchFamily="18" charset="0"/>
              </a:rPr>
              <a:t>：第</a:t>
            </a:r>
            <a:r>
              <a:rPr lang="en-US" altLang="zh-CN" sz="2000" i="1" kern="100" dirty="0" err="1">
                <a:latin typeface="Times New Roman" panose="02020503050405090304" pitchFamily="18" charset="0"/>
              </a:rPr>
              <a:t>i</a:t>
            </a:r>
            <a:r>
              <a:rPr lang="zh-CN" altLang="en-US" sz="2000" kern="100" dirty="0">
                <a:latin typeface="Times New Roman" panose="02020503050405090304" pitchFamily="18" charset="0"/>
              </a:rPr>
              <a:t>个用户</a:t>
            </a:r>
            <a:endParaRPr lang="en-US" altLang="zh-CN" sz="2000" kern="100" dirty="0">
              <a:latin typeface="Times New Roman" panose="02020503050405090304" pitchFamily="18" charset="0"/>
            </a:endParaRPr>
          </a:p>
          <a:p>
            <a:pPr indent="266700" algn="just">
              <a:spcAft>
                <a:spcPts val="0"/>
              </a:spcAft>
            </a:pPr>
            <a:r>
              <a:rPr lang="en-US" altLang="zh-CN" sz="2000" i="1" kern="100" dirty="0">
                <a:latin typeface="Times New Roman" panose="02020503050405090304" pitchFamily="18" charset="0"/>
              </a:rPr>
              <a:t>j</a:t>
            </a:r>
            <a:r>
              <a:rPr lang="zh-CN" altLang="en-US" sz="2000" kern="100" dirty="0">
                <a:latin typeface="Times New Roman" panose="02020503050405090304" pitchFamily="18" charset="0"/>
              </a:rPr>
              <a:t>：第</a:t>
            </a:r>
            <a:r>
              <a:rPr lang="en-US" altLang="zh-CN" sz="2000" i="1" kern="100" dirty="0">
                <a:latin typeface="Times New Roman" panose="02020503050405090304" pitchFamily="18" charset="0"/>
              </a:rPr>
              <a:t>j</a:t>
            </a:r>
            <a:r>
              <a:rPr lang="zh-CN" altLang="en-US" sz="2000" kern="100" dirty="0">
                <a:latin typeface="Times New Roman" panose="02020503050405090304" pitchFamily="18" charset="0"/>
              </a:rPr>
              <a:t>种</a:t>
            </a:r>
            <a:r>
              <a:rPr lang="en-US" altLang="zh-CN" sz="2000" kern="100" dirty="0">
                <a:latin typeface="Times New Roman" panose="02020503050405090304" pitchFamily="18" charset="0"/>
              </a:rPr>
              <a:t>DVD</a:t>
            </a:r>
            <a:endParaRPr lang="en-US" altLang="zh-CN" sz="2000" kern="100" dirty="0">
              <a:latin typeface="Times New Roman" panose="02020503050405090304" pitchFamily="18" charset="0"/>
            </a:endParaRPr>
          </a:p>
          <a:p>
            <a:pPr indent="266700" algn="just">
              <a:spcAft>
                <a:spcPts val="0"/>
              </a:spcAft>
            </a:pPr>
            <a:r>
              <a:rPr lang="en-US" altLang="zh-CN" sz="2000" kern="100" dirty="0" err="1">
                <a:latin typeface="Times New Roman" panose="02020503050405090304" pitchFamily="18" charset="0"/>
              </a:rPr>
              <a:t>wj</a:t>
            </a:r>
            <a:r>
              <a:rPr lang="zh-CN" altLang="en-US" sz="2000" kern="100" dirty="0">
                <a:latin typeface="Times New Roman" panose="02020503050405090304" pitchFamily="18" charset="0"/>
              </a:rPr>
              <a:t>：现有</a:t>
            </a:r>
            <a:r>
              <a:rPr lang="en-US" altLang="zh-CN" sz="2000" kern="100" dirty="0">
                <a:latin typeface="Times New Roman" panose="02020503050405090304" pitchFamily="18" charset="0"/>
              </a:rPr>
              <a:t>DVD j</a:t>
            </a:r>
            <a:r>
              <a:rPr lang="zh-CN" altLang="en-US" sz="2000" kern="100" dirty="0">
                <a:latin typeface="Times New Roman" panose="02020503050405090304" pitchFamily="18" charset="0"/>
              </a:rPr>
              <a:t>的数量</a:t>
            </a:r>
            <a:endParaRPr lang="en-US" altLang="zh-CN" sz="2000" kern="100" dirty="0">
              <a:latin typeface="Times New Roman" panose="02020503050405090304" pitchFamily="18" charset="0"/>
            </a:endParaRPr>
          </a:p>
          <a:p>
            <a:pPr indent="266700" algn="just">
              <a:spcAft>
                <a:spcPts val="0"/>
              </a:spcAft>
            </a:pPr>
            <a:r>
              <a:rPr lang="en-US" altLang="zh-CN" sz="2000" i="1" kern="100" dirty="0" err="1">
                <a:latin typeface="Times New Roman" panose="02020503050405090304" pitchFamily="18" charset="0"/>
              </a:rPr>
              <a:t>a</a:t>
            </a:r>
            <a:r>
              <a:rPr lang="en-US" altLang="zh-CN" sz="2000" i="1" kern="100" baseline="-25000" dirty="0" err="1">
                <a:latin typeface="Times New Roman" panose="02020503050405090304" pitchFamily="18" charset="0"/>
              </a:rPr>
              <a:t>ij</a:t>
            </a:r>
            <a:r>
              <a:rPr lang="zh-CN" altLang="en-US" sz="2000" kern="100" dirty="0">
                <a:latin typeface="Times New Roman" panose="02020503050405090304" pitchFamily="18" charset="0"/>
              </a:rPr>
              <a:t>：用户</a:t>
            </a:r>
            <a:r>
              <a:rPr lang="en-US" altLang="zh-CN" sz="2000" i="1" kern="100" dirty="0" err="1">
                <a:latin typeface="Times New Roman" panose="02020503050405090304" pitchFamily="18" charset="0"/>
              </a:rPr>
              <a:t>i</a:t>
            </a:r>
            <a:r>
              <a:rPr lang="zh-CN" altLang="en-US" sz="2000" kern="100" dirty="0">
                <a:latin typeface="Times New Roman" panose="02020503050405090304" pitchFamily="18" charset="0"/>
              </a:rPr>
              <a:t>对</a:t>
            </a:r>
            <a:r>
              <a:rPr lang="en-US" altLang="zh-CN" sz="2000" kern="100" dirty="0">
                <a:latin typeface="Times New Roman" panose="02020503050405090304" pitchFamily="18" charset="0"/>
              </a:rPr>
              <a:t>DVD </a:t>
            </a:r>
            <a:r>
              <a:rPr lang="en-US" altLang="zh-CN" sz="2000" i="1" kern="100" dirty="0">
                <a:latin typeface="Times New Roman" panose="02020503050405090304" pitchFamily="18" charset="0"/>
              </a:rPr>
              <a:t>j</a:t>
            </a:r>
            <a:r>
              <a:rPr lang="zh-CN" altLang="en-US" sz="2000" kern="100" dirty="0">
                <a:latin typeface="Times New Roman" panose="02020503050405090304" pitchFamily="18" charset="0"/>
              </a:rPr>
              <a:t>的偏爱值</a:t>
            </a:r>
            <a:endParaRPr lang="en-US" altLang="zh-CN" sz="2000" kern="100" dirty="0">
              <a:latin typeface="Times New Roman" panose="02020503050405090304" pitchFamily="18" charset="0"/>
            </a:endParaRPr>
          </a:p>
        </p:txBody>
      </p:sp>
      <p:sp>
        <p:nvSpPr>
          <p:cNvPr id="9" name="矩形 8"/>
          <p:cNvSpPr/>
          <p:nvPr/>
        </p:nvSpPr>
        <p:spPr>
          <a:xfrm>
            <a:off x="164615" y="2685965"/>
            <a:ext cx="6591020" cy="1077218"/>
          </a:xfrm>
          <a:prstGeom prst="rect">
            <a:avLst/>
          </a:prstGeom>
        </p:spPr>
        <p:txBody>
          <a:bodyPr wrap="square">
            <a:spAutoFit/>
          </a:bodyPr>
          <a:lstStyle/>
          <a:p>
            <a:pPr indent="266700" algn="just">
              <a:spcAft>
                <a:spcPts val="0"/>
              </a:spcAft>
            </a:pPr>
            <a:r>
              <a:rPr lang="zh-CN" altLang="en-US" sz="2400" b="1" kern="100" dirty="0">
                <a:latin typeface="Times New Roman" panose="02020503050405090304" pitchFamily="18" charset="0"/>
              </a:rPr>
              <a:t>变量定义</a:t>
            </a:r>
            <a:r>
              <a:rPr lang="zh-CN" altLang="en-US" sz="2400" kern="100" dirty="0">
                <a:latin typeface="Times New Roman" panose="02020503050405090304" pitchFamily="18" charset="0"/>
              </a:rPr>
              <a:t>：</a:t>
            </a:r>
            <a:endParaRPr lang="en-US" altLang="zh-CN" sz="2400" kern="100" dirty="0">
              <a:latin typeface="Times New Roman" panose="02020503050405090304" pitchFamily="18" charset="0"/>
            </a:endParaRPr>
          </a:p>
          <a:p>
            <a:pPr indent="266700" algn="just">
              <a:spcAft>
                <a:spcPts val="0"/>
              </a:spcAft>
            </a:pPr>
            <a:r>
              <a:rPr lang="en-US" altLang="zh-CN" sz="2000" i="1" kern="100" dirty="0" err="1">
                <a:latin typeface="Times New Roman" panose="02020503050405090304" pitchFamily="18" charset="0"/>
              </a:rPr>
              <a:t>x</a:t>
            </a:r>
            <a:r>
              <a:rPr lang="en-US" altLang="zh-CN" sz="2000" i="1" kern="100" baseline="-25000" dirty="0" err="1">
                <a:latin typeface="Times New Roman" panose="02020503050405090304" pitchFamily="18" charset="0"/>
              </a:rPr>
              <a:t>i,j</a:t>
            </a:r>
            <a:r>
              <a:rPr lang="zh-CN" altLang="en-US" sz="2000" kern="100" dirty="0">
                <a:latin typeface="Times New Roman" panose="02020503050405090304" pitchFamily="18" charset="0"/>
              </a:rPr>
              <a:t>：为</a:t>
            </a:r>
            <a:r>
              <a:rPr lang="en-US" altLang="zh-CN" sz="2000" i="1" kern="100" dirty="0">
                <a:latin typeface="Times New Roman" panose="02020503050405090304" pitchFamily="18" charset="0"/>
              </a:rPr>
              <a:t>0</a:t>
            </a:r>
            <a:r>
              <a:rPr lang="zh-CN" altLang="en-US" sz="2000" kern="100" dirty="0">
                <a:latin typeface="Times New Roman" panose="02020503050405090304" pitchFamily="18" charset="0"/>
              </a:rPr>
              <a:t>或</a:t>
            </a:r>
            <a:r>
              <a:rPr lang="en-US" altLang="zh-CN" sz="2000" i="1" kern="100" dirty="0">
                <a:latin typeface="Times New Roman" panose="02020503050405090304" pitchFamily="18" charset="0"/>
              </a:rPr>
              <a:t>1</a:t>
            </a:r>
            <a:r>
              <a:rPr lang="zh-CN" altLang="en-US" sz="2000" kern="100" dirty="0">
                <a:latin typeface="Times New Roman" panose="02020503050405090304" pitchFamily="18" charset="0"/>
              </a:rPr>
              <a:t>变量，表示第</a:t>
            </a:r>
            <a:r>
              <a:rPr lang="en-US" altLang="zh-CN" sz="2000" i="1" kern="100" dirty="0" err="1">
                <a:latin typeface="Times New Roman" panose="02020503050405090304" pitchFamily="18" charset="0"/>
              </a:rPr>
              <a:t>i</a:t>
            </a:r>
            <a:r>
              <a:rPr lang="zh-CN" altLang="en-US" sz="2000" kern="100" dirty="0">
                <a:latin typeface="Times New Roman" panose="02020503050405090304" pitchFamily="18" charset="0"/>
              </a:rPr>
              <a:t>个用户是否能分到第</a:t>
            </a:r>
            <a:r>
              <a:rPr lang="en-US" altLang="zh-CN" sz="2000" i="1" kern="100" dirty="0">
                <a:latin typeface="Times New Roman" panose="02020503050405090304" pitchFamily="18" charset="0"/>
              </a:rPr>
              <a:t>j</a:t>
            </a:r>
            <a:r>
              <a:rPr lang="zh-CN" altLang="en-US" sz="2000" kern="100" dirty="0">
                <a:latin typeface="Times New Roman" panose="02020503050405090304" pitchFamily="18" charset="0"/>
              </a:rPr>
              <a:t>个</a:t>
            </a:r>
            <a:r>
              <a:rPr lang="en-US" altLang="zh-CN" sz="2000" kern="100" dirty="0">
                <a:latin typeface="Times New Roman" panose="02020503050405090304" pitchFamily="18" charset="0"/>
              </a:rPr>
              <a:t>DVD</a:t>
            </a:r>
            <a:endParaRPr lang="en-US" altLang="zh-CN" sz="2000" kern="100" dirty="0">
              <a:latin typeface="Times New Roman" panose="02020503050405090304" pitchFamily="18" charset="0"/>
            </a:endParaRPr>
          </a:p>
          <a:p>
            <a:pPr indent="266700" algn="just">
              <a:spcAft>
                <a:spcPts val="0"/>
              </a:spcAft>
            </a:pPr>
            <a:r>
              <a:rPr lang="en-US" altLang="zh-CN" sz="2000" i="1" kern="100" dirty="0" err="1">
                <a:latin typeface="Times New Roman" panose="02020503050405090304" pitchFamily="18" charset="0"/>
              </a:rPr>
              <a:t>y</a:t>
            </a:r>
            <a:r>
              <a:rPr lang="en-US" altLang="zh-CN" sz="2000" i="1" kern="100" baseline="-25000" dirty="0" err="1">
                <a:latin typeface="Times New Roman" panose="02020503050405090304" pitchFamily="18" charset="0"/>
              </a:rPr>
              <a:t>i</a:t>
            </a:r>
            <a:r>
              <a:rPr lang="zh-CN" altLang="en-US" sz="2000" kern="100" dirty="0">
                <a:latin typeface="Times New Roman" panose="02020503050405090304" pitchFamily="18" charset="0"/>
              </a:rPr>
              <a:t>：为</a:t>
            </a:r>
            <a:r>
              <a:rPr lang="en-US" altLang="zh-CN" sz="2000" kern="100" dirty="0">
                <a:latin typeface="Times New Roman" panose="02020503050405090304" pitchFamily="18" charset="0"/>
              </a:rPr>
              <a:t>0</a:t>
            </a:r>
            <a:r>
              <a:rPr lang="zh-CN" altLang="en-US" sz="2000" kern="100" dirty="0">
                <a:latin typeface="Times New Roman" panose="02020503050405090304" pitchFamily="18" charset="0"/>
              </a:rPr>
              <a:t>或</a:t>
            </a:r>
            <a:r>
              <a:rPr lang="en-US" altLang="zh-CN" sz="2000" kern="100" dirty="0">
                <a:latin typeface="Times New Roman" panose="02020503050405090304" pitchFamily="18" charset="0"/>
              </a:rPr>
              <a:t>1</a:t>
            </a:r>
            <a:r>
              <a:rPr lang="zh-CN" altLang="en-US" sz="2000" kern="100" dirty="0">
                <a:latin typeface="Times New Roman" panose="02020503050405090304" pitchFamily="18" charset="0"/>
              </a:rPr>
              <a:t>变量，表示第</a:t>
            </a:r>
            <a:r>
              <a:rPr lang="en-US" altLang="zh-CN" sz="2000" i="1" kern="100" dirty="0" err="1">
                <a:latin typeface="Times New Roman" panose="02020503050405090304" pitchFamily="18" charset="0"/>
              </a:rPr>
              <a:t>i</a:t>
            </a:r>
            <a:r>
              <a:rPr lang="zh-CN" altLang="en-US" sz="2000" kern="100" dirty="0">
                <a:latin typeface="Times New Roman" panose="02020503050405090304" pitchFamily="18" charset="0"/>
              </a:rPr>
              <a:t>个用户是否能分配到</a:t>
            </a:r>
            <a:r>
              <a:rPr lang="en-US" altLang="zh-CN" sz="2000" kern="100" dirty="0">
                <a:latin typeface="Times New Roman" panose="02020503050405090304" pitchFamily="18" charset="0"/>
              </a:rPr>
              <a:t>DVD</a:t>
            </a:r>
            <a:endParaRPr lang="en-US" altLang="zh-CN" sz="2000" kern="100" dirty="0">
              <a:latin typeface="Times New Roman" panose="02020503050405090304" pitchFamily="18" charset="0"/>
            </a:endParaRPr>
          </a:p>
        </p:txBody>
      </p:sp>
      <mc:AlternateContent xmlns:mc="http://schemas.openxmlformats.org/markup-compatibility/2006">
        <mc:Choice xmlns:a14="http://schemas.microsoft.com/office/drawing/2010/main" Requires="a14">
          <p:sp>
            <p:nvSpPr>
              <p:cNvPr id="10" name="矩形 9">
                <a:extLst>
                  <a:ext uri="{FF2B5EF4-FFF2-40B4-BE49-F238E27FC236}">
                    <a14:artisticCrisscrossEtching id="{0D890839-CC85-4004-BF77-A99EB3078D6C}"/>
                  </a:ext>
                </a:extLst>
              </p:cNvPr>
              <p:cNvSpPr/>
              <p:nvPr/>
            </p:nvSpPr>
            <p:spPr>
              <a:xfrm>
                <a:off x="193701" y="4005064"/>
                <a:ext cx="6591020" cy="1487330"/>
              </a:xfrm>
              <a:prstGeom prst="rect">
                <a:avLst/>
              </a:prstGeom>
            </p:spPr>
            <p:txBody>
              <a:bodyPr wrap="square">
                <a:spAutoFit/>
              </a:bodyPr>
              <a:lstStyle/>
              <a:p>
                <a:pPr indent="266700" algn="just">
                  <a:spcAft>
                    <a:spcPts val="0"/>
                  </a:spcAft>
                </a:pPr>
                <a:r>
                  <a:rPr lang="zh-CN" altLang="en-US" sz="2400" b="1" kern="100" dirty="0">
                    <a:latin typeface="Times New Roman" panose="02020603050405020304" pitchFamily="18" charset="0"/>
                  </a:rPr>
                  <a:t>满意度</a:t>
                </a:r>
                <a:r>
                  <a:rPr lang="zh-CN" altLang="en-US" sz="2400" kern="100" dirty="0">
                    <a:latin typeface="Times New Roman" panose="02020603050405020304" pitchFamily="18" charset="0"/>
                  </a:rPr>
                  <a:t>：</a:t>
                </a:r>
                <a:endParaRPr lang="en-US" altLang="zh-CN" sz="2400" kern="100" dirty="0">
                  <a:latin typeface="Times New Roman" panose="02020603050405020304" pitchFamily="18" charset="0"/>
                </a:endParaRPr>
              </a:p>
              <a:p>
                <a:pPr indent="266700" algn="just">
                  <a:spcAft>
                    <a:spcPts val="0"/>
                  </a:spcAft>
                </a:pPr>
                <a14:m>
                  <m:oMathPara xmlns:m="http://schemas.openxmlformats.org/officeDocument/2006/math">
                    <m:oMathParaPr>
                      <m:jc m:val="centerGroup"/>
                    </m:oMathParaPr>
                    <m:oMath xmlns:m="http://schemas.openxmlformats.org/officeDocument/2006/math">
                      <m:sSub>
                        <m:sSubPr>
                          <m:ctrlPr>
                            <a:rPr lang="en-US" altLang="zh-CN" b="0" i="1" kern="100" smtClean="0">
                              <a:latin typeface="Cambria Math" panose="02040503050406030204" pitchFamily="18" charset="0"/>
                            </a:rPr>
                          </m:ctrlPr>
                        </m:sSubPr>
                        <m:e>
                          <m:r>
                            <a:rPr lang="en-US" altLang="zh-CN" b="0" i="1" kern="100" smtClean="0">
                              <a:latin typeface="Cambria Math" panose="02040503050406030204" pitchFamily="18" charset="0"/>
                            </a:rPr>
                            <m:t>𝑏</m:t>
                          </m:r>
                        </m:e>
                        <m:sub>
                          <m:r>
                            <a:rPr lang="en-US" altLang="zh-CN" b="0" i="1" kern="100" smtClean="0">
                              <a:latin typeface="Cambria Math" panose="02040503050406030204" pitchFamily="18" charset="0"/>
                            </a:rPr>
                            <m:t>𝑖</m:t>
                          </m:r>
                          <m:r>
                            <a:rPr lang="en-US" altLang="zh-CN" b="0" i="1" kern="100" smtClean="0">
                              <a:latin typeface="Cambria Math" panose="02040503050406030204" pitchFamily="18" charset="0"/>
                            </a:rPr>
                            <m:t>,</m:t>
                          </m:r>
                          <m:r>
                            <a:rPr lang="en-US" altLang="zh-CN" b="0" i="1" kern="100" smtClean="0">
                              <a:latin typeface="Cambria Math" panose="02040503050406030204" pitchFamily="18" charset="0"/>
                            </a:rPr>
                            <m:t>𝑗</m:t>
                          </m:r>
                        </m:sub>
                      </m:sSub>
                      <m:r>
                        <a:rPr lang="en-US" altLang="zh-CN" b="0" i="1" kern="100" smtClean="0">
                          <a:latin typeface="Cambria Math" panose="02040503050406030204" pitchFamily="18" charset="0"/>
                        </a:rPr>
                        <m:t>=</m:t>
                      </m:r>
                      <m:d>
                        <m:dPr>
                          <m:begChr m:val="{"/>
                          <m:endChr m:val=""/>
                          <m:ctrlPr>
                            <a:rPr lang="en-US" altLang="zh-CN" b="0" i="1" kern="100" smtClean="0">
                              <a:latin typeface="Cambria Math" panose="02040503050406030204" pitchFamily="18" charset="0"/>
                            </a:rPr>
                          </m:ctrlPr>
                        </m:dPr>
                        <m:e>
                          <m:eqArr>
                            <m:eqArrPr>
                              <m:ctrlPr>
                                <a:rPr lang="en-US" altLang="zh-CN" b="0" i="1" kern="100" smtClean="0">
                                  <a:latin typeface="Cambria Math" panose="02040503050406030204" pitchFamily="18" charset="0"/>
                                </a:rPr>
                              </m:ctrlPr>
                            </m:eqArrPr>
                            <m:e>
                              <m:f>
                                <m:fPr>
                                  <m:ctrlPr>
                                    <a:rPr lang="en-US" altLang="zh-CN" b="0" i="1" kern="100" smtClean="0">
                                      <a:latin typeface="Cambria Math" panose="02040503050406030204" pitchFamily="18" charset="0"/>
                                    </a:rPr>
                                  </m:ctrlPr>
                                </m:fPr>
                                <m:num>
                                  <m:r>
                                    <a:rPr lang="en-US" altLang="zh-CN" b="0" i="1" kern="100" smtClean="0">
                                      <a:latin typeface="Cambria Math" panose="02040503050406030204" pitchFamily="18" charset="0"/>
                                    </a:rPr>
                                    <m:t>1</m:t>
                                  </m:r>
                                </m:num>
                                <m:den>
                                  <m:sSub>
                                    <m:sSubPr>
                                      <m:ctrlPr>
                                        <a:rPr lang="en-US" altLang="zh-CN" b="0" i="1" kern="100" smtClean="0">
                                          <a:latin typeface="Cambria Math" panose="02040503050406030204" pitchFamily="18" charset="0"/>
                                        </a:rPr>
                                      </m:ctrlPr>
                                    </m:sSubPr>
                                    <m:e>
                                      <m:r>
                                        <a:rPr lang="en-US" altLang="zh-CN" b="0" i="1" kern="100" smtClean="0">
                                          <a:latin typeface="Cambria Math" panose="02040503050406030204" pitchFamily="18" charset="0"/>
                                        </a:rPr>
                                        <m:t>𝑎</m:t>
                                      </m:r>
                                    </m:e>
                                    <m:sub>
                                      <m:r>
                                        <a:rPr lang="en-US" altLang="zh-CN" b="0" i="1" kern="100" smtClean="0">
                                          <a:latin typeface="Cambria Math" panose="02040503050406030204" pitchFamily="18" charset="0"/>
                                        </a:rPr>
                                        <m:t>𝑖</m:t>
                                      </m:r>
                                      <m:r>
                                        <a:rPr lang="en-US" altLang="zh-CN" b="0" i="1" kern="100" smtClean="0">
                                          <a:latin typeface="Cambria Math" panose="02040503050406030204" pitchFamily="18" charset="0"/>
                                        </a:rPr>
                                        <m:t>,</m:t>
                                      </m:r>
                                      <m:r>
                                        <a:rPr lang="en-US" altLang="zh-CN" b="0" i="1" kern="100" smtClean="0">
                                          <a:latin typeface="Cambria Math" panose="02040503050406030204" pitchFamily="18" charset="0"/>
                                        </a:rPr>
                                        <m:t>𝑗</m:t>
                                      </m:r>
                                    </m:sub>
                                  </m:sSub>
                                </m:den>
                              </m:f>
                              <m:r>
                                <a:rPr lang="en-US" altLang="zh-CN" b="0" i="1" kern="100" smtClean="0">
                                  <a:latin typeface="Cambria Math" panose="02040503050406030204" pitchFamily="18" charset="0"/>
                                </a:rPr>
                                <m:t>, </m:t>
                              </m:r>
                              <m:r>
                                <a:rPr lang="en-US" altLang="zh-CN" b="0" i="1" kern="100" smtClean="0">
                                  <a:latin typeface="Cambria Math" panose="02040503050406030204" pitchFamily="18" charset="0"/>
                                </a:rPr>
                                <m:t>𝑖𝑓</m:t>
                              </m:r>
                              <m:r>
                                <a:rPr lang="en-US" altLang="zh-CN" b="0" i="1" kern="100" smtClean="0">
                                  <a:latin typeface="Cambria Math" panose="02040503050406030204" pitchFamily="18" charset="0"/>
                                </a:rPr>
                                <m:t> </m:t>
                              </m:r>
                              <m:r>
                                <a:rPr lang="en-US" altLang="zh-CN" b="0" i="1" kern="100" smtClean="0">
                                  <a:latin typeface="Cambria Math" panose="02040503050406030204" pitchFamily="18" charset="0"/>
                                </a:rPr>
                                <m:t>𝑎𝑖</m:t>
                              </m:r>
                              <m:r>
                                <a:rPr lang="en-US" altLang="zh-CN" b="0" i="1" kern="100" baseline="-25000" smtClean="0">
                                  <a:latin typeface="Cambria Math" panose="02040503050406030204" pitchFamily="18" charset="0"/>
                                </a:rPr>
                                <m:t>,</m:t>
                              </m:r>
                              <m:r>
                                <a:rPr lang="en-US" altLang="zh-CN" b="0" i="1" kern="100" baseline="-25000" smtClean="0">
                                  <a:latin typeface="Cambria Math" panose="02040503050406030204" pitchFamily="18" charset="0"/>
                                </a:rPr>
                                <m:t>𝑗</m:t>
                              </m:r>
                              <m:r>
                                <a:rPr lang="en-US" altLang="zh-CN" b="0" i="1" kern="100" smtClean="0">
                                  <a:latin typeface="Cambria Math" panose="02040503050406030204" pitchFamily="18" charset="0"/>
                                </a:rPr>
                                <m:t>&gt;0,</m:t>
                              </m:r>
                            </m:e>
                            <m:e>
                              <m:r>
                                <a:rPr lang="en-US" altLang="zh-CN" b="0" i="1" kern="100" smtClean="0">
                                  <a:latin typeface="Cambria Math" panose="02040503050406030204" pitchFamily="18" charset="0"/>
                                </a:rPr>
                                <m:t>0,  </m:t>
                              </m:r>
                              <m:r>
                                <a:rPr lang="en-US" altLang="zh-CN" b="0" i="1" kern="100" smtClean="0">
                                  <a:latin typeface="Cambria Math" panose="02040503050406030204" pitchFamily="18" charset="0"/>
                                </a:rPr>
                                <m:t>𝑜𝑡h𝑒𝑟𝑤𝑖𝑠𝑒</m:t>
                              </m:r>
                            </m:e>
                          </m:eqArr>
                        </m:e>
                      </m:d>
                    </m:oMath>
                  </m:oMathPara>
                </a14:m>
                <a:endParaRPr lang="en-US" altLang="zh-CN" kern="100" dirty="0">
                  <a:latin typeface="Times New Roman" panose="02020603050405020304" pitchFamily="18" charset="0"/>
                </a:endParaRPr>
              </a:p>
            </p:txBody>
          </p:sp>
        </mc:Choice>
        <mc:Fallback>
          <p:sp>
            <p:nvSpPr>
              <p:cNvPr id="10" name="矩形 9"/>
              <p:cNvSpPr>
                <a:spLocks noRot="1" noChangeAspect="1" noMove="1" noResize="1" noEditPoints="1" noAdjustHandles="1" noChangeArrowheads="1" noChangeShapeType="1" noTextEdit="1"/>
              </p:cNvSpPr>
              <p:nvPr/>
            </p:nvSpPr>
            <p:spPr>
              <a:xfrm>
                <a:off x="193701" y="4005064"/>
                <a:ext cx="6591020" cy="1487330"/>
              </a:xfrm>
              <a:prstGeom prst="rect">
                <a:avLst/>
              </a:prstGeom>
              <a:blipFill rotWithShape="1">
                <a:blip r:embed="rId2"/>
                <a:stretch>
                  <a:fillRect t="-450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4:artisticCrisscrossEtching id="{1C15ED9D-778F-4F2F-9572-220F8B09ACF7}"/>
                  </a:ext>
                </a:extLst>
              </p:cNvPr>
              <p:cNvSpPr/>
              <p:nvPr/>
            </p:nvSpPr>
            <p:spPr>
              <a:xfrm>
                <a:off x="193701" y="5373216"/>
                <a:ext cx="6591020" cy="786690"/>
              </a:xfrm>
              <a:prstGeom prst="rect">
                <a:avLst/>
              </a:prstGeom>
            </p:spPr>
            <p:txBody>
              <a:bodyPr wrap="square">
                <a:spAutoFit/>
              </a:bodyPr>
              <a:lstStyle/>
              <a:p>
                <a:pPr indent="266700" algn="just">
                  <a:spcAft>
                    <a:spcPts val="0"/>
                  </a:spcAft>
                </a:pPr>
                <a:r>
                  <a:rPr lang="zh-CN" altLang="en-US" sz="2000" b="1" kern="100" dirty="0">
                    <a:latin typeface="Times New Roman" panose="02020603050405020304" pitchFamily="18" charset="0"/>
                  </a:rPr>
                  <a:t>目标函数</a:t>
                </a:r>
                <a:r>
                  <a:rPr lang="zh-CN" altLang="en-US" sz="2000" kern="100" dirty="0">
                    <a:latin typeface="Times New Roman" panose="02020603050405020304" pitchFamily="18" charset="0"/>
                  </a:rPr>
                  <a:t>：</a:t>
                </a:r>
                <a:endParaRPr lang="en-US" altLang="zh-CN" sz="2000" kern="100" dirty="0">
                  <a:latin typeface="Times New Roman" panose="02020603050405020304" pitchFamily="18" charset="0"/>
                </a:endParaRPr>
              </a:p>
              <a:p>
                <a:pPr indent="266700" algn="just">
                  <a:spcAft>
                    <a:spcPts val="0"/>
                  </a:spcAft>
                </a:pPr>
                <a:r>
                  <a:rPr lang="en-US" altLang="zh-CN" sz="2000" kern="100" dirty="0">
                    <a:latin typeface="Times New Roman" panose="02020603050405020304" pitchFamily="18" charset="0"/>
                  </a:rPr>
                  <a:t>                              max </a:t>
                </a:r>
                <a14:m>
                  <m:oMath xmlns:m="http://schemas.openxmlformats.org/officeDocument/2006/math">
                    <m:nary>
                      <m:naryPr>
                        <m:chr m:val="∑"/>
                        <m:ctrlPr>
                          <a:rPr lang="en-US" altLang="zh-CN" sz="2000" i="1" kern="100" smtClean="0">
                            <a:latin typeface="Cambria Math" panose="02040503050406030204" pitchFamily="18" charset="0"/>
                          </a:rPr>
                        </m:ctrlPr>
                      </m:naryPr>
                      <m:sub>
                        <m:r>
                          <m:rPr>
                            <m:brk m:alnAt="23"/>
                          </m:rPr>
                          <a:rPr lang="en-US" altLang="zh-CN" sz="2000" b="0" i="1" kern="100" smtClean="0">
                            <a:latin typeface="Cambria Math" panose="02040503050406030204" pitchFamily="18" charset="0"/>
                          </a:rPr>
                          <m:t>𝑖</m:t>
                        </m:r>
                        <m:r>
                          <a:rPr lang="en-US" altLang="zh-CN" sz="2000" b="0" i="1" kern="100" smtClean="0">
                            <a:latin typeface="Cambria Math" panose="02040503050406030204" pitchFamily="18" charset="0"/>
                          </a:rPr>
                          <m:t>=1</m:t>
                        </m:r>
                      </m:sub>
                      <m:sup>
                        <m:r>
                          <a:rPr lang="en-US" altLang="zh-CN" sz="2000" b="0" i="1" kern="100" smtClean="0">
                            <a:latin typeface="Cambria Math" panose="02040503050406030204" pitchFamily="18" charset="0"/>
                          </a:rPr>
                          <m:t>100</m:t>
                        </m:r>
                      </m:sup>
                      <m:e>
                        <m:nary>
                          <m:naryPr>
                            <m:chr m:val="∑"/>
                            <m:ctrlPr>
                              <a:rPr lang="en-US" altLang="zh-CN" sz="2000" i="1" kern="100" smtClean="0">
                                <a:latin typeface="Cambria Math" panose="02040503050406030204" pitchFamily="18" charset="0"/>
                              </a:rPr>
                            </m:ctrlPr>
                          </m:naryPr>
                          <m:sub>
                            <m:r>
                              <m:rPr>
                                <m:brk m:alnAt="23"/>
                              </m:rPr>
                              <a:rPr lang="en-US" altLang="zh-CN" sz="2000" b="0" i="1" kern="100" smtClean="0">
                                <a:latin typeface="Cambria Math" panose="02040503050406030204" pitchFamily="18" charset="0"/>
                              </a:rPr>
                              <m:t>𝑗</m:t>
                            </m:r>
                            <m:r>
                              <a:rPr lang="en-US" altLang="zh-CN" sz="2000" b="0" i="1" kern="100" smtClean="0">
                                <a:latin typeface="Cambria Math" panose="02040503050406030204" pitchFamily="18" charset="0"/>
                              </a:rPr>
                              <m:t>=1</m:t>
                            </m:r>
                          </m:sub>
                          <m:sup>
                            <m:r>
                              <a:rPr lang="en-US" altLang="zh-CN" sz="2000" b="0" i="1" kern="100" smtClean="0">
                                <a:latin typeface="Cambria Math" panose="02040503050406030204" pitchFamily="18" charset="0"/>
                              </a:rPr>
                              <m:t>20</m:t>
                            </m:r>
                          </m:sup>
                          <m:e>
                            <m:sSub>
                              <m:sSubPr>
                                <m:ctrlPr>
                                  <a:rPr lang="en-US" altLang="zh-CN" sz="2000" b="0" i="1" kern="100" smtClean="0">
                                    <a:latin typeface="Cambria Math" panose="02040503050406030204" pitchFamily="18" charset="0"/>
                                  </a:rPr>
                                </m:ctrlPr>
                              </m:sSubPr>
                              <m:e>
                                <m:r>
                                  <a:rPr lang="en-US" altLang="zh-CN" sz="2000" b="0" i="1" kern="100" smtClean="0">
                                    <a:latin typeface="Cambria Math" panose="02040503050406030204" pitchFamily="18" charset="0"/>
                                  </a:rPr>
                                  <m:t>𝑏</m:t>
                                </m:r>
                              </m:e>
                              <m:sub>
                                <m:r>
                                  <a:rPr lang="en-US" altLang="zh-CN" sz="2000" b="0" i="1" kern="100" smtClean="0">
                                    <a:latin typeface="Cambria Math" panose="02040503050406030204" pitchFamily="18" charset="0"/>
                                  </a:rPr>
                                  <m:t>𝑖</m:t>
                                </m:r>
                                <m:r>
                                  <a:rPr lang="en-US" altLang="zh-CN" sz="2000" b="0" i="1" kern="100" smtClean="0">
                                    <a:latin typeface="Cambria Math" panose="02040503050406030204" pitchFamily="18" charset="0"/>
                                  </a:rPr>
                                  <m:t>,</m:t>
                                </m:r>
                                <m:r>
                                  <a:rPr lang="en-US" altLang="zh-CN" sz="2000" b="0" i="1" kern="100" smtClean="0">
                                    <a:latin typeface="Cambria Math" panose="02040503050406030204" pitchFamily="18" charset="0"/>
                                  </a:rPr>
                                  <m:t>𝑗</m:t>
                                </m:r>
                              </m:sub>
                            </m:sSub>
                            <m:sSub>
                              <m:sSubPr>
                                <m:ctrlPr>
                                  <a:rPr lang="en-US" altLang="zh-CN" sz="2000" b="0" i="1" kern="100" smtClean="0">
                                    <a:latin typeface="Cambria Math" panose="02040503050406030204" pitchFamily="18" charset="0"/>
                                  </a:rPr>
                                </m:ctrlPr>
                              </m:sSubPr>
                              <m:e>
                                <m:r>
                                  <a:rPr lang="en-US" altLang="zh-CN" sz="2000" b="0" i="1" kern="100" smtClean="0">
                                    <a:latin typeface="Cambria Math" panose="02040503050406030204" pitchFamily="18" charset="0"/>
                                  </a:rPr>
                                  <m:t>𝑥</m:t>
                                </m:r>
                              </m:e>
                              <m:sub>
                                <m:r>
                                  <m:rPr>
                                    <m:sty m:val="p"/>
                                  </m:rPr>
                                  <a:rPr lang="en-US" altLang="zh-CN" sz="2000" i="1" kern="100">
                                    <a:latin typeface="Cambria Math" panose="02040503050406030204" pitchFamily="18" charset="0"/>
                                  </a:rPr>
                                  <m:t>i</m:t>
                                </m:r>
                                <m:r>
                                  <a:rPr lang="en-US" altLang="zh-CN" sz="2000" b="0" i="1" kern="100" smtClean="0">
                                    <a:latin typeface="Cambria Math" panose="02040503050406030204" pitchFamily="18" charset="0"/>
                                  </a:rPr>
                                  <m:t>,</m:t>
                                </m:r>
                                <m:r>
                                  <a:rPr lang="en-US" altLang="zh-CN" sz="2000" b="0" i="1" kern="100" smtClean="0">
                                    <a:latin typeface="Cambria Math" panose="02040503050406030204" pitchFamily="18" charset="0"/>
                                  </a:rPr>
                                  <m:t>𝑗</m:t>
                                </m:r>
                              </m:sub>
                            </m:sSub>
                          </m:e>
                        </m:nary>
                      </m:e>
                    </m:nary>
                  </m:oMath>
                </a14:m>
                <a:endParaRPr lang="en-US" altLang="zh-CN" sz="2000" kern="100" dirty="0">
                  <a:latin typeface="Times New Roman" panose="02020603050405020304" pitchFamily="18" charset="0"/>
                </a:endParaRPr>
              </a:p>
            </p:txBody>
          </p:sp>
        </mc:Choice>
        <mc:Fallback>
          <p:sp>
            <p:nvSpPr>
              <p:cNvPr id="12" name="矩形 11"/>
              <p:cNvSpPr>
                <a:spLocks noRot="1" noChangeAspect="1" noMove="1" noResize="1" noEditPoints="1" noAdjustHandles="1" noChangeArrowheads="1" noChangeShapeType="1" noTextEdit="1"/>
              </p:cNvSpPr>
              <p:nvPr/>
            </p:nvSpPr>
            <p:spPr>
              <a:xfrm>
                <a:off x="193701" y="5373216"/>
                <a:ext cx="6591020" cy="786690"/>
              </a:xfrm>
              <a:prstGeom prst="rect">
                <a:avLst/>
              </a:prstGeom>
              <a:blipFill rotWithShape="1">
                <a:blip r:embed="rId3"/>
                <a:stretch>
                  <a:fillRect t="-21705" b="-8527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应用实例</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mc:AlternateContent xmlns:mc="http://schemas.openxmlformats.org/markup-compatibility/2006">
        <mc:Choice xmlns:a14="http://schemas.microsoft.com/office/drawing/2010/main" Requires="a14">
          <p:sp>
            <p:nvSpPr>
              <p:cNvPr id="12" name="矩形 11">
                <a:extLst>
                  <a:ext uri="{FF2B5EF4-FFF2-40B4-BE49-F238E27FC236}">
                    <a14:artisticCrisscrossEtching id="{1C15ED9D-778F-4F2F-9572-220F8B09ACF7}"/>
                  </a:ext>
                </a:extLst>
              </p:cNvPr>
              <p:cNvSpPr/>
              <p:nvPr/>
            </p:nvSpPr>
            <p:spPr>
              <a:xfrm>
                <a:off x="827584" y="1055964"/>
                <a:ext cx="6591020" cy="822854"/>
              </a:xfrm>
              <a:prstGeom prst="rect">
                <a:avLst/>
              </a:prstGeom>
            </p:spPr>
            <p:txBody>
              <a:bodyPr wrap="square">
                <a:spAutoFit/>
              </a:bodyPr>
              <a:lstStyle/>
              <a:p>
                <a:pPr indent="266700" algn="just">
                  <a:spcAft>
                    <a:spcPts val="0"/>
                  </a:spcAft>
                </a:pPr>
                <a:r>
                  <a:rPr lang="zh-CN" altLang="en-US" sz="2400" kern="100" dirty="0">
                    <a:latin typeface="Times New Roman" panose="02020603050405020304" pitchFamily="18" charset="0"/>
                  </a:rPr>
                  <a:t>目标函数：</a:t>
                </a:r>
                <a:endParaRPr lang="en-US" altLang="zh-CN" sz="2400" kern="100" dirty="0">
                  <a:latin typeface="Times New Roman" panose="02020603050405020304" pitchFamily="18" charset="0"/>
                </a:endParaRPr>
              </a:p>
              <a:p>
                <a:pPr indent="266700" algn="just">
                  <a:spcAft>
                    <a:spcPts val="0"/>
                  </a:spcAft>
                </a:pPr>
                <a:r>
                  <a:rPr lang="en-US" altLang="zh-CN" kern="100" dirty="0">
                    <a:latin typeface="Times New Roman" panose="02020603050405020304" pitchFamily="18" charset="0"/>
                  </a:rPr>
                  <a:t>                              </a:t>
                </a:r>
                <a:r>
                  <a:rPr lang="en-US" altLang="zh-CN" sz="2000" kern="100" dirty="0">
                    <a:latin typeface="Times New Roman" panose="02020603050405020304" pitchFamily="18" charset="0"/>
                  </a:rPr>
                  <a:t>max </a:t>
                </a:r>
                <a14:m>
                  <m:oMath xmlns:m="http://schemas.openxmlformats.org/officeDocument/2006/math">
                    <m:nary>
                      <m:naryPr>
                        <m:chr m:val="∑"/>
                        <m:ctrlPr>
                          <a:rPr lang="en-US" altLang="zh-CN" sz="2000" i="1" kern="100" smtClean="0">
                            <a:latin typeface="Cambria Math" panose="02040503050406030204" pitchFamily="18" charset="0"/>
                          </a:rPr>
                        </m:ctrlPr>
                      </m:naryPr>
                      <m:sub>
                        <m:r>
                          <m:rPr>
                            <m:brk m:alnAt="23"/>
                          </m:rPr>
                          <a:rPr lang="en-US" altLang="zh-CN" sz="2000" b="0" i="1" kern="100" smtClean="0">
                            <a:latin typeface="Cambria Math" panose="02040503050406030204" pitchFamily="18" charset="0"/>
                          </a:rPr>
                          <m:t>𝑖</m:t>
                        </m:r>
                        <m:r>
                          <a:rPr lang="en-US" altLang="zh-CN" sz="2000" b="0" i="1" kern="100" smtClean="0">
                            <a:latin typeface="Cambria Math" panose="02040503050406030204" pitchFamily="18" charset="0"/>
                          </a:rPr>
                          <m:t>=1</m:t>
                        </m:r>
                      </m:sub>
                      <m:sup>
                        <m:r>
                          <a:rPr lang="en-US" altLang="zh-CN" sz="2000" b="0" i="1" kern="100" smtClean="0">
                            <a:latin typeface="Cambria Math" panose="02040503050406030204" pitchFamily="18" charset="0"/>
                          </a:rPr>
                          <m:t>100</m:t>
                        </m:r>
                      </m:sup>
                      <m:e>
                        <m:nary>
                          <m:naryPr>
                            <m:chr m:val="∑"/>
                            <m:ctrlPr>
                              <a:rPr lang="en-US" altLang="zh-CN" sz="2000" i="1" kern="100" smtClean="0">
                                <a:latin typeface="Cambria Math" panose="02040503050406030204" pitchFamily="18" charset="0"/>
                              </a:rPr>
                            </m:ctrlPr>
                          </m:naryPr>
                          <m:sub>
                            <m:r>
                              <m:rPr>
                                <m:brk m:alnAt="23"/>
                              </m:rPr>
                              <a:rPr lang="en-US" altLang="zh-CN" sz="2000" b="0" i="1" kern="100" smtClean="0">
                                <a:latin typeface="Cambria Math" panose="02040503050406030204" pitchFamily="18" charset="0"/>
                              </a:rPr>
                              <m:t>𝑗</m:t>
                            </m:r>
                            <m:r>
                              <a:rPr lang="en-US" altLang="zh-CN" sz="2000" b="0" i="1" kern="100" smtClean="0">
                                <a:latin typeface="Cambria Math" panose="02040503050406030204" pitchFamily="18" charset="0"/>
                              </a:rPr>
                              <m:t>=1</m:t>
                            </m:r>
                          </m:sub>
                          <m:sup>
                            <m:r>
                              <a:rPr lang="en-US" altLang="zh-CN" sz="2000" b="0" i="1" kern="100" smtClean="0">
                                <a:latin typeface="Cambria Math" panose="02040503050406030204" pitchFamily="18" charset="0"/>
                              </a:rPr>
                              <m:t>20</m:t>
                            </m:r>
                          </m:sup>
                          <m:e>
                            <m:sSub>
                              <m:sSubPr>
                                <m:ctrlPr>
                                  <a:rPr lang="en-US" altLang="zh-CN" sz="2000" b="0" i="1" kern="100" smtClean="0">
                                    <a:latin typeface="Cambria Math" panose="02040503050406030204" pitchFamily="18" charset="0"/>
                                  </a:rPr>
                                </m:ctrlPr>
                              </m:sSubPr>
                              <m:e>
                                <m:r>
                                  <a:rPr lang="en-US" altLang="zh-CN" sz="2000" b="0" i="1" kern="100" smtClean="0">
                                    <a:latin typeface="Cambria Math" panose="02040503050406030204" pitchFamily="18" charset="0"/>
                                  </a:rPr>
                                  <m:t>𝑏</m:t>
                                </m:r>
                              </m:e>
                              <m:sub>
                                <m:r>
                                  <a:rPr lang="en-US" altLang="zh-CN" sz="2000" b="0" i="1" kern="100" smtClean="0">
                                    <a:latin typeface="Cambria Math" panose="02040503050406030204" pitchFamily="18" charset="0"/>
                                  </a:rPr>
                                  <m:t>𝑖</m:t>
                                </m:r>
                                <m:r>
                                  <a:rPr lang="en-US" altLang="zh-CN" sz="2000" b="0" i="1" kern="100" smtClean="0">
                                    <a:latin typeface="Cambria Math" panose="02040503050406030204" pitchFamily="18" charset="0"/>
                                  </a:rPr>
                                  <m:t>,</m:t>
                                </m:r>
                                <m:r>
                                  <a:rPr lang="en-US" altLang="zh-CN" sz="2000" b="0" i="1" kern="100" smtClean="0">
                                    <a:latin typeface="Cambria Math" panose="02040503050406030204" pitchFamily="18" charset="0"/>
                                  </a:rPr>
                                  <m:t>𝑗</m:t>
                                </m:r>
                              </m:sub>
                            </m:sSub>
                            <m:sSub>
                              <m:sSubPr>
                                <m:ctrlPr>
                                  <a:rPr lang="en-US" altLang="zh-CN" sz="2000" b="0" i="1" kern="100" smtClean="0">
                                    <a:latin typeface="Cambria Math" panose="02040503050406030204" pitchFamily="18" charset="0"/>
                                  </a:rPr>
                                </m:ctrlPr>
                              </m:sSubPr>
                              <m:e>
                                <m:r>
                                  <a:rPr lang="en-US" altLang="zh-CN" sz="2000" b="0" i="1" kern="100" smtClean="0">
                                    <a:latin typeface="Cambria Math" panose="02040503050406030204" pitchFamily="18" charset="0"/>
                                  </a:rPr>
                                  <m:t>𝑥</m:t>
                                </m:r>
                              </m:e>
                              <m:sub>
                                <m:r>
                                  <m:rPr>
                                    <m:sty m:val="p"/>
                                  </m:rPr>
                                  <a:rPr lang="en-US" altLang="zh-CN" sz="2000" i="1" kern="100">
                                    <a:latin typeface="Cambria Math" panose="02040503050406030204" pitchFamily="18" charset="0"/>
                                  </a:rPr>
                                  <m:t>i</m:t>
                                </m:r>
                                <m:r>
                                  <a:rPr lang="en-US" altLang="zh-CN" sz="2000" b="0" i="1" kern="100" smtClean="0">
                                    <a:latin typeface="Cambria Math" panose="02040503050406030204" pitchFamily="18" charset="0"/>
                                  </a:rPr>
                                  <m:t>,</m:t>
                                </m:r>
                                <m:r>
                                  <a:rPr lang="en-US" altLang="zh-CN" sz="2000" b="0" i="1" kern="100" smtClean="0">
                                    <a:latin typeface="Cambria Math" panose="02040503050406030204" pitchFamily="18" charset="0"/>
                                  </a:rPr>
                                  <m:t>𝑗</m:t>
                                </m:r>
                              </m:sub>
                            </m:sSub>
                          </m:e>
                        </m:nary>
                      </m:e>
                    </m:nary>
                  </m:oMath>
                </a14:m>
                <a:endParaRPr lang="en-US" altLang="zh-CN" sz="2000" kern="100" dirty="0">
                  <a:latin typeface="Times New Roman" panose="02020603050405020304" pitchFamily="18" charset="0"/>
                </a:endParaRPr>
              </a:p>
            </p:txBody>
          </p:sp>
        </mc:Choice>
        <mc:Fallback>
          <p:sp>
            <p:nvSpPr>
              <p:cNvPr id="12" name="矩形 11"/>
              <p:cNvSpPr>
                <a:spLocks noRot="1" noChangeAspect="1" noMove="1" noResize="1" noEditPoints="1" noAdjustHandles="1" noChangeArrowheads="1" noChangeShapeType="1" noTextEdit="1"/>
              </p:cNvSpPr>
              <p:nvPr/>
            </p:nvSpPr>
            <p:spPr>
              <a:xfrm>
                <a:off x="827584" y="1055964"/>
                <a:ext cx="6591020" cy="822854"/>
              </a:xfrm>
              <a:prstGeom prst="rect">
                <a:avLst/>
              </a:prstGeom>
              <a:blipFill rotWithShape="1">
                <a:blip r:embed="rId2"/>
                <a:stretch>
                  <a:fillRect t="-13333" b="-8444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4:artisticCrisscrossEtching id="{459C1422-B20D-462E-913E-A793D0A3B8FB}"/>
                  </a:ext>
                </a:extLst>
              </p:cNvPr>
              <p:cNvSpPr/>
              <p:nvPr/>
            </p:nvSpPr>
            <p:spPr>
              <a:xfrm>
                <a:off x="835236" y="2273918"/>
                <a:ext cx="6591020" cy="3748783"/>
              </a:xfrm>
              <a:prstGeom prst="rect">
                <a:avLst/>
              </a:prstGeom>
            </p:spPr>
            <p:txBody>
              <a:bodyPr wrap="square">
                <a:spAutoFit/>
              </a:bodyPr>
              <a:lstStyle/>
              <a:p>
                <a:pPr indent="266700" algn="just">
                  <a:spcAft>
                    <a:spcPts val="0"/>
                  </a:spcAft>
                </a:pPr>
                <a:r>
                  <a:rPr lang="zh-CN" altLang="en-US" sz="2400" kern="100" dirty="0">
                    <a:latin typeface="Times New Roman" panose="02020603050405020304" pitchFamily="18" charset="0"/>
                  </a:rPr>
                  <a:t>约束条件：</a:t>
                </a:r>
                <a:endParaRPr lang="en-US" altLang="zh-CN" sz="2400" kern="100" dirty="0">
                  <a:latin typeface="Times New Roman" panose="02020603050405020304" pitchFamily="18" charset="0"/>
                </a:endParaRPr>
              </a:p>
              <a:p>
                <a:pPr indent="266700" algn="just">
                  <a:spcAft>
                    <a:spcPts val="0"/>
                  </a:spcAft>
                </a:pPr>
                <a:r>
                  <a:rPr lang="en-US" altLang="zh-CN" sz="2400" kern="100" dirty="0">
                    <a:latin typeface="Times New Roman" panose="02020603050405020304" pitchFamily="18" charset="0"/>
                  </a:rPr>
                  <a:t>1</a:t>
                </a:r>
                <a:r>
                  <a:rPr lang="zh-CN" altLang="en-US" sz="2400" kern="100" dirty="0">
                    <a:latin typeface="Times New Roman" panose="02020603050405020304" pitchFamily="18" charset="0"/>
                  </a:rPr>
                  <a:t>）现有</a:t>
                </a:r>
                <a:r>
                  <a:rPr lang="en-US" altLang="zh-CN" sz="2400" kern="100" dirty="0">
                    <a:latin typeface="Times New Roman" panose="02020603050405020304" pitchFamily="18" charset="0"/>
                  </a:rPr>
                  <a:t>DVD j</a:t>
                </a:r>
                <a:r>
                  <a:rPr lang="zh-CN" altLang="en-US" sz="2400" kern="100" dirty="0">
                    <a:latin typeface="Times New Roman" panose="02020603050405020304" pitchFamily="18" charset="0"/>
                  </a:rPr>
                  <a:t>的数量限制：</a:t>
                </a:r>
                <a:endParaRPr lang="en-US" altLang="zh-CN" sz="2400" kern="100" dirty="0">
                  <a:latin typeface="Times New Roman" panose="02020603050405020304" pitchFamily="18" charset="0"/>
                </a:endParaRPr>
              </a:p>
              <a:p>
                <a:pPr indent="266700" algn="just">
                  <a:spcAft>
                    <a:spcPts val="0"/>
                  </a:spcAft>
                </a:pPr>
                <a:endParaRPr lang="en-US" altLang="zh-CN" sz="2400" kern="100" dirty="0">
                  <a:latin typeface="Times New Roman" panose="02020603050405020304" pitchFamily="18" charset="0"/>
                </a:endParaRPr>
              </a:p>
              <a:p>
                <a:pPr indent="266700" algn="just">
                  <a:spcAft>
                    <a:spcPts val="0"/>
                  </a:spcAft>
                </a:pPr>
                <a:r>
                  <a:rPr lang="en-US" altLang="zh-CN" sz="2400" kern="100" dirty="0">
                    <a:latin typeface="Times New Roman" panose="02020603050405020304" pitchFamily="18" charset="0"/>
                  </a:rPr>
                  <a:t> </a:t>
                </a:r>
              </a:p>
              <a:p>
                <a:pPr indent="266700" algn="just">
                  <a:spcAft>
                    <a:spcPts val="0"/>
                  </a:spcAft>
                </a:pPr>
                <a:r>
                  <a:rPr lang="en-US" altLang="zh-CN" sz="2400" kern="100" dirty="0">
                    <a:latin typeface="Times New Roman" panose="02020603050405020304" pitchFamily="18" charset="0"/>
                  </a:rPr>
                  <a:t>2</a:t>
                </a:r>
                <a:r>
                  <a:rPr lang="zh-CN" altLang="en-US" sz="2400" kern="100" dirty="0">
                    <a:latin typeface="Times New Roman" panose="02020603050405020304" pitchFamily="18" charset="0"/>
                  </a:rPr>
                  <a:t>）</a:t>
                </a:r>
                <a:r>
                  <a:rPr lang="zh-CN" altLang="zh-CN" sz="2400" kern="100" dirty="0">
                    <a:latin typeface="Times New Roman" panose="02020603050405020304" pitchFamily="18" charset="0"/>
                  </a:rPr>
                  <a:t>每次获得</a:t>
                </a:r>
                <a:r>
                  <a:rPr lang="en-US" altLang="zh-CN" sz="2400" kern="100" dirty="0">
                    <a:solidFill>
                      <a:srgbClr val="FF0000"/>
                    </a:solidFill>
                    <a:latin typeface="Times New Roman" panose="02020603050405020304" pitchFamily="18" charset="0"/>
                  </a:rPr>
                  <a:t>3</a:t>
                </a:r>
                <a:r>
                  <a:rPr lang="zh-CN" altLang="zh-CN" sz="2400" kern="100" dirty="0">
                    <a:latin typeface="Times New Roman" panose="02020603050405020304" pitchFamily="18" charset="0"/>
                  </a:rPr>
                  <a:t>张</a:t>
                </a:r>
                <a:r>
                  <a:rPr lang="en-US" altLang="zh-CN" sz="2400" kern="100" dirty="0">
                    <a:latin typeface="Times New Roman" panose="02020603050405020304" pitchFamily="18" charset="0"/>
                  </a:rPr>
                  <a:t>DVD</a:t>
                </a:r>
                <a:r>
                  <a:rPr lang="zh-CN" altLang="en-US" sz="2400" kern="100" dirty="0">
                    <a:latin typeface="Times New Roman" panose="02020603050405020304" pitchFamily="18" charset="0"/>
                  </a:rPr>
                  <a:t>：</a:t>
                </a:r>
                <a:endParaRPr lang="en-US" altLang="zh-CN" sz="2400" kern="100" dirty="0">
                  <a:latin typeface="Times New Roman" panose="02020603050405020304" pitchFamily="18" charset="0"/>
                </a:endParaRPr>
              </a:p>
              <a:p>
                <a:pPr indent="266700" algn="just">
                  <a:spcAft>
                    <a:spcPts val="0"/>
                  </a:spcAft>
                </a:pPr>
                <a:endParaRPr lang="en-US" altLang="zh-CN" sz="2400" kern="100" dirty="0">
                  <a:latin typeface="Times New Roman" panose="02020603050405020304" pitchFamily="18" charset="0"/>
                </a:endParaRPr>
              </a:p>
              <a:p>
                <a:pPr indent="266700" algn="just">
                  <a:spcAft>
                    <a:spcPts val="0"/>
                  </a:spcAft>
                </a:pPr>
                <a:endParaRPr lang="en-US" altLang="zh-CN" sz="2400" kern="100" dirty="0">
                  <a:latin typeface="Times New Roman" panose="02020603050405020304" pitchFamily="18" charset="0"/>
                </a:endParaRPr>
              </a:p>
              <a:p>
                <a:pPr indent="266700" algn="just">
                  <a:spcAft>
                    <a:spcPts val="0"/>
                  </a:spcAft>
                </a:pPr>
                <a:r>
                  <a:rPr lang="en-US" altLang="zh-CN" sz="2400" kern="100" dirty="0">
                    <a:latin typeface="Times New Roman" panose="02020603050405020304" pitchFamily="18" charset="0"/>
                  </a:rPr>
                  <a:t>3</a:t>
                </a:r>
                <a:r>
                  <a:rPr lang="zh-CN" altLang="en-US" sz="2400" kern="100" dirty="0">
                    <a:latin typeface="Times New Roman" panose="02020603050405020304" pitchFamily="18" charset="0"/>
                  </a:rPr>
                  <a:t>）变量约束：</a:t>
                </a:r>
                <a:endParaRPr lang="en-US" altLang="zh-CN" sz="2400" kern="100" dirty="0">
                  <a:latin typeface="Times New Roman" panose="02020603050405020304" pitchFamily="18" charset="0"/>
                </a:endParaRPr>
              </a:p>
              <a:p>
                <a:pPr indent="266700" algn="just">
                  <a:spcAft>
                    <a:spcPts val="0"/>
                  </a:spcAft>
                </a:pPr>
                <a14:m>
                  <m:oMathPara xmlns:m="http://schemas.openxmlformats.org/officeDocument/2006/math">
                    <m:oMathParaPr>
                      <m:jc m:val="centerGroup"/>
                    </m:oMathParaPr>
                    <m:oMath xmlns:m="http://schemas.openxmlformats.org/officeDocument/2006/math">
                      <m:sSub>
                        <m:sSubPr>
                          <m:ctrlPr>
                            <a:rPr lang="en-US" altLang="zh-CN" sz="2000" i="1" kern="100" smtClean="0">
                              <a:latin typeface="Cambria Math" panose="02040503050406030204" pitchFamily="18" charset="0"/>
                            </a:rPr>
                          </m:ctrlPr>
                        </m:sSubPr>
                        <m:e>
                          <m:r>
                            <m:rPr>
                              <m:sty m:val="p"/>
                            </m:rPr>
                            <a:rPr lang="en-US" altLang="zh-CN" sz="2000" i="1" kern="100">
                              <a:latin typeface="Cambria Math" panose="02040503050406030204" pitchFamily="18" charset="0"/>
                            </a:rPr>
                            <m:t>x</m:t>
                          </m:r>
                        </m:e>
                        <m:sub>
                          <m:r>
                            <a:rPr lang="en-US" altLang="zh-CN" sz="2000" b="0" i="1" kern="100" smtClean="0">
                              <a:latin typeface="Cambria Math" panose="02040503050406030204" pitchFamily="18" charset="0"/>
                            </a:rPr>
                            <m:t>𝑖</m:t>
                          </m:r>
                          <m:r>
                            <a:rPr lang="en-US" altLang="zh-CN" sz="2000" b="0" i="1" kern="100" smtClean="0">
                              <a:latin typeface="Cambria Math" panose="02040503050406030204" pitchFamily="18" charset="0"/>
                            </a:rPr>
                            <m:t>,</m:t>
                          </m:r>
                          <m:r>
                            <a:rPr lang="en-US" altLang="zh-CN" sz="2000" b="0" i="1" kern="100" smtClean="0">
                              <a:latin typeface="Cambria Math" panose="02040503050406030204" pitchFamily="18" charset="0"/>
                            </a:rPr>
                            <m:t>𝑗</m:t>
                          </m:r>
                        </m:sub>
                      </m:sSub>
                      <m:r>
                        <a:rPr lang="en-US" altLang="zh-CN" sz="2000" i="1" kern="100" smtClean="0">
                          <a:latin typeface="Cambria Math" panose="02040503050406030204" pitchFamily="18" charset="0"/>
                          <a:ea typeface="Cambria Math" panose="02040503050406030204" pitchFamily="18" charset="0"/>
                        </a:rPr>
                        <m:t>∈</m:t>
                      </m:r>
                      <m:d>
                        <m:dPr>
                          <m:begChr m:val="{"/>
                          <m:endChr m:val="}"/>
                          <m:ctrlPr>
                            <a:rPr lang="en-US" altLang="zh-CN" sz="2000" b="0" i="1" kern="100" smtClean="0">
                              <a:latin typeface="Cambria Math" panose="02040503050406030204" pitchFamily="18" charset="0"/>
                              <a:ea typeface="Cambria Math" panose="02040503050406030204" pitchFamily="18" charset="0"/>
                            </a:rPr>
                          </m:ctrlPr>
                        </m:dPr>
                        <m:e>
                          <m:r>
                            <a:rPr lang="en-US" altLang="zh-CN" sz="2000" b="0" i="1" kern="100" smtClean="0">
                              <a:latin typeface="Cambria Math" panose="02040503050406030204" pitchFamily="18" charset="0"/>
                              <a:ea typeface="Cambria Math" panose="02040503050406030204" pitchFamily="18" charset="0"/>
                            </a:rPr>
                            <m:t>0,1</m:t>
                          </m:r>
                        </m:e>
                      </m:d>
                      <m:r>
                        <a:rPr lang="en-US" altLang="zh-CN" sz="2000" b="0" i="1" kern="100" smtClean="0">
                          <a:latin typeface="Cambria Math" panose="02040503050406030204" pitchFamily="18" charset="0"/>
                          <a:ea typeface="Cambria Math" panose="02040503050406030204" pitchFamily="18" charset="0"/>
                        </a:rPr>
                        <m:t>, ∀</m:t>
                      </m:r>
                      <m:r>
                        <a:rPr lang="en-US" altLang="zh-CN" sz="2000" b="0" i="1" kern="100" smtClean="0">
                          <a:latin typeface="Cambria Math" panose="02040503050406030204" pitchFamily="18" charset="0"/>
                          <a:ea typeface="Cambria Math" panose="02040503050406030204" pitchFamily="18" charset="0"/>
                        </a:rPr>
                        <m:t>𝑖</m:t>
                      </m:r>
                      <m:r>
                        <a:rPr lang="en-US" altLang="zh-CN" sz="2000" b="0" i="1" kern="100" smtClean="0">
                          <a:latin typeface="Cambria Math" panose="02040503050406030204" pitchFamily="18" charset="0"/>
                          <a:ea typeface="Cambria Math" panose="02040503050406030204" pitchFamily="18" charset="0"/>
                        </a:rPr>
                        <m:t>,</m:t>
                      </m:r>
                      <m:r>
                        <a:rPr lang="en-US" altLang="zh-CN" sz="2000" b="0" i="1" kern="100" smtClean="0">
                          <a:latin typeface="Cambria Math" panose="02040503050406030204" pitchFamily="18" charset="0"/>
                          <a:ea typeface="Cambria Math" panose="02040503050406030204" pitchFamily="18" charset="0"/>
                        </a:rPr>
                        <m:t>𝑗</m:t>
                      </m:r>
                    </m:oMath>
                  </m:oMathPara>
                </a14:m>
                <a:endParaRPr lang="en-US" altLang="zh-CN" sz="2400" kern="100" dirty="0">
                  <a:latin typeface="Times New Roman" panose="02020603050405020304" pitchFamily="18" charset="0"/>
                </a:endParaRPr>
              </a:p>
              <a:p>
                <a:pPr indent="266700" algn="just">
                  <a:spcAft>
                    <a:spcPts val="0"/>
                  </a:spcAft>
                </a:pPr>
                <a:endParaRPr lang="en-US" altLang="zh-CN" sz="2400" kern="100" dirty="0">
                  <a:latin typeface="Times New Roman" panose="02020603050405020304" pitchFamily="18" charset="0"/>
                </a:endParaRPr>
              </a:p>
            </p:txBody>
          </p:sp>
        </mc:Choice>
        <mc:Fallback>
          <p:sp>
            <p:nvSpPr>
              <p:cNvPr id="11" name="矩形 10"/>
              <p:cNvSpPr>
                <a:spLocks noRot="1" noChangeAspect="1" noMove="1" noResize="1" noEditPoints="1" noAdjustHandles="1" noChangeArrowheads="1" noChangeShapeType="1" noTextEdit="1"/>
              </p:cNvSpPr>
              <p:nvPr/>
            </p:nvSpPr>
            <p:spPr>
              <a:xfrm>
                <a:off x="835236" y="2273918"/>
                <a:ext cx="6591020" cy="3748783"/>
              </a:xfrm>
              <a:prstGeom prst="rect">
                <a:avLst/>
              </a:prstGeom>
              <a:blipFill rotWithShape="1">
                <a:blip r:embed="rId3"/>
                <a:stretch>
                  <a:fillRect t="-178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4:artisticCrisscrossEtching id="{7DD90FF6-2213-4DD6-9634-4ECB7AC683C9}"/>
                  </a:ext>
                </a:extLst>
              </p:cNvPr>
              <p:cNvSpPr txBox="1"/>
              <p:nvPr/>
            </p:nvSpPr>
            <p:spPr>
              <a:xfrm>
                <a:off x="4932040" y="2867698"/>
                <a:ext cx="1271374" cy="7788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100</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r>
                            <a:rPr lang="en-US" altLang="zh-CN" b="0" i="1" baseline="-25000" smtClean="0">
                              <a:latin typeface="Cambria Math" panose="02040503050406030204" pitchFamily="18" charset="0"/>
                              <a:ea typeface="Cambria Math" panose="02040503050406030204" pitchFamily="18" charset="0"/>
                            </a:rPr>
                            <m:t>𝑗</m:t>
                          </m:r>
                        </m:e>
                      </m:nary>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4932040" y="2867698"/>
                <a:ext cx="1271374" cy="778803"/>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4:artisticCrisscrossEtching id="{3E811F85-F960-4ADF-ACB6-C37080E13979}"/>
                  </a:ext>
                </a:extLst>
              </p:cNvPr>
              <p:cNvSpPr txBox="1"/>
              <p:nvPr/>
            </p:nvSpPr>
            <p:spPr>
              <a:xfrm>
                <a:off x="4427984" y="4005064"/>
                <a:ext cx="1332288" cy="81009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20</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𝑦</m:t>
                          </m:r>
                          <m:r>
                            <a:rPr lang="en-US" altLang="zh-CN" b="0" i="1" baseline="-25000" smtClean="0">
                              <a:latin typeface="Cambria Math" panose="02040503050406030204" pitchFamily="18" charset="0"/>
                              <a:ea typeface="Cambria Math" panose="02040503050406030204" pitchFamily="18" charset="0"/>
                            </a:rPr>
                            <m:t>𝑗</m:t>
                          </m:r>
                        </m:e>
                      </m:nary>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4427984" y="4005064"/>
                <a:ext cx="1332288" cy="810094"/>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4:artisticCrisscrossEtching id="{F871CE57-EAEA-463E-8F7A-CEB99F1CE7C5}"/>
                  </a:ext>
                </a:extLst>
              </p:cNvPr>
              <p:cNvSpPr/>
              <p:nvPr/>
            </p:nvSpPr>
            <p:spPr>
              <a:xfrm>
                <a:off x="2815913" y="5644770"/>
                <a:ext cx="1527278" cy="391646"/>
              </a:xfrm>
              <a:prstGeom prst="rect">
                <a:avLst/>
              </a:prstGeom>
            </p:spPr>
            <p:txBody>
              <a:bodyPr wrap="none">
                <a:spAutoFit/>
              </a:bodyPr>
              <a:lstStyle/>
              <a:p>
                <a:pPr indent="266700" algn="just">
                  <a:spcAft>
                    <a:spcPts val="0"/>
                  </a:spcAft>
                </a:pPr>
                <a14:m>
                  <m:oMathPara xmlns:m="http://schemas.openxmlformats.org/officeDocument/2006/math">
                    <m:oMathParaPr>
                      <m:jc m:val="centerGroup"/>
                    </m:oMathParaPr>
                    <m:oMath xmlns:m="http://schemas.openxmlformats.org/officeDocument/2006/math">
                      <m:sSub>
                        <m:sSubPr>
                          <m:ctrlPr>
                            <a:rPr lang="en-US" altLang="zh-CN" i="1" kern="100" smtClean="0">
                              <a:latin typeface="Cambria Math" panose="02040503050406030204" pitchFamily="18" charset="0"/>
                            </a:rPr>
                          </m:ctrlPr>
                        </m:sSubPr>
                        <m:e>
                          <m:r>
                            <m:rPr>
                              <m:sty m:val="p"/>
                            </m:rPr>
                            <a:rPr lang="en-US" altLang="zh-CN" i="1" kern="100">
                              <a:latin typeface="Cambria Math" panose="02040503050406030204" pitchFamily="18" charset="0"/>
                            </a:rPr>
                            <m:t>y</m:t>
                          </m:r>
                        </m:e>
                        <m:sub>
                          <m:r>
                            <a:rPr lang="en-US" altLang="zh-CN" i="1" kern="100">
                              <a:latin typeface="Cambria Math" panose="02040503050406030204" pitchFamily="18" charset="0"/>
                            </a:rPr>
                            <m:t>𝑗</m:t>
                          </m:r>
                        </m:sub>
                      </m:sSub>
                      <m:r>
                        <a:rPr lang="en-US" altLang="zh-CN" i="1" kern="100">
                          <a:latin typeface="Cambria Math" panose="02040503050406030204" pitchFamily="18" charset="0"/>
                          <a:ea typeface="Cambria Math" panose="02040503050406030204" pitchFamily="18" charset="0"/>
                        </a:rPr>
                        <m:t>∈</m:t>
                      </m:r>
                      <m:d>
                        <m:dPr>
                          <m:begChr m:val="{"/>
                          <m:endChr m:val="}"/>
                          <m:ctrlPr>
                            <a:rPr lang="en-US" altLang="zh-CN" i="1" kern="100">
                              <a:latin typeface="Cambria Math" panose="02040503050406030204" pitchFamily="18" charset="0"/>
                              <a:ea typeface="Cambria Math" panose="02040503050406030204" pitchFamily="18" charset="0"/>
                            </a:rPr>
                          </m:ctrlPr>
                        </m:dPr>
                        <m:e>
                          <m:r>
                            <a:rPr lang="en-US" altLang="zh-CN" i="1" kern="100">
                              <a:latin typeface="Cambria Math" panose="02040503050406030204" pitchFamily="18" charset="0"/>
                              <a:ea typeface="Cambria Math" panose="02040503050406030204" pitchFamily="18" charset="0"/>
                            </a:rPr>
                            <m:t>0,1</m:t>
                          </m:r>
                        </m:e>
                      </m:d>
                      <m:r>
                        <a:rPr lang="en-US" altLang="zh-CN" i="1" kern="100">
                          <a:latin typeface="Cambria Math" panose="02040503050406030204" pitchFamily="18" charset="0"/>
                          <a:ea typeface="Cambria Math" panose="02040503050406030204" pitchFamily="18" charset="0"/>
                        </a:rPr>
                        <m:t>, ∀</m:t>
                      </m:r>
                      <m:r>
                        <a:rPr lang="en-US" altLang="zh-CN" i="1" kern="100">
                          <a:latin typeface="Cambria Math" panose="02040503050406030204" pitchFamily="18" charset="0"/>
                          <a:ea typeface="Cambria Math" panose="02040503050406030204" pitchFamily="18" charset="0"/>
                        </a:rPr>
                        <m:t>𝑗</m:t>
                      </m:r>
                    </m:oMath>
                  </m:oMathPara>
                </a14:m>
                <a:endParaRPr lang="en-US" altLang="zh-CN" kern="100" dirty="0">
                  <a:latin typeface="Times New Roman" panose="02020603050405020304" pitchFamily="18" charset="0"/>
                  <a:ea typeface="Cambria Math" panose="020405030504060302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2815913" y="5644770"/>
                <a:ext cx="1527278" cy="391646"/>
              </a:xfrm>
              <a:prstGeom prst="rect">
                <a:avLst/>
              </a:prstGeom>
              <a:blipFill rotWithShape="1">
                <a:blip r:embed="rId6"/>
                <a:stretch>
                  <a:fillRect r="-14400" b="-7813"/>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数学规划</a:t>
            </a:r>
            <a:endParaRPr lang="zh-CN" altLang="en-US" sz="3600" dirty="0"/>
          </a:p>
        </p:txBody>
      </p:sp>
      <p:sp>
        <p:nvSpPr>
          <p:cNvPr id="6" name="Rectangle 6"/>
          <p:cNvSpPr>
            <a:spLocks noChangeArrowheads="1"/>
          </p:cNvSpPr>
          <p:nvPr/>
        </p:nvSpPr>
        <p:spPr bwMode="auto">
          <a:xfrm>
            <a:off x="687760" y="980728"/>
            <a:ext cx="7772400" cy="523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0"/>
              </a:spcBef>
              <a:defRPr kumimoji="1" sz="2400">
                <a:solidFill>
                  <a:schemeClr val="tx1"/>
                </a:solidFill>
                <a:latin typeface="Times New Roman" panose="02020503050405090304" pitchFamily="18" charset="0"/>
                <a:ea typeface="宋体" panose="02010600030101010101" pitchFamily="2" charset="-122"/>
              </a:defRPr>
            </a:lvl1pPr>
            <a:lvl2pPr algn="l">
              <a:spcBef>
                <a:spcPct val="0"/>
              </a:spcBef>
              <a:defRPr kumimoji="1" sz="2400">
                <a:solidFill>
                  <a:schemeClr val="tx1"/>
                </a:solidFill>
                <a:latin typeface="Times New Roman" panose="02020503050405090304" pitchFamily="18" charset="0"/>
                <a:ea typeface="宋体" panose="02010600030101010101" pitchFamily="2" charset="-122"/>
              </a:defRPr>
            </a:lvl2pPr>
            <a:lvl3pPr algn="l">
              <a:spcBef>
                <a:spcPct val="0"/>
              </a:spcBef>
              <a:defRPr kumimoji="1" sz="2400">
                <a:solidFill>
                  <a:schemeClr val="tx1"/>
                </a:solidFill>
                <a:latin typeface="Times New Roman" panose="02020503050405090304" pitchFamily="18" charset="0"/>
                <a:ea typeface="宋体" panose="02010600030101010101" pitchFamily="2" charset="-122"/>
              </a:defRPr>
            </a:lvl3pPr>
            <a:lvl4pPr algn="l">
              <a:spcBef>
                <a:spcPct val="0"/>
              </a:spcBef>
              <a:defRPr kumimoji="1" sz="2400">
                <a:solidFill>
                  <a:schemeClr val="tx1"/>
                </a:solidFill>
                <a:latin typeface="Times New Roman" panose="02020503050405090304" pitchFamily="18" charset="0"/>
                <a:ea typeface="宋体" panose="02010600030101010101" pitchFamily="2" charset="-122"/>
              </a:defRPr>
            </a:lvl4pPr>
            <a:lvl5pPr algn="l">
              <a:spcBef>
                <a:spcPct val="0"/>
              </a:spcBef>
              <a:defRPr kumimoji="1" sz="2400">
                <a:solidFill>
                  <a:schemeClr val="tx1"/>
                </a:solidFill>
                <a:latin typeface="Times New Roman" panose="0202050305040509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9pPr>
          </a:lstStyle>
          <a:p>
            <a:pPr algn="just">
              <a:spcBef>
                <a:spcPts val="600"/>
              </a:spcBef>
            </a:pPr>
            <a:r>
              <a:rPr lang="en-US" altLang="zh-CN" sz="2800" b="1" dirty="0"/>
              <a:t>1</a:t>
            </a:r>
            <a:r>
              <a:rPr lang="zh-CN" altLang="en-US" sz="2800" b="1" dirty="0"/>
              <a:t>、无约束极值问题的数学模型 </a:t>
            </a:r>
            <a:endParaRPr lang="zh-CN" altLang="en-US" sz="2800" b="1" dirty="0"/>
          </a:p>
        </p:txBody>
      </p:sp>
      <p:graphicFrame>
        <p:nvGraphicFramePr>
          <p:cNvPr id="7" name="Object 7"/>
          <p:cNvGraphicFramePr>
            <a:graphicFrameLocks noChangeAspect="1"/>
          </p:cNvGraphicFramePr>
          <p:nvPr/>
        </p:nvGraphicFramePr>
        <p:xfrm>
          <a:off x="3354760" y="1518320"/>
          <a:ext cx="1485900" cy="696913"/>
        </p:xfrm>
        <a:graphic>
          <a:graphicData uri="http://schemas.openxmlformats.org/presentationml/2006/ole">
            <mc:AlternateContent xmlns:mc="http://schemas.openxmlformats.org/markup-compatibility/2006">
              <mc:Choice xmlns:v="urn:schemas-microsoft-com:vml" Requires="v">
                <p:oleObj spid="_x0000_s22780" name="Equation" r:id="rId2" imgW="521970" imgH="241300" progId="Equation.DSMT4">
                  <p:embed/>
                </p:oleObj>
              </mc:Choice>
              <mc:Fallback>
                <p:oleObj name="Equation" r:id="rId2" imgW="521970" imgH="2413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760" y="1518320"/>
                        <a:ext cx="1485900"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8"/>
          <p:cNvSpPr>
            <a:spLocks noChangeArrowheads="1"/>
          </p:cNvSpPr>
          <p:nvPr/>
        </p:nvSpPr>
        <p:spPr bwMode="auto">
          <a:xfrm>
            <a:off x="687760" y="2348880"/>
            <a:ext cx="7772400" cy="523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0"/>
              </a:spcBef>
              <a:defRPr kumimoji="1" sz="2400">
                <a:solidFill>
                  <a:schemeClr val="tx1"/>
                </a:solidFill>
                <a:latin typeface="Times New Roman" panose="02020503050405090304" pitchFamily="18" charset="0"/>
                <a:ea typeface="宋体" panose="02010600030101010101" pitchFamily="2" charset="-122"/>
              </a:defRPr>
            </a:lvl1pPr>
            <a:lvl2pPr algn="l">
              <a:spcBef>
                <a:spcPct val="0"/>
              </a:spcBef>
              <a:defRPr kumimoji="1" sz="2400">
                <a:solidFill>
                  <a:schemeClr val="tx1"/>
                </a:solidFill>
                <a:latin typeface="Times New Roman" panose="02020503050405090304" pitchFamily="18" charset="0"/>
                <a:ea typeface="宋体" panose="02010600030101010101" pitchFamily="2" charset="-122"/>
              </a:defRPr>
            </a:lvl2pPr>
            <a:lvl3pPr algn="l">
              <a:spcBef>
                <a:spcPct val="0"/>
              </a:spcBef>
              <a:defRPr kumimoji="1" sz="2400">
                <a:solidFill>
                  <a:schemeClr val="tx1"/>
                </a:solidFill>
                <a:latin typeface="Times New Roman" panose="02020503050405090304" pitchFamily="18" charset="0"/>
                <a:ea typeface="宋体" panose="02010600030101010101" pitchFamily="2" charset="-122"/>
              </a:defRPr>
            </a:lvl3pPr>
            <a:lvl4pPr algn="l">
              <a:spcBef>
                <a:spcPct val="0"/>
              </a:spcBef>
              <a:defRPr kumimoji="1" sz="2400">
                <a:solidFill>
                  <a:schemeClr val="tx1"/>
                </a:solidFill>
                <a:latin typeface="Times New Roman" panose="02020503050405090304" pitchFamily="18" charset="0"/>
                <a:ea typeface="宋体" panose="02010600030101010101" pitchFamily="2" charset="-122"/>
              </a:defRPr>
            </a:lvl4pPr>
            <a:lvl5pPr algn="l">
              <a:spcBef>
                <a:spcPct val="0"/>
              </a:spcBef>
              <a:defRPr kumimoji="1" sz="2400">
                <a:solidFill>
                  <a:schemeClr val="tx1"/>
                </a:solidFill>
                <a:latin typeface="Times New Roman" panose="0202050305040509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9pPr>
          </a:lstStyle>
          <a:p>
            <a:pPr algn="just">
              <a:spcBef>
                <a:spcPts val="600"/>
              </a:spcBef>
            </a:pPr>
            <a:r>
              <a:rPr lang="en-US" altLang="zh-CN" sz="2800" b="1" dirty="0"/>
              <a:t>2</a:t>
            </a:r>
            <a:r>
              <a:rPr lang="zh-CN" altLang="en-US" sz="2800" b="1" dirty="0"/>
              <a:t>、约束条件下极值问题的数学模型 </a:t>
            </a:r>
            <a:endParaRPr lang="zh-CN" altLang="en-US" sz="2800" b="1" dirty="0"/>
          </a:p>
        </p:txBody>
      </p:sp>
      <p:graphicFrame>
        <p:nvGraphicFramePr>
          <p:cNvPr id="11" name="Object 9"/>
          <p:cNvGraphicFramePr>
            <a:graphicFrameLocks noChangeAspect="1"/>
          </p:cNvGraphicFramePr>
          <p:nvPr/>
        </p:nvGraphicFramePr>
        <p:xfrm>
          <a:off x="1754560" y="2966120"/>
          <a:ext cx="1485900" cy="696913"/>
        </p:xfrm>
        <a:graphic>
          <a:graphicData uri="http://schemas.openxmlformats.org/presentationml/2006/ole">
            <mc:AlternateContent xmlns:mc="http://schemas.openxmlformats.org/markup-compatibility/2006">
              <mc:Choice xmlns:v="urn:schemas-microsoft-com:vml" Requires="v">
                <p:oleObj spid="_x0000_s22781" name="Equation" r:id="rId4" imgW="521970" imgH="241300" progId="Equation.DSMT4">
                  <p:embed/>
                </p:oleObj>
              </mc:Choice>
              <mc:Fallback>
                <p:oleObj name="Equation" r:id="rId4" imgW="521970" imgH="2413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560" y="2966120"/>
                        <a:ext cx="1485900"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
          <p:cNvGraphicFramePr>
            <a:graphicFrameLocks noChangeAspect="1"/>
          </p:cNvGraphicFramePr>
          <p:nvPr/>
        </p:nvGraphicFramePr>
        <p:xfrm>
          <a:off x="1830760" y="3553495"/>
          <a:ext cx="3914775" cy="1006475"/>
        </p:xfrm>
        <a:graphic>
          <a:graphicData uri="http://schemas.openxmlformats.org/presentationml/2006/ole">
            <mc:AlternateContent xmlns:mc="http://schemas.openxmlformats.org/markup-compatibility/2006">
              <mc:Choice xmlns:v="urn:schemas-microsoft-com:vml" Requires="v">
                <p:oleObj spid="_x0000_s22782" name="Equation" r:id="rId6" imgW="1565275" imgH="398145" progId="Equation.DSMT4">
                  <p:embed/>
                </p:oleObj>
              </mc:Choice>
              <mc:Fallback>
                <p:oleObj name="Equation" r:id="rId6" imgW="1565275" imgH="398145"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0760" y="3553495"/>
                        <a:ext cx="391477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1"/>
          <p:cNvSpPr txBox="1">
            <a:spLocks noChangeArrowheads="1"/>
          </p:cNvSpPr>
          <p:nvPr/>
        </p:nvSpPr>
        <p:spPr bwMode="auto">
          <a:xfrm>
            <a:off x="611560" y="4566320"/>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其中，极大值问题可以转化为极小值问题来进行求解。如求：</a:t>
            </a:r>
            <a:endParaRPr lang="zh-CN" altLang="en-US" dirty="0">
              <a:solidFill>
                <a:schemeClr val="tx1"/>
              </a:solidFill>
              <a:latin typeface="黑体" panose="02010609060101010101" pitchFamily="49" charset="-122"/>
              <a:ea typeface="黑体" panose="02010609060101010101" pitchFamily="49" charset="-122"/>
            </a:endParaRPr>
          </a:p>
        </p:txBody>
      </p:sp>
      <p:graphicFrame>
        <p:nvGraphicFramePr>
          <p:cNvPr id="14" name="Object 12"/>
          <p:cNvGraphicFramePr>
            <a:graphicFrameLocks noChangeAspect="1"/>
          </p:cNvGraphicFramePr>
          <p:nvPr/>
        </p:nvGraphicFramePr>
        <p:xfrm>
          <a:off x="4137398" y="5187033"/>
          <a:ext cx="1549400" cy="696912"/>
        </p:xfrm>
        <a:graphic>
          <a:graphicData uri="http://schemas.openxmlformats.org/presentationml/2006/ole">
            <mc:AlternateContent xmlns:mc="http://schemas.openxmlformats.org/markup-compatibility/2006">
              <mc:Choice xmlns:v="urn:schemas-microsoft-com:vml" Requires="v">
                <p:oleObj spid="_x0000_s22783" name="Equation" r:id="rId8" imgW="544195" imgH="241300" progId="Equation.DSMT4">
                  <p:embed/>
                </p:oleObj>
              </mc:Choice>
              <mc:Fallback>
                <p:oleObj name="Equation" r:id="rId8" imgW="544195" imgH="2413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7398" y="5187033"/>
                        <a:ext cx="1549400"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13"/>
          <p:cNvSpPr txBox="1">
            <a:spLocks noChangeArrowheads="1"/>
          </p:cNvSpPr>
          <p:nvPr/>
        </p:nvSpPr>
        <p:spPr bwMode="auto">
          <a:xfrm>
            <a:off x="611560" y="593792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a:solidFill>
                  <a:schemeClr val="tx1"/>
                </a:solidFill>
                <a:latin typeface="黑体" panose="02010609060101010101" pitchFamily="49" charset="-122"/>
                <a:ea typeface="黑体" panose="02010609060101010101" pitchFamily="49" charset="-122"/>
              </a:rPr>
              <a:t>        </a:t>
            </a:r>
            <a:r>
              <a:rPr lang="zh-CN" altLang="en-US">
                <a:solidFill>
                  <a:schemeClr val="tx1"/>
                </a:solidFill>
                <a:latin typeface="黑体" panose="02010609060101010101" pitchFamily="49" charset="-122"/>
                <a:ea typeface="黑体" panose="02010609060101010101" pitchFamily="49" charset="-122"/>
              </a:rPr>
              <a:t>可以转化为：</a:t>
            </a:r>
            <a:endParaRPr lang="zh-CN" altLang="en-US">
              <a:solidFill>
                <a:schemeClr val="tx1"/>
              </a:solidFill>
              <a:latin typeface="黑体" panose="02010609060101010101" pitchFamily="49" charset="-122"/>
              <a:ea typeface="黑体" panose="02010609060101010101" pitchFamily="49" charset="-122"/>
            </a:endParaRPr>
          </a:p>
        </p:txBody>
      </p:sp>
      <p:graphicFrame>
        <p:nvGraphicFramePr>
          <p:cNvPr id="16" name="Object 14"/>
          <p:cNvGraphicFramePr>
            <a:graphicFrameLocks noChangeAspect="1"/>
          </p:cNvGraphicFramePr>
          <p:nvPr/>
        </p:nvGraphicFramePr>
        <p:xfrm>
          <a:off x="4126285" y="5979195"/>
          <a:ext cx="1739900" cy="696913"/>
        </p:xfrm>
        <a:graphic>
          <a:graphicData uri="http://schemas.openxmlformats.org/presentationml/2006/ole">
            <mc:AlternateContent xmlns:mc="http://schemas.openxmlformats.org/markup-compatibility/2006">
              <mc:Choice xmlns:v="urn:schemas-microsoft-com:vml" Requires="v">
                <p:oleObj spid="_x0000_s22784" name="Equation" r:id="rId10" imgW="611505" imgH="241300" progId="Equation.DSMT4">
                  <p:embed/>
                </p:oleObj>
              </mc:Choice>
              <mc:Fallback>
                <p:oleObj name="Equation" r:id="rId10" imgW="611505" imgH="2413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6285" y="5979195"/>
                        <a:ext cx="1739900"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数学规划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18" name="Rectangle 6"/>
          <p:cNvSpPr>
            <a:spLocks noChangeArrowheads="1"/>
          </p:cNvSpPr>
          <p:nvPr/>
        </p:nvSpPr>
        <p:spPr bwMode="auto">
          <a:xfrm>
            <a:off x="541139" y="941196"/>
            <a:ext cx="4534917" cy="523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0"/>
              </a:spcBef>
              <a:defRPr kumimoji="1" sz="2400">
                <a:solidFill>
                  <a:schemeClr val="tx1"/>
                </a:solidFill>
                <a:latin typeface="Times New Roman" panose="02020503050405090304" pitchFamily="18" charset="0"/>
                <a:ea typeface="宋体" panose="02010600030101010101" pitchFamily="2" charset="-122"/>
              </a:defRPr>
            </a:lvl1pPr>
            <a:lvl2pPr algn="l">
              <a:spcBef>
                <a:spcPct val="0"/>
              </a:spcBef>
              <a:defRPr kumimoji="1" sz="2400">
                <a:solidFill>
                  <a:schemeClr val="tx1"/>
                </a:solidFill>
                <a:latin typeface="Times New Roman" panose="02020503050405090304" pitchFamily="18" charset="0"/>
                <a:ea typeface="宋体" panose="02010600030101010101" pitchFamily="2" charset="-122"/>
              </a:defRPr>
            </a:lvl2pPr>
            <a:lvl3pPr algn="l">
              <a:spcBef>
                <a:spcPct val="0"/>
              </a:spcBef>
              <a:defRPr kumimoji="1" sz="2400">
                <a:solidFill>
                  <a:schemeClr val="tx1"/>
                </a:solidFill>
                <a:latin typeface="Times New Roman" panose="02020503050405090304" pitchFamily="18" charset="0"/>
                <a:ea typeface="宋体" panose="02010600030101010101" pitchFamily="2" charset="-122"/>
              </a:defRPr>
            </a:lvl3pPr>
            <a:lvl4pPr algn="l">
              <a:spcBef>
                <a:spcPct val="0"/>
              </a:spcBef>
              <a:defRPr kumimoji="1" sz="2400">
                <a:solidFill>
                  <a:schemeClr val="tx1"/>
                </a:solidFill>
                <a:latin typeface="Times New Roman" panose="02020503050405090304" pitchFamily="18" charset="0"/>
                <a:ea typeface="宋体" panose="02010600030101010101" pitchFamily="2" charset="-122"/>
              </a:defRPr>
            </a:lvl4pPr>
            <a:lvl5pPr algn="l">
              <a:spcBef>
                <a:spcPct val="0"/>
              </a:spcBef>
              <a:defRPr kumimoji="1" sz="2400">
                <a:solidFill>
                  <a:schemeClr val="tx1"/>
                </a:solidFill>
                <a:latin typeface="Times New Roman" panose="0202050305040509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9pPr>
          </a:lstStyle>
          <a:p>
            <a:pPr algn="just">
              <a:spcBef>
                <a:spcPts val="600"/>
              </a:spcBef>
            </a:pPr>
            <a:r>
              <a:rPr lang="en-US" altLang="zh-CN" sz="2800" b="1" dirty="0"/>
              <a:t>1</a:t>
            </a:r>
            <a:r>
              <a:rPr lang="zh-CN" altLang="en-US" sz="2800" b="1" dirty="0"/>
              <a:t>、无约束极值问题的求解 </a:t>
            </a:r>
            <a:endParaRPr lang="zh-CN" altLang="en-US" sz="2800" b="1" dirty="0"/>
          </a:p>
        </p:txBody>
      </p:sp>
      <p:sp>
        <p:nvSpPr>
          <p:cNvPr id="20" name="Rectangle 7"/>
          <p:cNvSpPr>
            <a:spLocks noChangeArrowheads="1"/>
          </p:cNvSpPr>
          <p:nvPr/>
        </p:nvSpPr>
        <p:spPr bwMode="auto">
          <a:xfrm>
            <a:off x="541139" y="1644352"/>
            <a:ext cx="8077200" cy="459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50305040509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50305040509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50305040509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50305040509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50305040509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9pPr>
          </a:lstStyle>
          <a:p>
            <a:pPr algn="just">
              <a:lnSpc>
                <a:spcPct val="110000"/>
              </a:lnSpc>
              <a:spcBef>
                <a:spcPct val="20000"/>
              </a:spcBef>
            </a:pPr>
            <a:r>
              <a:rPr lang="zh-CN" altLang="en-US" dirty="0">
                <a:ea typeface="黑体" panose="02010609060101010101" pitchFamily="49" charset="-122"/>
              </a:rPr>
              <a:t>例</a:t>
            </a:r>
            <a:r>
              <a:rPr lang="en-US" altLang="zh-CN" dirty="0">
                <a:ea typeface="黑体" panose="02010609060101010101" pitchFamily="49" charset="-122"/>
              </a:rPr>
              <a:t>1</a:t>
            </a:r>
            <a:r>
              <a:rPr lang="zh-CN" altLang="en-US" dirty="0">
                <a:ea typeface="黑体" panose="02010609060101010101" pitchFamily="49" charset="-122"/>
              </a:rPr>
              <a:t>：求函数</a:t>
            </a:r>
            <a:r>
              <a:rPr lang="en-US" altLang="zh-CN" dirty="0">
                <a:ea typeface="黑体" panose="02010609060101010101" pitchFamily="49" charset="-122"/>
              </a:rPr>
              <a:t>y=2x</a:t>
            </a:r>
            <a:r>
              <a:rPr lang="en-US" altLang="zh-CN" baseline="30000" dirty="0">
                <a:ea typeface="黑体" panose="02010609060101010101" pitchFamily="49" charset="-122"/>
              </a:rPr>
              <a:t>3</a:t>
            </a:r>
            <a:r>
              <a:rPr lang="en-US" altLang="zh-CN" dirty="0">
                <a:ea typeface="黑体" panose="02010609060101010101" pitchFamily="49" charset="-122"/>
              </a:rPr>
              <a:t>+3x</a:t>
            </a:r>
            <a:r>
              <a:rPr lang="en-US" altLang="zh-CN" baseline="30000" dirty="0">
                <a:ea typeface="黑体" panose="02010609060101010101" pitchFamily="49" charset="-122"/>
              </a:rPr>
              <a:t>2</a:t>
            </a:r>
            <a:r>
              <a:rPr lang="en-US" altLang="zh-CN" dirty="0">
                <a:ea typeface="黑体" panose="02010609060101010101" pitchFamily="49" charset="-122"/>
              </a:rPr>
              <a:t>-12x+14</a:t>
            </a:r>
            <a:r>
              <a:rPr lang="zh-CN" altLang="en-US" dirty="0">
                <a:ea typeface="黑体" panose="02010609060101010101" pitchFamily="49" charset="-122"/>
              </a:rPr>
              <a:t>在区间</a:t>
            </a:r>
            <a:r>
              <a:rPr lang="en-US" altLang="zh-CN" dirty="0">
                <a:ea typeface="黑体" panose="02010609060101010101" pitchFamily="49" charset="-122"/>
              </a:rPr>
              <a:t>[-3,4]</a:t>
            </a:r>
            <a:r>
              <a:rPr lang="zh-CN" altLang="en-US" dirty="0">
                <a:ea typeface="黑体" panose="02010609060101010101" pitchFamily="49" charset="-122"/>
              </a:rPr>
              <a:t>上的最大值与最小值。</a:t>
            </a:r>
            <a:endParaRPr lang="zh-CN" altLang="en-US" dirty="0">
              <a:ea typeface="黑体" panose="02010609060101010101" pitchFamily="49" charset="-122"/>
            </a:endParaRPr>
          </a:p>
          <a:p>
            <a:pPr algn="just">
              <a:lnSpc>
                <a:spcPct val="110000"/>
              </a:lnSpc>
              <a:spcBef>
                <a:spcPct val="20000"/>
              </a:spcBef>
            </a:pPr>
            <a:r>
              <a:rPr lang="zh-CN" altLang="en-US" dirty="0">
                <a:ea typeface="黑体" panose="02010609060101010101" pitchFamily="49" charset="-122"/>
              </a:rPr>
              <a:t>解：令</a:t>
            </a:r>
            <a:r>
              <a:rPr lang="en-US" altLang="zh-CN" dirty="0">
                <a:ea typeface="黑体" panose="02010609060101010101" pitchFamily="49" charset="-122"/>
              </a:rPr>
              <a:t>f(x)=y=2x</a:t>
            </a:r>
            <a:r>
              <a:rPr lang="en-US" altLang="zh-CN" baseline="30000" dirty="0">
                <a:ea typeface="黑体" panose="02010609060101010101" pitchFamily="49" charset="-122"/>
              </a:rPr>
              <a:t>3</a:t>
            </a:r>
            <a:r>
              <a:rPr lang="en-US" altLang="zh-CN" dirty="0">
                <a:ea typeface="黑体" panose="02010609060101010101" pitchFamily="49" charset="-122"/>
              </a:rPr>
              <a:t>+3x</a:t>
            </a:r>
            <a:r>
              <a:rPr lang="en-US" altLang="zh-CN" baseline="30000" dirty="0">
                <a:ea typeface="黑体" panose="02010609060101010101" pitchFamily="49" charset="-122"/>
              </a:rPr>
              <a:t>2</a:t>
            </a:r>
            <a:r>
              <a:rPr lang="en-US" altLang="zh-CN" dirty="0">
                <a:ea typeface="黑体" panose="02010609060101010101" pitchFamily="49" charset="-122"/>
              </a:rPr>
              <a:t>-12x+14</a:t>
            </a:r>
            <a:endParaRPr lang="en-US" altLang="zh-CN" dirty="0">
              <a:ea typeface="黑体" panose="02010609060101010101" pitchFamily="49" charset="-122"/>
            </a:endParaRPr>
          </a:p>
          <a:p>
            <a:pPr algn="just">
              <a:lnSpc>
                <a:spcPct val="110000"/>
              </a:lnSpc>
              <a:spcBef>
                <a:spcPct val="20000"/>
              </a:spcBef>
            </a:pPr>
            <a:r>
              <a:rPr lang="en-US" altLang="zh-CN" dirty="0">
                <a:ea typeface="黑体" panose="02010609060101010101" pitchFamily="49" charset="-122"/>
              </a:rPr>
              <a:t>	        f’(x)=6x</a:t>
            </a:r>
            <a:r>
              <a:rPr lang="en-US" altLang="zh-CN" baseline="30000" dirty="0">
                <a:ea typeface="黑体" panose="02010609060101010101" pitchFamily="49" charset="-122"/>
              </a:rPr>
              <a:t>2</a:t>
            </a:r>
            <a:r>
              <a:rPr lang="en-US" altLang="zh-CN" dirty="0">
                <a:ea typeface="黑体" panose="02010609060101010101" pitchFamily="49" charset="-122"/>
              </a:rPr>
              <a:t>+6x-12=6(x+2)(x-1)</a:t>
            </a:r>
            <a:endParaRPr lang="en-US" altLang="zh-CN" dirty="0">
              <a:ea typeface="黑体" panose="02010609060101010101" pitchFamily="49" charset="-122"/>
            </a:endParaRPr>
          </a:p>
          <a:p>
            <a:pPr algn="just">
              <a:lnSpc>
                <a:spcPct val="110000"/>
              </a:lnSpc>
              <a:spcBef>
                <a:spcPct val="20000"/>
              </a:spcBef>
            </a:pPr>
            <a:r>
              <a:rPr lang="en-US" altLang="zh-CN" dirty="0">
                <a:ea typeface="黑体" panose="02010609060101010101" pitchFamily="49" charset="-122"/>
              </a:rPr>
              <a:t>	</a:t>
            </a:r>
            <a:r>
              <a:rPr lang="zh-CN" altLang="en-US" dirty="0">
                <a:ea typeface="黑体" panose="02010609060101010101" pitchFamily="49" charset="-122"/>
              </a:rPr>
              <a:t>解方程</a:t>
            </a:r>
            <a:r>
              <a:rPr lang="en-US" altLang="zh-CN" dirty="0">
                <a:ea typeface="黑体" panose="02010609060101010101" pitchFamily="49" charset="-122"/>
              </a:rPr>
              <a:t>f’(x)=0</a:t>
            </a:r>
            <a:r>
              <a:rPr lang="zh-CN" altLang="en-US" dirty="0">
                <a:ea typeface="黑体" panose="02010609060101010101" pitchFamily="49" charset="-122"/>
              </a:rPr>
              <a:t>，得到</a:t>
            </a:r>
            <a:r>
              <a:rPr lang="en-US" altLang="zh-CN" dirty="0">
                <a:ea typeface="黑体" panose="02010609060101010101" pitchFamily="49" charset="-122"/>
              </a:rPr>
              <a:t>x</a:t>
            </a:r>
            <a:r>
              <a:rPr lang="en-US" altLang="zh-CN" baseline="-30000" dirty="0">
                <a:ea typeface="黑体" panose="02010609060101010101" pitchFamily="49" charset="-122"/>
              </a:rPr>
              <a:t>1</a:t>
            </a:r>
            <a:r>
              <a:rPr lang="en-US" altLang="zh-CN" dirty="0">
                <a:ea typeface="黑体" panose="02010609060101010101" pitchFamily="49" charset="-122"/>
              </a:rPr>
              <a:t>= -2</a:t>
            </a:r>
            <a:r>
              <a:rPr lang="zh-CN" altLang="en-US" dirty="0">
                <a:ea typeface="黑体" panose="02010609060101010101" pitchFamily="49" charset="-122"/>
              </a:rPr>
              <a:t>，</a:t>
            </a:r>
            <a:r>
              <a:rPr lang="en-US" altLang="zh-CN" dirty="0">
                <a:ea typeface="黑体" panose="02010609060101010101" pitchFamily="49" charset="-122"/>
              </a:rPr>
              <a:t>x</a:t>
            </a:r>
            <a:r>
              <a:rPr lang="en-US" altLang="zh-CN" baseline="-30000" dirty="0">
                <a:ea typeface="黑体" panose="02010609060101010101" pitchFamily="49" charset="-122"/>
              </a:rPr>
              <a:t>2</a:t>
            </a:r>
            <a:r>
              <a:rPr lang="en-US" altLang="zh-CN" dirty="0">
                <a:ea typeface="黑体" panose="02010609060101010101" pitchFamily="49" charset="-122"/>
              </a:rPr>
              <a:t>=1</a:t>
            </a:r>
            <a:r>
              <a:rPr lang="zh-CN" altLang="en-US" dirty="0">
                <a:ea typeface="黑体" panose="02010609060101010101" pitchFamily="49" charset="-122"/>
              </a:rPr>
              <a:t>，又</a:t>
            </a:r>
            <a:endParaRPr lang="zh-CN" altLang="en-US" dirty="0">
              <a:ea typeface="黑体" panose="02010609060101010101" pitchFamily="49" charset="-122"/>
            </a:endParaRPr>
          </a:p>
          <a:p>
            <a:pPr>
              <a:lnSpc>
                <a:spcPct val="110000"/>
              </a:lnSpc>
              <a:spcBef>
                <a:spcPct val="20000"/>
              </a:spcBef>
            </a:pPr>
            <a:r>
              <a:rPr lang="zh-CN" altLang="en-US" dirty="0">
                <a:ea typeface="黑体" panose="02010609060101010101" pitchFamily="49" charset="-122"/>
              </a:rPr>
              <a:t>	由于</a:t>
            </a:r>
            <a:r>
              <a:rPr lang="en-US" altLang="zh-CN" dirty="0">
                <a:ea typeface="黑体" panose="02010609060101010101" pitchFamily="49" charset="-122"/>
              </a:rPr>
              <a:t>f(-3)=23</a:t>
            </a:r>
            <a:r>
              <a:rPr lang="zh-CN" altLang="en-US" dirty="0">
                <a:ea typeface="黑体" panose="02010609060101010101" pitchFamily="49" charset="-122"/>
              </a:rPr>
              <a:t>，</a:t>
            </a:r>
            <a:r>
              <a:rPr lang="en-US" altLang="zh-CN" dirty="0">
                <a:ea typeface="黑体" panose="02010609060101010101" pitchFamily="49" charset="-122"/>
              </a:rPr>
              <a:t>f(-2)=34</a:t>
            </a:r>
            <a:r>
              <a:rPr lang="zh-CN" altLang="en-US" dirty="0">
                <a:ea typeface="黑体" panose="02010609060101010101" pitchFamily="49" charset="-122"/>
              </a:rPr>
              <a:t>，</a:t>
            </a:r>
            <a:r>
              <a:rPr lang="en-US" altLang="zh-CN" dirty="0">
                <a:ea typeface="黑体" panose="02010609060101010101" pitchFamily="49" charset="-122"/>
              </a:rPr>
              <a:t>f(1)=7</a:t>
            </a:r>
            <a:r>
              <a:rPr lang="zh-CN" altLang="en-US" dirty="0">
                <a:ea typeface="黑体" panose="02010609060101010101" pitchFamily="49" charset="-122"/>
              </a:rPr>
              <a:t>，</a:t>
            </a:r>
            <a:r>
              <a:rPr lang="en-US" altLang="zh-CN" dirty="0">
                <a:ea typeface="黑体" panose="02010609060101010101" pitchFamily="49" charset="-122"/>
              </a:rPr>
              <a:t>f(4)=142</a:t>
            </a:r>
            <a:r>
              <a:rPr lang="zh-CN" altLang="en-US" dirty="0">
                <a:ea typeface="黑体" panose="02010609060101010101" pitchFamily="49" charset="-122"/>
              </a:rPr>
              <a:t>，</a:t>
            </a:r>
            <a:endParaRPr lang="zh-CN" altLang="en-US" dirty="0">
              <a:ea typeface="黑体" panose="02010609060101010101" pitchFamily="49" charset="-122"/>
            </a:endParaRPr>
          </a:p>
          <a:p>
            <a:pPr algn="just">
              <a:lnSpc>
                <a:spcPct val="110000"/>
              </a:lnSpc>
              <a:spcBef>
                <a:spcPct val="20000"/>
              </a:spcBef>
            </a:pPr>
            <a:endParaRPr lang="en-US" altLang="zh-CN" dirty="0">
              <a:ea typeface="黑体" panose="02010609060101010101" pitchFamily="49" charset="-122"/>
            </a:endParaRPr>
          </a:p>
          <a:p>
            <a:pPr algn="just">
              <a:lnSpc>
                <a:spcPct val="110000"/>
              </a:lnSpc>
              <a:spcBef>
                <a:spcPct val="20000"/>
              </a:spcBef>
            </a:pPr>
            <a:r>
              <a:rPr lang="zh-CN" altLang="en-US" dirty="0">
                <a:ea typeface="黑体" panose="02010609060101010101" pitchFamily="49" charset="-122"/>
              </a:rPr>
              <a:t>综上得，函数</a:t>
            </a:r>
            <a:r>
              <a:rPr lang="en-US" altLang="zh-CN" dirty="0">
                <a:ea typeface="黑体" panose="02010609060101010101" pitchFamily="49" charset="-122"/>
              </a:rPr>
              <a:t>f(x)</a:t>
            </a:r>
            <a:r>
              <a:rPr lang="zh-CN" altLang="en-US" dirty="0">
                <a:ea typeface="黑体" panose="02010609060101010101" pitchFamily="49" charset="-122"/>
              </a:rPr>
              <a:t>在</a:t>
            </a:r>
            <a:r>
              <a:rPr lang="en-US" altLang="zh-CN" dirty="0">
                <a:ea typeface="黑体" panose="02010609060101010101" pitchFamily="49" charset="-122"/>
              </a:rPr>
              <a:t>x=4</a:t>
            </a:r>
            <a:r>
              <a:rPr lang="zh-CN" altLang="en-US" dirty="0">
                <a:ea typeface="黑体" panose="02010609060101010101" pitchFamily="49" charset="-122"/>
              </a:rPr>
              <a:t>取得在</a:t>
            </a:r>
            <a:r>
              <a:rPr lang="en-US" altLang="zh-CN" dirty="0">
                <a:ea typeface="黑体" panose="02010609060101010101" pitchFamily="49" charset="-122"/>
              </a:rPr>
              <a:t>[-3,4]</a:t>
            </a:r>
            <a:r>
              <a:rPr lang="zh-CN" altLang="en-US" dirty="0">
                <a:ea typeface="黑体" panose="02010609060101010101" pitchFamily="49" charset="-122"/>
              </a:rPr>
              <a:t>上得最大值</a:t>
            </a:r>
            <a:r>
              <a:rPr lang="en-US" altLang="zh-CN" dirty="0">
                <a:ea typeface="黑体" panose="02010609060101010101" pitchFamily="49" charset="-122"/>
              </a:rPr>
              <a:t>f(4)=142</a:t>
            </a:r>
            <a:r>
              <a:rPr lang="zh-CN" altLang="en-US" dirty="0">
                <a:ea typeface="黑体" panose="02010609060101010101" pitchFamily="49" charset="-122"/>
              </a:rPr>
              <a:t>，在</a:t>
            </a:r>
            <a:r>
              <a:rPr lang="en-US" altLang="zh-CN" dirty="0">
                <a:ea typeface="黑体" panose="02010609060101010101" pitchFamily="49" charset="-122"/>
              </a:rPr>
              <a:t>x=1</a:t>
            </a:r>
            <a:r>
              <a:rPr lang="zh-CN" altLang="en-US" dirty="0">
                <a:ea typeface="黑体" panose="02010609060101010101" pitchFamily="49" charset="-122"/>
              </a:rPr>
              <a:t>处取得在</a:t>
            </a:r>
            <a:r>
              <a:rPr lang="en-US" altLang="zh-CN" dirty="0">
                <a:ea typeface="黑体" panose="02010609060101010101" pitchFamily="49" charset="-122"/>
              </a:rPr>
              <a:t>[-3,4]</a:t>
            </a:r>
            <a:r>
              <a:rPr lang="zh-CN" altLang="en-US" dirty="0">
                <a:ea typeface="黑体" panose="02010609060101010101" pitchFamily="49" charset="-122"/>
              </a:rPr>
              <a:t>上取得最小值</a:t>
            </a:r>
            <a:r>
              <a:rPr lang="en-US" altLang="zh-CN" dirty="0">
                <a:ea typeface="黑体" panose="02010609060101010101" pitchFamily="49" charset="-122"/>
              </a:rPr>
              <a:t>f(1)=7 </a:t>
            </a:r>
            <a:endParaRPr lang="en-US" altLang="zh-CN" dirty="0">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数学规划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9" name="Text Box 2"/>
          <p:cNvSpPr txBox="1">
            <a:spLocks noChangeArrowheads="1"/>
          </p:cNvSpPr>
          <p:nvPr/>
        </p:nvSpPr>
        <p:spPr bwMode="auto">
          <a:xfrm>
            <a:off x="1475740" y="1435735"/>
            <a:ext cx="4110990" cy="39878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pPr>
            <a:r>
              <a:rPr lang="zh-CN" altLang="en-US" sz="2000" dirty="0">
                <a:solidFill>
                  <a:srgbClr val="000000"/>
                </a:solidFill>
                <a:ea typeface="黑体" panose="02010609060101010101" pitchFamily="49" charset="-122"/>
              </a:rPr>
              <a:t>用</a:t>
            </a:r>
            <a:r>
              <a:rPr lang="en-US" altLang="zh-CN" sz="2000" dirty="0">
                <a:solidFill>
                  <a:srgbClr val="000000"/>
                </a:solidFill>
                <a:ea typeface="黑体" panose="02010609060101010101" pitchFamily="49" charset="-122"/>
              </a:rPr>
              <a:t>MATLAB</a:t>
            </a:r>
            <a:r>
              <a:rPr lang="zh-CN" altLang="en-US" sz="2000" dirty="0">
                <a:solidFill>
                  <a:srgbClr val="000000"/>
                </a:solidFill>
                <a:ea typeface="黑体" panose="02010609060101010101" pitchFamily="49" charset="-122"/>
              </a:rPr>
              <a:t>解无约束优化问题 </a:t>
            </a:r>
            <a:endParaRPr lang="zh-CN" altLang="en-US" sz="2000" dirty="0">
              <a:solidFill>
                <a:schemeClr val="tx1"/>
              </a:solidFill>
              <a:ea typeface="黑体" panose="02010609060101010101" pitchFamily="49" charset="-122"/>
            </a:endParaRPr>
          </a:p>
        </p:txBody>
      </p:sp>
      <p:graphicFrame>
        <p:nvGraphicFramePr>
          <p:cNvPr id="10" name="Object 3"/>
          <p:cNvGraphicFramePr>
            <a:graphicFrameLocks noChangeAspect="1"/>
          </p:cNvGraphicFramePr>
          <p:nvPr/>
        </p:nvGraphicFramePr>
        <p:xfrm>
          <a:off x="249238" y="901700"/>
          <a:ext cx="8666162" cy="498475"/>
        </p:xfrm>
        <a:graphic>
          <a:graphicData uri="http://schemas.openxmlformats.org/presentationml/2006/ole">
            <mc:AlternateContent xmlns:mc="http://schemas.openxmlformats.org/markup-compatibility/2006">
              <mc:Choice xmlns:v="urn:schemas-microsoft-com:vml" Requires="v">
                <p:oleObj spid="_x0000_s23605" name="Document" r:id="rId2" imgW="3738245" imgH="215265" progId="Word.Document.8">
                  <p:embed/>
                </p:oleObj>
              </mc:Choice>
              <mc:Fallback>
                <p:oleObj name="Document" r:id="rId2" imgW="3738245" imgH="215265" progId="Word.Document.8">
                  <p:embed/>
                  <p:pic>
                    <p:nvPicPr>
                      <p:cNvPr id="0" name="Object 3"/>
                      <p:cNvPicPr>
                        <a:picLocks noChangeAspect="1" noChangeArrowheads="1"/>
                      </p:cNvPicPr>
                      <p:nvPr/>
                    </p:nvPicPr>
                    <p:blipFill>
                      <a:blip r:embed="rId3"/>
                      <a:srcRect/>
                      <a:stretch>
                        <a:fillRect/>
                      </a:stretch>
                    </p:blipFill>
                    <p:spPr bwMode="auto">
                      <a:xfrm>
                        <a:off x="249238" y="901700"/>
                        <a:ext cx="866616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5"/>
          <p:cNvSpPr txBox="1">
            <a:spLocks noChangeArrowheads="1"/>
          </p:cNvSpPr>
          <p:nvPr/>
        </p:nvSpPr>
        <p:spPr bwMode="auto">
          <a:xfrm>
            <a:off x="323850" y="2033885"/>
            <a:ext cx="86042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n-US" altLang="zh-CN" sz="2400" dirty="0">
                <a:solidFill>
                  <a:srgbClr val="000000"/>
                </a:solidFill>
                <a:ea typeface="黑体" panose="02010609060101010101" pitchFamily="49" charset="-122"/>
              </a:rPr>
              <a:t> </a:t>
            </a:r>
            <a:r>
              <a:rPr lang="zh-CN" altLang="en-US" sz="2400" dirty="0">
                <a:solidFill>
                  <a:srgbClr val="000000"/>
                </a:solidFill>
                <a:ea typeface="黑体" panose="02010609060101010101" pitchFamily="49" charset="-122"/>
              </a:rPr>
              <a:t>常用格式如下：</a:t>
            </a:r>
            <a:endParaRPr lang="zh-CN" altLang="en-US" sz="2400" dirty="0">
              <a:solidFill>
                <a:srgbClr val="000000"/>
              </a:solidFill>
              <a:ea typeface="黑体" panose="02010609060101010101" pitchFamily="49" charset="-122"/>
            </a:endParaRPr>
          </a:p>
          <a:p>
            <a:pPr algn="l">
              <a:spcBef>
                <a:spcPct val="0"/>
              </a:spcBef>
            </a:pP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1</a:t>
            </a: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x= </a:t>
            </a:r>
            <a:r>
              <a:rPr lang="en-US" altLang="zh-CN" sz="2400" dirty="0" err="1">
                <a:solidFill>
                  <a:srgbClr val="000000"/>
                </a:solidFill>
                <a:ea typeface="黑体" panose="02010609060101010101" pitchFamily="49" charset="-122"/>
              </a:rPr>
              <a:t>fminbnd</a:t>
            </a:r>
            <a:r>
              <a:rPr lang="en-US" altLang="zh-CN" sz="2400" dirty="0">
                <a:solidFill>
                  <a:srgbClr val="000000"/>
                </a:solidFill>
                <a:ea typeface="黑体" panose="02010609060101010101" pitchFamily="49" charset="-122"/>
              </a:rPr>
              <a:t> (fun,x1,x2)</a:t>
            </a:r>
            <a:endParaRPr lang="en-US" altLang="zh-CN" sz="2400" dirty="0">
              <a:solidFill>
                <a:srgbClr val="000000"/>
              </a:solidFill>
              <a:ea typeface="黑体" panose="02010609060101010101" pitchFamily="49" charset="-122"/>
            </a:endParaRPr>
          </a:p>
          <a:p>
            <a:pPr algn="l">
              <a:spcBef>
                <a:spcPct val="0"/>
              </a:spcBef>
            </a:pP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2</a:t>
            </a: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x= </a:t>
            </a:r>
            <a:r>
              <a:rPr lang="en-US" altLang="zh-CN" sz="2400" dirty="0" err="1">
                <a:solidFill>
                  <a:srgbClr val="000000"/>
                </a:solidFill>
                <a:ea typeface="黑体" panose="02010609060101010101" pitchFamily="49" charset="-122"/>
              </a:rPr>
              <a:t>fminbnd</a:t>
            </a:r>
            <a:r>
              <a:rPr lang="en-US" altLang="zh-CN" sz="2400" dirty="0">
                <a:solidFill>
                  <a:srgbClr val="000000"/>
                </a:solidFill>
                <a:ea typeface="黑体" panose="02010609060101010101" pitchFamily="49" charset="-122"/>
              </a:rPr>
              <a:t> (fun,x1,x2 </a:t>
            </a: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options)</a:t>
            </a:r>
            <a:endParaRPr lang="en-US" altLang="zh-CN" sz="2400" dirty="0">
              <a:solidFill>
                <a:srgbClr val="000000"/>
              </a:solidFill>
              <a:ea typeface="黑体" panose="02010609060101010101" pitchFamily="49" charset="-122"/>
            </a:endParaRPr>
          </a:p>
          <a:p>
            <a:pPr algn="l">
              <a:spcBef>
                <a:spcPct val="0"/>
              </a:spcBef>
            </a:pP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3</a:t>
            </a: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[x</a:t>
            </a:r>
            <a:r>
              <a:rPr lang="zh-CN" altLang="en-US" sz="2400" dirty="0">
                <a:solidFill>
                  <a:srgbClr val="000000"/>
                </a:solidFill>
                <a:ea typeface="黑体" panose="02010609060101010101" pitchFamily="49" charset="-122"/>
              </a:rPr>
              <a:t>，</a:t>
            </a:r>
            <a:r>
              <a:rPr lang="en-US" altLang="zh-CN" sz="2400" dirty="0" err="1">
                <a:solidFill>
                  <a:srgbClr val="000000"/>
                </a:solidFill>
                <a:ea typeface="黑体" panose="02010609060101010101" pitchFamily="49" charset="-122"/>
              </a:rPr>
              <a:t>fval</a:t>
            </a:r>
            <a:r>
              <a:rPr lang="en-US" altLang="zh-CN" sz="2400" dirty="0">
                <a:solidFill>
                  <a:srgbClr val="000000"/>
                </a:solidFill>
                <a:ea typeface="黑体" panose="02010609060101010101" pitchFamily="49" charset="-122"/>
              </a:rPr>
              <a:t>]= </a:t>
            </a:r>
            <a:r>
              <a:rPr lang="en-US" altLang="zh-CN" sz="2400" dirty="0" err="1">
                <a:solidFill>
                  <a:srgbClr val="000000"/>
                </a:solidFill>
                <a:ea typeface="黑体" panose="02010609060101010101" pitchFamily="49" charset="-122"/>
              </a:rPr>
              <a:t>fminbnd</a:t>
            </a:r>
            <a:r>
              <a:rPr lang="zh-CN" altLang="en-US" sz="2400" dirty="0">
                <a:solidFill>
                  <a:srgbClr val="000000"/>
                </a:solidFill>
                <a:ea typeface="黑体" panose="02010609060101010101" pitchFamily="49" charset="-122"/>
              </a:rPr>
              <a:t>（</a:t>
            </a:r>
            <a:r>
              <a:rPr lang="en-US" altLang="en-US" sz="3600" dirty="0">
                <a:solidFill>
                  <a:schemeClr val="tx1"/>
                </a:solidFill>
                <a:ea typeface="黑体" panose="02010609060101010101" pitchFamily="49" charset="-122"/>
              </a:rPr>
              <a:t>…</a:t>
            </a:r>
            <a:r>
              <a:rPr lang="zh-CN" altLang="en-US" sz="2400" dirty="0">
                <a:solidFill>
                  <a:srgbClr val="000000"/>
                </a:solidFill>
                <a:ea typeface="黑体" panose="02010609060101010101" pitchFamily="49" charset="-122"/>
              </a:rPr>
              <a:t>）</a:t>
            </a:r>
            <a:endParaRPr lang="zh-CN" altLang="en-US" sz="2400" dirty="0">
              <a:solidFill>
                <a:srgbClr val="000000"/>
              </a:solidFill>
              <a:ea typeface="黑体" panose="02010609060101010101" pitchFamily="49" charset="-122"/>
            </a:endParaRPr>
          </a:p>
          <a:p>
            <a:pPr algn="l">
              <a:spcBef>
                <a:spcPct val="0"/>
              </a:spcBef>
            </a:pP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4</a:t>
            </a: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[x</a:t>
            </a:r>
            <a:r>
              <a:rPr lang="zh-CN" altLang="en-US" sz="2400" dirty="0">
                <a:solidFill>
                  <a:srgbClr val="000000"/>
                </a:solidFill>
                <a:ea typeface="黑体" panose="02010609060101010101" pitchFamily="49" charset="-122"/>
              </a:rPr>
              <a:t>，</a:t>
            </a:r>
            <a:r>
              <a:rPr lang="en-US" altLang="zh-CN" sz="2400" dirty="0" err="1">
                <a:solidFill>
                  <a:srgbClr val="000000"/>
                </a:solidFill>
                <a:ea typeface="黑体" panose="02010609060101010101" pitchFamily="49" charset="-122"/>
              </a:rPr>
              <a:t>fval</a:t>
            </a:r>
            <a:r>
              <a:rPr lang="zh-CN" altLang="en-US" sz="2400" dirty="0">
                <a:solidFill>
                  <a:srgbClr val="000000"/>
                </a:solidFill>
                <a:ea typeface="黑体" panose="02010609060101010101" pitchFamily="49" charset="-122"/>
              </a:rPr>
              <a:t>，</a:t>
            </a:r>
            <a:r>
              <a:rPr lang="en-US" altLang="zh-CN" sz="2400" dirty="0" err="1">
                <a:solidFill>
                  <a:srgbClr val="000000"/>
                </a:solidFill>
                <a:ea typeface="黑体" panose="02010609060101010101" pitchFamily="49" charset="-122"/>
              </a:rPr>
              <a:t>exitflag</a:t>
            </a:r>
            <a:r>
              <a:rPr lang="en-US" altLang="zh-CN" sz="2400" dirty="0">
                <a:solidFill>
                  <a:srgbClr val="000000"/>
                </a:solidFill>
                <a:ea typeface="黑体" panose="02010609060101010101" pitchFamily="49" charset="-122"/>
              </a:rPr>
              <a:t>]= </a:t>
            </a:r>
            <a:r>
              <a:rPr lang="en-US" altLang="zh-CN" sz="2400" dirty="0" err="1">
                <a:solidFill>
                  <a:srgbClr val="000000"/>
                </a:solidFill>
                <a:ea typeface="黑体" panose="02010609060101010101" pitchFamily="49" charset="-122"/>
              </a:rPr>
              <a:t>fminbnd</a:t>
            </a:r>
            <a:r>
              <a:rPr lang="zh-CN" altLang="en-US" sz="2400" dirty="0">
                <a:solidFill>
                  <a:srgbClr val="000000"/>
                </a:solidFill>
                <a:ea typeface="黑体" panose="02010609060101010101" pitchFamily="49" charset="-122"/>
              </a:rPr>
              <a:t>（</a:t>
            </a:r>
            <a:r>
              <a:rPr lang="en-US" altLang="en-US" sz="3600" dirty="0">
                <a:solidFill>
                  <a:schemeClr val="tx1"/>
                </a:solidFill>
                <a:ea typeface="黑体" panose="02010609060101010101" pitchFamily="49" charset="-122"/>
              </a:rPr>
              <a:t>…</a:t>
            </a:r>
            <a:r>
              <a:rPr lang="zh-CN" altLang="en-US" sz="2400" dirty="0">
                <a:solidFill>
                  <a:srgbClr val="000000"/>
                </a:solidFill>
                <a:ea typeface="黑体" panose="02010609060101010101" pitchFamily="49" charset="-122"/>
              </a:rPr>
              <a:t>）</a:t>
            </a:r>
            <a:endParaRPr lang="zh-CN" altLang="en-US" sz="2400" dirty="0">
              <a:solidFill>
                <a:srgbClr val="000000"/>
              </a:solidFill>
              <a:ea typeface="黑体" panose="02010609060101010101" pitchFamily="49" charset="-122"/>
            </a:endParaRPr>
          </a:p>
          <a:p>
            <a:pPr algn="l">
              <a:spcBef>
                <a:spcPct val="0"/>
              </a:spcBef>
            </a:pP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5</a:t>
            </a: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[x</a:t>
            </a:r>
            <a:r>
              <a:rPr lang="zh-CN" altLang="en-US" sz="2400" dirty="0">
                <a:solidFill>
                  <a:srgbClr val="000000"/>
                </a:solidFill>
                <a:ea typeface="黑体" panose="02010609060101010101" pitchFamily="49" charset="-122"/>
              </a:rPr>
              <a:t>，</a:t>
            </a:r>
            <a:r>
              <a:rPr lang="en-US" altLang="zh-CN" sz="2400" dirty="0" err="1">
                <a:solidFill>
                  <a:srgbClr val="000000"/>
                </a:solidFill>
                <a:ea typeface="黑体" panose="02010609060101010101" pitchFamily="49" charset="-122"/>
              </a:rPr>
              <a:t>fval</a:t>
            </a:r>
            <a:r>
              <a:rPr lang="zh-CN" altLang="en-US" sz="2400" dirty="0">
                <a:solidFill>
                  <a:srgbClr val="000000"/>
                </a:solidFill>
                <a:ea typeface="黑体" panose="02010609060101010101" pitchFamily="49" charset="-122"/>
              </a:rPr>
              <a:t>，</a:t>
            </a:r>
            <a:r>
              <a:rPr lang="en-US" altLang="zh-CN" sz="2400" dirty="0" err="1">
                <a:solidFill>
                  <a:srgbClr val="000000"/>
                </a:solidFill>
                <a:ea typeface="黑体" panose="02010609060101010101" pitchFamily="49" charset="-122"/>
              </a:rPr>
              <a:t>exitflag</a:t>
            </a:r>
            <a:r>
              <a:rPr lang="zh-CN" altLang="en-US" sz="24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output]= </a:t>
            </a:r>
            <a:r>
              <a:rPr lang="en-US" altLang="zh-CN" sz="2400" dirty="0" err="1">
                <a:solidFill>
                  <a:srgbClr val="000000"/>
                </a:solidFill>
                <a:ea typeface="黑体" panose="02010609060101010101" pitchFamily="49" charset="-122"/>
              </a:rPr>
              <a:t>fminbnd</a:t>
            </a:r>
            <a:r>
              <a:rPr lang="zh-CN" altLang="en-US" sz="2400" dirty="0">
                <a:solidFill>
                  <a:srgbClr val="000000"/>
                </a:solidFill>
                <a:ea typeface="黑体" panose="02010609060101010101" pitchFamily="49" charset="-122"/>
              </a:rPr>
              <a:t>（</a:t>
            </a:r>
            <a:r>
              <a:rPr lang="en-US" altLang="en-US" sz="3600" dirty="0">
                <a:solidFill>
                  <a:schemeClr val="tx1"/>
                </a:solidFill>
                <a:ea typeface="黑体" panose="02010609060101010101" pitchFamily="49" charset="-122"/>
              </a:rPr>
              <a:t>…</a:t>
            </a:r>
            <a:r>
              <a:rPr lang="zh-CN" altLang="en-US" sz="2400" dirty="0">
                <a:solidFill>
                  <a:srgbClr val="000000"/>
                </a:solidFill>
                <a:ea typeface="黑体" panose="02010609060101010101" pitchFamily="49" charset="-122"/>
              </a:rPr>
              <a:t>）</a:t>
            </a:r>
            <a:endParaRPr lang="zh-CN" altLang="en-US" sz="2400" dirty="0">
              <a:solidFill>
                <a:srgbClr val="00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数学规划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14" name="Rectangle 6"/>
          <p:cNvSpPr>
            <a:spLocks noChangeArrowheads="1"/>
          </p:cNvSpPr>
          <p:nvPr/>
        </p:nvSpPr>
        <p:spPr bwMode="auto">
          <a:xfrm>
            <a:off x="541139" y="941196"/>
            <a:ext cx="4534917" cy="523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0"/>
              </a:spcBef>
              <a:defRPr kumimoji="1" sz="2400">
                <a:solidFill>
                  <a:schemeClr val="tx1"/>
                </a:solidFill>
                <a:latin typeface="Times New Roman" panose="02020503050405090304" pitchFamily="18" charset="0"/>
                <a:ea typeface="宋体" panose="02010600030101010101" pitchFamily="2" charset="-122"/>
              </a:defRPr>
            </a:lvl1pPr>
            <a:lvl2pPr algn="l">
              <a:spcBef>
                <a:spcPct val="0"/>
              </a:spcBef>
              <a:defRPr kumimoji="1" sz="2400">
                <a:solidFill>
                  <a:schemeClr val="tx1"/>
                </a:solidFill>
                <a:latin typeface="Times New Roman" panose="02020503050405090304" pitchFamily="18" charset="0"/>
                <a:ea typeface="宋体" panose="02010600030101010101" pitchFamily="2" charset="-122"/>
              </a:defRPr>
            </a:lvl2pPr>
            <a:lvl3pPr algn="l">
              <a:spcBef>
                <a:spcPct val="0"/>
              </a:spcBef>
              <a:defRPr kumimoji="1" sz="2400">
                <a:solidFill>
                  <a:schemeClr val="tx1"/>
                </a:solidFill>
                <a:latin typeface="Times New Roman" panose="02020503050405090304" pitchFamily="18" charset="0"/>
                <a:ea typeface="宋体" panose="02010600030101010101" pitchFamily="2" charset="-122"/>
              </a:defRPr>
            </a:lvl3pPr>
            <a:lvl4pPr algn="l">
              <a:spcBef>
                <a:spcPct val="0"/>
              </a:spcBef>
              <a:defRPr kumimoji="1" sz="2400">
                <a:solidFill>
                  <a:schemeClr val="tx1"/>
                </a:solidFill>
                <a:latin typeface="Times New Roman" panose="02020503050405090304" pitchFamily="18" charset="0"/>
                <a:ea typeface="宋体" panose="02010600030101010101" pitchFamily="2" charset="-122"/>
              </a:defRPr>
            </a:lvl4pPr>
            <a:lvl5pPr algn="l">
              <a:spcBef>
                <a:spcPct val="0"/>
              </a:spcBef>
              <a:defRPr kumimoji="1" sz="2400">
                <a:solidFill>
                  <a:schemeClr val="tx1"/>
                </a:solidFill>
                <a:latin typeface="Times New Roman" panose="0202050305040509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9pPr>
          </a:lstStyle>
          <a:p>
            <a:pPr algn="just">
              <a:spcBef>
                <a:spcPts val="600"/>
              </a:spcBef>
            </a:pPr>
            <a:r>
              <a:rPr lang="en-US" altLang="zh-CN" sz="2800" b="1" dirty="0"/>
              <a:t>2</a:t>
            </a:r>
            <a:r>
              <a:rPr lang="zh-CN" altLang="en-US" sz="2800" b="1" dirty="0"/>
              <a:t>、有约束极值问题的求解 </a:t>
            </a:r>
            <a:endParaRPr lang="zh-CN" altLang="en-US" sz="2800" b="1" dirty="0"/>
          </a:p>
        </p:txBody>
      </p:sp>
      <p:sp>
        <p:nvSpPr>
          <p:cNvPr id="9" name="Rectangle 4"/>
          <p:cNvSpPr>
            <a:spLocks noChangeArrowheads="1"/>
          </p:cNvSpPr>
          <p:nvPr/>
        </p:nvSpPr>
        <p:spPr bwMode="auto">
          <a:xfrm>
            <a:off x="685800" y="1700213"/>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anose="0202050305040509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50305040509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50305040509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50305040509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50305040509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503050405090304" pitchFamily="18" charset="0"/>
                <a:ea typeface="宋体" panose="02010600030101010101" pitchFamily="2" charset="-122"/>
              </a:defRPr>
            </a:lvl9pPr>
          </a:lstStyle>
          <a:p>
            <a:pPr>
              <a:spcBef>
                <a:spcPct val="20000"/>
              </a:spcBef>
            </a:pPr>
            <a:r>
              <a:rPr lang="zh-CN" altLang="en-US" dirty="0">
                <a:ea typeface="黑体" panose="02010609060101010101" pitchFamily="49" charset="-122"/>
              </a:rPr>
              <a:t>有约束最优化模型一般具有以下形式：</a:t>
            </a:r>
            <a:endParaRPr lang="zh-CN" altLang="en-US" dirty="0">
              <a:ea typeface="黑体" panose="02010609060101010101" pitchFamily="49" charset="-122"/>
            </a:endParaRPr>
          </a:p>
        </p:txBody>
      </p:sp>
      <p:graphicFrame>
        <p:nvGraphicFramePr>
          <p:cNvPr id="10" name="Object 5"/>
          <p:cNvGraphicFramePr>
            <a:graphicFrameLocks noChangeAspect="1"/>
          </p:cNvGraphicFramePr>
          <p:nvPr/>
        </p:nvGraphicFramePr>
        <p:xfrm>
          <a:off x="1600200" y="2386013"/>
          <a:ext cx="1446213" cy="1014412"/>
        </p:xfrm>
        <a:graphic>
          <a:graphicData uri="http://schemas.openxmlformats.org/presentationml/2006/ole">
            <mc:AlternateContent xmlns:mc="http://schemas.openxmlformats.org/markup-compatibility/2006">
              <mc:Choice xmlns:v="urn:schemas-microsoft-com:vml" Requires="v">
                <p:oleObj spid="_x0000_s24678" name="Equation" r:id="rId2" imgW="633730" imgH="443230" progId="Equation.DSMT4">
                  <p:embed/>
                </p:oleObj>
              </mc:Choice>
              <mc:Fallback>
                <p:oleObj name="Equation" r:id="rId2" imgW="633730" imgH="44323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86013"/>
                        <a:ext cx="1446213"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6"/>
          <p:cNvSpPr txBox="1">
            <a:spLocks noChangeArrowheads="1"/>
          </p:cNvSpPr>
          <p:nvPr/>
        </p:nvSpPr>
        <p:spPr bwMode="auto">
          <a:xfrm>
            <a:off x="3810000" y="269081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ea typeface="黑体" panose="02010609060101010101" pitchFamily="49" charset="-122"/>
              </a:rPr>
              <a:t>或</a:t>
            </a:r>
            <a:endParaRPr lang="zh-CN" altLang="en-US" sz="2400">
              <a:solidFill>
                <a:schemeClr val="tx1"/>
              </a:solidFill>
              <a:ea typeface="黑体" panose="02010609060101010101" pitchFamily="49" charset="-122"/>
            </a:endParaRPr>
          </a:p>
        </p:txBody>
      </p:sp>
      <p:graphicFrame>
        <p:nvGraphicFramePr>
          <p:cNvPr id="12" name="Object 7"/>
          <p:cNvGraphicFramePr>
            <a:graphicFrameLocks noChangeAspect="1"/>
          </p:cNvGraphicFramePr>
          <p:nvPr/>
        </p:nvGraphicFramePr>
        <p:xfrm>
          <a:off x="5157788" y="2386013"/>
          <a:ext cx="1495425" cy="1014412"/>
        </p:xfrm>
        <a:graphic>
          <a:graphicData uri="http://schemas.openxmlformats.org/presentationml/2006/ole">
            <mc:AlternateContent xmlns:mc="http://schemas.openxmlformats.org/markup-compatibility/2006">
              <mc:Choice xmlns:v="urn:schemas-microsoft-com:vml" Requires="v">
                <p:oleObj spid="_x0000_s24679" name="Equation" r:id="rId4" imgW="656590" imgH="443230" progId="Equation.DSMT4">
                  <p:embed/>
                </p:oleObj>
              </mc:Choice>
              <mc:Fallback>
                <p:oleObj name="Equation" r:id="rId4" imgW="656590" imgH="44323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788" y="2386013"/>
                        <a:ext cx="1495425"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8"/>
          <p:cNvSpPr txBox="1">
            <a:spLocks noChangeArrowheads="1"/>
          </p:cNvSpPr>
          <p:nvPr/>
        </p:nvSpPr>
        <p:spPr bwMode="auto">
          <a:xfrm>
            <a:off x="685800" y="3686175"/>
            <a:ext cx="777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ea typeface="黑体" panose="02010609060101010101" pitchFamily="49" charset="-122"/>
              </a:rPr>
              <a:t>其中</a:t>
            </a:r>
            <a:r>
              <a:rPr lang="en-US" altLang="zh-CN" sz="2400" dirty="0">
                <a:solidFill>
                  <a:schemeClr val="tx1"/>
                </a:solidFill>
                <a:ea typeface="黑体" panose="02010609060101010101" pitchFamily="49" charset="-122"/>
              </a:rPr>
              <a:t>f(x)</a:t>
            </a:r>
            <a:r>
              <a:rPr lang="zh-CN" altLang="en-US" sz="2400" dirty="0">
                <a:solidFill>
                  <a:schemeClr val="tx1"/>
                </a:solidFill>
                <a:ea typeface="黑体" panose="02010609060101010101" pitchFamily="49" charset="-122"/>
              </a:rPr>
              <a:t>为目标函数，省略号表示约束式子，可以是等式约束，也可以是不等式约束。</a:t>
            </a:r>
            <a:endParaRPr lang="zh-CN" altLang="en-US" sz="2400" dirty="0">
              <a:solidFill>
                <a:schemeClr val="tx1"/>
              </a:solidFill>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数学规划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16" name="Text Box 3"/>
          <p:cNvSpPr txBox="1">
            <a:spLocks noChangeArrowheads="1"/>
          </p:cNvSpPr>
          <p:nvPr/>
        </p:nvSpPr>
        <p:spPr bwMode="auto">
          <a:xfrm>
            <a:off x="474028" y="1068506"/>
            <a:ext cx="7696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FF0000"/>
                </a:solidFill>
                <a:ea typeface="黑体" panose="02010609060101010101" pitchFamily="49" charset="-122"/>
              </a:rPr>
              <a:t>例子</a:t>
            </a:r>
            <a:r>
              <a:rPr lang="zh-CN" altLang="en-US" sz="2400" dirty="0">
                <a:solidFill>
                  <a:schemeClr val="tx1"/>
                </a:solidFill>
                <a:ea typeface="黑体" panose="02010609060101010101" pitchFamily="49" charset="-122"/>
              </a:rPr>
              <a:t>：某工厂在计划期内要安排生产</a:t>
            </a:r>
            <a:r>
              <a:rPr lang="en-US" altLang="zh-CN" sz="2400" dirty="0">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a:t>
            </a:r>
            <a:r>
              <a:rPr lang="en-US" altLang="zh-CN" sz="2400" dirty="0">
                <a:solidFill>
                  <a:schemeClr val="tx1"/>
                </a:solidFill>
                <a:ea typeface="黑体" panose="02010609060101010101" pitchFamily="49" charset="-122"/>
              </a:rPr>
              <a:t>II</a:t>
            </a:r>
            <a:r>
              <a:rPr lang="zh-CN" altLang="en-US" sz="2400" dirty="0">
                <a:solidFill>
                  <a:schemeClr val="tx1"/>
                </a:solidFill>
                <a:ea typeface="黑体" panose="02010609060101010101" pitchFamily="49" charset="-122"/>
              </a:rPr>
              <a:t>两种产品，已知生产单位产品所需的设备台数及</a:t>
            </a:r>
            <a:r>
              <a:rPr lang="en-US" altLang="zh-CN" sz="2400" dirty="0">
                <a:solidFill>
                  <a:schemeClr val="tx1"/>
                </a:solidFill>
                <a:ea typeface="黑体" panose="02010609060101010101" pitchFamily="49" charset="-122"/>
              </a:rPr>
              <a:t>A</a:t>
            </a:r>
            <a:r>
              <a:rPr lang="zh-CN" altLang="en-US" sz="2400" dirty="0">
                <a:solidFill>
                  <a:schemeClr val="tx1"/>
                </a:solidFill>
                <a:ea typeface="黑体" panose="02010609060101010101" pitchFamily="49" charset="-122"/>
              </a:rPr>
              <a:t>、</a:t>
            </a:r>
            <a:r>
              <a:rPr lang="en-US" altLang="zh-CN" sz="2400" dirty="0">
                <a:solidFill>
                  <a:schemeClr val="tx1"/>
                </a:solidFill>
                <a:ea typeface="黑体" panose="02010609060101010101" pitchFamily="49" charset="-122"/>
              </a:rPr>
              <a:t>B</a:t>
            </a:r>
            <a:r>
              <a:rPr lang="zh-CN" altLang="en-US" sz="2400" dirty="0">
                <a:solidFill>
                  <a:schemeClr val="tx1"/>
                </a:solidFill>
                <a:ea typeface="黑体" panose="02010609060101010101" pitchFamily="49" charset="-122"/>
              </a:rPr>
              <a:t>两种原材料的消耗，以及工厂的库存，如下表所示 </a:t>
            </a:r>
            <a:endParaRPr lang="zh-CN" altLang="en-US" sz="2400" dirty="0">
              <a:solidFill>
                <a:schemeClr val="tx1"/>
              </a:solidFill>
              <a:ea typeface="黑体" panose="02010609060101010101" pitchFamily="49" charset="-122"/>
            </a:endParaRPr>
          </a:p>
        </p:txBody>
      </p:sp>
      <p:sp>
        <p:nvSpPr>
          <p:cNvPr id="47" name="Text Box 31"/>
          <p:cNvSpPr txBox="1">
            <a:spLocks noChangeArrowheads="1"/>
          </p:cNvSpPr>
          <p:nvPr/>
        </p:nvSpPr>
        <p:spPr bwMode="auto">
          <a:xfrm>
            <a:off x="685056" y="4653136"/>
            <a:ext cx="7315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ea typeface="黑体" panose="02010609060101010101" pitchFamily="49" charset="-122"/>
              </a:rPr>
              <a:t>该工厂生产产品</a:t>
            </a:r>
            <a:r>
              <a:rPr lang="en-US" altLang="zh-CN" sz="2400" dirty="0">
                <a:solidFill>
                  <a:schemeClr val="tx1"/>
                </a:solidFill>
                <a:ea typeface="黑体" panose="02010609060101010101" pitchFamily="49" charset="-122"/>
              </a:rPr>
              <a:t>I</a:t>
            </a:r>
            <a:r>
              <a:rPr lang="zh-CN" altLang="en-US" sz="2400" dirty="0">
                <a:solidFill>
                  <a:schemeClr val="tx1"/>
                </a:solidFill>
                <a:ea typeface="黑体" panose="02010609060101010101" pitchFamily="49" charset="-122"/>
              </a:rPr>
              <a:t>可获利</a:t>
            </a:r>
            <a:r>
              <a:rPr lang="en-US" altLang="zh-CN" sz="2400" dirty="0">
                <a:solidFill>
                  <a:schemeClr val="tx1"/>
                </a:solidFill>
                <a:ea typeface="黑体" panose="02010609060101010101" pitchFamily="49" charset="-122"/>
              </a:rPr>
              <a:t>2</a:t>
            </a:r>
            <a:r>
              <a:rPr lang="zh-CN" altLang="en-US" sz="2400" dirty="0">
                <a:solidFill>
                  <a:schemeClr val="tx1"/>
                </a:solidFill>
                <a:ea typeface="黑体" panose="02010609060101010101" pitchFamily="49" charset="-122"/>
              </a:rPr>
              <a:t>元</a:t>
            </a:r>
            <a:r>
              <a:rPr lang="en-US" altLang="zh-CN" sz="2400" dirty="0">
                <a:solidFill>
                  <a:schemeClr val="tx1"/>
                </a:solidFill>
                <a:ea typeface="黑体" panose="02010609060101010101" pitchFamily="49" charset="-122"/>
              </a:rPr>
              <a:t>/</a:t>
            </a:r>
            <a:r>
              <a:rPr lang="zh-CN" altLang="en-US" sz="2400" dirty="0">
                <a:solidFill>
                  <a:schemeClr val="tx1"/>
                </a:solidFill>
                <a:ea typeface="黑体" panose="02010609060101010101" pitchFamily="49" charset="-122"/>
              </a:rPr>
              <a:t>件，生产产品</a:t>
            </a:r>
            <a:r>
              <a:rPr lang="en-US" altLang="zh-CN" sz="2400" dirty="0">
                <a:solidFill>
                  <a:schemeClr val="tx1"/>
                </a:solidFill>
                <a:ea typeface="黑体" panose="02010609060101010101" pitchFamily="49" charset="-122"/>
              </a:rPr>
              <a:t>II</a:t>
            </a:r>
            <a:r>
              <a:rPr lang="zh-CN" altLang="en-US" sz="2400" dirty="0">
                <a:solidFill>
                  <a:schemeClr val="tx1"/>
                </a:solidFill>
                <a:ea typeface="黑体" panose="02010609060101010101" pitchFamily="49" charset="-122"/>
              </a:rPr>
              <a:t>可获利</a:t>
            </a:r>
            <a:r>
              <a:rPr lang="en-US" altLang="zh-CN" sz="2400" dirty="0">
                <a:solidFill>
                  <a:schemeClr val="tx1"/>
                </a:solidFill>
                <a:ea typeface="黑体" panose="02010609060101010101" pitchFamily="49" charset="-122"/>
              </a:rPr>
              <a:t>3</a:t>
            </a:r>
            <a:r>
              <a:rPr lang="zh-CN" altLang="en-US" sz="2400" dirty="0">
                <a:solidFill>
                  <a:schemeClr val="tx1"/>
                </a:solidFill>
                <a:ea typeface="黑体" panose="02010609060101010101" pitchFamily="49" charset="-122"/>
              </a:rPr>
              <a:t>元</a:t>
            </a:r>
            <a:r>
              <a:rPr lang="en-US" altLang="zh-CN" sz="2400" dirty="0">
                <a:solidFill>
                  <a:schemeClr val="tx1"/>
                </a:solidFill>
                <a:ea typeface="黑体" panose="02010609060101010101" pitchFamily="49" charset="-122"/>
              </a:rPr>
              <a:t>/</a:t>
            </a:r>
            <a:r>
              <a:rPr lang="zh-CN" altLang="en-US" sz="2400" dirty="0">
                <a:solidFill>
                  <a:schemeClr val="tx1"/>
                </a:solidFill>
                <a:ea typeface="黑体" panose="02010609060101010101" pitchFamily="49" charset="-122"/>
              </a:rPr>
              <a:t>件。问应如何安排计划使该工厂获利最多？ </a:t>
            </a:r>
            <a:endParaRPr lang="zh-CN" altLang="en-US" sz="2400" dirty="0">
              <a:solidFill>
                <a:schemeClr val="tx1"/>
              </a:solidFill>
              <a:ea typeface="黑体" panose="02010609060101010101" pitchFamily="49" charset="-122"/>
            </a:endParaRPr>
          </a:p>
        </p:txBody>
      </p:sp>
      <p:graphicFrame>
        <p:nvGraphicFramePr>
          <p:cNvPr id="2" name="表格 1"/>
          <p:cNvGraphicFramePr>
            <a:graphicFrameLocks noGrp="1"/>
          </p:cNvGraphicFramePr>
          <p:nvPr/>
        </p:nvGraphicFramePr>
        <p:xfrm>
          <a:off x="1187624" y="2487475"/>
          <a:ext cx="6408712" cy="1483360"/>
        </p:xfrm>
        <a:graphic>
          <a:graphicData uri="http://schemas.openxmlformats.org/drawingml/2006/table">
            <a:tbl>
              <a:tblPr firstRow="1" bandRow="1">
                <a:tableStyleId>{5C22544A-7EE6-4342-B048-85BDC9FD1C3A}</a:tableStyleId>
              </a:tblPr>
              <a:tblGrid>
                <a:gridCol w="1752507"/>
                <a:gridCol w="1451849"/>
                <a:gridCol w="1602178"/>
                <a:gridCol w="1602178"/>
              </a:tblGrid>
              <a:tr h="370840">
                <a:tc>
                  <a:txBody>
                    <a:bodyPr/>
                    <a:lstStyle/>
                    <a:p>
                      <a:r>
                        <a:rPr lang="zh-CN" altLang="en-US" dirty="0"/>
                        <a:t>单位产品资源</a:t>
                      </a:r>
                      <a:endParaRPr lang="zh-CN" altLang="en-US" dirty="0"/>
                    </a:p>
                  </a:txBody>
                  <a:tcPr/>
                </a:tc>
                <a:tc>
                  <a:txBody>
                    <a:bodyPr/>
                    <a:lstStyle/>
                    <a:p>
                      <a:r>
                        <a:rPr lang="zh-CN" altLang="en-US" dirty="0"/>
                        <a:t>产品</a:t>
                      </a:r>
                      <a:r>
                        <a:rPr lang="en-US" altLang="zh-CN" dirty="0"/>
                        <a:t>I</a:t>
                      </a:r>
                      <a:endParaRPr lang="zh-CN" altLang="en-US" dirty="0"/>
                    </a:p>
                  </a:txBody>
                  <a:tcPr/>
                </a:tc>
                <a:tc>
                  <a:txBody>
                    <a:bodyPr/>
                    <a:lstStyle/>
                    <a:p>
                      <a:r>
                        <a:rPr lang="zh-CN" altLang="en-US" dirty="0"/>
                        <a:t>产品</a:t>
                      </a:r>
                      <a:r>
                        <a:rPr lang="en-US" altLang="zh-CN" dirty="0"/>
                        <a:t>II</a:t>
                      </a:r>
                      <a:endParaRPr lang="zh-CN" altLang="en-US" dirty="0"/>
                    </a:p>
                  </a:txBody>
                  <a:tcPr/>
                </a:tc>
                <a:tc>
                  <a:txBody>
                    <a:bodyPr/>
                    <a:lstStyle/>
                    <a:p>
                      <a:r>
                        <a:rPr lang="zh-CN" altLang="en-US" dirty="0"/>
                        <a:t>总资源数限制</a:t>
                      </a:r>
                      <a:endParaRPr lang="zh-CN" altLang="en-US" dirty="0"/>
                    </a:p>
                  </a:txBody>
                  <a:tcPr/>
                </a:tc>
              </a:tr>
              <a:tr h="370840">
                <a:tc>
                  <a:txBody>
                    <a:bodyPr/>
                    <a:lstStyle/>
                    <a:p>
                      <a:r>
                        <a:rPr lang="zh-CN" altLang="en-US" dirty="0"/>
                        <a:t>设备</a:t>
                      </a:r>
                      <a:endParaRPr lang="zh-CN" altLang="en-US" dirty="0"/>
                    </a:p>
                  </a:txBody>
                  <a:tcPr/>
                </a:tc>
                <a:tc>
                  <a:txBody>
                    <a:bodyPr/>
                    <a:lstStyle/>
                    <a:p>
                      <a:r>
                        <a:rPr lang="en-US" altLang="zh-CN" dirty="0"/>
                        <a:t>1</a:t>
                      </a:r>
                      <a:r>
                        <a:rPr lang="zh-CN" altLang="en-US" dirty="0"/>
                        <a:t>台</a:t>
                      </a:r>
                      <a:endParaRPr lang="zh-CN" altLang="en-US" dirty="0"/>
                    </a:p>
                  </a:txBody>
                  <a:tcPr/>
                </a:tc>
                <a:tc>
                  <a:txBody>
                    <a:bodyPr/>
                    <a:lstStyle/>
                    <a:p>
                      <a:r>
                        <a:rPr lang="en-US" altLang="zh-CN" dirty="0"/>
                        <a:t>2</a:t>
                      </a:r>
                      <a:r>
                        <a:rPr lang="zh-CN" altLang="en-US" dirty="0"/>
                        <a:t>台</a:t>
                      </a:r>
                      <a:endParaRPr lang="zh-CN" altLang="en-US" dirty="0"/>
                    </a:p>
                  </a:txBody>
                  <a:tcPr/>
                </a:tc>
                <a:tc>
                  <a:txBody>
                    <a:bodyPr/>
                    <a:lstStyle/>
                    <a:p>
                      <a:r>
                        <a:rPr lang="en-US" altLang="zh-CN" dirty="0"/>
                        <a:t>8</a:t>
                      </a:r>
                      <a:r>
                        <a:rPr lang="zh-CN" altLang="en-US" dirty="0"/>
                        <a:t>台</a:t>
                      </a:r>
                      <a:endParaRPr lang="zh-CN" altLang="en-US" dirty="0"/>
                    </a:p>
                  </a:txBody>
                  <a:tcPr/>
                </a:tc>
              </a:tr>
              <a:tr h="370840">
                <a:tc>
                  <a:txBody>
                    <a:bodyPr/>
                    <a:lstStyle/>
                    <a:p>
                      <a:r>
                        <a:rPr lang="zh-CN" altLang="en-US" dirty="0"/>
                        <a:t>原材料</a:t>
                      </a:r>
                      <a:r>
                        <a:rPr lang="en-US" altLang="zh-CN" dirty="0"/>
                        <a:t>A</a:t>
                      </a:r>
                      <a:endParaRPr lang="zh-CN" altLang="en-US" dirty="0"/>
                    </a:p>
                  </a:txBody>
                  <a:tcPr/>
                </a:tc>
                <a:tc>
                  <a:txBody>
                    <a:bodyPr/>
                    <a:lstStyle/>
                    <a:p>
                      <a:r>
                        <a:rPr lang="en-US" altLang="zh-CN" dirty="0"/>
                        <a:t>4kg</a:t>
                      </a:r>
                      <a:endParaRPr lang="zh-CN" altLang="en-US" dirty="0"/>
                    </a:p>
                  </a:txBody>
                  <a:tcPr/>
                </a:tc>
                <a:tc>
                  <a:txBody>
                    <a:bodyPr/>
                    <a:lstStyle/>
                    <a:p>
                      <a:r>
                        <a:rPr lang="en-US" altLang="zh-CN" dirty="0"/>
                        <a:t>0</a:t>
                      </a:r>
                      <a:endParaRPr lang="zh-CN" altLang="en-US" dirty="0"/>
                    </a:p>
                  </a:txBody>
                  <a:tcPr/>
                </a:tc>
                <a:tc>
                  <a:txBody>
                    <a:bodyPr/>
                    <a:lstStyle/>
                    <a:p>
                      <a:r>
                        <a:rPr lang="en-US" altLang="zh-CN" dirty="0"/>
                        <a:t>16kg</a:t>
                      </a:r>
                      <a:endParaRPr lang="zh-CN" altLang="en-US" dirty="0"/>
                    </a:p>
                  </a:txBody>
                  <a:tcPr/>
                </a:tc>
              </a:tr>
              <a:tr h="370840">
                <a:tc>
                  <a:txBody>
                    <a:bodyPr/>
                    <a:lstStyle/>
                    <a:p>
                      <a:r>
                        <a:rPr lang="zh-CN" altLang="en-US" dirty="0"/>
                        <a:t>原材料</a:t>
                      </a:r>
                      <a:r>
                        <a:rPr lang="en-US" altLang="zh-CN" dirty="0"/>
                        <a:t>B</a:t>
                      </a:r>
                      <a:endParaRPr lang="zh-CN" altLang="en-US" dirty="0"/>
                    </a:p>
                  </a:txBody>
                  <a:tcPr/>
                </a:tc>
                <a:tc>
                  <a:txBody>
                    <a:bodyPr/>
                    <a:lstStyle/>
                    <a:p>
                      <a:r>
                        <a:rPr lang="en-US" altLang="zh-CN" dirty="0"/>
                        <a:t>0</a:t>
                      </a:r>
                      <a:endParaRPr lang="zh-CN" altLang="en-US" dirty="0"/>
                    </a:p>
                  </a:txBody>
                  <a:tcPr/>
                </a:tc>
                <a:tc>
                  <a:txBody>
                    <a:bodyPr/>
                    <a:lstStyle/>
                    <a:p>
                      <a:r>
                        <a:rPr lang="en-US" altLang="zh-CN" dirty="0"/>
                        <a:t>4kg</a:t>
                      </a:r>
                      <a:endParaRPr lang="zh-CN" altLang="en-US" dirty="0"/>
                    </a:p>
                  </a:txBody>
                  <a:tcPr/>
                </a:tc>
                <a:tc>
                  <a:txBody>
                    <a:bodyPr/>
                    <a:lstStyle/>
                    <a:p>
                      <a:r>
                        <a:rPr lang="en-US" altLang="zh-CN" dirty="0"/>
                        <a:t>12kg</a:t>
                      </a:r>
                      <a:endParaRPr lang="zh-CN" alt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p:cNvPicPr>
            <a:picLocks noChangeAspect="1" noChangeArrowheads="1"/>
          </p:cNvPicPr>
          <p:nvPr/>
        </p:nvPicPr>
        <p:blipFill>
          <a:blip r:embed="rId1" cstate="print"/>
          <a:srcRect/>
          <a:stretch>
            <a:fillRect/>
          </a:stretch>
        </p:blipFill>
        <p:spPr bwMode="auto">
          <a:xfrm>
            <a:off x="62880" y="44624"/>
            <a:ext cx="692696" cy="692696"/>
          </a:xfrm>
          <a:prstGeom prst="rect">
            <a:avLst/>
          </a:prstGeom>
          <a:noFill/>
        </p:spPr>
      </p:pic>
      <p:sp>
        <p:nvSpPr>
          <p:cNvPr id="19" name="Text Box 5"/>
          <p:cNvSpPr txBox="1">
            <a:spLocks noChangeArrowheads="1"/>
          </p:cNvSpPr>
          <p:nvPr/>
        </p:nvSpPr>
        <p:spPr bwMode="auto">
          <a:xfrm>
            <a:off x="742256" y="98344"/>
            <a:ext cx="7200800"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4400" b="1">
                <a:latin typeface="Arial Unicode MS" panose="020B0604020202020204" pitchFamily="34" charset="-122"/>
                <a:ea typeface="Arial Unicode MS" panose="020B0604020202020204" pitchFamily="34" charset="-122"/>
                <a:cs typeface="Arial Unicode MS" panose="020B0604020202020204" pitchFamily="34" charset="-122"/>
              </a:defRPr>
            </a:lvl1pPr>
            <a:lvl2pPr marL="3497580" eaLnBrk="0" hangingPunct="0">
              <a:defRPr>
                <a:solidFill>
                  <a:schemeClr val="tx1"/>
                </a:solidFill>
                <a:latin typeface="Century Gothic" pitchFamily="34" charset="0"/>
                <a:ea typeface="宋体" panose="02010600030101010101" pitchFamily="2" charset="-122"/>
              </a:defRPr>
            </a:lvl2pPr>
            <a:lvl3pPr marL="3678555" eaLnBrk="0" hangingPunct="0">
              <a:defRPr>
                <a:solidFill>
                  <a:schemeClr val="tx1"/>
                </a:solidFill>
                <a:latin typeface="Century Gothic" pitchFamily="34" charset="0"/>
                <a:ea typeface="宋体" panose="02010600030101010101" pitchFamily="2" charset="-122"/>
              </a:defRPr>
            </a:lvl3pPr>
            <a:lvl4pPr marL="3859530" eaLnBrk="0" hangingPunct="0">
              <a:defRPr>
                <a:solidFill>
                  <a:schemeClr val="tx1"/>
                </a:solidFill>
                <a:latin typeface="Century Gothic" pitchFamily="34" charset="0"/>
                <a:ea typeface="宋体" panose="02010600030101010101" pitchFamily="2" charset="-122"/>
              </a:defRPr>
            </a:lvl4pPr>
            <a:lvl5pPr marL="4035425" eaLnBrk="0" hangingPunct="0">
              <a:defRPr>
                <a:solidFill>
                  <a:schemeClr val="tx1"/>
                </a:solidFill>
                <a:latin typeface="Century Gothic" pitchFamily="34" charset="0"/>
                <a:ea typeface="宋体" panose="02010600030101010101" pitchFamily="2" charset="-122"/>
              </a:defRPr>
            </a:lvl5pPr>
            <a:lvl6pPr marL="44926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6pPr>
            <a:lvl7pPr marL="49498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7pPr>
            <a:lvl8pPr marL="54070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8pPr>
            <a:lvl9pPr marL="5864225" eaLnBrk="0" fontAlgn="base" hangingPunct="0">
              <a:spcBef>
                <a:spcPct val="0"/>
              </a:spcBef>
              <a:spcAft>
                <a:spcPct val="0"/>
              </a:spcAft>
              <a:defRPr>
                <a:solidFill>
                  <a:schemeClr val="tx1"/>
                </a:solidFill>
                <a:latin typeface="Century Gothic" pitchFamily="34" charset="0"/>
                <a:ea typeface="宋体" panose="02010600030101010101" pitchFamily="2" charset="-122"/>
              </a:defRPr>
            </a:lvl9pPr>
          </a:lstStyle>
          <a:p>
            <a:r>
              <a:rPr lang="zh-CN" altLang="en-US" sz="3600" dirty="0"/>
              <a:t>数学规划</a:t>
            </a:r>
            <a:endParaRPr lang="zh-CN" altLang="en-US" sz="3600" dirty="0"/>
          </a:p>
        </p:txBody>
      </p:sp>
      <p:sp>
        <p:nvSpPr>
          <p:cNvPr id="1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fld>
            <a:endParaRPr lang="zh-CN" altLang="en-US" b="1" dirty="0">
              <a:solidFill>
                <a:srgbClr val="FF0000"/>
              </a:solidFill>
            </a:endParaRPr>
          </a:p>
        </p:txBody>
      </p:sp>
      <p:sp>
        <p:nvSpPr>
          <p:cNvPr id="9" name="Text Box 2"/>
          <p:cNvSpPr txBox="1">
            <a:spLocks noChangeArrowheads="1"/>
          </p:cNvSpPr>
          <p:nvPr/>
        </p:nvSpPr>
        <p:spPr bwMode="auto">
          <a:xfrm>
            <a:off x="473900" y="1038044"/>
            <a:ext cx="70504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rgbClr val="FF0000"/>
                </a:solidFill>
                <a:ea typeface="黑体" panose="02010609060101010101" pitchFamily="49" charset="-122"/>
              </a:rPr>
              <a:t>假设：</a:t>
            </a:r>
            <a:r>
              <a:rPr lang="zh-CN" altLang="en-US" sz="2400" dirty="0">
                <a:solidFill>
                  <a:schemeClr val="tx1"/>
                </a:solidFill>
                <a:ea typeface="黑体" panose="02010609060101010101" pitchFamily="49" charset="-122"/>
              </a:rPr>
              <a:t>该工厂生产产品</a:t>
            </a:r>
            <a:r>
              <a:rPr lang="en-US" altLang="zh-CN" sz="2400" dirty="0">
                <a:solidFill>
                  <a:schemeClr val="tx1"/>
                </a:solidFill>
                <a:ea typeface="黑体" panose="02010609060101010101" pitchFamily="49" charset="-122"/>
              </a:rPr>
              <a:t>I  x1</a:t>
            </a:r>
            <a:r>
              <a:rPr lang="zh-CN" altLang="en-US" sz="2400" dirty="0">
                <a:solidFill>
                  <a:schemeClr val="tx1"/>
                </a:solidFill>
                <a:ea typeface="黑体" panose="02010609060101010101" pitchFamily="49" charset="-122"/>
              </a:rPr>
              <a:t>件，生产产品</a:t>
            </a:r>
            <a:r>
              <a:rPr lang="en-US" altLang="zh-CN" sz="2400" dirty="0">
                <a:solidFill>
                  <a:schemeClr val="tx1"/>
                </a:solidFill>
                <a:ea typeface="黑体" panose="02010609060101010101" pitchFamily="49" charset="-122"/>
              </a:rPr>
              <a:t>II  x2</a:t>
            </a:r>
            <a:r>
              <a:rPr lang="zh-CN" altLang="en-US" sz="2400" dirty="0">
                <a:solidFill>
                  <a:schemeClr val="tx1"/>
                </a:solidFill>
                <a:ea typeface="黑体" panose="02010609060101010101" pitchFamily="49" charset="-122"/>
              </a:rPr>
              <a:t>件</a:t>
            </a:r>
            <a:endParaRPr lang="en-US" altLang="zh-CN" sz="2400" dirty="0">
              <a:solidFill>
                <a:schemeClr val="tx1"/>
              </a:solidFill>
              <a:ea typeface="黑体" panose="02010609060101010101" pitchFamily="49" charset="-122"/>
            </a:endParaRPr>
          </a:p>
        </p:txBody>
      </p:sp>
      <p:graphicFrame>
        <p:nvGraphicFramePr>
          <p:cNvPr id="10" name="Object 3"/>
          <p:cNvGraphicFramePr>
            <a:graphicFrameLocks noChangeAspect="1"/>
          </p:cNvGraphicFramePr>
          <p:nvPr/>
        </p:nvGraphicFramePr>
        <p:xfrm>
          <a:off x="2186262" y="1731207"/>
          <a:ext cx="3753890" cy="741972"/>
        </p:xfrm>
        <a:graphic>
          <a:graphicData uri="http://schemas.openxmlformats.org/presentationml/2006/ole">
            <mc:AlternateContent xmlns:mc="http://schemas.openxmlformats.org/markup-compatibility/2006">
              <mc:Choice xmlns:v="urn:schemas-microsoft-com:vml" Requires="v">
                <p:oleObj spid="_x0000_s25664" name="公式" r:id="rId2" imgW="1060450" imgH="185420" progId="Equation.3">
                  <p:embed/>
                </p:oleObj>
              </mc:Choice>
              <mc:Fallback>
                <p:oleObj name="公式" r:id="rId2" imgW="1060450" imgH="18542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262" y="1731207"/>
                        <a:ext cx="3753890" cy="741972"/>
                      </a:xfrm>
                      <a:prstGeom prst="rect">
                        <a:avLst/>
                      </a:prstGeom>
                      <a:noFill/>
                    </p:spPr>
                  </p:pic>
                </p:oleObj>
              </mc:Fallback>
            </mc:AlternateContent>
          </a:graphicData>
        </a:graphic>
      </p:graphicFrame>
      <p:sp>
        <p:nvSpPr>
          <p:cNvPr id="12" name="Text Box 5"/>
          <p:cNvSpPr txBox="1">
            <a:spLocks noChangeArrowheads="1"/>
          </p:cNvSpPr>
          <p:nvPr/>
        </p:nvSpPr>
        <p:spPr bwMode="auto">
          <a:xfrm>
            <a:off x="1475656" y="3191623"/>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0" dirty="0" err="1">
                <a:solidFill>
                  <a:schemeClr val="tx1"/>
                </a:solidFill>
              </a:rPr>
              <a:t>s.t.</a:t>
            </a:r>
            <a:endParaRPr lang="en-US" altLang="zh-CN" b="0" dirty="0">
              <a:solidFill>
                <a:schemeClr val="tx1"/>
              </a:solidFill>
            </a:endParaRPr>
          </a:p>
        </p:txBody>
      </p:sp>
      <p:sp>
        <p:nvSpPr>
          <p:cNvPr id="3" name="矩形 2"/>
          <p:cNvSpPr/>
          <p:nvPr/>
        </p:nvSpPr>
        <p:spPr>
          <a:xfrm>
            <a:off x="476525" y="1861092"/>
            <a:ext cx="1723549" cy="461665"/>
          </a:xfrm>
          <a:prstGeom prst="rect">
            <a:avLst/>
          </a:prstGeom>
        </p:spPr>
        <p:txBody>
          <a:bodyPr wrap="none">
            <a:spAutoFit/>
          </a:bodyPr>
          <a:lstStyle/>
          <a:p>
            <a:r>
              <a:rPr lang="zh-CN" altLang="en-US" sz="2400" dirty="0">
                <a:solidFill>
                  <a:srgbClr val="FF0000"/>
                </a:solidFill>
                <a:ea typeface="黑体" panose="02010609060101010101" pitchFamily="49" charset="-122"/>
              </a:rPr>
              <a:t>目标函数：</a:t>
            </a:r>
            <a:endParaRPr lang="en-US" altLang="zh-CN" sz="2400" dirty="0">
              <a:solidFill>
                <a:srgbClr val="FF0000"/>
              </a:solidFill>
              <a:ea typeface="黑体" panose="02010609060101010101" pitchFamily="49"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776" y="3284984"/>
            <a:ext cx="2099021" cy="519113"/>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1455" y="3892411"/>
            <a:ext cx="2016224" cy="484586"/>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4604" y="4328081"/>
            <a:ext cx="1486641" cy="484122"/>
          </a:xfrm>
          <a:prstGeom prst="rect">
            <a:avLst/>
          </a:prstGeom>
        </p:spPr>
      </p:pic>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0866" y="4825867"/>
            <a:ext cx="1545820" cy="4476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4249</Words>
  <Application>WPS 演示</Application>
  <PresentationFormat>全屏显示(4:3)</PresentationFormat>
  <Paragraphs>571</Paragraphs>
  <Slides>39</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38</vt:i4>
      </vt:variant>
      <vt:variant>
        <vt:lpstr>幻灯片标题</vt:lpstr>
      </vt:variant>
      <vt:variant>
        <vt:i4>39</vt:i4>
      </vt:variant>
    </vt:vector>
  </HeadingPairs>
  <TitlesOfParts>
    <vt:vector size="98" baseType="lpstr">
      <vt:lpstr>Arial</vt:lpstr>
      <vt:lpstr>方正书宋_GBK</vt:lpstr>
      <vt:lpstr>Wingdings</vt:lpstr>
      <vt:lpstr>微软雅黑</vt:lpstr>
      <vt:lpstr>Times New Roman</vt:lpstr>
      <vt:lpstr>宋体</vt:lpstr>
      <vt:lpstr>Wingdings 2</vt:lpstr>
      <vt:lpstr>Arial Rounded MT Bold</vt:lpstr>
      <vt:lpstr>Verdana</vt:lpstr>
      <vt:lpstr>华文新魏</vt:lpstr>
      <vt:lpstr>Arial Unicode MS</vt:lpstr>
      <vt:lpstr>Century Gothic</vt:lpstr>
      <vt:lpstr>黑体</vt:lpstr>
      <vt:lpstr>汉仪旗黑KW</vt:lpstr>
      <vt:lpstr>Calibri</vt:lpstr>
      <vt:lpstr>Helvetica Neue</vt:lpstr>
      <vt:lpstr>苹方-简</vt:lpstr>
      <vt:lpstr>宋体</vt:lpstr>
      <vt:lpstr>汉仪书宋二KW</vt:lpstr>
      <vt:lpstr>汉仪中黑KW</vt:lpstr>
      <vt:lpstr>Office 主题</vt:lpstr>
      <vt:lpstr>Word.Document.8</vt:lpstr>
      <vt:lpstr>Word.Document.8</vt:lpstr>
      <vt:lpstr>Word.Document.8</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Word.Document.8</vt:lpstr>
      <vt:lpstr>Word.Document.8</vt:lpstr>
      <vt:lpstr>Equation.DSMT4</vt:lpstr>
      <vt:lpstr>Equation.DSMT4</vt:lpstr>
      <vt:lpstr>Equation.DSMT4</vt:lpstr>
      <vt:lpstr>Equation.DSMT4</vt:lpstr>
      <vt:lpstr>Equation.DSMT4</vt:lpstr>
      <vt:lpstr>Equation.DSMT4</vt:lpstr>
      <vt:lpstr>Equation.DSMT4</vt:lpstr>
      <vt:lpstr>Word.Document.8</vt:lpstr>
      <vt:lpstr>Word.Document.8</vt:lpstr>
      <vt:lpstr>Word.Document.8</vt:lpstr>
      <vt:lpstr>Word.Document.8</vt:lpstr>
      <vt:lpstr>Word.Document.8</vt:lpstr>
      <vt:lpstr>Equation.DSMT4</vt:lpstr>
      <vt:lpstr>Equation.DSMT4</vt:lpstr>
      <vt:lpstr>Word.Document.8</vt:lpstr>
      <vt:lpstr>Equation.DSMT4</vt:lpstr>
      <vt:lpstr>Equation.DSMT4</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xmwang</dc:creator>
  <cp:lastModifiedBy>waterking</cp:lastModifiedBy>
  <cp:revision>142</cp:revision>
  <dcterms:created xsi:type="dcterms:W3CDTF">2019-10-15T15:31:49Z</dcterms:created>
  <dcterms:modified xsi:type="dcterms:W3CDTF">2019-10-15T15:31:49Z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2052-1.5.2.2273</vt:lpwstr>
  </property>
</Properties>
</file>