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54" r:id="rId2"/>
    <p:sldId id="562" r:id="rId3"/>
    <p:sldId id="567" r:id="rId4"/>
    <p:sldId id="568" r:id="rId5"/>
    <p:sldId id="566" r:id="rId6"/>
    <p:sldId id="569" r:id="rId7"/>
    <p:sldId id="570" r:id="rId8"/>
    <p:sldId id="572" r:id="rId9"/>
    <p:sldId id="593" r:id="rId10"/>
    <p:sldId id="594" r:id="rId11"/>
    <p:sldId id="582" r:id="rId12"/>
    <p:sldId id="580" r:id="rId13"/>
    <p:sldId id="583" r:id="rId14"/>
    <p:sldId id="584" r:id="rId15"/>
    <p:sldId id="585" r:id="rId16"/>
    <p:sldId id="586" r:id="rId17"/>
    <p:sldId id="587" r:id="rId18"/>
    <p:sldId id="58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90" autoAdjust="0"/>
  </p:normalViewPr>
  <p:slideViewPr>
    <p:cSldViewPr>
      <p:cViewPr varScale="1">
        <p:scale>
          <a:sx n="161" d="100"/>
          <a:sy n="161" d="100"/>
        </p:scale>
        <p:origin x="180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4C0AD-3381-4E37-A33A-4C8C31486FA2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4A954-95E5-4377-888A-282D4880E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5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4A954-95E5-4377-888A-282D4880EB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.jpe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2" descr="http://www.scut.edu.cn/publish2/news/intro/logo/resource/1smevus1otq84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395536" y="1556792"/>
            <a:ext cx="84164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25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  <a:defRPr sz="2000"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400"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5400" dirty="0">
                <a:solidFill>
                  <a:srgbClr val="C00000"/>
                </a:solidFill>
                <a:latin typeface="Arial" charset="0"/>
                <a:ea typeface="华文新魏" pitchFamily="2" charset="-122"/>
              </a:rPr>
              <a:t>数学建模与数学实验</a:t>
            </a: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1439467" y="5662615"/>
            <a:ext cx="6265069" cy="719137"/>
            <a:chOff x="249" y="3702"/>
            <a:chExt cx="5262" cy="453"/>
          </a:xfrm>
        </p:grpSpPr>
        <p:pic>
          <p:nvPicPr>
            <p:cNvPr id="35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9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1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3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45BBAC6-9C8F-4B43-B203-AB4AEDCB6C5B}"/>
              </a:ext>
            </a:extLst>
          </p:cNvPr>
          <p:cNvSpPr/>
          <p:nvPr/>
        </p:nvSpPr>
        <p:spPr>
          <a:xfrm>
            <a:off x="377194" y="3356992"/>
            <a:ext cx="8388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第二章 初等模型</a:t>
            </a: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A9EC558F-67E3-4B38-8BE4-28A011D0098C}"/>
              </a:ext>
            </a:extLst>
          </p:cNvPr>
          <p:cNvSpPr txBox="1"/>
          <p:nvPr/>
        </p:nvSpPr>
        <p:spPr>
          <a:xfrm>
            <a:off x="2903755" y="4293096"/>
            <a:ext cx="3399970" cy="897485"/>
          </a:xfrm>
          <a:prstGeom prst="rect">
            <a:avLst/>
          </a:prstGeom>
          <a:noFill/>
        </p:spPr>
        <p:txBody>
          <a:bodyPr wrap="none" lIns="0" tIns="18000" rIns="0" bIns="1800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汪秀敏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xmwang@scut.edu.cn</a:t>
            </a:r>
          </a:p>
        </p:txBody>
      </p:sp>
    </p:spTree>
    <p:extLst>
      <p:ext uri="{BB962C8B-B14F-4D97-AF65-F5344CB8AC3E}">
        <p14:creationId xmlns:p14="http://schemas.microsoft.com/office/powerpoint/2010/main" val="40549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206210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模型求解</a:t>
            </a:r>
            <a:endParaRPr lang="zh-CN" altLang="zh-CN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CB71BF18-2C24-46FC-BF15-4139B332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、确定分配方案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E38C10F-486B-41DC-974C-B3F67A960D37}"/>
              </a:ext>
            </a:extLst>
          </p:cNvPr>
          <p:cNvSpPr txBox="1">
            <a:spLocks/>
          </p:cNvSpPr>
          <p:nvPr/>
        </p:nvSpPr>
        <p:spPr>
          <a:xfrm>
            <a:off x="6876256" y="6440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10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213FD07-DF8F-469D-BB7C-7419A2E03E38}"/>
              </a:ext>
            </a:extLst>
          </p:cNvPr>
          <p:cNvSpPr/>
          <p:nvPr/>
        </p:nvSpPr>
        <p:spPr>
          <a:xfrm>
            <a:off x="827584" y="1945208"/>
            <a:ext cx="7892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设A, B已分别有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</a:rPr>
              <a:t>席，若增加1席，问应分给A, 还是B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F2334962-F142-43B5-97AC-2177BFDDE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69" y="1426964"/>
            <a:ext cx="6408712" cy="4616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    将一次性的席位分配转化为</a:t>
            </a:r>
            <a:r>
              <a: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动态</a:t>
            </a:r>
            <a:r>
              <a:rPr lang="zh-CN" altLang="zh-CN" sz="2400" b="1" dirty="0">
                <a:latin typeface="Times New Roman" panose="02020603050405020304" pitchFamily="18" charset="0"/>
              </a:rPr>
              <a:t>的席位分配</a:t>
            </a:r>
          </a:p>
        </p:txBody>
      </p:sp>
      <p:sp>
        <p:nvSpPr>
          <p:cNvPr id="53" name="Text Box 4">
            <a:extLst>
              <a:ext uri="{FF2B5EF4-FFF2-40B4-BE49-F238E27FC236}">
                <a16:creationId xmlns:a16="http://schemas.microsoft.com/office/drawing/2014/main" id="{AAEA2D18-533F-4ABA-9079-E9F88FA42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392048"/>
            <a:ext cx="66034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假设：分配开始时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/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/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 ，即对A不公平</a:t>
            </a:r>
          </a:p>
        </p:txBody>
      </p:sp>
      <p:sp>
        <p:nvSpPr>
          <p:cNvPr id="56" name="Text Box 2">
            <a:extLst>
              <a:ext uri="{FF2B5EF4-FFF2-40B4-BE49-F238E27FC236}">
                <a16:creationId xmlns:a16="http://schemas.microsoft.com/office/drawing/2014/main" id="{65EF6395-CA2F-49A9-AC2D-AB8F8B3F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265" y="2866114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1）若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/(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+1)&gt;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 ，</a:t>
            </a:r>
          </a:p>
        </p:txBody>
      </p:sp>
      <p:sp>
        <p:nvSpPr>
          <p:cNvPr id="57" name="Text Box 3">
            <a:extLst>
              <a:ext uri="{FF2B5EF4-FFF2-40B4-BE49-F238E27FC236}">
                <a16:creationId xmlns:a16="http://schemas.microsoft.com/office/drawing/2014/main" id="{72F1BEEF-2740-434C-8F69-CBF976AAF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3" y="3354291"/>
            <a:ext cx="2016224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则这席应给 A</a:t>
            </a:r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D4DE5BA0-7ECD-4A1D-B0DB-9062823D7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69" y="3795697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2）若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/(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+1)&lt;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 ，</a:t>
            </a: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E5A5C6C8-FF60-4472-B7CE-B8C7874D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474" y="4233862"/>
            <a:ext cx="7016728" cy="4616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若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r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+1,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) &lt;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r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+1),  则这席应给</a:t>
            </a:r>
            <a:r>
              <a:rPr lang="en-US" altLang="zh-CN" sz="2400" b="1" dirty="0">
                <a:latin typeface="Times New Roman" panose="02020603050405020304" pitchFamily="18" charset="0"/>
              </a:rPr>
              <a:t>A,</a:t>
            </a:r>
            <a:r>
              <a:rPr lang="zh-CN" altLang="en-US" sz="2400" b="1" dirty="0">
                <a:latin typeface="Times New Roman" panose="02020603050405020304" pitchFamily="18" charset="0"/>
              </a:rPr>
              <a:t>否则给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8B3C78C4-44FF-4AC3-85FE-5237B9DE7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145" y="4779391"/>
            <a:ext cx="3890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3）若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&gt;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/(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+1)，</a:t>
            </a:r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1E281597-07FE-4DE0-B9D0-1C4C2EF39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265" y="5284672"/>
            <a:ext cx="7016728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若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r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+1,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) &gt;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r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+1),  则这席应给 B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否则给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6AD0F399-B3B8-4BE0-B4DD-405CA75B6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74" y="5733801"/>
            <a:ext cx="3355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zh-CN" sz="2400" b="1" dirty="0">
                <a:latin typeface="Times New Roman" panose="02020603050405020304" pitchFamily="18" charset="0"/>
              </a:rPr>
              <a:t>）若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/(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+1)，</a:t>
            </a: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9BC269B8-9F89-4875-9117-D0A00454D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6207695"/>
            <a:ext cx="147113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不会出现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E28EF425-EB2E-4052-A242-E355777FF00B}"/>
              </a:ext>
            </a:extLst>
          </p:cNvPr>
          <p:cNvSpPr/>
          <p:nvPr/>
        </p:nvSpPr>
        <p:spPr>
          <a:xfrm>
            <a:off x="899592" y="3140968"/>
            <a:ext cx="122777" cy="79208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DD620E-9EC8-446C-983A-29514D91CDCA}"/>
              </a:ext>
            </a:extLst>
          </p:cNvPr>
          <p:cNvSpPr/>
          <p:nvPr/>
        </p:nvSpPr>
        <p:spPr>
          <a:xfrm>
            <a:off x="268899" y="3362091"/>
            <a:ext cx="628762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</a:rPr>
              <a:t>给 A</a:t>
            </a:r>
            <a:endParaRPr lang="zh-CN" altLang="en-US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CB62052-C3CC-4092-91B0-ED6D4F2FFC64}"/>
              </a:ext>
            </a:extLst>
          </p:cNvPr>
          <p:cNvSpPr/>
          <p:nvPr/>
        </p:nvSpPr>
        <p:spPr>
          <a:xfrm>
            <a:off x="829515" y="5063549"/>
            <a:ext cx="122777" cy="79208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C95DCC-364A-47EF-BEC8-C7F588343AD2}"/>
              </a:ext>
            </a:extLst>
          </p:cNvPr>
          <p:cNvSpPr/>
          <p:nvPr/>
        </p:nvSpPr>
        <p:spPr>
          <a:xfrm>
            <a:off x="198822" y="5284672"/>
            <a:ext cx="628762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</a:rPr>
              <a:t>给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0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20" grpId="0"/>
      <p:bldP spid="21" grpId="0" animBg="1"/>
      <p:bldP spid="2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206210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模型求解</a:t>
            </a:r>
            <a:endParaRPr lang="zh-CN" altLang="zh-CN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CB71BF18-2C24-46FC-BF15-4139B332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、确定分配方案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E38C10F-486B-41DC-974C-B3F67A960D37}"/>
              </a:ext>
            </a:extLst>
          </p:cNvPr>
          <p:cNvSpPr txBox="1">
            <a:spLocks/>
          </p:cNvSpPr>
          <p:nvPr/>
        </p:nvSpPr>
        <p:spPr>
          <a:xfrm>
            <a:off x="6876256" y="6440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11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E7DB1149-DC5B-424C-A217-4F7FDA943468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552575"/>
            <a:ext cx="5529263" cy="2027238"/>
            <a:chOff x="748" y="-1239"/>
            <a:chExt cx="3483" cy="1277"/>
          </a:xfrm>
        </p:grpSpPr>
        <p:graphicFrame>
          <p:nvGraphicFramePr>
            <p:cNvPr id="24" name="Object 10">
              <a:extLst>
                <a:ext uri="{FF2B5EF4-FFF2-40B4-BE49-F238E27FC236}">
                  <a16:creationId xmlns:a16="http://schemas.microsoft.com/office/drawing/2014/main" id="{03B2D55C-4C25-4F54-80CC-867EAB6B7E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8" y="-1239"/>
            <a:ext cx="2723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" r:id="rId4" imgW="990917" imgH="355917" progId="Equation.3">
                    <p:embed/>
                  </p:oleObj>
                </mc:Choice>
                <mc:Fallback>
                  <p:oleObj r:id="rId4" imgW="990917" imgH="355917" progId="Equation.3">
                    <p:embed/>
                    <p:pic>
                      <p:nvPicPr>
                        <p:cNvPr id="24" name="Object 10">
                          <a:extLst>
                            <a:ext uri="{FF2B5EF4-FFF2-40B4-BE49-F238E27FC236}">
                              <a16:creationId xmlns:a16="http://schemas.microsoft.com/office/drawing/2014/main" id="{03B2D55C-4C25-4F54-80CC-867EAB6B7EDF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8" y="-1239"/>
                          <a:ext cx="2723" cy="864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85062661-31FF-45F3-93B9-7E4BC6206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-943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 dirty="0">
                  <a:latin typeface="Times New Roman" panose="02020603050405020304" pitchFamily="18" charset="0"/>
                </a:rPr>
                <a:t> 定义</a:t>
              </a:r>
            </a:p>
          </p:txBody>
        </p:sp>
        <p:sp>
          <p:nvSpPr>
            <p:cNvPr id="27" name="Text Box 12">
              <a:extLst>
                <a:ext uri="{FF2B5EF4-FFF2-40B4-BE49-F238E27FC236}">
                  <a16:creationId xmlns:a16="http://schemas.microsoft.com/office/drawing/2014/main" id="{80EDB33F-1BAD-4E95-9E46-A4402DF1E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-289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该席给</a:t>
              </a:r>
              <a:r>
                <a:rPr lang="zh-CN" altLang="en-US" sz="2800" b="1" i="1" dirty="0">
                  <a:latin typeface="Times New Roman" panose="02020603050405020304" pitchFamily="18" charset="0"/>
                </a:rPr>
                <a:t>Q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值较大的一方</a:t>
              </a:r>
            </a:p>
          </p:txBody>
        </p:sp>
      </p:grpSp>
      <p:sp>
        <p:nvSpPr>
          <p:cNvPr id="28" name="Text Box 13">
            <a:extLst>
              <a:ext uri="{FF2B5EF4-FFF2-40B4-BE49-F238E27FC236}">
                <a16:creationId xmlns:a16="http://schemas.microsoft.com/office/drawing/2014/main" id="{9568CDDF-3B4D-47D2-9663-A225F6D3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4353533"/>
            <a:ext cx="1981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推广到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zh-CN" sz="2800" b="1" dirty="0">
                <a:latin typeface="Times New Roman" panose="02020603050405020304" pitchFamily="18" charset="0"/>
              </a:rPr>
              <a:t>方分配席位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A36CEBDA-6B43-4BE8-A8CD-77E1FD896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830" y="5630491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该席给</a:t>
            </a:r>
            <a:r>
              <a:rPr lang="zh-CN" altLang="zh-CN" sz="2800" b="1" i="1" dirty="0">
                <a:latin typeface="Times New Roman" panose="02020603050405020304" pitchFamily="18" charset="0"/>
                <a:ea typeface="楷体_GB2312" pitchFamily="1" charset="-122"/>
              </a:rPr>
              <a:t>Q</a:t>
            </a: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值最大的一方</a:t>
            </a: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49333767-C5C6-4B56-AF8A-3DB9378D5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708" y="5600328"/>
            <a:ext cx="1928813" cy="5794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1" dirty="0">
                <a:latin typeface="Times New Roman" panose="02020603050405020304" pitchFamily="18" charset="0"/>
                <a:ea typeface="楷体_GB2312" pitchFamily="1" charset="-122"/>
              </a:rPr>
              <a:t>Q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 值方法</a:t>
            </a:r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ABFF5581-9D75-4B35-B362-F9486C94D88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940175"/>
            <a:ext cx="6138863" cy="1371600"/>
            <a:chOff x="0" y="-599"/>
            <a:chExt cx="3867" cy="864"/>
          </a:xfrm>
        </p:grpSpPr>
        <p:graphicFrame>
          <p:nvGraphicFramePr>
            <p:cNvPr id="38" name="Object 18">
              <a:extLst>
                <a:ext uri="{FF2B5EF4-FFF2-40B4-BE49-F238E27FC236}">
                  <a16:creationId xmlns:a16="http://schemas.microsoft.com/office/drawing/2014/main" id="{5850E3A8-BE94-4AE8-86C6-31EAF63819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6" y="-599"/>
            <a:ext cx="3281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r:id="rId6" imgW="1194117" imgH="355917" progId="Equation.3">
                    <p:embed/>
                  </p:oleObj>
                </mc:Choice>
                <mc:Fallback>
                  <p:oleObj r:id="rId6" imgW="1194117" imgH="355917" progId="Equation.3">
                    <p:embed/>
                    <p:pic>
                      <p:nvPicPr>
                        <p:cNvPr id="38" name="Object 18">
                          <a:extLst>
                            <a:ext uri="{FF2B5EF4-FFF2-40B4-BE49-F238E27FC236}">
                              <a16:creationId xmlns:a16="http://schemas.microsoft.com/office/drawing/2014/main" id="{5850E3A8-BE94-4AE8-86C6-31EAF63819B7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-599"/>
                          <a:ext cx="3281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172366A7-9AE5-4BB5-9BAE-C99F4EB17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28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>
                  <a:latin typeface="Times New Roman" panose="02020603050405020304" pitchFamily="18" charset="0"/>
                </a:rPr>
                <a:t>计算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3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 autoUpdateAnimBg="0"/>
      <p:bldP spid="3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206210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模型求解</a:t>
            </a:r>
            <a:endParaRPr lang="zh-CN" altLang="zh-CN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E38C10F-486B-41DC-974C-B3F67A960D37}"/>
              </a:ext>
            </a:extLst>
          </p:cNvPr>
          <p:cNvSpPr txBox="1">
            <a:spLocks/>
          </p:cNvSpPr>
          <p:nvPr/>
        </p:nvSpPr>
        <p:spPr>
          <a:xfrm>
            <a:off x="6876256" y="6440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12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AC3A74A0-50B2-4B67-A0F0-D3A71B67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8" y="990441"/>
            <a:ext cx="506267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230188" indent="-2301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1038" indent="-2349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3938" indent="-1730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2317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7675" indent="-1730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4875" indent="-173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2075" indent="-173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9275" indent="-173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6475" indent="-173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Arial" panose="020B0604020202020204" pitchFamily="34" charset="0"/>
              </a:rPr>
              <a:t>应用 </a:t>
            </a: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</a:rPr>
              <a:t>Q </a:t>
            </a:r>
            <a:r>
              <a:rPr lang="zh-CN" altLang="en-US" sz="2800" dirty="0">
                <a:solidFill>
                  <a:srgbClr val="000066"/>
                </a:solidFill>
                <a:latin typeface="Arial" panose="020B0604020202020204" pitchFamily="34" charset="0"/>
              </a:rPr>
              <a:t>值法求解三系席位分配</a:t>
            </a:r>
          </a:p>
        </p:txBody>
      </p:sp>
      <p:graphicFrame>
        <p:nvGraphicFramePr>
          <p:cNvPr id="44" name="Object 8">
            <a:extLst>
              <a:ext uri="{FF2B5EF4-FFF2-40B4-BE49-F238E27FC236}">
                <a16:creationId xmlns:a16="http://schemas.microsoft.com/office/drawing/2014/main" id="{B29EE609-6A41-4D1F-A7F9-F9A972E14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090051"/>
              </p:ext>
            </p:extLst>
          </p:nvPr>
        </p:nvGraphicFramePr>
        <p:xfrm>
          <a:off x="5724128" y="790993"/>
          <a:ext cx="192563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4" imgW="901440" imgH="469800" progId="Equation.3">
                  <p:embed/>
                </p:oleObj>
              </mc:Choice>
              <mc:Fallback>
                <p:oleObj name="Equation" r:id="rId4" imgW="901440" imgH="469800" progId="Equation.3">
                  <p:embed/>
                  <p:pic>
                    <p:nvPicPr>
                      <p:cNvPr id="209928" name="Object 8">
                        <a:extLst>
                          <a:ext uri="{FF2B5EF4-FFF2-40B4-BE49-F238E27FC236}">
                            <a16:creationId xmlns:a16="http://schemas.microsoft.com/office/drawing/2014/main" id="{217C3D93-BC08-4FB4-9201-7576D151C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790993"/>
                        <a:ext cx="192563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517792F-FFEA-477D-9750-3136742158DC}"/>
              </a:ext>
            </a:extLst>
          </p:cNvPr>
          <p:cNvSpPr/>
          <p:nvPr/>
        </p:nvSpPr>
        <p:spPr>
          <a:xfrm>
            <a:off x="1204876" y="1783263"/>
            <a:ext cx="673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共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席。各系人数：甲 103、乙 63、丙 34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0BB60D3-6EC0-48D5-9EFB-1819EAA5E6AF}"/>
              </a:ext>
            </a:extLst>
          </p:cNvPr>
          <p:cNvSpPr/>
          <p:nvPr/>
        </p:nvSpPr>
        <p:spPr>
          <a:xfrm>
            <a:off x="971600" y="2244928"/>
            <a:ext cx="61206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5188" lvl="1" indent="-407988"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sz="2400" dirty="0"/>
              <a:t>分三席：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</a:t>
            </a:r>
            <a:r>
              <a:rPr lang="zh-CN" altLang="en-US" sz="2400" dirty="0"/>
              <a:t>   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=1</a:t>
            </a:r>
            <a:r>
              <a:rPr lang="zh-CN" altLang="en-US" sz="2400" dirty="0"/>
              <a:t>   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=1</a:t>
            </a:r>
          </a:p>
          <a:p>
            <a:pPr marL="865188" lvl="1" indent="-407988"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sz="2400" dirty="0"/>
              <a:t>应用</a:t>
            </a:r>
            <a:r>
              <a:rPr lang="en-US" altLang="zh-CN" sz="2400" dirty="0"/>
              <a:t>Q</a:t>
            </a:r>
            <a:r>
              <a:rPr lang="zh-CN" altLang="en-US" sz="2400" dirty="0"/>
              <a:t>值法分别分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…</a:t>
            </a:r>
            <a:r>
              <a:rPr lang="zh-CN" altLang="en-US" sz="2400" dirty="0"/>
              <a:t>、</a:t>
            </a:r>
            <a:r>
              <a:rPr lang="en-US" altLang="zh-CN" sz="2400" dirty="0"/>
              <a:t>18</a:t>
            </a:r>
            <a:r>
              <a:rPr lang="zh-CN" altLang="en-US" sz="2400" dirty="0"/>
              <a:t>席</a:t>
            </a:r>
            <a:endParaRPr lang="en-US" altLang="zh-CN" sz="2400" dirty="0"/>
          </a:p>
          <a:p>
            <a:pPr marL="865188" lvl="1" indent="-407988"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zh-CN" sz="2400" dirty="0"/>
              <a:t>19</a:t>
            </a:r>
            <a:r>
              <a:rPr lang="zh-CN" altLang="en-US" sz="2400" dirty="0"/>
              <a:t>席：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=10</a:t>
            </a:r>
            <a:r>
              <a:rPr lang="zh-CN" altLang="en-US" sz="2400" dirty="0"/>
              <a:t>   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=6  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=3</a:t>
            </a:r>
          </a:p>
          <a:p>
            <a:pPr marL="865188" lvl="1" indent="-407988"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sz="2400" dirty="0"/>
              <a:t>第</a:t>
            </a:r>
            <a:r>
              <a:rPr lang="en-US" altLang="zh-CN" sz="2400" dirty="0"/>
              <a:t>20</a:t>
            </a:r>
            <a:r>
              <a:rPr lang="zh-CN" altLang="en-US" sz="2400" dirty="0"/>
              <a:t>席：</a:t>
            </a:r>
            <a:endParaRPr lang="en-US" altLang="zh-CN" sz="2400" dirty="0"/>
          </a:p>
          <a:p>
            <a:r>
              <a:rPr lang="en-US" altLang="zh-CN" sz="2400" dirty="0"/>
              <a:t>	        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=103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/(10×11)=96.4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=63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/(6×7)=94.5</a:t>
            </a:r>
          </a:p>
          <a:p>
            <a:r>
              <a:rPr lang="en-US" altLang="zh-CN" sz="2400" dirty="0"/>
              <a:t>                      Q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=34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/(3×4)=96.3</a:t>
            </a:r>
          </a:p>
          <a:p>
            <a:r>
              <a:rPr lang="en-US" altLang="zh-CN" sz="2400" dirty="0"/>
              <a:t>            </a:t>
            </a:r>
            <a:r>
              <a:rPr lang="zh-CN" altLang="en-US" sz="2400" dirty="0"/>
              <a:t>则分配：  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=11   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=6     n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=3</a:t>
            </a:r>
            <a:endParaRPr lang="en-US" altLang="zh-CN" sz="2400" b="1" dirty="0"/>
          </a:p>
          <a:p>
            <a:pPr lvl="1"/>
            <a:endParaRPr lang="en-US" altLang="zh-CN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56D564-7F17-4E9F-B84C-12F8E83EBEE7}"/>
              </a:ext>
            </a:extLst>
          </p:cNvPr>
          <p:cNvSpPr/>
          <p:nvPr/>
        </p:nvSpPr>
        <p:spPr>
          <a:xfrm>
            <a:off x="1007048" y="5328046"/>
            <a:ext cx="5874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65188" lvl="1" indent="-407988"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席：</a:t>
            </a:r>
            <a:r>
              <a:rPr lang="en-US" altLang="zh-CN" sz="2400" dirty="0"/>
              <a:t> 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=80.4    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=94.5   Q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=96.3</a:t>
            </a:r>
            <a:endParaRPr lang="en-US" altLang="zh-CN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107298-EE68-4E38-AB2B-82BDC3F7B0ED}"/>
              </a:ext>
            </a:extLst>
          </p:cNvPr>
          <p:cNvSpPr/>
          <p:nvPr/>
        </p:nvSpPr>
        <p:spPr>
          <a:xfrm>
            <a:off x="1403648" y="5771031"/>
            <a:ext cx="4448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/>
              <a:t>则分配：  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=11   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=6     n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1517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206210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模型分析</a:t>
            </a:r>
            <a:endParaRPr lang="zh-CN" altLang="zh-CN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CB71BF18-2C24-46FC-BF15-4139B332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472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、席位分配的理想化准则</a:t>
            </a:r>
            <a:r>
              <a:rPr lang="en-US" altLang="zh-CN" sz="2800" b="1" dirty="0">
                <a:latin typeface="Times New Roman" panose="02020603050405020304" pitchFamily="18" charset="0"/>
              </a:rPr>
              <a:t>? 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E38C10F-486B-41DC-974C-B3F67A960D37}"/>
              </a:ext>
            </a:extLst>
          </p:cNvPr>
          <p:cNvSpPr txBox="1">
            <a:spLocks/>
          </p:cNvSpPr>
          <p:nvPr/>
        </p:nvSpPr>
        <p:spPr>
          <a:xfrm>
            <a:off x="6876256" y="6440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13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5D8459B5-D0E9-4735-A5B2-2E84610D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49535"/>
            <a:ext cx="8424936" cy="18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已知: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</a:rPr>
              <a:t>方人数分别为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 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 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,… 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dirty="0">
                <a:latin typeface="Times New Roman" panose="02020603050405020304" pitchFamily="18" charset="0"/>
              </a:rPr>
              <a:t>总人数为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dirty="0">
                <a:latin typeface="Times New Roman" panose="02020603050405020304" pitchFamily="18" charset="0"/>
              </a:rPr>
              <a:t>=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+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+…+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zh-CN" altLang="zh-CN" sz="2400" b="1" dirty="0">
                <a:latin typeface="Times New Roman" panose="02020603050405020304" pitchFamily="18" charset="0"/>
              </a:rPr>
              <a:t>待分配的总席位为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</a:rPr>
              <a:t>。</a:t>
            </a:r>
            <a:r>
              <a:rPr lang="zh-CN" altLang="en-US" sz="2400" b="1" dirty="0">
                <a:latin typeface="Times New Roman" panose="02020603050405020304" pitchFamily="18" charset="0"/>
              </a:rPr>
              <a:t>假设</a:t>
            </a:r>
            <a:r>
              <a:rPr lang="zh-CN" altLang="zh-CN" sz="2400" b="1" dirty="0"/>
              <a:t>m方</a:t>
            </a:r>
            <a:r>
              <a:rPr lang="zh-CN" altLang="en-US" sz="2400" b="1" dirty="0"/>
              <a:t>理想情况</a:t>
            </a:r>
            <a:r>
              <a:rPr lang="zh-CN" altLang="zh-CN" sz="2400" b="1" dirty="0"/>
              <a:t>分配的席位分别为n</a:t>
            </a:r>
            <a:r>
              <a:rPr lang="zh-CN" altLang="zh-CN" sz="2400" b="1" baseline="-25000" dirty="0"/>
              <a:t>1</a:t>
            </a:r>
            <a:r>
              <a:rPr lang="zh-CN" altLang="zh-CN" sz="2400" b="1" dirty="0"/>
              <a:t>,n</a:t>
            </a:r>
            <a:r>
              <a:rPr lang="zh-CN" altLang="zh-CN" sz="2400" b="1" baseline="-25000" dirty="0"/>
              <a:t>2</a:t>
            </a:r>
            <a:r>
              <a:rPr lang="zh-CN" altLang="zh-CN" sz="2400" b="1" dirty="0"/>
              <a:t>,… , n</a:t>
            </a:r>
            <a:r>
              <a:rPr lang="zh-CN" altLang="zh-CN" sz="2400" b="1" baseline="-25000" dirty="0"/>
              <a:t>m</a:t>
            </a:r>
            <a:r>
              <a:rPr lang="zh-CN" altLang="zh-CN" sz="2400" b="1" dirty="0"/>
              <a:t> (</a:t>
            </a:r>
            <a:r>
              <a:rPr lang="zh-CN" altLang="en-US" sz="2400" b="1" dirty="0"/>
              <a:t>即</a:t>
            </a:r>
            <a:r>
              <a:rPr lang="zh-CN" altLang="zh-CN" sz="2400" b="1" dirty="0"/>
              <a:t>n</a:t>
            </a:r>
            <a:r>
              <a:rPr lang="zh-CN" altLang="zh-CN" sz="2400" b="1" baseline="-25000" dirty="0"/>
              <a:t>1</a:t>
            </a:r>
            <a:r>
              <a:rPr lang="zh-CN" altLang="zh-CN" sz="2400" b="1" dirty="0"/>
              <a:t>+n</a:t>
            </a:r>
            <a:r>
              <a:rPr lang="zh-CN" altLang="zh-CN" sz="2400" b="1" baseline="-25000" dirty="0"/>
              <a:t>2</a:t>
            </a:r>
            <a:r>
              <a:rPr lang="zh-CN" altLang="zh-CN" sz="2400" b="1" dirty="0"/>
              <a:t>+…+n</a:t>
            </a:r>
            <a:r>
              <a:rPr lang="zh-CN" altLang="zh-CN" sz="2400" b="1" baseline="-25000" dirty="0"/>
              <a:t>m</a:t>
            </a:r>
            <a:r>
              <a:rPr lang="zh-CN" altLang="zh-CN" sz="2400" b="1" dirty="0"/>
              <a:t>=N)</a:t>
            </a:r>
          </a:p>
          <a:p>
            <a:pPr>
              <a:lnSpc>
                <a:spcPct val="120000"/>
              </a:lnSpc>
            </a:pP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B12CFB6F-7747-475A-AE1E-E39DCDF5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31" y="3496121"/>
            <a:ext cx="351919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记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</a:rPr>
              <a:t>=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Np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dirty="0">
                <a:latin typeface="Times New Roman" panose="02020603050405020304" pitchFamily="18" charset="0"/>
              </a:rPr>
              <a:t>, 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</a:rPr>
              <a:t>=1,2, … 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A75FA6-943B-48A2-9B94-ED8E8B6C29CE}"/>
              </a:ext>
            </a:extLst>
          </p:cNvPr>
          <p:cNvSpPr/>
          <p:nvPr/>
        </p:nvSpPr>
        <p:spPr>
          <a:xfrm>
            <a:off x="683568" y="4206202"/>
            <a:ext cx="2234907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若</a:t>
            </a:r>
            <a:r>
              <a:rPr lang="en-US" altLang="zh-CN" sz="2400" b="1" dirty="0"/>
              <a:t>q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均为整数</a:t>
            </a:r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B2ECB904-2FBF-4856-A438-0F1B7A12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967335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分析：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zh-CN" sz="2400" b="1" dirty="0">
                <a:latin typeface="Times New Roman" panose="02020603050405020304" pitchFamily="18" charset="0"/>
              </a:rPr>
              <a:t>应是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</a:rPr>
              <a:t>和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, … 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</a:rPr>
              <a:t>的函数，即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</a:rPr>
              <a:t>=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 n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 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, … 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15AFAA-D2A0-4F4B-88A7-BAE6FF48D148}"/>
              </a:ext>
            </a:extLst>
          </p:cNvPr>
          <p:cNvSpPr/>
          <p:nvPr/>
        </p:nvSpPr>
        <p:spPr>
          <a:xfrm>
            <a:off x="971600" y="4715967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显然</a:t>
            </a:r>
            <a:r>
              <a:rPr lang="en-US" altLang="zh-CN" sz="2400" b="1" dirty="0" err="1"/>
              <a:t>n</a:t>
            </a:r>
            <a:r>
              <a:rPr lang="en-US" altLang="zh-CN" sz="2400" b="1" baseline="-25000" dirty="0" err="1"/>
              <a:t>i</a:t>
            </a:r>
            <a:r>
              <a:rPr lang="en-US" altLang="zh-CN" sz="2400" b="1" dirty="0"/>
              <a:t>=q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（理想情况）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14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7" grpId="0"/>
      <p:bldP spid="30" grpId="0" animBg="1"/>
      <p:bldP spid="37" grpId="0" animBg="1" autoUpdateAnimBg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206210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模型分析</a:t>
            </a:r>
            <a:endParaRPr lang="zh-CN" altLang="zh-CN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CB71BF18-2C24-46FC-BF15-4139B332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472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、席位分配的理想化准则</a:t>
            </a:r>
            <a:r>
              <a:rPr lang="en-US" altLang="zh-CN" sz="2800" b="1" dirty="0">
                <a:latin typeface="Times New Roman" panose="02020603050405020304" pitchFamily="18" charset="0"/>
              </a:rPr>
              <a:t>?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E38C10F-486B-41DC-974C-B3F67A960D37}"/>
              </a:ext>
            </a:extLst>
          </p:cNvPr>
          <p:cNvSpPr txBox="1">
            <a:spLocks/>
          </p:cNvSpPr>
          <p:nvPr/>
        </p:nvSpPr>
        <p:spPr>
          <a:xfrm>
            <a:off x="6876256" y="6440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14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A75FA6-943B-48A2-9B94-ED8E8B6C29CE}"/>
              </a:ext>
            </a:extLst>
          </p:cNvPr>
          <p:cNvSpPr/>
          <p:nvPr/>
        </p:nvSpPr>
        <p:spPr>
          <a:xfrm>
            <a:off x="683568" y="1599183"/>
            <a:ext cx="2629246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若</a:t>
            </a:r>
            <a:r>
              <a:rPr lang="en-US" altLang="zh-CN" sz="2400" b="1" dirty="0"/>
              <a:t>q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不全为整数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A159B534-1511-4641-90CD-79189039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192733"/>
            <a:ext cx="3672408" cy="7956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b="1" dirty="0">
                <a:latin typeface="Times New Roman" panose="02020603050405020304" pitchFamily="18" charset="0"/>
              </a:rPr>
              <a:t>[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000" b="1" dirty="0">
                <a:latin typeface="Times New Roman" panose="02020603050405020304" pitchFamily="18" charset="0"/>
              </a:rPr>
              <a:t>]</a:t>
            </a:r>
            <a:r>
              <a:rPr lang="zh-CN" altLang="zh-CN" sz="2000" b="1" baseline="-25000" dirty="0">
                <a:latin typeface="Times New Roman" panose="02020603050405020304" pitchFamily="18" charset="0"/>
              </a:rPr>
              <a:t>– </a:t>
            </a:r>
            <a:r>
              <a:rPr lang="zh-CN" altLang="zh-CN" sz="2000" b="1" dirty="0">
                <a:latin typeface="Times New Roman" panose="02020603050405020304" pitchFamily="18" charset="0"/>
              </a:rPr>
              <a:t>=floor(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000" b="1" dirty="0">
                <a:latin typeface="Times New Roman" panose="02020603050405020304" pitchFamily="18" charset="0"/>
              </a:rPr>
              <a:t>) ~ 向 </a:t>
            </a:r>
            <a:r>
              <a:rPr lang="zh-CN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zh-CN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zh-CN" sz="20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方向取整；     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zh-CN" sz="2000" b="1" dirty="0">
                <a:latin typeface="Times New Roman" panose="02020603050405020304" pitchFamily="18" charset="0"/>
              </a:rPr>
              <a:t>[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000" b="1" dirty="0">
                <a:latin typeface="Times New Roman" panose="02020603050405020304" pitchFamily="18" charset="0"/>
              </a:rPr>
              <a:t>]</a:t>
            </a:r>
            <a:r>
              <a:rPr lang="zh-CN" altLang="zh-CN" sz="2000" b="1" baseline="-25000" dirty="0">
                <a:latin typeface="Times New Roman" panose="02020603050405020304" pitchFamily="18" charset="0"/>
              </a:rPr>
              <a:t>+ </a:t>
            </a:r>
            <a:r>
              <a:rPr lang="zh-CN" altLang="zh-CN" sz="2000" b="1" dirty="0">
                <a:latin typeface="Times New Roman" panose="02020603050405020304" pitchFamily="18" charset="0"/>
              </a:rPr>
              <a:t>=ceil(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000" b="1" dirty="0">
                <a:latin typeface="Times New Roman" panose="02020603050405020304" pitchFamily="18" charset="0"/>
              </a:rPr>
              <a:t>)  ~  向 </a:t>
            </a:r>
            <a:r>
              <a:rPr lang="zh-CN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zh-CN" sz="20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方向取整.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5DB5FC1F-5A6F-4E81-8243-8FB0474CF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20" y="3038475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1)  [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– </a:t>
            </a:r>
            <a:r>
              <a:rPr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zh-CN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zh-CN" altLang="zh-CN" sz="2400" b="1" dirty="0">
                <a:latin typeface="Times New Roman" panose="02020603050405020304" pitchFamily="18" charset="0"/>
              </a:rPr>
              <a:t>[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</a:rPr>
              <a:t>]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+  </a:t>
            </a:r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</a:rPr>
              <a:t>=1,2, … 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53F7FA0-924A-40B2-AD55-2BBF1C0E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04" y="4119463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2) 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, … 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</a:rPr>
              <a:t> ) </a:t>
            </a:r>
            <a:r>
              <a:rPr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</a:rPr>
              <a:t>+1,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, … 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</a:rPr>
              <a:t>) 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</a:rPr>
              <a:t>=1,2, … 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m</a:t>
            </a:r>
            <a:r>
              <a:rPr lang="zh-CN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FD2975D0-784C-4945-9193-8D82C757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489" y="3524235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即</a:t>
            </a:r>
            <a:r>
              <a:rPr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必取</a:t>
            </a:r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– </a:t>
            </a:r>
            <a:r>
              <a:rPr lang="zh-CN" altLang="en-US" sz="2400" b="1" dirty="0">
                <a:latin typeface="Times New Roman" panose="02020603050405020304" pitchFamily="18" charset="0"/>
              </a:rPr>
              <a:t>, [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+ </a:t>
            </a:r>
            <a:r>
              <a:rPr lang="zh-CN" altLang="en-US" sz="2400" b="1" dirty="0">
                <a:latin typeface="Times New Roman" panose="02020603050405020304" pitchFamily="18" charset="0"/>
              </a:rPr>
              <a:t>之一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B3D548E7-1957-4A8C-A484-044DFAE8C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232" y="4695527"/>
            <a:ext cx="533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即当总席位增加时，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</a:rPr>
              <a:t>不应减少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74743E6B-2881-4985-867E-F556A807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48275"/>
            <a:ext cx="6951318" cy="4616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“比例加惯例”方法满足 1），但不满足 2）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9A1DE466-D634-46C4-B164-165C4D9F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55" y="5931787"/>
            <a:ext cx="2968408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Q</a:t>
            </a:r>
            <a:r>
              <a:rPr lang="zh-CN" altLang="zh-CN" sz="2400" b="1" dirty="0">
                <a:latin typeface="楷体_GB2312" pitchFamily="1" charset="-122"/>
                <a:ea typeface="楷体_GB2312" pitchFamily="1" charset="-122"/>
              </a:rPr>
              <a:t>值方法满足 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2）</a:t>
            </a:r>
            <a:r>
              <a:rPr lang="zh-CN" altLang="zh-CN" sz="2400" b="1" dirty="0">
                <a:latin typeface="楷体_GB2312" pitchFamily="1" charset="-122"/>
                <a:ea typeface="楷体_GB2312" pitchFamily="1" charset="-122"/>
              </a:rPr>
              <a:t>,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FB584277-23FA-4F54-8823-C6FB30DB5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5934075"/>
            <a:ext cx="3979517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楷体_GB2312" pitchFamily="1" charset="-122"/>
                <a:ea typeface="楷体_GB2312" pitchFamily="1" charset="-122"/>
              </a:rPr>
              <a:t>但不满足 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1）</a:t>
            </a:r>
            <a:r>
              <a:rPr lang="zh-CN" altLang="zh-CN" sz="2400" b="1" dirty="0"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altLang="zh-CN" sz="24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令人遗憾！</a:t>
            </a:r>
            <a:endParaRPr lang="zh-CN" altLang="zh-CN" sz="2400" b="1" dirty="0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1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nimBg="1" autoUpdateAnimBg="0"/>
      <p:bldP spid="20" grpId="0" animBg="1" autoUpdateAnimBg="0"/>
      <p:bldP spid="2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15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2.2 </a:t>
            </a:r>
            <a:r>
              <a:rPr lang="zh-CN" altLang="en-US" sz="3600" dirty="0"/>
              <a:t>双层玻璃窗的功效</a:t>
            </a: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F1BE3021-A6D4-4EA5-8065-924922A02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31" y="2564904"/>
            <a:ext cx="533400" cy="95410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楷体_GB2312" pitchFamily="1" charset="-122"/>
              </a:rPr>
              <a:t>问题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78EDCE3F-F3FD-4912-B3D9-9092D59A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09021"/>
            <a:ext cx="77048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双层玻璃窗与同样多材料的单层玻璃窗相比，减少多少热量损失</a:t>
            </a:r>
            <a:r>
              <a:rPr lang="en-US" altLang="zh-CN" sz="2400" b="1" dirty="0">
                <a:latin typeface="Times New Roman" panose="02020603050405020304" pitchFamily="18" charset="0"/>
              </a:rPr>
              <a:t>?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48677DEA-A422-4169-A45C-57C4B1538CF5}"/>
              </a:ext>
            </a:extLst>
          </p:cNvPr>
          <p:cNvGrpSpPr>
            <a:grpSpLocks/>
          </p:cNvGrpSpPr>
          <p:nvPr/>
        </p:nvGrpSpPr>
        <p:grpSpPr bwMode="auto">
          <a:xfrm>
            <a:off x="5004048" y="980729"/>
            <a:ext cx="2339474" cy="1393766"/>
            <a:chOff x="0" y="192"/>
            <a:chExt cx="1584" cy="1152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78C66E02-A003-45B7-8C42-6A0B03CF3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40"/>
              <a:ext cx="1056" cy="1104"/>
              <a:chOff x="0" y="240"/>
              <a:chExt cx="1056" cy="1104"/>
            </a:xfrm>
          </p:grpSpPr>
          <p:sp>
            <p:nvSpPr>
              <p:cNvPr id="20" name="Line 5">
                <a:extLst>
                  <a:ext uri="{FF2B5EF4-FFF2-40B4-BE49-F238E27FC236}">
                    <a16:creationId xmlns:a16="http://schemas.microsoft.com/office/drawing/2014/main" id="{1A49FD97-9F84-45A5-A254-56D2699E5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05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">
                <a:extLst>
                  <a:ext uri="{FF2B5EF4-FFF2-40B4-BE49-F238E27FC236}">
                    <a16:creationId xmlns:a16="http://schemas.microsoft.com/office/drawing/2014/main" id="{EA59A81A-3B76-4009-946E-38703A971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40"/>
                <a:ext cx="0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9">
                <a:extLst>
                  <a:ext uri="{FF2B5EF4-FFF2-40B4-BE49-F238E27FC236}">
                    <a16:creationId xmlns:a16="http://schemas.microsoft.com/office/drawing/2014/main" id="{E7E2C701-DF19-47C1-8F10-6386928BF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"/>
                <a:ext cx="0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0">
                <a:extLst>
                  <a:ext uri="{FF2B5EF4-FFF2-40B4-BE49-F238E27FC236}">
                    <a16:creationId xmlns:a16="http://schemas.microsoft.com/office/drawing/2014/main" id="{03DE2570-75C5-47C0-B146-B51D1496F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44"/>
                <a:ext cx="105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4624195E-6245-41DF-B413-EB37DC59D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720"/>
              <a:ext cx="336" cy="28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zh-CN" sz="2400" b="1" i="1" dirty="0">
                  <a:latin typeface="Times New Roman" panose="02020603050405020304" pitchFamily="18" charset="0"/>
                </a:rPr>
                <a:t>d</a:t>
              </a: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3B0D68F4-14B3-4C90-B207-61FBE927F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864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39104AFF-14D7-479C-A62B-4A590141F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864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5FF17D2A-CF4C-4B5A-BED2-FDE135094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336" cy="74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室内 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8A07452F-6BC5-4A32-9F8C-6CB2917AB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2"/>
              <a:ext cx="336" cy="74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室外 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548E5F-C2A3-4D03-9A41-2502D6979C56}"/>
              </a:ext>
            </a:extLst>
          </p:cNvPr>
          <p:cNvGrpSpPr/>
          <p:nvPr/>
        </p:nvGrpSpPr>
        <p:grpSpPr>
          <a:xfrm>
            <a:off x="1066845" y="945931"/>
            <a:ext cx="2641059" cy="1429238"/>
            <a:chOff x="179512" y="945934"/>
            <a:chExt cx="2743200" cy="1905000"/>
          </a:xfrm>
        </p:grpSpPr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2FBDF10C-6A0C-46D1-AF08-EF4521738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912" y="1098334"/>
              <a:ext cx="16764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DA42DD36-566E-4FF3-B197-BB8CF463C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512" y="1098334"/>
              <a:ext cx="0" cy="175260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FAF38639-82B5-4D19-9E4E-1181CEB10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712" y="1098334"/>
              <a:ext cx="0" cy="175260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7DBE6054-55AC-49E9-AAED-7971B2791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912" y="2850934"/>
              <a:ext cx="16764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363217ED-88CB-49AA-825E-C2765443C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112" y="1098334"/>
              <a:ext cx="0" cy="175260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29">
              <a:extLst>
                <a:ext uri="{FF2B5EF4-FFF2-40B4-BE49-F238E27FC236}">
                  <a16:creationId xmlns:a16="http://schemas.microsoft.com/office/drawing/2014/main" id="{3B85F44F-BCE4-48BC-9618-9AF4E753C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112" y="1098334"/>
              <a:ext cx="0" cy="175260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AD858BBC-6B3D-4288-A272-D6C918030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312" y="1860334"/>
              <a:ext cx="381000" cy="4572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latin typeface="Times New Roman" panose="02020603050405020304" pitchFamily="18" charset="0"/>
                </a:rPr>
                <a:t>d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7FD78118-2186-45E6-A542-40A4CFA54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912" y="1860334"/>
              <a:ext cx="381000" cy="4572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latin typeface="Times New Roman" panose="02020603050405020304" pitchFamily="18" charset="0"/>
                </a:rPr>
                <a:t>d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2E1CB1DF-1070-44E3-AC7F-EE830BC27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712" y="2088934"/>
              <a:ext cx="3048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3">
              <a:extLst>
                <a:ext uri="{FF2B5EF4-FFF2-40B4-BE49-F238E27FC236}">
                  <a16:creationId xmlns:a16="http://schemas.microsoft.com/office/drawing/2014/main" id="{8B8A5FCD-431F-4E04-8A8D-E7AC9B24D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312" y="2088934"/>
              <a:ext cx="3048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4">
              <a:extLst>
                <a:ext uri="{FF2B5EF4-FFF2-40B4-BE49-F238E27FC236}">
                  <a16:creationId xmlns:a16="http://schemas.microsoft.com/office/drawing/2014/main" id="{4E708CEA-4656-438E-B52E-A6360C5D4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0112" y="2088934"/>
              <a:ext cx="2286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35">
              <a:extLst>
                <a:ext uri="{FF2B5EF4-FFF2-40B4-BE49-F238E27FC236}">
                  <a16:creationId xmlns:a16="http://schemas.microsoft.com/office/drawing/2014/main" id="{88F6236B-90F8-4383-B91C-48E4DAC28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712" y="2088934"/>
              <a:ext cx="2286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37">
              <a:extLst>
                <a:ext uri="{FF2B5EF4-FFF2-40B4-BE49-F238E27FC236}">
                  <a16:creationId xmlns:a16="http://schemas.microsoft.com/office/drawing/2014/main" id="{269B37A4-BC98-4305-B592-AB871594D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712" y="1860334"/>
              <a:ext cx="381000" cy="4572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latin typeface="Times New Roman" panose="02020603050405020304" pitchFamily="18" charset="0"/>
                </a:rPr>
                <a:t>l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38">
              <a:extLst>
                <a:ext uri="{FF2B5EF4-FFF2-40B4-BE49-F238E27FC236}">
                  <a16:creationId xmlns:a16="http://schemas.microsoft.com/office/drawing/2014/main" id="{C8DB4A1E-99B1-499C-9C5E-DB53E5F3C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2" y="945934"/>
              <a:ext cx="533400" cy="118745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室内 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Text Box 39">
              <a:extLst>
                <a:ext uri="{FF2B5EF4-FFF2-40B4-BE49-F238E27FC236}">
                  <a16:creationId xmlns:a16="http://schemas.microsoft.com/office/drawing/2014/main" id="{9341DF53-D83F-48C4-800E-B2332A420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9312" y="945934"/>
              <a:ext cx="533400" cy="118745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室外 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2" name="Text Box 43">
            <a:extLst>
              <a:ext uri="{FF2B5EF4-FFF2-40B4-BE49-F238E27FC236}">
                <a16:creationId xmlns:a16="http://schemas.microsoft.com/office/drawing/2014/main" id="{F935DA4F-03D6-4FEC-BD7C-52E88E535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658405"/>
            <a:ext cx="77768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zh-CN" altLang="zh-CN" sz="2400" b="1" dirty="0">
                <a:latin typeface="Times New Roman" panose="02020603050405020304" pitchFamily="18" charset="0"/>
              </a:rPr>
              <a:t>热量传播只有传导，没有对流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T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T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不变，热传导过程处于稳态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zh-CN" altLang="zh-CN" sz="2400" b="1" dirty="0">
                <a:latin typeface="Times New Roman" panose="02020603050405020304" pitchFamily="18" charset="0"/>
              </a:rPr>
              <a:t>材料均匀，热传导系数为常数</a:t>
            </a:r>
          </a:p>
        </p:txBody>
      </p:sp>
      <p:sp>
        <p:nvSpPr>
          <p:cNvPr id="56" name="Text Box 42">
            <a:extLst>
              <a:ext uri="{FF2B5EF4-FFF2-40B4-BE49-F238E27FC236}">
                <a16:creationId xmlns:a16="http://schemas.microsoft.com/office/drawing/2014/main" id="{F7E691DB-C26D-4029-A731-1A48467C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68" y="3573016"/>
            <a:ext cx="533400" cy="95410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楷体_GB2312" pitchFamily="1" charset="-122"/>
              </a:rPr>
              <a:t>假设</a:t>
            </a:r>
          </a:p>
        </p:txBody>
      </p:sp>
      <p:sp>
        <p:nvSpPr>
          <p:cNvPr id="57" name="Text Box 46">
            <a:extLst>
              <a:ext uri="{FF2B5EF4-FFF2-40B4-BE49-F238E27FC236}">
                <a16:creationId xmlns:a16="http://schemas.microsoft.com/office/drawing/2014/main" id="{43093A44-846F-49B7-9F22-D7279362A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68" y="4735929"/>
            <a:ext cx="533400" cy="95410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建模</a:t>
            </a:r>
          </a:p>
        </p:txBody>
      </p:sp>
      <p:sp>
        <p:nvSpPr>
          <p:cNvPr id="58" name="Text Box 47">
            <a:extLst>
              <a:ext uri="{FF2B5EF4-FFF2-40B4-BE49-F238E27FC236}">
                <a16:creationId xmlns:a16="http://schemas.microsoft.com/office/drawing/2014/main" id="{A778D2EC-01CC-42A0-8E75-24C35F99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917" y="5812845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热传导定律</a:t>
            </a:r>
          </a:p>
        </p:txBody>
      </p:sp>
      <p:graphicFrame>
        <p:nvGraphicFramePr>
          <p:cNvPr id="59" name="Object 48">
            <a:extLst>
              <a:ext uri="{FF2B5EF4-FFF2-40B4-BE49-F238E27FC236}">
                <a16:creationId xmlns:a16="http://schemas.microsoft.com/office/drawing/2014/main" id="{F7CBBB97-BB69-46B6-AC95-35802B4AD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031156"/>
              </p:ext>
            </p:extLst>
          </p:nvPr>
        </p:nvGraphicFramePr>
        <p:xfrm>
          <a:off x="2770652" y="5648078"/>
          <a:ext cx="2161388" cy="8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4" imgW="762648" imgH="470421" progId="Equation.DSMT4">
                  <p:embed/>
                </p:oleObj>
              </mc:Choice>
              <mc:Fallback>
                <p:oleObj name="Equation" r:id="rId4" imgW="762648" imgH="470421" progId="Equation.DSMT4">
                  <p:embed/>
                  <p:pic>
                    <p:nvPicPr>
                      <p:cNvPr id="53296" name="Object 48">
                        <a:extLst>
                          <a:ext uri="{FF2B5EF4-FFF2-40B4-BE49-F238E27FC236}">
                            <a16:creationId xmlns:a16="http://schemas.microsoft.com/office/drawing/2014/main" id="{87F097D6-60C1-4559-BE71-B9311E1E2D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652" y="5648078"/>
                        <a:ext cx="2161388" cy="8200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55">
            <a:extLst>
              <a:ext uri="{FF2B5EF4-FFF2-40B4-BE49-F238E27FC236}">
                <a16:creationId xmlns:a16="http://schemas.microsoft.com/office/drawing/2014/main" id="{38851D89-412F-4F31-A02A-EA3891D62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725144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400" b="1" dirty="0">
                <a:latin typeface="Times New Roman" panose="02020603050405020304" pitchFamily="18" charset="0"/>
              </a:rPr>
              <a:t> ~单位时间单位面积传导的热量</a:t>
            </a:r>
          </a:p>
        </p:txBody>
      </p:sp>
      <p:sp>
        <p:nvSpPr>
          <p:cNvPr id="61" name="Text Box 56">
            <a:extLst>
              <a:ext uri="{FF2B5EF4-FFF2-40B4-BE49-F238E27FC236}">
                <a16:creationId xmlns:a16="http://schemas.microsoft.com/office/drawing/2014/main" id="{06D436B2-BF74-4C6A-BF34-B50AADCDA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150607"/>
            <a:ext cx="594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~温差,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</a:rPr>
              <a:t>~材料厚度,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</a:rPr>
              <a:t>~热传导系数</a:t>
            </a:r>
          </a:p>
        </p:txBody>
      </p:sp>
    </p:spTree>
    <p:extLst>
      <p:ext uri="{BB962C8B-B14F-4D97-AF65-F5344CB8AC3E}">
        <p14:creationId xmlns:p14="http://schemas.microsoft.com/office/powerpoint/2010/main" val="1367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52" grpId="0" animBg="1" autoUpdateAnimBg="0"/>
      <p:bldP spid="56" grpId="0" animBg="1" autoUpdateAnimBg="0"/>
      <p:bldP spid="57" grpId="0" animBg="1" autoUpdateAnimBg="0"/>
      <p:bldP spid="58" grpId="0" animBg="1" autoUpdateAnimBg="0"/>
      <p:bldP spid="60" grpId="0" animBg="1" autoUpdateAnimBg="0"/>
      <p:bldP spid="6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16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2.2 </a:t>
            </a:r>
            <a:r>
              <a:rPr lang="zh-CN" altLang="en-US" sz="3600" dirty="0"/>
              <a:t>双层玻璃窗的功效</a:t>
            </a:r>
          </a:p>
        </p:txBody>
      </p:sp>
      <p:sp>
        <p:nvSpPr>
          <p:cNvPr id="83" name="Text Box 29">
            <a:extLst>
              <a:ext uri="{FF2B5EF4-FFF2-40B4-BE49-F238E27FC236}">
                <a16:creationId xmlns:a16="http://schemas.microsoft.com/office/drawing/2014/main" id="{29CCE61D-E409-4AAA-A715-DF48123AA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25538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记双层玻璃窗传导的热量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4" name="Text Box 30">
            <a:extLst>
              <a:ext uri="{FF2B5EF4-FFF2-40B4-BE49-F238E27FC236}">
                <a16:creationId xmlns:a16="http://schemas.microsoft.com/office/drawing/2014/main" id="{26FCF7DC-E4CB-422A-9E40-07B95C401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430" y="1668864"/>
            <a:ext cx="3469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 dirty="0">
                <a:latin typeface="Times New Roman" panose="02020603050405020304" pitchFamily="18" charset="0"/>
              </a:rPr>
              <a:t>T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</a:rPr>
              <a:t>~内层玻璃的外侧温度</a:t>
            </a:r>
          </a:p>
        </p:txBody>
      </p:sp>
      <p:sp>
        <p:nvSpPr>
          <p:cNvPr id="85" name="Text Box 31">
            <a:extLst>
              <a:ext uri="{FF2B5EF4-FFF2-40B4-BE49-F238E27FC236}">
                <a16:creationId xmlns:a16="http://schemas.microsoft.com/office/drawing/2014/main" id="{FF4B424A-1D35-4BFE-AD64-15A462D4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116" y="2090084"/>
            <a:ext cx="35981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i="1" dirty="0">
                <a:latin typeface="Times New Roman" panose="02020603050405020304" pitchFamily="18" charset="0"/>
              </a:rPr>
              <a:t>T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</a:rPr>
              <a:t>~外层玻璃的内侧温度</a:t>
            </a:r>
          </a:p>
        </p:txBody>
      </p:sp>
      <p:grpSp>
        <p:nvGrpSpPr>
          <p:cNvPr id="86" name="Group 32">
            <a:extLst>
              <a:ext uri="{FF2B5EF4-FFF2-40B4-BE49-F238E27FC236}">
                <a16:creationId xmlns:a16="http://schemas.microsoft.com/office/drawing/2014/main" id="{7A37FC55-4CC3-4C1F-AAB2-98F2E16A5D6D}"/>
              </a:ext>
            </a:extLst>
          </p:cNvPr>
          <p:cNvGrpSpPr>
            <a:grpSpLocks/>
          </p:cNvGrpSpPr>
          <p:nvPr/>
        </p:nvGrpSpPr>
        <p:grpSpPr bwMode="auto">
          <a:xfrm>
            <a:off x="1530350" y="2543175"/>
            <a:ext cx="3617914" cy="1589088"/>
            <a:chOff x="532" y="-250"/>
            <a:chExt cx="2279" cy="1001"/>
          </a:xfrm>
        </p:grpSpPr>
        <p:sp>
          <p:nvSpPr>
            <p:cNvPr id="87" name="Text Box 33">
              <a:extLst>
                <a:ext uri="{FF2B5EF4-FFF2-40B4-BE49-F238E27FC236}">
                  <a16:creationId xmlns:a16="http://schemas.microsoft.com/office/drawing/2014/main" id="{46D65C56-94CF-4083-BF80-6E4871DEA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-250"/>
              <a:ext cx="22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zh-CN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zh-CN" altLang="zh-CN" sz="2400" b="1" dirty="0">
                  <a:latin typeface="Times New Roman" panose="02020603050405020304" pitchFamily="18" charset="0"/>
                </a:rPr>
                <a:t>~玻璃的热传导系数</a:t>
              </a:r>
            </a:p>
          </p:txBody>
        </p:sp>
        <p:sp>
          <p:nvSpPr>
            <p:cNvPr id="88" name="Text Box 34">
              <a:extLst>
                <a:ext uri="{FF2B5EF4-FFF2-40B4-BE49-F238E27FC236}">
                  <a16:creationId xmlns:a16="http://schemas.microsoft.com/office/drawing/2014/main" id="{288C5924-209B-476E-B2FB-5431D8CC6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" y="60"/>
              <a:ext cx="22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i="1" dirty="0">
                  <a:latin typeface="Times New Roman" panose="02020603050405020304" pitchFamily="18" charset="0"/>
                </a:rPr>
                <a:t>k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~空气的热传导系数</a:t>
              </a:r>
            </a:p>
          </p:txBody>
        </p:sp>
        <p:graphicFrame>
          <p:nvGraphicFramePr>
            <p:cNvPr id="89" name="Object 35">
              <a:extLst>
                <a:ext uri="{FF2B5EF4-FFF2-40B4-BE49-F238E27FC236}">
                  <a16:creationId xmlns:a16="http://schemas.microsoft.com/office/drawing/2014/main" id="{9F5901B6-8478-470B-9072-4DCD074DF2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0" y="592"/>
            <a:ext cx="7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7" r:id="rId4" imgW="127372" imgH="254427" progId="Equation.3">
                    <p:embed/>
                  </p:oleObj>
                </mc:Choice>
                <mc:Fallback>
                  <p:oleObj r:id="rId4" imgW="127372" imgH="254427" progId="Equation.3">
                    <p:embed/>
                    <p:pic>
                      <p:nvPicPr>
                        <p:cNvPr id="54307" name="Object 35">
                          <a:extLst>
                            <a:ext uri="{FF2B5EF4-FFF2-40B4-BE49-F238E27FC236}">
                              <a16:creationId xmlns:a16="http://schemas.microsoft.com/office/drawing/2014/main" id="{3C1E2590-9895-4906-A85F-30C6D5D19EFD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592"/>
                          <a:ext cx="7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" name="Object 36">
            <a:extLst>
              <a:ext uri="{FF2B5EF4-FFF2-40B4-BE49-F238E27FC236}">
                <a16:creationId xmlns:a16="http://schemas.microsoft.com/office/drawing/2014/main" id="{130C3FED-1290-431F-B857-A70101B59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76990"/>
              </p:ext>
            </p:extLst>
          </p:nvPr>
        </p:nvGraphicFramePr>
        <p:xfrm>
          <a:off x="1053941" y="3916305"/>
          <a:ext cx="6038340" cy="88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r:id="rId6" imgW="2807017" imgH="470217" progId="Equation.3">
                  <p:embed/>
                </p:oleObj>
              </mc:Choice>
              <mc:Fallback>
                <p:oleObj r:id="rId6" imgW="2807017" imgH="470217" progId="Equation.3">
                  <p:embed/>
                  <p:pic>
                    <p:nvPicPr>
                      <p:cNvPr id="54308" name="Object 36">
                        <a:extLst>
                          <a:ext uri="{FF2B5EF4-FFF2-40B4-BE49-F238E27FC236}">
                            <a16:creationId xmlns:a16="http://schemas.microsoft.com/office/drawing/2014/main" id="{A98BFBFD-DBC4-4041-9451-47313512583F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941" y="3916305"/>
                        <a:ext cx="6038340" cy="889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" name="Group 37">
            <a:extLst>
              <a:ext uri="{FF2B5EF4-FFF2-40B4-BE49-F238E27FC236}">
                <a16:creationId xmlns:a16="http://schemas.microsoft.com/office/drawing/2014/main" id="{D5D2D072-CFA9-4E13-B952-128BD84D60E2}"/>
              </a:ext>
            </a:extLst>
          </p:cNvPr>
          <p:cNvGrpSpPr>
            <a:grpSpLocks/>
          </p:cNvGrpSpPr>
          <p:nvPr/>
        </p:nvGrpSpPr>
        <p:grpSpPr bwMode="auto">
          <a:xfrm>
            <a:off x="672940" y="5085184"/>
            <a:ext cx="7156092" cy="938973"/>
            <a:chOff x="0" y="0"/>
            <a:chExt cx="4800" cy="816"/>
          </a:xfrm>
        </p:grpSpPr>
        <p:graphicFrame>
          <p:nvGraphicFramePr>
            <p:cNvPr id="92" name="Object 38">
              <a:extLst>
                <a:ext uri="{FF2B5EF4-FFF2-40B4-BE49-F238E27FC236}">
                  <a16:creationId xmlns:a16="http://schemas.microsoft.com/office/drawing/2014/main" id="{4AE395B4-630F-436F-8AFD-EC5D4DBC9B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0"/>
            <a:ext cx="42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9" r:id="rId8" imgW="2526521" imgH="520791" progId="Equation.3">
                    <p:embed/>
                  </p:oleObj>
                </mc:Choice>
                <mc:Fallback>
                  <p:oleObj r:id="rId8" imgW="2526521" imgH="520791" progId="Equation.3">
                    <p:embed/>
                    <p:pic>
                      <p:nvPicPr>
                        <p:cNvPr id="54310" name="Object 38">
                          <a:extLst>
                            <a:ext uri="{FF2B5EF4-FFF2-40B4-BE49-F238E27FC236}">
                              <a16:creationId xmlns:a16="http://schemas.microsoft.com/office/drawing/2014/main" id="{FA0BF6D6-11A2-4BCA-BC43-695132FC68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0"/>
                          <a:ext cx="42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AutoShape 39">
              <a:extLst>
                <a:ext uri="{FF2B5EF4-FFF2-40B4-BE49-F238E27FC236}">
                  <a16:creationId xmlns:a16="http://schemas.microsoft.com/office/drawing/2014/main" id="{0D666D4F-DD1A-4E30-97C9-21BC4515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FF99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" name="Text Box 40">
            <a:extLst>
              <a:ext uri="{FF2B5EF4-FFF2-40B4-BE49-F238E27FC236}">
                <a16:creationId xmlns:a16="http://schemas.microsoft.com/office/drawing/2014/main" id="{F4952788-D0E3-47D3-818A-572844C0C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49338"/>
            <a:ext cx="1095375" cy="5794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latin typeface="Times New Roman" panose="02020603050405020304" pitchFamily="18" charset="0"/>
                <a:ea typeface="楷体_GB2312" pitchFamily="1" charset="-122"/>
              </a:rPr>
              <a:t>建模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B70F5512-7DF2-43D9-A1A3-F57CFED4604C}"/>
              </a:ext>
            </a:extLst>
          </p:cNvPr>
          <p:cNvGrpSpPr/>
          <p:nvPr/>
        </p:nvGrpSpPr>
        <p:grpSpPr>
          <a:xfrm>
            <a:off x="6109266" y="1073821"/>
            <a:ext cx="2641059" cy="1429238"/>
            <a:chOff x="179512" y="945934"/>
            <a:chExt cx="2743200" cy="1905000"/>
          </a:xfrm>
        </p:grpSpPr>
        <p:sp>
          <p:nvSpPr>
            <p:cNvPr id="96" name="Line 20">
              <a:extLst>
                <a:ext uri="{FF2B5EF4-FFF2-40B4-BE49-F238E27FC236}">
                  <a16:creationId xmlns:a16="http://schemas.microsoft.com/office/drawing/2014/main" id="{383551D9-1747-4213-98EE-F99AA6B9D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912" y="1098334"/>
              <a:ext cx="16764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23">
              <a:extLst>
                <a:ext uri="{FF2B5EF4-FFF2-40B4-BE49-F238E27FC236}">
                  <a16:creationId xmlns:a16="http://schemas.microsoft.com/office/drawing/2014/main" id="{02CD3D1B-B2FB-451C-AAEB-680C58913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512" y="1098334"/>
              <a:ext cx="0" cy="175260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24">
              <a:extLst>
                <a:ext uri="{FF2B5EF4-FFF2-40B4-BE49-F238E27FC236}">
                  <a16:creationId xmlns:a16="http://schemas.microsoft.com/office/drawing/2014/main" id="{9CB49C17-EA06-489F-AB21-B2C68C795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712" y="1098334"/>
              <a:ext cx="0" cy="175260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25">
              <a:extLst>
                <a:ext uri="{FF2B5EF4-FFF2-40B4-BE49-F238E27FC236}">
                  <a16:creationId xmlns:a16="http://schemas.microsoft.com/office/drawing/2014/main" id="{D815FBC3-AB0D-40DD-BABD-33F9F83CE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912" y="2850934"/>
              <a:ext cx="16764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28">
              <a:extLst>
                <a:ext uri="{FF2B5EF4-FFF2-40B4-BE49-F238E27FC236}">
                  <a16:creationId xmlns:a16="http://schemas.microsoft.com/office/drawing/2014/main" id="{B6DA74C5-58A9-42C0-8203-18C3464CA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112" y="1098334"/>
              <a:ext cx="0" cy="175260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29">
              <a:extLst>
                <a:ext uri="{FF2B5EF4-FFF2-40B4-BE49-F238E27FC236}">
                  <a16:creationId xmlns:a16="http://schemas.microsoft.com/office/drawing/2014/main" id="{24539D2D-0B40-4F67-9CC9-79DCACC3C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112" y="1098334"/>
              <a:ext cx="0" cy="175260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30">
              <a:extLst>
                <a:ext uri="{FF2B5EF4-FFF2-40B4-BE49-F238E27FC236}">
                  <a16:creationId xmlns:a16="http://schemas.microsoft.com/office/drawing/2014/main" id="{154A0043-1EB6-47D5-BBFD-559F729BC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312" y="1860334"/>
              <a:ext cx="381000" cy="4572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latin typeface="Times New Roman" panose="02020603050405020304" pitchFamily="18" charset="0"/>
                </a:rPr>
                <a:t>d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31">
              <a:extLst>
                <a:ext uri="{FF2B5EF4-FFF2-40B4-BE49-F238E27FC236}">
                  <a16:creationId xmlns:a16="http://schemas.microsoft.com/office/drawing/2014/main" id="{D13AA516-A283-401E-BC82-B2C233D73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912" y="1860334"/>
              <a:ext cx="381000" cy="4572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latin typeface="Times New Roman" panose="02020603050405020304" pitchFamily="18" charset="0"/>
                </a:rPr>
                <a:t>d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" name="Line 32">
              <a:extLst>
                <a:ext uri="{FF2B5EF4-FFF2-40B4-BE49-F238E27FC236}">
                  <a16:creationId xmlns:a16="http://schemas.microsoft.com/office/drawing/2014/main" id="{D7B5F445-6CA4-426C-A8AE-4B92386BA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712" y="2088934"/>
              <a:ext cx="3048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33">
              <a:extLst>
                <a:ext uri="{FF2B5EF4-FFF2-40B4-BE49-F238E27FC236}">
                  <a16:creationId xmlns:a16="http://schemas.microsoft.com/office/drawing/2014/main" id="{18843F2F-7159-474E-B90E-CE799BA46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312" y="2088934"/>
              <a:ext cx="3048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34">
              <a:extLst>
                <a:ext uri="{FF2B5EF4-FFF2-40B4-BE49-F238E27FC236}">
                  <a16:creationId xmlns:a16="http://schemas.microsoft.com/office/drawing/2014/main" id="{93286B78-4AA8-4563-9236-617B7F738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0112" y="2088934"/>
              <a:ext cx="2286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BE98F781-85C0-4977-96FF-77C2EBD8B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712" y="2088934"/>
              <a:ext cx="2286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37">
              <a:extLst>
                <a:ext uri="{FF2B5EF4-FFF2-40B4-BE49-F238E27FC236}">
                  <a16:creationId xmlns:a16="http://schemas.microsoft.com/office/drawing/2014/main" id="{8AE1880D-67DF-4DF4-AB6F-5F71E558C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712" y="1860334"/>
              <a:ext cx="381000" cy="4572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i="1">
                  <a:latin typeface="Times New Roman" panose="02020603050405020304" pitchFamily="18" charset="0"/>
                </a:rPr>
                <a:t>l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9" name="Text Box 38">
              <a:extLst>
                <a:ext uri="{FF2B5EF4-FFF2-40B4-BE49-F238E27FC236}">
                  <a16:creationId xmlns:a16="http://schemas.microsoft.com/office/drawing/2014/main" id="{0BCA43E1-2B1A-49B2-87E8-F0901F5E9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2" y="945934"/>
              <a:ext cx="533400" cy="118745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室内 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0" name="Text Box 39">
              <a:extLst>
                <a:ext uri="{FF2B5EF4-FFF2-40B4-BE49-F238E27FC236}">
                  <a16:creationId xmlns:a16="http://schemas.microsoft.com/office/drawing/2014/main" id="{10B4365B-3E3B-4D99-A4A0-02AED723E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9312" y="945934"/>
              <a:ext cx="533400" cy="118745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室外 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61A361A-746E-4EAA-A14C-5ECB85298C3C}"/>
              </a:ext>
            </a:extLst>
          </p:cNvPr>
          <p:cNvSpPr/>
          <p:nvPr/>
        </p:nvSpPr>
        <p:spPr>
          <a:xfrm>
            <a:off x="7037281" y="1286353"/>
            <a:ext cx="3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D5ADCD-9836-41AA-B5A9-072993B03034}"/>
              </a:ext>
            </a:extLst>
          </p:cNvPr>
          <p:cNvSpPr/>
          <p:nvPr/>
        </p:nvSpPr>
        <p:spPr>
          <a:xfrm>
            <a:off x="7426358" y="128635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8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17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2.2 </a:t>
            </a:r>
            <a:r>
              <a:rPr lang="zh-CN" altLang="en-US" sz="3600" dirty="0"/>
              <a:t>双层玻璃窗的功效</a:t>
            </a:r>
          </a:p>
        </p:txBody>
      </p:sp>
      <p:sp>
        <p:nvSpPr>
          <p:cNvPr id="83" name="Text Box 29">
            <a:extLst>
              <a:ext uri="{FF2B5EF4-FFF2-40B4-BE49-F238E27FC236}">
                <a16:creationId xmlns:a16="http://schemas.microsoft.com/office/drawing/2014/main" id="{29CCE61D-E409-4AAA-A715-DF48123AA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25538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记</a:t>
            </a:r>
            <a:r>
              <a:rPr lang="zh-CN" altLang="en-US" sz="2400" b="1" dirty="0">
                <a:latin typeface="Times New Roman" panose="02020603050405020304" pitchFamily="18" charset="0"/>
              </a:rPr>
              <a:t>单</a:t>
            </a:r>
            <a:r>
              <a:rPr lang="zh-CN" altLang="zh-CN" sz="2400" b="1" dirty="0">
                <a:latin typeface="Times New Roman" panose="02020603050405020304" pitchFamily="18" charset="0"/>
              </a:rPr>
              <a:t>层玻璃窗传导的热量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2</a:t>
            </a:r>
            <a:endParaRPr lang="zh-CN" altLang="zh-CN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94" name="Text Box 40">
            <a:extLst>
              <a:ext uri="{FF2B5EF4-FFF2-40B4-BE49-F238E27FC236}">
                <a16:creationId xmlns:a16="http://schemas.microsoft.com/office/drawing/2014/main" id="{F4952788-D0E3-47D3-818A-572844C0C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49338"/>
            <a:ext cx="1095375" cy="5794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latin typeface="Times New Roman" panose="02020603050405020304" pitchFamily="18" charset="0"/>
                <a:ea typeface="楷体_GB2312" pitchFamily="1" charset="-122"/>
              </a:rPr>
              <a:t>建模</a:t>
            </a:r>
          </a:p>
        </p:txBody>
      </p:sp>
      <p:graphicFrame>
        <p:nvGraphicFramePr>
          <p:cNvPr id="37" name="Object 3">
            <a:extLst>
              <a:ext uri="{FF2B5EF4-FFF2-40B4-BE49-F238E27FC236}">
                <a16:creationId xmlns:a16="http://schemas.microsoft.com/office/drawing/2014/main" id="{7FAA008F-552B-4D59-89A7-AFBAA6BC2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529066"/>
              </p:ext>
            </p:extLst>
          </p:nvPr>
        </p:nvGraphicFramePr>
        <p:xfrm>
          <a:off x="1587325" y="1705667"/>
          <a:ext cx="2907960" cy="929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r:id="rId4" imgW="1092991" imgH="470421" progId="Equation.3">
                  <p:embed/>
                </p:oleObj>
              </mc:Choice>
              <mc:Fallback>
                <p:oleObj r:id="rId4" imgW="1092991" imgH="470421" progId="Equation.3">
                  <p:embed/>
                  <p:pic>
                    <p:nvPicPr>
                      <p:cNvPr id="55299" name="Object 3">
                        <a:extLst>
                          <a:ext uri="{FF2B5EF4-FFF2-40B4-BE49-F238E27FC236}">
                            <a16:creationId xmlns:a16="http://schemas.microsoft.com/office/drawing/2014/main" id="{FABE02A0-A93B-4F83-9543-0C2C8200A879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325" y="1705667"/>
                        <a:ext cx="2907960" cy="929118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4">
            <a:extLst>
              <a:ext uri="{FF2B5EF4-FFF2-40B4-BE49-F238E27FC236}">
                <a16:creationId xmlns:a16="http://schemas.microsoft.com/office/drawing/2014/main" id="{86C8179D-DF68-4BE4-A09A-C52BC5FA0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86" y="2819141"/>
            <a:ext cx="5037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双层与单层窗传导的热量之比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" name="Object 25">
            <a:extLst>
              <a:ext uri="{FF2B5EF4-FFF2-40B4-BE49-F238E27FC236}">
                <a16:creationId xmlns:a16="http://schemas.microsoft.com/office/drawing/2014/main" id="{1BCB35B6-F958-43B1-B555-8FE411F9C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208125"/>
              </p:ext>
            </p:extLst>
          </p:nvPr>
        </p:nvGraphicFramePr>
        <p:xfrm>
          <a:off x="684018" y="3429000"/>
          <a:ext cx="5112118" cy="1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r:id="rId6" imgW="2145686" imgH="520791" progId="Equation.3">
                  <p:embed/>
                </p:oleObj>
              </mc:Choice>
              <mc:Fallback>
                <p:oleObj r:id="rId6" imgW="2145686" imgH="520791" progId="Equation.3">
                  <p:embed/>
                  <p:pic>
                    <p:nvPicPr>
                      <p:cNvPr id="55321" name="Object 25">
                        <a:extLst>
                          <a:ext uri="{FF2B5EF4-FFF2-40B4-BE49-F238E27FC236}">
                            <a16:creationId xmlns:a16="http://schemas.microsoft.com/office/drawing/2014/main" id="{24C2EE8B-DAB9-4052-8F79-2C77FDDACC47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18" y="3429000"/>
                        <a:ext cx="5112118" cy="1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6">
            <a:extLst>
              <a:ext uri="{FF2B5EF4-FFF2-40B4-BE49-F238E27FC236}">
                <a16:creationId xmlns:a16="http://schemas.microsoft.com/office/drawing/2014/main" id="{54E9E1BF-BF9A-490C-9EEE-2C3588246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613638"/>
              </p:ext>
            </p:extLst>
          </p:nvPr>
        </p:nvGraphicFramePr>
        <p:xfrm>
          <a:off x="6444208" y="3402803"/>
          <a:ext cx="1800200" cy="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r:id="rId8" imgW="584517" imgH="254317" progId="Equation.3">
                  <p:embed/>
                </p:oleObj>
              </mc:Choice>
              <mc:Fallback>
                <p:oleObj r:id="rId8" imgW="584517" imgH="254317" progId="Equation.3">
                  <p:embed/>
                  <p:pic>
                    <p:nvPicPr>
                      <p:cNvPr id="55322" name="Object 26">
                        <a:extLst>
                          <a:ext uri="{FF2B5EF4-FFF2-40B4-BE49-F238E27FC236}">
                            <a16:creationId xmlns:a16="http://schemas.microsoft.com/office/drawing/2014/main" id="{FD765361-6F0B-4494-B675-432CEA48AF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402803"/>
                        <a:ext cx="1800200" cy="7082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3">
            <a:extLst>
              <a:ext uri="{FF2B5EF4-FFF2-40B4-BE49-F238E27FC236}">
                <a16:creationId xmlns:a16="http://schemas.microsoft.com/office/drawing/2014/main" id="{A01AD352-2440-4480-8F27-E90E4F7FDB57}"/>
              </a:ext>
            </a:extLst>
          </p:cNvPr>
          <p:cNvGrpSpPr>
            <a:grpSpLocks/>
          </p:cNvGrpSpPr>
          <p:nvPr/>
        </p:nvGrpSpPr>
        <p:grpSpPr bwMode="auto">
          <a:xfrm>
            <a:off x="5940152" y="1125538"/>
            <a:ext cx="2339474" cy="1393766"/>
            <a:chOff x="0" y="192"/>
            <a:chExt cx="1584" cy="1152"/>
          </a:xfrm>
        </p:grpSpPr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EB1F56CC-5B8A-4EBD-8917-6CD874C9B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40"/>
              <a:ext cx="1056" cy="1104"/>
              <a:chOff x="0" y="240"/>
              <a:chExt cx="1056" cy="1104"/>
            </a:xfrm>
          </p:grpSpPr>
          <p:sp>
            <p:nvSpPr>
              <p:cNvPr id="48" name="Line 5">
                <a:extLst>
                  <a:ext uri="{FF2B5EF4-FFF2-40B4-BE49-F238E27FC236}">
                    <a16:creationId xmlns:a16="http://schemas.microsoft.com/office/drawing/2014/main" id="{683DBC8F-0CA6-4013-8FA9-4B7A1A890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05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8">
                <a:extLst>
                  <a:ext uri="{FF2B5EF4-FFF2-40B4-BE49-F238E27FC236}">
                    <a16:creationId xmlns:a16="http://schemas.microsoft.com/office/drawing/2014/main" id="{0F595B58-10BC-410B-9DD4-657C34DCB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40"/>
                <a:ext cx="0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9">
                <a:extLst>
                  <a:ext uri="{FF2B5EF4-FFF2-40B4-BE49-F238E27FC236}">
                    <a16:creationId xmlns:a16="http://schemas.microsoft.com/office/drawing/2014/main" id="{ACB8F43C-45C8-478D-BA5A-FDDE3599E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"/>
                <a:ext cx="0" cy="110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0">
                <a:extLst>
                  <a:ext uri="{FF2B5EF4-FFF2-40B4-BE49-F238E27FC236}">
                    <a16:creationId xmlns:a16="http://schemas.microsoft.com/office/drawing/2014/main" id="{4C953215-A6A3-49A2-9536-6B3A78A4C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44"/>
                <a:ext cx="105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" name="Text Box 13">
              <a:extLst>
                <a:ext uri="{FF2B5EF4-FFF2-40B4-BE49-F238E27FC236}">
                  <a16:creationId xmlns:a16="http://schemas.microsoft.com/office/drawing/2014/main" id="{71E9DBD1-7457-4A0F-A92E-DE36FB992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720"/>
              <a:ext cx="336" cy="28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zh-CN" sz="2400" b="1" i="1" dirty="0">
                  <a:latin typeface="Times New Roman" panose="02020603050405020304" pitchFamily="18" charset="0"/>
                </a:rPr>
                <a:t>d</a:t>
              </a: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956B000A-9ADC-43EF-95EF-591BA3C1F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864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0FD0267A-836B-470B-A6C8-2E80D2901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864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8EB22D42-5263-48C0-96E3-4A9CAAA23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336" cy="74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室内 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3E4F8306-76EB-4A29-BF52-FABF3BF7D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2"/>
              <a:ext cx="336" cy="74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室外 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2" name="Text Box 27">
            <a:extLst>
              <a:ext uri="{FF2B5EF4-FFF2-40B4-BE49-F238E27FC236}">
                <a16:creationId xmlns:a16="http://schemas.microsoft.com/office/drawing/2014/main" id="{9B6BC8D7-CC0D-4B45-AFBD-A2085082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10" y="4660938"/>
            <a:ext cx="728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</a:rPr>
              <a:t>=4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zh-CN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-3 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~8 10</a:t>
            </a:r>
            <a:r>
              <a:rPr lang="zh-CN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-3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</a:rPr>
              <a:t>=2.5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zh-CN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-4</a:t>
            </a:r>
            <a:r>
              <a: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</a:rPr>
              <a:t>/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</a:rPr>
              <a:t>=16 ~32</a:t>
            </a:r>
          </a:p>
        </p:txBody>
      </p:sp>
      <p:sp>
        <p:nvSpPr>
          <p:cNvPr id="54" name="Text Box 29">
            <a:extLst>
              <a:ext uri="{FF2B5EF4-FFF2-40B4-BE49-F238E27FC236}">
                <a16:creationId xmlns:a16="http://schemas.microsoft.com/office/drawing/2014/main" id="{08C14025-99A5-4632-A125-A074A56C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53" y="5147836"/>
            <a:ext cx="232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取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</a:rPr>
              <a:t>/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zh-CN" sz="2800" b="1" dirty="0">
                <a:latin typeface="Times New Roman" panose="02020603050405020304" pitchFamily="18" charset="0"/>
              </a:rPr>
              <a:t>=16</a:t>
            </a:r>
          </a:p>
        </p:txBody>
      </p:sp>
      <p:grpSp>
        <p:nvGrpSpPr>
          <p:cNvPr id="55" name="Group 30">
            <a:extLst>
              <a:ext uri="{FF2B5EF4-FFF2-40B4-BE49-F238E27FC236}">
                <a16:creationId xmlns:a16="http://schemas.microsoft.com/office/drawing/2014/main" id="{840704C7-97FD-41D7-B4E3-C157CDE6492B}"/>
              </a:ext>
            </a:extLst>
          </p:cNvPr>
          <p:cNvGrpSpPr>
            <a:grpSpLocks/>
          </p:cNvGrpSpPr>
          <p:nvPr/>
        </p:nvGrpSpPr>
        <p:grpSpPr bwMode="auto">
          <a:xfrm>
            <a:off x="2131219" y="5359074"/>
            <a:ext cx="4305185" cy="878238"/>
            <a:chOff x="0" y="0"/>
            <a:chExt cx="3024" cy="768"/>
          </a:xfrm>
        </p:grpSpPr>
        <p:graphicFrame>
          <p:nvGraphicFramePr>
            <p:cNvPr id="56" name="Object 31">
              <a:extLst>
                <a:ext uri="{FF2B5EF4-FFF2-40B4-BE49-F238E27FC236}">
                  <a16:creationId xmlns:a16="http://schemas.microsoft.com/office/drawing/2014/main" id="{32A69F11-C2B7-41E5-9B6B-6E76AA3956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" y="0"/>
            <a:ext cx="256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4" r:id="rId10" imgW="1485572" imgH="520791" progId="Equation.3">
                    <p:embed/>
                  </p:oleObj>
                </mc:Choice>
                <mc:Fallback>
                  <p:oleObj r:id="rId10" imgW="1485572" imgH="520791" progId="Equation.3">
                    <p:embed/>
                    <p:pic>
                      <p:nvPicPr>
                        <p:cNvPr id="55327" name="Object 31">
                          <a:extLst>
                            <a:ext uri="{FF2B5EF4-FFF2-40B4-BE49-F238E27FC236}">
                              <a16:creationId xmlns:a16="http://schemas.microsoft.com/office/drawing/2014/main" id="{2066DECE-33C9-4349-AF03-6B12FA4C75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0"/>
                          <a:ext cx="2568" cy="76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AutoShape 32">
              <a:extLst>
                <a:ext uri="{FF2B5EF4-FFF2-40B4-BE49-F238E27FC236}">
                  <a16:creationId xmlns:a16="http://schemas.microsoft.com/office/drawing/2014/main" id="{D13470E4-75EC-4077-BE55-EECF4D6E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CC66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91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52" grpId="0" autoUpdateAnimBg="0"/>
      <p:bldP spid="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18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2.2 </a:t>
            </a:r>
            <a:r>
              <a:rPr lang="zh-CN" altLang="en-US" sz="3600" dirty="0"/>
              <a:t>双层玻璃窗的功效</a:t>
            </a: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5F948F3-D8A7-4751-9907-0F5C47DB0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0728"/>
            <a:ext cx="1655539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楷体_GB2312" pitchFamily="1" charset="-122"/>
              </a:rPr>
              <a:t>模型应用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4B970EE2-A61E-45F7-B619-91548248E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取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h</a:t>
            </a:r>
            <a:r>
              <a:rPr lang="zh-CN" altLang="zh-CN" sz="2800" b="1" dirty="0">
                <a:latin typeface="Times New Roman" panose="02020603050405020304" pitchFamily="18" charset="0"/>
              </a:rPr>
              <a:t>=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l/d</a:t>
            </a:r>
            <a:r>
              <a:rPr lang="zh-CN" altLang="zh-CN" sz="2800" b="1" dirty="0">
                <a:latin typeface="Times New Roman" panose="02020603050405020304" pitchFamily="18" charset="0"/>
              </a:rPr>
              <a:t>=4,  则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</a:rPr>
              <a:t>/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</a:rPr>
              <a:t>=0.03</a:t>
            </a: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AFAE0641-7AD4-4BF1-BF15-23F7CEA69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93950"/>
            <a:ext cx="8215064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即双层玻璃窗与同样多材料的单层玻璃窗相比，可减少97%的热量损失。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D54548B0-F430-4F70-AA56-479B58631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92" y="3797423"/>
            <a:ext cx="1771576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楷体_GB2312" pitchFamily="1" charset="-122"/>
              </a:rPr>
              <a:t>结果分析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A81000B1-8B8A-47F4-A3B1-1F130D40F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74261"/>
            <a:ext cx="7696200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Q</a:t>
            </a:r>
            <a:r>
              <a:rPr lang="zh-CN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/</a:t>
            </a:r>
            <a:r>
              <a:rPr lang="zh-CN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Q</a:t>
            </a:r>
            <a:r>
              <a:rPr lang="zh-CN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zh-CN" sz="2400" b="1" dirty="0">
                <a:latin typeface="楷体_GB2312" pitchFamily="1" charset="-122"/>
                <a:ea typeface="楷体_GB2312" pitchFamily="1" charset="-122"/>
              </a:rPr>
              <a:t>所以如此小，是由于层间空气极低的热传导系数 </a:t>
            </a:r>
            <a:r>
              <a:rPr lang="zh-CN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k</a:t>
            </a:r>
            <a:r>
              <a:rPr lang="zh-CN" altLang="zh-CN" sz="2400" b="1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 b="1" dirty="0">
                <a:latin typeface="楷体_GB2312" pitchFamily="1" charset="-122"/>
                <a:ea typeface="楷体_GB2312" pitchFamily="1" charset="-122"/>
              </a:rPr>
              <a:t>, 而这要求空气非常干燥、不流通。</a:t>
            </a:r>
            <a:endParaRPr lang="zh-CN" altLang="zh-CN" sz="2400" b="1" baseline="-25000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34" name="Object 27">
            <a:extLst>
              <a:ext uri="{FF2B5EF4-FFF2-40B4-BE49-F238E27FC236}">
                <a16:creationId xmlns:a16="http://schemas.microsoft.com/office/drawing/2014/main" id="{873EF09D-1ED2-46F8-876D-02ADE426A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838200"/>
          <a:ext cx="3276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r:id="rId4" imgW="1485572" imgH="520791" progId="Equation.3">
                  <p:embed/>
                </p:oleObj>
              </mc:Choice>
              <mc:Fallback>
                <p:oleObj r:id="rId4" imgW="1485572" imgH="520791" progId="Equation.3">
                  <p:embed/>
                  <p:pic>
                    <p:nvPicPr>
                      <p:cNvPr id="56347" name="Object 27">
                        <a:extLst>
                          <a:ext uri="{FF2B5EF4-FFF2-40B4-BE49-F238E27FC236}">
                            <a16:creationId xmlns:a16="http://schemas.microsoft.com/office/drawing/2014/main" id="{67B5E2BA-C60E-4B73-B0FE-275211ED684A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38200"/>
                        <a:ext cx="32766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8">
            <a:extLst>
              <a:ext uri="{FF2B5EF4-FFF2-40B4-BE49-F238E27FC236}">
                <a16:creationId xmlns:a16="http://schemas.microsoft.com/office/drawing/2014/main" id="{EC4DFAAE-51AF-40EC-8C74-4D32A0D4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617369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双层窗的功效不会如此之大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30" grpId="0" animBg="1" autoUpdateAnimBg="0"/>
      <p:bldP spid="31" grpId="0" animBg="1" autoUpdateAnimBg="0"/>
      <p:bldP spid="32" grpId="0" animBg="1" autoUpdateAnimBg="0"/>
      <p:bldP spid="3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2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7164"/>
            <a:ext cx="8388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第二章 初等模型</a:t>
            </a: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0" name="Text Box 8">
            <a:extLst>
              <a:ext uri="{FF2B5EF4-FFF2-40B4-BE49-F238E27FC236}">
                <a16:creationId xmlns:a16="http://schemas.microsoft.com/office/drawing/2014/main" id="{C0FCE857-6EE2-4991-90FB-ED8B57D5B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556792"/>
            <a:ext cx="36724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.1   </a:t>
            </a:r>
            <a:r>
              <a:rPr lang="zh-CN" altLang="en-US" sz="2400" b="1" u="sng" dirty="0">
                <a:latin typeface="Times New Roman" panose="02020603050405020304" pitchFamily="18" charset="0"/>
                <a:ea typeface="楷体_GB2312" pitchFamily="1" charset="-122"/>
              </a:rPr>
              <a:t>公平的席位分配</a:t>
            </a:r>
            <a:endParaRPr lang="zh-CN" altLang="zh-CN" sz="2400" b="1" u="sng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.2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双层玻璃窗的功效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94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3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latin typeface="Times New Roman" panose="02020603050405020304" pitchFamily="18" charset="0"/>
                <a:ea typeface="隶书" panose="02010509060101010101" pitchFamily="49" charset="-122"/>
              </a:rPr>
              <a:t>问题</a:t>
            </a: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CB71BF18-2C24-46FC-BF15-4139B332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zh-CN" sz="2400" b="1" dirty="0">
                <a:latin typeface="Times New Roman" panose="02020603050405020304" pitchFamily="18" charset="0"/>
              </a:rPr>
              <a:t>三个系学生共200名（甲系100，乙系60，丙系40），代表会议共20席，按比例分配，三个系分别为10，6，4席。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D0884B-0C59-447C-8884-B86FA30AB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25152"/>
              </p:ext>
            </p:extLst>
          </p:nvPr>
        </p:nvGraphicFramePr>
        <p:xfrm>
          <a:off x="1500336" y="28097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6708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505311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2086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7736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某校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甲系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乙系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丙系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0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4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人数比例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r>
                        <a:rPr lang="zh-CN" altLang="en-US" b="1" dirty="0"/>
                        <a:t>席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1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4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问题</a:t>
            </a: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CB71BF18-2C24-46FC-BF15-4139B332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zh-CN" sz="2400" b="1" dirty="0">
                <a:latin typeface="Times New Roman" panose="02020603050405020304" pitchFamily="18" charset="0"/>
              </a:rPr>
              <a:t>三个系学生共200名（甲系100，乙系60，丙系40），代表会议共20席，按比例分配，三个系分别为10，6，4席。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D0884B-0C59-447C-8884-B86FA30AB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63391"/>
              </p:ext>
            </p:extLst>
          </p:nvPr>
        </p:nvGraphicFramePr>
        <p:xfrm>
          <a:off x="1500336" y="28097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6708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505311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2086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7736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某校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甲系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乙系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丙系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0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4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人数比例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r>
                        <a:rPr lang="zh-CN" altLang="en-US" b="1" dirty="0"/>
                        <a:t>席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0742"/>
                  </a:ext>
                </a:extLst>
              </a:tr>
            </a:tbl>
          </a:graphicData>
        </a:graphic>
      </p:graphicFrame>
      <p:sp>
        <p:nvSpPr>
          <p:cNvPr id="10" name="Text Box 27">
            <a:extLst>
              <a:ext uri="{FF2B5EF4-FFF2-40B4-BE49-F238E27FC236}">
                <a16:creationId xmlns:a16="http://schemas.microsoft.com/office/drawing/2014/main" id="{B9A020CB-375A-4721-8517-D40278772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82" y="1731045"/>
            <a:ext cx="81145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zh-CN" sz="2400" b="1" dirty="0">
                <a:latin typeface="Times New Roman" panose="02020603050405020304" pitchFamily="18" charset="0"/>
              </a:rPr>
              <a:t>现因学生转系，</a:t>
            </a: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三系人数为103, 63, 34, 问20席如何分配。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2EF6BC-4A38-4ECF-AD5A-50569EB807D4}"/>
              </a:ext>
            </a:extLst>
          </p:cNvPr>
          <p:cNvSpPr txBox="1"/>
          <p:nvPr/>
        </p:nvSpPr>
        <p:spPr>
          <a:xfrm>
            <a:off x="107504" y="4869160"/>
            <a:ext cx="133882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惯例分配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最大剩余法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1ABC7-E570-46FC-ABCE-C0B6233E5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20" y="5013176"/>
            <a:ext cx="6139684" cy="787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4390FE-7730-4EB3-B95C-777840AE36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56" y="4323575"/>
            <a:ext cx="6139683" cy="7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91680" y="295410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5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问题</a:t>
            </a: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CB71BF18-2C24-46FC-BF15-4139B332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zh-CN" sz="2400" b="1" dirty="0">
                <a:latin typeface="Times New Roman" panose="02020603050405020304" pitchFamily="18" charset="0"/>
              </a:rPr>
              <a:t>三个系学生共200名（甲系100，乙系60，丙系40），代表会议共20席，按比例分配，三个系分别为10，6，4席。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D0884B-0C59-447C-8884-B86FA30AB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141"/>
              </p:ext>
            </p:extLst>
          </p:nvPr>
        </p:nvGraphicFramePr>
        <p:xfrm>
          <a:off x="1500336" y="28097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6708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505311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2086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7736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某校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甲系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乙系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丙系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0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4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人数比例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r>
                        <a:rPr lang="zh-CN" altLang="en-US" b="1" dirty="0"/>
                        <a:t>席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0742"/>
                  </a:ext>
                </a:extLst>
              </a:tr>
            </a:tbl>
          </a:graphicData>
        </a:graphic>
      </p:graphicFrame>
      <p:sp>
        <p:nvSpPr>
          <p:cNvPr id="10" name="Text Box 27">
            <a:extLst>
              <a:ext uri="{FF2B5EF4-FFF2-40B4-BE49-F238E27FC236}">
                <a16:creationId xmlns:a16="http://schemas.microsoft.com/office/drawing/2014/main" id="{B9A020CB-375A-4721-8517-D40278772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82" y="1731045"/>
            <a:ext cx="81145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zh-CN" sz="2400" b="1" dirty="0">
                <a:latin typeface="Times New Roman" panose="02020603050405020304" pitchFamily="18" charset="0"/>
              </a:rPr>
              <a:t>现因学生转系，</a:t>
            </a: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三系人数为103, 63, 34, 问20席如何分配。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CE0528-6957-40EF-AF37-AFD003147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42817"/>
              </p:ext>
            </p:extLst>
          </p:nvPr>
        </p:nvGraphicFramePr>
        <p:xfrm>
          <a:off x="1500336" y="43219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78147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566650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732054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26178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共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人数比例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51.3%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31.5%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17%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0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实际分配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4865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0FABFE-0B4E-45D1-BF3E-EB5E8C666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5043"/>
              </p:ext>
            </p:extLst>
          </p:nvPr>
        </p:nvGraphicFramePr>
        <p:xfrm>
          <a:off x="1500336" y="58210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718061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84101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302586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00322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席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10.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818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615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实际分配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10+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6+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215035"/>
                  </a:ext>
                </a:extLst>
              </a:tr>
            </a:tbl>
          </a:graphicData>
        </a:graphic>
      </p:graphicFrame>
      <p:sp>
        <p:nvSpPr>
          <p:cNvPr id="13" name="Text Box 28">
            <a:extLst>
              <a:ext uri="{FF2B5EF4-FFF2-40B4-BE49-F238E27FC236}">
                <a16:creationId xmlns:a16="http://schemas.microsoft.com/office/drawing/2014/main" id="{029ED5E4-219C-40D3-901C-132A35979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204864"/>
            <a:ext cx="449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zh-CN" sz="2400" b="1" dirty="0">
                <a:latin typeface="Times New Roman" panose="02020603050405020304" pitchFamily="18" charset="0"/>
              </a:rPr>
              <a:t>若增加为21席，又如何分配。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7433E7-EC81-4204-B460-6209FB97AEBD}"/>
              </a:ext>
            </a:extLst>
          </p:cNvPr>
          <p:cNvSpPr txBox="1"/>
          <p:nvPr/>
        </p:nvSpPr>
        <p:spPr>
          <a:xfrm>
            <a:off x="107504" y="4869160"/>
            <a:ext cx="133882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惯例分配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最大剩余法</a:t>
            </a:r>
          </a:p>
        </p:txBody>
      </p:sp>
    </p:spTree>
    <p:extLst>
      <p:ext uri="{BB962C8B-B14F-4D97-AF65-F5344CB8AC3E}">
        <p14:creationId xmlns:p14="http://schemas.microsoft.com/office/powerpoint/2010/main" val="134135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6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" y="883030"/>
            <a:ext cx="609600" cy="206210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分配不公</a:t>
            </a:r>
            <a:endParaRPr lang="zh-CN" altLang="zh-CN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1BDB662-9C8B-4B05-9F52-AF6B77BF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3414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原因：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80F5F8-26FF-4F69-B4A6-E085F1BF18F9}"/>
              </a:ext>
            </a:extLst>
          </p:cNvPr>
          <p:cNvSpPr/>
          <p:nvPr/>
        </p:nvSpPr>
        <p:spPr>
          <a:xfrm>
            <a:off x="797496" y="1361002"/>
            <a:ext cx="2550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</a:rPr>
              <a:t>20</a:t>
            </a:r>
            <a:r>
              <a:rPr lang="zh-CN" altLang="en-US" b="1" dirty="0">
                <a:latin typeface="Times New Roman" panose="02020603050405020304" pitchFamily="18" charset="0"/>
              </a:rPr>
              <a:t>席时：丙分到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席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E37D54-E08A-47DC-8014-2CF7DCB60268}"/>
              </a:ext>
            </a:extLst>
          </p:cNvPr>
          <p:cNvSpPr/>
          <p:nvPr/>
        </p:nvSpPr>
        <p:spPr>
          <a:xfrm>
            <a:off x="797496" y="168159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</a:rPr>
              <a:t>21</a:t>
            </a:r>
            <a:r>
              <a:rPr lang="zh-CN" altLang="en-US" b="1" dirty="0">
                <a:latin typeface="Times New Roman" panose="02020603050405020304" pitchFamily="18" charset="0"/>
              </a:rPr>
              <a:t>席时：丙分到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席</a:t>
            </a:r>
            <a:endParaRPr lang="zh-CN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BF35495-EFF5-4DBD-97F2-6C4E1D93B3AB}"/>
              </a:ext>
            </a:extLst>
          </p:cNvPr>
          <p:cNvSpPr txBox="1">
            <a:spLocks/>
          </p:cNvSpPr>
          <p:nvPr/>
        </p:nvSpPr>
        <p:spPr>
          <a:xfrm>
            <a:off x="1691680" y="2637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6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D3FAAD3-3E1E-4C50-B6E0-7D7AB631B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15625"/>
              </p:ext>
            </p:extLst>
          </p:nvPr>
        </p:nvGraphicFramePr>
        <p:xfrm>
          <a:off x="1500336" y="24928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6708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505311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2086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7736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某校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甲系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乙系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>
                          <a:latin typeface="Times New Roman" panose="02020603050405020304" pitchFamily="18" charset="0"/>
                        </a:rPr>
                        <a:t>丙系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0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4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人数比例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r>
                        <a:rPr lang="zh-CN" altLang="en-US" b="1" dirty="0"/>
                        <a:t>席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0742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23B7D1A-500C-4144-B40B-259018BA5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15650"/>
              </p:ext>
            </p:extLst>
          </p:nvPr>
        </p:nvGraphicFramePr>
        <p:xfrm>
          <a:off x="1500336" y="400506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78147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566650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732054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26178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共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人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人数比例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51.3%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31.5%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17%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0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实际分配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48654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E0178E9-3FEE-4F8D-A643-5F6573B91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92704"/>
              </p:ext>
            </p:extLst>
          </p:nvPr>
        </p:nvGraphicFramePr>
        <p:xfrm>
          <a:off x="1500336" y="55042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718061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84101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302586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00322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席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10.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818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615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实际分配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11</a:t>
                      </a:r>
                      <a:endParaRPr lang="zh-CN" alt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215035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E49A5FA8-9832-4138-B205-F4BAB2E2F7A2}"/>
              </a:ext>
            </a:extLst>
          </p:cNvPr>
          <p:cNvSpPr/>
          <p:nvPr/>
        </p:nvSpPr>
        <p:spPr>
          <a:xfrm>
            <a:off x="6632526" y="5192814"/>
            <a:ext cx="43204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BDA32CE-8A14-4D6B-A447-FD5603A4E703}"/>
              </a:ext>
            </a:extLst>
          </p:cNvPr>
          <p:cNvSpPr/>
          <p:nvPr/>
        </p:nvSpPr>
        <p:spPr>
          <a:xfrm>
            <a:off x="6632526" y="5958995"/>
            <a:ext cx="43204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3070B2-09E3-4F51-AA80-49405B896F0F}"/>
              </a:ext>
            </a:extLst>
          </p:cNvPr>
          <p:cNvSpPr txBox="1"/>
          <p:nvPr/>
        </p:nvSpPr>
        <p:spPr>
          <a:xfrm>
            <a:off x="107504" y="4869160"/>
            <a:ext cx="133882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惯例分配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最大剩余法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FB4B22-A402-497A-BAEC-244941311C71}"/>
              </a:ext>
            </a:extLst>
          </p:cNvPr>
          <p:cNvSpPr txBox="1"/>
          <p:nvPr/>
        </p:nvSpPr>
        <p:spPr>
          <a:xfrm>
            <a:off x="3657962" y="1514835"/>
            <a:ext cx="11079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席位悖论</a:t>
            </a:r>
          </a:p>
        </p:txBody>
      </p:sp>
    </p:spTree>
    <p:extLst>
      <p:ext uri="{BB962C8B-B14F-4D97-AF65-F5344CB8AC3E}">
        <p14:creationId xmlns:p14="http://schemas.microsoft.com/office/powerpoint/2010/main" val="298048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206210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模型构造</a:t>
            </a:r>
            <a:endParaRPr lang="zh-CN" altLang="zh-CN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CB71BF18-2C24-46FC-BF15-4139B332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、确立衡量公平分配席位的指标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E38C10F-486B-41DC-974C-B3F67A960D37}"/>
              </a:ext>
            </a:extLst>
          </p:cNvPr>
          <p:cNvSpPr txBox="1">
            <a:spLocks/>
          </p:cNvSpPr>
          <p:nvPr/>
        </p:nvSpPr>
        <p:spPr>
          <a:xfrm>
            <a:off x="6876256" y="6440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7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B448C3F6-D36A-4D4D-8C2C-D74538BB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4" y="1581755"/>
            <a:ext cx="52456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</a:rPr>
              <a:t>符号假设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3DBE5D56-8BE6-4CD5-8050-D1AEB395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961" y="1988840"/>
            <a:ext cx="4967287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rgbClr val="66CC33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200" dirty="0"/>
              <a:t>两方：                  甲</a:t>
            </a:r>
            <a:r>
              <a:rPr lang="en-US" altLang="zh-CN" sz="2200" dirty="0"/>
              <a:t>A  </a:t>
            </a:r>
            <a:r>
              <a:rPr lang="zh-CN" altLang="en-US" sz="2200" dirty="0"/>
              <a:t>乙</a:t>
            </a:r>
            <a:r>
              <a:rPr lang="en-US" altLang="zh-CN" sz="2200" dirty="0"/>
              <a:t>B</a:t>
            </a:r>
          </a:p>
        </p:txBody>
      </p:sp>
      <p:graphicFrame>
        <p:nvGraphicFramePr>
          <p:cNvPr id="52" name="Object 11">
            <a:extLst>
              <a:ext uri="{FF2B5EF4-FFF2-40B4-BE49-F238E27FC236}">
                <a16:creationId xmlns:a16="http://schemas.microsoft.com/office/drawing/2014/main" id="{F8E3080A-DF3B-4CF0-8502-C33879677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419344"/>
              </p:ext>
            </p:extLst>
          </p:nvPr>
        </p:nvGraphicFramePr>
        <p:xfrm>
          <a:off x="2397627" y="4226069"/>
          <a:ext cx="32258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206859" name="Object 11">
                        <a:extLst>
                          <a:ext uri="{FF2B5EF4-FFF2-40B4-BE49-F238E27FC236}">
                            <a16:creationId xmlns:a16="http://schemas.microsoft.com/office/drawing/2014/main" id="{D95FF119-BE41-4208-AE9B-45A0566A0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627" y="4226069"/>
                        <a:ext cx="32258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96720" dir="1391915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3">
            <a:extLst>
              <a:ext uri="{FF2B5EF4-FFF2-40B4-BE49-F238E27FC236}">
                <a16:creationId xmlns:a16="http://schemas.microsoft.com/office/drawing/2014/main" id="{1FD34215-CAFA-4352-968A-CE81AC3D6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4441174"/>
            <a:ext cx="1720850" cy="409575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绝对不公平值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0BADCA-38EB-4184-BF51-0E765AF02003}"/>
              </a:ext>
            </a:extLst>
          </p:cNvPr>
          <p:cNvSpPr/>
          <p:nvPr/>
        </p:nvSpPr>
        <p:spPr>
          <a:xfrm>
            <a:off x="1836961" y="2359996"/>
            <a:ext cx="4572000" cy="3970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rgbClr val="66CC33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200" dirty="0"/>
              <a:t>人数：                  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      p</a:t>
            </a:r>
            <a:r>
              <a:rPr lang="en-US" altLang="zh-CN" sz="2200" baseline="-25000" dirty="0"/>
              <a:t>2</a:t>
            </a:r>
            <a:endParaRPr lang="en-US" altLang="zh-CN" sz="2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EBAB7E-D4AF-462F-96A0-EA04DD837A98}"/>
              </a:ext>
            </a:extLst>
          </p:cNvPr>
          <p:cNvSpPr/>
          <p:nvPr/>
        </p:nvSpPr>
        <p:spPr>
          <a:xfrm>
            <a:off x="1841319" y="2720036"/>
            <a:ext cx="4572000" cy="3970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rgbClr val="66CC33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200" dirty="0"/>
              <a:t>席位：                  </a:t>
            </a:r>
            <a:r>
              <a:rPr lang="en-US" altLang="zh-CN" sz="2200" dirty="0"/>
              <a:t>n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      n</a:t>
            </a:r>
            <a:r>
              <a:rPr lang="en-US" altLang="zh-CN" sz="2200" baseline="-25000" dirty="0"/>
              <a:t>2</a:t>
            </a:r>
            <a:endParaRPr lang="zh-CN" altLang="en-US" sz="2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68C9EA-BC82-4C5E-AB38-C6F80F3D752C}"/>
              </a:ext>
            </a:extLst>
          </p:cNvPr>
          <p:cNvSpPr/>
          <p:nvPr/>
        </p:nvSpPr>
        <p:spPr>
          <a:xfrm>
            <a:off x="1807039" y="3080076"/>
            <a:ext cx="440697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hangingPunct="0">
              <a:lnSpc>
                <a:spcPct val="90000"/>
              </a:lnSpc>
              <a:spcBef>
                <a:spcPct val="50000"/>
              </a:spcBef>
              <a:buClr>
                <a:srgbClr val="66CC33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200" dirty="0"/>
              <a:t>每席代表人数： 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/ n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      p</a:t>
            </a:r>
            <a:r>
              <a:rPr lang="en-US" altLang="zh-CN" sz="2200" baseline="-25000" dirty="0"/>
              <a:t>2 </a:t>
            </a:r>
            <a:r>
              <a:rPr lang="en-US" altLang="zh-CN" sz="2200" dirty="0"/>
              <a:t>/</a:t>
            </a:r>
            <a:r>
              <a:rPr lang="en-US" altLang="zh-CN" sz="2200" baseline="-25000" dirty="0"/>
              <a:t> </a:t>
            </a:r>
            <a:r>
              <a:rPr lang="en-US" altLang="zh-CN" sz="2200" dirty="0"/>
              <a:t>n</a:t>
            </a:r>
            <a:r>
              <a:rPr lang="en-US" altLang="zh-CN" sz="2200" baseline="-25000" dirty="0"/>
              <a:t>2</a:t>
            </a:r>
            <a:endParaRPr lang="zh-CN" altLang="en-US" sz="2200" baseline="-25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DFAC7D-735F-44A2-BFC9-FAF44F23742D}"/>
              </a:ext>
            </a:extLst>
          </p:cNvPr>
          <p:cNvSpPr/>
          <p:nvPr/>
        </p:nvSpPr>
        <p:spPr>
          <a:xfrm>
            <a:off x="1767899" y="529413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2400" dirty="0"/>
              <a:t>例：120:10     100:10→2</a:t>
            </a:r>
          </a:p>
          <a:p>
            <a:pPr lvl="1"/>
            <a:r>
              <a:rPr lang="zh-CN" altLang="en-US" sz="2400" dirty="0"/>
              <a:t>例： 1020:10   1000:10→2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E19A52B-C387-4A42-BA31-F59C1123CB46}"/>
              </a:ext>
            </a:extLst>
          </p:cNvPr>
          <p:cNvSpPr/>
          <p:nvPr/>
        </p:nvSpPr>
        <p:spPr>
          <a:xfrm>
            <a:off x="899592" y="3699737"/>
            <a:ext cx="2015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</a:rPr>
              <a:t>不公平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27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206210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模型构造</a:t>
            </a:r>
            <a:endParaRPr lang="zh-CN" altLang="zh-CN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CB71BF18-2C24-46FC-BF15-4139B332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、确立衡量公平分配席位的指标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E38C10F-486B-41DC-974C-B3F67A960D37}"/>
              </a:ext>
            </a:extLst>
          </p:cNvPr>
          <p:cNvSpPr txBox="1">
            <a:spLocks/>
          </p:cNvSpPr>
          <p:nvPr/>
        </p:nvSpPr>
        <p:spPr>
          <a:xfrm>
            <a:off x="6876256" y="6440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8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213FD07-DF8F-469D-BB7C-7419A2E03E38}"/>
              </a:ext>
            </a:extLst>
          </p:cNvPr>
          <p:cNvSpPr/>
          <p:nvPr/>
        </p:nvSpPr>
        <p:spPr>
          <a:xfrm>
            <a:off x="823914" y="1484784"/>
            <a:ext cx="126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</a:rPr>
              <a:t>改进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F8FE27-0D91-4064-BE66-F4157BCA77FC}"/>
              </a:ext>
            </a:extLst>
          </p:cNvPr>
          <p:cNvSpPr/>
          <p:nvPr/>
        </p:nvSpPr>
        <p:spPr>
          <a:xfrm>
            <a:off x="727491" y="1988840"/>
            <a:ext cx="3484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5188" lvl="1" indent="-407988"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400" b="1" dirty="0"/>
              <a:t>对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相对不公平值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29CF192-189F-4BCE-9AC5-2E118A7A46F5}"/>
              </a:ext>
            </a:extLst>
          </p:cNvPr>
          <p:cNvSpPr/>
          <p:nvPr/>
        </p:nvSpPr>
        <p:spPr>
          <a:xfrm>
            <a:off x="742256" y="3789040"/>
            <a:ext cx="3484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5188" lvl="1" indent="-407988"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400" b="1" dirty="0"/>
              <a:t>对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相对不公平值</a:t>
            </a:r>
          </a:p>
        </p:txBody>
      </p:sp>
      <p:graphicFrame>
        <p:nvGraphicFramePr>
          <p:cNvPr id="30" name="Object 10">
            <a:extLst>
              <a:ext uri="{FF2B5EF4-FFF2-40B4-BE49-F238E27FC236}">
                <a16:creationId xmlns:a16="http://schemas.microsoft.com/office/drawing/2014/main" id="{98ECC2A5-CF5C-4F4B-96BB-A4532C2D5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785684"/>
              </p:ext>
            </p:extLst>
          </p:nvPr>
        </p:nvGraphicFramePr>
        <p:xfrm>
          <a:off x="2500313" y="2204864"/>
          <a:ext cx="3611562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5" imgW="1257120" imgH="838080" progId="Equation.3">
                  <p:embed/>
                </p:oleObj>
              </mc:Choice>
              <mc:Fallback>
                <p:oleObj name="Equation" r:id="rId5" imgW="1257120" imgH="838080" progId="Equation.3">
                  <p:embed/>
                  <p:pic>
                    <p:nvPicPr>
                      <p:cNvPr id="163850" name="Object 10">
                        <a:extLst>
                          <a:ext uri="{FF2B5EF4-FFF2-40B4-BE49-F238E27FC236}">
                            <a16:creationId xmlns:a16="http://schemas.microsoft.com/office/drawing/2014/main" id="{DDF2D5DF-9E61-4D5F-8AD7-1AABCB9A7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204864"/>
                        <a:ext cx="3611562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2">
            <a:extLst>
              <a:ext uri="{FF2B5EF4-FFF2-40B4-BE49-F238E27FC236}">
                <a16:creationId xmlns:a16="http://schemas.microsoft.com/office/drawing/2014/main" id="{2E73E3D3-006F-487D-9047-65F383A31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2565648"/>
            <a:ext cx="1720850" cy="409575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绝对不公平值</a:t>
            </a:r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59723BF4-307F-461F-BB73-67DD3A7276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3150" y="2773611"/>
            <a:ext cx="700088" cy="1587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14">
            <a:extLst>
              <a:ext uri="{FF2B5EF4-FFF2-40B4-BE49-F238E27FC236}">
                <a16:creationId xmlns:a16="http://schemas.microsoft.com/office/drawing/2014/main" id="{3DEC1831-801E-4398-B0CB-2F5CAB16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3275261"/>
            <a:ext cx="704850" cy="409575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基数</a:t>
            </a:r>
          </a:p>
        </p:txBody>
      </p:sp>
      <p:sp>
        <p:nvSpPr>
          <p:cNvPr id="34" name="Line 15">
            <a:extLst>
              <a:ext uri="{FF2B5EF4-FFF2-40B4-BE49-F238E27FC236}">
                <a16:creationId xmlns:a16="http://schemas.microsoft.com/office/drawing/2014/main" id="{2140BC5B-0E39-4E9C-B367-2E20034531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3483223"/>
            <a:ext cx="700088" cy="1588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" name="Object 11">
            <a:extLst>
              <a:ext uri="{FF2B5EF4-FFF2-40B4-BE49-F238E27FC236}">
                <a16:creationId xmlns:a16="http://schemas.microsoft.com/office/drawing/2014/main" id="{D620DED2-CF24-4E85-9C76-FE623F20B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49510"/>
              </p:ext>
            </p:extLst>
          </p:nvPr>
        </p:nvGraphicFramePr>
        <p:xfrm>
          <a:off x="1547664" y="4221088"/>
          <a:ext cx="3611562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7" imgW="1257120" imgH="838080" progId="Equation.3">
                  <p:embed/>
                </p:oleObj>
              </mc:Choice>
              <mc:Fallback>
                <p:oleObj name="Equation" r:id="rId7" imgW="1257120" imgH="838080" progId="Equation.3">
                  <p:embed/>
                  <p:pic>
                    <p:nvPicPr>
                      <p:cNvPr id="163851" name="Object 11">
                        <a:extLst>
                          <a:ext uri="{FF2B5EF4-FFF2-40B4-BE49-F238E27FC236}">
                            <a16:creationId xmlns:a16="http://schemas.microsoft.com/office/drawing/2014/main" id="{434FB4BB-05C5-445E-8D24-EC05B4C2B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221088"/>
                        <a:ext cx="3611562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B052487D-D0F7-4329-A114-BB43C1E3E7B4}"/>
              </a:ext>
            </a:extLst>
          </p:cNvPr>
          <p:cNvSpPr/>
          <p:nvPr/>
        </p:nvSpPr>
        <p:spPr>
          <a:xfrm>
            <a:off x="4454624" y="4653136"/>
            <a:ext cx="4437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en-US" dirty="0"/>
              <a:t>例：   120:10     100:10→2 →  0.2</a:t>
            </a:r>
          </a:p>
          <a:p>
            <a:pPr lvl="2"/>
            <a:r>
              <a:rPr lang="zh-CN" altLang="en-US" dirty="0"/>
              <a:t>例： 1020:10   1000:10→2 →0.02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8D96001-FA68-470F-81E1-87C8232F419A}"/>
              </a:ext>
            </a:extLst>
          </p:cNvPr>
          <p:cNvSpPr/>
          <p:nvPr/>
        </p:nvSpPr>
        <p:spPr>
          <a:xfrm>
            <a:off x="727491" y="5919663"/>
            <a:ext cx="4060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5188" lvl="1" indent="-407988"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400" b="1" dirty="0"/>
              <a:t>目标：</a:t>
            </a:r>
            <a:r>
              <a:rPr lang="en-US" altLang="zh-CN" sz="2400" b="1" dirty="0" err="1">
                <a:solidFill>
                  <a:srgbClr val="FF0000"/>
                </a:solidFill>
              </a:rPr>
              <a:t>r</a:t>
            </a:r>
            <a:r>
              <a:rPr lang="en-US" altLang="zh-CN" sz="2400" b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="1" dirty="0" err="1">
                <a:solidFill>
                  <a:srgbClr val="FF0000"/>
                </a:solidFill>
              </a:rPr>
              <a:t>,r</a:t>
            </a:r>
            <a:r>
              <a:rPr lang="en-US" altLang="zh-CN" sz="2400" b="1" baseline="-25000" dirty="0" err="1">
                <a:solidFill>
                  <a:srgbClr val="FF0000"/>
                </a:solidFill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都尽量小</a:t>
            </a:r>
          </a:p>
        </p:txBody>
      </p:sp>
    </p:spTree>
    <p:extLst>
      <p:ext uri="{BB962C8B-B14F-4D97-AF65-F5344CB8AC3E}">
        <p14:creationId xmlns:p14="http://schemas.microsoft.com/office/powerpoint/2010/main" val="299590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公平的席位分配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5CEE5372-C1A6-4F97-973A-7912730A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980728"/>
            <a:ext cx="609600" cy="206210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模型求解</a:t>
            </a:r>
            <a:endParaRPr lang="zh-CN" altLang="zh-CN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CB71BF18-2C24-46FC-BF15-4139B332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6" y="908720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、确定分配方案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E38C10F-486B-41DC-974C-B3F67A960D37}"/>
              </a:ext>
            </a:extLst>
          </p:cNvPr>
          <p:cNvSpPr txBox="1">
            <a:spLocks/>
          </p:cNvSpPr>
          <p:nvPr/>
        </p:nvSpPr>
        <p:spPr>
          <a:xfrm>
            <a:off x="6876256" y="6440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9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213FD07-DF8F-469D-BB7C-7419A2E03E38}"/>
              </a:ext>
            </a:extLst>
          </p:cNvPr>
          <p:cNvSpPr/>
          <p:nvPr/>
        </p:nvSpPr>
        <p:spPr>
          <a:xfrm>
            <a:off x="827584" y="1945208"/>
            <a:ext cx="7892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设A, B已分别有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</a:rPr>
              <a:t>席，若增加1席，问应分给A, 还是B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F2334962-F142-43B5-97AC-2177BFDDE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69" y="1426964"/>
            <a:ext cx="6408712" cy="4616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    将一次性的席位分配转化为</a:t>
            </a:r>
            <a:r>
              <a: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动态</a:t>
            </a:r>
            <a:r>
              <a:rPr lang="zh-CN" altLang="zh-CN" sz="2400" b="1" dirty="0">
                <a:latin typeface="Times New Roman" panose="02020603050405020304" pitchFamily="18" charset="0"/>
              </a:rPr>
              <a:t>的席位分配</a:t>
            </a:r>
          </a:p>
        </p:txBody>
      </p:sp>
      <p:sp>
        <p:nvSpPr>
          <p:cNvPr id="53" name="Text Box 4">
            <a:extLst>
              <a:ext uri="{FF2B5EF4-FFF2-40B4-BE49-F238E27FC236}">
                <a16:creationId xmlns:a16="http://schemas.microsoft.com/office/drawing/2014/main" id="{AAEA2D18-533F-4ABA-9079-E9F88FA42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392048"/>
            <a:ext cx="66034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假设：分配开始时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/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/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 ，即对A不公平</a:t>
            </a:r>
          </a:p>
        </p:txBody>
      </p:sp>
      <p:sp>
        <p:nvSpPr>
          <p:cNvPr id="56" name="Text Box 2">
            <a:extLst>
              <a:ext uri="{FF2B5EF4-FFF2-40B4-BE49-F238E27FC236}">
                <a16:creationId xmlns:a16="http://schemas.microsoft.com/office/drawing/2014/main" id="{65EF6395-CA2F-49A9-AC2D-AB8F8B3F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265" y="2866114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1）若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/(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+1)&gt;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 ，</a:t>
            </a:r>
          </a:p>
        </p:txBody>
      </p:sp>
      <p:sp>
        <p:nvSpPr>
          <p:cNvPr id="57" name="Text Box 3">
            <a:extLst>
              <a:ext uri="{FF2B5EF4-FFF2-40B4-BE49-F238E27FC236}">
                <a16:creationId xmlns:a16="http://schemas.microsoft.com/office/drawing/2014/main" id="{72F1BEEF-2740-434C-8F69-CBF976AAF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3" y="3354291"/>
            <a:ext cx="2016224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则这席应给 A</a:t>
            </a:r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D4DE5BA0-7ECD-4A1D-B0DB-9062823D7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69" y="3795697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2）若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/(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+1)&lt;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p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 ，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E28EF425-EB2E-4052-A242-E355777FF00B}"/>
              </a:ext>
            </a:extLst>
          </p:cNvPr>
          <p:cNvSpPr/>
          <p:nvPr/>
        </p:nvSpPr>
        <p:spPr>
          <a:xfrm>
            <a:off x="899592" y="3140968"/>
            <a:ext cx="122777" cy="79208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DD620E-9EC8-446C-983A-29514D91CDCA}"/>
              </a:ext>
            </a:extLst>
          </p:cNvPr>
          <p:cNvSpPr/>
          <p:nvPr/>
        </p:nvSpPr>
        <p:spPr>
          <a:xfrm>
            <a:off x="268899" y="3362091"/>
            <a:ext cx="628762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</a:rPr>
              <a:t>给 A</a:t>
            </a:r>
            <a:endParaRPr lang="zh-CN" altLang="en-US" dirty="0"/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EA5E5A7A-B7B8-4083-9FB2-B42BD002F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110272"/>
            <a:ext cx="45431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dirty="0">
                <a:latin typeface="Times New Roman" panose="02020603050405020304" pitchFamily="18" charset="0"/>
              </a:rPr>
              <a:t>当 </a:t>
            </a:r>
            <a:r>
              <a:rPr lang="zh-CN" altLang="zh-CN" sz="2000" i="1" dirty="0">
                <a:latin typeface="Times New Roman" panose="02020603050405020304" pitchFamily="18" charset="0"/>
              </a:rPr>
              <a:t>r</a:t>
            </a:r>
            <a:r>
              <a:rPr lang="zh-CN" altLang="zh-CN" sz="2000" i="1" baseline="-25000" dirty="0">
                <a:latin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zh-CN" sz="2000" i="1" dirty="0">
                <a:latin typeface="Times New Roman" panose="02020603050405020304" pitchFamily="18" charset="0"/>
              </a:rPr>
              <a:t>n</a:t>
            </a:r>
            <a:r>
              <a:rPr lang="zh-CN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</a:rPr>
              <a:t>+1, </a:t>
            </a:r>
            <a:r>
              <a:rPr lang="zh-CN" altLang="zh-CN" sz="2000" i="1" dirty="0">
                <a:latin typeface="Times New Roman" panose="02020603050405020304" pitchFamily="18" charset="0"/>
              </a:rPr>
              <a:t>n</a:t>
            </a:r>
            <a:r>
              <a:rPr lang="zh-CN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</a:rPr>
              <a:t>) &lt; </a:t>
            </a:r>
            <a:r>
              <a:rPr lang="zh-CN" altLang="zh-CN" sz="2000" i="1" dirty="0">
                <a:latin typeface="Times New Roman" panose="02020603050405020304" pitchFamily="18" charset="0"/>
              </a:rPr>
              <a:t>r</a:t>
            </a:r>
            <a:r>
              <a:rPr lang="zh-CN" altLang="zh-CN" sz="2000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zh-CN" sz="2000" i="1" dirty="0">
                <a:latin typeface="Times New Roman" panose="02020603050405020304" pitchFamily="18" charset="0"/>
              </a:rPr>
              <a:t>n</a:t>
            </a:r>
            <a:r>
              <a:rPr lang="zh-CN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zh-CN" sz="2000" i="1" dirty="0">
                <a:latin typeface="Times New Roman" panose="02020603050405020304" pitchFamily="18" charset="0"/>
              </a:rPr>
              <a:t>n</a:t>
            </a:r>
            <a:r>
              <a:rPr lang="zh-CN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</a:rPr>
              <a:t>+1),  该席给A</a:t>
            </a:r>
          </a:p>
        </p:txBody>
      </p:sp>
      <p:grpSp>
        <p:nvGrpSpPr>
          <p:cNvPr id="29" name="Group 3">
            <a:extLst>
              <a:ext uri="{FF2B5EF4-FFF2-40B4-BE49-F238E27FC236}">
                <a16:creationId xmlns:a16="http://schemas.microsoft.com/office/drawing/2014/main" id="{EE162B20-FB01-4AD9-9456-1E04CB607A3A}"/>
              </a:ext>
            </a:extLst>
          </p:cNvPr>
          <p:cNvGrpSpPr>
            <a:grpSpLocks/>
          </p:cNvGrpSpPr>
          <p:nvPr/>
        </p:nvGrpSpPr>
        <p:grpSpPr bwMode="auto">
          <a:xfrm>
            <a:off x="2833932" y="4485309"/>
            <a:ext cx="2590800" cy="533400"/>
            <a:chOff x="0" y="0"/>
            <a:chExt cx="1632" cy="336"/>
          </a:xfrm>
        </p:grpSpPr>
        <p:sp>
          <p:nvSpPr>
            <p:cNvPr id="30" name="Text Box 4">
              <a:extLst>
                <a:ext uri="{FF2B5EF4-FFF2-40B4-BE49-F238E27FC236}">
                  <a16:creationId xmlns:a16="http://schemas.microsoft.com/office/drawing/2014/main" id="{F6EF59D9-BE15-4E7B-80BC-67BDA7C4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1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000" i="1" baseline="-25000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000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000" i="1" baseline="-25000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的定义</a:t>
              </a:r>
            </a:p>
          </p:txBody>
        </p:sp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0A5896B4-C6F2-40F1-B1CD-93ADEDE3A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306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000"/>
            </a:p>
          </p:txBody>
        </p:sp>
      </p:grpSp>
      <p:graphicFrame>
        <p:nvGraphicFramePr>
          <p:cNvPr id="35" name="Object 6">
            <a:extLst>
              <a:ext uri="{FF2B5EF4-FFF2-40B4-BE49-F238E27FC236}">
                <a16:creationId xmlns:a16="http://schemas.microsoft.com/office/drawing/2014/main" id="{7DE64228-83E9-4253-B3FD-48F10D933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405543"/>
              </p:ext>
            </p:extLst>
          </p:nvPr>
        </p:nvGraphicFramePr>
        <p:xfrm>
          <a:off x="1475657" y="4941168"/>
          <a:ext cx="3024336" cy="87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978217" imgH="355917" progId="Equation.DSMT4">
                  <p:embed/>
                </p:oleObj>
              </mc:Choice>
              <mc:Fallback>
                <p:oleObj name="Equation" r:id="rId5" imgW="978217" imgH="355917" progId="Equation.DSMT4">
                  <p:embed/>
                  <p:pic>
                    <p:nvPicPr>
                      <p:cNvPr id="28" name="Object 6">
                        <a:extLst>
                          <a:ext uri="{FF2B5EF4-FFF2-40B4-BE49-F238E27FC236}">
                            <a16:creationId xmlns:a16="http://schemas.microsoft.com/office/drawing/2014/main" id="{598DC2F8-A3F2-400F-B7F9-5BB79D26F18C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7" y="4941168"/>
                        <a:ext cx="3024336" cy="870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7">
            <a:extLst>
              <a:ext uri="{FF2B5EF4-FFF2-40B4-BE49-F238E27FC236}">
                <a16:creationId xmlns:a16="http://schemas.microsoft.com/office/drawing/2014/main" id="{0817EAAE-F979-4D3C-BD5D-1A2497FDE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352" y="5146514"/>
            <a:ext cx="16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dirty="0">
                <a:latin typeface="Times New Roman" panose="02020603050405020304" pitchFamily="18" charset="0"/>
              </a:rPr>
              <a:t>该席给A</a:t>
            </a:r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4E3D774A-B92C-4373-8B8E-6E93B8FA0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352" y="5469338"/>
            <a:ext cx="1823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dirty="0">
                <a:latin typeface="Times New Roman" panose="02020603050405020304" pitchFamily="18" charset="0"/>
              </a:rPr>
              <a:t>否则,  该席给B</a:t>
            </a:r>
          </a:p>
        </p:txBody>
      </p:sp>
      <p:sp>
        <p:nvSpPr>
          <p:cNvPr id="40" name="Text Box 8">
            <a:extLst>
              <a:ext uri="{FF2B5EF4-FFF2-40B4-BE49-F238E27FC236}">
                <a16:creationId xmlns:a16="http://schemas.microsoft.com/office/drawing/2014/main" id="{3B82555F-EA19-4994-906D-0959379B9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474" y="4233862"/>
            <a:ext cx="7016728" cy="46166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</a:rPr>
              <a:t>若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r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+1,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) &lt;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r</a:t>
            </a:r>
            <a:r>
              <a:rPr lang="zh-CN" altLang="zh-CN" sz="24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+1),  则这席应给</a:t>
            </a:r>
            <a:r>
              <a:rPr lang="en-US" altLang="zh-CN" sz="2400" b="1" dirty="0">
                <a:latin typeface="Times New Roman" panose="02020603050405020304" pitchFamily="18" charset="0"/>
              </a:rPr>
              <a:t>A,</a:t>
            </a:r>
            <a:r>
              <a:rPr lang="zh-CN" altLang="en-US" sz="2400" b="1" dirty="0">
                <a:latin typeface="Times New Roman" panose="02020603050405020304" pitchFamily="18" charset="0"/>
              </a:rPr>
              <a:t>否则给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8" grpId="0"/>
      <p:bldP spid="23" grpId="0" animBg="1"/>
      <p:bldP spid="24" grpId="0" animBg="1"/>
      <p:bldP spid="28" grpId="0"/>
      <p:bldP spid="36" grpId="0"/>
      <p:bldP spid="37" grpId="0"/>
      <p:bldP spid="4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1772</Words>
  <Application>Microsoft Office PowerPoint</Application>
  <PresentationFormat>全屏显示(4:3)</PresentationFormat>
  <Paragraphs>308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 Unicode MS</vt:lpstr>
      <vt:lpstr>等线</vt:lpstr>
      <vt:lpstr>楷体_GB2312</vt:lpstr>
      <vt:lpstr>微软雅黑</vt:lpstr>
      <vt:lpstr>Arial</vt:lpstr>
      <vt:lpstr>Calibri</vt:lpstr>
      <vt:lpstr>Times New Roman</vt:lpstr>
      <vt:lpstr>Wingdings</vt:lpstr>
      <vt:lpstr>Office 主题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xmwang</dc:creator>
  <cp:lastModifiedBy>xmwang</cp:lastModifiedBy>
  <cp:revision>73</cp:revision>
  <dcterms:created xsi:type="dcterms:W3CDTF">2018-08-30T03:08:46Z</dcterms:created>
  <dcterms:modified xsi:type="dcterms:W3CDTF">2019-09-04T08:18:47Z</dcterms:modified>
</cp:coreProperties>
</file>