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554" r:id="rId2"/>
    <p:sldId id="562" r:id="rId3"/>
    <p:sldId id="630" r:id="rId4"/>
    <p:sldId id="631" r:id="rId5"/>
    <p:sldId id="633" r:id="rId6"/>
    <p:sldId id="636" r:id="rId7"/>
    <p:sldId id="637" r:id="rId8"/>
    <p:sldId id="640" r:id="rId9"/>
    <p:sldId id="641" r:id="rId10"/>
    <p:sldId id="642" r:id="rId11"/>
    <p:sldId id="643" r:id="rId12"/>
    <p:sldId id="645" r:id="rId13"/>
    <p:sldId id="646" r:id="rId14"/>
    <p:sldId id="660" r:id="rId15"/>
    <p:sldId id="673" r:id="rId16"/>
    <p:sldId id="674" r:id="rId17"/>
    <p:sldId id="675" r:id="rId18"/>
    <p:sldId id="684" r:id="rId19"/>
    <p:sldId id="348" r:id="rId20"/>
    <p:sldId id="685" r:id="rId21"/>
    <p:sldId id="686" r:id="rId22"/>
    <p:sldId id="676" r:id="rId23"/>
    <p:sldId id="679" r:id="rId24"/>
    <p:sldId id="677" r:id="rId25"/>
    <p:sldId id="682" r:id="rId26"/>
    <p:sldId id="678" r:id="rId27"/>
    <p:sldId id="687" r:id="rId28"/>
    <p:sldId id="692" r:id="rId29"/>
    <p:sldId id="697" r:id="rId30"/>
    <p:sldId id="693" r:id="rId31"/>
    <p:sldId id="694" r:id="rId32"/>
    <p:sldId id="695" r:id="rId33"/>
    <p:sldId id="701" r:id="rId34"/>
    <p:sldId id="698" r:id="rId35"/>
    <p:sldId id="700" r:id="rId36"/>
    <p:sldId id="696" r:id="rId37"/>
    <p:sldId id="704" r:id="rId38"/>
    <p:sldId id="706" r:id="rId39"/>
    <p:sldId id="708" r:id="rId40"/>
    <p:sldId id="707" r:id="rId41"/>
    <p:sldId id="702" r:id="rId42"/>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1855CD-6145-4892-B30A-BF14E4D1735B}">
          <p14:sldIdLst>
            <p14:sldId id="554"/>
            <p14:sldId id="562"/>
            <p14:sldId id="630"/>
            <p14:sldId id="631"/>
          </p14:sldIdLst>
        </p14:section>
        <p14:section name="无标题节" id="{2F436345-8B10-4AD5-A8D6-B366B5BF43CC}">
          <p14:sldIdLst>
            <p14:sldId id="633"/>
            <p14:sldId id="636"/>
            <p14:sldId id="637"/>
            <p14:sldId id="640"/>
            <p14:sldId id="641"/>
            <p14:sldId id="642"/>
            <p14:sldId id="643"/>
            <p14:sldId id="645"/>
            <p14:sldId id="646"/>
            <p14:sldId id="660"/>
            <p14:sldId id="673"/>
            <p14:sldId id="674"/>
            <p14:sldId id="675"/>
            <p14:sldId id="684"/>
            <p14:sldId id="348"/>
            <p14:sldId id="685"/>
            <p14:sldId id="686"/>
            <p14:sldId id="676"/>
            <p14:sldId id="679"/>
            <p14:sldId id="677"/>
            <p14:sldId id="682"/>
            <p14:sldId id="678"/>
            <p14:sldId id="687"/>
            <p14:sldId id="692"/>
            <p14:sldId id="697"/>
            <p14:sldId id="693"/>
            <p14:sldId id="694"/>
            <p14:sldId id="695"/>
            <p14:sldId id="701"/>
            <p14:sldId id="698"/>
            <p14:sldId id="700"/>
            <p14:sldId id="696"/>
            <p14:sldId id="704"/>
            <p14:sldId id="706"/>
            <p14:sldId id="708"/>
            <p14:sldId id="707"/>
            <p14:sldId id="7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59" autoAdjust="0"/>
    <p:restoredTop sz="89951" autoAdjust="0"/>
  </p:normalViewPr>
  <p:slideViewPr>
    <p:cSldViewPr>
      <p:cViewPr varScale="1">
        <p:scale>
          <a:sx n="165" d="100"/>
          <a:sy n="165" d="100"/>
        </p:scale>
        <p:origin x="620" y="1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11" Type="http://schemas.openxmlformats.org/officeDocument/2006/relationships/image" Target="../media/image73.wmf"/><Relationship Id="rId5" Type="http://schemas.openxmlformats.org/officeDocument/2006/relationships/image" Target="../media/image6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5.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25.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C6F1D4EA-8FF2-43E4-BBB1-02CA7EC93BB8}" type="datetimeFigureOut">
              <a:rPr lang="zh-CN" altLang="en-US" smtClean="0"/>
              <a:t>2019/9/11</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15CCA116-1A87-469E-B49F-416127A651D6}" type="slidenum">
              <a:rPr lang="zh-CN" altLang="en-US" smtClean="0"/>
              <a:t>‹#›</a:t>
            </a:fld>
            <a:endParaRPr lang="zh-CN" altLang="en-US"/>
          </a:p>
        </p:txBody>
      </p:sp>
    </p:spTree>
    <p:extLst>
      <p:ext uri="{BB962C8B-B14F-4D97-AF65-F5344CB8AC3E}">
        <p14:creationId xmlns:p14="http://schemas.microsoft.com/office/powerpoint/2010/main" val="3057623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C7B4634-4A03-4B56-9721-B62B400F9023}" type="datetime1">
              <a:rPr lang="zh-CN" altLang="en-US" smtClean="0"/>
              <a:t>2019/9/11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DBE2C8-095D-449C-8146-F55CC68F23AF}" type="datetime1">
              <a:rPr lang="zh-CN" altLang="en-US" smtClean="0"/>
              <a:t>2019/9/11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AB96FC-5BCB-4946-A66F-CF1D81A74EED}" type="datetime1">
              <a:rPr lang="zh-CN" altLang="en-US" smtClean="0"/>
              <a:t>2019/9/11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D6FA4C-CC1A-42D2-8226-A7BFAC28FCAA}" type="datetime1">
              <a:rPr lang="zh-CN" altLang="en-US" smtClean="0"/>
              <a:t>2019/9/11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B8D8CF-4326-4D23-97BE-6FA4969EC0E6}" type="datetime1">
              <a:rPr lang="zh-CN" altLang="en-US" smtClean="0"/>
              <a:t>2019/9/11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A3F5D73-F75C-462B-8DEE-B0BE551B6521}" type="datetime1">
              <a:rPr lang="zh-CN" altLang="en-US" smtClean="0"/>
              <a:t>2019/9/11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117DC1-52C6-4A5B-AAF9-E54120796458}" type="datetime1">
              <a:rPr lang="zh-CN" altLang="en-US" smtClean="0"/>
              <a:t>2019/9/11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851B975-3B54-47E5-B18B-4AA131BD51F7}" type="datetime1">
              <a:rPr lang="zh-CN" altLang="en-US" smtClean="0"/>
              <a:t>2019/9/11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B33995-E1D8-4E86-9321-A339662058E8}" type="datetime1">
              <a:rPr lang="zh-CN" altLang="en-US" smtClean="0"/>
              <a:t>2019/9/11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FC0980-1355-4B8C-9095-C6FF42BF71F0}" type="datetime1">
              <a:rPr lang="zh-CN" altLang="en-US" smtClean="0"/>
              <a:t>2019/9/11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FD2AE0E-ADCA-4A62-8BE8-5A488E2C158A}" type="datetime1">
              <a:rPr lang="zh-CN" altLang="en-US" smtClean="0"/>
              <a:t>2019/9/11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9734E-643C-4A10-8FEB-B3A8F8DAFAF7}" type="datetime1">
              <a:rPr lang="zh-CN" altLang="en-US" smtClean="0"/>
              <a:t>2019/9/11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1.jpeg"/><Relationship Id="rId7" Type="http://schemas.openxmlformats.org/officeDocument/2006/relationships/image" Target="../media/image38.wmf"/><Relationship Id="rId12" Type="http://schemas.openxmlformats.org/officeDocument/2006/relationships/image" Target="../media/image41.png"/><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8.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9.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1.jpeg"/><Relationship Id="rId7" Type="http://schemas.openxmlformats.org/officeDocument/2006/relationships/image" Target="../media/image38.wmf"/><Relationship Id="rId12" Type="http://schemas.openxmlformats.org/officeDocument/2006/relationships/image" Target="../media/image43.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32.bin"/><Relationship Id="rId11" Type="http://schemas.openxmlformats.org/officeDocument/2006/relationships/oleObject" Target="../embeddings/oleObject34.bin"/><Relationship Id="rId5" Type="http://schemas.openxmlformats.org/officeDocument/2006/relationships/image" Target="../media/image37.wmf"/><Relationship Id="rId10" Type="http://schemas.openxmlformats.org/officeDocument/2006/relationships/image" Target="../media/image44.png"/><Relationship Id="rId4" Type="http://schemas.openxmlformats.org/officeDocument/2006/relationships/oleObject" Target="../embeddings/oleObject31.bin"/><Relationship Id="rId9" Type="http://schemas.openxmlformats.org/officeDocument/2006/relationships/image" Target="../media/image42.wmf"/></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45.emf"/><Relationship Id="rId4" Type="http://schemas.openxmlformats.org/officeDocument/2006/relationships/oleObject" Target="../embeddings/oleObject35.bin"/></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8.png"/><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oleObject" Target="../embeddings/oleObject36.bin"/></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50.wmf"/><Relationship Id="rId5" Type="http://schemas.openxmlformats.org/officeDocument/2006/relationships/oleObject" Target="../embeddings/oleObject38.bin"/><Relationship Id="rId4" Type="http://schemas.openxmlformats.org/officeDocument/2006/relationships/image" Target="../media/image49.wm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1.jpeg"/><Relationship Id="rId7" Type="http://schemas.openxmlformats.org/officeDocument/2006/relationships/image" Target="../media/image52.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40.bin"/><Relationship Id="rId5" Type="http://schemas.openxmlformats.org/officeDocument/2006/relationships/image" Target="../media/image51.wmf"/><Relationship Id="rId4" Type="http://schemas.openxmlformats.org/officeDocument/2006/relationships/oleObject" Target="../embeddings/oleObject39.bin"/><Relationship Id="rId9" Type="http://schemas.openxmlformats.org/officeDocument/2006/relationships/image" Target="../media/image53.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8.wmf"/><Relationship Id="rId3" Type="http://schemas.openxmlformats.org/officeDocument/2006/relationships/image" Target="../media/image1.jpeg"/><Relationship Id="rId7" Type="http://schemas.openxmlformats.org/officeDocument/2006/relationships/image" Target="../media/image55.wmf"/><Relationship Id="rId12" Type="http://schemas.openxmlformats.org/officeDocument/2006/relationships/oleObject" Target="../embeddings/oleObject46.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43.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6.wmf"/></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59.wmf"/><Relationship Id="rId4" Type="http://schemas.openxmlformats.org/officeDocument/2006/relationships/oleObject" Target="../embeddings/oleObject47.bin"/></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3.wmf"/><Relationship Id="rId3" Type="http://schemas.openxmlformats.org/officeDocument/2006/relationships/image" Target="../media/image1.jpeg"/><Relationship Id="rId7" Type="http://schemas.openxmlformats.org/officeDocument/2006/relationships/image" Target="../media/image10.wmf"/><Relationship Id="rId12"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wmf"/></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67.wmf"/><Relationship Id="rId18" Type="http://schemas.openxmlformats.org/officeDocument/2006/relationships/oleObject" Target="../embeddings/oleObject55.bin"/><Relationship Id="rId3" Type="http://schemas.openxmlformats.org/officeDocument/2006/relationships/image" Target="../media/image1.jpeg"/><Relationship Id="rId21" Type="http://schemas.openxmlformats.org/officeDocument/2006/relationships/image" Target="../media/image71.wmf"/><Relationship Id="rId7" Type="http://schemas.openxmlformats.org/officeDocument/2006/relationships/image" Target="../media/image64.wmf"/><Relationship Id="rId12" Type="http://schemas.openxmlformats.org/officeDocument/2006/relationships/oleObject" Target="../embeddings/oleObject52.bin"/><Relationship Id="rId17" Type="http://schemas.openxmlformats.org/officeDocument/2006/relationships/image" Target="../media/image69.wmf"/><Relationship Id="rId25" Type="http://schemas.openxmlformats.org/officeDocument/2006/relationships/image" Target="../media/image73.wmf"/><Relationship Id="rId2" Type="http://schemas.openxmlformats.org/officeDocument/2006/relationships/slideLayout" Target="../slideLayouts/slideLayout1.xml"/><Relationship Id="rId16" Type="http://schemas.openxmlformats.org/officeDocument/2006/relationships/oleObject" Target="../embeddings/oleObject54.bin"/><Relationship Id="rId20" Type="http://schemas.openxmlformats.org/officeDocument/2006/relationships/oleObject" Target="../embeddings/oleObject56.bin"/><Relationship Id="rId1" Type="http://schemas.openxmlformats.org/officeDocument/2006/relationships/vmlDrawing" Target="../drawings/vmlDrawing15.vml"/><Relationship Id="rId6" Type="http://schemas.openxmlformats.org/officeDocument/2006/relationships/oleObject" Target="../embeddings/oleObject49.bin"/><Relationship Id="rId11" Type="http://schemas.openxmlformats.org/officeDocument/2006/relationships/image" Target="../media/image66.wmf"/><Relationship Id="rId24" Type="http://schemas.openxmlformats.org/officeDocument/2006/relationships/oleObject" Target="../embeddings/oleObject58.bin"/><Relationship Id="rId5" Type="http://schemas.openxmlformats.org/officeDocument/2006/relationships/image" Target="../media/image63.wmf"/><Relationship Id="rId15" Type="http://schemas.openxmlformats.org/officeDocument/2006/relationships/image" Target="../media/image68.wmf"/><Relationship Id="rId23" Type="http://schemas.openxmlformats.org/officeDocument/2006/relationships/image" Target="../media/image72.wmf"/><Relationship Id="rId10" Type="http://schemas.openxmlformats.org/officeDocument/2006/relationships/oleObject" Target="../embeddings/oleObject51.bin"/><Relationship Id="rId19" Type="http://schemas.openxmlformats.org/officeDocument/2006/relationships/image" Target="../media/image70.wmf"/><Relationship Id="rId4" Type="http://schemas.openxmlformats.org/officeDocument/2006/relationships/oleObject" Target="../embeddings/oleObject48.bin"/><Relationship Id="rId9" Type="http://schemas.openxmlformats.org/officeDocument/2006/relationships/image" Target="../media/image65.wmf"/><Relationship Id="rId14" Type="http://schemas.openxmlformats.org/officeDocument/2006/relationships/oleObject" Target="../embeddings/oleObject53.bin"/><Relationship Id="rId22" Type="http://schemas.openxmlformats.org/officeDocument/2006/relationships/oleObject" Target="../embeddings/oleObject57.bin"/></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76.wmf"/><Relationship Id="rId4" Type="http://schemas.openxmlformats.org/officeDocument/2006/relationships/oleObject" Target="../embeddings/oleObject59.bin"/></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0.wmf"/><Relationship Id="rId18" Type="http://schemas.openxmlformats.org/officeDocument/2006/relationships/oleObject" Target="../embeddings/oleObject14.bin"/><Relationship Id="rId3" Type="http://schemas.openxmlformats.org/officeDocument/2006/relationships/image" Target="../media/image1.jpeg"/><Relationship Id="rId7" Type="http://schemas.openxmlformats.org/officeDocument/2006/relationships/image" Target="../media/image17.wmf"/><Relationship Id="rId12" Type="http://schemas.openxmlformats.org/officeDocument/2006/relationships/oleObject" Target="../embeddings/oleObject11.bin"/><Relationship Id="rId17" Type="http://schemas.openxmlformats.org/officeDocument/2006/relationships/image" Target="../media/image22.wmf"/><Relationship Id="rId2" Type="http://schemas.openxmlformats.org/officeDocument/2006/relationships/slideLayout" Target="../slideLayouts/slideLayout1.xml"/><Relationship Id="rId16" Type="http://schemas.openxmlformats.org/officeDocument/2006/relationships/oleObject" Target="../embeddings/oleObject13.bin"/><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10.bin"/><Relationship Id="rId19" Type="http://schemas.openxmlformats.org/officeDocument/2006/relationships/image" Target="../media/image23.wmf"/><Relationship Id="rId4" Type="http://schemas.openxmlformats.org/officeDocument/2006/relationships/oleObject" Target="../embeddings/oleObject7.bin"/><Relationship Id="rId9" Type="http://schemas.openxmlformats.org/officeDocument/2006/relationships/image" Target="../media/image18.wmf"/><Relationship Id="rId1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1.jpeg"/><Relationship Id="rId7" Type="http://schemas.openxmlformats.org/officeDocument/2006/relationships/image" Target="../media/image25.wmf"/><Relationship Id="rId12" Type="http://schemas.openxmlformats.org/officeDocument/2006/relationships/image" Target="../media/image27.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oleObject" Target="../embeddings/oleObject18.bin"/><Relationship Id="rId5" Type="http://schemas.openxmlformats.org/officeDocument/2006/relationships/image" Target="../media/image24.wmf"/><Relationship Id="rId10" Type="http://schemas.openxmlformats.org/officeDocument/2006/relationships/image" Target="../media/image28.png"/><Relationship Id="rId4" Type="http://schemas.openxmlformats.org/officeDocument/2006/relationships/oleObject" Target="../embeddings/oleObject15.bin"/><Relationship Id="rId9" Type="http://schemas.openxmlformats.org/officeDocument/2006/relationships/image" Target="../media/image2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1.jpeg"/><Relationship Id="rId7" Type="http://schemas.openxmlformats.org/officeDocument/2006/relationships/image" Target="../media/image29.wmf"/><Relationship Id="rId12"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oleObject" Target="../embeddings/oleObject22.bin"/><Relationship Id="rId5" Type="http://schemas.openxmlformats.org/officeDocument/2006/relationships/image" Target="../media/image25.wmf"/><Relationship Id="rId10" Type="http://schemas.openxmlformats.org/officeDocument/2006/relationships/image" Target="../media/image32.png"/><Relationship Id="rId4" Type="http://schemas.openxmlformats.org/officeDocument/2006/relationships/oleObject" Target="../embeddings/oleObject19.bin"/><Relationship Id="rId9" Type="http://schemas.openxmlformats.org/officeDocument/2006/relationships/image" Target="../media/image30.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1.jpeg"/><Relationship Id="rId7" Type="http://schemas.openxmlformats.org/officeDocument/2006/relationships/image" Target="../media/image33.wmf"/><Relationship Id="rId12" Type="http://schemas.openxmlformats.org/officeDocument/2006/relationships/image" Target="../media/image35.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24.bin"/><Relationship Id="rId11" Type="http://schemas.openxmlformats.org/officeDocument/2006/relationships/oleObject" Target="../embeddings/oleObject26.bin"/><Relationship Id="rId5" Type="http://schemas.openxmlformats.org/officeDocument/2006/relationships/image" Target="../media/image25.wmf"/><Relationship Id="rId10" Type="http://schemas.openxmlformats.org/officeDocument/2006/relationships/image" Target="../media/image36.png"/><Relationship Id="rId4" Type="http://schemas.openxmlformats.org/officeDocument/2006/relationships/oleObject" Target="../embeddings/oleObject23.bin"/><Relationship Id="rId9" Type="http://schemas.openxmlformats.org/officeDocument/2006/relationships/image" Target="../media/image3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24" name="Picture 2" descr="http://www.scut.edu.cn/publish2/news/intro/logo/resource/1smevus1otq84b.jpg"/>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a:t>
            </a:fld>
            <a:endParaRPr lang="zh-CN" altLang="en-US" b="1" dirty="0">
              <a:solidFill>
                <a:srgbClr val="FF0000"/>
              </a:solidFill>
            </a:endParaRPr>
          </a:p>
        </p:txBody>
      </p:sp>
      <p:sp>
        <p:nvSpPr>
          <p:cNvPr id="31" name="Text Box 11"/>
          <p:cNvSpPr txBox="1">
            <a:spLocks noChangeArrowheads="1"/>
          </p:cNvSpPr>
          <p:nvPr/>
        </p:nvSpPr>
        <p:spPr bwMode="auto">
          <a:xfrm>
            <a:off x="395536" y="1556792"/>
            <a:ext cx="84164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50000"/>
              </a:spcBef>
              <a:buClrTx/>
              <a:buSzTx/>
              <a:buFont typeface="Wingdings" panose="05000000000000000000" pitchFamily="2" charset="2"/>
              <a:buNone/>
              <a:defRPr sz="4000" b="1">
                <a:solidFill>
                  <a:srgbClr val="FF0000"/>
                </a:solidFill>
                <a:latin typeface="微软雅黑" pitchFamily="34" charset="-122"/>
                <a:ea typeface="微软雅黑" pitchFamily="34" charset="-122"/>
              </a:defRPr>
            </a:lvl1pPr>
            <a:lvl2pPr marL="742950" indent="-285750" eaLnBrk="0" hangingPunct="0">
              <a:spcBef>
                <a:spcPts val="250"/>
              </a:spcBef>
              <a:buClr>
                <a:srgbClr val="FF0000"/>
              </a:buClr>
              <a:buSzPct val="100000"/>
              <a:buFont typeface="Wingdings" panose="05000000000000000000" pitchFamily="2" charset="2"/>
              <a:buChar char="Ø"/>
              <a:defRPr sz="2000" b="1">
                <a:latin typeface="Times New Roman" panose="02020603050405020304" pitchFamily="18" charset="0"/>
                <a:ea typeface="宋体" panose="02010600030101010101" pitchFamily="2" charset="-122"/>
              </a:defRPr>
            </a:lvl2pPr>
            <a:lvl3pPr marL="1143000" indent="-228600" eaLnBrk="0" hangingPunct="0">
              <a:spcBef>
                <a:spcPts val="250"/>
              </a:spcBef>
              <a:buClr>
                <a:srgbClr val="ED3742"/>
              </a:buClr>
              <a:buSzPct val="100000"/>
              <a:buFont typeface="Wingdings 2" panose="05020102010507070707" pitchFamily="18" charset="2"/>
              <a:buChar char=""/>
              <a:defRPr sz="2400">
                <a:latin typeface="Arial Rounded MT Bold" panose="020F0704030504030204" pitchFamily="34" charset="0"/>
                <a:ea typeface="宋体" panose="02010600030101010101" pitchFamily="2" charset="-122"/>
              </a:defRPr>
            </a:lvl3pPr>
            <a:lvl4pPr marL="1600200" indent="-228600" eaLnBrk="0" hangingPunct="0">
              <a:spcBef>
                <a:spcPts val="225"/>
              </a:spcBef>
              <a:buClr>
                <a:srgbClr val="ED3742"/>
              </a:buClr>
              <a:buSzPct val="112000"/>
              <a:buFont typeface="Verdana" panose="020B0604030504040204" pitchFamily="34" charset="0"/>
              <a:buChar char="◦"/>
              <a:defRPr sz="1900">
                <a:latin typeface="Arial Rounded MT Bold" panose="020F0704030504030204" pitchFamily="34" charset="0"/>
                <a:ea typeface="宋体" panose="02010600030101010101" pitchFamily="2" charset="-122"/>
              </a:defRPr>
            </a:lvl4pPr>
            <a:lvl5pPr marL="2057400" indent="-228600" eaLnBrk="0" hangingPunct="0">
              <a:spcBef>
                <a:spcPts val="250"/>
              </a:spcBef>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5pPr>
            <a:lvl6pPr marL="25146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6pPr>
            <a:lvl7pPr marL="29718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7pPr>
            <a:lvl8pPr marL="34290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8pPr>
            <a:lvl9pPr marL="3886200" indent="-228600" eaLnBrk="0" fontAlgn="base" hangingPunct="0">
              <a:spcBef>
                <a:spcPts val="250"/>
              </a:spcBef>
              <a:spcAft>
                <a:spcPct val="0"/>
              </a:spcAft>
              <a:buClr>
                <a:srgbClr val="4A85BF"/>
              </a:buClr>
              <a:buSzPct val="100000"/>
              <a:buFont typeface="Wingdings 2" panose="05020102010507070707" pitchFamily="18" charset="2"/>
              <a:buChar char=""/>
              <a:defRPr sz="2000">
                <a:latin typeface="Arial Rounded MT Bold" panose="020F0704030504030204" pitchFamily="34" charset="0"/>
                <a:ea typeface="宋体" panose="02010600030101010101" pitchFamily="2" charset="-122"/>
              </a:defRPr>
            </a:lvl9pPr>
          </a:lstStyle>
          <a:p>
            <a:pPr>
              <a:defRPr/>
            </a:pPr>
            <a:r>
              <a:rPr lang="zh-CN" altLang="en-US" sz="5400" dirty="0">
                <a:solidFill>
                  <a:srgbClr val="C00000"/>
                </a:solidFill>
                <a:latin typeface="Arial" charset="0"/>
                <a:ea typeface="华文新魏" pitchFamily="2" charset="-122"/>
              </a:rPr>
              <a:t>数学建模与数学实验</a:t>
            </a:r>
          </a:p>
        </p:txBody>
      </p:sp>
      <p:grpSp>
        <p:nvGrpSpPr>
          <p:cNvPr id="34" name="Group 3"/>
          <p:cNvGrpSpPr>
            <a:grpSpLocks/>
          </p:cNvGrpSpPr>
          <p:nvPr/>
        </p:nvGrpSpPr>
        <p:grpSpPr bwMode="auto">
          <a:xfrm>
            <a:off x="1439467" y="5662615"/>
            <a:ext cx="6265069" cy="719137"/>
            <a:chOff x="249" y="3702"/>
            <a:chExt cx="5262" cy="453"/>
          </a:xfrm>
        </p:grpSpPr>
        <p:pic>
          <p:nvPicPr>
            <p:cNvPr id="35"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6"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7" name="Picture 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5"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8" name="Picture 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1"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10"/>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2"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40" name="Picture 1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34"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pic>
          <p:nvPicPr>
            <p:cNvPr id="41" name="Picture 1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76" y="3702"/>
              <a:ext cx="635" cy="453"/>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grpSp>
      <p:sp>
        <p:nvSpPr>
          <p:cNvPr id="15" name="矩形 14">
            <a:extLst>
              <a:ext uri="{FF2B5EF4-FFF2-40B4-BE49-F238E27FC236}">
                <a16:creationId xmlns:a16="http://schemas.microsoft.com/office/drawing/2014/main" id="{345BBAC6-9C8F-4B43-B203-AB4AEDCB6C5B}"/>
              </a:ext>
            </a:extLst>
          </p:cNvPr>
          <p:cNvSpPr/>
          <p:nvPr/>
        </p:nvSpPr>
        <p:spPr>
          <a:xfrm>
            <a:off x="2146297" y="3425275"/>
            <a:ext cx="5666063" cy="1877437"/>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图论模型</a:t>
            </a:r>
            <a:endParaRPr lang="en-US" altLang="zh-CN" sz="4400" b="1" dirty="0">
              <a:latin typeface="Arial Unicode MS" panose="020B0604020202020204" pitchFamily="34" charset="-122"/>
              <a:ea typeface="Arial Unicode MS" panose="020B0604020202020204" pitchFamily="34" charset="-122"/>
              <a:cs typeface="Arial Unicode MS" panose="020B0604020202020204" pitchFamily="34" charset="-122"/>
            </a:endParaRPr>
          </a:p>
          <a:p>
            <a:pPr algn="ctr"/>
            <a:endParaRPr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rPr>
              <a:t>汪秀敏</a:t>
            </a:r>
            <a:endParaRPr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endParaRPr>
          </a:p>
          <a:p>
            <a:pPr algn="ctr"/>
            <a:r>
              <a:rPr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xmwang@scut.edu.cn</a:t>
            </a:r>
            <a:endParaRPr lang="zh-CN" altLang="en-US" sz="2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05497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10</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图的概念</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50" name="Rectangle 2">
            <a:extLst>
              <a:ext uri="{FF2B5EF4-FFF2-40B4-BE49-F238E27FC236}">
                <a16:creationId xmlns:a16="http://schemas.microsoft.com/office/drawing/2014/main" id="{5B22BFD6-D582-4DF7-9AAF-ACCFD53F6C47}"/>
              </a:ext>
            </a:extLst>
          </p:cNvPr>
          <p:cNvSpPr txBox="1">
            <a:spLocks noChangeArrowheads="1"/>
          </p:cNvSpPr>
          <p:nvPr/>
        </p:nvSpPr>
        <p:spPr>
          <a:xfrm>
            <a:off x="75646" y="892589"/>
            <a:ext cx="2984186" cy="5921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defPPr>
              <a:defRPr lang="zh-CN"/>
            </a:defPPr>
            <a:lvl1pPr indent="0" algn="ctr">
              <a:spcBef>
                <a:spcPct val="20000"/>
              </a:spcBef>
              <a:buFontTx/>
              <a:buNone/>
              <a:defRPr sz="2800" b="1">
                <a:solidFill>
                  <a:srgbClr val="008000"/>
                </a:solidFill>
                <a:latin typeface="+mj-ea"/>
                <a:ea typeface="+mj-ea"/>
              </a:defRPr>
            </a:lvl1pPr>
            <a:lvl2pPr indent="0" algn="ctr">
              <a:spcBef>
                <a:spcPct val="20000"/>
              </a:spcBef>
              <a:buFont typeface="Arial" pitchFamily="34" charset="0"/>
              <a:buNone/>
              <a:defRPr sz="2800">
                <a:solidFill>
                  <a:schemeClr val="tx1">
                    <a:tint val="75000"/>
                  </a:schemeClr>
                </a:solidFill>
              </a:defRPr>
            </a:lvl2pPr>
            <a:lvl3pPr indent="0" algn="ctr">
              <a:spcBef>
                <a:spcPct val="20000"/>
              </a:spcBef>
              <a:buFont typeface="Arial" pitchFamily="34" charset="0"/>
              <a:buNone/>
              <a:defRPr sz="2400">
                <a:solidFill>
                  <a:schemeClr val="tx1">
                    <a:tint val="75000"/>
                  </a:schemeClr>
                </a:solidFill>
              </a:defRPr>
            </a:lvl3pPr>
            <a:lvl4pPr indent="0" algn="ctr">
              <a:spcBef>
                <a:spcPct val="20000"/>
              </a:spcBef>
              <a:buFont typeface="Arial" pitchFamily="34" charset="0"/>
              <a:buNone/>
              <a:defRPr sz="2000">
                <a:solidFill>
                  <a:schemeClr val="tx1">
                    <a:tint val="75000"/>
                  </a:schemeClr>
                </a:solidFill>
              </a:defRPr>
            </a:lvl4pPr>
            <a:lvl5pPr indent="0" algn="ctr">
              <a:spcBef>
                <a:spcPct val="20000"/>
              </a:spcBef>
              <a:buFont typeface="Arial" pitchFamily="34" charset="0"/>
              <a:buNone/>
              <a:defRPr sz="2000">
                <a:solidFill>
                  <a:schemeClr val="tx1">
                    <a:tint val="75000"/>
                  </a:schemeClr>
                </a:solidFill>
              </a:defRPr>
            </a:lvl5pPr>
            <a:lvl6pPr indent="0" algn="ctr">
              <a:spcBef>
                <a:spcPct val="20000"/>
              </a:spcBef>
              <a:buFont typeface="Arial" pitchFamily="34" charset="0"/>
              <a:buNone/>
              <a:defRPr sz="2000">
                <a:solidFill>
                  <a:schemeClr val="tx1">
                    <a:tint val="75000"/>
                  </a:schemeClr>
                </a:solidFill>
              </a:defRPr>
            </a:lvl6pPr>
            <a:lvl7pPr indent="0" algn="ctr">
              <a:spcBef>
                <a:spcPct val="20000"/>
              </a:spcBef>
              <a:buFont typeface="Arial" pitchFamily="34" charset="0"/>
              <a:buNone/>
              <a:defRPr sz="2000">
                <a:solidFill>
                  <a:schemeClr val="tx1">
                    <a:tint val="75000"/>
                  </a:schemeClr>
                </a:solidFill>
              </a:defRPr>
            </a:lvl7pPr>
            <a:lvl8pPr indent="0" algn="ctr">
              <a:spcBef>
                <a:spcPct val="20000"/>
              </a:spcBef>
              <a:buFont typeface="Arial" pitchFamily="34" charset="0"/>
              <a:buNone/>
              <a:defRPr sz="2000">
                <a:solidFill>
                  <a:schemeClr val="tx1">
                    <a:tint val="75000"/>
                  </a:schemeClr>
                </a:solidFill>
              </a:defRPr>
            </a:lvl8pPr>
            <a:lvl9pPr indent="0" algn="ctr">
              <a:spcBef>
                <a:spcPct val="20000"/>
              </a:spcBef>
              <a:buFont typeface="Arial" pitchFamily="34" charset="0"/>
              <a:buNone/>
              <a:defRPr sz="2000">
                <a:solidFill>
                  <a:schemeClr val="tx1">
                    <a:tint val="75000"/>
                  </a:schemeClr>
                </a:solidFill>
              </a:defRPr>
            </a:lvl9pPr>
          </a:lstStyle>
          <a:p>
            <a:r>
              <a:rPr lang="zh-CN" altLang="en-US" dirty="0"/>
              <a:t>图的矩阵表示</a:t>
            </a:r>
            <a:r>
              <a:rPr lang="en-US" altLang="zh-CN" dirty="0"/>
              <a:t>---</a:t>
            </a:r>
            <a:r>
              <a:rPr lang="zh-CN" altLang="en-US" dirty="0"/>
              <a:t> </a:t>
            </a:r>
          </a:p>
        </p:txBody>
      </p:sp>
      <p:sp>
        <p:nvSpPr>
          <p:cNvPr id="51" name="Text Box 5">
            <a:extLst>
              <a:ext uri="{FF2B5EF4-FFF2-40B4-BE49-F238E27FC236}">
                <a16:creationId xmlns:a16="http://schemas.microsoft.com/office/drawing/2014/main" id="{0FB48198-F752-4073-AEBE-ADF35CC9C8AA}"/>
              </a:ext>
            </a:extLst>
          </p:cNvPr>
          <p:cNvSpPr txBox="1">
            <a:spLocks noChangeArrowheads="1"/>
          </p:cNvSpPr>
          <p:nvPr/>
        </p:nvSpPr>
        <p:spPr bwMode="auto">
          <a:xfrm>
            <a:off x="2877184" y="912305"/>
            <a:ext cx="2089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accent2"/>
                </a:solidFill>
                <a:latin typeface="+mj-ea"/>
                <a:ea typeface="+mj-ea"/>
              </a:rPr>
              <a:t>关联矩阵</a:t>
            </a:r>
            <a:endParaRPr lang="en-US" altLang="zh-CN" sz="2800" b="1" dirty="0">
              <a:latin typeface="+mj-ea"/>
              <a:ea typeface="+mj-ea"/>
            </a:endParaRPr>
          </a:p>
        </p:txBody>
      </p:sp>
      <p:grpSp>
        <p:nvGrpSpPr>
          <p:cNvPr id="23" name="Group 16">
            <a:extLst>
              <a:ext uri="{FF2B5EF4-FFF2-40B4-BE49-F238E27FC236}">
                <a16:creationId xmlns:a16="http://schemas.microsoft.com/office/drawing/2014/main" id="{1C8F12FB-3768-42E9-A7BE-A4D2890C3690}"/>
              </a:ext>
            </a:extLst>
          </p:cNvPr>
          <p:cNvGrpSpPr>
            <a:grpSpLocks/>
          </p:cNvGrpSpPr>
          <p:nvPr/>
        </p:nvGrpSpPr>
        <p:grpSpPr bwMode="auto">
          <a:xfrm>
            <a:off x="179512" y="1472697"/>
            <a:ext cx="8135937" cy="552450"/>
            <a:chOff x="363" y="663"/>
            <a:chExt cx="5125" cy="348"/>
          </a:xfrm>
        </p:grpSpPr>
        <p:sp>
          <p:nvSpPr>
            <p:cNvPr id="24" name="Text Box 5">
              <a:extLst>
                <a:ext uri="{FF2B5EF4-FFF2-40B4-BE49-F238E27FC236}">
                  <a16:creationId xmlns:a16="http://schemas.microsoft.com/office/drawing/2014/main" id="{A4125519-CABC-438B-A34D-A41DBFE37F51}"/>
                </a:ext>
              </a:extLst>
            </p:cNvPr>
            <p:cNvSpPr txBox="1">
              <a:spLocks noChangeArrowheads="1"/>
            </p:cNvSpPr>
            <p:nvPr/>
          </p:nvSpPr>
          <p:spPr bwMode="auto">
            <a:xfrm>
              <a:off x="363" y="663"/>
              <a:ext cx="51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j-ea"/>
                  <a:ea typeface="+mj-ea"/>
                </a:rPr>
                <a:t>1)</a:t>
              </a:r>
              <a:r>
                <a:rPr lang="zh-CN" altLang="en-US" sz="2800" b="1" dirty="0">
                  <a:latin typeface="+mj-ea"/>
                  <a:ea typeface="+mj-ea"/>
                </a:rPr>
                <a:t>对无向图         ，其关联矩阵           </a:t>
              </a:r>
              <a:r>
                <a:rPr lang="en-US" altLang="zh-CN" sz="2800" b="1" dirty="0">
                  <a:latin typeface="+mj-ea"/>
                  <a:ea typeface="+mj-ea"/>
                </a:rPr>
                <a:t>,</a:t>
              </a:r>
            </a:p>
          </p:txBody>
        </p:sp>
        <p:graphicFrame>
          <p:nvGraphicFramePr>
            <p:cNvPr id="25" name="Object 6">
              <a:extLst>
                <a:ext uri="{FF2B5EF4-FFF2-40B4-BE49-F238E27FC236}">
                  <a16:creationId xmlns:a16="http://schemas.microsoft.com/office/drawing/2014/main" id="{88445819-9DD2-424D-A1A7-A1D97EE26AE3}"/>
                </a:ext>
              </a:extLst>
            </p:cNvPr>
            <p:cNvGraphicFramePr>
              <a:graphicFrameLocks noChangeAspect="1"/>
            </p:cNvGraphicFramePr>
            <p:nvPr>
              <p:extLst>
                <p:ext uri="{D42A27DB-BD31-4B8C-83A1-F6EECF244321}">
                  <p14:modId xmlns:p14="http://schemas.microsoft.com/office/powerpoint/2010/main" val="410032290"/>
                </p:ext>
              </p:extLst>
            </p:nvPr>
          </p:nvGraphicFramePr>
          <p:xfrm>
            <a:off x="1633" y="743"/>
            <a:ext cx="944" cy="244"/>
          </p:xfrm>
          <a:graphic>
            <a:graphicData uri="http://schemas.openxmlformats.org/presentationml/2006/ole">
              <mc:AlternateContent xmlns:mc="http://schemas.openxmlformats.org/markup-compatibility/2006">
                <mc:Choice xmlns:v="urn:schemas-microsoft-com:vml" Requires="v">
                  <p:oleObj spid="_x0000_s54586" name="公式" r:id="rId4" imgW="1498320" imgH="393480" progId="Equation.3">
                    <p:embed/>
                  </p:oleObj>
                </mc:Choice>
                <mc:Fallback>
                  <p:oleObj name="公式" r:id="rId4" imgW="1498320" imgH="393480" progId="Equation.3">
                    <p:embed/>
                    <p:pic>
                      <p:nvPicPr>
                        <p:cNvPr id="1259526" name="Object 6">
                          <a:extLst>
                            <a:ext uri="{FF2B5EF4-FFF2-40B4-BE49-F238E27FC236}">
                              <a16:creationId xmlns:a16="http://schemas.microsoft.com/office/drawing/2014/main" id="{1EB129C4-0C3B-4B11-AFAF-89029C6592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 y="743"/>
                          <a:ext cx="944"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8">
              <a:extLst>
                <a:ext uri="{FF2B5EF4-FFF2-40B4-BE49-F238E27FC236}">
                  <a16:creationId xmlns:a16="http://schemas.microsoft.com/office/drawing/2014/main" id="{3D0FEE62-99E0-4585-AC0B-2E4122F95833}"/>
                </a:ext>
              </a:extLst>
            </p:cNvPr>
            <p:cNvGraphicFramePr>
              <a:graphicFrameLocks noChangeAspect="1"/>
            </p:cNvGraphicFramePr>
            <p:nvPr>
              <p:extLst>
                <p:ext uri="{D42A27DB-BD31-4B8C-83A1-F6EECF244321}">
                  <p14:modId xmlns:p14="http://schemas.microsoft.com/office/powerpoint/2010/main" val="3889788488"/>
                </p:ext>
              </p:extLst>
            </p:nvPr>
          </p:nvGraphicFramePr>
          <p:xfrm>
            <a:off x="3946" y="711"/>
            <a:ext cx="1172" cy="300"/>
          </p:xfrm>
          <a:graphic>
            <a:graphicData uri="http://schemas.openxmlformats.org/presentationml/2006/ole">
              <mc:AlternateContent xmlns:mc="http://schemas.openxmlformats.org/markup-compatibility/2006">
                <mc:Choice xmlns:v="urn:schemas-microsoft-com:vml" Requires="v">
                  <p:oleObj spid="_x0000_s54587" name="公式" r:id="rId6" imgW="1866600" imgH="482400" progId="Equation.3">
                    <p:embed/>
                  </p:oleObj>
                </mc:Choice>
                <mc:Fallback>
                  <p:oleObj name="公式" r:id="rId6" imgW="1866600" imgH="482400" progId="Equation.3">
                    <p:embed/>
                    <p:pic>
                      <p:nvPicPr>
                        <p:cNvPr id="1259528" name="Object 8">
                          <a:extLst>
                            <a:ext uri="{FF2B5EF4-FFF2-40B4-BE49-F238E27FC236}">
                              <a16:creationId xmlns:a16="http://schemas.microsoft.com/office/drawing/2014/main" id="{F4E9DF47-EB42-4997-95CA-5B982E782C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6" y="711"/>
                          <a:ext cx="1172"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 name="Text Box 10">
            <a:extLst>
              <a:ext uri="{FF2B5EF4-FFF2-40B4-BE49-F238E27FC236}">
                <a16:creationId xmlns:a16="http://schemas.microsoft.com/office/drawing/2014/main" id="{54101698-A29E-4C4A-8556-A0015459EB80}"/>
              </a:ext>
            </a:extLst>
          </p:cNvPr>
          <p:cNvSpPr txBox="1">
            <a:spLocks noChangeArrowheads="1"/>
          </p:cNvSpPr>
          <p:nvPr/>
        </p:nvSpPr>
        <p:spPr bwMode="auto">
          <a:xfrm>
            <a:off x="595982" y="1979467"/>
            <a:ext cx="2089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mj-ea"/>
                <a:ea typeface="+mj-ea"/>
              </a:rPr>
              <a:t>其中：</a:t>
            </a:r>
          </a:p>
        </p:txBody>
      </p:sp>
      <p:graphicFrame>
        <p:nvGraphicFramePr>
          <p:cNvPr id="28" name="Object 11">
            <a:extLst>
              <a:ext uri="{FF2B5EF4-FFF2-40B4-BE49-F238E27FC236}">
                <a16:creationId xmlns:a16="http://schemas.microsoft.com/office/drawing/2014/main" id="{BE683D96-AC8E-4F1C-A169-56D88554C3ED}"/>
              </a:ext>
            </a:extLst>
          </p:cNvPr>
          <p:cNvGraphicFramePr>
            <a:graphicFrameLocks noChangeAspect="1"/>
          </p:cNvGraphicFramePr>
          <p:nvPr>
            <p:extLst>
              <p:ext uri="{D42A27DB-BD31-4B8C-83A1-F6EECF244321}">
                <p14:modId xmlns:p14="http://schemas.microsoft.com/office/powerpoint/2010/main" val="4079719133"/>
              </p:ext>
            </p:extLst>
          </p:nvPr>
        </p:nvGraphicFramePr>
        <p:xfrm>
          <a:off x="2103369" y="2205129"/>
          <a:ext cx="3854611" cy="1031603"/>
        </p:xfrm>
        <a:graphic>
          <a:graphicData uri="http://schemas.openxmlformats.org/presentationml/2006/ole">
            <mc:AlternateContent xmlns:mc="http://schemas.openxmlformats.org/markup-compatibility/2006">
              <mc:Choice xmlns:v="urn:schemas-microsoft-com:vml" Requires="v">
                <p:oleObj spid="_x0000_s54588" name="公式" r:id="rId8" imgW="3962160" imgH="1066680" progId="Equation.3">
                  <p:embed/>
                </p:oleObj>
              </mc:Choice>
              <mc:Fallback>
                <p:oleObj name="公式" r:id="rId8" imgW="3962160" imgH="1066680" progId="Equation.3">
                  <p:embed/>
                  <p:pic>
                    <p:nvPicPr>
                      <p:cNvPr id="1259531" name="Object 11">
                        <a:extLst>
                          <a:ext uri="{FF2B5EF4-FFF2-40B4-BE49-F238E27FC236}">
                            <a16:creationId xmlns:a16="http://schemas.microsoft.com/office/drawing/2014/main" id="{612DECD1-0367-4127-9236-B3FFAE940D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3369" y="2205129"/>
                        <a:ext cx="3854611" cy="1031603"/>
                      </a:xfrm>
                      <a:prstGeom prst="rect">
                        <a:avLst/>
                      </a:prstGeom>
                      <a:noFill/>
                    </p:spPr>
                  </p:pic>
                </p:oleObj>
              </mc:Fallback>
            </mc:AlternateContent>
          </a:graphicData>
        </a:graphic>
      </p:graphicFrame>
      <p:graphicFrame>
        <p:nvGraphicFramePr>
          <p:cNvPr id="29" name="Object 18">
            <a:extLst>
              <a:ext uri="{FF2B5EF4-FFF2-40B4-BE49-F238E27FC236}">
                <a16:creationId xmlns:a16="http://schemas.microsoft.com/office/drawing/2014/main" id="{18247539-25CF-45BC-AB98-C4B55F506C4B}"/>
              </a:ext>
            </a:extLst>
          </p:cNvPr>
          <p:cNvGraphicFramePr>
            <a:graphicFrameLocks noChangeAspect="1"/>
          </p:cNvGraphicFramePr>
          <p:nvPr>
            <p:extLst>
              <p:ext uri="{D42A27DB-BD31-4B8C-83A1-F6EECF244321}">
                <p14:modId xmlns:p14="http://schemas.microsoft.com/office/powerpoint/2010/main" val="905149122"/>
              </p:ext>
            </p:extLst>
          </p:nvPr>
        </p:nvGraphicFramePr>
        <p:xfrm>
          <a:off x="4067944" y="3426030"/>
          <a:ext cx="3386138" cy="2601912"/>
        </p:xfrm>
        <a:graphic>
          <a:graphicData uri="http://schemas.openxmlformats.org/presentationml/2006/ole">
            <mc:AlternateContent xmlns:mc="http://schemas.openxmlformats.org/markup-compatibility/2006">
              <mc:Choice xmlns:v="urn:schemas-microsoft-com:vml" Requires="v">
                <p:oleObj spid="_x0000_s54589" name="公式" r:id="rId10" imgW="4165560" imgH="3200400" progId="Equation.3">
                  <p:embed/>
                </p:oleObj>
              </mc:Choice>
              <mc:Fallback>
                <p:oleObj name="公式" r:id="rId10" imgW="4165560" imgH="3200400" progId="Equation.3">
                  <p:embed/>
                  <p:pic>
                    <p:nvPicPr>
                      <p:cNvPr id="1259538" name="Object 18">
                        <a:extLst>
                          <a:ext uri="{FF2B5EF4-FFF2-40B4-BE49-F238E27FC236}">
                            <a16:creationId xmlns:a16="http://schemas.microsoft.com/office/drawing/2014/main" id="{FE8338C3-9F78-4797-9BA9-53202A4AFBC0}"/>
                          </a:ext>
                        </a:extLst>
                      </p:cNvPr>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7944" y="3426030"/>
                        <a:ext cx="3386138" cy="260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 name="Picture 20">
            <a:extLst>
              <a:ext uri="{FF2B5EF4-FFF2-40B4-BE49-F238E27FC236}">
                <a16:creationId xmlns:a16="http://schemas.microsoft.com/office/drawing/2014/main" id="{9C38729C-7F99-4EEC-A9E7-A7342D95EA0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8599" y="3417580"/>
            <a:ext cx="2881313" cy="280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63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11</a:t>
            </a:fld>
            <a:endParaRPr lang="zh-CN" altLang="en-US" b="1" dirty="0">
              <a:solidFill>
                <a:srgbClr val="FF0000"/>
              </a:solidFill>
            </a:endParaRPr>
          </a:p>
        </p:txBody>
      </p:sp>
      <p:sp>
        <p:nvSpPr>
          <p:cNvPr id="2" name="矩形 1"/>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图的概念</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50" name="Rectangle 2">
            <a:extLst>
              <a:ext uri="{FF2B5EF4-FFF2-40B4-BE49-F238E27FC236}">
                <a16:creationId xmlns:a16="http://schemas.microsoft.com/office/drawing/2014/main" id="{5B22BFD6-D582-4DF7-9AAF-ACCFD53F6C47}"/>
              </a:ext>
            </a:extLst>
          </p:cNvPr>
          <p:cNvSpPr txBox="1">
            <a:spLocks noChangeArrowheads="1"/>
          </p:cNvSpPr>
          <p:nvPr/>
        </p:nvSpPr>
        <p:spPr>
          <a:xfrm>
            <a:off x="75646" y="892589"/>
            <a:ext cx="2984186" cy="5921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defPPr>
              <a:defRPr lang="zh-CN"/>
            </a:defPPr>
            <a:lvl1pPr indent="0" algn="ctr">
              <a:spcBef>
                <a:spcPct val="20000"/>
              </a:spcBef>
              <a:buFontTx/>
              <a:buNone/>
              <a:defRPr sz="2800" b="1">
                <a:solidFill>
                  <a:srgbClr val="008000"/>
                </a:solidFill>
                <a:latin typeface="+mj-ea"/>
                <a:ea typeface="+mj-ea"/>
              </a:defRPr>
            </a:lvl1pPr>
            <a:lvl2pPr indent="0" algn="ctr">
              <a:spcBef>
                <a:spcPct val="20000"/>
              </a:spcBef>
              <a:buFont typeface="Arial" pitchFamily="34" charset="0"/>
              <a:buNone/>
              <a:defRPr sz="2800">
                <a:solidFill>
                  <a:schemeClr val="tx1">
                    <a:tint val="75000"/>
                  </a:schemeClr>
                </a:solidFill>
              </a:defRPr>
            </a:lvl2pPr>
            <a:lvl3pPr indent="0" algn="ctr">
              <a:spcBef>
                <a:spcPct val="20000"/>
              </a:spcBef>
              <a:buFont typeface="Arial" pitchFamily="34" charset="0"/>
              <a:buNone/>
              <a:defRPr sz="2400">
                <a:solidFill>
                  <a:schemeClr val="tx1">
                    <a:tint val="75000"/>
                  </a:schemeClr>
                </a:solidFill>
              </a:defRPr>
            </a:lvl3pPr>
            <a:lvl4pPr indent="0" algn="ctr">
              <a:spcBef>
                <a:spcPct val="20000"/>
              </a:spcBef>
              <a:buFont typeface="Arial" pitchFamily="34" charset="0"/>
              <a:buNone/>
              <a:defRPr sz="2000">
                <a:solidFill>
                  <a:schemeClr val="tx1">
                    <a:tint val="75000"/>
                  </a:schemeClr>
                </a:solidFill>
              </a:defRPr>
            </a:lvl4pPr>
            <a:lvl5pPr indent="0" algn="ctr">
              <a:spcBef>
                <a:spcPct val="20000"/>
              </a:spcBef>
              <a:buFont typeface="Arial" pitchFamily="34" charset="0"/>
              <a:buNone/>
              <a:defRPr sz="2000">
                <a:solidFill>
                  <a:schemeClr val="tx1">
                    <a:tint val="75000"/>
                  </a:schemeClr>
                </a:solidFill>
              </a:defRPr>
            </a:lvl5pPr>
            <a:lvl6pPr indent="0" algn="ctr">
              <a:spcBef>
                <a:spcPct val="20000"/>
              </a:spcBef>
              <a:buFont typeface="Arial" pitchFamily="34" charset="0"/>
              <a:buNone/>
              <a:defRPr sz="2000">
                <a:solidFill>
                  <a:schemeClr val="tx1">
                    <a:tint val="75000"/>
                  </a:schemeClr>
                </a:solidFill>
              </a:defRPr>
            </a:lvl6pPr>
            <a:lvl7pPr indent="0" algn="ctr">
              <a:spcBef>
                <a:spcPct val="20000"/>
              </a:spcBef>
              <a:buFont typeface="Arial" pitchFamily="34" charset="0"/>
              <a:buNone/>
              <a:defRPr sz="2000">
                <a:solidFill>
                  <a:schemeClr val="tx1">
                    <a:tint val="75000"/>
                  </a:schemeClr>
                </a:solidFill>
              </a:defRPr>
            </a:lvl7pPr>
            <a:lvl8pPr indent="0" algn="ctr">
              <a:spcBef>
                <a:spcPct val="20000"/>
              </a:spcBef>
              <a:buFont typeface="Arial" pitchFamily="34" charset="0"/>
              <a:buNone/>
              <a:defRPr sz="2000">
                <a:solidFill>
                  <a:schemeClr val="tx1">
                    <a:tint val="75000"/>
                  </a:schemeClr>
                </a:solidFill>
              </a:defRPr>
            </a:lvl8pPr>
            <a:lvl9pPr indent="0" algn="ctr">
              <a:spcBef>
                <a:spcPct val="20000"/>
              </a:spcBef>
              <a:buFont typeface="Arial" pitchFamily="34" charset="0"/>
              <a:buNone/>
              <a:defRPr sz="2000">
                <a:solidFill>
                  <a:schemeClr val="tx1">
                    <a:tint val="75000"/>
                  </a:schemeClr>
                </a:solidFill>
              </a:defRPr>
            </a:lvl9pPr>
          </a:lstStyle>
          <a:p>
            <a:r>
              <a:rPr lang="zh-CN" altLang="en-US" dirty="0"/>
              <a:t>图的矩阵表示</a:t>
            </a:r>
            <a:r>
              <a:rPr lang="en-US" altLang="zh-CN" dirty="0"/>
              <a:t>---</a:t>
            </a:r>
            <a:r>
              <a:rPr lang="zh-CN" altLang="en-US" dirty="0"/>
              <a:t> </a:t>
            </a:r>
          </a:p>
        </p:txBody>
      </p:sp>
      <p:sp>
        <p:nvSpPr>
          <p:cNvPr id="51" name="Text Box 5">
            <a:extLst>
              <a:ext uri="{FF2B5EF4-FFF2-40B4-BE49-F238E27FC236}">
                <a16:creationId xmlns:a16="http://schemas.microsoft.com/office/drawing/2014/main" id="{0FB48198-F752-4073-AEBE-ADF35CC9C8AA}"/>
              </a:ext>
            </a:extLst>
          </p:cNvPr>
          <p:cNvSpPr txBox="1">
            <a:spLocks noChangeArrowheads="1"/>
          </p:cNvSpPr>
          <p:nvPr/>
        </p:nvSpPr>
        <p:spPr bwMode="auto">
          <a:xfrm>
            <a:off x="2877184" y="912305"/>
            <a:ext cx="2089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accent2"/>
                </a:solidFill>
                <a:latin typeface="+mj-ea"/>
                <a:ea typeface="+mj-ea"/>
              </a:rPr>
              <a:t>关联矩阵</a:t>
            </a:r>
            <a:endParaRPr lang="en-US" altLang="zh-CN" sz="2800" b="1" dirty="0">
              <a:latin typeface="+mj-ea"/>
              <a:ea typeface="+mj-ea"/>
            </a:endParaRPr>
          </a:p>
        </p:txBody>
      </p:sp>
      <p:grpSp>
        <p:nvGrpSpPr>
          <p:cNvPr id="21" name="Group 8">
            <a:extLst>
              <a:ext uri="{FF2B5EF4-FFF2-40B4-BE49-F238E27FC236}">
                <a16:creationId xmlns:a16="http://schemas.microsoft.com/office/drawing/2014/main" id="{06AD9170-674E-42B4-848F-D5DB953F112D}"/>
              </a:ext>
            </a:extLst>
          </p:cNvPr>
          <p:cNvGrpSpPr>
            <a:grpSpLocks/>
          </p:cNvGrpSpPr>
          <p:nvPr/>
        </p:nvGrpSpPr>
        <p:grpSpPr bwMode="auto">
          <a:xfrm>
            <a:off x="252537" y="1514301"/>
            <a:ext cx="8135937" cy="547688"/>
            <a:chOff x="613" y="436"/>
            <a:chExt cx="5125" cy="345"/>
          </a:xfrm>
        </p:grpSpPr>
        <p:sp>
          <p:nvSpPr>
            <p:cNvPr id="31" name="Text Box 5">
              <a:extLst>
                <a:ext uri="{FF2B5EF4-FFF2-40B4-BE49-F238E27FC236}">
                  <a16:creationId xmlns:a16="http://schemas.microsoft.com/office/drawing/2014/main" id="{8B563E74-C623-4458-97FE-5EEC64AFE974}"/>
                </a:ext>
              </a:extLst>
            </p:cNvPr>
            <p:cNvSpPr txBox="1">
              <a:spLocks noChangeArrowheads="1"/>
            </p:cNvSpPr>
            <p:nvPr/>
          </p:nvSpPr>
          <p:spPr bwMode="auto">
            <a:xfrm>
              <a:off x="613" y="436"/>
              <a:ext cx="51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j-ea"/>
                  <a:ea typeface="+mj-ea"/>
                </a:rPr>
                <a:t>2)</a:t>
              </a:r>
              <a:r>
                <a:rPr lang="zh-CN" altLang="en-US" sz="2800" b="1" dirty="0">
                  <a:latin typeface="+mj-ea"/>
                  <a:ea typeface="+mj-ea"/>
                </a:rPr>
                <a:t>对有向图         ，其关联矩阵           </a:t>
              </a:r>
              <a:r>
                <a:rPr lang="en-US" altLang="zh-CN" sz="2800" b="1" dirty="0">
                  <a:latin typeface="+mj-ea"/>
                  <a:ea typeface="+mj-ea"/>
                </a:rPr>
                <a:t>,</a:t>
              </a:r>
            </a:p>
          </p:txBody>
        </p:sp>
        <p:graphicFrame>
          <p:nvGraphicFramePr>
            <p:cNvPr id="32" name="Object 6">
              <a:extLst>
                <a:ext uri="{FF2B5EF4-FFF2-40B4-BE49-F238E27FC236}">
                  <a16:creationId xmlns:a16="http://schemas.microsoft.com/office/drawing/2014/main" id="{6B7CD3F0-22B8-4D51-8D37-3D76E495551B}"/>
                </a:ext>
              </a:extLst>
            </p:cNvPr>
            <p:cNvGraphicFramePr>
              <a:graphicFrameLocks noChangeAspect="1"/>
            </p:cNvGraphicFramePr>
            <p:nvPr>
              <p:extLst>
                <p:ext uri="{D42A27DB-BD31-4B8C-83A1-F6EECF244321}">
                  <p14:modId xmlns:p14="http://schemas.microsoft.com/office/powerpoint/2010/main" val="3166142681"/>
                </p:ext>
              </p:extLst>
            </p:nvPr>
          </p:nvGraphicFramePr>
          <p:xfrm>
            <a:off x="1837" y="513"/>
            <a:ext cx="944" cy="244"/>
          </p:xfrm>
          <a:graphic>
            <a:graphicData uri="http://schemas.openxmlformats.org/presentationml/2006/ole">
              <mc:AlternateContent xmlns:mc="http://schemas.openxmlformats.org/markup-compatibility/2006">
                <mc:Choice xmlns:v="urn:schemas-microsoft-com:vml" Requires="v">
                  <p:oleObj spid="_x0000_s55606" name="公式" r:id="rId4" imgW="1498320" imgH="393480" progId="Equation.3">
                    <p:embed/>
                  </p:oleObj>
                </mc:Choice>
                <mc:Fallback>
                  <p:oleObj name="公式" r:id="rId4" imgW="1498320" imgH="393480" progId="Equation.3">
                    <p:embed/>
                    <p:pic>
                      <p:nvPicPr>
                        <p:cNvPr id="1260550" name="Object 6">
                          <a:extLst>
                            <a:ext uri="{FF2B5EF4-FFF2-40B4-BE49-F238E27FC236}">
                              <a16:creationId xmlns:a16="http://schemas.microsoft.com/office/drawing/2014/main" id="{64733FF3-1C86-4F6B-AAA1-699DE9439A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7" y="513"/>
                          <a:ext cx="944"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7">
              <a:extLst>
                <a:ext uri="{FF2B5EF4-FFF2-40B4-BE49-F238E27FC236}">
                  <a16:creationId xmlns:a16="http://schemas.microsoft.com/office/drawing/2014/main" id="{24BC65B9-37AE-4EC5-A1AA-E6DFEE87AB1B}"/>
                </a:ext>
              </a:extLst>
            </p:cNvPr>
            <p:cNvGraphicFramePr>
              <a:graphicFrameLocks noChangeAspect="1"/>
            </p:cNvGraphicFramePr>
            <p:nvPr>
              <p:extLst>
                <p:ext uri="{D42A27DB-BD31-4B8C-83A1-F6EECF244321}">
                  <p14:modId xmlns:p14="http://schemas.microsoft.com/office/powerpoint/2010/main" val="4250763592"/>
                </p:ext>
              </p:extLst>
            </p:nvPr>
          </p:nvGraphicFramePr>
          <p:xfrm>
            <a:off x="4199" y="481"/>
            <a:ext cx="1172" cy="300"/>
          </p:xfrm>
          <a:graphic>
            <a:graphicData uri="http://schemas.openxmlformats.org/presentationml/2006/ole">
              <mc:AlternateContent xmlns:mc="http://schemas.openxmlformats.org/markup-compatibility/2006">
                <mc:Choice xmlns:v="urn:schemas-microsoft-com:vml" Requires="v">
                  <p:oleObj spid="_x0000_s55607" name="公式" r:id="rId6" imgW="1866600" imgH="482400" progId="Equation.3">
                    <p:embed/>
                  </p:oleObj>
                </mc:Choice>
                <mc:Fallback>
                  <p:oleObj name="公式" r:id="rId6" imgW="1866600" imgH="482400" progId="Equation.3">
                    <p:embed/>
                    <p:pic>
                      <p:nvPicPr>
                        <p:cNvPr id="1260551" name="Object 7">
                          <a:extLst>
                            <a:ext uri="{FF2B5EF4-FFF2-40B4-BE49-F238E27FC236}">
                              <a16:creationId xmlns:a16="http://schemas.microsoft.com/office/drawing/2014/main" id="{F4DB89F1-F740-49F2-9F9C-7F5B17091B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9" y="481"/>
                          <a:ext cx="1172"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 name="Object 9">
            <a:extLst>
              <a:ext uri="{FF2B5EF4-FFF2-40B4-BE49-F238E27FC236}">
                <a16:creationId xmlns:a16="http://schemas.microsoft.com/office/drawing/2014/main" id="{160D79E5-2113-44EF-BBAE-94824AA7664C}"/>
              </a:ext>
            </a:extLst>
          </p:cNvPr>
          <p:cNvGraphicFramePr>
            <a:graphicFrameLocks noChangeAspect="1"/>
          </p:cNvGraphicFramePr>
          <p:nvPr>
            <p:extLst>
              <p:ext uri="{D42A27DB-BD31-4B8C-83A1-F6EECF244321}">
                <p14:modId xmlns:p14="http://schemas.microsoft.com/office/powerpoint/2010/main" val="71034844"/>
              </p:ext>
            </p:extLst>
          </p:nvPr>
        </p:nvGraphicFramePr>
        <p:xfrm>
          <a:off x="2004058" y="2184227"/>
          <a:ext cx="4392488" cy="1478185"/>
        </p:xfrm>
        <a:graphic>
          <a:graphicData uri="http://schemas.openxmlformats.org/presentationml/2006/ole">
            <mc:AlternateContent xmlns:mc="http://schemas.openxmlformats.org/markup-compatibility/2006">
              <mc:Choice xmlns:v="urn:schemas-microsoft-com:vml" Requires="v">
                <p:oleObj spid="_x0000_s55608" name="公式" r:id="rId8" imgW="4800600" imgH="1625400" progId="Equation.3">
                  <p:embed/>
                </p:oleObj>
              </mc:Choice>
              <mc:Fallback>
                <p:oleObj name="公式" r:id="rId8" imgW="4800600" imgH="1625400" progId="Equation.3">
                  <p:embed/>
                  <p:pic>
                    <p:nvPicPr>
                      <p:cNvPr id="1260553" name="Object 9">
                        <a:extLst>
                          <a:ext uri="{FF2B5EF4-FFF2-40B4-BE49-F238E27FC236}">
                            <a16:creationId xmlns:a16="http://schemas.microsoft.com/office/drawing/2014/main" id="{B1DFC840-B4C5-4531-9EEA-7954D2A48B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4058" y="2184227"/>
                        <a:ext cx="4392488" cy="1478185"/>
                      </a:xfrm>
                      <a:prstGeom prst="rect">
                        <a:avLst/>
                      </a:prstGeom>
                      <a:noFill/>
                    </p:spPr>
                  </p:pic>
                </p:oleObj>
              </mc:Fallback>
            </mc:AlternateContent>
          </a:graphicData>
        </a:graphic>
      </p:graphicFrame>
      <p:sp>
        <p:nvSpPr>
          <p:cNvPr id="35" name="Text Box 11">
            <a:extLst>
              <a:ext uri="{FF2B5EF4-FFF2-40B4-BE49-F238E27FC236}">
                <a16:creationId xmlns:a16="http://schemas.microsoft.com/office/drawing/2014/main" id="{101310C8-9C20-4AE1-BF05-583C52B119FF}"/>
              </a:ext>
            </a:extLst>
          </p:cNvPr>
          <p:cNvSpPr txBox="1">
            <a:spLocks noChangeArrowheads="1"/>
          </p:cNvSpPr>
          <p:nvPr/>
        </p:nvSpPr>
        <p:spPr bwMode="auto">
          <a:xfrm>
            <a:off x="611312" y="2090564"/>
            <a:ext cx="1368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mj-ea"/>
                <a:ea typeface="+mj-ea"/>
              </a:rPr>
              <a:t>其中：</a:t>
            </a:r>
          </a:p>
        </p:txBody>
      </p:sp>
      <p:pic>
        <p:nvPicPr>
          <p:cNvPr id="36" name="Picture 12">
            <a:extLst>
              <a:ext uri="{FF2B5EF4-FFF2-40B4-BE49-F238E27FC236}">
                <a16:creationId xmlns:a16="http://schemas.microsoft.com/office/drawing/2014/main" id="{C730D6BA-FAF5-423D-A290-B508519062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1577" y="3958968"/>
            <a:ext cx="2592660" cy="25249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7" name="Object 13">
            <a:extLst>
              <a:ext uri="{FF2B5EF4-FFF2-40B4-BE49-F238E27FC236}">
                <a16:creationId xmlns:a16="http://schemas.microsoft.com/office/drawing/2014/main" id="{00A245FA-BD95-4F4C-9E00-9A1717393721}"/>
              </a:ext>
            </a:extLst>
          </p:cNvPr>
          <p:cNvGraphicFramePr>
            <a:graphicFrameLocks noChangeAspect="1"/>
          </p:cNvGraphicFramePr>
          <p:nvPr>
            <p:extLst>
              <p:ext uri="{D42A27DB-BD31-4B8C-83A1-F6EECF244321}">
                <p14:modId xmlns:p14="http://schemas.microsoft.com/office/powerpoint/2010/main" val="455050559"/>
              </p:ext>
            </p:extLst>
          </p:nvPr>
        </p:nvGraphicFramePr>
        <p:xfrm>
          <a:off x="4169139" y="3933057"/>
          <a:ext cx="3891712" cy="2232247"/>
        </p:xfrm>
        <a:graphic>
          <a:graphicData uri="http://schemas.openxmlformats.org/presentationml/2006/ole">
            <mc:AlternateContent xmlns:mc="http://schemas.openxmlformats.org/markup-compatibility/2006">
              <mc:Choice xmlns:v="urn:schemas-microsoft-com:vml" Requires="v">
                <p:oleObj spid="_x0000_s55609" name="公式" r:id="rId11" imgW="4609800" imgH="2641320" progId="Equation.3">
                  <p:embed/>
                </p:oleObj>
              </mc:Choice>
              <mc:Fallback>
                <p:oleObj name="公式" r:id="rId11" imgW="4609800" imgH="2641320" progId="Equation.3">
                  <p:embed/>
                  <p:pic>
                    <p:nvPicPr>
                      <p:cNvPr id="1260557" name="Object 13">
                        <a:extLst>
                          <a:ext uri="{FF2B5EF4-FFF2-40B4-BE49-F238E27FC236}">
                            <a16:creationId xmlns:a16="http://schemas.microsoft.com/office/drawing/2014/main" id="{DDBC9B1A-70D4-4E69-8BBC-49A849BA89A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69139" y="3933057"/>
                        <a:ext cx="3891712" cy="2232247"/>
                      </a:xfrm>
                      <a:prstGeom prst="rect">
                        <a:avLst/>
                      </a:prstGeom>
                      <a:noFill/>
                    </p:spPr>
                  </p:pic>
                </p:oleObj>
              </mc:Fallback>
            </mc:AlternateContent>
          </a:graphicData>
        </a:graphic>
      </p:graphicFrame>
    </p:spTree>
    <p:extLst>
      <p:ext uri="{BB962C8B-B14F-4D97-AF65-F5344CB8AC3E}">
        <p14:creationId xmlns:p14="http://schemas.microsoft.com/office/powerpoint/2010/main" val="101820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Effect transition="in" filter="wipe(left)">
                                      <p:cBhvr>
                                        <p:cTn id="12" dur="500"/>
                                        <p:tgtEl>
                                          <p:spTgt spid="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12</a:t>
            </a:fld>
            <a:endParaRPr lang="zh-CN" altLang="en-US" b="1" dirty="0">
              <a:solidFill>
                <a:srgbClr val="FF0000"/>
              </a:solidFill>
            </a:endParaRPr>
          </a:p>
        </p:txBody>
      </p:sp>
      <p:sp>
        <p:nvSpPr>
          <p:cNvPr id="2" name="矩形 1"/>
          <p:cNvSpPr/>
          <p:nvPr/>
        </p:nvSpPr>
        <p:spPr>
          <a:xfrm>
            <a:off x="25907" y="17164"/>
            <a:ext cx="9118093"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最短路问题</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12" name="Text Box 8">
            <a:extLst>
              <a:ext uri="{FF2B5EF4-FFF2-40B4-BE49-F238E27FC236}">
                <a16:creationId xmlns:a16="http://schemas.microsoft.com/office/drawing/2014/main" id="{801F7E93-1BC5-40D7-BA22-276691992CAB}"/>
              </a:ext>
            </a:extLst>
          </p:cNvPr>
          <p:cNvSpPr txBox="1">
            <a:spLocks noChangeArrowheads="1"/>
          </p:cNvSpPr>
          <p:nvPr/>
        </p:nvSpPr>
        <p:spPr bwMode="auto">
          <a:xfrm>
            <a:off x="297192" y="1039376"/>
            <a:ext cx="852328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dirty="0">
                <a:latin typeface="+mj-ea"/>
                <a:ea typeface="+mj-ea"/>
              </a:rPr>
              <a:t>最短路问题是图论应用的基本问题，很多实际</a:t>
            </a:r>
            <a:r>
              <a:rPr lang="zh-CN" altLang="en-US" sz="2800" b="1" dirty="0">
                <a:latin typeface="+mj-ea"/>
              </a:rPr>
              <a:t>问题，如线路的布设、运输安排、运输网络最小费用流等问题</a:t>
            </a:r>
            <a:r>
              <a:rPr lang="en-US" altLang="zh-CN" sz="2800" b="1" dirty="0">
                <a:latin typeface="+mj-ea"/>
              </a:rPr>
              <a:t>,</a:t>
            </a:r>
            <a:r>
              <a:rPr lang="zh-CN" altLang="en-US" sz="2800" b="1" dirty="0">
                <a:latin typeface="+mj-ea"/>
              </a:rPr>
              <a:t>都可通过建立</a:t>
            </a:r>
            <a:r>
              <a:rPr lang="zh-CN" altLang="en-US" sz="2800" b="1" dirty="0">
                <a:solidFill>
                  <a:srgbClr val="0070C0"/>
                </a:solidFill>
                <a:latin typeface="+mj-ea"/>
              </a:rPr>
              <a:t>最短路</a:t>
            </a:r>
            <a:r>
              <a:rPr lang="zh-CN" altLang="en-US" sz="2800" b="1" dirty="0">
                <a:latin typeface="+mj-ea"/>
              </a:rPr>
              <a:t>问题模型来求解</a:t>
            </a:r>
            <a:endParaRPr lang="en-US" altLang="zh-CN" sz="2800" b="1" dirty="0">
              <a:latin typeface="+mj-ea"/>
            </a:endParaRPr>
          </a:p>
        </p:txBody>
      </p:sp>
      <p:sp>
        <p:nvSpPr>
          <p:cNvPr id="16" name="Text Box 25">
            <a:extLst>
              <a:ext uri="{FF2B5EF4-FFF2-40B4-BE49-F238E27FC236}">
                <a16:creationId xmlns:a16="http://schemas.microsoft.com/office/drawing/2014/main" id="{3F89224D-D1FB-45CD-BD01-643B3CA68F0F}"/>
              </a:ext>
            </a:extLst>
          </p:cNvPr>
          <p:cNvSpPr txBox="1">
            <a:spLocks noChangeArrowheads="1"/>
          </p:cNvSpPr>
          <p:nvPr/>
        </p:nvSpPr>
        <p:spPr bwMode="auto">
          <a:xfrm>
            <a:off x="409228" y="2780928"/>
            <a:ext cx="823524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Wingdings" panose="05000000000000000000" pitchFamily="2" charset="2"/>
              <a:buChar char="p"/>
            </a:pPr>
            <a:r>
              <a:rPr lang="zh-CN" altLang="en-US" sz="2800" b="1" dirty="0">
                <a:latin typeface="+mj-ea"/>
                <a:ea typeface="+mj-ea"/>
              </a:rPr>
              <a:t>最短路的定义</a:t>
            </a:r>
            <a:r>
              <a:rPr lang="en-US" altLang="zh-CN" sz="2800" b="1" dirty="0">
                <a:latin typeface="+mj-ea"/>
                <a:ea typeface="+mj-ea"/>
              </a:rPr>
              <a:t>:</a:t>
            </a:r>
          </a:p>
          <a:p>
            <a:pPr marL="800100" lvl="1" indent="-342900">
              <a:spcBef>
                <a:spcPct val="50000"/>
              </a:spcBef>
              <a:buFont typeface="Wingdings" panose="05000000000000000000" pitchFamily="2" charset="2"/>
              <a:buChar char="Ø"/>
            </a:pPr>
            <a:r>
              <a:rPr lang="zh-CN" altLang="en-US" sz="2400" dirty="0"/>
              <a:t>在赋权图</a:t>
            </a:r>
            <a:r>
              <a:rPr lang="en-US" altLang="zh-CN" sz="2400" i="1" dirty="0">
                <a:latin typeface="Times New Roman" panose="02020603050405020304" pitchFamily="18" charset="0"/>
              </a:rPr>
              <a:t>G</a:t>
            </a:r>
            <a:r>
              <a:rPr lang="zh-CN" altLang="en-US" sz="2400" dirty="0"/>
              <a:t>中，从顶点</a:t>
            </a:r>
            <a:r>
              <a:rPr lang="en-US" altLang="zh-CN" sz="2400" i="1" dirty="0">
                <a:latin typeface="Times New Roman" panose="02020603050405020304" pitchFamily="18" charset="0"/>
              </a:rPr>
              <a:t>u</a:t>
            </a:r>
            <a:r>
              <a:rPr lang="zh-CN" altLang="en-US" sz="2400" dirty="0"/>
              <a:t>到顶点</a:t>
            </a:r>
            <a:r>
              <a:rPr lang="en-US" altLang="zh-CN" sz="2400" i="1" dirty="0">
                <a:latin typeface="Times New Roman" panose="02020603050405020304" pitchFamily="18" charset="0"/>
              </a:rPr>
              <a:t>v</a:t>
            </a:r>
            <a:r>
              <a:rPr lang="zh-CN" altLang="en-US" sz="2400" dirty="0"/>
              <a:t>的具有最小权</a:t>
            </a:r>
            <a:r>
              <a:rPr lang="en-US" altLang="zh-CN" sz="2400" dirty="0"/>
              <a:t>/</a:t>
            </a:r>
            <a:r>
              <a:rPr lang="zh-CN" altLang="en-US" sz="2400" dirty="0"/>
              <a:t>长度的路径，称为</a:t>
            </a:r>
            <a:r>
              <a:rPr lang="en-US" altLang="zh-CN" sz="2400" dirty="0"/>
              <a:t>u</a:t>
            </a:r>
            <a:r>
              <a:rPr lang="zh-CN" altLang="en-US" sz="2400" dirty="0"/>
              <a:t>到</a:t>
            </a:r>
            <a:r>
              <a:rPr lang="en-US" altLang="zh-CN" sz="2400" dirty="0"/>
              <a:t>v</a:t>
            </a:r>
            <a:r>
              <a:rPr lang="zh-CN" altLang="en-US" sz="2400" dirty="0"/>
              <a:t>的最短路。</a:t>
            </a:r>
          </a:p>
        </p:txBody>
      </p:sp>
    </p:spTree>
    <p:extLst>
      <p:ext uri="{BB962C8B-B14F-4D97-AF65-F5344CB8AC3E}">
        <p14:creationId xmlns:p14="http://schemas.microsoft.com/office/powerpoint/2010/main" val="88260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13</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最短路问题</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5" name="Rectangle 2">
            <a:extLst>
              <a:ext uri="{FF2B5EF4-FFF2-40B4-BE49-F238E27FC236}">
                <a16:creationId xmlns:a16="http://schemas.microsoft.com/office/drawing/2014/main" id="{B9055908-2490-48E8-B6CE-DC85B1DF0FB1}"/>
              </a:ext>
            </a:extLst>
          </p:cNvPr>
          <p:cNvSpPr txBox="1">
            <a:spLocks noChangeArrowheads="1"/>
          </p:cNvSpPr>
          <p:nvPr/>
        </p:nvSpPr>
        <p:spPr>
          <a:xfrm>
            <a:off x="25907" y="737320"/>
            <a:ext cx="6826250" cy="792162"/>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solidFill>
                  <a:srgbClr val="00B050"/>
                </a:solidFill>
                <a:latin typeface="+mj-ea"/>
              </a:rPr>
              <a:t>1) </a:t>
            </a:r>
            <a:r>
              <a:rPr lang="zh-CN" altLang="en-US" sz="2800" b="1" dirty="0">
                <a:solidFill>
                  <a:srgbClr val="00B050"/>
                </a:solidFill>
                <a:latin typeface="+mj-ea"/>
              </a:rPr>
              <a:t>赋权图中从给定源点到其余顶点的最短路</a:t>
            </a:r>
          </a:p>
        </p:txBody>
      </p:sp>
      <p:sp>
        <p:nvSpPr>
          <p:cNvPr id="45" name="Text Box 8">
            <a:extLst>
              <a:ext uri="{FF2B5EF4-FFF2-40B4-BE49-F238E27FC236}">
                <a16:creationId xmlns:a16="http://schemas.microsoft.com/office/drawing/2014/main" id="{1D9230D0-DE67-45C3-9C4C-543FFDA1A103}"/>
              </a:ext>
            </a:extLst>
          </p:cNvPr>
          <p:cNvSpPr txBox="1">
            <a:spLocks noChangeArrowheads="1"/>
          </p:cNvSpPr>
          <p:nvPr/>
        </p:nvSpPr>
        <p:spPr bwMode="auto">
          <a:xfrm>
            <a:off x="240978" y="5836174"/>
            <a:ext cx="8867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solidFill>
                  <a:srgbClr val="000099"/>
                </a:solidFill>
                <a:ea typeface="楷体_GB2312" pitchFamily="49" charset="-122"/>
              </a:rPr>
              <a:t>如何求解上图中的最短路径问题，</a:t>
            </a:r>
            <a:r>
              <a:rPr lang="en-US" altLang="zh-CN" sz="2400" dirty="0">
                <a:solidFill>
                  <a:srgbClr val="000099"/>
                </a:solidFill>
                <a:ea typeface="楷体_GB2312" pitchFamily="49" charset="-122"/>
              </a:rPr>
              <a:t>Dijkstra</a:t>
            </a:r>
            <a:r>
              <a:rPr lang="zh-CN" altLang="en-US" sz="2400" dirty="0">
                <a:solidFill>
                  <a:srgbClr val="000099"/>
                </a:solidFill>
                <a:ea typeface="楷体_GB2312" pitchFamily="49" charset="-122"/>
              </a:rPr>
              <a:t>提出了一种解决方案</a:t>
            </a:r>
            <a:endParaRPr lang="en-US" altLang="zh-CN" sz="2400" dirty="0">
              <a:solidFill>
                <a:srgbClr val="000099"/>
              </a:solidFill>
              <a:ea typeface="楷体_GB2312" pitchFamily="49" charset="-122"/>
            </a:endParaRPr>
          </a:p>
        </p:txBody>
      </p:sp>
      <p:grpSp>
        <p:nvGrpSpPr>
          <p:cNvPr id="4" name="组合 3">
            <a:extLst>
              <a:ext uri="{FF2B5EF4-FFF2-40B4-BE49-F238E27FC236}">
                <a16:creationId xmlns:a16="http://schemas.microsoft.com/office/drawing/2014/main" id="{F4D1304B-3840-4397-9DBB-25A6CF1EEE4D}"/>
              </a:ext>
            </a:extLst>
          </p:cNvPr>
          <p:cNvGrpSpPr/>
          <p:nvPr/>
        </p:nvGrpSpPr>
        <p:grpSpPr>
          <a:xfrm>
            <a:off x="378564" y="2711182"/>
            <a:ext cx="4193436" cy="2662034"/>
            <a:chOff x="162540" y="2711182"/>
            <a:chExt cx="5135488" cy="2874640"/>
          </a:xfrm>
        </p:grpSpPr>
        <p:sp>
          <p:nvSpPr>
            <p:cNvPr id="16" name="Oval 1028">
              <a:extLst>
                <a:ext uri="{FF2B5EF4-FFF2-40B4-BE49-F238E27FC236}">
                  <a16:creationId xmlns:a16="http://schemas.microsoft.com/office/drawing/2014/main" id="{749F1A7B-F263-4A0E-9522-05770114CC04}"/>
                </a:ext>
              </a:extLst>
            </p:cNvPr>
            <p:cNvSpPr>
              <a:spLocks noChangeArrowheads="1"/>
            </p:cNvSpPr>
            <p:nvPr/>
          </p:nvSpPr>
          <p:spPr bwMode="auto">
            <a:xfrm>
              <a:off x="162540" y="4047282"/>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0</a:t>
              </a:r>
            </a:p>
          </p:txBody>
        </p:sp>
        <p:sp>
          <p:nvSpPr>
            <p:cNvPr id="17" name="Oval 1029">
              <a:extLst>
                <a:ext uri="{FF2B5EF4-FFF2-40B4-BE49-F238E27FC236}">
                  <a16:creationId xmlns:a16="http://schemas.microsoft.com/office/drawing/2014/main" id="{729C68BB-7F51-41BA-8830-97B25311586A}"/>
                </a:ext>
              </a:extLst>
            </p:cNvPr>
            <p:cNvSpPr>
              <a:spLocks noChangeArrowheads="1"/>
            </p:cNvSpPr>
            <p:nvPr/>
          </p:nvSpPr>
          <p:spPr bwMode="auto">
            <a:xfrm>
              <a:off x="1108551" y="3237525"/>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1</a:t>
              </a:r>
            </a:p>
          </p:txBody>
        </p:sp>
        <p:sp>
          <p:nvSpPr>
            <p:cNvPr id="18" name="Oval 1030">
              <a:extLst>
                <a:ext uri="{FF2B5EF4-FFF2-40B4-BE49-F238E27FC236}">
                  <a16:creationId xmlns:a16="http://schemas.microsoft.com/office/drawing/2014/main" id="{122F4D28-A16C-4E8E-A2AC-16494B2CB79D}"/>
                </a:ext>
              </a:extLst>
            </p:cNvPr>
            <p:cNvSpPr>
              <a:spLocks noChangeArrowheads="1"/>
            </p:cNvSpPr>
            <p:nvPr/>
          </p:nvSpPr>
          <p:spPr bwMode="auto">
            <a:xfrm>
              <a:off x="1108551" y="4816552"/>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solidFill>
                    <a:srgbClr val="FF0000"/>
                  </a:solidFill>
                  <a:latin typeface="Times New Roman" panose="02020603050405020304" pitchFamily="18" charset="0"/>
                </a:rPr>
                <a:t>2</a:t>
              </a:r>
            </a:p>
          </p:txBody>
        </p:sp>
        <p:sp>
          <p:nvSpPr>
            <p:cNvPr id="19" name="Oval 1031">
              <a:extLst>
                <a:ext uri="{FF2B5EF4-FFF2-40B4-BE49-F238E27FC236}">
                  <a16:creationId xmlns:a16="http://schemas.microsoft.com/office/drawing/2014/main" id="{834BE490-8F83-4D02-9320-9A76FF7C5E34}"/>
                </a:ext>
              </a:extLst>
            </p:cNvPr>
            <p:cNvSpPr>
              <a:spLocks noChangeArrowheads="1"/>
            </p:cNvSpPr>
            <p:nvPr/>
          </p:nvSpPr>
          <p:spPr bwMode="auto">
            <a:xfrm>
              <a:off x="2550091" y="2711182"/>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3</a:t>
              </a:r>
            </a:p>
          </p:txBody>
        </p:sp>
        <p:sp>
          <p:nvSpPr>
            <p:cNvPr id="20" name="Oval 1032">
              <a:extLst>
                <a:ext uri="{FF2B5EF4-FFF2-40B4-BE49-F238E27FC236}">
                  <a16:creationId xmlns:a16="http://schemas.microsoft.com/office/drawing/2014/main" id="{803B6DE9-98AC-45F4-B23A-2B3613FAD8A2}"/>
                </a:ext>
              </a:extLst>
            </p:cNvPr>
            <p:cNvSpPr>
              <a:spLocks noChangeArrowheads="1"/>
            </p:cNvSpPr>
            <p:nvPr/>
          </p:nvSpPr>
          <p:spPr bwMode="auto">
            <a:xfrm>
              <a:off x="2550091" y="4006794"/>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4</a:t>
              </a:r>
            </a:p>
          </p:txBody>
        </p:sp>
        <p:sp>
          <p:nvSpPr>
            <p:cNvPr id="21" name="Oval 1033">
              <a:extLst>
                <a:ext uri="{FF2B5EF4-FFF2-40B4-BE49-F238E27FC236}">
                  <a16:creationId xmlns:a16="http://schemas.microsoft.com/office/drawing/2014/main" id="{369FA675-A91F-4D8D-BB57-98156DDE6912}"/>
                </a:ext>
              </a:extLst>
            </p:cNvPr>
            <p:cNvSpPr>
              <a:spLocks noChangeArrowheads="1"/>
            </p:cNvSpPr>
            <p:nvPr/>
          </p:nvSpPr>
          <p:spPr bwMode="auto">
            <a:xfrm>
              <a:off x="2505043" y="5342895"/>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5</a:t>
              </a:r>
            </a:p>
          </p:txBody>
        </p:sp>
        <p:sp>
          <p:nvSpPr>
            <p:cNvPr id="23" name="Oval 1034">
              <a:extLst>
                <a:ext uri="{FF2B5EF4-FFF2-40B4-BE49-F238E27FC236}">
                  <a16:creationId xmlns:a16="http://schemas.microsoft.com/office/drawing/2014/main" id="{0B8BC68D-2678-496C-81F2-CD7F9D02A585}"/>
                </a:ext>
              </a:extLst>
            </p:cNvPr>
            <p:cNvSpPr>
              <a:spLocks noChangeArrowheads="1"/>
            </p:cNvSpPr>
            <p:nvPr/>
          </p:nvSpPr>
          <p:spPr bwMode="auto">
            <a:xfrm>
              <a:off x="3946584" y="3237525"/>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6</a:t>
              </a:r>
            </a:p>
          </p:txBody>
        </p:sp>
        <p:sp>
          <p:nvSpPr>
            <p:cNvPr id="24" name="Oval 1035">
              <a:extLst>
                <a:ext uri="{FF2B5EF4-FFF2-40B4-BE49-F238E27FC236}">
                  <a16:creationId xmlns:a16="http://schemas.microsoft.com/office/drawing/2014/main" id="{E4CBFFBD-5E1D-4DB5-BF3E-08FE154C271F}"/>
                </a:ext>
              </a:extLst>
            </p:cNvPr>
            <p:cNvSpPr>
              <a:spLocks noChangeArrowheads="1"/>
            </p:cNvSpPr>
            <p:nvPr/>
          </p:nvSpPr>
          <p:spPr bwMode="auto">
            <a:xfrm>
              <a:off x="3991632" y="4816552"/>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7</a:t>
              </a:r>
            </a:p>
          </p:txBody>
        </p:sp>
        <p:sp>
          <p:nvSpPr>
            <p:cNvPr id="25" name="Oval 1036">
              <a:extLst>
                <a:ext uri="{FF2B5EF4-FFF2-40B4-BE49-F238E27FC236}">
                  <a16:creationId xmlns:a16="http://schemas.microsoft.com/office/drawing/2014/main" id="{808A3157-090B-4F58-9CEE-49140F07EAEB}"/>
                </a:ext>
              </a:extLst>
            </p:cNvPr>
            <p:cNvSpPr>
              <a:spLocks noChangeArrowheads="1"/>
            </p:cNvSpPr>
            <p:nvPr/>
          </p:nvSpPr>
          <p:spPr bwMode="auto">
            <a:xfrm>
              <a:off x="5027739" y="4006794"/>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8</a:t>
              </a:r>
            </a:p>
          </p:txBody>
        </p:sp>
        <p:sp>
          <p:nvSpPr>
            <p:cNvPr id="26" name="Line 1037">
              <a:extLst>
                <a:ext uri="{FF2B5EF4-FFF2-40B4-BE49-F238E27FC236}">
                  <a16:creationId xmlns:a16="http://schemas.microsoft.com/office/drawing/2014/main" id="{061DA931-38EB-43CF-A5C1-667EFEE55E33}"/>
                </a:ext>
              </a:extLst>
            </p:cNvPr>
            <p:cNvSpPr>
              <a:spLocks noChangeShapeType="1"/>
            </p:cNvSpPr>
            <p:nvPr/>
          </p:nvSpPr>
          <p:spPr bwMode="auto">
            <a:xfrm>
              <a:off x="387781" y="4249722"/>
              <a:ext cx="765818" cy="6073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27" name="Line 1038">
              <a:extLst>
                <a:ext uri="{FF2B5EF4-FFF2-40B4-BE49-F238E27FC236}">
                  <a16:creationId xmlns:a16="http://schemas.microsoft.com/office/drawing/2014/main" id="{DE268B85-B9AA-4090-8E26-E229416A84E4}"/>
                </a:ext>
              </a:extLst>
            </p:cNvPr>
            <p:cNvSpPr>
              <a:spLocks noChangeShapeType="1"/>
            </p:cNvSpPr>
            <p:nvPr/>
          </p:nvSpPr>
          <p:spPr bwMode="auto">
            <a:xfrm flipV="1">
              <a:off x="387781" y="3439964"/>
              <a:ext cx="765818" cy="6478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28" name="Line 1039">
              <a:extLst>
                <a:ext uri="{FF2B5EF4-FFF2-40B4-BE49-F238E27FC236}">
                  <a16:creationId xmlns:a16="http://schemas.microsoft.com/office/drawing/2014/main" id="{3079B8BD-8BC7-459D-894E-0B62969FE1B6}"/>
                </a:ext>
              </a:extLst>
            </p:cNvPr>
            <p:cNvSpPr>
              <a:spLocks noChangeShapeType="1"/>
            </p:cNvSpPr>
            <p:nvPr/>
          </p:nvSpPr>
          <p:spPr bwMode="auto">
            <a:xfrm flipV="1">
              <a:off x="2820380" y="3399476"/>
              <a:ext cx="1126204" cy="68829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29" name="Line 1040">
              <a:extLst>
                <a:ext uri="{FF2B5EF4-FFF2-40B4-BE49-F238E27FC236}">
                  <a16:creationId xmlns:a16="http://schemas.microsoft.com/office/drawing/2014/main" id="{36B9B767-EF98-4CDC-ACDC-04872734C933}"/>
                </a:ext>
              </a:extLst>
            </p:cNvPr>
            <p:cNvSpPr>
              <a:spLocks noChangeShapeType="1"/>
            </p:cNvSpPr>
            <p:nvPr/>
          </p:nvSpPr>
          <p:spPr bwMode="auto">
            <a:xfrm flipV="1">
              <a:off x="2775332" y="4978504"/>
              <a:ext cx="1216300" cy="4453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0" name="Line 1041">
              <a:extLst>
                <a:ext uri="{FF2B5EF4-FFF2-40B4-BE49-F238E27FC236}">
                  <a16:creationId xmlns:a16="http://schemas.microsoft.com/office/drawing/2014/main" id="{26196D1E-1BA8-4055-9E77-54C16D49E45D}"/>
                </a:ext>
              </a:extLst>
            </p:cNvPr>
            <p:cNvSpPr>
              <a:spLocks noChangeShapeType="1"/>
            </p:cNvSpPr>
            <p:nvPr/>
          </p:nvSpPr>
          <p:spPr bwMode="auto">
            <a:xfrm flipV="1">
              <a:off x="4216873" y="4209234"/>
              <a:ext cx="855915" cy="6478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1" name="Line 1042">
              <a:extLst>
                <a:ext uri="{FF2B5EF4-FFF2-40B4-BE49-F238E27FC236}">
                  <a16:creationId xmlns:a16="http://schemas.microsoft.com/office/drawing/2014/main" id="{EC3EF4ED-A43A-4BD0-B7CE-AE2D6280D147}"/>
                </a:ext>
              </a:extLst>
            </p:cNvPr>
            <p:cNvSpPr>
              <a:spLocks noChangeShapeType="1"/>
            </p:cNvSpPr>
            <p:nvPr/>
          </p:nvSpPr>
          <p:spPr bwMode="auto">
            <a:xfrm flipV="1">
              <a:off x="1378840" y="4209234"/>
              <a:ext cx="1171252" cy="68829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2" name="Line 1043">
              <a:extLst>
                <a:ext uri="{FF2B5EF4-FFF2-40B4-BE49-F238E27FC236}">
                  <a16:creationId xmlns:a16="http://schemas.microsoft.com/office/drawing/2014/main" id="{125F7BD6-B194-4EA7-8B6D-5E74FD4EFFF2}"/>
                </a:ext>
              </a:extLst>
            </p:cNvPr>
            <p:cNvSpPr>
              <a:spLocks noChangeShapeType="1"/>
            </p:cNvSpPr>
            <p:nvPr/>
          </p:nvSpPr>
          <p:spPr bwMode="auto">
            <a:xfrm>
              <a:off x="2820380" y="4209234"/>
              <a:ext cx="1171252" cy="6478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3" name="Line 1044">
              <a:extLst>
                <a:ext uri="{FF2B5EF4-FFF2-40B4-BE49-F238E27FC236}">
                  <a16:creationId xmlns:a16="http://schemas.microsoft.com/office/drawing/2014/main" id="{057AEC1E-0DBC-4893-A320-6565C9946D11}"/>
                </a:ext>
              </a:extLst>
            </p:cNvPr>
            <p:cNvSpPr>
              <a:spLocks noChangeShapeType="1"/>
            </p:cNvSpPr>
            <p:nvPr/>
          </p:nvSpPr>
          <p:spPr bwMode="auto">
            <a:xfrm>
              <a:off x="2820380" y="2873134"/>
              <a:ext cx="1126204" cy="4453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4" name="Line 1045">
              <a:extLst>
                <a:ext uri="{FF2B5EF4-FFF2-40B4-BE49-F238E27FC236}">
                  <a16:creationId xmlns:a16="http://schemas.microsoft.com/office/drawing/2014/main" id="{61127F58-098E-4370-94BA-EC23C54E31A2}"/>
                </a:ext>
              </a:extLst>
            </p:cNvPr>
            <p:cNvSpPr>
              <a:spLocks noChangeShapeType="1"/>
            </p:cNvSpPr>
            <p:nvPr/>
          </p:nvSpPr>
          <p:spPr bwMode="auto">
            <a:xfrm>
              <a:off x="4171824" y="3439964"/>
              <a:ext cx="900963" cy="6073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5" name="Line 1046">
              <a:extLst>
                <a:ext uri="{FF2B5EF4-FFF2-40B4-BE49-F238E27FC236}">
                  <a16:creationId xmlns:a16="http://schemas.microsoft.com/office/drawing/2014/main" id="{120134CF-EA8B-4BB9-AE75-CF51E8823474}"/>
                </a:ext>
              </a:extLst>
            </p:cNvPr>
            <p:cNvSpPr>
              <a:spLocks noChangeShapeType="1"/>
            </p:cNvSpPr>
            <p:nvPr/>
          </p:nvSpPr>
          <p:spPr bwMode="auto">
            <a:xfrm>
              <a:off x="1378840" y="5018992"/>
              <a:ext cx="1126204" cy="4453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6" name="Line 1047">
              <a:extLst>
                <a:ext uri="{FF2B5EF4-FFF2-40B4-BE49-F238E27FC236}">
                  <a16:creationId xmlns:a16="http://schemas.microsoft.com/office/drawing/2014/main" id="{5DD6E165-01A3-4AB4-99AF-F512B11D006A}"/>
                </a:ext>
              </a:extLst>
            </p:cNvPr>
            <p:cNvSpPr>
              <a:spLocks noChangeShapeType="1"/>
            </p:cNvSpPr>
            <p:nvPr/>
          </p:nvSpPr>
          <p:spPr bwMode="auto">
            <a:xfrm>
              <a:off x="1378840" y="3399476"/>
              <a:ext cx="1171252" cy="6478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7" name="Line 1048">
              <a:extLst>
                <a:ext uri="{FF2B5EF4-FFF2-40B4-BE49-F238E27FC236}">
                  <a16:creationId xmlns:a16="http://schemas.microsoft.com/office/drawing/2014/main" id="{01DFBD21-4A1F-4AEE-B20B-70E2ED7A6A88}"/>
                </a:ext>
              </a:extLst>
            </p:cNvPr>
            <p:cNvSpPr>
              <a:spLocks noChangeShapeType="1"/>
            </p:cNvSpPr>
            <p:nvPr/>
          </p:nvSpPr>
          <p:spPr bwMode="auto">
            <a:xfrm>
              <a:off x="1288744" y="3480452"/>
              <a:ext cx="1261348" cy="18624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8" name="Line 1049">
              <a:extLst>
                <a:ext uri="{FF2B5EF4-FFF2-40B4-BE49-F238E27FC236}">
                  <a16:creationId xmlns:a16="http://schemas.microsoft.com/office/drawing/2014/main" id="{2478F8BE-981B-4A70-88EC-2F7B19DF24D1}"/>
                </a:ext>
              </a:extLst>
            </p:cNvPr>
            <p:cNvSpPr>
              <a:spLocks noChangeShapeType="1"/>
            </p:cNvSpPr>
            <p:nvPr/>
          </p:nvSpPr>
          <p:spPr bwMode="auto">
            <a:xfrm flipV="1">
              <a:off x="1378840" y="2873134"/>
              <a:ext cx="1171252" cy="4453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0" name="Line 1050">
              <a:extLst>
                <a:ext uri="{FF2B5EF4-FFF2-40B4-BE49-F238E27FC236}">
                  <a16:creationId xmlns:a16="http://schemas.microsoft.com/office/drawing/2014/main" id="{2942509C-978D-4FE8-B602-F459758D4DBB}"/>
                </a:ext>
              </a:extLst>
            </p:cNvPr>
            <p:cNvSpPr>
              <a:spLocks noChangeShapeType="1"/>
            </p:cNvSpPr>
            <p:nvPr/>
          </p:nvSpPr>
          <p:spPr bwMode="auto">
            <a:xfrm flipH="1">
              <a:off x="1288744" y="2954109"/>
              <a:ext cx="1351444" cy="18624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6" name="Text Box 1051">
              <a:extLst>
                <a:ext uri="{FF2B5EF4-FFF2-40B4-BE49-F238E27FC236}">
                  <a16:creationId xmlns:a16="http://schemas.microsoft.com/office/drawing/2014/main" id="{982EB018-03F2-40DF-A9A6-941ACEDD22D3}"/>
                </a:ext>
              </a:extLst>
            </p:cNvPr>
            <p:cNvSpPr txBox="1">
              <a:spLocks noChangeArrowheads="1"/>
            </p:cNvSpPr>
            <p:nvPr/>
          </p:nvSpPr>
          <p:spPr bwMode="auto">
            <a:xfrm>
              <a:off x="613021" y="3561428"/>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3</a:t>
              </a:r>
              <a:endParaRPr kumimoji="1" lang="en-US" altLang="zh-CN" sz="2000">
                <a:latin typeface="Times New Roman" panose="02020603050405020304" pitchFamily="18" charset="0"/>
              </a:endParaRPr>
            </a:p>
          </p:txBody>
        </p:sp>
        <p:sp>
          <p:nvSpPr>
            <p:cNvPr id="48" name="Text Box 1052">
              <a:extLst>
                <a:ext uri="{FF2B5EF4-FFF2-40B4-BE49-F238E27FC236}">
                  <a16:creationId xmlns:a16="http://schemas.microsoft.com/office/drawing/2014/main" id="{C3E3BB5C-2B96-4F48-B1F1-BFAD16E656D0}"/>
                </a:ext>
              </a:extLst>
            </p:cNvPr>
            <p:cNvSpPr txBox="1">
              <a:spLocks noChangeArrowheads="1"/>
            </p:cNvSpPr>
            <p:nvPr/>
          </p:nvSpPr>
          <p:spPr bwMode="auto">
            <a:xfrm>
              <a:off x="1333792" y="3763867"/>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6</a:t>
              </a:r>
            </a:p>
          </p:txBody>
        </p:sp>
        <p:sp>
          <p:nvSpPr>
            <p:cNvPr id="49" name="Text Box 1053">
              <a:extLst>
                <a:ext uri="{FF2B5EF4-FFF2-40B4-BE49-F238E27FC236}">
                  <a16:creationId xmlns:a16="http://schemas.microsoft.com/office/drawing/2014/main" id="{4112D1CD-AC55-402C-A8F4-B0E29E837810}"/>
                </a:ext>
              </a:extLst>
            </p:cNvPr>
            <p:cNvSpPr txBox="1">
              <a:spLocks noChangeArrowheads="1"/>
            </p:cNvSpPr>
            <p:nvPr/>
          </p:nvSpPr>
          <p:spPr bwMode="auto">
            <a:xfrm>
              <a:off x="703118" y="4338289"/>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4</a:t>
              </a:r>
            </a:p>
          </p:txBody>
        </p:sp>
        <p:sp>
          <p:nvSpPr>
            <p:cNvPr id="50" name="Text Box 1054">
              <a:extLst>
                <a:ext uri="{FF2B5EF4-FFF2-40B4-BE49-F238E27FC236}">
                  <a16:creationId xmlns:a16="http://schemas.microsoft.com/office/drawing/2014/main" id="{CC357D4D-305C-4C56-A700-A78F87B0C8AF}"/>
                </a:ext>
              </a:extLst>
            </p:cNvPr>
            <p:cNvSpPr txBox="1">
              <a:spLocks noChangeArrowheads="1"/>
            </p:cNvSpPr>
            <p:nvPr/>
          </p:nvSpPr>
          <p:spPr bwMode="auto">
            <a:xfrm>
              <a:off x="2144658" y="3237525"/>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4</a:t>
              </a:r>
            </a:p>
          </p:txBody>
        </p:sp>
        <p:sp>
          <p:nvSpPr>
            <p:cNvPr id="51" name="Text Box 1055">
              <a:extLst>
                <a:ext uri="{FF2B5EF4-FFF2-40B4-BE49-F238E27FC236}">
                  <a16:creationId xmlns:a16="http://schemas.microsoft.com/office/drawing/2014/main" id="{99531958-496B-4C90-A5E4-AB65B8521F5F}"/>
                </a:ext>
              </a:extLst>
            </p:cNvPr>
            <p:cNvSpPr txBox="1">
              <a:spLocks noChangeArrowheads="1"/>
            </p:cNvSpPr>
            <p:nvPr/>
          </p:nvSpPr>
          <p:spPr bwMode="auto">
            <a:xfrm>
              <a:off x="3135717" y="3569019"/>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4</a:t>
              </a:r>
            </a:p>
          </p:txBody>
        </p:sp>
        <p:sp>
          <p:nvSpPr>
            <p:cNvPr id="52" name="Text Box 1056">
              <a:extLst>
                <a:ext uri="{FF2B5EF4-FFF2-40B4-BE49-F238E27FC236}">
                  <a16:creationId xmlns:a16="http://schemas.microsoft.com/office/drawing/2014/main" id="{921B50AC-8DAF-4D29-9455-92FCED906913}"/>
                </a:ext>
              </a:extLst>
            </p:cNvPr>
            <p:cNvSpPr txBox="1">
              <a:spLocks noChangeArrowheads="1"/>
            </p:cNvSpPr>
            <p:nvPr/>
          </p:nvSpPr>
          <p:spPr bwMode="auto">
            <a:xfrm>
              <a:off x="4487161" y="3480452"/>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4</a:t>
              </a:r>
            </a:p>
          </p:txBody>
        </p:sp>
        <p:sp>
          <p:nvSpPr>
            <p:cNvPr id="53" name="Text Box 1057">
              <a:extLst>
                <a:ext uri="{FF2B5EF4-FFF2-40B4-BE49-F238E27FC236}">
                  <a16:creationId xmlns:a16="http://schemas.microsoft.com/office/drawing/2014/main" id="{B19653B0-1A9C-41B6-82E4-15762819B935}"/>
                </a:ext>
              </a:extLst>
            </p:cNvPr>
            <p:cNvSpPr txBox="1">
              <a:spLocks noChangeArrowheads="1"/>
            </p:cNvSpPr>
            <p:nvPr/>
          </p:nvSpPr>
          <p:spPr bwMode="auto">
            <a:xfrm>
              <a:off x="1829321" y="2873134"/>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3</a:t>
              </a:r>
              <a:endParaRPr kumimoji="1" lang="en-US" altLang="zh-CN" sz="2000">
                <a:latin typeface="Times New Roman" panose="02020603050405020304" pitchFamily="18" charset="0"/>
              </a:endParaRPr>
            </a:p>
          </p:txBody>
        </p:sp>
        <p:sp>
          <p:nvSpPr>
            <p:cNvPr id="54" name="Text Box 1058">
              <a:extLst>
                <a:ext uri="{FF2B5EF4-FFF2-40B4-BE49-F238E27FC236}">
                  <a16:creationId xmlns:a16="http://schemas.microsoft.com/office/drawing/2014/main" id="{985C2BF0-CB5B-4D85-8387-AFF8F24894F5}"/>
                </a:ext>
              </a:extLst>
            </p:cNvPr>
            <p:cNvSpPr txBox="1">
              <a:spLocks noChangeArrowheads="1"/>
            </p:cNvSpPr>
            <p:nvPr/>
          </p:nvSpPr>
          <p:spPr bwMode="auto">
            <a:xfrm>
              <a:off x="3225814" y="4986095"/>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2</a:t>
              </a:r>
              <a:endParaRPr kumimoji="1" lang="en-US" altLang="zh-CN" sz="2000">
                <a:latin typeface="Times New Roman" panose="02020603050405020304" pitchFamily="18" charset="0"/>
              </a:endParaRPr>
            </a:p>
          </p:txBody>
        </p:sp>
        <p:sp>
          <p:nvSpPr>
            <p:cNvPr id="55" name="Text Box 1059">
              <a:extLst>
                <a:ext uri="{FF2B5EF4-FFF2-40B4-BE49-F238E27FC236}">
                  <a16:creationId xmlns:a16="http://schemas.microsoft.com/office/drawing/2014/main" id="{14467903-08CD-425B-A5CC-F4BC62294C87}"/>
                </a:ext>
              </a:extLst>
            </p:cNvPr>
            <p:cNvSpPr txBox="1">
              <a:spLocks noChangeArrowheads="1"/>
            </p:cNvSpPr>
            <p:nvPr/>
          </p:nvSpPr>
          <p:spPr bwMode="auto">
            <a:xfrm>
              <a:off x="3315910" y="4290210"/>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5</a:t>
              </a:r>
              <a:endParaRPr kumimoji="1" lang="en-US" altLang="zh-CN" sz="2000">
                <a:latin typeface="Times New Roman" panose="02020603050405020304" pitchFamily="18" charset="0"/>
              </a:endParaRPr>
            </a:p>
          </p:txBody>
        </p:sp>
        <p:sp>
          <p:nvSpPr>
            <p:cNvPr id="56" name="Text Box 1060">
              <a:extLst>
                <a:ext uri="{FF2B5EF4-FFF2-40B4-BE49-F238E27FC236}">
                  <a16:creationId xmlns:a16="http://schemas.microsoft.com/office/drawing/2014/main" id="{0FD2BBCE-0719-4D54-A059-8AC29302DC14}"/>
                </a:ext>
              </a:extLst>
            </p:cNvPr>
            <p:cNvSpPr txBox="1">
              <a:spLocks noChangeArrowheads="1"/>
            </p:cNvSpPr>
            <p:nvPr/>
          </p:nvSpPr>
          <p:spPr bwMode="auto">
            <a:xfrm>
              <a:off x="4487161" y="4330697"/>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dirty="0">
                  <a:solidFill>
                    <a:schemeClr val="accent2"/>
                  </a:solidFill>
                  <a:latin typeface="Times New Roman" panose="02020603050405020304" pitchFamily="18" charset="0"/>
                </a:rPr>
                <a:t>5</a:t>
              </a:r>
              <a:endParaRPr kumimoji="1" lang="en-US" altLang="zh-CN" sz="2000" dirty="0">
                <a:latin typeface="Times New Roman" panose="02020603050405020304" pitchFamily="18" charset="0"/>
              </a:endParaRPr>
            </a:p>
          </p:txBody>
        </p:sp>
        <p:sp>
          <p:nvSpPr>
            <p:cNvPr id="57" name="Text Box 1061">
              <a:extLst>
                <a:ext uri="{FF2B5EF4-FFF2-40B4-BE49-F238E27FC236}">
                  <a16:creationId xmlns:a16="http://schemas.microsoft.com/office/drawing/2014/main" id="{F2B14D8C-6BB3-4484-BB55-BA3BB5B00D79}"/>
                </a:ext>
              </a:extLst>
            </p:cNvPr>
            <p:cNvSpPr txBox="1">
              <a:spLocks noChangeArrowheads="1"/>
            </p:cNvSpPr>
            <p:nvPr/>
          </p:nvSpPr>
          <p:spPr bwMode="auto">
            <a:xfrm>
              <a:off x="1829321" y="4986095"/>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3</a:t>
              </a:r>
              <a:endParaRPr kumimoji="1" lang="en-US" altLang="zh-CN" sz="2000">
                <a:latin typeface="Times New Roman" panose="02020603050405020304" pitchFamily="18" charset="0"/>
              </a:endParaRPr>
            </a:p>
          </p:txBody>
        </p:sp>
        <p:sp>
          <p:nvSpPr>
            <p:cNvPr id="58" name="Text Box 1062">
              <a:extLst>
                <a:ext uri="{FF2B5EF4-FFF2-40B4-BE49-F238E27FC236}">
                  <a16:creationId xmlns:a16="http://schemas.microsoft.com/office/drawing/2014/main" id="{52CAC5EC-0CB2-444E-A655-BCCB26688102}"/>
                </a:ext>
              </a:extLst>
            </p:cNvPr>
            <p:cNvSpPr txBox="1">
              <a:spLocks noChangeArrowheads="1"/>
            </p:cNvSpPr>
            <p:nvPr/>
          </p:nvSpPr>
          <p:spPr bwMode="auto">
            <a:xfrm>
              <a:off x="2144658" y="4330697"/>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1</a:t>
              </a:r>
              <a:endParaRPr kumimoji="1" lang="en-US" altLang="zh-CN" sz="2000">
                <a:latin typeface="Times New Roman" panose="02020603050405020304" pitchFamily="18" charset="0"/>
              </a:endParaRPr>
            </a:p>
          </p:txBody>
        </p:sp>
        <p:sp>
          <p:nvSpPr>
            <p:cNvPr id="59" name="Text Box 1063">
              <a:extLst>
                <a:ext uri="{FF2B5EF4-FFF2-40B4-BE49-F238E27FC236}">
                  <a16:creationId xmlns:a16="http://schemas.microsoft.com/office/drawing/2014/main" id="{C8F2B661-30BE-4FA8-B2D0-4C577BD76130}"/>
                </a:ext>
              </a:extLst>
            </p:cNvPr>
            <p:cNvSpPr txBox="1">
              <a:spLocks noChangeArrowheads="1"/>
            </p:cNvSpPr>
            <p:nvPr/>
          </p:nvSpPr>
          <p:spPr bwMode="auto">
            <a:xfrm>
              <a:off x="1784273" y="3439964"/>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2</a:t>
              </a:r>
              <a:endParaRPr kumimoji="1" lang="en-US" altLang="zh-CN" sz="2000">
                <a:latin typeface="Times New Roman" panose="02020603050405020304" pitchFamily="18" charset="0"/>
              </a:endParaRPr>
            </a:p>
          </p:txBody>
        </p:sp>
        <p:sp>
          <p:nvSpPr>
            <p:cNvPr id="60" name="Text Box 1064">
              <a:extLst>
                <a:ext uri="{FF2B5EF4-FFF2-40B4-BE49-F238E27FC236}">
                  <a16:creationId xmlns:a16="http://schemas.microsoft.com/office/drawing/2014/main" id="{5C5DE43D-B7B6-491C-B3DD-0BFECD5730B4}"/>
                </a:ext>
              </a:extLst>
            </p:cNvPr>
            <p:cNvSpPr txBox="1">
              <a:spLocks noChangeArrowheads="1"/>
            </p:cNvSpPr>
            <p:nvPr/>
          </p:nvSpPr>
          <p:spPr bwMode="auto">
            <a:xfrm>
              <a:off x="3315910" y="2873134"/>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2</a:t>
              </a:r>
              <a:endParaRPr kumimoji="1" lang="en-US" altLang="zh-CN" sz="2000">
                <a:latin typeface="Times New Roman" panose="02020603050405020304" pitchFamily="18" charset="0"/>
              </a:endParaRPr>
            </a:p>
          </p:txBody>
        </p:sp>
        <p:sp>
          <p:nvSpPr>
            <p:cNvPr id="65" name="Line 1038">
              <a:extLst>
                <a:ext uri="{FF2B5EF4-FFF2-40B4-BE49-F238E27FC236}">
                  <a16:creationId xmlns:a16="http://schemas.microsoft.com/office/drawing/2014/main" id="{09FE3ECA-6EF9-4DA9-8FB5-F905E7412665}"/>
                </a:ext>
              </a:extLst>
            </p:cNvPr>
            <p:cNvSpPr>
              <a:spLocks noChangeShapeType="1"/>
            </p:cNvSpPr>
            <p:nvPr/>
          </p:nvSpPr>
          <p:spPr bwMode="auto">
            <a:xfrm flipV="1">
              <a:off x="400878" y="3424745"/>
              <a:ext cx="765818" cy="6478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graphicFrame>
        <p:nvGraphicFramePr>
          <p:cNvPr id="3" name="表格 2">
            <a:extLst>
              <a:ext uri="{FF2B5EF4-FFF2-40B4-BE49-F238E27FC236}">
                <a16:creationId xmlns:a16="http://schemas.microsoft.com/office/drawing/2014/main" id="{E9C46983-03D4-4AD9-9F51-0BF177EB0ACA}"/>
              </a:ext>
            </a:extLst>
          </p:cNvPr>
          <p:cNvGraphicFramePr>
            <a:graphicFrameLocks noGrp="1"/>
          </p:cNvGraphicFramePr>
          <p:nvPr>
            <p:extLst>
              <p:ext uri="{D42A27DB-BD31-4B8C-83A1-F6EECF244321}">
                <p14:modId xmlns:p14="http://schemas.microsoft.com/office/powerpoint/2010/main" val="722928629"/>
              </p:ext>
            </p:extLst>
          </p:nvPr>
        </p:nvGraphicFramePr>
        <p:xfrm>
          <a:off x="5031215" y="2325945"/>
          <a:ext cx="3194720" cy="3291840"/>
        </p:xfrm>
        <a:graphic>
          <a:graphicData uri="http://schemas.openxmlformats.org/drawingml/2006/table">
            <a:tbl>
              <a:tblPr firstRow="1" bandRow="1">
                <a:tableStyleId>{5C22544A-7EE6-4342-B048-85BDC9FD1C3A}</a:tableStyleId>
              </a:tblPr>
              <a:tblGrid>
                <a:gridCol w="652799">
                  <a:extLst>
                    <a:ext uri="{9D8B030D-6E8A-4147-A177-3AD203B41FA5}">
                      <a16:colId xmlns:a16="http://schemas.microsoft.com/office/drawing/2014/main" val="1666299761"/>
                    </a:ext>
                  </a:extLst>
                </a:gridCol>
                <a:gridCol w="662968">
                  <a:extLst>
                    <a:ext uri="{9D8B030D-6E8A-4147-A177-3AD203B41FA5}">
                      <a16:colId xmlns:a16="http://schemas.microsoft.com/office/drawing/2014/main" val="623297663"/>
                    </a:ext>
                  </a:extLst>
                </a:gridCol>
                <a:gridCol w="1008112">
                  <a:extLst>
                    <a:ext uri="{9D8B030D-6E8A-4147-A177-3AD203B41FA5}">
                      <a16:colId xmlns:a16="http://schemas.microsoft.com/office/drawing/2014/main" val="2192550463"/>
                    </a:ext>
                  </a:extLst>
                </a:gridCol>
                <a:gridCol w="870841">
                  <a:extLst>
                    <a:ext uri="{9D8B030D-6E8A-4147-A177-3AD203B41FA5}">
                      <a16:colId xmlns:a16="http://schemas.microsoft.com/office/drawing/2014/main" val="3154972138"/>
                    </a:ext>
                  </a:extLst>
                </a:gridCol>
              </a:tblGrid>
              <a:tr h="249420">
                <a:tc>
                  <a:txBody>
                    <a:bodyPr/>
                    <a:lstStyle/>
                    <a:p>
                      <a:pPr algn="l"/>
                      <a:r>
                        <a:rPr lang="zh-CN" altLang="en-US" dirty="0"/>
                        <a:t>源点</a:t>
                      </a:r>
                    </a:p>
                  </a:txBody>
                  <a:tcPr/>
                </a:tc>
                <a:tc>
                  <a:txBody>
                    <a:bodyPr/>
                    <a:lstStyle/>
                    <a:p>
                      <a:pPr algn="l"/>
                      <a:r>
                        <a:rPr lang="zh-CN" altLang="en-US" dirty="0"/>
                        <a:t>终点</a:t>
                      </a:r>
                    </a:p>
                  </a:txBody>
                  <a:tcPr/>
                </a:tc>
                <a:tc>
                  <a:txBody>
                    <a:bodyPr/>
                    <a:lstStyle/>
                    <a:p>
                      <a:pPr algn="l"/>
                      <a:r>
                        <a:rPr lang="zh-CN" altLang="en-US" dirty="0"/>
                        <a:t>路径</a:t>
                      </a:r>
                    </a:p>
                  </a:txBody>
                  <a:tcPr/>
                </a:tc>
                <a:tc>
                  <a:txBody>
                    <a:bodyPr/>
                    <a:lstStyle/>
                    <a:p>
                      <a:pPr algn="l"/>
                      <a:r>
                        <a:rPr lang="zh-CN" altLang="en-US" dirty="0"/>
                        <a:t>长度</a:t>
                      </a:r>
                    </a:p>
                  </a:txBody>
                  <a:tcPr/>
                </a:tc>
                <a:extLst>
                  <a:ext uri="{0D108BD9-81ED-4DB2-BD59-A6C34878D82A}">
                    <a16:rowId xmlns:a16="http://schemas.microsoft.com/office/drawing/2014/main" val="2321448886"/>
                  </a:ext>
                </a:extLst>
              </a:tr>
              <a:tr h="289549">
                <a:tc rowSpan="8">
                  <a:txBody>
                    <a:bodyPr/>
                    <a:lstStyle/>
                    <a:p>
                      <a:pPr algn="l"/>
                      <a:r>
                        <a:rPr lang="en-US" altLang="zh-CN" dirty="0"/>
                        <a:t>  0</a:t>
                      </a:r>
                      <a:endParaRPr lang="zh-CN" altLang="en-US" dirty="0"/>
                    </a:p>
                  </a:txBody>
                  <a:tcPr/>
                </a:tc>
                <a:tc>
                  <a:txBody>
                    <a:bodyPr/>
                    <a:lstStyle/>
                    <a:p>
                      <a:pPr algn="l"/>
                      <a:r>
                        <a:rPr lang="en-US" altLang="zh-CN" dirty="0"/>
                        <a:t>1</a:t>
                      </a:r>
                      <a:endParaRPr lang="zh-CN" altLang="en-US" dirty="0"/>
                    </a:p>
                  </a:txBody>
                  <a:tcPr/>
                </a:tc>
                <a:tc>
                  <a:txBody>
                    <a:bodyPr/>
                    <a:lstStyle/>
                    <a:p>
                      <a:pPr algn="l"/>
                      <a:r>
                        <a:rPr lang="en-US" altLang="zh-CN" dirty="0"/>
                        <a:t>0 1</a:t>
                      </a:r>
                      <a:endParaRPr lang="zh-CN" altLang="en-US" dirty="0"/>
                    </a:p>
                  </a:txBody>
                  <a:tcPr/>
                </a:tc>
                <a:tc>
                  <a:txBody>
                    <a:bodyPr/>
                    <a:lstStyle/>
                    <a:p>
                      <a:pPr algn="l"/>
                      <a:r>
                        <a:rPr lang="en-US" altLang="zh-CN" dirty="0"/>
                        <a:t>3</a:t>
                      </a:r>
                      <a:endParaRPr lang="zh-CN" altLang="en-US" dirty="0"/>
                    </a:p>
                  </a:txBody>
                  <a:tcPr/>
                </a:tc>
                <a:extLst>
                  <a:ext uri="{0D108BD9-81ED-4DB2-BD59-A6C34878D82A}">
                    <a16:rowId xmlns:a16="http://schemas.microsoft.com/office/drawing/2014/main" val="734080091"/>
                  </a:ext>
                </a:extLst>
              </a:tr>
              <a:tr h="289549">
                <a:tc vMerge="1">
                  <a:txBody>
                    <a:bodyPr/>
                    <a:lstStyle/>
                    <a:p>
                      <a:endParaRPr lang="zh-CN" altLang="en-US" dirty="0"/>
                    </a:p>
                  </a:txBody>
                  <a:tcPr/>
                </a:tc>
                <a:tc>
                  <a:txBody>
                    <a:bodyPr/>
                    <a:lstStyle/>
                    <a:p>
                      <a:pPr algn="l"/>
                      <a:r>
                        <a:rPr lang="en-US" altLang="zh-CN" dirty="0"/>
                        <a:t>2</a:t>
                      </a:r>
                      <a:endParaRPr lang="zh-CN" altLang="en-US" dirty="0"/>
                    </a:p>
                  </a:txBody>
                  <a:tcPr/>
                </a:tc>
                <a:tc>
                  <a:txBody>
                    <a:bodyPr/>
                    <a:lstStyle/>
                    <a:p>
                      <a:pPr algn="l"/>
                      <a:r>
                        <a:rPr lang="en-US" altLang="zh-CN" dirty="0"/>
                        <a:t>0 2</a:t>
                      </a:r>
                      <a:endParaRPr lang="zh-CN" altLang="en-US" dirty="0"/>
                    </a:p>
                  </a:txBody>
                  <a:tcPr/>
                </a:tc>
                <a:tc>
                  <a:txBody>
                    <a:bodyPr/>
                    <a:lstStyle/>
                    <a:p>
                      <a:pPr algn="l"/>
                      <a:r>
                        <a:rPr lang="en-US" altLang="zh-CN" dirty="0"/>
                        <a:t>4</a:t>
                      </a:r>
                      <a:endParaRPr lang="zh-CN" altLang="en-US" dirty="0"/>
                    </a:p>
                  </a:txBody>
                  <a:tcPr/>
                </a:tc>
                <a:extLst>
                  <a:ext uri="{0D108BD9-81ED-4DB2-BD59-A6C34878D82A}">
                    <a16:rowId xmlns:a16="http://schemas.microsoft.com/office/drawing/2014/main" val="1302182240"/>
                  </a:ext>
                </a:extLst>
              </a:tr>
              <a:tr h="289549">
                <a:tc vMerge="1">
                  <a:txBody>
                    <a:bodyPr/>
                    <a:lstStyle/>
                    <a:p>
                      <a:endParaRPr lang="zh-CN" altLang="en-US" dirty="0"/>
                    </a:p>
                  </a:txBody>
                  <a:tcPr/>
                </a:tc>
                <a:tc>
                  <a:txBody>
                    <a:bodyPr/>
                    <a:lstStyle/>
                    <a:p>
                      <a:pPr algn="l"/>
                      <a:r>
                        <a:rPr lang="en-US" altLang="zh-CN" dirty="0"/>
                        <a:t>3</a:t>
                      </a:r>
                      <a:endParaRPr lang="zh-CN" altLang="en-US" dirty="0"/>
                    </a:p>
                  </a:txBody>
                  <a:tcPr/>
                </a:tc>
                <a:tc>
                  <a:txBody>
                    <a:bodyPr/>
                    <a:lstStyle/>
                    <a:p>
                      <a:pPr algn="l"/>
                      <a:r>
                        <a:rPr lang="en-US" altLang="zh-CN" dirty="0"/>
                        <a:t>0 1 3</a:t>
                      </a:r>
                      <a:endParaRPr lang="zh-CN" altLang="en-US" dirty="0"/>
                    </a:p>
                  </a:txBody>
                  <a:tcPr/>
                </a:tc>
                <a:tc>
                  <a:txBody>
                    <a:bodyPr/>
                    <a:lstStyle/>
                    <a:p>
                      <a:pPr algn="l"/>
                      <a:r>
                        <a:rPr lang="en-US" altLang="zh-CN" dirty="0"/>
                        <a:t>6</a:t>
                      </a:r>
                      <a:endParaRPr lang="zh-CN" altLang="en-US" dirty="0"/>
                    </a:p>
                  </a:txBody>
                  <a:tcPr/>
                </a:tc>
                <a:extLst>
                  <a:ext uri="{0D108BD9-81ED-4DB2-BD59-A6C34878D82A}">
                    <a16:rowId xmlns:a16="http://schemas.microsoft.com/office/drawing/2014/main" val="3424276853"/>
                  </a:ext>
                </a:extLst>
              </a:tr>
              <a:tr h="289549">
                <a:tc vMerge="1">
                  <a:txBody>
                    <a:bodyPr/>
                    <a:lstStyle/>
                    <a:p>
                      <a:endParaRPr lang="zh-CN" altLang="en-US" dirty="0"/>
                    </a:p>
                  </a:txBody>
                  <a:tcPr/>
                </a:tc>
                <a:tc>
                  <a:txBody>
                    <a:bodyPr/>
                    <a:lstStyle/>
                    <a:p>
                      <a:pPr algn="l"/>
                      <a:r>
                        <a:rPr lang="en-US" altLang="zh-CN" dirty="0"/>
                        <a:t>4</a:t>
                      </a:r>
                      <a:endParaRPr lang="zh-CN" altLang="en-US" dirty="0"/>
                    </a:p>
                  </a:txBody>
                  <a:tcPr/>
                </a:tc>
                <a:tc>
                  <a:txBody>
                    <a:bodyPr/>
                    <a:lstStyle/>
                    <a:p>
                      <a:pPr algn="l"/>
                      <a:r>
                        <a:rPr lang="en-US" altLang="zh-CN" dirty="0"/>
                        <a:t>0 1 4</a:t>
                      </a:r>
                      <a:endParaRPr lang="zh-CN" altLang="en-US" dirty="0"/>
                    </a:p>
                  </a:txBody>
                  <a:tcPr/>
                </a:tc>
                <a:tc>
                  <a:txBody>
                    <a:bodyPr/>
                    <a:lstStyle/>
                    <a:p>
                      <a:pPr algn="l"/>
                      <a:r>
                        <a:rPr lang="en-US" altLang="zh-CN" dirty="0"/>
                        <a:t>5</a:t>
                      </a:r>
                      <a:endParaRPr lang="zh-CN" altLang="en-US" dirty="0"/>
                    </a:p>
                  </a:txBody>
                  <a:tcPr/>
                </a:tc>
                <a:extLst>
                  <a:ext uri="{0D108BD9-81ED-4DB2-BD59-A6C34878D82A}">
                    <a16:rowId xmlns:a16="http://schemas.microsoft.com/office/drawing/2014/main" val="2221394648"/>
                  </a:ext>
                </a:extLst>
              </a:tr>
              <a:tr h="289549">
                <a:tc vMerge="1">
                  <a:txBody>
                    <a:bodyPr/>
                    <a:lstStyle/>
                    <a:p>
                      <a:endParaRPr lang="zh-CN" altLang="en-US"/>
                    </a:p>
                  </a:txBody>
                  <a:tcPr/>
                </a:tc>
                <a:tc>
                  <a:txBody>
                    <a:bodyPr/>
                    <a:lstStyle/>
                    <a:p>
                      <a:pPr algn="l"/>
                      <a:r>
                        <a:rPr lang="en-US" altLang="zh-CN" dirty="0"/>
                        <a:t>5</a:t>
                      </a:r>
                      <a:endParaRPr lang="zh-CN" altLang="en-US" dirty="0"/>
                    </a:p>
                  </a:txBody>
                  <a:tcPr/>
                </a:tc>
                <a:tc>
                  <a:txBody>
                    <a:bodyPr/>
                    <a:lstStyle/>
                    <a:p>
                      <a:pPr algn="l"/>
                      <a:r>
                        <a:rPr lang="en-US" altLang="zh-CN" dirty="0"/>
                        <a:t>0 2 5</a:t>
                      </a:r>
                      <a:endParaRPr lang="zh-CN" altLang="en-US" dirty="0"/>
                    </a:p>
                  </a:txBody>
                  <a:tcPr/>
                </a:tc>
                <a:tc>
                  <a:txBody>
                    <a:bodyPr/>
                    <a:lstStyle/>
                    <a:p>
                      <a:pPr algn="l"/>
                      <a:r>
                        <a:rPr lang="en-US" altLang="zh-CN" dirty="0"/>
                        <a:t>7</a:t>
                      </a:r>
                      <a:endParaRPr lang="zh-CN" altLang="en-US" dirty="0"/>
                    </a:p>
                  </a:txBody>
                  <a:tcPr/>
                </a:tc>
                <a:extLst>
                  <a:ext uri="{0D108BD9-81ED-4DB2-BD59-A6C34878D82A}">
                    <a16:rowId xmlns:a16="http://schemas.microsoft.com/office/drawing/2014/main" val="58981300"/>
                  </a:ext>
                </a:extLst>
              </a:tr>
              <a:tr h="289549">
                <a:tc vMerge="1">
                  <a:txBody>
                    <a:bodyPr/>
                    <a:lstStyle/>
                    <a:p>
                      <a:endParaRPr lang="zh-CN" altLang="en-US" dirty="0"/>
                    </a:p>
                  </a:txBody>
                  <a:tcPr/>
                </a:tc>
                <a:tc>
                  <a:txBody>
                    <a:bodyPr/>
                    <a:lstStyle/>
                    <a:p>
                      <a:pPr algn="l"/>
                      <a:r>
                        <a:rPr lang="en-US" altLang="zh-CN" dirty="0"/>
                        <a:t>6</a:t>
                      </a:r>
                      <a:endParaRPr lang="zh-CN" altLang="en-US" dirty="0"/>
                    </a:p>
                  </a:txBody>
                  <a:tcPr/>
                </a:tc>
                <a:tc>
                  <a:txBody>
                    <a:bodyPr/>
                    <a:lstStyle/>
                    <a:p>
                      <a:pPr algn="l"/>
                      <a:r>
                        <a:rPr lang="en-US" altLang="zh-CN" dirty="0"/>
                        <a:t>0 1 3 6</a:t>
                      </a:r>
                      <a:endParaRPr lang="zh-CN" altLang="en-US" dirty="0"/>
                    </a:p>
                  </a:txBody>
                  <a:tcPr/>
                </a:tc>
                <a:tc>
                  <a:txBody>
                    <a:bodyPr/>
                    <a:lstStyle/>
                    <a:p>
                      <a:pPr algn="l"/>
                      <a:r>
                        <a:rPr lang="en-US" altLang="zh-CN" dirty="0"/>
                        <a:t>8</a:t>
                      </a:r>
                      <a:endParaRPr lang="zh-CN" altLang="en-US" dirty="0"/>
                    </a:p>
                  </a:txBody>
                  <a:tcPr/>
                </a:tc>
                <a:extLst>
                  <a:ext uri="{0D108BD9-81ED-4DB2-BD59-A6C34878D82A}">
                    <a16:rowId xmlns:a16="http://schemas.microsoft.com/office/drawing/2014/main" val="2335628334"/>
                  </a:ext>
                </a:extLst>
              </a:tr>
              <a:tr h="289549">
                <a:tc vMerge="1">
                  <a:txBody>
                    <a:bodyPr/>
                    <a:lstStyle/>
                    <a:p>
                      <a:endParaRPr lang="zh-CN" altLang="en-US" dirty="0"/>
                    </a:p>
                  </a:txBody>
                  <a:tcPr/>
                </a:tc>
                <a:tc>
                  <a:txBody>
                    <a:bodyPr/>
                    <a:lstStyle/>
                    <a:p>
                      <a:pPr algn="l"/>
                      <a:r>
                        <a:rPr lang="en-US" altLang="zh-CN" dirty="0"/>
                        <a:t>7</a:t>
                      </a:r>
                      <a:endParaRPr lang="zh-CN" altLang="en-US" dirty="0"/>
                    </a:p>
                  </a:txBody>
                  <a:tcPr/>
                </a:tc>
                <a:tc>
                  <a:txBody>
                    <a:bodyPr/>
                    <a:lstStyle/>
                    <a:p>
                      <a:pPr algn="l"/>
                      <a:r>
                        <a:rPr lang="en-US" altLang="zh-CN" dirty="0"/>
                        <a:t>0 1 4 7 </a:t>
                      </a:r>
                      <a:endParaRPr lang="zh-CN" altLang="en-US" dirty="0"/>
                    </a:p>
                  </a:txBody>
                  <a:tcPr/>
                </a:tc>
                <a:tc>
                  <a:txBody>
                    <a:bodyPr/>
                    <a:lstStyle/>
                    <a:p>
                      <a:pPr algn="l"/>
                      <a:r>
                        <a:rPr lang="en-US" altLang="zh-CN" dirty="0"/>
                        <a:t>9</a:t>
                      </a:r>
                      <a:endParaRPr lang="zh-CN" altLang="en-US" dirty="0"/>
                    </a:p>
                  </a:txBody>
                  <a:tcPr/>
                </a:tc>
                <a:extLst>
                  <a:ext uri="{0D108BD9-81ED-4DB2-BD59-A6C34878D82A}">
                    <a16:rowId xmlns:a16="http://schemas.microsoft.com/office/drawing/2014/main" val="3947030669"/>
                  </a:ext>
                </a:extLst>
              </a:tr>
              <a:tr h="289549">
                <a:tc vMerge="1">
                  <a:txBody>
                    <a:bodyPr/>
                    <a:lstStyle/>
                    <a:p>
                      <a:endParaRPr lang="zh-CN" altLang="en-US" dirty="0"/>
                    </a:p>
                  </a:txBody>
                  <a:tcPr/>
                </a:tc>
                <a:tc>
                  <a:txBody>
                    <a:bodyPr/>
                    <a:lstStyle/>
                    <a:p>
                      <a:pPr algn="l"/>
                      <a:r>
                        <a:rPr lang="en-US" altLang="zh-CN" dirty="0"/>
                        <a:t>8</a:t>
                      </a:r>
                      <a:endParaRPr lang="zh-CN" altLang="en-US" dirty="0"/>
                    </a:p>
                  </a:txBody>
                  <a:tcPr/>
                </a:tc>
                <a:tc>
                  <a:txBody>
                    <a:bodyPr/>
                    <a:lstStyle/>
                    <a:p>
                      <a:pPr algn="l"/>
                      <a:r>
                        <a:rPr lang="en-US" altLang="zh-CN" dirty="0"/>
                        <a:t>0 1 3 6 8</a:t>
                      </a:r>
                      <a:endParaRPr lang="zh-CN" altLang="en-US" dirty="0"/>
                    </a:p>
                  </a:txBody>
                  <a:tcPr/>
                </a:tc>
                <a:tc>
                  <a:txBody>
                    <a:bodyPr/>
                    <a:lstStyle/>
                    <a:p>
                      <a:pPr algn="l"/>
                      <a:r>
                        <a:rPr lang="en-US" altLang="zh-CN" dirty="0"/>
                        <a:t>12</a:t>
                      </a:r>
                      <a:endParaRPr lang="zh-CN" altLang="en-US" dirty="0"/>
                    </a:p>
                  </a:txBody>
                  <a:tcPr/>
                </a:tc>
                <a:extLst>
                  <a:ext uri="{0D108BD9-81ED-4DB2-BD59-A6C34878D82A}">
                    <a16:rowId xmlns:a16="http://schemas.microsoft.com/office/drawing/2014/main" val="2819923495"/>
                  </a:ext>
                </a:extLst>
              </a:tr>
            </a:tbl>
          </a:graphicData>
        </a:graphic>
      </p:graphicFrame>
    </p:spTree>
    <p:extLst>
      <p:ext uri="{BB962C8B-B14F-4D97-AF65-F5344CB8AC3E}">
        <p14:creationId xmlns:p14="http://schemas.microsoft.com/office/powerpoint/2010/main" val="67870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14</a:t>
            </a:fld>
            <a:endParaRPr lang="zh-CN" altLang="en-US" b="1" dirty="0">
              <a:solidFill>
                <a:srgbClr val="FF0000"/>
              </a:solidFill>
            </a:endParaRPr>
          </a:p>
        </p:txBody>
      </p:sp>
      <p:sp>
        <p:nvSpPr>
          <p:cNvPr id="2" name="矩形 1"/>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最短路问题</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5" name="Rectangle 2">
            <a:extLst>
              <a:ext uri="{FF2B5EF4-FFF2-40B4-BE49-F238E27FC236}">
                <a16:creationId xmlns:a16="http://schemas.microsoft.com/office/drawing/2014/main" id="{B9055908-2490-48E8-B6CE-DC85B1DF0FB1}"/>
              </a:ext>
            </a:extLst>
          </p:cNvPr>
          <p:cNvSpPr txBox="1">
            <a:spLocks noChangeArrowheads="1"/>
          </p:cNvSpPr>
          <p:nvPr/>
        </p:nvSpPr>
        <p:spPr>
          <a:xfrm>
            <a:off x="25907" y="737320"/>
            <a:ext cx="6130269"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b="1" dirty="0">
                <a:solidFill>
                  <a:srgbClr val="00B050"/>
                </a:solidFill>
                <a:latin typeface="+mj-ea"/>
              </a:rPr>
              <a:t>2) </a:t>
            </a:r>
            <a:r>
              <a:rPr lang="zh-CN" altLang="en-US" sz="2800" b="1" dirty="0">
                <a:solidFill>
                  <a:srgbClr val="00B050"/>
                </a:solidFill>
                <a:latin typeface="+mj-ea"/>
              </a:rPr>
              <a:t>赋权图中任意两顶点之间的最短路</a:t>
            </a:r>
          </a:p>
        </p:txBody>
      </p:sp>
      <p:sp>
        <p:nvSpPr>
          <p:cNvPr id="66" name="Text Box 7">
            <a:extLst>
              <a:ext uri="{FF2B5EF4-FFF2-40B4-BE49-F238E27FC236}">
                <a16:creationId xmlns:a16="http://schemas.microsoft.com/office/drawing/2014/main" id="{86116EEB-F4EB-4DA9-B976-49166A771C8C}"/>
              </a:ext>
            </a:extLst>
          </p:cNvPr>
          <p:cNvSpPr txBox="1">
            <a:spLocks noChangeArrowheads="1"/>
          </p:cNvSpPr>
          <p:nvPr/>
        </p:nvSpPr>
        <p:spPr bwMode="auto">
          <a:xfrm>
            <a:off x="467544" y="1658639"/>
            <a:ext cx="741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n"/>
            </a:pPr>
            <a:r>
              <a:rPr kumimoji="1" lang="en-US" altLang="zh-CN" sz="2800" b="1" dirty="0">
                <a:latin typeface="+mj-ea"/>
                <a:ea typeface="+mj-ea"/>
              </a:rPr>
              <a:t>Floyd</a:t>
            </a:r>
            <a:r>
              <a:rPr kumimoji="1" lang="zh-CN" altLang="en-US" sz="2800" b="1" dirty="0">
                <a:latin typeface="+mj-ea"/>
                <a:ea typeface="+mj-ea"/>
              </a:rPr>
              <a:t>算法：求任意两顶点间的最短路</a:t>
            </a:r>
            <a:r>
              <a:rPr kumimoji="1" lang="en-US" altLang="zh-CN" sz="2800" b="1" dirty="0">
                <a:latin typeface="+mj-ea"/>
                <a:ea typeface="+mj-ea"/>
              </a:rPr>
              <a:t>.</a:t>
            </a:r>
          </a:p>
        </p:txBody>
      </p:sp>
    </p:spTree>
    <p:extLst>
      <p:ext uri="{BB962C8B-B14F-4D97-AF65-F5344CB8AC3E}">
        <p14:creationId xmlns:p14="http://schemas.microsoft.com/office/powerpoint/2010/main" val="70787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25" name="矩形 24">
            <a:extLst>
              <a:ext uri="{FF2B5EF4-FFF2-40B4-BE49-F238E27FC236}">
                <a16:creationId xmlns:a16="http://schemas.microsoft.com/office/drawing/2014/main" id="{BA122362-3B24-4F9C-935C-7DDA909B88E9}"/>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最短路问题的应用</a:t>
            </a:r>
            <a:endParaRPr lang="zh-CN" altLang="en-US" sz="4400" b="1" dirty="0">
              <a:latin typeface="+mj-ea"/>
            </a:endParaRPr>
          </a:p>
        </p:txBody>
      </p:sp>
      <p:graphicFrame>
        <p:nvGraphicFramePr>
          <p:cNvPr id="7" name="Object 3">
            <a:extLst>
              <a:ext uri="{FF2B5EF4-FFF2-40B4-BE49-F238E27FC236}">
                <a16:creationId xmlns:a16="http://schemas.microsoft.com/office/drawing/2014/main" id="{42C97BB2-0B7E-4CFB-993C-D3B8E8187B31}"/>
              </a:ext>
            </a:extLst>
          </p:cNvPr>
          <p:cNvGraphicFramePr>
            <a:graphicFrameLocks noChangeAspect="1"/>
          </p:cNvGraphicFramePr>
          <p:nvPr>
            <p:extLst>
              <p:ext uri="{D42A27DB-BD31-4B8C-83A1-F6EECF244321}">
                <p14:modId xmlns:p14="http://schemas.microsoft.com/office/powerpoint/2010/main" val="1445859056"/>
              </p:ext>
            </p:extLst>
          </p:nvPr>
        </p:nvGraphicFramePr>
        <p:xfrm>
          <a:off x="683568" y="1340768"/>
          <a:ext cx="10283452" cy="3898900"/>
        </p:xfrm>
        <a:graphic>
          <a:graphicData uri="http://schemas.openxmlformats.org/presentationml/2006/ole">
            <mc:AlternateContent xmlns:mc="http://schemas.openxmlformats.org/markup-compatibility/2006">
              <mc:Choice xmlns:v="urn:schemas-microsoft-com:vml" Requires="v">
                <p:oleObj spid="_x0000_s80959" name="Document" r:id="rId4" imgW="5498858" imgH="2131478" progId="Word.Document.8">
                  <p:embed/>
                </p:oleObj>
              </mc:Choice>
              <mc:Fallback>
                <p:oleObj name="Document" r:id="rId4" imgW="5498858" imgH="2131478" progId="Word.Document.8">
                  <p:embed/>
                  <p:pic>
                    <p:nvPicPr>
                      <p:cNvPr id="1418243" name="Object 3">
                        <a:extLst>
                          <a:ext uri="{FF2B5EF4-FFF2-40B4-BE49-F238E27FC236}">
                            <a16:creationId xmlns:a16="http://schemas.microsoft.com/office/drawing/2014/main" id="{9C0AF98B-D028-4250-AF90-28B548D0E63D}"/>
                          </a:ext>
                        </a:extLst>
                      </p:cNvPr>
                      <p:cNvPicPr>
                        <a:picLocks noChangeAspect="1" noChangeArrowheads="1"/>
                      </p:cNvPicPr>
                      <p:nvPr/>
                    </p:nvPicPr>
                    <p:blipFill>
                      <a:blip r:embed="rId5"/>
                      <a:srcRect/>
                      <a:stretch>
                        <a:fillRect/>
                      </a:stretch>
                    </p:blipFill>
                    <p:spPr bwMode="auto">
                      <a:xfrm>
                        <a:off x="683568" y="1340768"/>
                        <a:ext cx="10283452" cy="3898900"/>
                      </a:xfrm>
                      <a:prstGeom prst="rect">
                        <a:avLst/>
                      </a:prstGeom>
                      <a:noFill/>
                      <a:ln>
                        <a:noFill/>
                      </a:ln>
                      <a:effectLst/>
                    </p:spPr>
                  </p:pic>
                </p:oleObj>
              </mc:Fallback>
            </mc:AlternateContent>
          </a:graphicData>
        </a:graphic>
      </p:graphicFrame>
      <p:sp>
        <p:nvSpPr>
          <p:cNvPr id="2" name="灯片编号占位符 1">
            <a:extLst>
              <a:ext uri="{FF2B5EF4-FFF2-40B4-BE49-F238E27FC236}">
                <a16:creationId xmlns:a16="http://schemas.microsoft.com/office/drawing/2014/main" id="{87697289-51E5-4637-A473-63371AB2D9A2}"/>
              </a:ext>
            </a:extLst>
          </p:cNvPr>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72140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25" name="矩形 24">
            <a:extLst>
              <a:ext uri="{FF2B5EF4-FFF2-40B4-BE49-F238E27FC236}">
                <a16:creationId xmlns:a16="http://schemas.microsoft.com/office/drawing/2014/main" id="{BA122362-3B24-4F9C-935C-7DDA909B88E9}"/>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最短路问题的应用</a:t>
            </a:r>
            <a:endParaRPr lang="zh-CN" altLang="en-US" sz="4400" b="1" dirty="0">
              <a:latin typeface="+mj-ea"/>
            </a:endParaRPr>
          </a:p>
        </p:txBody>
      </p:sp>
      <p:sp>
        <p:nvSpPr>
          <p:cNvPr id="6" name="Text Box 112">
            <a:extLst>
              <a:ext uri="{FF2B5EF4-FFF2-40B4-BE49-F238E27FC236}">
                <a16:creationId xmlns:a16="http://schemas.microsoft.com/office/drawing/2014/main" id="{7117C1C5-B64D-4C8D-AE5A-910951C9A434}"/>
              </a:ext>
            </a:extLst>
          </p:cNvPr>
          <p:cNvSpPr txBox="1">
            <a:spLocks noChangeArrowheads="1"/>
          </p:cNvSpPr>
          <p:nvPr/>
        </p:nvSpPr>
        <p:spPr bwMode="auto">
          <a:xfrm>
            <a:off x="251520" y="980728"/>
            <a:ext cx="1656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solidFill>
                  <a:srgbClr val="00B050"/>
                </a:solidFill>
                <a:latin typeface="Times New Roman" panose="02020603050405020304" pitchFamily="18" charset="0"/>
              </a:rPr>
              <a:t>问题分析</a:t>
            </a:r>
            <a:endParaRPr kumimoji="1" lang="en-US" altLang="zh-CN" sz="2800" b="1" dirty="0">
              <a:latin typeface="Times New Roman" panose="02020603050405020304" pitchFamily="18" charset="0"/>
            </a:endParaRPr>
          </a:p>
        </p:txBody>
      </p:sp>
      <p:sp>
        <p:nvSpPr>
          <p:cNvPr id="9" name="Text Box 112">
            <a:extLst>
              <a:ext uri="{FF2B5EF4-FFF2-40B4-BE49-F238E27FC236}">
                <a16:creationId xmlns:a16="http://schemas.microsoft.com/office/drawing/2014/main" id="{4515E11C-FF36-4F8F-90B5-8BE87DC88460}"/>
              </a:ext>
            </a:extLst>
          </p:cNvPr>
          <p:cNvSpPr txBox="1">
            <a:spLocks noChangeArrowheads="1"/>
          </p:cNvSpPr>
          <p:nvPr/>
        </p:nvSpPr>
        <p:spPr bwMode="auto">
          <a:xfrm>
            <a:off x="1845976" y="980728"/>
            <a:ext cx="6984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Times New Roman" panose="02020603050405020304" pitchFamily="18" charset="0"/>
              </a:rPr>
              <a:t>问题：判断每年年初是否需要购进新设备</a:t>
            </a:r>
            <a:endParaRPr kumimoji="1" lang="en-US" altLang="zh-CN" sz="2400" b="1" dirty="0">
              <a:latin typeface="Times New Roman" panose="02020603050405020304" pitchFamily="18" charset="0"/>
            </a:endParaRPr>
          </a:p>
        </p:txBody>
      </p:sp>
      <p:sp>
        <p:nvSpPr>
          <p:cNvPr id="10" name="Text Box 112">
            <a:extLst>
              <a:ext uri="{FF2B5EF4-FFF2-40B4-BE49-F238E27FC236}">
                <a16:creationId xmlns:a16="http://schemas.microsoft.com/office/drawing/2014/main" id="{AB7FCC08-3447-4BBB-B4F4-172ADE7E403E}"/>
              </a:ext>
            </a:extLst>
          </p:cNvPr>
          <p:cNvSpPr txBox="1">
            <a:spLocks noChangeArrowheads="1"/>
          </p:cNvSpPr>
          <p:nvPr/>
        </p:nvSpPr>
        <p:spPr bwMode="auto">
          <a:xfrm>
            <a:off x="1835696" y="1412776"/>
            <a:ext cx="6635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latin typeface="Times New Roman" panose="02020603050405020304" pitchFamily="18" charset="0"/>
              </a:rPr>
              <a:t>目标：最小化从第一年初到第五年底的总费用</a:t>
            </a:r>
            <a:endParaRPr kumimoji="1" lang="en-US" altLang="zh-CN" sz="2400" b="1" dirty="0">
              <a:latin typeface="Times New Roman" panose="02020603050405020304" pitchFamily="18" charset="0"/>
            </a:endParaRPr>
          </a:p>
        </p:txBody>
      </p:sp>
      <p:sp>
        <p:nvSpPr>
          <p:cNvPr id="3" name="矩形 2">
            <a:extLst>
              <a:ext uri="{FF2B5EF4-FFF2-40B4-BE49-F238E27FC236}">
                <a16:creationId xmlns:a16="http://schemas.microsoft.com/office/drawing/2014/main" id="{3D9E6D53-9BC5-45E9-AC6B-2E807F335EF7}"/>
              </a:ext>
            </a:extLst>
          </p:cNvPr>
          <p:cNvSpPr/>
          <p:nvPr/>
        </p:nvSpPr>
        <p:spPr>
          <a:xfrm>
            <a:off x="589494" y="2039579"/>
            <a:ext cx="8370688" cy="3693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1</a:t>
            </a:r>
            <a:r>
              <a:rPr kumimoji="1" lang="zh-CN" altLang="en-US" b="1" dirty="0">
                <a:latin typeface="Times New Roman" panose="02020603050405020304" pitchFamily="18" charset="0"/>
              </a:rPr>
              <a:t>）使用</a:t>
            </a:r>
            <a:r>
              <a:rPr kumimoji="1" lang="en-US" altLang="zh-CN" b="1" dirty="0">
                <a:latin typeface="Times New Roman" panose="02020603050405020304" pitchFamily="18" charset="0"/>
              </a:rPr>
              <a:t>V</a:t>
            </a:r>
            <a:r>
              <a:rPr kumimoji="1" lang="en-US" altLang="zh-CN" b="1" baseline="-25000" dirty="0">
                <a:latin typeface="Times New Roman" panose="02020603050405020304" pitchFamily="18" charset="0"/>
              </a:rPr>
              <a:t>i</a:t>
            </a:r>
            <a:r>
              <a:rPr kumimoji="1" lang="zh-CN" altLang="en-US" b="1" dirty="0">
                <a:latin typeface="Times New Roman" panose="02020603050405020304" pitchFamily="18" charset="0"/>
              </a:rPr>
              <a:t>表示第</a:t>
            </a:r>
            <a:r>
              <a:rPr kumimoji="1" lang="en-US" altLang="zh-CN" b="1" dirty="0" err="1">
                <a:latin typeface="Times New Roman" panose="02020603050405020304" pitchFamily="18" charset="0"/>
              </a:rPr>
              <a:t>i</a:t>
            </a:r>
            <a:r>
              <a:rPr kumimoji="1" lang="zh-CN" altLang="en-US" b="1" dirty="0">
                <a:latin typeface="Times New Roman" panose="02020603050405020304" pitchFamily="18" charset="0"/>
              </a:rPr>
              <a:t>年初购进设备</a:t>
            </a:r>
            <a:r>
              <a:rPr kumimoji="1" lang="en-US" altLang="zh-CN" b="1" dirty="0">
                <a:latin typeface="Times New Roman" panose="02020603050405020304" pitchFamily="18" charset="0"/>
              </a:rPr>
              <a:t>(</a:t>
            </a:r>
            <a:r>
              <a:rPr kumimoji="1" lang="en-US" altLang="zh-CN" b="1" dirty="0" err="1">
                <a:latin typeface="Times New Roman" panose="02020603050405020304" pitchFamily="18" charset="0"/>
              </a:rPr>
              <a:t>i</a:t>
            </a:r>
            <a:r>
              <a:rPr kumimoji="1" lang="en-US" altLang="zh-CN" b="1" dirty="0">
                <a:latin typeface="Times New Roman" panose="02020603050405020304" pitchFamily="18" charset="0"/>
              </a:rPr>
              <a:t>=1…5), V</a:t>
            </a:r>
            <a:r>
              <a:rPr kumimoji="1" lang="en-US" altLang="zh-CN" b="1" baseline="-25000" dirty="0">
                <a:latin typeface="Times New Roman" panose="02020603050405020304" pitchFamily="18" charset="0"/>
              </a:rPr>
              <a:t>6</a:t>
            </a:r>
            <a:r>
              <a:rPr kumimoji="1" lang="zh-CN" altLang="en-US" b="1" dirty="0">
                <a:latin typeface="Times New Roman" panose="02020603050405020304" pitchFamily="18" charset="0"/>
              </a:rPr>
              <a:t>表示第五年年底</a:t>
            </a:r>
            <a:endParaRPr kumimoji="1" lang="en-US" altLang="zh-CN" b="1" dirty="0">
              <a:latin typeface="Times New Roman" panose="02020603050405020304" pitchFamily="18" charset="0"/>
            </a:endParaRPr>
          </a:p>
        </p:txBody>
      </p:sp>
      <p:sp>
        <p:nvSpPr>
          <p:cNvPr id="4" name="矩形 3">
            <a:extLst>
              <a:ext uri="{FF2B5EF4-FFF2-40B4-BE49-F238E27FC236}">
                <a16:creationId xmlns:a16="http://schemas.microsoft.com/office/drawing/2014/main" id="{2E66BB33-1C36-4965-93E9-81CED2EFAEDC}"/>
              </a:ext>
            </a:extLst>
          </p:cNvPr>
          <p:cNvSpPr/>
          <p:nvPr/>
        </p:nvSpPr>
        <p:spPr>
          <a:xfrm>
            <a:off x="3362966" y="5429552"/>
            <a:ext cx="3746307" cy="369332"/>
          </a:xfrm>
          <a:prstGeom prst="rect">
            <a:avLst/>
          </a:prstGeom>
        </p:spPr>
        <p:txBody>
          <a:bodyPr wrap="square">
            <a:spAutoFit/>
          </a:bodyPr>
          <a:lstStyle/>
          <a:p>
            <a:pPr>
              <a:spcBef>
                <a:spcPct val="50000"/>
              </a:spcBef>
            </a:pPr>
            <a:r>
              <a:rPr kumimoji="1" lang="zh-CN" altLang="en-US" b="1" dirty="0">
                <a:latin typeface="Times New Roman" panose="02020603050405020304" pitchFamily="18" charset="0"/>
              </a:rPr>
              <a:t>如</a:t>
            </a:r>
            <a:r>
              <a:rPr kumimoji="1" lang="en-US" altLang="zh-CN" b="1" dirty="0">
                <a:latin typeface="Times New Roman" panose="02020603050405020304" pitchFamily="18" charset="0"/>
              </a:rPr>
              <a:t>W(V</a:t>
            </a:r>
            <a:r>
              <a:rPr kumimoji="1" lang="en-US" altLang="zh-CN" b="1" baseline="-25000" dirty="0">
                <a:latin typeface="Times New Roman" panose="02020603050405020304" pitchFamily="18" charset="0"/>
              </a:rPr>
              <a:t>1</a:t>
            </a:r>
            <a:r>
              <a:rPr kumimoji="1" lang="en-US" altLang="zh-CN" b="1" dirty="0">
                <a:latin typeface="Times New Roman" panose="02020603050405020304" pitchFamily="18" charset="0"/>
              </a:rPr>
              <a:t>,V</a:t>
            </a:r>
            <a:r>
              <a:rPr kumimoji="1" lang="en-US" altLang="zh-CN" b="1" baseline="-25000" dirty="0">
                <a:latin typeface="Times New Roman" panose="02020603050405020304" pitchFamily="18" charset="0"/>
              </a:rPr>
              <a:t>4</a:t>
            </a:r>
            <a:r>
              <a:rPr kumimoji="1" lang="en-US" altLang="zh-CN" b="1" dirty="0">
                <a:latin typeface="Times New Roman" panose="02020603050405020304" pitchFamily="18" charset="0"/>
              </a:rPr>
              <a:t>)=11+5+6+8=30</a:t>
            </a:r>
          </a:p>
        </p:txBody>
      </p:sp>
      <p:sp>
        <p:nvSpPr>
          <p:cNvPr id="5" name="矩形 4">
            <a:extLst>
              <a:ext uri="{FF2B5EF4-FFF2-40B4-BE49-F238E27FC236}">
                <a16:creationId xmlns:a16="http://schemas.microsoft.com/office/drawing/2014/main" id="{2D9903CB-AC66-456F-9C65-B329839DD145}"/>
              </a:ext>
            </a:extLst>
          </p:cNvPr>
          <p:cNvSpPr/>
          <p:nvPr/>
        </p:nvSpPr>
        <p:spPr>
          <a:xfrm>
            <a:off x="683568" y="6011996"/>
            <a:ext cx="4392488" cy="369332"/>
          </a:xfrm>
          <a:prstGeom prst="rect">
            <a:avLst/>
          </a:prstGeom>
        </p:spPr>
        <p:txBody>
          <a:bodyPr wrap="square">
            <a:spAutoFit/>
          </a:bodyPr>
          <a:lstStyle/>
          <a:p>
            <a:pPr>
              <a:spcBef>
                <a:spcPct val="50000"/>
              </a:spcBef>
            </a:pP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4</a:t>
            </a:r>
            <a:r>
              <a:rPr kumimoji="1" lang="zh-CN" altLang="en-US" b="1" dirty="0">
                <a:latin typeface="Times New Roman" panose="02020603050405020304" pitchFamily="18" charset="0"/>
              </a:rPr>
              <a:t>）问题转化成求</a:t>
            </a:r>
            <a:r>
              <a:rPr kumimoji="1" lang="en-US" altLang="zh-CN" b="1" dirty="0">
                <a:latin typeface="Times New Roman" panose="02020603050405020304" pitchFamily="18" charset="0"/>
              </a:rPr>
              <a:t>V</a:t>
            </a:r>
            <a:r>
              <a:rPr kumimoji="1" lang="en-US" altLang="zh-CN" b="1" baseline="-25000" dirty="0">
                <a:latin typeface="Times New Roman" panose="02020603050405020304" pitchFamily="18" charset="0"/>
              </a:rPr>
              <a:t>1</a:t>
            </a:r>
            <a:r>
              <a:rPr kumimoji="1" lang="zh-CN" altLang="en-US" b="1" dirty="0">
                <a:latin typeface="Times New Roman" panose="02020603050405020304" pitchFamily="18" charset="0"/>
              </a:rPr>
              <a:t>到</a:t>
            </a:r>
            <a:r>
              <a:rPr kumimoji="1" lang="en-US" altLang="zh-CN" b="1" dirty="0">
                <a:latin typeface="Times New Roman" panose="02020603050405020304" pitchFamily="18" charset="0"/>
              </a:rPr>
              <a:t>V</a:t>
            </a:r>
            <a:r>
              <a:rPr kumimoji="1" lang="en-US" altLang="zh-CN" b="1" baseline="-25000" dirty="0">
                <a:latin typeface="Times New Roman" panose="02020603050405020304" pitchFamily="18" charset="0"/>
              </a:rPr>
              <a:t>6</a:t>
            </a:r>
            <a:r>
              <a:rPr kumimoji="1" lang="zh-CN" altLang="en-US" b="1" dirty="0">
                <a:latin typeface="Times New Roman" panose="02020603050405020304" pitchFamily="18" charset="0"/>
              </a:rPr>
              <a:t>的最短路问题</a:t>
            </a:r>
            <a:endParaRPr kumimoji="1" lang="en-US" altLang="zh-CN" b="1" dirty="0">
              <a:latin typeface="Times New Roman" panose="02020603050405020304" pitchFamily="18" charset="0"/>
            </a:endParaRPr>
          </a:p>
        </p:txBody>
      </p:sp>
      <p:sp>
        <p:nvSpPr>
          <p:cNvPr id="16" name="文本框 15">
            <a:extLst>
              <a:ext uri="{FF2B5EF4-FFF2-40B4-BE49-F238E27FC236}">
                <a16:creationId xmlns:a16="http://schemas.microsoft.com/office/drawing/2014/main" id="{4E446798-51B0-452E-9A47-045F2982DE20}"/>
              </a:ext>
            </a:extLst>
          </p:cNvPr>
          <p:cNvSpPr txBox="1"/>
          <p:nvPr/>
        </p:nvSpPr>
        <p:spPr>
          <a:xfrm>
            <a:off x="35496" y="1988840"/>
            <a:ext cx="553998" cy="1546721"/>
          </a:xfrm>
          <a:prstGeom prst="rect">
            <a:avLst/>
          </a:prstGeom>
          <a:noFill/>
        </p:spPr>
        <p:txBody>
          <a:bodyPr vert="eaVert" wrap="square" rtlCol="0">
            <a:spAutoFit/>
          </a:bodyPr>
          <a:lstStyle/>
          <a:p>
            <a:r>
              <a:rPr lang="zh-CN" altLang="en-US" sz="2400" b="1" dirty="0">
                <a:solidFill>
                  <a:srgbClr val="00B050"/>
                </a:solidFill>
              </a:rPr>
              <a:t>模型构建</a:t>
            </a:r>
          </a:p>
        </p:txBody>
      </p:sp>
      <p:sp>
        <p:nvSpPr>
          <p:cNvPr id="32" name="矩形 31">
            <a:extLst>
              <a:ext uri="{FF2B5EF4-FFF2-40B4-BE49-F238E27FC236}">
                <a16:creationId xmlns:a16="http://schemas.microsoft.com/office/drawing/2014/main" id="{F0409258-3C15-4FD1-9F0A-4A57BDA35D55}"/>
              </a:ext>
            </a:extLst>
          </p:cNvPr>
          <p:cNvSpPr/>
          <p:nvPr/>
        </p:nvSpPr>
        <p:spPr>
          <a:xfrm>
            <a:off x="589494" y="2468106"/>
            <a:ext cx="8053814" cy="369332"/>
          </a:xfrm>
          <a:prstGeom prst="rect">
            <a:avLst/>
          </a:prstGeom>
        </p:spPr>
        <p:txBody>
          <a:bodyPr wrap="square">
            <a:spAutoFit/>
          </a:bodyPr>
          <a:lstStyle/>
          <a:p>
            <a:pPr>
              <a:spcBef>
                <a:spcPct val="50000"/>
              </a:spcBef>
            </a:pPr>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2</a:t>
            </a:r>
            <a:r>
              <a:rPr kumimoji="1" lang="zh-CN" altLang="en-US" b="1" dirty="0">
                <a:latin typeface="Times New Roman" panose="02020603050405020304" pitchFamily="18" charset="0"/>
              </a:rPr>
              <a:t>）使用弧</a:t>
            </a:r>
            <a:r>
              <a:rPr kumimoji="1" lang="en-US" altLang="zh-CN" b="1" dirty="0">
                <a:latin typeface="Times New Roman" panose="02020603050405020304" pitchFamily="18" charset="0"/>
              </a:rPr>
              <a:t>(V</a:t>
            </a:r>
            <a:r>
              <a:rPr kumimoji="1" lang="en-US" altLang="zh-CN" b="1" baseline="-25000" dirty="0">
                <a:latin typeface="Times New Roman" panose="02020603050405020304" pitchFamily="18" charset="0"/>
              </a:rPr>
              <a:t>i</a:t>
            </a: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V</a:t>
            </a:r>
            <a:r>
              <a:rPr kumimoji="1" lang="en-US" altLang="zh-CN" b="1" baseline="-25000" dirty="0" err="1">
                <a:latin typeface="Times New Roman" panose="02020603050405020304" pitchFamily="18" charset="0"/>
              </a:rPr>
              <a:t>j</a:t>
            </a:r>
            <a:r>
              <a:rPr kumimoji="1" lang="en-US" altLang="zh-CN" b="1" dirty="0">
                <a:latin typeface="Times New Roman" panose="02020603050405020304" pitchFamily="18" charset="0"/>
              </a:rPr>
              <a:t>)</a:t>
            </a:r>
            <a:r>
              <a:rPr kumimoji="1" lang="zh-CN" altLang="en-US" b="1" dirty="0">
                <a:latin typeface="Times New Roman" panose="02020603050405020304" pitchFamily="18" charset="0"/>
              </a:rPr>
              <a:t>表示第</a:t>
            </a:r>
            <a:r>
              <a:rPr kumimoji="1" lang="en-US" altLang="zh-CN" b="1" dirty="0" err="1">
                <a:latin typeface="Times New Roman" panose="02020603050405020304" pitchFamily="18" charset="0"/>
              </a:rPr>
              <a:t>i</a:t>
            </a:r>
            <a:r>
              <a:rPr kumimoji="1" lang="zh-CN" altLang="en-US" b="1" dirty="0">
                <a:latin typeface="Times New Roman" panose="02020603050405020304" pitchFamily="18" charset="0"/>
              </a:rPr>
              <a:t>年初购进一台设备一直使用到第</a:t>
            </a:r>
            <a:r>
              <a:rPr kumimoji="1" lang="en-US" altLang="zh-CN" b="1" dirty="0">
                <a:latin typeface="Times New Roman" panose="02020603050405020304" pitchFamily="18" charset="0"/>
              </a:rPr>
              <a:t>j</a:t>
            </a:r>
            <a:r>
              <a:rPr kumimoji="1" lang="zh-CN" altLang="en-US" b="1" dirty="0">
                <a:latin typeface="Times New Roman" panose="02020603050405020304" pitchFamily="18" charset="0"/>
              </a:rPr>
              <a:t>年初的决策</a:t>
            </a:r>
            <a:endParaRPr kumimoji="1" lang="en-US" altLang="zh-CN" b="1" dirty="0">
              <a:latin typeface="Times New Roman" panose="02020603050405020304" pitchFamily="18" charset="0"/>
            </a:endParaRPr>
          </a:p>
        </p:txBody>
      </p:sp>
      <p:sp>
        <p:nvSpPr>
          <p:cNvPr id="74" name="矩形 73">
            <a:extLst>
              <a:ext uri="{FF2B5EF4-FFF2-40B4-BE49-F238E27FC236}">
                <a16:creationId xmlns:a16="http://schemas.microsoft.com/office/drawing/2014/main" id="{2404CAC7-7865-41E0-B13E-F55913C55884}"/>
              </a:ext>
            </a:extLst>
          </p:cNvPr>
          <p:cNvSpPr/>
          <p:nvPr/>
        </p:nvSpPr>
        <p:spPr>
          <a:xfrm>
            <a:off x="683568" y="5022366"/>
            <a:ext cx="7560840" cy="369332"/>
          </a:xfrm>
          <a:prstGeom prst="rect">
            <a:avLst/>
          </a:prstGeom>
        </p:spPr>
        <p:txBody>
          <a:bodyPr wrap="square">
            <a:spAutoFit/>
          </a:bodyPr>
          <a:lstStyle/>
          <a:p>
            <a:r>
              <a:rPr kumimoji="1" lang="zh-CN" altLang="en-US" b="1" dirty="0">
                <a:latin typeface="Times New Roman" panose="02020603050405020304" pitchFamily="18" charset="0"/>
              </a:rPr>
              <a:t>（</a:t>
            </a:r>
            <a:r>
              <a:rPr kumimoji="1" lang="en-US" altLang="zh-CN" b="1" dirty="0">
                <a:latin typeface="Times New Roman" panose="02020603050405020304" pitchFamily="18" charset="0"/>
              </a:rPr>
              <a:t>3</a:t>
            </a:r>
            <a:r>
              <a:rPr kumimoji="1" lang="zh-CN" altLang="en-US" b="1" dirty="0">
                <a:latin typeface="Times New Roman" panose="02020603050405020304" pitchFamily="18" charset="0"/>
              </a:rPr>
              <a:t>）其权值</a:t>
            </a:r>
            <a:r>
              <a:rPr kumimoji="1" lang="en-US" altLang="zh-CN" b="1" dirty="0">
                <a:latin typeface="Times New Roman" panose="02020603050405020304" pitchFamily="18" charset="0"/>
              </a:rPr>
              <a:t>W(V</a:t>
            </a:r>
            <a:r>
              <a:rPr kumimoji="1" lang="en-US" altLang="zh-CN" b="1" baseline="-25000" dirty="0">
                <a:latin typeface="Times New Roman" panose="02020603050405020304" pitchFamily="18" charset="0"/>
              </a:rPr>
              <a:t>i</a:t>
            </a: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V</a:t>
            </a:r>
            <a:r>
              <a:rPr kumimoji="1" lang="en-US" altLang="zh-CN" b="1" baseline="-25000" dirty="0" err="1">
                <a:latin typeface="Times New Roman" panose="02020603050405020304" pitchFamily="18" charset="0"/>
              </a:rPr>
              <a:t>j</a:t>
            </a:r>
            <a:r>
              <a:rPr kumimoji="1" lang="en-US" altLang="zh-CN" b="1" dirty="0">
                <a:latin typeface="Times New Roman" panose="02020603050405020304" pitchFamily="18" charset="0"/>
              </a:rPr>
              <a:t>)</a:t>
            </a:r>
            <a:r>
              <a:rPr kumimoji="1" lang="zh-CN" altLang="en-US" b="1" dirty="0">
                <a:latin typeface="Times New Roman" panose="02020603050405020304" pitchFamily="18" charset="0"/>
              </a:rPr>
              <a:t>表示第</a:t>
            </a:r>
            <a:r>
              <a:rPr kumimoji="1" lang="en-US" altLang="zh-CN" b="1" dirty="0" err="1">
                <a:latin typeface="Times New Roman" panose="02020603050405020304" pitchFamily="18" charset="0"/>
              </a:rPr>
              <a:t>i</a:t>
            </a:r>
            <a:r>
              <a:rPr kumimoji="1" lang="zh-CN" altLang="en-US" b="1" dirty="0">
                <a:latin typeface="Times New Roman" panose="02020603050405020304" pitchFamily="18" charset="0"/>
              </a:rPr>
              <a:t>年初到第</a:t>
            </a:r>
            <a:r>
              <a:rPr kumimoji="1" lang="en-US" altLang="zh-CN" b="1" dirty="0">
                <a:latin typeface="Times New Roman" panose="02020603050405020304" pitchFamily="18" charset="0"/>
              </a:rPr>
              <a:t>j-1</a:t>
            </a:r>
            <a:r>
              <a:rPr kumimoji="1" lang="zh-CN" altLang="en-US" b="1" dirty="0">
                <a:latin typeface="Times New Roman" panose="02020603050405020304" pitchFamily="18" charset="0"/>
              </a:rPr>
              <a:t>年底的总费用</a:t>
            </a:r>
            <a:r>
              <a:rPr kumimoji="1" lang="en-US" altLang="zh-CN" b="1" dirty="0">
                <a:latin typeface="Times New Roman" panose="02020603050405020304" pitchFamily="18" charset="0"/>
              </a:rPr>
              <a:t>(</a:t>
            </a:r>
            <a:r>
              <a:rPr kumimoji="1" lang="zh-CN" altLang="en-US" b="1" dirty="0">
                <a:latin typeface="Times New Roman" panose="02020603050405020304" pitchFamily="18" charset="0"/>
              </a:rPr>
              <a:t>购置费</a:t>
            </a:r>
            <a:r>
              <a:rPr kumimoji="1" lang="en-US" altLang="zh-CN" b="1" dirty="0">
                <a:latin typeface="Times New Roman" panose="02020603050405020304" pitchFamily="18" charset="0"/>
              </a:rPr>
              <a:t>+</a:t>
            </a:r>
            <a:r>
              <a:rPr kumimoji="1" lang="zh-CN" altLang="en-US" b="1" dirty="0">
                <a:latin typeface="Times New Roman" panose="02020603050405020304" pitchFamily="18" charset="0"/>
              </a:rPr>
              <a:t>维修费）</a:t>
            </a:r>
            <a:endParaRPr lang="zh-CN" altLang="en-US" dirty="0"/>
          </a:p>
        </p:txBody>
      </p:sp>
      <p:grpSp>
        <p:nvGrpSpPr>
          <p:cNvPr id="75" name="组合 74">
            <a:extLst>
              <a:ext uri="{FF2B5EF4-FFF2-40B4-BE49-F238E27FC236}">
                <a16:creationId xmlns:a16="http://schemas.microsoft.com/office/drawing/2014/main" id="{B9532CEA-AB19-4985-A8C7-C85FCAEAE2CF}"/>
              </a:ext>
            </a:extLst>
          </p:cNvPr>
          <p:cNvGrpSpPr/>
          <p:nvPr/>
        </p:nvGrpSpPr>
        <p:grpSpPr>
          <a:xfrm>
            <a:off x="2699792" y="3588586"/>
            <a:ext cx="394660" cy="371875"/>
            <a:chOff x="2699792" y="3140968"/>
            <a:chExt cx="394660" cy="371875"/>
          </a:xfrm>
        </p:grpSpPr>
        <p:sp>
          <p:nvSpPr>
            <p:cNvPr id="76" name="椭圆 75">
              <a:extLst>
                <a:ext uri="{FF2B5EF4-FFF2-40B4-BE49-F238E27FC236}">
                  <a16:creationId xmlns:a16="http://schemas.microsoft.com/office/drawing/2014/main" id="{9B0839CB-2A47-499D-BA79-A3F48EBCF314}"/>
                </a:ext>
              </a:extLst>
            </p:cNvPr>
            <p:cNvSpPr/>
            <p:nvPr/>
          </p:nvSpPr>
          <p:spPr>
            <a:xfrm>
              <a:off x="2699792" y="314096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7" name="文本框 76">
              <a:extLst>
                <a:ext uri="{FF2B5EF4-FFF2-40B4-BE49-F238E27FC236}">
                  <a16:creationId xmlns:a16="http://schemas.microsoft.com/office/drawing/2014/main" id="{1528DFE7-7B1C-46F6-9222-976B00AD55CA}"/>
                </a:ext>
              </a:extLst>
            </p:cNvPr>
            <p:cNvSpPr txBox="1"/>
            <p:nvPr/>
          </p:nvSpPr>
          <p:spPr>
            <a:xfrm>
              <a:off x="2699792" y="3143511"/>
              <a:ext cx="394660" cy="369332"/>
            </a:xfrm>
            <a:prstGeom prst="rect">
              <a:avLst/>
            </a:prstGeom>
            <a:noFill/>
          </p:spPr>
          <p:txBody>
            <a:bodyPr wrap="none" rtlCol="0">
              <a:spAutoFit/>
            </a:bodyPr>
            <a:lstStyle/>
            <a:p>
              <a:r>
                <a:rPr lang="en-US" altLang="zh-CN" dirty="0"/>
                <a:t>V</a:t>
              </a:r>
              <a:r>
                <a:rPr lang="en-US" altLang="zh-CN" baseline="-25000" dirty="0"/>
                <a:t>1</a:t>
              </a:r>
              <a:endParaRPr lang="zh-CN" altLang="en-US" baseline="-25000" dirty="0"/>
            </a:p>
          </p:txBody>
        </p:sp>
      </p:grpSp>
      <p:grpSp>
        <p:nvGrpSpPr>
          <p:cNvPr id="78" name="组合 77">
            <a:extLst>
              <a:ext uri="{FF2B5EF4-FFF2-40B4-BE49-F238E27FC236}">
                <a16:creationId xmlns:a16="http://schemas.microsoft.com/office/drawing/2014/main" id="{934CD39B-5041-4CC2-B623-71ABBFCF81E7}"/>
              </a:ext>
            </a:extLst>
          </p:cNvPr>
          <p:cNvGrpSpPr/>
          <p:nvPr/>
        </p:nvGrpSpPr>
        <p:grpSpPr>
          <a:xfrm>
            <a:off x="3491880" y="2935868"/>
            <a:ext cx="360040" cy="369332"/>
            <a:chOff x="3491880" y="2488250"/>
            <a:chExt cx="360040" cy="369332"/>
          </a:xfrm>
        </p:grpSpPr>
        <p:sp>
          <p:nvSpPr>
            <p:cNvPr id="79" name="椭圆 78">
              <a:extLst>
                <a:ext uri="{FF2B5EF4-FFF2-40B4-BE49-F238E27FC236}">
                  <a16:creationId xmlns:a16="http://schemas.microsoft.com/office/drawing/2014/main" id="{A9575F6E-0A3B-4880-A193-FE5D8CA2788E}"/>
                </a:ext>
              </a:extLst>
            </p:cNvPr>
            <p:cNvSpPr/>
            <p:nvPr/>
          </p:nvSpPr>
          <p:spPr>
            <a:xfrm>
              <a:off x="3491880" y="2492896"/>
              <a:ext cx="36004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53C45C75-400D-42B1-8D5D-1470C41DD445}"/>
                </a:ext>
              </a:extLst>
            </p:cNvPr>
            <p:cNvSpPr txBox="1"/>
            <p:nvPr/>
          </p:nvSpPr>
          <p:spPr>
            <a:xfrm>
              <a:off x="3493684" y="2488250"/>
              <a:ext cx="296514" cy="369332"/>
            </a:xfrm>
            <a:prstGeom prst="rect">
              <a:avLst/>
            </a:prstGeom>
            <a:noFill/>
          </p:spPr>
          <p:txBody>
            <a:bodyPr wrap="none" rtlCol="0">
              <a:spAutoFit/>
            </a:bodyPr>
            <a:lstStyle/>
            <a:p>
              <a:r>
                <a:rPr lang="en-US" altLang="zh-CN" dirty="0"/>
                <a:t>V</a:t>
              </a:r>
              <a:r>
                <a:rPr lang="en-US" altLang="zh-CN" baseline="-25000" dirty="0"/>
                <a:t>2</a:t>
              </a:r>
              <a:endParaRPr lang="zh-CN" altLang="en-US" baseline="-25000" dirty="0"/>
            </a:p>
          </p:txBody>
        </p:sp>
      </p:grpSp>
      <p:grpSp>
        <p:nvGrpSpPr>
          <p:cNvPr id="81" name="组合 80">
            <a:extLst>
              <a:ext uri="{FF2B5EF4-FFF2-40B4-BE49-F238E27FC236}">
                <a16:creationId xmlns:a16="http://schemas.microsoft.com/office/drawing/2014/main" id="{15A0297F-8F81-4D9C-A37E-E0E7FA058A6A}"/>
              </a:ext>
            </a:extLst>
          </p:cNvPr>
          <p:cNvGrpSpPr/>
          <p:nvPr/>
        </p:nvGrpSpPr>
        <p:grpSpPr>
          <a:xfrm>
            <a:off x="3491880" y="4308666"/>
            <a:ext cx="394660" cy="385537"/>
            <a:chOff x="3491880" y="3861048"/>
            <a:chExt cx="394660" cy="385537"/>
          </a:xfrm>
        </p:grpSpPr>
        <p:sp>
          <p:nvSpPr>
            <p:cNvPr id="82" name="椭圆 81">
              <a:extLst>
                <a:ext uri="{FF2B5EF4-FFF2-40B4-BE49-F238E27FC236}">
                  <a16:creationId xmlns:a16="http://schemas.microsoft.com/office/drawing/2014/main" id="{469A9D25-EE12-4ED1-BCDC-966CD9BB4009}"/>
                </a:ext>
              </a:extLst>
            </p:cNvPr>
            <p:cNvSpPr/>
            <p:nvPr/>
          </p:nvSpPr>
          <p:spPr>
            <a:xfrm>
              <a:off x="3491880" y="3886545"/>
              <a:ext cx="36004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a:extLst>
                <a:ext uri="{FF2B5EF4-FFF2-40B4-BE49-F238E27FC236}">
                  <a16:creationId xmlns:a16="http://schemas.microsoft.com/office/drawing/2014/main" id="{82470286-FD9B-42FD-ABBA-80947422D610}"/>
                </a:ext>
              </a:extLst>
            </p:cNvPr>
            <p:cNvSpPr txBox="1"/>
            <p:nvPr/>
          </p:nvSpPr>
          <p:spPr>
            <a:xfrm>
              <a:off x="3491880" y="3861048"/>
              <a:ext cx="394660" cy="369332"/>
            </a:xfrm>
            <a:prstGeom prst="rect">
              <a:avLst/>
            </a:prstGeom>
            <a:noFill/>
          </p:spPr>
          <p:txBody>
            <a:bodyPr wrap="none" rtlCol="0">
              <a:spAutoFit/>
            </a:bodyPr>
            <a:lstStyle/>
            <a:p>
              <a:r>
                <a:rPr lang="en-US" altLang="zh-CN" dirty="0"/>
                <a:t>V</a:t>
              </a:r>
              <a:r>
                <a:rPr lang="en-US" altLang="zh-CN" baseline="-25000" dirty="0"/>
                <a:t>3</a:t>
              </a:r>
              <a:endParaRPr lang="zh-CN" altLang="en-US" baseline="-25000" dirty="0"/>
            </a:p>
          </p:txBody>
        </p:sp>
      </p:grpSp>
      <p:grpSp>
        <p:nvGrpSpPr>
          <p:cNvPr id="84" name="组合 83">
            <a:extLst>
              <a:ext uri="{FF2B5EF4-FFF2-40B4-BE49-F238E27FC236}">
                <a16:creationId xmlns:a16="http://schemas.microsoft.com/office/drawing/2014/main" id="{28CF58F8-8AF1-4657-9593-9E423918F75E}"/>
              </a:ext>
            </a:extLst>
          </p:cNvPr>
          <p:cNvGrpSpPr/>
          <p:nvPr/>
        </p:nvGrpSpPr>
        <p:grpSpPr>
          <a:xfrm>
            <a:off x="4499992" y="2931222"/>
            <a:ext cx="394660" cy="369332"/>
            <a:chOff x="4499992" y="2483604"/>
            <a:chExt cx="394660" cy="369332"/>
          </a:xfrm>
        </p:grpSpPr>
        <p:sp>
          <p:nvSpPr>
            <p:cNvPr id="85" name="椭圆 84">
              <a:extLst>
                <a:ext uri="{FF2B5EF4-FFF2-40B4-BE49-F238E27FC236}">
                  <a16:creationId xmlns:a16="http://schemas.microsoft.com/office/drawing/2014/main" id="{A350B2C5-3931-4505-9EB4-72B2980C2DCF}"/>
                </a:ext>
              </a:extLst>
            </p:cNvPr>
            <p:cNvSpPr/>
            <p:nvPr/>
          </p:nvSpPr>
          <p:spPr>
            <a:xfrm>
              <a:off x="4499992" y="2492896"/>
              <a:ext cx="36004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FCB30AD1-4768-4316-BFF8-A8E8643C7F7E}"/>
                </a:ext>
              </a:extLst>
            </p:cNvPr>
            <p:cNvSpPr txBox="1"/>
            <p:nvPr/>
          </p:nvSpPr>
          <p:spPr>
            <a:xfrm>
              <a:off x="4499992" y="2483604"/>
              <a:ext cx="394660" cy="369332"/>
            </a:xfrm>
            <a:prstGeom prst="rect">
              <a:avLst/>
            </a:prstGeom>
            <a:noFill/>
          </p:spPr>
          <p:txBody>
            <a:bodyPr wrap="none" rtlCol="0">
              <a:spAutoFit/>
            </a:bodyPr>
            <a:lstStyle/>
            <a:p>
              <a:r>
                <a:rPr lang="en-US" altLang="zh-CN" dirty="0"/>
                <a:t>V</a:t>
              </a:r>
              <a:r>
                <a:rPr lang="en-US" altLang="zh-CN" baseline="-25000" dirty="0"/>
                <a:t>4</a:t>
              </a:r>
              <a:endParaRPr lang="zh-CN" altLang="en-US" baseline="-25000" dirty="0"/>
            </a:p>
          </p:txBody>
        </p:sp>
      </p:grpSp>
      <p:grpSp>
        <p:nvGrpSpPr>
          <p:cNvPr id="87" name="组合 86">
            <a:extLst>
              <a:ext uri="{FF2B5EF4-FFF2-40B4-BE49-F238E27FC236}">
                <a16:creationId xmlns:a16="http://schemas.microsoft.com/office/drawing/2014/main" id="{BD8A753F-09FB-41A8-9A31-ECCF5904D705}"/>
              </a:ext>
            </a:extLst>
          </p:cNvPr>
          <p:cNvGrpSpPr/>
          <p:nvPr/>
        </p:nvGrpSpPr>
        <p:grpSpPr>
          <a:xfrm>
            <a:off x="4482682" y="4333001"/>
            <a:ext cx="394660" cy="392143"/>
            <a:chOff x="4482682" y="3885383"/>
            <a:chExt cx="394660" cy="392143"/>
          </a:xfrm>
        </p:grpSpPr>
        <p:sp>
          <p:nvSpPr>
            <p:cNvPr id="88" name="椭圆 87">
              <a:extLst>
                <a:ext uri="{FF2B5EF4-FFF2-40B4-BE49-F238E27FC236}">
                  <a16:creationId xmlns:a16="http://schemas.microsoft.com/office/drawing/2014/main" id="{2907C9A7-DEAC-4F07-B610-A43B79AEF292}"/>
                </a:ext>
              </a:extLst>
            </p:cNvPr>
            <p:cNvSpPr/>
            <p:nvPr/>
          </p:nvSpPr>
          <p:spPr>
            <a:xfrm>
              <a:off x="4499992" y="3917486"/>
              <a:ext cx="360040"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a:extLst>
                <a:ext uri="{FF2B5EF4-FFF2-40B4-BE49-F238E27FC236}">
                  <a16:creationId xmlns:a16="http://schemas.microsoft.com/office/drawing/2014/main" id="{0AD5FCA4-FD14-4CB7-935C-CD959DEDA59C}"/>
                </a:ext>
              </a:extLst>
            </p:cNvPr>
            <p:cNvSpPr txBox="1"/>
            <p:nvPr/>
          </p:nvSpPr>
          <p:spPr>
            <a:xfrm>
              <a:off x="4482682" y="3885383"/>
              <a:ext cx="394660" cy="369332"/>
            </a:xfrm>
            <a:prstGeom prst="rect">
              <a:avLst/>
            </a:prstGeom>
            <a:noFill/>
          </p:spPr>
          <p:txBody>
            <a:bodyPr wrap="none" rtlCol="0">
              <a:spAutoFit/>
            </a:bodyPr>
            <a:lstStyle/>
            <a:p>
              <a:r>
                <a:rPr lang="en-US" altLang="zh-CN" dirty="0"/>
                <a:t>V</a:t>
              </a:r>
              <a:r>
                <a:rPr lang="en-US" altLang="zh-CN" baseline="-25000" dirty="0"/>
                <a:t>5</a:t>
              </a:r>
              <a:endParaRPr lang="zh-CN" altLang="en-US" baseline="-25000" dirty="0"/>
            </a:p>
          </p:txBody>
        </p:sp>
      </p:grpSp>
      <p:grpSp>
        <p:nvGrpSpPr>
          <p:cNvPr id="90" name="组合 89">
            <a:extLst>
              <a:ext uri="{FF2B5EF4-FFF2-40B4-BE49-F238E27FC236}">
                <a16:creationId xmlns:a16="http://schemas.microsoft.com/office/drawing/2014/main" id="{426C863C-D53F-45A6-B7C6-9817FB606428}"/>
              </a:ext>
            </a:extLst>
          </p:cNvPr>
          <p:cNvGrpSpPr/>
          <p:nvPr/>
        </p:nvGrpSpPr>
        <p:grpSpPr>
          <a:xfrm>
            <a:off x="5292080" y="3623931"/>
            <a:ext cx="405025" cy="396703"/>
            <a:chOff x="5292080" y="3176313"/>
            <a:chExt cx="405025" cy="396703"/>
          </a:xfrm>
        </p:grpSpPr>
        <p:sp>
          <p:nvSpPr>
            <p:cNvPr id="91" name="椭圆 90">
              <a:extLst>
                <a:ext uri="{FF2B5EF4-FFF2-40B4-BE49-F238E27FC236}">
                  <a16:creationId xmlns:a16="http://schemas.microsoft.com/office/drawing/2014/main" id="{2A9382E4-A212-4501-9593-D5EBEDC443AA}"/>
                </a:ext>
              </a:extLst>
            </p:cNvPr>
            <p:cNvSpPr/>
            <p:nvPr/>
          </p:nvSpPr>
          <p:spPr>
            <a:xfrm>
              <a:off x="5292080" y="321297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id="{8E840AAC-F4A9-42F7-B39C-A86A0D974293}"/>
                </a:ext>
              </a:extLst>
            </p:cNvPr>
            <p:cNvSpPr txBox="1"/>
            <p:nvPr/>
          </p:nvSpPr>
          <p:spPr>
            <a:xfrm>
              <a:off x="5302445" y="3176313"/>
              <a:ext cx="394660" cy="369332"/>
            </a:xfrm>
            <a:prstGeom prst="rect">
              <a:avLst/>
            </a:prstGeom>
            <a:noFill/>
          </p:spPr>
          <p:txBody>
            <a:bodyPr wrap="none" rtlCol="0">
              <a:spAutoFit/>
            </a:bodyPr>
            <a:lstStyle/>
            <a:p>
              <a:r>
                <a:rPr lang="en-US" altLang="zh-CN" dirty="0"/>
                <a:t>V</a:t>
              </a:r>
              <a:r>
                <a:rPr lang="en-US" altLang="zh-CN" baseline="-25000" dirty="0"/>
                <a:t>6</a:t>
              </a:r>
              <a:endParaRPr lang="zh-CN" altLang="en-US" baseline="-25000" dirty="0"/>
            </a:p>
          </p:txBody>
        </p:sp>
      </p:grpSp>
      <p:cxnSp>
        <p:nvCxnSpPr>
          <p:cNvPr id="93" name="直接箭头连接符 92">
            <a:extLst>
              <a:ext uri="{FF2B5EF4-FFF2-40B4-BE49-F238E27FC236}">
                <a16:creationId xmlns:a16="http://schemas.microsoft.com/office/drawing/2014/main" id="{5E6E81DC-70D2-41D8-90B8-C825E13B269D}"/>
              </a:ext>
            </a:extLst>
          </p:cNvPr>
          <p:cNvCxnSpPr>
            <a:stCxn id="77" idx="3"/>
            <a:endCxn id="80" idx="2"/>
          </p:cNvCxnSpPr>
          <p:nvPr/>
        </p:nvCxnSpPr>
        <p:spPr>
          <a:xfrm flipV="1">
            <a:off x="3094452" y="3305200"/>
            <a:ext cx="547489" cy="47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E8B5C88E-A599-4B19-81FE-00B3898C2A3C}"/>
              </a:ext>
            </a:extLst>
          </p:cNvPr>
          <p:cNvCxnSpPr>
            <a:stCxn id="77" idx="3"/>
            <a:endCxn id="83" idx="1"/>
          </p:cNvCxnSpPr>
          <p:nvPr/>
        </p:nvCxnSpPr>
        <p:spPr>
          <a:xfrm>
            <a:off x="3094452" y="3775795"/>
            <a:ext cx="397428" cy="7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EC22960F-D841-4FF9-8101-514E31316AB4}"/>
              </a:ext>
            </a:extLst>
          </p:cNvPr>
          <p:cNvCxnSpPr>
            <a:stCxn id="77" idx="3"/>
            <a:endCxn id="89" idx="0"/>
          </p:cNvCxnSpPr>
          <p:nvPr/>
        </p:nvCxnSpPr>
        <p:spPr>
          <a:xfrm>
            <a:off x="3094452" y="3775795"/>
            <a:ext cx="1585560" cy="557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E84E5569-BA52-49D3-832D-D95048D0FD29}"/>
              </a:ext>
            </a:extLst>
          </p:cNvPr>
          <p:cNvCxnSpPr>
            <a:cxnSpLocks/>
          </p:cNvCxnSpPr>
          <p:nvPr/>
        </p:nvCxnSpPr>
        <p:spPr>
          <a:xfrm flipV="1">
            <a:off x="3094453" y="3120230"/>
            <a:ext cx="1405540" cy="659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6D6CE823-D894-48CB-87C5-535FAD0F9A2C}"/>
              </a:ext>
            </a:extLst>
          </p:cNvPr>
          <p:cNvCxnSpPr>
            <a:stCxn id="77" idx="3"/>
            <a:endCxn id="92" idx="1"/>
          </p:cNvCxnSpPr>
          <p:nvPr/>
        </p:nvCxnSpPr>
        <p:spPr>
          <a:xfrm>
            <a:off x="3094452" y="3775795"/>
            <a:ext cx="2207993" cy="32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8DF2F6B0-3E09-4CA5-8D82-C062516C4652}"/>
              </a:ext>
            </a:extLst>
          </p:cNvPr>
          <p:cNvCxnSpPr>
            <a:stCxn id="80" idx="2"/>
            <a:endCxn id="83" idx="0"/>
          </p:cNvCxnSpPr>
          <p:nvPr/>
        </p:nvCxnSpPr>
        <p:spPr>
          <a:xfrm>
            <a:off x="3641941" y="3305200"/>
            <a:ext cx="47269" cy="1003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45AAA134-09C3-45C6-935A-14AF5916DE5C}"/>
              </a:ext>
            </a:extLst>
          </p:cNvPr>
          <p:cNvCxnSpPr>
            <a:stCxn id="80" idx="2"/>
            <a:endCxn id="86" idx="1"/>
          </p:cNvCxnSpPr>
          <p:nvPr/>
        </p:nvCxnSpPr>
        <p:spPr>
          <a:xfrm flipV="1">
            <a:off x="3641941" y="3115888"/>
            <a:ext cx="858051" cy="189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BB996A31-6AD3-4592-98AD-2BE6427E342C}"/>
              </a:ext>
            </a:extLst>
          </p:cNvPr>
          <p:cNvCxnSpPr>
            <a:stCxn id="80" idx="2"/>
            <a:endCxn id="89" idx="0"/>
          </p:cNvCxnSpPr>
          <p:nvPr/>
        </p:nvCxnSpPr>
        <p:spPr>
          <a:xfrm>
            <a:off x="3641941" y="3305200"/>
            <a:ext cx="1038071" cy="1027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E91F4717-53ED-408E-8F40-CAF4029C154F}"/>
              </a:ext>
            </a:extLst>
          </p:cNvPr>
          <p:cNvCxnSpPr>
            <a:stCxn id="80" idx="2"/>
            <a:endCxn id="92" idx="1"/>
          </p:cNvCxnSpPr>
          <p:nvPr/>
        </p:nvCxnSpPr>
        <p:spPr>
          <a:xfrm>
            <a:off x="3641941" y="3305200"/>
            <a:ext cx="1660504" cy="503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8D22C8F4-45E9-4370-9F31-C8AF15B34488}"/>
              </a:ext>
            </a:extLst>
          </p:cNvPr>
          <p:cNvCxnSpPr>
            <a:stCxn id="83" idx="0"/>
            <a:endCxn id="85" idx="4"/>
          </p:cNvCxnSpPr>
          <p:nvPr/>
        </p:nvCxnSpPr>
        <p:spPr>
          <a:xfrm flipV="1">
            <a:off x="3689210" y="3300554"/>
            <a:ext cx="990802"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A633C3DA-FB2B-4D90-8881-D39BB4D07B87}"/>
              </a:ext>
            </a:extLst>
          </p:cNvPr>
          <p:cNvCxnSpPr>
            <a:stCxn id="83" idx="0"/>
            <a:endCxn id="89" idx="0"/>
          </p:cNvCxnSpPr>
          <p:nvPr/>
        </p:nvCxnSpPr>
        <p:spPr>
          <a:xfrm>
            <a:off x="3689210" y="4308666"/>
            <a:ext cx="990802" cy="24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488CECD7-79DD-4241-AF0F-1B8E930A2F97}"/>
              </a:ext>
            </a:extLst>
          </p:cNvPr>
          <p:cNvCxnSpPr>
            <a:stCxn id="83" idx="0"/>
            <a:endCxn id="91" idx="2"/>
          </p:cNvCxnSpPr>
          <p:nvPr/>
        </p:nvCxnSpPr>
        <p:spPr>
          <a:xfrm flipV="1">
            <a:off x="3689210" y="3840614"/>
            <a:ext cx="1602870" cy="46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15C44AA8-FB38-46B7-BFE2-0924F989DAF6}"/>
              </a:ext>
            </a:extLst>
          </p:cNvPr>
          <p:cNvCxnSpPr>
            <a:stCxn id="85" idx="4"/>
            <a:endCxn id="89" idx="0"/>
          </p:cNvCxnSpPr>
          <p:nvPr/>
        </p:nvCxnSpPr>
        <p:spPr>
          <a:xfrm>
            <a:off x="4680012" y="3300554"/>
            <a:ext cx="0" cy="1032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A86BBACC-2EC4-446F-8234-CDC331840CCB}"/>
              </a:ext>
            </a:extLst>
          </p:cNvPr>
          <p:cNvCxnSpPr>
            <a:stCxn id="85" idx="4"/>
            <a:endCxn id="92" idx="1"/>
          </p:cNvCxnSpPr>
          <p:nvPr/>
        </p:nvCxnSpPr>
        <p:spPr>
          <a:xfrm>
            <a:off x="4680012" y="3300554"/>
            <a:ext cx="622433" cy="508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BD572EF0-C2A8-4368-A25B-C814B6EFBD92}"/>
              </a:ext>
            </a:extLst>
          </p:cNvPr>
          <p:cNvCxnSpPr>
            <a:stCxn id="89" idx="3"/>
          </p:cNvCxnSpPr>
          <p:nvPr/>
        </p:nvCxnSpPr>
        <p:spPr>
          <a:xfrm flipV="1">
            <a:off x="4877342" y="3948626"/>
            <a:ext cx="486746" cy="569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47984EE4-8281-4EEC-9099-451EB86A036A}"/>
              </a:ext>
            </a:extLst>
          </p:cNvPr>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28265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ppt_x"/>
                                          </p:val>
                                        </p:tav>
                                        <p:tav tm="100000">
                                          <p:val>
                                            <p:strVal val="#ppt_x"/>
                                          </p:val>
                                        </p:tav>
                                      </p:tavLst>
                                    </p:anim>
                                    <p:anim calcmode="lin" valueType="num">
                                      <p:cBhvr additive="base">
                                        <p:cTn id="12" dur="500" fill="hold"/>
                                        <p:tgtEl>
                                          <p:spTgt spid="9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additive="base">
                                        <p:cTn id="15" dur="500" fill="hold"/>
                                        <p:tgtEl>
                                          <p:spTgt spid="97"/>
                                        </p:tgtEl>
                                        <p:attrNameLst>
                                          <p:attrName>ppt_x</p:attrName>
                                        </p:attrNameLst>
                                      </p:cBhvr>
                                      <p:tavLst>
                                        <p:tav tm="0">
                                          <p:val>
                                            <p:strVal val="#ppt_x"/>
                                          </p:val>
                                        </p:tav>
                                        <p:tav tm="100000">
                                          <p:val>
                                            <p:strVal val="#ppt_x"/>
                                          </p:val>
                                        </p:tav>
                                      </p:tavLst>
                                    </p:anim>
                                    <p:anim calcmode="lin" valueType="num">
                                      <p:cBhvr additive="base">
                                        <p:cTn id="16" dur="500" fill="hold"/>
                                        <p:tgtEl>
                                          <p:spTgt spid="9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6"/>
                                        </p:tgtEl>
                                        <p:attrNameLst>
                                          <p:attrName>style.visibility</p:attrName>
                                        </p:attrNameLst>
                                      </p:cBhvr>
                                      <p:to>
                                        <p:strVal val="visible"/>
                                      </p:to>
                                    </p:set>
                                    <p:anim calcmode="lin" valueType="num">
                                      <p:cBhvr additive="base">
                                        <p:cTn id="19" dur="500" fill="hold"/>
                                        <p:tgtEl>
                                          <p:spTgt spid="96"/>
                                        </p:tgtEl>
                                        <p:attrNameLst>
                                          <p:attrName>ppt_x</p:attrName>
                                        </p:attrNameLst>
                                      </p:cBhvr>
                                      <p:tavLst>
                                        <p:tav tm="0">
                                          <p:val>
                                            <p:strVal val="#ppt_x"/>
                                          </p:val>
                                        </p:tav>
                                        <p:tav tm="100000">
                                          <p:val>
                                            <p:strVal val="#ppt_x"/>
                                          </p:val>
                                        </p:tav>
                                      </p:tavLst>
                                    </p:anim>
                                    <p:anim calcmode="lin" valueType="num">
                                      <p:cBhvr additive="base">
                                        <p:cTn id="20" dur="500" fill="hold"/>
                                        <p:tgtEl>
                                          <p:spTgt spid="9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3"/>
                                        </p:tgtEl>
                                        <p:attrNameLst>
                                          <p:attrName>style.visibility</p:attrName>
                                        </p:attrNameLst>
                                      </p:cBhvr>
                                      <p:to>
                                        <p:strVal val="visible"/>
                                      </p:to>
                                    </p:set>
                                    <p:anim calcmode="lin" valueType="num">
                                      <p:cBhvr additive="base">
                                        <p:cTn id="23" dur="500" fill="hold"/>
                                        <p:tgtEl>
                                          <p:spTgt spid="93"/>
                                        </p:tgtEl>
                                        <p:attrNameLst>
                                          <p:attrName>ppt_x</p:attrName>
                                        </p:attrNameLst>
                                      </p:cBhvr>
                                      <p:tavLst>
                                        <p:tav tm="0">
                                          <p:val>
                                            <p:strVal val="#ppt_x"/>
                                          </p:val>
                                        </p:tav>
                                        <p:tav tm="100000">
                                          <p:val>
                                            <p:strVal val="#ppt_x"/>
                                          </p:val>
                                        </p:tav>
                                      </p:tavLst>
                                    </p:anim>
                                    <p:anim calcmode="lin" valueType="num">
                                      <p:cBhvr additive="base">
                                        <p:cTn id="2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8"/>
                                        </p:tgtEl>
                                        <p:attrNameLst>
                                          <p:attrName>style.visibility</p:attrName>
                                        </p:attrNameLst>
                                      </p:cBhvr>
                                      <p:to>
                                        <p:strVal val="visible"/>
                                      </p:to>
                                    </p:set>
                                    <p:anim calcmode="lin" valueType="num">
                                      <p:cBhvr additive="base">
                                        <p:cTn id="29" dur="500" fill="hold"/>
                                        <p:tgtEl>
                                          <p:spTgt spid="98"/>
                                        </p:tgtEl>
                                        <p:attrNameLst>
                                          <p:attrName>ppt_x</p:attrName>
                                        </p:attrNameLst>
                                      </p:cBhvr>
                                      <p:tavLst>
                                        <p:tav tm="0">
                                          <p:val>
                                            <p:strVal val="#ppt_x"/>
                                          </p:val>
                                        </p:tav>
                                        <p:tav tm="100000">
                                          <p:val>
                                            <p:strVal val="#ppt_x"/>
                                          </p:val>
                                        </p:tav>
                                      </p:tavLst>
                                    </p:anim>
                                    <p:anim calcmode="lin" valueType="num">
                                      <p:cBhvr additive="base">
                                        <p:cTn id="30" dur="500" fill="hold"/>
                                        <p:tgtEl>
                                          <p:spTgt spid="9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additive="base">
                                        <p:cTn id="33" dur="500" fill="hold"/>
                                        <p:tgtEl>
                                          <p:spTgt spid="100"/>
                                        </p:tgtEl>
                                        <p:attrNameLst>
                                          <p:attrName>ppt_x</p:attrName>
                                        </p:attrNameLst>
                                      </p:cBhvr>
                                      <p:tavLst>
                                        <p:tav tm="0">
                                          <p:val>
                                            <p:strVal val="#ppt_x"/>
                                          </p:val>
                                        </p:tav>
                                        <p:tav tm="100000">
                                          <p:val>
                                            <p:strVal val="#ppt_x"/>
                                          </p:val>
                                        </p:tav>
                                      </p:tavLst>
                                    </p:anim>
                                    <p:anim calcmode="lin" valueType="num">
                                      <p:cBhvr additive="base">
                                        <p:cTn id="34" dur="500" fill="hold"/>
                                        <p:tgtEl>
                                          <p:spTgt spid="10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1"/>
                                        </p:tgtEl>
                                        <p:attrNameLst>
                                          <p:attrName>style.visibility</p:attrName>
                                        </p:attrNameLst>
                                      </p:cBhvr>
                                      <p:to>
                                        <p:strVal val="visible"/>
                                      </p:to>
                                    </p:set>
                                    <p:anim calcmode="lin" valueType="num">
                                      <p:cBhvr additive="base">
                                        <p:cTn id="37" dur="500" fill="hold"/>
                                        <p:tgtEl>
                                          <p:spTgt spid="101"/>
                                        </p:tgtEl>
                                        <p:attrNameLst>
                                          <p:attrName>ppt_x</p:attrName>
                                        </p:attrNameLst>
                                      </p:cBhvr>
                                      <p:tavLst>
                                        <p:tav tm="0">
                                          <p:val>
                                            <p:strVal val="#ppt_x"/>
                                          </p:val>
                                        </p:tav>
                                        <p:tav tm="100000">
                                          <p:val>
                                            <p:strVal val="#ppt_x"/>
                                          </p:val>
                                        </p:tav>
                                      </p:tavLst>
                                    </p:anim>
                                    <p:anim calcmode="lin" valueType="num">
                                      <p:cBhvr additive="base">
                                        <p:cTn id="38" dur="500" fill="hold"/>
                                        <p:tgtEl>
                                          <p:spTgt spid="10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anim calcmode="lin" valueType="num">
                                      <p:cBhvr additive="base">
                                        <p:cTn id="41" dur="500" fill="hold"/>
                                        <p:tgtEl>
                                          <p:spTgt spid="99"/>
                                        </p:tgtEl>
                                        <p:attrNameLst>
                                          <p:attrName>ppt_x</p:attrName>
                                        </p:attrNameLst>
                                      </p:cBhvr>
                                      <p:tavLst>
                                        <p:tav tm="0">
                                          <p:val>
                                            <p:strVal val="#ppt_x"/>
                                          </p:val>
                                        </p:tav>
                                        <p:tav tm="100000">
                                          <p:val>
                                            <p:strVal val="#ppt_x"/>
                                          </p:val>
                                        </p:tav>
                                      </p:tavLst>
                                    </p:anim>
                                    <p:anim calcmode="lin" valueType="num">
                                      <p:cBhvr additive="base">
                                        <p:cTn id="4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2"/>
                                        </p:tgtEl>
                                        <p:attrNameLst>
                                          <p:attrName>style.visibility</p:attrName>
                                        </p:attrNameLst>
                                      </p:cBhvr>
                                      <p:to>
                                        <p:strVal val="visible"/>
                                      </p:to>
                                    </p:set>
                                    <p:anim calcmode="lin" valueType="num">
                                      <p:cBhvr additive="base">
                                        <p:cTn id="47" dur="500" fill="hold"/>
                                        <p:tgtEl>
                                          <p:spTgt spid="102"/>
                                        </p:tgtEl>
                                        <p:attrNameLst>
                                          <p:attrName>ppt_x</p:attrName>
                                        </p:attrNameLst>
                                      </p:cBhvr>
                                      <p:tavLst>
                                        <p:tav tm="0">
                                          <p:val>
                                            <p:strVal val="#ppt_x"/>
                                          </p:val>
                                        </p:tav>
                                        <p:tav tm="100000">
                                          <p:val>
                                            <p:strVal val="#ppt_x"/>
                                          </p:val>
                                        </p:tav>
                                      </p:tavLst>
                                    </p:anim>
                                    <p:anim calcmode="lin" valueType="num">
                                      <p:cBhvr additive="base">
                                        <p:cTn id="48" dur="500" fill="hold"/>
                                        <p:tgtEl>
                                          <p:spTgt spid="10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4"/>
                                        </p:tgtEl>
                                        <p:attrNameLst>
                                          <p:attrName>style.visibility</p:attrName>
                                        </p:attrNameLst>
                                      </p:cBhvr>
                                      <p:to>
                                        <p:strVal val="visible"/>
                                      </p:to>
                                    </p:set>
                                    <p:anim calcmode="lin" valueType="num">
                                      <p:cBhvr additive="base">
                                        <p:cTn id="51" dur="500" fill="hold"/>
                                        <p:tgtEl>
                                          <p:spTgt spid="104"/>
                                        </p:tgtEl>
                                        <p:attrNameLst>
                                          <p:attrName>ppt_x</p:attrName>
                                        </p:attrNameLst>
                                      </p:cBhvr>
                                      <p:tavLst>
                                        <p:tav tm="0">
                                          <p:val>
                                            <p:strVal val="#ppt_x"/>
                                          </p:val>
                                        </p:tav>
                                        <p:tav tm="100000">
                                          <p:val>
                                            <p:strVal val="#ppt_x"/>
                                          </p:val>
                                        </p:tav>
                                      </p:tavLst>
                                    </p:anim>
                                    <p:anim calcmode="lin" valueType="num">
                                      <p:cBhvr additive="base">
                                        <p:cTn id="52" dur="500" fill="hold"/>
                                        <p:tgtEl>
                                          <p:spTgt spid="10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03"/>
                                        </p:tgtEl>
                                        <p:attrNameLst>
                                          <p:attrName>style.visibility</p:attrName>
                                        </p:attrNameLst>
                                      </p:cBhvr>
                                      <p:to>
                                        <p:strVal val="visible"/>
                                      </p:to>
                                    </p:set>
                                    <p:anim calcmode="lin" valueType="num">
                                      <p:cBhvr additive="base">
                                        <p:cTn id="55" dur="500" fill="hold"/>
                                        <p:tgtEl>
                                          <p:spTgt spid="103"/>
                                        </p:tgtEl>
                                        <p:attrNameLst>
                                          <p:attrName>ppt_x</p:attrName>
                                        </p:attrNameLst>
                                      </p:cBhvr>
                                      <p:tavLst>
                                        <p:tav tm="0">
                                          <p:val>
                                            <p:strVal val="#ppt_x"/>
                                          </p:val>
                                        </p:tav>
                                        <p:tav tm="100000">
                                          <p:val>
                                            <p:strVal val="#ppt_x"/>
                                          </p:val>
                                        </p:tav>
                                      </p:tavLst>
                                    </p:anim>
                                    <p:anim calcmode="lin" valueType="num">
                                      <p:cBhvr additive="base">
                                        <p:cTn id="56"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5"/>
                                        </p:tgtEl>
                                        <p:attrNameLst>
                                          <p:attrName>style.visibility</p:attrName>
                                        </p:attrNameLst>
                                      </p:cBhvr>
                                      <p:to>
                                        <p:strVal val="visible"/>
                                      </p:to>
                                    </p:set>
                                    <p:anim calcmode="lin" valueType="num">
                                      <p:cBhvr additive="base">
                                        <p:cTn id="61" dur="500" fill="hold"/>
                                        <p:tgtEl>
                                          <p:spTgt spid="105"/>
                                        </p:tgtEl>
                                        <p:attrNameLst>
                                          <p:attrName>ppt_x</p:attrName>
                                        </p:attrNameLst>
                                      </p:cBhvr>
                                      <p:tavLst>
                                        <p:tav tm="0">
                                          <p:val>
                                            <p:strVal val="#ppt_x"/>
                                          </p:val>
                                        </p:tav>
                                        <p:tav tm="100000">
                                          <p:val>
                                            <p:strVal val="#ppt_x"/>
                                          </p:val>
                                        </p:tav>
                                      </p:tavLst>
                                    </p:anim>
                                    <p:anim calcmode="lin" valueType="num">
                                      <p:cBhvr additive="base">
                                        <p:cTn id="62" dur="500" fill="hold"/>
                                        <p:tgtEl>
                                          <p:spTgt spid="10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6"/>
                                        </p:tgtEl>
                                        <p:attrNameLst>
                                          <p:attrName>style.visibility</p:attrName>
                                        </p:attrNameLst>
                                      </p:cBhvr>
                                      <p:to>
                                        <p:strVal val="visible"/>
                                      </p:to>
                                    </p:set>
                                    <p:anim calcmode="lin" valueType="num">
                                      <p:cBhvr additive="base">
                                        <p:cTn id="65" dur="500" fill="hold"/>
                                        <p:tgtEl>
                                          <p:spTgt spid="106"/>
                                        </p:tgtEl>
                                        <p:attrNameLst>
                                          <p:attrName>ppt_x</p:attrName>
                                        </p:attrNameLst>
                                      </p:cBhvr>
                                      <p:tavLst>
                                        <p:tav tm="0">
                                          <p:val>
                                            <p:strVal val="#ppt_x"/>
                                          </p:val>
                                        </p:tav>
                                        <p:tav tm="100000">
                                          <p:val>
                                            <p:strVal val="#ppt_x"/>
                                          </p:val>
                                        </p:tav>
                                      </p:tavLst>
                                    </p:anim>
                                    <p:anim calcmode="lin" valueType="num">
                                      <p:cBhvr additive="base">
                                        <p:cTn id="6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25" name="矩形 24">
            <a:extLst>
              <a:ext uri="{FF2B5EF4-FFF2-40B4-BE49-F238E27FC236}">
                <a16:creationId xmlns:a16="http://schemas.microsoft.com/office/drawing/2014/main" id="{BA122362-3B24-4F9C-935C-7DDA909B88E9}"/>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最短路问题的应用</a:t>
            </a:r>
            <a:endParaRPr lang="zh-CN" altLang="en-US" sz="4400" b="1" dirty="0">
              <a:latin typeface="+mj-ea"/>
            </a:endParaRPr>
          </a:p>
        </p:txBody>
      </p:sp>
      <p:graphicFrame>
        <p:nvGraphicFramePr>
          <p:cNvPr id="50" name="Object 4">
            <a:extLst>
              <a:ext uri="{FF2B5EF4-FFF2-40B4-BE49-F238E27FC236}">
                <a16:creationId xmlns:a16="http://schemas.microsoft.com/office/drawing/2014/main" id="{9091DC1A-165C-47A9-97F6-9CC8DFA65712}"/>
              </a:ext>
            </a:extLst>
          </p:cNvPr>
          <p:cNvGraphicFramePr>
            <a:graphicFrameLocks noChangeAspect="1"/>
          </p:cNvGraphicFramePr>
          <p:nvPr>
            <p:extLst>
              <p:ext uri="{D42A27DB-BD31-4B8C-83A1-F6EECF244321}">
                <p14:modId xmlns:p14="http://schemas.microsoft.com/office/powerpoint/2010/main" val="938338182"/>
              </p:ext>
            </p:extLst>
          </p:nvPr>
        </p:nvGraphicFramePr>
        <p:xfrm>
          <a:off x="5652120" y="2924944"/>
          <a:ext cx="2949575" cy="2247900"/>
        </p:xfrm>
        <a:graphic>
          <a:graphicData uri="http://schemas.openxmlformats.org/presentationml/2006/ole">
            <mc:AlternateContent xmlns:mc="http://schemas.openxmlformats.org/markup-compatibility/2006">
              <mc:Choice xmlns:v="urn:schemas-microsoft-com:vml" Requires="v">
                <p:oleObj spid="_x0000_s81983" name="位图图像" r:id="rId4" imgW="15080180" imgH="8961905" progId="Paint.Picture">
                  <p:embed/>
                </p:oleObj>
              </mc:Choice>
              <mc:Fallback>
                <p:oleObj name="位图图像" r:id="rId4" imgW="15080180" imgH="8961905" progId="Paint.Picture">
                  <p:embed/>
                  <p:pic>
                    <p:nvPicPr>
                      <p:cNvPr id="1426436" name="Object 4">
                        <a:extLst>
                          <a:ext uri="{FF2B5EF4-FFF2-40B4-BE49-F238E27FC236}">
                            <a16:creationId xmlns:a16="http://schemas.microsoft.com/office/drawing/2014/main" id="{F7709DD8-B596-42FB-B10A-53D86194E2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2924944"/>
                        <a:ext cx="29495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2">
            <a:extLst>
              <a:ext uri="{FF2B5EF4-FFF2-40B4-BE49-F238E27FC236}">
                <a16:creationId xmlns:a16="http://schemas.microsoft.com/office/drawing/2014/main" id="{05B4788A-5819-4D91-A47D-77957D58F990}"/>
              </a:ext>
            </a:extLst>
          </p:cNvPr>
          <p:cNvSpPr>
            <a:spLocks noChangeArrowheads="1"/>
          </p:cNvSpPr>
          <p:nvPr/>
        </p:nvSpPr>
        <p:spPr bwMode="auto">
          <a:xfrm>
            <a:off x="62880" y="931826"/>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mn-ea"/>
                <a:cs typeface="Times New Roman" panose="02020603050405020304" pitchFamily="18" charset="0"/>
              </a:rPr>
              <a:t>例</a:t>
            </a:r>
            <a:r>
              <a:rPr kumimoji="0" lang="en-US" altLang="zh-CN" sz="24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400" b="1" i="0" u="none" strike="noStrike" cap="none" normalizeH="0" baseline="0" dirty="0">
                <a:ln>
                  <a:noFill/>
                </a:ln>
                <a:solidFill>
                  <a:schemeClr val="tx1"/>
                </a:solidFill>
                <a:effectLst/>
                <a:latin typeface="+mn-ea"/>
                <a:cs typeface="Times New Roman" panose="02020603050405020304" pitchFamily="18" charset="0"/>
              </a:rPr>
              <a:t>选址问题</a:t>
            </a:r>
            <a:r>
              <a:rPr kumimoji="0" lang="en-US" altLang="zh-CN" sz="2400" b="1" i="0" u="none" strike="noStrike" cap="none" normalizeH="0" baseline="0" dirty="0">
                <a:ln>
                  <a:noFill/>
                </a:ln>
                <a:solidFill>
                  <a:schemeClr val="tx1"/>
                </a:solidFill>
                <a:effectLst/>
                <a:latin typeface="+mn-ea"/>
                <a:cs typeface="Times New Roman" panose="02020603050405020304" pitchFamily="18" charset="0"/>
              </a:rPr>
              <a:t>)</a:t>
            </a:r>
            <a:r>
              <a:rPr kumimoji="0" lang="zh-CN" altLang="en-US" sz="2400" b="1" i="0" u="none" strike="noStrike" cap="none" normalizeH="0" baseline="0" dirty="0">
                <a:ln>
                  <a:noFill/>
                </a:ln>
                <a:solidFill>
                  <a:schemeClr val="tx1"/>
                </a:solidFill>
                <a:effectLst/>
                <a:latin typeface="+mn-ea"/>
                <a:cs typeface="Times New Roman" panose="02020603050405020304" pitchFamily="18" charset="0"/>
              </a:rPr>
              <a:t> 某矿区有</a:t>
            </a:r>
            <a:r>
              <a:rPr kumimoji="0" lang="en-US" altLang="zh-CN" sz="2400" b="1" i="0" u="none" strike="noStrike" cap="none" normalizeH="0" baseline="0" dirty="0">
                <a:ln>
                  <a:noFill/>
                </a:ln>
                <a:solidFill>
                  <a:schemeClr val="tx1"/>
                </a:solidFill>
                <a:effectLst/>
                <a:latin typeface="+mn-ea"/>
                <a:cs typeface="Times New Roman" panose="02020603050405020304" pitchFamily="18" charset="0"/>
              </a:rPr>
              <a:t>7</a:t>
            </a:r>
            <a:r>
              <a:rPr kumimoji="0" lang="zh-CN" altLang="en-US" sz="2400" b="1" i="0" u="none" strike="noStrike" cap="none" normalizeH="0" baseline="0" dirty="0">
                <a:ln>
                  <a:noFill/>
                </a:ln>
                <a:solidFill>
                  <a:schemeClr val="tx1"/>
                </a:solidFill>
                <a:effectLst/>
                <a:latin typeface="+mn-ea"/>
                <a:cs typeface="Times New Roman" panose="02020603050405020304" pitchFamily="18" charset="0"/>
              </a:rPr>
              <a:t>个矿点，如图所示．已知各矿点每天的</a:t>
            </a:r>
            <a:endParaRPr kumimoji="0" lang="en-US" altLang="zh-CN" sz="2400" b="1" i="0" u="none" strike="noStrike" cap="none" normalizeH="0" baseline="0" dirty="0">
              <a:ln>
                <a:noFill/>
              </a:ln>
              <a:solidFill>
                <a:schemeClr val="tx1"/>
              </a:solidFill>
              <a:effectLst/>
              <a:latin typeface="+mn-ea"/>
              <a:cs typeface="Times New Roman" panose="02020603050405020304" pitchFamily="18" charset="0"/>
            </a:endParaRPr>
          </a:p>
          <a:p>
            <a:pPr lvl="0" eaLnBrk="0" fontAlgn="base" hangingPunct="0">
              <a:spcBef>
                <a:spcPct val="0"/>
              </a:spcBef>
              <a:spcAft>
                <a:spcPct val="0"/>
              </a:spcAft>
            </a:pPr>
            <a:r>
              <a:rPr lang="zh-CN" altLang="en-US" sz="2400" b="1" dirty="0">
                <a:latin typeface="+mn-ea"/>
                <a:cs typeface="Times New Roman" panose="02020603050405020304" pitchFamily="18" charset="0"/>
              </a:rPr>
              <a:t>产</a:t>
            </a:r>
            <a:r>
              <a:rPr kumimoji="0" lang="zh-CN" altLang="en-US" sz="2400" b="1" i="0" u="none" strike="noStrike" cap="none" normalizeH="0" baseline="0" dirty="0">
                <a:ln>
                  <a:noFill/>
                </a:ln>
                <a:solidFill>
                  <a:schemeClr val="tx1"/>
                </a:solidFill>
                <a:effectLst/>
                <a:latin typeface="+mn-ea"/>
                <a:cs typeface="Times New Roman" panose="02020603050405020304" pitchFamily="18" charset="0"/>
              </a:rPr>
              <a:t>矿量为</a:t>
            </a:r>
            <a:r>
              <a:rPr kumimoji="0" lang="en-US" altLang="zh-CN" sz="2400" b="1" i="1" u="none" strike="noStrike" cap="none" normalizeH="0" baseline="0" dirty="0">
                <a:ln>
                  <a:noFill/>
                </a:ln>
                <a:solidFill>
                  <a:schemeClr val="tx1"/>
                </a:solidFill>
                <a:effectLst/>
                <a:latin typeface="+mn-ea"/>
                <a:cs typeface="Times New Roman" panose="02020603050405020304" pitchFamily="18" charset="0"/>
              </a:rPr>
              <a:t>q(</a:t>
            </a:r>
            <a:r>
              <a:rPr kumimoji="0" lang="en-US" altLang="zh-CN" sz="2400" b="1" i="1" u="none" strike="noStrike" cap="none" normalizeH="0" baseline="0" dirty="0" err="1">
                <a:ln>
                  <a:noFill/>
                </a:ln>
                <a:solidFill>
                  <a:schemeClr val="tx1"/>
                </a:solidFill>
                <a:effectLst/>
                <a:latin typeface="+mn-ea"/>
                <a:cs typeface="Times New Roman" panose="02020603050405020304" pitchFamily="18" charset="0"/>
              </a:rPr>
              <a:t>v</a:t>
            </a:r>
            <a:r>
              <a:rPr kumimoji="0" lang="en-US" altLang="zh-CN" sz="2400" b="1" i="1" u="none" strike="noStrike" cap="none" normalizeH="0" baseline="-25000" dirty="0" err="1">
                <a:ln>
                  <a:noFill/>
                </a:ln>
                <a:solidFill>
                  <a:schemeClr val="tx1"/>
                </a:solidFill>
                <a:effectLst/>
                <a:latin typeface="+mn-ea"/>
                <a:cs typeface="Times New Roman" panose="02020603050405020304" pitchFamily="18" charset="0"/>
              </a:rPr>
              <a:t>j</a:t>
            </a:r>
            <a:r>
              <a:rPr kumimoji="0" lang="en-US" altLang="zh-CN" sz="2400" b="1" i="1" u="none" strike="noStrike" cap="none" normalizeH="0" baseline="0" dirty="0">
                <a:ln>
                  <a:noFill/>
                </a:ln>
                <a:solidFill>
                  <a:schemeClr val="tx1"/>
                </a:solidFill>
                <a:effectLst/>
                <a:latin typeface="+mn-ea"/>
                <a:cs typeface="Times New Roman" panose="02020603050405020304" pitchFamily="18" charset="0"/>
              </a:rPr>
              <a:t>)</a:t>
            </a:r>
            <a:r>
              <a:rPr lang="en-US" altLang="zh-CN" sz="2400" b="1" dirty="0">
                <a:latin typeface="+mn-ea"/>
                <a:cs typeface="Times New Roman" panose="02020603050405020304" pitchFamily="18" charset="0"/>
              </a:rPr>
              <a:t>(</a:t>
            </a:r>
            <a:r>
              <a:rPr lang="zh-CN" altLang="en-US" sz="2400" b="1" dirty="0">
                <a:latin typeface="+mn-ea"/>
                <a:cs typeface="Times New Roman" panose="02020603050405020304" pitchFamily="18" charset="0"/>
              </a:rPr>
              <a:t>标在图的各顶点上</a:t>
            </a:r>
            <a:r>
              <a:rPr lang="en-US" altLang="zh-CN" sz="2400" b="1" dirty="0">
                <a:latin typeface="+mn-ea"/>
                <a:cs typeface="Times New Roman" panose="02020603050405020304" pitchFamily="18" charset="0"/>
              </a:rPr>
              <a:t>)</a:t>
            </a:r>
            <a:r>
              <a:rPr lang="zh-CN" altLang="en-US" sz="2400" b="1" dirty="0">
                <a:latin typeface="+mn-ea"/>
                <a:cs typeface="Times New Roman" panose="02020603050405020304" pitchFamily="18" charset="0"/>
              </a:rPr>
              <a:t>．现要从这</a:t>
            </a:r>
            <a:r>
              <a:rPr lang="en-US" altLang="zh-CN" sz="2400" b="1" dirty="0">
                <a:latin typeface="+mn-ea"/>
                <a:cs typeface="Times New Roman" panose="02020603050405020304" pitchFamily="18" charset="0"/>
              </a:rPr>
              <a:t>7</a:t>
            </a:r>
            <a:r>
              <a:rPr lang="zh-CN" altLang="en-US" sz="2400" b="1" dirty="0">
                <a:latin typeface="+mn-ea"/>
                <a:cs typeface="Times New Roman" panose="02020603050405020304" pitchFamily="18" charset="0"/>
              </a:rPr>
              <a:t>个矿点选一个来建</a:t>
            </a:r>
            <a:endParaRPr lang="en-US" altLang="zh-CN" sz="2400" b="1" dirty="0">
              <a:latin typeface="+mn-ea"/>
              <a:cs typeface="Times New Roman" panose="02020603050405020304" pitchFamily="18" charset="0"/>
            </a:endParaRPr>
          </a:p>
          <a:p>
            <a:pPr lvl="0" eaLnBrk="0" fontAlgn="base" hangingPunct="0">
              <a:spcBef>
                <a:spcPct val="0"/>
              </a:spcBef>
              <a:spcAft>
                <a:spcPct val="0"/>
              </a:spcAft>
            </a:pPr>
            <a:r>
              <a:rPr lang="zh-CN" altLang="en-US" sz="2400" b="1" dirty="0">
                <a:latin typeface="+mn-ea"/>
                <a:cs typeface="Times New Roman" panose="02020603050405020304" pitchFamily="18" charset="0"/>
              </a:rPr>
              <a:t>造矿厂．问应选在哪个矿点，才能使各矿点所产的矿运到选矿厂所</a:t>
            </a:r>
            <a:endParaRPr lang="en-US" altLang="zh-CN" sz="2400" b="1" dirty="0">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latin typeface="+mn-ea"/>
                <a:cs typeface="Times New Roman" panose="02020603050405020304" pitchFamily="18" charset="0"/>
              </a:rPr>
              <a:t>在地的总运力（千吨公里）最小。</a:t>
            </a:r>
            <a:r>
              <a:rPr lang="zh-CN" altLang="en-US" sz="2400" b="1" dirty="0">
                <a:latin typeface="+mn-ea"/>
              </a:rPr>
              <a:t> </a:t>
            </a:r>
          </a:p>
        </p:txBody>
      </p:sp>
      <p:sp>
        <p:nvSpPr>
          <p:cNvPr id="13" name="文本框 12">
            <a:extLst>
              <a:ext uri="{FF2B5EF4-FFF2-40B4-BE49-F238E27FC236}">
                <a16:creationId xmlns:a16="http://schemas.microsoft.com/office/drawing/2014/main" id="{26E48A1C-7BD6-4097-9F7B-494B6287F756}"/>
              </a:ext>
            </a:extLst>
          </p:cNvPr>
          <p:cNvSpPr txBox="1"/>
          <p:nvPr/>
        </p:nvSpPr>
        <p:spPr>
          <a:xfrm>
            <a:off x="137696" y="2924944"/>
            <a:ext cx="3570208" cy="461665"/>
          </a:xfrm>
          <a:prstGeom prst="rect">
            <a:avLst/>
          </a:prstGeom>
          <a:noFill/>
        </p:spPr>
        <p:txBody>
          <a:bodyPr wrap="none" rtlCol="0">
            <a:spAutoFit/>
          </a:bodyPr>
          <a:lstStyle/>
          <a:p>
            <a:r>
              <a:rPr lang="zh-CN" altLang="en-US" sz="2400" b="1" dirty="0"/>
              <a:t>转化成图的</a:t>
            </a:r>
            <a:r>
              <a:rPr lang="zh-CN" altLang="en-US" sz="2400" b="1" dirty="0">
                <a:solidFill>
                  <a:srgbClr val="FF0000"/>
                </a:solidFill>
              </a:rPr>
              <a:t>最短路</a:t>
            </a:r>
            <a:r>
              <a:rPr lang="zh-CN" altLang="en-US" sz="2400" b="1" dirty="0"/>
              <a:t>问题：</a:t>
            </a:r>
            <a:endParaRPr lang="en-US" altLang="zh-CN" sz="2400" b="1" dirty="0"/>
          </a:p>
        </p:txBody>
      </p:sp>
      <p:sp>
        <p:nvSpPr>
          <p:cNvPr id="55" name="文本框 54">
            <a:extLst>
              <a:ext uri="{FF2B5EF4-FFF2-40B4-BE49-F238E27FC236}">
                <a16:creationId xmlns:a16="http://schemas.microsoft.com/office/drawing/2014/main" id="{BE2CBD37-196A-46B3-AB77-E8D918061495}"/>
              </a:ext>
            </a:extLst>
          </p:cNvPr>
          <p:cNvSpPr txBox="1"/>
          <p:nvPr/>
        </p:nvSpPr>
        <p:spPr>
          <a:xfrm>
            <a:off x="62880" y="3437205"/>
            <a:ext cx="4775666" cy="461665"/>
          </a:xfrm>
          <a:prstGeom prst="rect">
            <a:avLst/>
          </a:prstGeom>
          <a:noFill/>
        </p:spPr>
        <p:txBody>
          <a:bodyPr wrap="none" rtlCol="0">
            <a:spAutoFit/>
          </a:bodyPr>
          <a:lstStyle/>
          <a:p>
            <a:pPr marL="457200" indent="-457200">
              <a:buAutoNum type="arabicParenBoth"/>
            </a:pPr>
            <a:r>
              <a:rPr lang="zh-CN" altLang="en-US" sz="2400" b="1" dirty="0"/>
              <a:t>求图中任意两点的最短长度</a:t>
            </a:r>
            <a:r>
              <a:rPr lang="en-US" altLang="zh-CN" sz="2400" b="1" dirty="0" err="1"/>
              <a:t>d</a:t>
            </a:r>
            <a:r>
              <a:rPr lang="en-US" altLang="zh-CN" sz="2400" b="1" baseline="-25000" dirty="0" err="1"/>
              <a:t>i,j</a:t>
            </a:r>
            <a:endParaRPr lang="en-US" altLang="zh-CN" sz="2400" b="1" dirty="0"/>
          </a:p>
        </p:txBody>
      </p:sp>
      <p:sp>
        <p:nvSpPr>
          <p:cNvPr id="56" name="文本框 55">
            <a:extLst>
              <a:ext uri="{FF2B5EF4-FFF2-40B4-BE49-F238E27FC236}">
                <a16:creationId xmlns:a16="http://schemas.microsoft.com/office/drawing/2014/main" id="{645000AF-BB4C-4859-A1F1-678B04FAEDF4}"/>
              </a:ext>
            </a:extLst>
          </p:cNvPr>
          <p:cNvSpPr txBox="1"/>
          <p:nvPr/>
        </p:nvSpPr>
        <p:spPr>
          <a:xfrm>
            <a:off x="65066" y="3975447"/>
            <a:ext cx="4818948" cy="461665"/>
          </a:xfrm>
          <a:prstGeom prst="rect">
            <a:avLst/>
          </a:prstGeom>
          <a:noFill/>
        </p:spPr>
        <p:txBody>
          <a:bodyPr wrap="none" rtlCol="0">
            <a:spAutoFit/>
          </a:bodyPr>
          <a:lstStyle/>
          <a:p>
            <a:r>
              <a:rPr lang="en-US" altLang="zh-CN" sz="2400" b="1" dirty="0"/>
              <a:t>(2)</a:t>
            </a:r>
            <a:r>
              <a:rPr lang="zh-CN" altLang="en-US" sz="2400" b="1" dirty="0"/>
              <a:t> 计算各点</a:t>
            </a:r>
            <a:r>
              <a:rPr lang="en-US" altLang="zh-CN" sz="2400" b="1" i="1" dirty="0"/>
              <a:t>v</a:t>
            </a:r>
            <a:r>
              <a:rPr lang="en-US" altLang="zh-CN" sz="2400" b="1" i="1" baseline="-25000" dirty="0"/>
              <a:t>i</a:t>
            </a:r>
            <a:r>
              <a:rPr lang="zh-CN" altLang="en-US" sz="2400" b="1" dirty="0"/>
              <a:t>作为矿厂的总运力：</a:t>
            </a:r>
            <a:endParaRPr lang="en-US" altLang="zh-CN" sz="2400" b="1" dirty="0"/>
          </a:p>
        </p:txBody>
      </p:sp>
      <p:pic>
        <p:nvPicPr>
          <p:cNvPr id="15" name="图片 14">
            <a:extLst>
              <a:ext uri="{FF2B5EF4-FFF2-40B4-BE49-F238E27FC236}">
                <a16:creationId xmlns:a16="http://schemas.microsoft.com/office/drawing/2014/main" id="{02549C05-BBAB-468B-AD1A-0C485B7ACB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5616" y="4389380"/>
            <a:ext cx="3130230" cy="874084"/>
          </a:xfrm>
          <a:prstGeom prst="rect">
            <a:avLst/>
          </a:prstGeom>
        </p:spPr>
      </p:pic>
      <p:sp>
        <p:nvSpPr>
          <p:cNvPr id="59" name="文本框 58">
            <a:extLst>
              <a:ext uri="{FF2B5EF4-FFF2-40B4-BE49-F238E27FC236}">
                <a16:creationId xmlns:a16="http://schemas.microsoft.com/office/drawing/2014/main" id="{3459463A-27FD-4CB7-829C-68047BA38296}"/>
              </a:ext>
            </a:extLst>
          </p:cNvPr>
          <p:cNvSpPr txBox="1"/>
          <p:nvPr/>
        </p:nvSpPr>
        <p:spPr>
          <a:xfrm>
            <a:off x="103646" y="5263464"/>
            <a:ext cx="2132315" cy="461665"/>
          </a:xfrm>
          <a:prstGeom prst="rect">
            <a:avLst/>
          </a:prstGeom>
          <a:noFill/>
        </p:spPr>
        <p:txBody>
          <a:bodyPr wrap="none" rtlCol="0">
            <a:spAutoFit/>
          </a:bodyPr>
          <a:lstStyle/>
          <a:p>
            <a:r>
              <a:rPr lang="en-US" altLang="zh-CN" sz="2400" b="1" dirty="0"/>
              <a:t>(3)</a:t>
            </a:r>
            <a:r>
              <a:rPr lang="zh-CN" altLang="en-US" sz="2400" b="1" dirty="0"/>
              <a:t> 求</a:t>
            </a:r>
            <a:r>
              <a:rPr lang="en-US" altLang="zh-CN" sz="2400" b="1" dirty="0" err="1"/>
              <a:t>v</a:t>
            </a:r>
            <a:r>
              <a:rPr lang="en-US" altLang="zh-CN" sz="2400" b="1" baseline="-25000" dirty="0" err="1"/>
              <a:t>k</a:t>
            </a:r>
            <a:r>
              <a:rPr lang="zh-CN" altLang="en-US" sz="2400" b="1" dirty="0"/>
              <a:t>，使得</a:t>
            </a:r>
            <a:endParaRPr lang="en-US" altLang="zh-CN" sz="2400" b="1" dirty="0"/>
          </a:p>
        </p:txBody>
      </p:sp>
      <p:pic>
        <p:nvPicPr>
          <p:cNvPr id="18" name="图片 17">
            <a:extLst>
              <a:ext uri="{FF2B5EF4-FFF2-40B4-BE49-F238E27FC236}">
                <a16:creationId xmlns:a16="http://schemas.microsoft.com/office/drawing/2014/main" id="{219B47C7-7447-442A-A8E8-D356AFD5EE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95736" y="5335585"/>
            <a:ext cx="2533997" cy="435339"/>
          </a:xfrm>
          <a:prstGeom prst="rect">
            <a:avLst/>
          </a:prstGeom>
        </p:spPr>
      </p:pic>
      <p:sp>
        <p:nvSpPr>
          <p:cNvPr id="3" name="灯片编号占位符 2">
            <a:extLst>
              <a:ext uri="{FF2B5EF4-FFF2-40B4-BE49-F238E27FC236}">
                <a16:creationId xmlns:a16="http://schemas.microsoft.com/office/drawing/2014/main" id="{261AE2DB-2C93-45B5-969F-7DDF0ACFD8B5}"/>
              </a:ext>
            </a:extLst>
          </p:cNvPr>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87811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5" grpId="0"/>
      <p:bldP spid="56" grpId="0"/>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5">
            <a:extLst>
              <a:ext uri="{FF2B5EF4-FFF2-40B4-BE49-F238E27FC236}">
                <a16:creationId xmlns:a16="http://schemas.microsoft.com/office/drawing/2014/main" id="{AF251ED5-D30A-440A-BE17-15F755060804}"/>
              </a:ext>
            </a:extLst>
          </p:cNvPr>
          <p:cNvSpPr>
            <a:spLocks noChangeArrowheads="1"/>
          </p:cNvSpPr>
          <p:nvPr/>
        </p:nvSpPr>
        <p:spPr bwMode="auto">
          <a:xfrm>
            <a:off x="195262" y="902821"/>
            <a:ext cx="588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0"/>
              </a:spcBef>
            </a:pPr>
            <a:r>
              <a:rPr kumimoji="0" lang="en-US" altLang="zh-CN" dirty="0">
                <a:solidFill>
                  <a:schemeClr val="tx2"/>
                </a:solidFill>
              </a:rPr>
              <a:t>1. </a:t>
            </a:r>
            <a:r>
              <a:rPr lang="zh-CN" altLang="en-US" dirty="0"/>
              <a:t>最短路问题的变种：</a:t>
            </a:r>
            <a:r>
              <a:rPr kumimoji="0" lang="zh-CN" altLang="en-US" dirty="0">
                <a:solidFill>
                  <a:schemeClr val="tx2"/>
                </a:solidFill>
              </a:rPr>
              <a:t>最可靠路 </a:t>
            </a:r>
          </a:p>
        </p:txBody>
      </p:sp>
      <p:sp>
        <p:nvSpPr>
          <p:cNvPr id="14343" name="Rectangle 6">
            <a:extLst>
              <a:ext uri="{FF2B5EF4-FFF2-40B4-BE49-F238E27FC236}">
                <a16:creationId xmlns:a16="http://schemas.microsoft.com/office/drawing/2014/main" id="{82F5F86F-9F3A-43E8-8243-875E64E973A1}"/>
              </a:ext>
            </a:extLst>
          </p:cNvPr>
          <p:cNvSpPr>
            <a:spLocks noChangeArrowheads="1"/>
          </p:cNvSpPr>
          <p:nvPr/>
        </p:nvSpPr>
        <p:spPr bwMode="auto">
          <a:xfrm>
            <a:off x="314816" y="1402374"/>
            <a:ext cx="8266113" cy="126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pPr>
            <a:r>
              <a:rPr kumimoji="0" lang="zh-CN" altLang="en-US" sz="2400" dirty="0">
                <a:solidFill>
                  <a:schemeClr val="tx2"/>
                </a:solidFill>
                <a:latin typeface="宋体" panose="02010600030101010101" pitchFamily="2" charset="-122"/>
              </a:rPr>
              <a:t>在通信网络中，已知各段线路的可靠性，求指定两点间（</a:t>
            </a:r>
            <a:r>
              <a:rPr kumimoji="0" lang="en-US" altLang="zh-CN" sz="2400" dirty="0">
                <a:solidFill>
                  <a:schemeClr val="tx2"/>
                </a:solidFill>
                <a:latin typeface="宋体" panose="02010600030101010101" pitchFamily="2" charset="-122"/>
              </a:rPr>
              <a:t>0</a:t>
            </a:r>
            <a:r>
              <a:rPr kumimoji="0" lang="zh-CN" altLang="en-US" sz="2400" dirty="0">
                <a:solidFill>
                  <a:schemeClr val="tx2"/>
                </a:solidFill>
                <a:latin typeface="宋体" panose="02010600030101010101" pitchFamily="2" charset="-122"/>
              </a:rPr>
              <a:t>到</a:t>
            </a:r>
            <a:r>
              <a:rPr kumimoji="0" lang="en-US" altLang="zh-CN" sz="2400" dirty="0">
                <a:solidFill>
                  <a:schemeClr val="tx2"/>
                </a:solidFill>
                <a:latin typeface="宋体" panose="02010600030101010101" pitchFamily="2" charset="-122"/>
              </a:rPr>
              <a:t>8</a:t>
            </a:r>
            <a:r>
              <a:rPr kumimoji="0" lang="zh-CN" altLang="en-US" sz="2400" dirty="0">
                <a:solidFill>
                  <a:schemeClr val="tx2"/>
                </a:solidFill>
                <a:latin typeface="宋体" panose="02010600030101010101" pitchFamily="2" charset="-122"/>
              </a:rPr>
              <a:t>）可靠性最大的线路，其中</a:t>
            </a:r>
            <a:r>
              <a:rPr kumimoji="0" lang="zh-CN" altLang="en-US" sz="2400" dirty="0">
                <a:solidFill>
                  <a:srgbClr val="00B050"/>
                </a:solidFill>
                <a:latin typeface="宋体" panose="02010600030101010101" pitchFamily="2" charset="-122"/>
              </a:rPr>
              <a:t>一条线路的可靠性是其上各段线路的可靠性之积</a:t>
            </a:r>
            <a:r>
              <a:rPr kumimoji="0" lang="zh-CN" altLang="en-US" sz="2400" dirty="0">
                <a:solidFill>
                  <a:schemeClr val="tx2"/>
                </a:solidFill>
                <a:latin typeface="宋体" panose="02010600030101010101" pitchFamily="2" charset="-122"/>
              </a:rPr>
              <a:t>。 </a:t>
            </a:r>
          </a:p>
        </p:txBody>
      </p:sp>
      <p:sp>
        <p:nvSpPr>
          <p:cNvPr id="14345" name="Rectangle 9">
            <a:extLst>
              <a:ext uri="{FF2B5EF4-FFF2-40B4-BE49-F238E27FC236}">
                <a16:creationId xmlns:a16="http://schemas.microsoft.com/office/drawing/2014/main" id="{33175B94-F279-4F78-900F-72E4BCC584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9" name="Rectangle 16">
            <a:extLst>
              <a:ext uri="{FF2B5EF4-FFF2-40B4-BE49-F238E27FC236}">
                <a16:creationId xmlns:a16="http://schemas.microsoft.com/office/drawing/2014/main" id="{A471E070-A2F4-43F3-B69F-A5A8BFF20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2">
            <a:extLst>
              <a:ext uri="{FF2B5EF4-FFF2-40B4-BE49-F238E27FC236}">
                <a16:creationId xmlns:a16="http://schemas.microsoft.com/office/drawing/2014/main" id="{93672FB7-A814-47A6-8424-36871456821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 name="Picture 2" descr="http://www.scut.edu.cn/publish2/news/intro/logo/resource/1smevus1otq84b.jpg">
            <a:extLst>
              <a:ext uri="{FF2B5EF4-FFF2-40B4-BE49-F238E27FC236}">
                <a16:creationId xmlns:a16="http://schemas.microsoft.com/office/drawing/2014/main" id="{2B1F1D18-2105-4947-9581-4C0C32BDD80E}"/>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20" name="矩形 19">
            <a:extLst>
              <a:ext uri="{FF2B5EF4-FFF2-40B4-BE49-F238E27FC236}">
                <a16:creationId xmlns:a16="http://schemas.microsoft.com/office/drawing/2014/main" id="{209635A4-4122-4F37-BD38-CFE4EB799287}"/>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最短路问题的应用</a:t>
            </a:r>
            <a:endParaRPr lang="zh-CN" altLang="en-US" sz="4400" b="1" dirty="0">
              <a:latin typeface="+mj-ea"/>
            </a:endParaRPr>
          </a:p>
        </p:txBody>
      </p:sp>
      <p:grpSp>
        <p:nvGrpSpPr>
          <p:cNvPr id="2" name="组合 1">
            <a:extLst>
              <a:ext uri="{FF2B5EF4-FFF2-40B4-BE49-F238E27FC236}">
                <a16:creationId xmlns:a16="http://schemas.microsoft.com/office/drawing/2014/main" id="{10BB49F9-1DA9-4A85-89D9-5F8096F78489}"/>
              </a:ext>
            </a:extLst>
          </p:cNvPr>
          <p:cNvGrpSpPr/>
          <p:nvPr/>
        </p:nvGrpSpPr>
        <p:grpSpPr>
          <a:xfrm>
            <a:off x="1475656" y="3202972"/>
            <a:ext cx="4193436" cy="2743450"/>
            <a:chOff x="1486552" y="3288316"/>
            <a:chExt cx="4193436" cy="2743450"/>
          </a:xfrm>
        </p:grpSpPr>
        <p:sp>
          <p:nvSpPr>
            <p:cNvPr id="22" name="Oval 1028">
              <a:extLst>
                <a:ext uri="{FF2B5EF4-FFF2-40B4-BE49-F238E27FC236}">
                  <a16:creationId xmlns:a16="http://schemas.microsoft.com/office/drawing/2014/main" id="{57BB7EEE-3ACA-4CFD-97D5-EFDABB1E64CB}"/>
                </a:ext>
              </a:extLst>
            </p:cNvPr>
            <p:cNvSpPr>
              <a:spLocks noChangeArrowheads="1"/>
            </p:cNvSpPr>
            <p:nvPr/>
          </p:nvSpPr>
          <p:spPr bwMode="auto">
            <a:xfrm>
              <a:off x="1486552" y="4525599"/>
              <a:ext cx="220707" cy="22496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0</a:t>
              </a:r>
            </a:p>
          </p:txBody>
        </p:sp>
        <p:sp>
          <p:nvSpPr>
            <p:cNvPr id="23" name="Oval 1029">
              <a:extLst>
                <a:ext uri="{FF2B5EF4-FFF2-40B4-BE49-F238E27FC236}">
                  <a16:creationId xmlns:a16="http://schemas.microsoft.com/office/drawing/2014/main" id="{64470278-9725-45BC-88E6-0A293D380076}"/>
                </a:ext>
              </a:extLst>
            </p:cNvPr>
            <p:cNvSpPr>
              <a:spLocks noChangeArrowheads="1"/>
            </p:cNvSpPr>
            <p:nvPr/>
          </p:nvSpPr>
          <p:spPr bwMode="auto">
            <a:xfrm>
              <a:off x="2259027" y="3775731"/>
              <a:ext cx="220707" cy="22496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1</a:t>
              </a:r>
            </a:p>
          </p:txBody>
        </p:sp>
        <p:sp>
          <p:nvSpPr>
            <p:cNvPr id="24" name="Oval 1030">
              <a:extLst>
                <a:ext uri="{FF2B5EF4-FFF2-40B4-BE49-F238E27FC236}">
                  <a16:creationId xmlns:a16="http://schemas.microsoft.com/office/drawing/2014/main" id="{CF0E3D24-C1C4-459D-83E5-D4C5C0371483}"/>
                </a:ext>
              </a:extLst>
            </p:cNvPr>
            <p:cNvSpPr>
              <a:spLocks noChangeArrowheads="1"/>
            </p:cNvSpPr>
            <p:nvPr/>
          </p:nvSpPr>
          <p:spPr bwMode="auto">
            <a:xfrm>
              <a:off x="2259027" y="5237975"/>
              <a:ext cx="220707" cy="22496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solidFill>
                    <a:srgbClr val="FF0000"/>
                  </a:solidFill>
                  <a:latin typeface="Times New Roman" panose="02020603050405020304" pitchFamily="18" charset="0"/>
                </a:rPr>
                <a:t>2</a:t>
              </a:r>
            </a:p>
          </p:txBody>
        </p:sp>
        <p:sp>
          <p:nvSpPr>
            <p:cNvPr id="25" name="Oval 1031">
              <a:extLst>
                <a:ext uri="{FF2B5EF4-FFF2-40B4-BE49-F238E27FC236}">
                  <a16:creationId xmlns:a16="http://schemas.microsoft.com/office/drawing/2014/main" id="{6430C27A-7889-4B03-9AB0-06FF366231B6}"/>
                </a:ext>
              </a:extLst>
            </p:cNvPr>
            <p:cNvSpPr>
              <a:spLocks noChangeArrowheads="1"/>
            </p:cNvSpPr>
            <p:nvPr/>
          </p:nvSpPr>
          <p:spPr bwMode="auto">
            <a:xfrm>
              <a:off x="3436132" y="3288316"/>
              <a:ext cx="220707" cy="22496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3</a:t>
              </a:r>
            </a:p>
          </p:txBody>
        </p:sp>
        <p:sp>
          <p:nvSpPr>
            <p:cNvPr id="26" name="Oval 1032">
              <a:extLst>
                <a:ext uri="{FF2B5EF4-FFF2-40B4-BE49-F238E27FC236}">
                  <a16:creationId xmlns:a16="http://schemas.microsoft.com/office/drawing/2014/main" id="{70FA781B-31D9-4F1B-B413-3A46D03B80C8}"/>
                </a:ext>
              </a:extLst>
            </p:cNvPr>
            <p:cNvSpPr>
              <a:spLocks noChangeArrowheads="1"/>
            </p:cNvSpPr>
            <p:nvPr/>
          </p:nvSpPr>
          <p:spPr bwMode="auto">
            <a:xfrm>
              <a:off x="3436132" y="4488106"/>
              <a:ext cx="220707" cy="22496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4</a:t>
              </a:r>
            </a:p>
          </p:txBody>
        </p:sp>
        <p:sp>
          <p:nvSpPr>
            <p:cNvPr id="27" name="Oval 1033">
              <a:extLst>
                <a:ext uri="{FF2B5EF4-FFF2-40B4-BE49-F238E27FC236}">
                  <a16:creationId xmlns:a16="http://schemas.microsoft.com/office/drawing/2014/main" id="{58AEA9AF-D3CE-447F-B479-7E3AF46E21CF}"/>
                </a:ext>
              </a:extLst>
            </p:cNvPr>
            <p:cNvSpPr>
              <a:spLocks noChangeArrowheads="1"/>
            </p:cNvSpPr>
            <p:nvPr/>
          </p:nvSpPr>
          <p:spPr bwMode="auto">
            <a:xfrm>
              <a:off x="3399347" y="5725390"/>
              <a:ext cx="220707" cy="22496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5</a:t>
              </a:r>
            </a:p>
          </p:txBody>
        </p:sp>
        <p:sp>
          <p:nvSpPr>
            <p:cNvPr id="28" name="Oval 1034">
              <a:extLst>
                <a:ext uri="{FF2B5EF4-FFF2-40B4-BE49-F238E27FC236}">
                  <a16:creationId xmlns:a16="http://schemas.microsoft.com/office/drawing/2014/main" id="{AC31D92D-89F0-427A-942A-AA8E3BD0E4BA}"/>
                </a:ext>
              </a:extLst>
            </p:cNvPr>
            <p:cNvSpPr>
              <a:spLocks noChangeArrowheads="1"/>
            </p:cNvSpPr>
            <p:nvPr/>
          </p:nvSpPr>
          <p:spPr bwMode="auto">
            <a:xfrm>
              <a:off x="4576452" y="3775731"/>
              <a:ext cx="220707" cy="22496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6</a:t>
              </a:r>
            </a:p>
          </p:txBody>
        </p:sp>
        <p:sp>
          <p:nvSpPr>
            <p:cNvPr id="29" name="Oval 1035">
              <a:extLst>
                <a:ext uri="{FF2B5EF4-FFF2-40B4-BE49-F238E27FC236}">
                  <a16:creationId xmlns:a16="http://schemas.microsoft.com/office/drawing/2014/main" id="{869AFBF9-BD96-4C88-A642-621BCDA5C3C2}"/>
                </a:ext>
              </a:extLst>
            </p:cNvPr>
            <p:cNvSpPr>
              <a:spLocks noChangeArrowheads="1"/>
            </p:cNvSpPr>
            <p:nvPr/>
          </p:nvSpPr>
          <p:spPr bwMode="auto">
            <a:xfrm>
              <a:off x="4613237" y="5237975"/>
              <a:ext cx="220707" cy="22496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7</a:t>
              </a:r>
            </a:p>
          </p:txBody>
        </p:sp>
        <p:sp>
          <p:nvSpPr>
            <p:cNvPr id="30" name="Oval 1036">
              <a:extLst>
                <a:ext uri="{FF2B5EF4-FFF2-40B4-BE49-F238E27FC236}">
                  <a16:creationId xmlns:a16="http://schemas.microsoft.com/office/drawing/2014/main" id="{92AD9428-DE9F-4920-B049-C4BA8C2E955C}"/>
                </a:ext>
              </a:extLst>
            </p:cNvPr>
            <p:cNvSpPr>
              <a:spLocks noChangeArrowheads="1"/>
            </p:cNvSpPr>
            <p:nvPr/>
          </p:nvSpPr>
          <p:spPr bwMode="auto">
            <a:xfrm>
              <a:off x="5459281" y="4488106"/>
              <a:ext cx="220707" cy="22496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8</a:t>
              </a:r>
            </a:p>
          </p:txBody>
        </p:sp>
        <p:sp>
          <p:nvSpPr>
            <p:cNvPr id="31" name="Line 1037">
              <a:extLst>
                <a:ext uri="{FF2B5EF4-FFF2-40B4-BE49-F238E27FC236}">
                  <a16:creationId xmlns:a16="http://schemas.microsoft.com/office/drawing/2014/main" id="{D738E216-5439-4043-8051-CBE3EE88CCA3}"/>
                </a:ext>
              </a:extLst>
            </p:cNvPr>
            <p:cNvSpPr>
              <a:spLocks noChangeShapeType="1"/>
            </p:cNvSpPr>
            <p:nvPr/>
          </p:nvSpPr>
          <p:spPr bwMode="auto">
            <a:xfrm>
              <a:off x="1670475" y="4713067"/>
              <a:ext cx="625337" cy="56240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2" name="Line 1038">
              <a:extLst>
                <a:ext uri="{FF2B5EF4-FFF2-40B4-BE49-F238E27FC236}">
                  <a16:creationId xmlns:a16="http://schemas.microsoft.com/office/drawing/2014/main" id="{A6ADFCEE-052E-419E-9526-1F8C9223248E}"/>
                </a:ext>
              </a:extLst>
            </p:cNvPr>
            <p:cNvSpPr>
              <a:spLocks noChangeShapeType="1"/>
            </p:cNvSpPr>
            <p:nvPr/>
          </p:nvSpPr>
          <p:spPr bwMode="auto">
            <a:xfrm flipV="1">
              <a:off x="1670475" y="3963198"/>
              <a:ext cx="625337" cy="5998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3" name="Line 1039">
              <a:extLst>
                <a:ext uri="{FF2B5EF4-FFF2-40B4-BE49-F238E27FC236}">
                  <a16:creationId xmlns:a16="http://schemas.microsoft.com/office/drawing/2014/main" id="{45071F30-A919-41EF-8C81-70CFF7B08F84}"/>
                </a:ext>
              </a:extLst>
            </p:cNvPr>
            <p:cNvSpPr>
              <a:spLocks noChangeShapeType="1"/>
            </p:cNvSpPr>
            <p:nvPr/>
          </p:nvSpPr>
          <p:spPr bwMode="auto">
            <a:xfrm flipV="1">
              <a:off x="3656839" y="3925704"/>
              <a:ext cx="919614" cy="637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4" name="Line 1040">
              <a:extLst>
                <a:ext uri="{FF2B5EF4-FFF2-40B4-BE49-F238E27FC236}">
                  <a16:creationId xmlns:a16="http://schemas.microsoft.com/office/drawing/2014/main" id="{D8759B5C-912F-41A3-9416-BEDCE94BAEC3}"/>
                </a:ext>
              </a:extLst>
            </p:cNvPr>
            <p:cNvSpPr>
              <a:spLocks noChangeShapeType="1"/>
            </p:cNvSpPr>
            <p:nvPr/>
          </p:nvSpPr>
          <p:spPr bwMode="auto">
            <a:xfrm flipV="1">
              <a:off x="3620054" y="5387949"/>
              <a:ext cx="993182" cy="4124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5" name="Line 1041">
              <a:extLst>
                <a:ext uri="{FF2B5EF4-FFF2-40B4-BE49-F238E27FC236}">
                  <a16:creationId xmlns:a16="http://schemas.microsoft.com/office/drawing/2014/main" id="{C0C3CD3F-3A06-43FF-92B2-0EC598DF204A}"/>
                </a:ext>
              </a:extLst>
            </p:cNvPr>
            <p:cNvSpPr>
              <a:spLocks noChangeShapeType="1"/>
            </p:cNvSpPr>
            <p:nvPr/>
          </p:nvSpPr>
          <p:spPr bwMode="auto">
            <a:xfrm flipV="1">
              <a:off x="4797160" y="4675573"/>
              <a:ext cx="698906" cy="5998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6" name="Line 1042">
              <a:extLst>
                <a:ext uri="{FF2B5EF4-FFF2-40B4-BE49-F238E27FC236}">
                  <a16:creationId xmlns:a16="http://schemas.microsoft.com/office/drawing/2014/main" id="{DEAF324F-6AC5-4AAA-891B-A6B0E38270D9}"/>
                </a:ext>
              </a:extLst>
            </p:cNvPr>
            <p:cNvSpPr>
              <a:spLocks noChangeShapeType="1"/>
            </p:cNvSpPr>
            <p:nvPr/>
          </p:nvSpPr>
          <p:spPr bwMode="auto">
            <a:xfrm flipV="1">
              <a:off x="2479734" y="4675573"/>
              <a:ext cx="956398" cy="637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7" name="Line 1043">
              <a:extLst>
                <a:ext uri="{FF2B5EF4-FFF2-40B4-BE49-F238E27FC236}">
                  <a16:creationId xmlns:a16="http://schemas.microsoft.com/office/drawing/2014/main" id="{63E7939E-14C4-4A10-AE25-71C1E0EAB4C1}"/>
                </a:ext>
              </a:extLst>
            </p:cNvPr>
            <p:cNvSpPr>
              <a:spLocks noChangeShapeType="1"/>
            </p:cNvSpPr>
            <p:nvPr/>
          </p:nvSpPr>
          <p:spPr bwMode="auto">
            <a:xfrm>
              <a:off x="3656839" y="4675573"/>
              <a:ext cx="956398" cy="5998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8" name="Line 1044">
              <a:extLst>
                <a:ext uri="{FF2B5EF4-FFF2-40B4-BE49-F238E27FC236}">
                  <a16:creationId xmlns:a16="http://schemas.microsoft.com/office/drawing/2014/main" id="{F90B76F4-B8E1-4042-A740-1584CAD5CADF}"/>
                </a:ext>
              </a:extLst>
            </p:cNvPr>
            <p:cNvSpPr>
              <a:spLocks noChangeShapeType="1"/>
            </p:cNvSpPr>
            <p:nvPr/>
          </p:nvSpPr>
          <p:spPr bwMode="auto">
            <a:xfrm>
              <a:off x="3656839" y="3438290"/>
              <a:ext cx="919614" cy="4124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9" name="Line 1045">
              <a:extLst>
                <a:ext uri="{FF2B5EF4-FFF2-40B4-BE49-F238E27FC236}">
                  <a16:creationId xmlns:a16="http://schemas.microsoft.com/office/drawing/2014/main" id="{265261E2-AC1D-4480-AC12-BDB8770F5EC0}"/>
                </a:ext>
              </a:extLst>
            </p:cNvPr>
            <p:cNvSpPr>
              <a:spLocks noChangeShapeType="1"/>
            </p:cNvSpPr>
            <p:nvPr/>
          </p:nvSpPr>
          <p:spPr bwMode="auto">
            <a:xfrm>
              <a:off x="4760374" y="3963198"/>
              <a:ext cx="735691" cy="56240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0" name="Line 1046">
              <a:extLst>
                <a:ext uri="{FF2B5EF4-FFF2-40B4-BE49-F238E27FC236}">
                  <a16:creationId xmlns:a16="http://schemas.microsoft.com/office/drawing/2014/main" id="{D7E0FDD4-999A-491F-A90A-1AA9174C7F48}"/>
                </a:ext>
              </a:extLst>
            </p:cNvPr>
            <p:cNvSpPr>
              <a:spLocks noChangeShapeType="1"/>
            </p:cNvSpPr>
            <p:nvPr/>
          </p:nvSpPr>
          <p:spPr bwMode="auto">
            <a:xfrm>
              <a:off x="2479734" y="5425442"/>
              <a:ext cx="919614" cy="4124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1" name="Line 1047">
              <a:extLst>
                <a:ext uri="{FF2B5EF4-FFF2-40B4-BE49-F238E27FC236}">
                  <a16:creationId xmlns:a16="http://schemas.microsoft.com/office/drawing/2014/main" id="{0B0C35AE-1D03-4DF7-A1F2-027DEF20866B}"/>
                </a:ext>
              </a:extLst>
            </p:cNvPr>
            <p:cNvSpPr>
              <a:spLocks noChangeShapeType="1"/>
            </p:cNvSpPr>
            <p:nvPr/>
          </p:nvSpPr>
          <p:spPr bwMode="auto">
            <a:xfrm>
              <a:off x="2479734" y="3925704"/>
              <a:ext cx="956398" cy="5998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2" name="Line 1048">
              <a:extLst>
                <a:ext uri="{FF2B5EF4-FFF2-40B4-BE49-F238E27FC236}">
                  <a16:creationId xmlns:a16="http://schemas.microsoft.com/office/drawing/2014/main" id="{BD0FA674-3BD1-42E6-BE02-2956F4C481CC}"/>
                </a:ext>
              </a:extLst>
            </p:cNvPr>
            <p:cNvSpPr>
              <a:spLocks noChangeShapeType="1"/>
            </p:cNvSpPr>
            <p:nvPr/>
          </p:nvSpPr>
          <p:spPr bwMode="auto">
            <a:xfrm>
              <a:off x="2406166" y="4000691"/>
              <a:ext cx="1029967" cy="172469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3" name="Line 1049">
              <a:extLst>
                <a:ext uri="{FF2B5EF4-FFF2-40B4-BE49-F238E27FC236}">
                  <a16:creationId xmlns:a16="http://schemas.microsoft.com/office/drawing/2014/main" id="{2F16F9EA-69B7-4304-A60F-EB3D6AA736F3}"/>
                </a:ext>
              </a:extLst>
            </p:cNvPr>
            <p:cNvSpPr>
              <a:spLocks noChangeShapeType="1"/>
            </p:cNvSpPr>
            <p:nvPr/>
          </p:nvSpPr>
          <p:spPr bwMode="auto">
            <a:xfrm flipV="1">
              <a:off x="2479734" y="3438290"/>
              <a:ext cx="956398" cy="4124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4" name="Line 1050">
              <a:extLst>
                <a:ext uri="{FF2B5EF4-FFF2-40B4-BE49-F238E27FC236}">
                  <a16:creationId xmlns:a16="http://schemas.microsoft.com/office/drawing/2014/main" id="{1B36F691-3530-4FFA-B102-B177190DA3E8}"/>
                </a:ext>
              </a:extLst>
            </p:cNvPr>
            <p:cNvSpPr>
              <a:spLocks noChangeShapeType="1"/>
            </p:cNvSpPr>
            <p:nvPr/>
          </p:nvSpPr>
          <p:spPr bwMode="auto">
            <a:xfrm flipH="1">
              <a:off x="2406166" y="3513276"/>
              <a:ext cx="1103536" cy="172469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6" name="Text Box 1052">
              <a:extLst>
                <a:ext uri="{FF2B5EF4-FFF2-40B4-BE49-F238E27FC236}">
                  <a16:creationId xmlns:a16="http://schemas.microsoft.com/office/drawing/2014/main" id="{AD3D15BC-A459-4DAB-9581-CCCC22BB51CC}"/>
                </a:ext>
              </a:extLst>
            </p:cNvPr>
            <p:cNvSpPr txBox="1">
              <a:spLocks noChangeArrowheads="1"/>
            </p:cNvSpPr>
            <p:nvPr/>
          </p:nvSpPr>
          <p:spPr bwMode="auto">
            <a:xfrm>
              <a:off x="2256787" y="4052279"/>
              <a:ext cx="544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0.6</a:t>
              </a:r>
            </a:p>
          </p:txBody>
        </p:sp>
        <p:sp>
          <p:nvSpPr>
            <p:cNvPr id="47" name="Text Box 1053">
              <a:extLst>
                <a:ext uri="{FF2B5EF4-FFF2-40B4-BE49-F238E27FC236}">
                  <a16:creationId xmlns:a16="http://schemas.microsoft.com/office/drawing/2014/main" id="{542C68AF-3286-4F75-9E1F-9F2152540F4F}"/>
                </a:ext>
              </a:extLst>
            </p:cNvPr>
            <p:cNvSpPr txBox="1">
              <a:spLocks noChangeArrowheads="1"/>
            </p:cNvSpPr>
            <p:nvPr/>
          </p:nvSpPr>
          <p:spPr bwMode="auto">
            <a:xfrm>
              <a:off x="1681169" y="4795084"/>
              <a:ext cx="5410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0.9</a:t>
              </a:r>
            </a:p>
          </p:txBody>
        </p:sp>
        <p:sp>
          <p:nvSpPr>
            <p:cNvPr id="48" name="Text Box 1054">
              <a:extLst>
                <a:ext uri="{FF2B5EF4-FFF2-40B4-BE49-F238E27FC236}">
                  <a16:creationId xmlns:a16="http://schemas.microsoft.com/office/drawing/2014/main" id="{3B3926D3-6550-4F15-8FAF-8C23DDD8F197}"/>
                </a:ext>
              </a:extLst>
            </p:cNvPr>
            <p:cNvSpPr txBox="1">
              <a:spLocks noChangeArrowheads="1"/>
            </p:cNvSpPr>
            <p:nvPr/>
          </p:nvSpPr>
          <p:spPr bwMode="auto">
            <a:xfrm>
              <a:off x="3252826" y="3586748"/>
              <a:ext cx="565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0.9</a:t>
              </a:r>
            </a:p>
          </p:txBody>
        </p:sp>
        <p:sp>
          <p:nvSpPr>
            <p:cNvPr id="49" name="Text Box 1055">
              <a:extLst>
                <a:ext uri="{FF2B5EF4-FFF2-40B4-BE49-F238E27FC236}">
                  <a16:creationId xmlns:a16="http://schemas.microsoft.com/office/drawing/2014/main" id="{93C73047-E8D4-4427-9287-4BFBC92A161C}"/>
                </a:ext>
              </a:extLst>
            </p:cNvPr>
            <p:cNvSpPr txBox="1">
              <a:spLocks noChangeArrowheads="1"/>
            </p:cNvSpPr>
            <p:nvPr/>
          </p:nvSpPr>
          <p:spPr bwMode="auto">
            <a:xfrm>
              <a:off x="3818760" y="3903752"/>
              <a:ext cx="6989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0.5</a:t>
              </a:r>
            </a:p>
          </p:txBody>
        </p:sp>
        <p:sp>
          <p:nvSpPr>
            <p:cNvPr id="50" name="Text Box 1056">
              <a:extLst>
                <a:ext uri="{FF2B5EF4-FFF2-40B4-BE49-F238E27FC236}">
                  <a16:creationId xmlns:a16="http://schemas.microsoft.com/office/drawing/2014/main" id="{6ECA0612-9EC1-4C43-ACC4-73304CBDDFD7}"/>
                </a:ext>
              </a:extLst>
            </p:cNvPr>
            <p:cNvSpPr txBox="1">
              <a:spLocks noChangeArrowheads="1"/>
            </p:cNvSpPr>
            <p:nvPr/>
          </p:nvSpPr>
          <p:spPr bwMode="auto">
            <a:xfrm>
              <a:off x="4860032" y="3825541"/>
              <a:ext cx="589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0.6</a:t>
              </a:r>
            </a:p>
          </p:txBody>
        </p:sp>
        <p:sp>
          <p:nvSpPr>
            <p:cNvPr id="51" name="Text Box 1057">
              <a:extLst>
                <a:ext uri="{FF2B5EF4-FFF2-40B4-BE49-F238E27FC236}">
                  <a16:creationId xmlns:a16="http://schemas.microsoft.com/office/drawing/2014/main" id="{54683C3E-105E-460D-AFEE-B4453A740B80}"/>
                </a:ext>
              </a:extLst>
            </p:cNvPr>
            <p:cNvSpPr txBox="1">
              <a:spLocks noChangeArrowheads="1"/>
            </p:cNvSpPr>
            <p:nvPr/>
          </p:nvSpPr>
          <p:spPr bwMode="auto">
            <a:xfrm>
              <a:off x="2645264" y="3363303"/>
              <a:ext cx="5149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0.5</a:t>
              </a:r>
            </a:p>
          </p:txBody>
        </p:sp>
        <p:sp>
          <p:nvSpPr>
            <p:cNvPr id="52" name="Text Box 1058">
              <a:extLst>
                <a:ext uri="{FF2B5EF4-FFF2-40B4-BE49-F238E27FC236}">
                  <a16:creationId xmlns:a16="http://schemas.microsoft.com/office/drawing/2014/main" id="{9AF5D283-5996-48B7-A231-9286E715267D}"/>
                </a:ext>
              </a:extLst>
            </p:cNvPr>
            <p:cNvSpPr txBox="1">
              <a:spLocks noChangeArrowheads="1"/>
            </p:cNvSpPr>
            <p:nvPr/>
          </p:nvSpPr>
          <p:spPr bwMode="auto">
            <a:xfrm>
              <a:off x="3620053" y="5631656"/>
              <a:ext cx="6932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0.85</a:t>
              </a:r>
            </a:p>
          </p:txBody>
        </p:sp>
        <p:sp>
          <p:nvSpPr>
            <p:cNvPr id="53" name="Text Box 1059">
              <a:extLst>
                <a:ext uri="{FF2B5EF4-FFF2-40B4-BE49-F238E27FC236}">
                  <a16:creationId xmlns:a16="http://schemas.microsoft.com/office/drawing/2014/main" id="{2220E86A-34CE-476B-B54E-9D6A5E55B3BC}"/>
                </a:ext>
              </a:extLst>
            </p:cNvPr>
            <p:cNvSpPr txBox="1">
              <a:spLocks noChangeArrowheads="1"/>
            </p:cNvSpPr>
            <p:nvPr/>
          </p:nvSpPr>
          <p:spPr bwMode="auto">
            <a:xfrm>
              <a:off x="3803976" y="4578634"/>
              <a:ext cx="624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0.8</a:t>
              </a:r>
            </a:p>
          </p:txBody>
        </p:sp>
        <p:sp>
          <p:nvSpPr>
            <p:cNvPr id="54" name="Text Box 1060">
              <a:extLst>
                <a:ext uri="{FF2B5EF4-FFF2-40B4-BE49-F238E27FC236}">
                  <a16:creationId xmlns:a16="http://schemas.microsoft.com/office/drawing/2014/main" id="{33B9431C-EB6B-4CE7-A5E6-47693E75C7C8}"/>
                </a:ext>
              </a:extLst>
            </p:cNvPr>
            <p:cNvSpPr txBox="1">
              <a:spLocks noChangeArrowheads="1"/>
            </p:cNvSpPr>
            <p:nvPr/>
          </p:nvSpPr>
          <p:spPr bwMode="auto">
            <a:xfrm>
              <a:off x="5171262" y="4824946"/>
              <a:ext cx="5087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0.7</a:t>
              </a:r>
            </a:p>
          </p:txBody>
        </p:sp>
        <p:sp>
          <p:nvSpPr>
            <p:cNvPr id="55" name="Text Box 1061">
              <a:extLst>
                <a:ext uri="{FF2B5EF4-FFF2-40B4-BE49-F238E27FC236}">
                  <a16:creationId xmlns:a16="http://schemas.microsoft.com/office/drawing/2014/main" id="{2BBA82E4-4E23-4CBB-87C3-CCC02E5BE4F3}"/>
                </a:ext>
              </a:extLst>
            </p:cNvPr>
            <p:cNvSpPr txBox="1">
              <a:spLocks noChangeArrowheads="1"/>
            </p:cNvSpPr>
            <p:nvPr/>
          </p:nvSpPr>
          <p:spPr bwMode="auto">
            <a:xfrm>
              <a:off x="2574780" y="5486559"/>
              <a:ext cx="8092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0.75</a:t>
              </a:r>
            </a:p>
          </p:txBody>
        </p:sp>
        <p:sp>
          <p:nvSpPr>
            <p:cNvPr id="56" name="Text Box 1062">
              <a:extLst>
                <a:ext uri="{FF2B5EF4-FFF2-40B4-BE49-F238E27FC236}">
                  <a16:creationId xmlns:a16="http://schemas.microsoft.com/office/drawing/2014/main" id="{C51FAB80-1606-4C05-91E6-9D0333E39173}"/>
                </a:ext>
              </a:extLst>
            </p:cNvPr>
            <p:cNvSpPr txBox="1">
              <a:spLocks noChangeArrowheads="1"/>
            </p:cNvSpPr>
            <p:nvPr/>
          </p:nvSpPr>
          <p:spPr bwMode="auto">
            <a:xfrm>
              <a:off x="2483869" y="4979636"/>
              <a:ext cx="717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0.85</a:t>
              </a:r>
              <a:endParaRPr kumimoji="1" lang="en-US" altLang="zh-CN" sz="2000" dirty="0">
                <a:latin typeface="Times New Roman" panose="02020603050405020304" pitchFamily="18" charset="0"/>
              </a:endParaRPr>
            </a:p>
          </p:txBody>
        </p:sp>
        <p:sp>
          <p:nvSpPr>
            <p:cNvPr id="57" name="Text Box 1063">
              <a:extLst>
                <a:ext uri="{FF2B5EF4-FFF2-40B4-BE49-F238E27FC236}">
                  <a16:creationId xmlns:a16="http://schemas.microsoft.com/office/drawing/2014/main" id="{8D1F944A-ED5C-49EA-9C62-007FAB3ED1D0}"/>
                </a:ext>
              </a:extLst>
            </p:cNvPr>
            <p:cNvSpPr txBox="1">
              <a:spLocks noChangeArrowheads="1"/>
            </p:cNvSpPr>
            <p:nvPr/>
          </p:nvSpPr>
          <p:spPr bwMode="auto">
            <a:xfrm>
              <a:off x="2547592" y="3785686"/>
              <a:ext cx="565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0.8</a:t>
              </a:r>
            </a:p>
          </p:txBody>
        </p:sp>
        <p:sp>
          <p:nvSpPr>
            <p:cNvPr id="58" name="Text Box 1064">
              <a:extLst>
                <a:ext uri="{FF2B5EF4-FFF2-40B4-BE49-F238E27FC236}">
                  <a16:creationId xmlns:a16="http://schemas.microsoft.com/office/drawing/2014/main" id="{43AFA772-ACF1-4FAB-BDD1-4D6FA1EBCB67}"/>
                </a:ext>
              </a:extLst>
            </p:cNvPr>
            <p:cNvSpPr txBox="1">
              <a:spLocks noChangeArrowheads="1"/>
            </p:cNvSpPr>
            <p:nvPr/>
          </p:nvSpPr>
          <p:spPr bwMode="auto">
            <a:xfrm>
              <a:off x="3877547" y="3305621"/>
              <a:ext cx="5149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0.7</a:t>
              </a:r>
              <a:endParaRPr kumimoji="1" lang="en-US" altLang="zh-CN" sz="2000" dirty="0">
                <a:latin typeface="Times New Roman" panose="02020603050405020304" pitchFamily="18" charset="0"/>
              </a:endParaRPr>
            </a:p>
          </p:txBody>
        </p:sp>
        <p:sp>
          <p:nvSpPr>
            <p:cNvPr id="59" name="Line 1038">
              <a:extLst>
                <a:ext uri="{FF2B5EF4-FFF2-40B4-BE49-F238E27FC236}">
                  <a16:creationId xmlns:a16="http://schemas.microsoft.com/office/drawing/2014/main" id="{5B77E384-2A8F-41A3-9899-200DCD88EFCC}"/>
                </a:ext>
              </a:extLst>
            </p:cNvPr>
            <p:cNvSpPr>
              <a:spLocks noChangeShapeType="1"/>
            </p:cNvSpPr>
            <p:nvPr/>
          </p:nvSpPr>
          <p:spPr bwMode="auto">
            <a:xfrm flipV="1">
              <a:off x="1681169" y="3949104"/>
              <a:ext cx="625337" cy="5998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60" name="Text Box 1053">
              <a:extLst>
                <a:ext uri="{FF2B5EF4-FFF2-40B4-BE49-F238E27FC236}">
                  <a16:creationId xmlns:a16="http://schemas.microsoft.com/office/drawing/2014/main" id="{8E57280F-B58C-491A-9818-10500C859013}"/>
                </a:ext>
              </a:extLst>
            </p:cNvPr>
            <p:cNvSpPr txBox="1">
              <a:spLocks noChangeArrowheads="1"/>
            </p:cNvSpPr>
            <p:nvPr/>
          </p:nvSpPr>
          <p:spPr bwMode="auto">
            <a:xfrm>
              <a:off x="1544868" y="3985741"/>
              <a:ext cx="5410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chemeClr val="accent2"/>
                  </a:solidFill>
                  <a:latin typeface="Times New Roman" panose="02020603050405020304" pitchFamily="18" charset="0"/>
                </a:rPr>
                <a:t>0.7</a:t>
              </a:r>
            </a:p>
          </p:txBody>
        </p:sp>
      </p:grpSp>
      <p:sp>
        <p:nvSpPr>
          <p:cNvPr id="65" name="矩形 64">
            <a:extLst>
              <a:ext uri="{FF2B5EF4-FFF2-40B4-BE49-F238E27FC236}">
                <a16:creationId xmlns:a16="http://schemas.microsoft.com/office/drawing/2014/main" id="{816B1C9D-440E-422A-BBB2-70741EC4C64C}"/>
              </a:ext>
            </a:extLst>
          </p:cNvPr>
          <p:cNvSpPr/>
          <p:nvPr/>
        </p:nvSpPr>
        <p:spPr>
          <a:xfrm>
            <a:off x="4519979" y="2871631"/>
            <a:ext cx="4198585" cy="369332"/>
          </a:xfrm>
          <a:prstGeom prst="rect">
            <a:avLst/>
          </a:prstGeom>
        </p:spPr>
        <p:txBody>
          <a:bodyPr wrap="none">
            <a:spAutoFit/>
          </a:bodyPr>
          <a:lstStyle/>
          <a:p>
            <a:r>
              <a:rPr lang="zh-CN" altLang="en-US" b="1" dirty="0">
                <a:solidFill>
                  <a:schemeClr val="tx2"/>
                </a:solidFill>
              </a:rPr>
              <a:t>例如：路</a:t>
            </a:r>
            <a:r>
              <a:rPr lang="en-US" altLang="zh-CN" b="1" dirty="0">
                <a:solidFill>
                  <a:schemeClr val="tx2"/>
                </a:solidFill>
              </a:rPr>
              <a:t>(0-&gt;2-&gt;5)</a:t>
            </a:r>
            <a:r>
              <a:rPr lang="zh-CN" altLang="en-US" b="1" dirty="0">
                <a:solidFill>
                  <a:schemeClr val="tx2"/>
                </a:solidFill>
              </a:rPr>
              <a:t>的可靠性为</a:t>
            </a:r>
            <a:r>
              <a:rPr lang="en-US" altLang="zh-CN" b="1" dirty="0">
                <a:solidFill>
                  <a:schemeClr val="tx2"/>
                </a:solidFill>
              </a:rPr>
              <a:t>0.9*0.75</a:t>
            </a:r>
            <a:r>
              <a:rPr lang="zh-CN" altLang="en-US" b="1" dirty="0">
                <a:solidFill>
                  <a:schemeClr val="tx2"/>
                </a:solidFill>
              </a:rPr>
              <a:t>。</a:t>
            </a:r>
            <a:endParaRPr lang="zh-CN" altLang="en-US" b="1" dirty="0"/>
          </a:p>
        </p:txBody>
      </p:sp>
      <p:sp>
        <p:nvSpPr>
          <p:cNvPr id="3" name="灯片编号占位符 2">
            <a:extLst>
              <a:ext uri="{FF2B5EF4-FFF2-40B4-BE49-F238E27FC236}">
                <a16:creationId xmlns:a16="http://schemas.microsoft.com/office/drawing/2014/main" id="{A104BCF8-6525-462A-817A-E267C50A6555}"/>
              </a:ext>
            </a:extLst>
          </p:cNvPr>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262184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5">
            <a:extLst>
              <a:ext uri="{FF2B5EF4-FFF2-40B4-BE49-F238E27FC236}">
                <a16:creationId xmlns:a16="http://schemas.microsoft.com/office/drawing/2014/main" id="{AF251ED5-D30A-440A-BE17-15F755060804}"/>
              </a:ext>
            </a:extLst>
          </p:cNvPr>
          <p:cNvSpPr>
            <a:spLocks noChangeArrowheads="1"/>
          </p:cNvSpPr>
          <p:nvPr/>
        </p:nvSpPr>
        <p:spPr bwMode="auto">
          <a:xfrm>
            <a:off x="195262" y="902821"/>
            <a:ext cx="588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0"/>
              </a:spcBef>
            </a:pPr>
            <a:r>
              <a:rPr kumimoji="0" lang="en-US" altLang="zh-CN" dirty="0">
                <a:solidFill>
                  <a:schemeClr val="tx2"/>
                </a:solidFill>
              </a:rPr>
              <a:t>1. </a:t>
            </a:r>
            <a:r>
              <a:rPr lang="zh-CN" altLang="en-US" dirty="0"/>
              <a:t>最短路问题的变种：</a:t>
            </a:r>
            <a:r>
              <a:rPr kumimoji="0" lang="zh-CN" altLang="en-US" dirty="0">
                <a:solidFill>
                  <a:schemeClr val="tx2"/>
                </a:solidFill>
              </a:rPr>
              <a:t>最可靠路 </a:t>
            </a:r>
          </a:p>
        </p:txBody>
      </p:sp>
      <p:sp>
        <p:nvSpPr>
          <p:cNvPr id="14344" name="Rectangle 7">
            <a:extLst>
              <a:ext uri="{FF2B5EF4-FFF2-40B4-BE49-F238E27FC236}">
                <a16:creationId xmlns:a16="http://schemas.microsoft.com/office/drawing/2014/main" id="{D98E2308-99A2-4C42-95D6-ED2E90540599}"/>
              </a:ext>
            </a:extLst>
          </p:cNvPr>
          <p:cNvSpPr>
            <a:spLocks noChangeArrowheads="1"/>
          </p:cNvSpPr>
          <p:nvPr/>
        </p:nvSpPr>
        <p:spPr bwMode="auto">
          <a:xfrm>
            <a:off x="192088" y="3092450"/>
            <a:ext cx="8701087" cy="111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pPr>
            <a:r>
              <a:rPr kumimoji="0" lang="zh-CN" altLang="en-US" dirty="0">
                <a:solidFill>
                  <a:schemeClr val="tx2"/>
                </a:solidFill>
              </a:rPr>
              <a:t>假设线路</a:t>
            </a:r>
            <a:r>
              <a:rPr kumimoji="0" lang="zh-CN" altLang="en-US" sz="1600" dirty="0">
                <a:solidFill>
                  <a:schemeClr val="tx2"/>
                </a:solidFill>
              </a:rPr>
              <a:t> </a:t>
            </a:r>
            <a:r>
              <a:rPr kumimoji="0" lang="en-US" altLang="zh-CN" i="1" dirty="0">
                <a:solidFill>
                  <a:schemeClr val="tx2"/>
                </a:solidFill>
              </a:rPr>
              <a:t>e</a:t>
            </a:r>
            <a:r>
              <a:rPr kumimoji="0" lang="en-US" altLang="zh-CN" sz="1600" i="1" dirty="0">
                <a:solidFill>
                  <a:schemeClr val="tx2"/>
                </a:solidFill>
              </a:rPr>
              <a:t> </a:t>
            </a:r>
            <a:r>
              <a:rPr kumimoji="0" lang="en-US" altLang="zh-CN" dirty="0">
                <a:solidFill>
                  <a:schemeClr val="tx2"/>
                </a:solidFill>
                <a:latin typeface="宋体" panose="02010600030101010101" pitchFamily="2" charset="-122"/>
              </a:rPr>
              <a:t>(</a:t>
            </a:r>
            <a:r>
              <a:rPr kumimoji="0" lang="en-US" altLang="zh-CN" i="1" dirty="0">
                <a:solidFill>
                  <a:schemeClr val="tx2"/>
                </a:solidFill>
              </a:rPr>
              <a:t>G</a:t>
            </a:r>
            <a:r>
              <a:rPr kumimoji="0" lang="en-US" altLang="zh-CN" dirty="0">
                <a:solidFill>
                  <a:schemeClr val="tx2"/>
                </a:solidFill>
              </a:rPr>
              <a:t> </a:t>
            </a:r>
            <a:r>
              <a:rPr kumimoji="0" lang="zh-CN" altLang="en-US" dirty="0">
                <a:solidFill>
                  <a:schemeClr val="tx2"/>
                </a:solidFill>
              </a:rPr>
              <a:t>的一条边</a:t>
            </a:r>
            <a:r>
              <a:rPr kumimoji="0" lang="en-US" altLang="zh-CN" dirty="0">
                <a:solidFill>
                  <a:schemeClr val="tx2"/>
                </a:solidFill>
                <a:latin typeface="宋体" panose="02010600030101010101" pitchFamily="2" charset="-122"/>
              </a:rPr>
              <a:t>)</a:t>
            </a:r>
            <a:r>
              <a:rPr kumimoji="0" lang="zh-CN" altLang="en-US" dirty="0">
                <a:solidFill>
                  <a:schemeClr val="tx2"/>
                </a:solidFill>
              </a:rPr>
              <a:t>的可靠性为 </a:t>
            </a:r>
            <a:r>
              <a:rPr kumimoji="0" lang="en-US" altLang="zh-CN" dirty="0">
                <a:solidFill>
                  <a:schemeClr val="tx2"/>
                </a:solidFill>
              </a:rPr>
              <a:t>p(e)</a:t>
            </a:r>
            <a:r>
              <a:rPr kumimoji="0" lang="zh-CN" altLang="en-US" dirty="0">
                <a:solidFill>
                  <a:schemeClr val="tx2"/>
                </a:solidFill>
              </a:rPr>
              <a:t>，给</a:t>
            </a:r>
            <a:r>
              <a:rPr kumimoji="0" lang="en-US" altLang="zh-CN" i="1" dirty="0">
                <a:solidFill>
                  <a:schemeClr val="tx2"/>
                </a:solidFill>
              </a:rPr>
              <a:t>e </a:t>
            </a:r>
            <a:r>
              <a:rPr kumimoji="0" lang="zh-CN" altLang="en-US" dirty="0">
                <a:solidFill>
                  <a:schemeClr val="tx2"/>
                </a:solidFill>
              </a:rPr>
              <a:t>定义权</a:t>
            </a:r>
            <a:r>
              <a:rPr kumimoji="0" lang="en-US" altLang="zh-CN" dirty="0">
                <a:solidFill>
                  <a:schemeClr val="tx2"/>
                </a:solidFill>
              </a:rPr>
              <a:t>w(e)=-ln p(e)</a:t>
            </a:r>
            <a:r>
              <a:rPr kumimoji="0" lang="zh-CN" altLang="en-US" dirty="0">
                <a:solidFill>
                  <a:schemeClr val="tx2"/>
                </a:solidFill>
              </a:rPr>
              <a:t> ，则</a:t>
            </a:r>
            <a:r>
              <a:rPr kumimoji="0" lang="en-US" altLang="zh-CN" i="1" dirty="0">
                <a:solidFill>
                  <a:schemeClr val="tx2"/>
                </a:solidFill>
              </a:rPr>
              <a:t>G</a:t>
            </a:r>
            <a:r>
              <a:rPr kumimoji="0" lang="en-US" altLang="zh-CN" dirty="0">
                <a:solidFill>
                  <a:schemeClr val="tx2"/>
                </a:solidFill>
              </a:rPr>
              <a:t> </a:t>
            </a:r>
            <a:r>
              <a:rPr kumimoji="0" lang="zh-CN" altLang="en-US" dirty="0">
                <a:solidFill>
                  <a:schemeClr val="tx2"/>
                </a:solidFill>
              </a:rPr>
              <a:t>的一条路 </a:t>
            </a:r>
            <a:r>
              <a:rPr kumimoji="0" lang="en-US" altLang="zh-CN" i="1" dirty="0">
                <a:solidFill>
                  <a:schemeClr val="tx2"/>
                </a:solidFill>
              </a:rPr>
              <a:t>P</a:t>
            </a:r>
            <a:r>
              <a:rPr kumimoji="0" lang="en-US" altLang="zh-CN" dirty="0">
                <a:solidFill>
                  <a:schemeClr val="tx2"/>
                </a:solidFill>
              </a:rPr>
              <a:t> </a:t>
            </a:r>
            <a:r>
              <a:rPr kumimoji="0" lang="zh-CN" altLang="en-US" dirty="0">
                <a:solidFill>
                  <a:schemeClr val="tx2"/>
                </a:solidFill>
              </a:rPr>
              <a:t>的权 </a:t>
            </a:r>
          </a:p>
        </p:txBody>
      </p:sp>
      <p:sp>
        <p:nvSpPr>
          <p:cNvPr id="14345" name="Rectangle 9">
            <a:extLst>
              <a:ext uri="{FF2B5EF4-FFF2-40B4-BE49-F238E27FC236}">
                <a16:creationId xmlns:a16="http://schemas.microsoft.com/office/drawing/2014/main" id="{33175B94-F279-4F78-900F-72E4BCC584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6" name="Rectangle 11">
            <a:extLst>
              <a:ext uri="{FF2B5EF4-FFF2-40B4-BE49-F238E27FC236}">
                <a16:creationId xmlns:a16="http://schemas.microsoft.com/office/drawing/2014/main" id="{2F0FA92F-22AA-41C2-909B-37CF6E33C503}"/>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7" name="Rectangle 13">
            <a:extLst>
              <a:ext uri="{FF2B5EF4-FFF2-40B4-BE49-F238E27FC236}">
                <a16:creationId xmlns:a16="http://schemas.microsoft.com/office/drawing/2014/main" id="{7AA2C437-A6EE-4F11-B87F-26A016B2B51B}"/>
              </a:ext>
            </a:extLst>
          </p:cNvPr>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4340" name="Object 12">
            <a:extLst>
              <a:ext uri="{FF2B5EF4-FFF2-40B4-BE49-F238E27FC236}">
                <a16:creationId xmlns:a16="http://schemas.microsoft.com/office/drawing/2014/main" id="{837618A2-6DD4-40EB-A883-73967B76F64D}"/>
              </a:ext>
            </a:extLst>
          </p:cNvPr>
          <p:cNvGraphicFramePr>
            <a:graphicFrameLocks noChangeAspect="1"/>
          </p:cNvGraphicFramePr>
          <p:nvPr>
            <p:extLst>
              <p:ext uri="{D42A27DB-BD31-4B8C-83A1-F6EECF244321}">
                <p14:modId xmlns:p14="http://schemas.microsoft.com/office/powerpoint/2010/main" val="3804290616"/>
              </p:ext>
            </p:extLst>
          </p:nvPr>
        </p:nvGraphicFramePr>
        <p:xfrm>
          <a:off x="1262063" y="4597400"/>
          <a:ext cx="6116637" cy="814388"/>
        </p:xfrm>
        <a:graphic>
          <a:graphicData uri="http://schemas.openxmlformats.org/presentationml/2006/ole">
            <mc:AlternateContent xmlns:mc="http://schemas.openxmlformats.org/markup-compatibility/2006">
              <mc:Choice xmlns:v="urn:schemas-microsoft-com:vml" Requires="v">
                <p:oleObj spid="_x0000_s89192" name="Equation" r:id="rId3" imgW="2514600" imgH="342720" progId="Equation.DSMT4">
                  <p:embed/>
                </p:oleObj>
              </mc:Choice>
              <mc:Fallback>
                <p:oleObj name="Equation" r:id="rId3" imgW="2514600" imgH="342720" progId="Equation.DSMT4">
                  <p:embed/>
                  <p:pic>
                    <p:nvPicPr>
                      <p:cNvPr id="14340" name="Object 12">
                        <a:extLst>
                          <a:ext uri="{FF2B5EF4-FFF2-40B4-BE49-F238E27FC236}">
                            <a16:creationId xmlns:a16="http://schemas.microsoft.com/office/drawing/2014/main" id="{837618A2-6DD4-40EB-A883-73967B76F64D}"/>
                          </a:ext>
                        </a:extLst>
                      </p:cNvPr>
                      <p:cNvPicPr>
                        <a:picLocks noChangeAspect="1" noChangeArrowheads="1"/>
                      </p:cNvPicPr>
                      <p:nvPr/>
                    </p:nvPicPr>
                    <p:blipFill>
                      <a:blip r:embed="rId4"/>
                      <a:srcRect/>
                      <a:stretch>
                        <a:fillRect/>
                      </a:stretch>
                    </p:blipFill>
                    <p:spPr bwMode="auto">
                      <a:xfrm>
                        <a:off x="1262063" y="4597400"/>
                        <a:ext cx="6116637"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8" name="Rectangle 14">
            <a:extLst>
              <a:ext uri="{FF2B5EF4-FFF2-40B4-BE49-F238E27FC236}">
                <a16:creationId xmlns:a16="http://schemas.microsoft.com/office/drawing/2014/main" id="{50D15BC7-CE85-40FD-94A2-FE389D5E768F}"/>
              </a:ext>
            </a:extLst>
          </p:cNvPr>
          <p:cNvSpPr>
            <a:spLocks noChangeArrowheads="1"/>
          </p:cNvSpPr>
          <p:nvPr/>
        </p:nvSpPr>
        <p:spPr bwMode="auto">
          <a:xfrm>
            <a:off x="164663" y="5781776"/>
            <a:ext cx="83808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0"/>
              </a:spcBef>
            </a:pPr>
            <a:r>
              <a:rPr kumimoji="0" lang="zh-CN" altLang="en-US" dirty="0">
                <a:solidFill>
                  <a:schemeClr val="tx2"/>
                </a:solidFill>
              </a:rPr>
              <a:t>求最可靠路等价于在赋权图                       中求最短路</a:t>
            </a:r>
          </a:p>
        </p:txBody>
      </p:sp>
      <p:sp>
        <p:nvSpPr>
          <p:cNvPr id="14349" name="Rectangle 16">
            <a:extLst>
              <a:ext uri="{FF2B5EF4-FFF2-40B4-BE49-F238E27FC236}">
                <a16:creationId xmlns:a16="http://schemas.microsoft.com/office/drawing/2014/main" id="{A471E070-A2F4-43F3-B69F-A5A8BFF20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4341" name="Object 15">
            <a:extLst>
              <a:ext uri="{FF2B5EF4-FFF2-40B4-BE49-F238E27FC236}">
                <a16:creationId xmlns:a16="http://schemas.microsoft.com/office/drawing/2014/main" id="{17EBD493-F75E-4B2C-93ED-028C4A67FDFF}"/>
              </a:ext>
            </a:extLst>
          </p:cNvPr>
          <p:cNvGraphicFramePr>
            <a:graphicFrameLocks noChangeAspect="1"/>
          </p:cNvGraphicFramePr>
          <p:nvPr>
            <p:extLst>
              <p:ext uri="{D42A27DB-BD31-4B8C-83A1-F6EECF244321}">
                <p14:modId xmlns:p14="http://schemas.microsoft.com/office/powerpoint/2010/main" val="3718309007"/>
              </p:ext>
            </p:extLst>
          </p:nvPr>
        </p:nvGraphicFramePr>
        <p:xfrm>
          <a:off x="4598695" y="5820686"/>
          <a:ext cx="1944687" cy="471488"/>
        </p:xfrm>
        <a:graphic>
          <a:graphicData uri="http://schemas.openxmlformats.org/presentationml/2006/ole">
            <mc:AlternateContent xmlns:mc="http://schemas.openxmlformats.org/markup-compatibility/2006">
              <mc:Choice xmlns:v="urn:schemas-microsoft-com:vml" Requires="v">
                <p:oleObj spid="_x0000_s89193" name="公式" r:id="rId5" imgW="876240" imgH="203040" progId="Equation.3">
                  <p:embed/>
                </p:oleObj>
              </mc:Choice>
              <mc:Fallback>
                <p:oleObj name="公式" r:id="rId5" imgW="876240" imgH="203040" progId="Equation.3">
                  <p:embed/>
                  <p:pic>
                    <p:nvPicPr>
                      <p:cNvPr id="14341" name="Object 15">
                        <a:extLst>
                          <a:ext uri="{FF2B5EF4-FFF2-40B4-BE49-F238E27FC236}">
                            <a16:creationId xmlns:a16="http://schemas.microsoft.com/office/drawing/2014/main" id="{17EBD493-F75E-4B2C-93ED-028C4A67FD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8695" y="5820686"/>
                        <a:ext cx="1944687"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2">
            <a:extLst>
              <a:ext uri="{FF2B5EF4-FFF2-40B4-BE49-F238E27FC236}">
                <a16:creationId xmlns:a16="http://schemas.microsoft.com/office/drawing/2014/main" id="{93672FB7-A814-47A6-8424-36871456821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 name="Picture 2" descr="http://www.scut.edu.cn/publish2/news/intro/logo/resource/1smevus1otq84b.jpg">
            <a:extLst>
              <a:ext uri="{FF2B5EF4-FFF2-40B4-BE49-F238E27FC236}">
                <a16:creationId xmlns:a16="http://schemas.microsoft.com/office/drawing/2014/main" id="{2B1F1D18-2105-4947-9581-4C0C32BDD80E}"/>
              </a:ext>
            </a:extLst>
          </p:cNvPr>
          <p:cNvPicPr>
            <a:picLocks noChangeAspect="1" noChangeArrowheads="1"/>
          </p:cNvPicPr>
          <p:nvPr/>
        </p:nvPicPr>
        <p:blipFill>
          <a:blip r:embed="rId7" cstate="print"/>
          <a:srcRect/>
          <a:stretch>
            <a:fillRect/>
          </a:stretch>
        </p:blipFill>
        <p:spPr bwMode="auto">
          <a:xfrm>
            <a:off x="62880" y="44624"/>
            <a:ext cx="692696" cy="692696"/>
          </a:xfrm>
          <a:prstGeom prst="rect">
            <a:avLst/>
          </a:prstGeom>
          <a:noFill/>
        </p:spPr>
      </p:pic>
      <p:sp>
        <p:nvSpPr>
          <p:cNvPr id="20" name="矩形 19">
            <a:extLst>
              <a:ext uri="{FF2B5EF4-FFF2-40B4-BE49-F238E27FC236}">
                <a16:creationId xmlns:a16="http://schemas.microsoft.com/office/drawing/2014/main" id="{209635A4-4122-4F37-BD38-CFE4EB799287}"/>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最短路问题的应用</a:t>
            </a:r>
            <a:endParaRPr lang="zh-CN" altLang="en-US" sz="4400" b="1" dirty="0">
              <a:latin typeface="+mj-ea"/>
            </a:endParaRPr>
          </a:p>
        </p:txBody>
      </p:sp>
      <p:sp>
        <p:nvSpPr>
          <p:cNvPr id="22" name="Rectangle 6">
            <a:extLst>
              <a:ext uri="{FF2B5EF4-FFF2-40B4-BE49-F238E27FC236}">
                <a16:creationId xmlns:a16="http://schemas.microsoft.com/office/drawing/2014/main" id="{05A92645-7BB5-4EA2-BDC5-60F907DB94A4}"/>
              </a:ext>
            </a:extLst>
          </p:cNvPr>
          <p:cNvSpPr>
            <a:spLocks noChangeArrowheads="1"/>
          </p:cNvSpPr>
          <p:nvPr/>
        </p:nvSpPr>
        <p:spPr bwMode="auto">
          <a:xfrm>
            <a:off x="314816" y="1402374"/>
            <a:ext cx="8266113" cy="126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pPr>
            <a:r>
              <a:rPr kumimoji="0" lang="zh-CN" altLang="en-US" sz="2400" dirty="0">
                <a:solidFill>
                  <a:schemeClr val="tx2"/>
                </a:solidFill>
                <a:latin typeface="宋体" panose="02010600030101010101" pitchFamily="2" charset="-122"/>
              </a:rPr>
              <a:t>在通信网络中，已知各段线路的可靠性，求指定两点间（</a:t>
            </a:r>
            <a:r>
              <a:rPr kumimoji="0" lang="en-US" altLang="zh-CN" sz="2400" dirty="0">
                <a:solidFill>
                  <a:schemeClr val="tx2"/>
                </a:solidFill>
                <a:latin typeface="宋体" panose="02010600030101010101" pitchFamily="2" charset="-122"/>
              </a:rPr>
              <a:t>0</a:t>
            </a:r>
            <a:r>
              <a:rPr kumimoji="0" lang="zh-CN" altLang="en-US" sz="2400" dirty="0">
                <a:solidFill>
                  <a:schemeClr val="tx2"/>
                </a:solidFill>
                <a:latin typeface="宋体" panose="02010600030101010101" pitchFamily="2" charset="-122"/>
              </a:rPr>
              <a:t>到</a:t>
            </a:r>
            <a:r>
              <a:rPr kumimoji="0" lang="en-US" altLang="zh-CN" sz="2400" dirty="0">
                <a:solidFill>
                  <a:schemeClr val="tx2"/>
                </a:solidFill>
                <a:latin typeface="宋体" panose="02010600030101010101" pitchFamily="2" charset="-122"/>
              </a:rPr>
              <a:t>8</a:t>
            </a:r>
            <a:r>
              <a:rPr kumimoji="0" lang="zh-CN" altLang="en-US" sz="2400" dirty="0">
                <a:solidFill>
                  <a:schemeClr val="tx2"/>
                </a:solidFill>
                <a:latin typeface="宋体" panose="02010600030101010101" pitchFamily="2" charset="-122"/>
              </a:rPr>
              <a:t>）可靠性最大的线路，其中</a:t>
            </a:r>
            <a:r>
              <a:rPr kumimoji="0" lang="zh-CN" altLang="en-US" sz="2400" dirty="0">
                <a:solidFill>
                  <a:srgbClr val="00B050"/>
                </a:solidFill>
                <a:latin typeface="宋体" panose="02010600030101010101" pitchFamily="2" charset="-122"/>
              </a:rPr>
              <a:t>一条线路的可靠性是其上各段线路的可靠性之积</a:t>
            </a:r>
            <a:r>
              <a:rPr kumimoji="0" lang="zh-CN" altLang="en-US" sz="2400" dirty="0">
                <a:solidFill>
                  <a:schemeClr val="tx2"/>
                </a:solidFill>
                <a:latin typeface="宋体" panose="02010600030101010101" pitchFamily="2" charset="-122"/>
              </a:rPr>
              <a:t>。 </a:t>
            </a:r>
          </a:p>
        </p:txBody>
      </p:sp>
      <p:sp>
        <p:nvSpPr>
          <p:cNvPr id="2" name="灯片编号占位符 1">
            <a:extLst>
              <a:ext uri="{FF2B5EF4-FFF2-40B4-BE49-F238E27FC236}">
                <a16:creationId xmlns:a16="http://schemas.microsoft.com/office/drawing/2014/main" id="{B14CF542-49F4-4833-BC2B-E25B7A70E3C3}"/>
              </a:ext>
            </a:extLst>
          </p:cNvPr>
          <p:cNvSpPr>
            <a:spLocks noGrp="1"/>
          </p:cNvSpPr>
          <p:nvPr>
            <p:ph type="sldNum" sz="quarter" idx="12"/>
          </p:nvPr>
        </p:nvSpPr>
        <p:spPr/>
        <p:txBody>
          <a:bodyPr/>
          <a:lstStyle/>
          <a:p>
            <a:fld id="{0C913308-F349-4B6D-A68A-DD1791B4A57B}"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a:t>
            </a:fld>
            <a:endParaRPr lang="zh-CN" altLang="en-US" b="1" dirty="0">
              <a:solidFill>
                <a:srgbClr val="FF0000"/>
              </a:solidFill>
            </a:endParaRPr>
          </a:p>
        </p:txBody>
      </p:sp>
      <p:sp>
        <p:nvSpPr>
          <p:cNvPr id="2" name="矩形 1"/>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图的概念</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9" name="Text Box 7">
            <a:extLst>
              <a:ext uri="{FF2B5EF4-FFF2-40B4-BE49-F238E27FC236}">
                <a16:creationId xmlns:a16="http://schemas.microsoft.com/office/drawing/2014/main" id="{CD9BA502-40FD-4047-9848-6B0DAF3E00FE}"/>
              </a:ext>
            </a:extLst>
          </p:cNvPr>
          <p:cNvSpPr txBox="1">
            <a:spLocks noChangeArrowheads="1"/>
          </p:cNvSpPr>
          <p:nvPr/>
        </p:nvSpPr>
        <p:spPr bwMode="auto">
          <a:xfrm>
            <a:off x="304801" y="1038225"/>
            <a:ext cx="2034951"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Times New Roman" panose="02020603050405020304" pitchFamily="18" charset="0"/>
                <a:ea typeface="楷体_GB2312" pitchFamily="49" charset="-122"/>
              </a:rPr>
              <a:t>问题的提出</a:t>
            </a:r>
          </a:p>
        </p:txBody>
      </p:sp>
      <p:sp>
        <p:nvSpPr>
          <p:cNvPr id="10" name="Rectangle 119">
            <a:extLst>
              <a:ext uri="{FF2B5EF4-FFF2-40B4-BE49-F238E27FC236}">
                <a16:creationId xmlns:a16="http://schemas.microsoft.com/office/drawing/2014/main" id="{F7D11E33-1F9F-426E-8B6E-20277278A342}"/>
              </a:ext>
            </a:extLst>
          </p:cNvPr>
          <p:cNvSpPr>
            <a:spLocks noChangeArrowheads="1"/>
          </p:cNvSpPr>
          <p:nvPr/>
        </p:nvSpPr>
        <p:spPr bwMode="auto">
          <a:xfrm>
            <a:off x="395536" y="1765300"/>
            <a:ext cx="8208962"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b="1" dirty="0">
                <a:latin typeface="Times New Roman" panose="02020603050405020304" pitchFamily="18" charset="0"/>
              </a:rPr>
              <a:t>现实生活中，我们经常碰到一些现象，如：在一群人中有些人互相认识，有些人互相不认识。又如：某航空公司在</a:t>
            </a:r>
            <a:r>
              <a:rPr kumimoji="1" lang="en-US" altLang="zh-CN" sz="2800" b="1" dirty="0">
                <a:latin typeface="Times New Roman" panose="02020603050405020304" pitchFamily="18" charset="0"/>
              </a:rPr>
              <a:t>100</a:t>
            </a:r>
            <a:r>
              <a:rPr kumimoji="1" lang="zh-CN" altLang="en-US" sz="2800" b="1" dirty="0">
                <a:latin typeface="Times New Roman" panose="02020603050405020304" pitchFamily="18" charset="0"/>
              </a:rPr>
              <a:t>个城市之间建立若干航线，某些城市间有直达航班，而另一些城市间没有直达航班等等。以上现象都有共同内容：一是有研究的“</a:t>
            </a:r>
            <a:r>
              <a:rPr kumimoji="1" lang="zh-CN" altLang="en-US" sz="2800" b="1" dirty="0">
                <a:solidFill>
                  <a:schemeClr val="tx2">
                    <a:lumMod val="60000"/>
                    <a:lumOff val="40000"/>
                  </a:schemeClr>
                </a:solidFill>
                <a:latin typeface="Times New Roman" panose="02020603050405020304" pitchFamily="18" charset="0"/>
              </a:rPr>
              <a:t>对象</a:t>
            </a:r>
            <a:r>
              <a:rPr kumimoji="1" lang="zh-CN" altLang="en-US" sz="2800" b="1" dirty="0">
                <a:latin typeface="Times New Roman" panose="02020603050405020304" pitchFamily="18" charset="0"/>
              </a:rPr>
              <a:t>”，如人，城市等；二是这些对象之间存在着某种</a:t>
            </a:r>
            <a:r>
              <a:rPr kumimoji="1" lang="zh-CN" altLang="en-US" sz="2800" b="1" dirty="0">
                <a:solidFill>
                  <a:schemeClr val="tx2">
                    <a:lumMod val="60000"/>
                    <a:lumOff val="40000"/>
                  </a:schemeClr>
                </a:solidFill>
                <a:latin typeface="Times New Roman" panose="02020603050405020304" pitchFamily="18" charset="0"/>
              </a:rPr>
              <a:t>关系</a:t>
            </a:r>
            <a:r>
              <a:rPr kumimoji="1" lang="zh-CN" altLang="en-US" sz="2800" b="1" dirty="0">
                <a:latin typeface="Times New Roman" panose="02020603050405020304" pitchFamily="18" charset="0"/>
              </a:rPr>
              <a:t>：如互相认识，有直达航班等。为了表示这些对象以及对象之间的关系，我们将“</a:t>
            </a:r>
            <a:r>
              <a:rPr kumimoji="1" lang="zh-CN" altLang="en-US" sz="2800" b="1" dirty="0">
                <a:solidFill>
                  <a:srgbClr val="0070C0"/>
                </a:solidFill>
                <a:latin typeface="Times New Roman" panose="02020603050405020304" pitchFamily="18" charset="0"/>
              </a:rPr>
              <a:t>点</a:t>
            </a:r>
            <a:r>
              <a:rPr kumimoji="1" lang="zh-CN" altLang="en-US" sz="2800" b="1" dirty="0">
                <a:latin typeface="Times New Roman" panose="02020603050405020304" pitchFamily="18" charset="0"/>
              </a:rPr>
              <a:t>”代表“对象”，“</a:t>
            </a:r>
            <a:r>
              <a:rPr kumimoji="1" lang="zh-CN" altLang="en-US" sz="2800" b="1" dirty="0">
                <a:solidFill>
                  <a:srgbClr val="0070C0"/>
                </a:solidFill>
                <a:latin typeface="Times New Roman" panose="02020603050405020304" pitchFamily="18" charset="0"/>
              </a:rPr>
              <a:t>边</a:t>
            </a:r>
            <a:r>
              <a:rPr kumimoji="1" lang="zh-CN" altLang="en-US" sz="2800" b="1" dirty="0">
                <a:latin typeface="Times New Roman" panose="02020603050405020304" pitchFamily="18" charset="0"/>
              </a:rPr>
              <a:t>”表示“对象之间的关系”，引出了“</a:t>
            </a:r>
            <a:r>
              <a:rPr kumimoji="1" lang="zh-CN" altLang="en-US" sz="2800" b="1" dirty="0">
                <a:solidFill>
                  <a:srgbClr val="FF0000"/>
                </a:solidFill>
                <a:latin typeface="Times New Roman" panose="02020603050405020304" pitchFamily="18" charset="0"/>
              </a:rPr>
              <a:t>图</a:t>
            </a:r>
            <a:r>
              <a:rPr kumimoji="1" lang="zh-CN" altLang="en-US" sz="2800" b="1" dirty="0">
                <a:latin typeface="Times New Roman" panose="02020603050405020304" pitchFamily="18" charset="0"/>
              </a:rPr>
              <a:t>”这个概念。</a:t>
            </a:r>
          </a:p>
        </p:txBody>
      </p:sp>
    </p:spTree>
    <p:extLst>
      <p:ext uri="{BB962C8B-B14F-4D97-AF65-F5344CB8AC3E}">
        <p14:creationId xmlns:p14="http://schemas.microsoft.com/office/powerpoint/2010/main" val="702940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5">
            <a:extLst>
              <a:ext uri="{FF2B5EF4-FFF2-40B4-BE49-F238E27FC236}">
                <a16:creationId xmlns:a16="http://schemas.microsoft.com/office/drawing/2014/main" id="{AF251ED5-D30A-440A-BE17-15F755060804}"/>
              </a:ext>
            </a:extLst>
          </p:cNvPr>
          <p:cNvSpPr>
            <a:spLocks noChangeArrowheads="1"/>
          </p:cNvSpPr>
          <p:nvPr/>
        </p:nvSpPr>
        <p:spPr bwMode="auto">
          <a:xfrm>
            <a:off x="195262" y="902821"/>
            <a:ext cx="588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0"/>
              </a:spcBef>
            </a:pPr>
            <a:r>
              <a:rPr kumimoji="0" lang="en-US" altLang="zh-CN" dirty="0">
                <a:solidFill>
                  <a:schemeClr val="tx2"/>
                </a:solidFill>
              </a:rPr>
              <a:t>2. </a:t>
            </a:r>
            <a:r>
              <a:rPr lang="zh-CN" altLang="en-US" dirty="0"/>
              <a:t>最短路问题的变种：</a:t>
            </a:r>
            <a:r>
              <a:rPr kumimoji="0" lang="zh-CN" altLang="en-US" dirty="0">
                <a:solidFill>
                  <a:schemeClr val="tx2"/>
                </a:solidFill>
              </a:rPr>
              <a:t>最大容量路</a:t>
            </a:r>
          </a:p>
        </p:txBody>
      </p:sp>
      <p:sp>
        <p:nvSpPr>
          <p:cNvPr id="14345" name="Rectangle 9">
            <a:extLst>
              <a:ext uri="{FF2B5EF4-FFF2-40B4-BE49-F238E27FC236}">
                <a16:creationId xmlns:a16="http://schemas.microsoft.com/office/drawing/2014/main" id="{33175B94-F279-4F78-900F-72E4BCC584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6" name="Rectangle 11">
            <a:extLst>
              <a:ext uri="{FF2B5EF4-FFF2-40B4-BE49-F238E27FC236}">
                <a16:creationId xmlns:a16="http://schemas.microsoft.com/office/drawing/2014/main" id="{2F0FA92F-22AA-41C2-909B-37CF6E33C503}"/>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9" name="Rectangle 16">
            <a:extLst>
              <a:ext uri="{FF2B5EF4-FFF2-40B4-BE49-F238E27FC236}">
                <a16:creationId xmlns:a16="http://schemas.microsoft.com/office/drawing/2014/main" id="{A471E070-A2F4-43F3-B69F-A5A8BFF20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2">
            <a:extLst>
              <a:ext uri="{FF2B5EF4-FFF2-40B4-BE49-F238E27FC236}">
                <a16:creationId xmlns:a16="http://schemas.microsoft.com/office/drawing/2014/main" id="{93672FB7-A814-47A6-8424-36871456821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 name="Picture 2" descr="http://www.scut.edu.cn/publish2/news/intro/logo/resource/1smevus1otq84b.jpg">
            <a:extLst>
              <a:ext uri="{FF2B5EF4-FFF2-40B4-BE49-F238E27FC236}">
                <a16:creationId xmlns:a16="http://schemas.microsoft.com/office/drawing/2014/main" id="{2B1F1D18-2105-4947-9581-4C0C32BDD80E}"/>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20" name="矩形 19">
            <a:extLst>
              <a:ext uri="{FF2B5EF4-FFF2-40B4-BE49-F238E27FC236}">
                <a16:creationId xmlns:a16="http://schemas.microsoft.com/office/drawing/2014/main" id="{209635A4-4122-4F37-BD38-CFE4EB799287}"/>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最短路问题的应用</a:t>
            </a:r>
            <a:endParaRPr lang="zh-CN" altLang="en-US" sz="4400" b="1" dirty="0">
              <a:latin typeface="+mj-ea"/>
            </a:endParaRPr>
          </a:p>
        </p:txBody>
      </p:sp>
      <p:sp>
        <p:nvSpPr>
          <p:cNvPr id="15" name="Rectangle 5">
            <a:extLst>
              <a:ext uri="{FF2B5EF4-FFF2-40B4-BE49-F238E27FC236}">
                <a16:creationId xmlns:a16="http://schemas.microsoft.com/office/drawing/2014/main" id="{851589DE-F9DE-4582-8015-A99B91576149}"/>
              </a:ext>
            </a:extLst>
          </p:cNvPr>
          <p:cNvSpPr>
            <a:spLocks noChangeArrowheads="1"/>
          </p:cNvSpPr>
          <p:nvPr/>
        </p:nvSpPr>
        <p:spPr bwMode="auto">
          <a:xfrm>
            <a:off x="234392" y="1531589"/>
            <a:ext cx="6468144" cy="127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pPr>
            <a:r>
              <a:rPr kumimoji="0" lang="zh-CN" altLang="en-US" sz="2400" dirty="0">
                <a:solidFill>
                  <a:schemeClr val="tx2"/>
                </a:solidFill>
              </a:rPr>
              <a:t>设在图 </a:t>
            </a:r>
            <a:r>
              <a:rPr kumimoji="0" lang="en-US" altLang="zh-CN" sz="2400" dirty="0">
                <a:solidFill>
                  <a:schemeClr val="tx2"/>
                </a:solidFill>
              </a:rPr>
              <a:t>G = (V , E , w) </a:t>
            </a:r>
            <a:r>
              <a:rPr kumimoji="0" lang="zh-CN" altLang="en-US" sz="2400" dirty="0">
                <a:solidFill>
                  <a:schemeClr val="tx2"/>
                </a:solidFill>
              </a:rPr>
              <a:t>中，权 </a:t>
            </a:r>
            <a:r>
              <a:rPr kumimoji="0" lang="en-US" altLang="zh-CN" sz="2400" dirty="0">
                <a:solidFill>
                  <a:schemeClr val="tx2"/>
                </a:solidFill>
              </a:rPr>
              <a:t>w(e) </a:t>
            </a:r>
            <a:r>
              <a:rPr kumimoji="0" lang="zh-CN" altLang="en-US" sz="2400" dirty="0">
                <a:solidFill>
                  <a:schemeClr val="tx2"/>
                </a:solidFill>
              </a:rPr>
              <a:t>表示边 </a:t>
            </a:r>
            <a:r>
              <a:rPr kumimoji="0" lang="en-US" altLang="zh-CN" sz="2400" i="1" dirty="0">
                <a:solidFill>
                  <a:schemeClr val="tx2"/>
                </a:solidFill>
              </a:rPr>
              <a:t>e</a:t>
            </a:r>
            <a:r>
              <a:rPr kumimoji="0" lang="en-US" altLang="zh-CN" sz="2400" dirty="0">
                <a:solidFill>
                  <a:schemeClr val="tx2"/>
                </a:solidFill>
              </a:rPr>
              <a:t> </a:t>
            </a:r>
            <a:r>
              <a:rPr kumimoji="0" lang="zh-CN" altLang="en-US" sz="2400" dirty="0">
                <a:solidFill>
                  <a:schemeClr val="tx2"/>
                </a:solidFill>
              </a:rPr>
              <a:t>的通过能力</a:t>
            </a:r>
            <a:r>
              <a:rPr kumimoji="0" lang="en-US" altLang="zh-CN" sz="2400" dirty="0">
                <a:solidFill>
                  <a:schemeClr val="tx2"/>
                </a:solidFill>
                <a:latin typeface="宋体" panose="02010600030101010101" pitchFamily="2" charset="-122"/>
              </a:rPr>
              <a:t>(</a:t>
            </a:r>
            <a:r>
              <a:rPr kumimoji="0" lang="zh-CN" altLang="en-US" sz="2400" dirty="0">
                <a:solidFill>
                  <a:schemeClr val="tx2"/>
                </a:solidFill>
              </a:rPr>
              <a:t>或容量</a:t>
            </a:r>
            <a:r>
              <a:rPr kumimoji="0" lang="en-US" altLang="zh-CN" sz="2400" dirty="0">
                <a:solidFill>
                  <a:schemeClr val="tx2"/>
                </a:solidFill>
                <a:latin typeface="宋体" panose="02010600030101010101" pitchFamily="2" charset="-122"/>
              </a:rPr>
              <a:t>)</a:t>
            </a:r>
            <a:r>
              <a:rPr kumimoji="0" lang="zh-CN" altLang="en-US" sz="2400" dirty="0">
                <a:solidFill>
                  <a:schemeClr val="tx2"/>
                </a:solidFill>
              </a:rPr>
              <a:t>，求 </a:t>
            </a:r>
            <a:r>
              <a:rPr kumimoji="0" lang="en-US" altLang="zh-CN" sz="2400" dirty="0">
                <a:solidFill>
                  <a:schemeClr val="tx2"/>
                </a:solidFill>
              </a:rPr>
              <a:t>G </a:t>
            </a:r>
            <a:r>
              <a:rPr kumimoji="0" lang="zh-CN" altLang="en-US" sz="2400" dirty="0">
                <a:solidFill>
                  <a:schemeClr val="tx2"/>
                </a:solidFill>
              </a:rPr>
              <a:t>中指定两点间</a:t>
            </a:r>
            <a:r>
              <a:rPr kumimoji="0" lang="en-US" altLang="zh-CN" sz="2400" dirty="0">
                <a:solidFill>
                  <a:schemeClr val="tx2"/>
                </a:solidFill>
              </a:rPr>
              <a:t>(</a:t>
            </a:r>
            <a:r>
              <a:rPr kumimoji="0" lang="zh-CN" altLang="en-US" sz="2400" dirty="0">
                <a:solidFill>
                  <a:schemeClr val="tx2"/>
                </a:solidFill>
              </a:rPr>
              <a:t>如</a:t>
            </a:r>
            <a:r>
              <a:rPr kumimoji="0" lang="en-US" altLang="zh-CN" sz="2400" dirty="0">
                <a:solidFill>
                  <a:schemeClr val="tx2"/>
                </a:solidFill>
              </a:rPr>
              <a:t>0</a:t>
            </a:r>
            <a:r>
              <a:rPr kumimoji="0" lang="zh-CN" altLang="en-US" sz="2400" dirty="0">
                <a:solidFill>
                  <a:schemeClr val="tx2"/>
                </a:solidFill>
              </a:rPr>
              <a:t>到</a:t>
            </a:r>
            <a:r>
              <a:rPr kumimoji="0" lang="en-US" altLang="zh-CN" sz="2400" dirty="0">
                <a:solidFill>
                  <a:schemeClr val="tx2"/>
                </a:solidFill>
              </a:rPr>
              <a:t>8)</a:t>
            </a:r>
            <a:r>
              <a:rPr kumimoji="0" lang="zh-CN" altLang="en-US" sz="2400" dirty="0">
                <a:solidFill>
                  <a:schemeClr val="tx2"/>
                </a:solidFill>
              </a:rPr>
              <a:t>的一条通过能力最大的路。</a:t>
            </a:r>
          </a:p>
        </p:txBody>
      </p:sp>
      <p:sp>
        <p:nvSpPr>
          <p:cNvPr id="17" name="Rectangle 18">
            <a:extLst>
              <a:ext uri="{FF2B5EF4-FFF2-40B4-BE49-F238E27FC236}">
                <a16:creationId xmlns:a16="http://schemas.microsoft.com/office/drawing/2014/main" id="{A0B7E377-B3E5-4D4B-A541-644BEC0DA9EC}"/>
              </a:ext>
            </a:extLst>
          </p:cNvPr>
          <p:cNvSpPr>
            <a:spLocks noChangeArrowheads="1"/>
          </p:cNvSpPr>
          <p:nvPr/>
        </p:nvSpPr>
        <p:spPr bwMode="auto">
          <a:xfrm>
            <a:off x="7020272" y="966481"/>
            <a:ext cx="180022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pPr>
            <a:r>
              <a:rPr kumimoji="0" lang="zh-CN" altLang="en-US" sz="2400" dirty="0">
                <a:solidFill>
                  <a:schemeClr val="tx2"/>
                </a:solidFill>
              </a:rPr>
              <a:t>一条路的通过能力等于路上各边通过能力的最小值。 </a:t>
            </a:r>
          </a:p>
        </p:txBody>
      </p:sp>
      <p:sp>
        <p:nvSpPr>
          <p:cNvPr id="21" name="AutoShape 22">
            <a:extLst>
              <a:ext uri="{FF2B5EF4-FFF2-40B4-BE49-F238E27FC236}">
                <a16:creationId xmlns:a16="http://schemas.microsoft.com/office/drawing/2014/main" id="{FF3D2E02-7B99-44A8-B8EC-98ED5EA6EFC0}"/>
              </a:ext>
            </a:extLst>
          </p:cNvPr>
          <p:cNvSpPr>
            <a:spLocks noChangeArrowheads="1"/>
          </p:cNvSpPr>
          <p:nvPr/>
        </p:nvSpPr>
        <p:spPr bwMode="auto">
          <a:xfrm>
            <a:off x="6975822" y="925206"/>
            <a:ext cx="1871663" cy="2232025"/>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2" name="组合 21">
            <a:extLst>
              <a:ext uri="{FF2B5EF4-FFF2-40B4-BE49-F238E27FC236}">
                <a16:creationId xmlns:a16="http://schemas.microsoft.com/office/drawing/2014/main" id="{495F6F0B-2E30-49CB-BEBE-783AB1D954F3}"/>
              </a:ext>
            </a:extLst>
          </p:cNvPr>
          <p:cNvGrpSpPr/>
          <p:nvPr/>
        </p:nvGrpSpPr>
        <p:grpSpPr>
          <a:xfrm>
            <a:off x="1259632" y="3212976"/>
            <a:ext cx="4193436" cy="2662034"/>
            <a:chOff x="162540" y="2711182"/>
            <a:chExt cx="5135488" cy="2874640"/>
          </a:xfrm>
        </p:grpSpPr>
        <p:sp>
          <p:nvSpPr>
            <p:cNvPr id="23" name="Oval 1028">
              <a:extLst>
                <a:ext uri="{FF2B5EF4-FFF2-40B4-BE49-F238E27FC236}">
                  <a16:creationId xmlns:a16="http://schemas.microsoft.com/office/drawing/2014/main" id="{B57DF7C1-5249-4252-842F-86DB99ACD6D4}"/>
                </a:ext>
              </a:extLst>
            </p:cNvPr>
            <p:cNvSpPr>
              <a:spLocks noChangeArrowheads="1"/>
            </p:cNvSpPr>
            <p:nvPr/>
          </p:nvSpPr>
          <p:spPr bwMode="auto">
            <a:xfrm>
              <a:off x="162540" y="4047282"/>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0</a:t>
              </a:r>
            </a:p>
          </p:txBody>
        </p:sp>
        <p:sp>
          <p:nvSpPr>
            <p:cNvPr id="24" name="Oval 1029">
              <a:extLst>
                <a:ext uri="{FF2B5EF4-FFF2-40B4-BE49-F238E27FC236}">
                  <a16:creationId xmlns:a16="http://schemas.microsoft.com/office/drawing/2014/main" id="{0B62AFD3-1B98-47ED-A27A-FD62D78ED23E}"/>
                </a:ext>
              </a:extLst>
            </p:cNvPr>
            <p:cNvSpPr>
              <a:spLocks noChangeArrowheads="1"/>
            </p:cNvSpPr>
            <p:nvPr/>
          </p:nvSpPr>
          <p:spPr bwMode="auto">
            <a:xfrm>
              <a:off x="1108551" y="3237525"/>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1</a:t>
              </a:r>
            </a:p>
          </p:txBody>
        </p:sp>
        <p:sp>
          <p:nvSpPr>
            <p:cNvPr id="25" name="Oval 1030">
              <a:extLst>
                <a:ext uri="{FF2B5EF4-FFF2-40B4-BE49-F238E27FC236}">
                  <a16:creationId xmlns:a16="http://schemas.microsoft.com/office/drawing/2014/main" id="{E6B66ACB-1B49-4550-BFC7-6E8B6B124049}"/>
                </a:ext>
              </a:extLst>
            </p:cNvPr>
            <p:cNvSpPr>
              <a:spLocks noChangeArrowheads="1"/>
            </p:cNvSpPr>
            <p:nvPr/>
          </p:nvSpPr>
          <p:spPr bwMode="auto">
            <a:xfrm>
              <a:off x="1108551" y="4816552"/>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solidFill>
                    <a:srgbClr val="FF0000"/>
                  </a:solidFill>
                  <a:latin typeface="Times New Roman" panose="02020603050405020304" pitchFamily="18" charset="0"/>
                </a:rPr>
                <a:t>2</a:t>
              </a:r>
            </a:p>
          </p:txBody>
        </p:sp>
        <p:sp>
          <p:nvSpPr>
            <p:cNvPr id="26" name="Oval 1031">
              <a:extLst>
                <a:ext uri="{FF2B5EF4-FFF2-40B4-BE49-F238E27FC236}">
                  <a16:creationId xmlns:a16="http://schemas.microsoft.com/office/drawing/2014/main" id="{72C7B2D6-E9EF-43E4-A5EE-D8CF7B45FC99}"/>
                </a:ext>
              </a:extLst>
            </p:cNvPr>
            <p:cNvSpPr>
              <a:spLocks noChangeArrowheads="1"/>
            </p:cNvSpPr>
            <p:nvPr/>
          </p:nvSpPr>
          <p:spPr bwMode="auto">
            <a:xfrm>
              <a:off x="2550091" y="2711182"/>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3</a:t>
              </a:r>
            </a:p>
          </p:txBody>
        </p:sp>
        <p:sp>
          <p:nvSpPr>
            <p:cNvPr id="27" name="Oval 1032">
              <a:extLst>
                <a:ext uri="{FF2B5EF4-FFF2-40B4-BE49-F238E27FC236}">
                  <a16:creationId xmlns:a16="http://schemas.microsoft.com/office/drawing/2014/main" id="{4BEED4FD-0ADD-4306-AE11-A41399F921A8}"/>
                </a:ext>
              </a:extLst>
            </p:cNvPr>
            <p:cNvSpPr>
              <a:spLocks noChangeArrowheads="1"/>
            </p:cNvSpPr>
            <p:nvPr/>
          </p:nvSpPr>
          <p:spPr bwMode="auto">
            <a:xfrm>
              <a:off x="2550091" y="4006794"/>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4</a:t>
              </a:r>
            </a:p>
          </p:txBody>
        </p:sp>
        <p:sp>
          <p:nvSpPr>
            <p:cNvPr id="28" name="Oval 1033">
              <a:extLst>
                <a:ext uri="{FF2B5EF4-FFF2-40B4-BE49-F238E27FC236}">
                  <a16:creationId xmlns:a16="http://schemas.microsoft.com/office/drawing/2014/main" id="{01BBE668-12BD-4623-B39F-981828A51317}"/>
                </a:ext>
              </a:extLst>
            </p:cNvPr>
            <p:cNvSpPr>
              <a:spLocks noChangeArrowheads="1"/>
            </p:cNvSpPr>
            <p:nvPr/>
          </p:nvSpPr>
          <p:spPr bwMode="auto">
            <a:xfrm>
              <a:off x="2505043" y="5342895"/>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5</a:t>
              </a:r>
            </a:p>
          </p:txBody>
        </p:sp>
        <p:sp>
          <p:nvSpPr>
            <p:cNvPr id="29" name="Oval 1034">
              <a:extLst>
                <a:ext uri="{FF2B5EF4-FFF2-40B4-BE49-F238E27FC236}">
                  <a16:creationId xmlns:a16="http://schemas.microsoft.com/office/drawing/2014/main" id="{89047BC7-1F57-4084-BC33-20373F0CDF1F}"/>
                </a:ext>
              </a:extLst>
            </p:cNvPr>
            <p:cNvSpPr>
              <a:spLocks noChangeArrowheads="1"/>
            </p:cNvSpPr>
            <p:nvPr/>
          </p:nvSpPr>
          <p:spPr bwMode="auto">
            <a:xfrm>
              <a:off x="3946584" y="3237525"/>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6</a:t>
              </a:r>
            </a:p>
          </p:txBody>
        </p:sp>
        <p:sp>
          <p:nvSpPr>
            <p:cNvPr id="30" name="Oval 1035">
              <a:extLst>
                <a:ext uri="{FF2B5EF4-FFF2-40B4-BE49-F238E27FC236}">
                  <a16:creationId xmlns:a16="http://schemas.microsoft.com/office/drawing/2014/main" id="{DE4088DB-BC0F-4843-A2B9-272DCEACBA2B}"/>
                </a:ext>
              </a:extLst>
            </p:cNvPr>
            <p:cNvSpPr>
              <a:spLocks noChangeArrowheads="1"/>
            </p:cNvSpPr>
            <p:nvPr/>
          </p:nvSpPr>
          <p:spPr bwMode="auto">
            <a:xfrm>
              <a:off x="3991632" y="4816552"/>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7</a:t>
              </a:r>
            </a:p>
          </p:txBody>
        </p:sp>
        <p:sp>
          <p:nvSpPr>
            <p:cNvPr id="31" name="Oval 1036">
              <a:extLst>
                <a:ext uri="{FF2B5EF4-FFF2-40B4-BE49-F238E27FC236}">
                  <a16:creationId xmlns:a16="http://schemas.microsoft.com/office/drawing/2014/main" id="{E19CCDD6-D76B-4F5E-9C2C-BA4C006459D4}"/>
                </a:ext>
              </a:extLst>
            </p:cNvPr>
            <p:cNvSpPr>
              <a:spLocks noChangeArrowheads="1"/>
            </p:cNvSpPr>
            <p:nvPr/>
          </p:nvSpPr>
          <p:spPr bwMode="auto">
            <a:xfrm>
              <a:off x="5027739" y="4006794"/>
              <a:ext cx="270289" cy="242927"/>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050" b="1" dirty="0">
                  <a:latin typeface="Times New Roman" panose="02020603050405020304" pitchFamily="18" charset="0"/>
                </a:rPr>
                <a:t>8</a:t>
              </a:r>
            </a:p>
          </p:txBody>
        </p:sp>
        <p:sp>
          <p:nvSpPr>
            <p:cNvPr id="32" name="Line 1037">
              <a:extLst>
                <a:ext uri="{FF2B5EF4-FFF2-40B4-BE49-F238E27FC236}">
                  <a16:creationId xmlns:a16="http://schemas.microsoft.com/office/drawing/2014/main" id="{8A66E53C-EFDF-49C3-AD32-52A05B15C00E}"/>
                </a:ext>
              </a:extLst>
            </p:cNvPr>
            <p:cNvSpPr>
              <a:spLocks noChangeShapeType="1"/>
            </p:cNvSpPr>
            <p:nvPr/>
          </p:nvSpPr>
          <p:spPr bwMode="auto">
            <a:xfrm>
              <a:off x="387781" y="4249722"/>
              <a:ext cx="765818" cy="6073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3" name="Line 1038">
              <a:extLst>
                <a:ext uri="{FF2B5EF4-FFF2-40B4-BE49-F238E27FC236}">
                  <a16:creationId xmlns:a16="http://schemas.microsoft.com/office/drawing/2014/main" id="{709422B5-B1B2-40C0-9DF3-A726C9CF3D4F}"/>
                </a:ext>
              </a:extLst>
            </p:cNvPr>
            <p:cNvSpPr>
              <a:spLocks noChangeShapeType="1"/>
            </p:cNvSpPr>
            <p:nvPr/>
          </p:nvSpPr>
          <p:spPr bwMode="auto">
            <a:xfrm flipV="1">
              <a:off x="387781" y="3439964"/>
              <a:ext cx="765818" cy="6478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4" name="Line 1039">
              <a:extLst>
                <a:ext uri="{FF2B5EF4-FFF2-40B4-BE49-F238E27FC236}">
                  <a16:creationId xmlns:a16="http://schemas.microsoft.com/office/drawing/2014/main" id="{25D7CAE3-5273-4C74-BB93-0DDE981F37C6}"/>
                </a:ext>
              </a:extLst>
            </p:cNvPr>
            <p:cNvSpPr>
              <a:spLocks noChangeShapeType="1"/>
            </p:cNvSpPr>
            <p:nvPr/>
          </p:nvSpPr>
          <p:spPr bwMode="auto">
            <a:xfrm flipV="1">
              <a:off x="2820380" y="3399476"/>
              <a:ext cx="1126204" cy="68829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5" name="Line 1040">
              <a:extLst>
                <a:ext uri="{FF2B5EF4-FFF2-40B4-BE49-F238E27FC236}">
                  <a16:creationId xmlns:a16="http://schemas.microsoft.com/office/drawing/2014/main" id="{771D881A-2B81-43A8-B7EC-782FFBB3B1AF}"/>
                </a:ext>
              </a:extLst>
            </p:cNvPr>
            <p:cNvSpPr>
              <a:spLocks noChangeShapeType="1"/>
            </p:cNvSpPr>
            <p:nvPr/>
          </p:nvSpPr>
          <p:spPr bwMode="auto">
            <a:xfrm flipV="1">
              <a:off x="2775332" y="4978504"/>
              <a:ext cx="1216300" cy="4453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6" name="Line 1041">
              <a:extLst>
                <a:ext uri="{FF2B5EF4-FFF2-40B4-BE49-F238E27FC236}">
                  <a16:creationId xmlns:a16="http://schemas.microsoft.com/office/drawing/2014/main" id="{03F07FCB-F6AD-41DC-B5DB-D504AB9CBA51}"/>
                </a:ext>
              </a:extLst>
            </p:cNvPr>
            <p:cNvSpPr>
              <a:spLocks noChangeShapeType="1"/>
            </p:cNvSpPr>
            <p:nvPr/>
          </p:nvSpPr>
          <p:spPr bwMode="auto">
            <a:xfrm flipV="1">
              <a:off x="4216873" y="4209234"/>
              <a:ext cx="855915" cy="6478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7" name="Line 1042">
              <a:extLst>
                <a:ext uri="{FF2B5EF4-FFF2-40B4-BE49-F238E27FC236}">
                  <a16:creationId xmlns:a16="http://schemas.microsoft.com/office/drawing/2014/main" id="{37F19D96-E0F0-42A7-9C84-CD567D23307D}"/>
                </a:ext>
              </a:extLst>
            </p:cNvPr>
            <p:cNvSpPr>
              <a:spLocks noChangeShapeType="1"/>
            </p:cNvSpPr>
            <p:nvPr/>
          </p:nvSpPr>
          <p:spPr bwMode="auto">
            <a:xfrm flipV="1">
              <a:off x="1378840" y="4209234"/>
              <a:ext cx="1171252" cy="68829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8" name="Line 1043">
              <a:extLst>
                <a:ext uri="{FF2B5EF4-FFF2-40B4-BE49-F238E27FC236}">
                  <a16:creationId xmlns:a16="http://schemas.microsoft.com/office/drawing/2014/main" id="{D6B410A9-8C90-49B7-B9EC-6B629ADEBD04}"/>
                </a:ext>
              </a:extLst>
            </p:cNvPr>
            <p:cNvSpPr>
              <a:spLocks noChangeShapeType="1"/>
            </p:cNvSpPr>
            <p:nvPr/>
          </p:nvSpPr>
          <p:spPr bwMode="auto">
            <a:xfrm>
              <a:off x="2820380" y="4209234"/>
              <a:ext cx="1171252" cy="6478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39" name="Line 1044">
              <a:extLst>
                <a:ext uri="{FF2B5EF4-FFF2-40B4-BE49-F238E27FC236}">
                  <a16:creationId xmlns:a16="http://schemas.microsoft.com/office/drawing/2014/main" id="{1992DCFF-5684-42D3-95DD-8E92EED14B4B}"/>
                </a:ext>
              </a:extLst>
            </p:cNvPr>
            <p:cNvSpPr>
              <a:spLocks noChangeShapeType="1"/>
            </p:cNvSpPr>
            <p:nvPr/>
          </p:nvSpPr>
          <p:spPr bwMode="auto">
            <a:xfrm>
              <a:off x="2820380" y="2873134"/>
              <a:ext cx="1126204" cy="4453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0" name="Line 1045">
              <a:extLst>
                <a:ext uri="{FF2B5EF4-FFF2-40B4-BE49-F238E27FC236}">
                  <a16:creationId xmlns:a16="http://schemas.microsoft.com/office/drawing/2014/main" id="{2D85F1E9-9212-4B9B-A03C-ECE5BD6F8E1E}"/>
                </a:ext>
              </a:extLst>
            </p:cNvPr>
            <p:cNvSpPr>
              <a:spLocks noChangeShapeType="1"/>
            </p:cNvSpPr>
            <p:nvPr/>
          </p:nvSpPr>
          <p:spPr bwMode="auto">
            <a:xfrm>
              <a:off x="4171824" y="3439964"/>
              <a:ext cx="900963" cy="6073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1" name="Line 1046">
              <a:extLst>
                <a:ext uri="{FF2B5EF4-FFF2-40B4-BE49-F238E27FC236}">
                  <a16:creationId xmlns:a16="http://schemas.microsoft.com/office/drawing/2014/main" id="{5CEF9B56-12E4-4C44-81F5-8971FF99A33B}"/>
                </a:ext>
              </a:extLst>
            </p:cNvPr>
            <p:cNvSpPr>
              <a:spLocks noChangeShapeType="1"/>
            </p:cNvSpPr>
            <p:nvPr/>
          </p:nvSpPr>
          <p:spPr bwMode="auto">
            <a:xfrm>
              <a:off x="1378840" y="5018992"/>
              <a:ext cx="1126204" cy="4453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2" name="Line 1047">
              <a:extLst>
                <a:ext uri="{FF2B5EF4-FFF2-40B4-BE49-F238E27FC236}">
                  <a16:creationId xmlns:a16="http://schemas.microsoft.com/office/drawing/2014/main" id="{C82391E3-E65A-4E42-B033-BA9529D45D36}"/>
                </a:ext>
              </a:extLst>
            </p:cNvPr>
            <p:cNvSpPr>
              <a:spLocks noChangeShapeType="1"/>
            </p:cNvSpPr>
            <p:nvPr/>
          </p:nvSpPr>
          <p:spPr bwMode="auto">
            <a:xfrm>
              <a:off x="1378840" y="3399476"/>
              <a:ext cx="1171252" cy="6478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3" name="Line 1048">
              <a:extLst>
                <a:ext uri="{FF2B5EF4-FFF2-40B4-BE49-F238E27FC236}">
                  <a16:creationId xmlns:a16="http://schemas.microsoft.com/office/drawing/2014/main" id="{AE0D2808-26AC-4032-9DB7-FABF50BC8728}"/>
                </a:ext>
              </a:extLst>
            </p:cNvPr>
            <p:cNvSpPr>
              <a:spLocks noChangeShapeType="1"/>
            </p:cNvSpPr>
            <p:nvPr/>
          </p:nvSpPr>
          <p:spPr bwMode="auto">
            <a:xfrm>
              <a:off x="1288744" y="3480452"/>
              <a:ext cx="1261348" cy="18624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4" name="Line 1049">
              <a:extLst>
                <a:ext uri="{FF2B5EF4-FFF2-40B4-BE49-F238E27FC236}">
                  <a16:creationId xmlns:a16="http://schemas.microsoft.com/office/drawing/2014/main" id="{0D93F96B-F4B1-4778-9D4F-B12E788D3BE1}"/>
                </a:ext>
              </a:extLst>
            </p:cNvPr>
            <p:cNvSpPr>
              <a:spLocks noChangeShapeType="1"/>
            </p:cNvSpPr>
            <p:nvPr/>
          </p:nvSpPr>
          <p:spPr bwMode="auto">
            <a:xfrm flipV="1">
              <a:off x="1378840" y="2873134"/>
              <a:ext cx="1171252" cy="4453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5" name="Line 1050">
              <a:extLst>
                <a:ext uri="{FF2B5EF4-FFF2-40B4-BE49-F238E27FC236}">
                  <a16:creationId xmlns:a16="http://schemas.microsoft.com/office/drawing/2014/main" id="{35374D68-6632-4D8B-9DBB-4E6C58C14A4B}"/>
                </a:ext>
              </a:extLst>
            </p:cNvPr>
            <p:cNvSpPr>
              <a:spLocks noChangeShapeType="1"/>
            </p:cNvSpPr>
            <p:nvPr/>
          </p:nvSpPr>
          <p:spPr bwMode="auto">
            <a:xfrm flipH="1">
              <a:off x="1288744" y="2954109"/>
              <a:ext cx="1351444" cy="18624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sp>
          <p:nvSpPr>
            <p:cNvPr id="46" name="Text Box 1051">
              <a:extLst>
                <a:ext uri="{FF2B5EF4-FFF2-40B4-BE49-F238E27FC236}">
                  <a16:creationId xmlns:a16="http://schemas.microsoft.com/office/drawing/2014/main" id="{570068AA-60C0-4E8A-B96E-65BD74D0B502}"/>
                </a:ext>
              </a:extLst>
            </p:cNvPr>
            <p:cNvSpPr txBox="1">
              <a:spLocks noChangeArrowheads="1"/>
            </p:cNvSpPr>
            <p:nvPr/>
          </p:nvSpPr>
          <p:spPr bwMode="auto">
            <a:xfrm>
              <a:off x="613021" y="3561428"/>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3</a:t>
              </a:r>
              <a:endParaRPr kumimoji="1" lang="en-US" altLang="zh-CN" sz="2000">
                <a:latin typeface="Times New Roman" panose="02020603050405020304" pitchFamily="18" charset="0"/>
              </a:endParaRPr>
            </a:p>
          </p:txBody>
        </p:sp>
        <p:sp>
          <p:nvSpPr>
            <p:cNvPr id="47" name="Text Box 1052">
              <a:extLst>
                <a:ext uri="{FF2B5EF4-FFF2-40B4-BE49-F238E27FC236}">
                  <a16:creationId xmlns:a16="http://schemas.microsoft.com/office/drawing/2014/main" id="{721BFB44-4286-4E2F-8F78-F5AC7F6B6CB4}"/>
                </a:ext>
              </a:extLst>
            </p:cNvPr>
            <p:cNvSpPr txBox="1">
              <a:spLocks noChangeArrowheads="1"/>
            </p:cNvSpPr>
            <p:nvPr/>
          </p:nvSpPr>
          <p:spPr bwMode="auto">
            <a:xfrm>
              <a:off x="1333792" y="3763867"/>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6</a:t>
              </a:r>
            </a:p>
          </p:txBody>
        </p:sp>
        <p:sp>
          <p:nvSpPr>
            <p:cNvPr id="48" name="Text Box 1053">
              <a:extLst>
                <a:ext uri="{FF2B5EF4-FFF2-40B4-BE49-F238E27FC236}">
                  <a16:creationId xmlns:a16="http://schemas.microsoft.com/office/drawing/2014/main" id="{0F3A0B82-ECC1-4F89-9B07-6DE7488AC85D}"/>
                </a:ext>
              </a:extLst>
            </p:cNvPr>
            <p:cNvSpPr txBox="1">
              <a:spLocks noChangeArrowheads="1"/>
            </p:cNvSpPr>
            <p:nvPr/>
          </p:nvSpPr>
          <p:spPr bwMode="auto">
            <a:xfrm>
              <a:off x="703118" y="4338289"/>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4</a:t>
              </a:r>
            </a:p>
          </p:txBody>
        </p:sp>
        <p:sp>
          <p:nvSpPr>
            <p:cNvPr id="49" name="Text Box 1054">
              <a:extLst>
                <a:ext uri="{FF2B5EF4-FFF2-40B4-BE49-F238E27FC236}">
                  <a16:creationId xmlns:a16="http://schemas.microsoft.com/office/drawing/2014/main" id="{72E7B8C5-5E6B-4C84-93FA-E86A85A537BA}"/>
                </a:ext>
              </a:extLst>
            </p:cNvPr>
            <p:cNvSpPr txBox="1">
              <a:spLocks noChangeArrowheads="1"/>
            </p:cNvSpPr>
            <p:nvPr/>
          </p:nvSpPr>
          <p:spPr bwMode="auto">
            <a:xfrm>
              <a:off x="2144658" y="3237525"/>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4</a:t>
              </a:r>
            </a:p>
          </p:txBody>
        </p:sp>
        <p:sp>
          <p:nvSpPr>
            <p:cNvPr id="50" name="Text Box 1055">
              <a:extLst>
                <a:ext uri="{FF2B5EF4-FFF2-40B4-BE49-F238E27FC236}">
                  <a16:creationId xmlns:a16="http://schemas.microsoft.com/office/drawing/2014/main" id="{E642A612-4B2A-4115-98C5-3E3E50A45BED}"/>
                </a:ext>
              </a:extLst>
            </p:cNvPr>
            <p:cNvSpPr txBox="1">
              <a:spLocks noChangeArrowheads="1"/>
            </p:cNvSpPr>
            <p:nvPr/>
          </p:nvSpPr>
          <p:spPr bwMode="auto">
            <a:xfrm>
              <a:off x="3135717" y="3569019"/>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dirty="0">
                  <a:solidFill>
                    <a:schemeClr val="accent2"/>
                  </a:solidFill>
                  <a:latin typeface="Times New Roman" panose="02020603050405020304" pitchFamily="18" charset="0"/>
                </a:rPr>
                <a:t>4</a:t>
              </a:r>
            </a:p>
          </p:txBody>
        </p:sp>
        <p:sp>
          <p:nvSpPr>
            <p:cNvPr id="51" name="Text Box 1056">
              <a:extLst>
                <a:ext uri="{FF2B5EF4-FFF2-40B4-BE49-F238E27FC236}">
                  <a16:creationId xmlns:a16="http://schemas.microsoft.com/office/drawing/2014/main" id="{43BFDC7C-C9E8-44EC-A774-476985ACE113}"/>
                </a:ext>
              </a:extLst>
            </p:cNvPr>
            <p:cNvSpPr txBox="1">
              <a:spLocks noChangeArrowheads="1"/>
            </p:cNvSpPr>
            <p:nvPr/>
          </p:nvSpPr>
          <p:spPr bwMode="auto">
            <a:xfrm>
              <a:off x="4487161" y="3480452"/>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4</a:t>
              </a:r>
            </a:p>
          </p:txBody>
        </p:sp>
        <p:sp>
          <p:nvSpPr>
            <p:cNvPr id="52" name="Text Box 1057">
              <a:extLst>
                <a:ext uri="{FF2B5EF4-FFF2-40B4-BE49-F238E27FC236}">
                  <a16:creationId xmlns:a16="http://schemas.microsoft.com/office/drawing/2014/main" id="{01474A3D-BF16-43D4-BC0B-C0B25570A5B6}"/>
                </a:ext>
              </a:extLst>
            </p:cNvPr>
            <p:cNvSpPr txBox="1">
              <a:spLocks noChangeArrowheads="1"/>
            </p:cNvSpPr>
            <p:nvPr/>
          </p:nvSpPr>
          <p:spPr bwMode="auto">
            <a:xfrm>
              <a:off x="1829321" y="2873134"/>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3</a:t>
              </a:r>
              <a:endParaRPr kumimoji="1" lang="en-US" altLang="zh-CN" sz="2000">
                <a:latin typeface="Times New Roman" panose="02020603050405020304" pitchFamily="18" charset="0"/>
              </a:endParaRPr>
            </a:p>
          </p:txBody>
        </p:sp>
        <p:sp>
          <p:nvSpPr>
            <p:cNvPr id="53" name="Text Box 1058">
              <a:extLst>
                <a:ext uri="{FF2B5EF4-FFF2-40B4-BE49-F238E27FC236}">
                  <a16:creationId xmlns:a16="http://schemas.microsoft.com/office/drawing/2014/main" id="{5F92C33C-1CA3-4147-ACEF-35C8F4587459}"/>
                </a:ext>
              </a:extLst>
            </p:cNvPr>
            <p:cNvSpPr txBox="1">
              <a:spLocks noChangeArrowheads="1"/>
            </p:cNvSpPr>
            <p:nvPr/>
          </p:nvSpPr>
          <p:spPr bwMode="auto">
            <a:xfrm>
              <a:off x="3225814" y="4986095"/>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2</a:t>
              </a:r>
              <a:endParaRPr kumimoji="1" lang="en-US" altLang="zh-CN" sz="2000">
                <a:latin typeface="Times New Roman" panose="02020603050405020304" pitchFamily="18" charset="0"/>
              </a:endParaRPr>
            </a:p>
          </p:txBody>
        </p:sp>
        <p:sp>
          <p:nvSpPr>
            <p:cNvPr id="54" name="Text Box 1059">
              <a:extLst>
                <a:ext uri="{FF2B5EF4-FFF2-40B4-BE49-F238E27FC236}">
                  <a16:creationId xmlns:a16="http://schemas.microsoft.com/office/drawing/2014/main" id="{C53089EF-F4AC-43C8-8DDD-7810D294F901}"/>
                </a:ext>
              </a:extLst>
            </p:cNvPr>
            <p:cNvSpPr txBox="1">
              <a:spLocks noChangeArrowheads="1"/>
            </p:cNvSpPr>
            <p:nvPr/>
          </p:nvSpPr>
          <p:spPr bwMode="auto">
            <a:xfrm>
              <a:off x="3315910" y="4290210"/>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5</a:t>
              </a:r>
              <a:endParaRPr kumimoji="1" lang="en-US" altLang="zh-CN" sz="2000">
                <a:latin typeface="Times New Roman" panose="02020603050405020304" pitchFamily="18" charset="0"/>
              </a:endParaRPr>
            </a:p>
          </p:txBody>
        </p:sp>
        <p:sp>
          <p:nvSpPr>
            <p:cNvPr id="55" name="Text Box 1060">
              <a:extLst>
                <a:ext uri="{FF2B5EF4-FFF2-40B4-BE49-F238E27FC236}">
                  <a16:creationId xmlns:a16="http://schemas.microsoft.com/office/drawing/2014/main" id="{300EEF41-7196-46A1-951B-B6F282225880}"/>
                </a:ext>
              </a:extLst>
            </p:cNvPr>
            <p:cNvSpPr txBox="1">
              <a:spLocks noChangeArrowheads="1"/>
            </p:cNvSpPr>
            <p:nvPr/>
          </p:nvSpPr>
          <p:spPr bwMode="auto">
            <a:xfrm>
              <a:off x="4487161" y="4330697"/>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dirty="0">
                  <a:solidFill>
                    <a:schemeClr val="accent2"/>
                  </a:solidFill>
                  <a:latin typeface="Times New Roman" panose="02020603050405020304" pitchFamily="18" charset="0"/>
                </a:rPr>
                <a:t>5</a:t>
              </a:r>
              <a:endParaRPr kumimoji="1" lang="en-US" altLang="zh-CN" sz="2000" dirty="0">
                <a:latin typeface="Times New Roman" panose="02020603050405020304" pitchFamily="18" charset="0"/>
              </a:endParaRPr>
            </a:p>
          </p:txBody>
        </p:sp>
        <p:sp>
          <p:nvSpPr>
            <p:cNvPr id="56" name="Text Box 1061">
              <a:extLst>
                <a:ext uri="{FF2B5EF4-FFF2-40B4-BE49-F238E27FC236}">
                  <a16:creationId xmlns:a16="http://schemas.microsoft.com/office/drawing/2014/main" id="{8907C7C0-FA19-4EE5-BAD4-1C4535C20FBE}"/>
                </a:ext>
              </a:extLst>
            </p:cNvPr>
            <p:cNvSpPr txBox="1">
              <a:spLocks noChangeArrowheads="1"/>
            </p:cNvSpPr>
            <p:nvPr/>
          </p:nvSpPr>
          <p:spPr bwMode="auto">
            <a:xfrm>
              <a:off x="1829321" y="4986095"/>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3</a:t>
              </a:r>
              <a:endParaRPr kumimoji="1" lang="en-US" altLang="zh-CN" sz="2000">
                <a:latin typeface="Times New Roman" panose="02020603050405020304" pitchFamily="18" charset="0"/>
              </a:endParaRPr>
            </a:p>
          </p:txBody>
        </p:sp>
        <p:sp>
          <p:nvSpPr>
            <p:cNvPr id="57" name="Text Box 1062">
              <a:extLst>
                <a:ext uri="{FF2B5EF4-FFF2-40B4-BE49-F238E27FC236}">
                  <a16:creationId xmlns:a16="http://schemas.microsoft.com/office/drawing/2014/main" id="{D44AC79A-0C08-45B8-A42C-10A6F5F30078}"/>
                </a:ext>
              </a:extLst>
            </p:cNvPr>
            <p:cNvSpPr txBox="1">
              <a:spLocks noChangeArrowheads="1"/>
            </p:cNvSpPr>
            <p:nvPr/>
          </p:nvSpPr>
          <p:spPr bwMode="auto">
            <a:xfrm>
              <a:off x="2144658" y="4330697"/>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1</a:t>
              </a:r>
              <a:endParaRPr kumimoji="1" lang="en-US" altLang="zh-CN" sz="2000">
                <a:latin typeface="Times New Roman" panose="02020603050405020304" pitchFamily="18" charset="0"/>
              </a:endParaRPr>
            </a:p>
          </p:txBody>
        </p:sp>
        <p:sp>
          <p:nvSpPr>
            <p:cNvPr id="58" name="Text Box 1063">
              <a:extLst>
                <a:ext uri="{FF2B5EF4-FFF2-40B4-BE49-F238E27FC236}">
                  <a16:creationId xmlns:a16="http://schemas.microsoft.com/office/drawing/2014/main" id="{A7761E7D-21A3-4A9C-A71D-D6D0EBF24191}"/>
                </a:ext>
              </a:extLst>
            </p:cNvPr>
            <p:cNvSpPr txBox="1">
              <a:spLocks noChangeArrowheads="1"/>
            </p:cNvSpPr>
            <p:nvPr/>
          </p:nvSpPr>
          <p:spPr bwMode="auto">
            <a:xfrm>
              <a:off x="1784273" y="3439964"/>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2</a:t>
              </a:r>
              <a:endParaRPr kumimoji="1" lang="en-US" altLang="zh-CN" sz="2000">
                <a:latin typeface="Times New Roman" panose="02020603050405020304" pitchFamily="18" charset="0"/>
              </a:endParaRPr>
            </a:p>
          </p:txBody>
        </p:sp>
        <p:sp>
          <p:nvSpPr>
            <p:cNvPr id="59" name="Text Box 1064">
              <a:extLst>
                <a:ext uri="{FF2B5EF4-FFF2-40B4-BE49-F238E27FC236}">
                  <a16:creationId xmlns:a16="http://schemas.microsoft.com/office/drawing/2014/main" id="{E79232EC-F6DF-4701-93E1-0FF0A3FFA147}"/>
                </a:ext>
              </a:extLst>
            </p:cNvPr>
            <p:cNvSpPr txBox="1">
              <a:spLocks noChangeArrowheads="1"/>
            </p:cNvSpPr>
            <p:nvPr/>
          </p:nvSpPr>
          <p:spPr bwMode="auto">
            <a:xfrm>
              <a:off x="3315910" y="2873134"/>
              <a:ext cx="135144" cy="399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chemeClr val="accent2"/>
                  </a:solidFill>
                  <a:latin typeface="Times New Roman" panose="02020603050405020304" pitchFamily="18" charset="0"/>
                </a:rPr>
                <a:t>2</a:t>
              </a:r>
              <a:endParaRPr kumimoji="1" lang="en-US" altLang="zh-CN" sz="2000">
                <a:latin typeface="Times New Roman" panose="02020603050405020304" pitchFamily="18" charset="0"/>
              </a:endParaRPr>
            </a:p>
          </p:txBody>
        </p:sp>
        <p:sp>
          <p:nvSpPr>
            <p:cNvPr id="60" name="Line 1038">
              <a:extLst>
                <a:ext uri="{FF2B5EF4-FFF2-40B4-BE49-F238E27FC236}">
                  <a16:creationId xmlns:a16="http://schemas.microsoft.com/office/drawing/2014/main" id="{10208656-1F97-4EB0-8525-F3BDD2765CF1}"/>
                </a:ext>
              </a:extLst>
            </p:cNvPr>
            <p:cNvSpPr>
              <a:spLocks noChangeShapeType="1"/>
            </p:cNvSpPr>
            <p:nvPr/>
          </p:nvSpPr>
          <p:spPr bwMode="auto">
            <a:xfrm flipV="1">
              <a:off x="400878" y="3424745"/>
              <a:ext cx="765818" cy="6478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a:p>
          </p:txBody>
        </p:sp>
      </p:grpSp>
      <p:sp>
        <p:nvSpPr>
          <p:cNvPr id="2" name="矩形 1">
            <a:extLst>
              <a:ext uri="{FF2B5EF4-FFF2-40B4-BE49-F238E27FC236}">
                <a16:creationId xmlns:a16="http://schemas.microsoft.com/office/drawing/2014/main" id="{EA703E3E-8A81-4EAF-AA97-CB1E41DFD492}"/>
              </a:ext>
            </a:extLst>
          </p:cNvPr>
          <p:cNvSpPr/>
          <p:nvPr/>
        </p:nvSpPr>
        <p:spPr>
          <a:xfrm>
            <a:off x="4932040" y="3423757"/>
            <a:ext cx="3704860" cy="369332"/>
          </a:xfrm>
          <a:prstGeom prst="rect">
            <a:avLst/>
          </a:prstGeom>
        </p:spPr>
        <p:txBody>
          <a:bodyPr wrap="none">
            <a:spAutoFit/>
          </a:bodyPr>
          <a:lstStyle/>
          <a:p>
            <a:r>
              <a:rPr lang="zh-CN" altLang="en-US" b="1" dirty="0">
                <a:solidFill>
                  <a:schemeClr val="tx2"/>
                </a:solidFill>
              </a:rPr>
              <a:t>例如：路</a:t>
            </a:r>
            <a:r>
              <a:rPr lang="en-US" altLang="zh-CN" b="1" dirty="0">
                <a:solidFill>
                  <a:schemeClr val="tx2"/>
                </a:solidFill>
              </a:rPr>
              <a:t>(0-&gt;2-&gt;5)</a:t>
            </a:r>
            <a:r>
              <a:rPr lang="zh-CN" altLang="en-US" b="1" dirty="0">
                <a:solidFill>
                  <a:schemeClr val="tx2"/>
                </a:solidFill>
              </a:rPr>
              <a:t>的通过能力为</a:t>
            </a:r>
            <a:r>
              <a:rPr lang="en-US" altLang="zh-CN" b="1" dirty="0">
                <a:solidFill>
                  <a:schemeClr val="tx2"/>
                </a:solidFill>
              </a:rPr>
              <a:t>3</a:t>
            </a:r>
            <a:r>
              <a:rPr lang="zh-CN" altLang="en-US" b="1" dirty="0">
                <a:solidFill>
                  <a:schemeClr val="tx2"/>
                </a:solidFill>
              </a:rPr>
              <a:t>。</a:t>
            </a:r>
            <a:endParaRPr lang="zh-CN" altLang="en-US" b="1" dirty="0"/>
          </a:p>
        </p:txBody>
      </p:sp>
      <p:sp>
        <p:nvSpPr>
          <p:cNvPr id="3" name="灯片编号占位符 2">
            <a:extLst>
              <a:ext uri="{FF2B5EF4-FFF2-40B4-BE49-F238E27FC236}">
                <a16:creationId xmlns:a16="http://schemas.microsoft.com/office/drawing/2014/main" id="{A04075CE-B9B3-4D31-BFB1-FDE9804EE56A}"/>
              </a:ext>
            </a:extLst>
          </p:cNvPr>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4387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5">
            <a:extLst>
              <a:ext uri="{FF2B5EF4-FFF2-40B4-BE49-F238E27FC236}">
                <a16:creationId xmlns:a16="http://schemas.microsoft.com/office/drawing/2014/main" id="{AF251ED5-D30A-440A-BE17-15F755060804}"/>
              </a:ext>
            </a:extLst>
          </p:cNvPr>
          <p:cNvSpPr>
            <a:spLocks noChangeArrowheads="1"/>
          </p:cNvSpPr>
          <p:nvPr/>
        </p:nvSpPr>
        <p:spPr bwMode="auto">
          <a:xfrm>
            <a:off x="195262" y="902821"/>
            <a:ext cx="588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spcBef>
                <a:spcPct val="0"/>
              </a:spcBef>
            </a:pPr>
            <a:r>
              <a:rPr kumimoji="0" lang="en-US" altLang="zh-CN" dirty="0">
                <a:solidFill>
                  <a:schemeClr val="tx2"/>
                </a:solidFill>
              </a:rPr>
              <a:t>2. </a:t>
            </a:r>
            <a:r>
              <a:rPr lang="zh-CN" altLang="en-US" dirty="0"/>
              <a:t>最短路问题的变种：</a:t>
            </a:r>
            <a:r>
              <a:rPr kumimoji="0" lang="zh-CN" altLang="en-US" dirty="0">
                <a:solidFill>
                  <a:schemeClr val="tx2"/>
                </a:solidFill>
              </a:rPr>
              <a:t>最大容量路</a:t>
            </a:r>
          </a:p>
        </p:txBody>
      </p:sp>
      <p:sp>
        <p:nvSpPr>
          <p:cNvPr id="14345" name="Rectangle 9">
            <a:extLst>
              <a:ext uri="{FF2B5EF4-FFF2-40B4-BE49-F238E27FC236}">
                <a16:creationId xmlns:a16="http://schemas.microsoft.com/office/drawing/2014/main" id="{33175B94-F279-4F78-900F-72E4BCC584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6" name="Rectangle 11">
            <a:extLst>
              <a:ext uri="{FF2B5EF4-FFF2-40B4-BE49-F238E27FC236}">
                <a16:creationId xmlns:a16="http://schemas.microsoft.com/office/drawing/2014/main" id="{2F0FA92F-22AA-41C2-909B-37CF6E33C503}"/>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9" name="Rectangle 16">
            <a:extLst>
              <a:ext uri="{FF2B5EF4-FFF2-40B4-BE49-F238E27FC236}">
                <a16:creationId xmlns:a16="http://schemas.microsoft.com/office/drawing/2014/main" id="{A471E070-A2F4-43F3-B69F-A5A8BFF20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2">
            <a:extLst>
              <a:ext uri="{FF2B5EF4-FFF2-40B4-BE49-F238E27FC236}">
                <a16:creationId xmlns:a16="http://schemas.microsoft.com/office/drawing/2014/main" id="{93672FB7-A814-47A6-8424-36871456821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 name="Picture 2" descr="http://www.scut.edu.cn/publish2/news/intro/logo/resource/1smevus1otq84b.jpg">
            <a:extLst>
              <a:ext uri="{FF2B5EF4-FFF2-40B4-BE49-F238E27FC236}">
                <a16:creationId xmlns:a16="http://schemas.microsoft.com/office/drawing/2014/main" id="{2B1F1D18-2105-4947-9581-4C0C32BDD80E}"/>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20" name="矩形 19">
            <a:extLst>
              <a:ext uri="{FF2B5EF4-FFF2-40B4-BE49-F238E27FC236}">
                <a16:creationId xmlns:a16="http://schemas.microsoft.com/office/drawing/2014/main" id="{209635A4-4122-4F37-BD38-CFE4EB799287}"/>
              </a:ext>
            </a:extLst>
          </p:cNvPr>
          <p:cNvSpPr/>
          <p:nvPr/>
        </p:nvSpPr>
        <p:spPr>
          <a:xfrm>
            <a:off x="0" y="17164"/>
            <a:ext cx="9144000"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最短路问题的应用</a:t>
            </a:r>
            <a:endParaRPr lang="zh-CN" altLang="en-US" sz="4400" b="1" dirty="0">
              <a:latin typeface="+mj-ea"/>
            </a:endParaRPr>
          </a:p>
        </p:txBody>
      </p:sp>
      <p:sp>
        <p:nvSpPr>
          <p:cNvPr id="15" name="Rectangle 5">
            <a:extLst>
              <a:ext uri="{FF2B5EF4-FFF2-40B4-BE49-F238E27FC236}">
                <a16:creationId xmlns:a16="http://schemas.microsoft.com/office/drawing/2014/main" id="{851589DE-F9DE-4582-8015-A99B91576149}"/>
              </a:ext>
            </a:extLst>
          </p:cNvPr>
          <p:cNvSpPr>
            <a:spLocks noChangeArrowheads="1"/>
          </p:cNvSpPr>
          <p:nvPr/>
        </p:nvSpPr>
        <p:spPr bwMode="auto">
          <a:xfrm>
            <a:off x="234392" y="1531589"/>
            <a:ext cx="6468144" cy="127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pPr>
            <a:r>
              <a:rPr kumimoji="0" lang="zh-CN" altLang="en-US" sz="2400" dirty="0">
                <a:solidFill>
                  <a:schemeClr val="tx2"/>
                </a:solidFill>
              </a:rPr>
              <a:t>设在图 </a:t>
            </a:r>
            <a:r>
              <a:rPr kumimoji="0" lang="en-US" altLang="zh-CN" sz="2400" dirty="0">
                <a:solidFill>
                  <a:schemeClr val="tx2"/>
                </a:solidFill>
              </a:rPr>
              <a:t>G = (V , E , w) </a:t>
            </a:r>
            <a:r>
              <a:rPr kumimoji="0" lang="zh-CN" altLang="en-US" sz="2400" dirty="0">
                <a:solidFill>
                  <a:schemeClr val="tx2"/>
                </a:solidFill>
              </a:rPr>
              <a:t>中，权 </a:t>
            </a:r>
            <a:r>
              <a:rPr kumimoji="0" lang="en-US" altLang="zh-CN" sz="2400" dirty="0">
                <a:solidFill>
                  <a:schemeClr val="tx2"/>
                </a:solidFill>
              </a:rPr>
              <a:t>w(e) </a:t>
            </a:r>
            <a:r>
              <a:rPr kumimoji="0" lang="zh-CN" altLang="en-US" sz="2400" dirty="0">
                <a:solidFill>
                  <a:schemeClr val="tx2"/>
                </a:solidFill>
              </a:rPr>
              <a:t>表示边 </a:t>
            </a:r>
            <a:r>
              <a:rPr kumimoji="0" lang="en-US" altLang="zh-CN" sz="2400" i="1" dirty="0">
                <a:solidFill>
                  <a:schemeClr val="tx2"/>
                </a:solidFill>
              </a:rPr>
              <a:t>e</a:t>
            </a:r>
            <a:r>
              <a:rPr kumimoji="0" lang="en-US" altLang="zh-CN" sz="2400" dirty="0">
                <a:solidFill>
                  <a:schemeClr val="tx2"/>
                </a:solidFill>
              </a:rPr>
              <a:t> </a:t>
            </a:r>
            <a:r>
              <a:rPr kumimoji="0" lang="zh-CN" altLang="en-US" sz="2400" dirty="0">
                <a:solidFill>
                  <a:schemeClr val="tx2"/>
                </a:solidFill>
              </a:rPr>
              <a:t>的通过能力</a:t>
            </a:r>
            <a:r>
              <a:rPr kumimoji="0" lang="en-US" altLang="zh-CN" sz="2400" dirty="0">
                <a:solidFill>
                  <a:schemeClr val="tx2"/>
                </a:solidFill>
                <a:latin typeface="宋体" panose="02010600030101010101" pitchFamily="2" charset="-122"/>
              </a:rPr>
              <a:t>(</a:t>
            </a:r>
            <a:r>
              <a:rPr kumimoji="0" lang="zh-CN" altLang="en-US" sz="2400" dirty="0">
                <a:solidFill>
                  <a:schemeClr val="tx2"/>
                </a:solidFill>
              </a:rPr>
              <a:t>或容量</a:t>
            </a:r>
            <a:r>
              <a:rPr kumimoji="0" lang="en-US" altLang="zh-CN" sz="2400" dirty="0">
                <a:solidFill>
                  <a:schemeClr val="tx2"/>
                </a:solidFill>
                <a:latin typeface="宋体" panose="02010600030101010101" pitchFamily="2" charset="-122"/>
              </a:rPr>
              <a:t>)</a:t>
            </a:r>
            <a:r>
              <a:rPr kumimoji="0" lang="zh-CN" altLang="en-US" sz="2400" dirty="0">
                <a:solidFill>
                  <a:schemeClr val="tx2"/>
                </a:solidFill>
              </a:rPr>
              <a:t>，求 </a:t>
            </a:r>
            <a:r>
              <a:rPr kumimoji="0" lang="en-US" altLang="zh-CN" sz="2400" dirty="0">
                <a:solidFill>
                  <a:schemeClr val="tx2"/>
                </a:solidFill>
              </a:rPr>
              <a:t>G </a:t>
            </a:r>
            <a:r>
              <a:rPr kumimoji="0" lang="zh-CN" altLang="en-US" sz="2400" dirty="0">
                <a:solidFill>
                  <a:schemeClr val="tx2"/>
                </a:solidFill>
              </a:rPr>
              <a:t>中指定两点间的一条通过能力最大的路。</a:t>
            </a:r>
          </a:p>
        </p:txBody>
      </p:sp>
      <p:sp>
        <p:nvSpPr>
          <p:cNvPr id="17" name="Rectangle 18">
            <a:extLst>
              <a:ext uri="{FF2B5EF4-FFF2-40B4-BE49-F238E27FC236}">
                <a16:creationId xmlns:a16="http://schemas.microsoft.com/office/drawing/2014/main" id="{A0B7E377-B3E5-4D4B-A541-644BEC0DA9EC}"/>
              </a:ext>
            </a:extLst>
          </p:cNvPr>
          <p:cNvSpPr>
            <a:spLocks noChangeArrowheads="1"/>
          </p:cNvSpPr>
          <p:nvPr/>
        </p:nvSpPr>
        <p:spPr bwMode="auto">
          <a:xfrm>
            <a:off x="7020272" y="966481"/>
            <a:ext cx="180022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pPr>
            <a:r>
              <a:rPr kumimoji="0" lang="zh-CN" altLang="en-US" sz="2400">
                <a:solidFill>
                  <a:schemeClr val="tx2"/>
                </a:solidFill>
              </a:rPr>
              <a:t>一条路的通过能力等于路上各边通过能力的最小值。 </a:t>
            </a:r>
          </a:p>
        </p:txBody>
      </p:sp>
      <p:sp>
        <p:nvSpPr>
          <p:cNvPr id="21" name="AutoShape 22">
            <a:extLst>
              <a:ext uri="{FF2B5EF4-FFF2-40B4-BE49-F238E27FC236}">
                <a16:creationId xmlns:a16="http://schemas.microsoft.com/office/drawing/2014/main" id="{FF3D2E02-7B99-44A8-B8EC-98ED5EA6EFC0}"/>
              </a:ext>
            </a:extLst>
          </p:cNvPr>
          <p:cNvSpPr>
            <a:spLocks noChangeArrowheads="1"/>
          </p:cNvSpPr>
          <p:nvPr/>
        </p:nvSpPr>
        <p:spPr bwMode="auto">
          <a:xfrm>
            <a:off x="6975822" y="925206"/>
            <a:ext cx="1871663" cy="2232025"/>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 name="Object 6">
            <a:extLst>
              <a:ext uri="{FF2B5EF4-FFF2-40B4-BE49-F238E27FC236}">
                <a16:creationId xmlns:a16="http://schemas.microsoft.com/office/drawing/2014/main" id="{05693675-629F-4E8D-834B-64CD95611C61}"/>
              </a:ext>
            </a:extLst>
          </p:cNvPr>
          <p:cNvGraphicFramePr>
            <a:graphicFrameLocks noChangeAspect="1"/>
          </p:cNvGraphicFramePr>
          <p:nvPr>
            <p:extLst>
              <p:ext uri="{D42A27DB-BD31-4B8C-83A1-F6EECF244321}">
                <p14:modId xmlns:p14="http://schemas.microsoft.com/office/powerpoint/2010/main" val="3199674168"/>
              </p:ext>
            </p:extLst>
          </p:nvPr>
        </p:nvGraphicFramePr>
        <p:xfrm>
          <a:off x="252759" y="3463598"/>
          <a:ext cx="7667625" cy="508000"/>
        </p:xfrm>
        <a:graphic>
          <a:graphicData uri="http://schemas.openxmlformats.org/presentationml/2006/ole">
            <mc:AlternateContent xmlns:mc="http://schemas.openxmlformats.org/markup-compatibility/2006">
              <mc:Choice xmlns:v="urn:schemas-microsoft-com:vml" Requires="v">
                <p:oleObj spid="_x0000_s92312" name="Equation" r:id="rId4" imgW="3466800" imgH="228600" progId="Equation.DSMT4">
                  <p:embed/>
                </p:oleObj>
              </mc:Choice>
              <mc:Fallback>
                <p:oleObj name="Equation" r:id="rId4" imgW="3466800" imgH="228600" progId="Equation.DSMT4">
                  <p:embed/>
                  <p:pic>
                    <p:nvPicPr>
                      <p:cNvPr id="15362" name="Object 6">
                        <a:extLst>
                          <a:ext uri="{FF2B5EF4-FFF2-40B4-BE49-F238E27FC236}">
                            <a16:creationId xmlns:a16="http://schemas.microsoft.com/office/drawing/2014/main" id="{82E41F12-68FB-4D38-9010-6575F642D362}"/>
                          </a:ext>
                        </a:extLst>
                      </p:cNvPr>
                      <p:cNvPicPr>
                        <a:picLocks noChangeAspect="1" noChangeArrowheads="1"/>
                      </p:cNvPicPr>
                      <p:nvPr/>
                    </p:nvPicPr>
                    <p:blipFill>
                      <a:blip r:embed="rId5"/>
                      <a:srcRect/>
                      <a:stretch>
                        <a:fillRect/>
                      </a:stretch>
                    </p:blipFill>
                    <p:spPr bwMode="auto">
                      <a:xfrm>
                        <a:off x="252759" y="3463598"/>
                        <a:ext cx="76676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7">
            <a:extLst>
              <a:ext uri="{FF2B5EF4-FFF2-40B4-BE49-F238E27FC236}">
                <a16:creationId xmlns:a16="http://schemas.microsoft.com/office/drawing/2014/main" id="{684744B2-C026-4B36-81D2-35FF8A02A348}"/>
              </a:ext>
            </a:extLst>
          </p:cNvPr>
          <p:cNvGraphicFramePr>
            <a:graphicFrameLocks noChangeAspect="1"/>
          </p:cNvGraphicFramePr>
          <p:nvPr>
            <p:extLst>
              <p:ext uri="{D42A27DB-BD31-4B8C-83A1-F6EECF244321}">
                <p14:modId xmlns:p14="http://schemas.microsoft.com/office/powerpoint/2010/main" val="2500190053"/>
              </p:ext>
            </p:extLst>
          </p:nvPr>
        </p:nvGraphicFramePr>
        <p:xfrm>
          <a:off x="234392" y="4099976"/>
          <a:ext cx="8188325" cy="1046163"/>
        </p:xfrm>
        <a:graphic>
          <a:graphicData uri="http://schemas.openxmlformats.org/presentationml/2006/ole">
            <mc:AlternateContent xmlns:mc="http://schemas.openxmlformats.org/markup-compatibility/2006">
              <mc:Choice xmlns:v="urn:schemas-microsoft-com:vml" Requires="v">
                <p:oleObj spid="_x0000_s92313" name="Equation" r:id="rId6" imgW="3644640" imgH="482400" progId="Equation.DSMT4">
                  <p:embed/>
                </p:oleObj>
              </mc:Choice>
              <mc:Fallback>
                <p:oleObj name="Equation" r:id="rId6" imgW="3644640" imgH="482400" progId="Equation.DSMT4">
                  <p:embed/>
                  <p:pic>
                    <p:nvPicPr>
                      <p:cNvPr id="15363" name="Object 7">
                        <a:extLst>
                          <a:ext uri="{FF2B5EF4-FFF2-40B4-BE49-F238E27FC236}">
                            <a16:creationId xmlns:a16="http://schemas.microsoft.com/office/drawing/2014/main" id="{210B126F-FC27-4B05-B784-D092949C174D}"/>
                          </a:ext>
                        </a:extLst>
                      </p:cNvPr>
                      <p:cNvPicPr>
                        <a:picLocks noChangeAspect="1" noChangeArrowheads="1"/>
                      </p:cNvPicPr>
                      <p:nvPr/>
                    </p:nvPicPr>
                    <p:blipFill>
                      <a:blip r:embed="rId7"/>
                      <a:srcRect/>
                      <a:stretch>
                        <a:fillRect/>
                      </a:stretch>
                    </p:blipFill>
                    <p:spPr bwMode="auto">
                      <a:xfrm>
                        <a:off x="234392" y="4099976"/>
                        <a:ext cx="8188325"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8">
            <a:extLst>
              <a:ext uri="{FF2B5EF4-FFF2-40B4-BE49-F238E27FC236}">
                <a16:creationId xmlns:a16="http://schemas.microsoft.com/office/drawing/2014/main" id="{A8C08CEF-8FA0-4D43-AF83-9CC10F9B0ACD}"/>
              </a:ext>
            </a:extLst>
          </p:cNvPr>
          <p:cNvGraphicFramePr>
            <a:graphicFrameLocks noChangeAspect="1"/>
          </p:cNvGraphicFramePr>
          <p:nvPr>
            <p:extLst>
              <p:ext uri="{D42A27DB-BD31-4B8C-83A1-F6EECF244321}">
                <p14:modId xmlns:p14="http://schemas.microsoft.com/office/powerpoint/2010/main" val="2007037620"/>
              </p:ext>
            </p:extLst>
          </p:nvPr>
        </p:nvGraphicFramePr>
        <p:xfrm>
          <a:off x="234392" y="5111601"/>
          <a:ext cx="8539162" cy="1052512"/>
        </p:xfrm>
        <a:graphic>
          <a:graphicData uri="http://schemas.openxmlformats.org/presentationml/2006/ole">
            <mc:AlternateContent xmlns:mc="http://schemas.openxmlformats.org/markup-compatibility/2006">
              <mc:Choice xmlns:v="urn:schemas-microsoft-com:vml" Requires="v">
                <p:oleObj spid="_x0000_s92314" name="Equation" r:id="rId8" imgW="3809880" imgH="482400" progId="Equation.DSMT4">
                  <p:embed/>
                </p:oleObj>
              </mc:Choice>
              <mc:Fallback>
                <p:oleObj name="Equation" r:id="rId8" imgW="3809880" imgH="482400" progId="Equation.DSMT4">
                  <p:embed/>
                  <p:pic>
                    <p:nvPicPr>
                      <p:cNvPr id="15364" name="Object 8">
                        <a:extLst>
                          <a:ext uri="{FF2B5EF4-FFF2-40B4-BE49-F238E27FC236}">
                            <a16:creationId xmlns:a16="http://schemas.microsoft.com/office/drawing/2014/main" id="{95FFE662-69AE-415C-8AB4-70A2F8C8B444}"/>
                          </a:ext>
                        </a:extLst>
                      </p:cNvPr>
                      <p:cNvPicPr>
                        <a:picLocks noChangeAspect="1" noChangeArrowheads="1"/>
                      </p:cNvPicPr>
                      <p:nvPr/>
                    </p:nvPicPr>
                    <p:blipFill>
                      <a:blip r:embed="rId9"/>
                      <a:srcRect/>
                      <a:stretch>
                        <a:fillRect/>
                      </a:stretch>
                    </p:blipFill>
                    <p:spPr bwMode="auto">
                      <a:xfrm>
                        <a:off x="234392" y="5111601"/>
                        <a:ext cx="8539162"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圆角 1">
            <a:extLst>
              <a:ext uri="{FF2B5EF4-FFF2-40B4-BE49-F238E27FC236}">
                <a16:creationId xmlns:a16="http://schemas.microsoft.com/office/drawing/2014/main" id="{50AF00D3-A8E4-49B1-9AF2-D5F39F2D3432}"/>
              </a:ext>
            </a:extLst>
          </p:cNvPr>
          <p:cNvSpPr/>
          <p:nvPr/>
        </p:nvSpPr>
        <p:spPr>
          <a:xfrm>
            <a:off x="2267744" y="4644377"/>
            <a:ext cx="5688632" cy="5079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75B21058-8689-471A-9B98-F3CF7AFE7466}"/>
              </a:ext>
            </a:extLst>
          </p:cNvPr>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3262241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22</a:t>
            </a:fld>
            <a:endParaRPr lang="zh-CN" altLang="en-US" b="1" dirty="0">
              <a:solidFill>
                <a:srgbClr val="FF0000"/>
              </a:solidFill>
            </a:endParaRPr>
          </a:p>
        </p:txBody>
      </p:sp>
      <p:sp>
        <p:nvSpPr>
          <p:cNvPr id="2" name="矩形 1"/>
          <p:cNvSpPr/>
          <p:nvPr/>
        </p:nvSpPr>
        <p:spPr>
          <a:xfrm>
            <a:off x="25907" y="17164"/>
            <a:ext cx="9118093"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最小生成树及算法</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20" name="Text Box 4">
            <a:extLst>
              <a:ext uri="{FF2B5EF4-FFF2-40B4-BE49-F238E27FC236}">
                <a16:creationId xmlns:a16="http://schemas.microsoft.com/office/drawing/2014/main" id="{8850F2BC-CC9C-4907-85BB-0A7690534DCA}"/>
              </a:ext>
            </a:extLst>
          </p:cNvPr>
          <p:cNvSpPr txBox="1">
            <a:spLocks noChangeArrowheads="1"/>
          </p:cNvSpPr>
          <p:nvPr/>
        </p:nvSpPr>
        <p:spPr bwMode="auto">
          <a:xfrm>
            <a:off x="251520" y="990264"/>
            <a:ext cx="39763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Wingdings" panose="05000000000000000000" pitchFamily="2" charset="2"/>
              <a:buChar char="n"/>
            </a:pPr>
            <a:r>
              <a:rPr lang="zh-CN" altLang="en-US" sz="2800" b="1" dirty="0"/>
              <a:t>树的定义与树的特征</a:t>
            </a:r>
          </a:p>
        </p:txBody>
      </p:sp>
      <p:sp>
        <p:nvSpPr>
          <p:cNvPr id="21" name="Text Box 6">
            <a:extLst>
              <a:ext uri="{FF2B5EF4-FFF2-40B4-BE49-F238E27FC236}">
                <a16:creationId xmlns:a16="http://schemas.microsoft.com/office/drawing/2014/main" id="{3DD91C81-01D3-4C77-9B2D-01EE10365D47}"/>
              </a:ext>
            </a:extLst>
          </p:cNvPr>
          <p:cNvSpPr txBox="1">
            <a:spLocks noChangeArrowheads="1"/>
          </p:cNvSpPr>
          <p:nvPr/>
        </p:nvSpPr>
        <p:spPr bwMode="auto">
          <a:xfrm>
            <a:off x="899592" y="2679791"/>
            <a:ext cx="675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mj-ea"/>
                <a:ea typeface="+mj-ea"/>
              </a:rPr>
              <a:t>树中的边称为</a:t>
            </a:r>
            <a:r>
              <a:rPr lang="zh-CN" altLang="en-US" sz="2400" b="1" dirty="0">
                <a:solidFill>
                  <a:schemeClr val="accent2"/>
                </a:solidFill>
                <a:latin typeface="+mj-ea"/>
                <a:ea typeface="+mj-ea"/>
              </a:rPr>
              <a:t>树枝</a:t>
            </a:r>
            <a:r>
              <a:rPr lang="en-US" altLang="zh-CN" sz="2400" b="1" dirty="0">
                <a:latin typeface="+mj-ea"/>
                <a:ea typeface="+mj-ea"/>
              </a:rPr>
              <a:t>. </a:t>
            </a:r>
            <a:r>
              <a:rPr lang="zh-CN" altLang="en-US" sz="2400" b="1" dirty="0">
                <a:latin typeface="+mj-ea"/>
                <a:ea typeface="+mj-ea"/>
              </a:rPr>
              <a:t>树中度为</a:t>
            </a:r>
            <a:r>
              <a:rPr lang="en-US" altLang="zh-CN" sz="2400" b="1" dirty="0">
                <a:latin typeface="+mj-ea"/>
                <a:ea typeface="+mj-ea"/>
              </a:rPr>
              <a:t>1</a:t>
            </a:r>
            <a:r>
              <a:rPr lang="zh-CN" altLang="en-US" sz="2400" b="1" dirty="0">
                <a:latin typeface="+mj-ea"/>
                <a:ea typeface="+mj-ea"/>
              </a:rPr>
              <a:t>的顶点称为</a:t>
            </a:r>
            <a:r>
              <a:rPr lang="zh-CN" altLang="en-US" sz="2400" b="1" dirty="0">
                <a:solidFill>
                  <a:schemeClr val="accent2"/>
                </a:solidFill>
                <a:latin typeface="+mj-ea"/>
                <a:ea typeface="+mj-ea"/>
              </a:rPr>
              <a:t>树叶</a:t>
            </a:r>
            <a:r>
              <a:rPr lang="en-US" altLang="zh-CN" sz="2400" b="1" dirty="0">
                <a:latin typeface="+mj-ea"/>
                <a:ea typeface="+mj-ea"/>
              </a:rPr>
              <a:t> </a:t>
            </a:r>
          </a:p>
        </p:txBody>
      </p:sp>
      <p:sp>
        <p:nvSpPr>
          <p:cNvPr id="23" name="Text Box 7">
            <a:extLst>
              <a:ext uri="{FF2B5EF4-FFF2-40B4-BE49-F238E27FC236}">
                <a16:creationId xmlns:a16="http://schemas.microsoft.com/office/drawing/2014/main" id="{CB8E9F7B-581E-415D-90F4-33A137F8310E}"/>
              </a:ext>
            </a:extLst>
          </p:cNvPr>
          <p:cNvSpPr txBox="1">
            <a:spLocks noChangeArrowheads="1"/>
          </p:cNvSpPr>
          <p:nvPr/>
        </p:nvSpPr>
        <p:spPr bwMode="auto">
          <a:xfrm>
            <a:off x="899592" y="2173973"/>
            <a:ext cx="3731389" cy="507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mj-ea"/>
                <a:ea typeface="+mj-ea"/>
              </a:rPr>
              <a:t>孤立顶点称为</a:t>
            </a:r>
            <a:r>
              <a:rPr lang="zh-CN" altLang="en-US" sz="2400" b="1" dirty="0">
                <a:solidFill>
                  <a:schemeClr val="accent2"/>
                </a:solidFill>
                <a:latin typeface="+mj-ea"/>
                <a:ea typeface="+mj-ea"/>
              </a:rPr>
              <a:t>平凡树</a:t>
            </a:r>
            <a:r>
              <a:rPr lang="en-US" altLang="zh-CN" sz="2400" b="1" dirty="0">
                <a:latin typeface="+mj-ea"/>
                <a:ea typeface="+mj-ea"/>
              </a:rPr>
              <a:t> </a:t>
            </a:r>
          </a:p>
        </p:txBody>
      </p:sp>
      <p:sp>
        <p:nvSpPr>
          <p:cNvPr id="28" name="Text Box 12">
            <a:extLst>
              <a:ext uri="{FF2B5EF4-FFF2-40B4-BE49-F238E27FC236}">
                <a16:creationId xmlns:a16="http://schemas.microsoft.com/office/drawing/2014/main" id="{F08A6AB7-7377-491E-A5F4-1A13716ADD15}"/>
              </a:ext>
            </a:extLst>
          </p:cNvPr>
          <p:cNvSpPr txBox="1">
            <a:spLocks noChangeArrowheads="1"/>
          </p:cNvSpPr>
          <p:nvPr/>
        </p:nvSpPr>
        <p:spPr bwMode="auto">
          <a:xfrm>
            <a:off x="4522143" y="4547266"/>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pSp>
        <p:nvGrpSpPr>
          <p:cNvPr id="3" name="组合 2">
            <a:extLst>
              <a:ext uri="{FF2B5EF4-FFF2-40B4-BE49-F238E27FC236}">
                <a16:creationId xmlns:a16="http://schemas.microsoft.com/office/drawing/2014/main" id="{089B11BF-00DB-4175-9784-981008BFE42D}"/>
              </a:ext>
            </a:extLst>
          </p:cNvPr>
          <p:cNvGrpSpPr/>
          <p:nvPr/>
        </p:nvGrpSpPr>
        <p:grpSpPr>
          <a:xfrm>
            <a:off x="1067246" y="3699793"/>
            <a:ext cx="3360738" cy="2249487"/>
            <a:chOff x="838994" y="3284984"/>
            <a:chExt cx="3360738" cy="2249487"/>
          </a:xfrm>
        </p:grpSpPr>
        <p:graphicFrame>
          <p:nvGraphicFramePr>
            <p:cNvPr id="17" name="Object 13">
              <a:extLst>
                <a:ext uri="{FF2B5EF4-FFF2-40B4-BE49-F238E27FC236}">
                  <a16:creationId xmlns:a16="http://schemas.microsoft.com/office/drawing/2014/main" id="{9BCD6962-6EDD-4C07-A209-572DE27A99BB}"/>
                </a:ext>
              </a:extLst>
            </p:cNvPr>
            <p:cNvGraphicFramePr>
              <a:graphicFrameLocks noChangeAspect="1"/>
            </p:cNvGraphicFramePr>
            <p:nvPr>
              <p:extLst>
                <p:ext uri="{D42A27DB-BD31-4B8C-83A1-F6EECF244321}">
                  <p14:modId xmlns:p14="http://schemas.microsoft.com/office/powerpoint/2010/main" val="3311651876"/>
                </p:ext>
              </p:extLst>
            </p:nvPr>
          </p:nvGraphicFramePr>
          <p:xfrm>
            <a:off x="838994" y="3716784"/>
            <a:ext cx="298450" cy="466725"/>
          </p:xfrm>
          <a:graphic>
            <a:graphicData uri="http://schemas.openxmlformats.org/presentationml/2006/ole">
              <mc:AlternateContent xmlns:mc="http://schemas.openxmlformats.org/markup-compatibility/2006">
                <mc:Choice xmlns:v="urn:schemas-microsoft-com:vml" Requires="v">
                  <p:oleObj spid="_x0000_s83221" name="公式" r:id="rId4" imgW="266400" imgH="419040" progId="Equation.3">
                    <p:embed/>
                  </p:oleObj>
                </mc:Choice>
                <mc:Fallback>
                  <p:oleObj name="公式" r:id="rId4" imgW="266400" imgH="419040" progId="Equation.3">
                    <p:embed/>
                    <p:pic>
                      <p:nvPicPr>
                        <p:cNvPr id="1349645" name="Object 13">
                          <a:extLst>
                            <a:ext uri="{FF2B5EF4-FFF2-40B4-BE49-F238E27FC236}">
                              <a16:creationId xmlns:a16="http://schemas.microsoft.com/office/drawing/2014/main" id="{2A3AE55D-B272-4E71-83EB-B2C125395EEF}"/>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994" y="3716784"/>
                          <a:ext cx="2984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Line 8">
              <a:extLst>
                <a:ext uri="{FF2B5EF4-FFF2-40B4-BE49-F238E27FC236}">
                  <a16:creationId xmlns:a16="http://schemas.microsoft.com/office/drawing/2014/main" id="{0E5CC51A-2098-4F72-B0CF-26903CF8FE05}"/>
                </a:ext>
              </a:extLst>
            </p:cNvPr>
            <p:cNvSpPr>
              <a:spLocks noChangeShapeType="1"/>
            </p:cNvSpPr>
            <p:nvPr/>
          </p:nvSpPr>
          <p:spPr bwMode="auto">
            <a:xfrm>
              <a:off x="1296194" y="3932684"/>
              <a:ext cx="576263" cy="1296987"/>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9">
              <a:extLst>
                <a:ext uri="{FF2B5EF4-FFF2-40B4-BE49-F238E27FC236}">
                  <a16:creationId xmlns:a16="http://schemas.microsoft.com/office/drawing/2014/main" id="{0FFACCA8-9A72-4CFB-AC36-8EF95FC63468}"/>
                </a:ext>
              </a:extLst>
            </p:cNvPr>
            <p:cNvSpPr>
              <a:spLocks noChangeShapeType="1"/>
            </p:cNvSpPr>
            <p:nvPr/>
          </p:nvSpPr>
          <p:spPr bwMode="auto">
            <a:xfrm flipV="1">
              <a:off x="1872457" y="3861246"/>
              <a:ext cx="576262" cy="1439863"/>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0">
              <a:extLst>
                <a:ext uri="{FF2B5EF4-FFF2-40B4-BE49-F238E27FC236}">
                  <a16:creationId xmlns:a16="http://schemas.microsoft.com/office/drawing/2014/main" id="{078741E3-2655-49AE-98DB-2C82D9565D66}"/>
                </a:ext>
              </a:extLst>
            </p:cNvPr>
            <p:cNvSpPr>
              <a:spLocks noChangeShapeType="1"/>
            </p:cNvSpPr>
            <p:nvPr/>
          </p:nvSpPr>
          <p:spPr bwMode="auto">
            <a:xfrm>
              <a:off x="2448719" y="3861246"/>
              <a:ext cx="504825" cy="1439863"/>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1">
              <a:extLst>
                <a:ext uri="{FF2B5EF4-FFF2-40B4-BE49-F238E27FC236}">
                  <a16:creationId xmlns:a16="http://schemas.microsoft.com/office/drawing/2014/main" id="{020ED43A-01CE-4DAE-A2BE-2A63E8021E40}"/>
                </a:ext>
              </a:extLst>
            </p:cNvPr>
            <p:cNvSpPr>
              <a:spLocks noChangeShapeType="1"/>
            </p:cNvSpPr>
            <p:nvPr/>
          </p:nvSpPr>
          <p:spPr bwMode="auto">
            <a:xfrm>
              <a:off x="2448719" y="3861246"/>
              <a:ext cx="1439863" cy="142875"/>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 name="Object 15">
              <a:extLst>
                <a:ext uri="{FF2B5EF4-FFF2-40B4-BE49-F238E27FC236}">
                  <a16:creationId xmlns:a16="http://schemas.microsoft.com/office/drawing/2014/main" id="{C1B5EA8A-3D88-4320-8897-F9FD8F34F795}"/>
                </a:ext>
              </a:extLst>
            </p:cNvPr>
            <p:cNvGraphicFramePr>
              <a:graphicFrameLocks noChangeAspect="1"/>
            </p:cNvGraphicFramePr>
            <p:nvPr>
              <p:extLst>
                <p:ext uri="{D42A27DB-BD31-4B8C-83A1-F6EECF244321}">
                  <p14:modId xmlns:p14="http://schemas.microsoft.com/office/powerpoint/2010/main" val="2531672008"/>
                </p:ext>
              </p:extLst>
            </p:nvPr>
          </p:nvGraphicFramePr>
          <p:xfrm>
            <a:off x="1369219" y="5085209"/>
            <a:ext cx="341313" cy="449262"/>
          </p:xfrm>
          <a:graphic>
            <a:graphicData uri="http://schemas.openxmlformats.org/presentationml/2006/ole">
              <mc:AlternateContent xmlns:mc="http://schemas.openxmlformats.org/markup-compatibility/2006">
                <mc:Choice xmlns:v="urn:schemas-microsoft-com:vml" Requires="v">
                  <p:oleObj spid="_x0000_s83222" name="公式" r:id="rId6" imgW="317160" imgH="419040" progId="Equation.3">
                    <p:embed/>
                  </p:oleObj>
                </mc:Choice>
                <mc:Fallback>
                  <p:oleObj name="公式" r:id="rId6" imgW="317160" imgH="419040" progId="Equation.3">
                    <p:embed/>
                    <p:pic>
                      <p:nvPicPr>
                        <p:cNvPr id="1349647" name="Object 15">
                          <a:extLst>
                            <a:ext uri="{FF2B5EF4-FFF2-40B4-BE49-F238E27FC236}">
                              <a16:creationId xmlns:a16="http://schemas.microsoft.com/office/drawing/2014/main" id="{A25DAB2A-9FEF-4455-8BF7-95BF48476F3D}"/>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9219" y="5085209"/>
                          <a:ext cx="341313"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17">
              <a:extLst>
                <a:ext uri="{FF2B5EF4-FFF2-40B4-BE49-F238E27FC236}">
                  <a16:creationId xmlns:a16="http://schemas.microsoft.com/office/drawing/2014/main" id="{3B583880-9E0C-4184-89F9-E7912EB29A62}"/>
                </a:ext>
              </a:extLst>
            </p:cNvPr>
            <p:cNvGraphicFramePr>
              <a:graphicFrameLocks noChangeAspect="1"/>
            </p:cNvGraphicFramePr>
            <p:nvPr>
              <p:extLst>
                <p:ext uri="{D42A27DB-BD31-4B8C-83A1-F6EECF244321}">
                  <p14:modId xmlns:p14="http://schemas.microsoft.com/office/powerpoint/2010/main" val="2297392805"/>
                </p:ext>
              </p:extLst>
            </p:nvPr>
          </p:nvGraphicFramePr>
          <p:xfrm>
            <a:off x="2232819" y="3284984"/>
            <a:ext cx="355600" cy="500062"/>
          </p:xfrm>
          <a:graphic>
            <a:graphicData uri="http://schemas.openxmlformats.org/presentationml/2006/ole">
              <mc:AlternateContent xmlns:mc="http://schemas.openxmlformats.org/markup-compatibility/2006">
                <mc:Choice xmlns:v="urn:schemas-microsoft-com:vml" Requires="v">
                  <p:oleObj spid="_x0000_s83223" name="公式" r:id="rId8" imgW="304560" imgH="431640" progId="Equation.3">
                    <p:embed/>
                  </p:oleObj>
                </mc:Choice>
                <mc:Fallback>
                  <p:oleObj name="公式" r:id="rId8" imgW="304560" imgH="431640" progId="Equation.3">
                    <p:embed/>
                    <p:pic>
                      <p:nvPicPr>
                        <p:cNvPr id="1349649" name="Object 17">
                          <a:extLst>
                            <a:ext uri="{FF2B5EF4-FFF2-40B4-BE49-F238E27FC236}">
                              <a16:creationId xmlns:a16="http://schemas.microsoft.com/office/drawing/2014/main" id="{842235FF-7F99-48CB-8559-8A97A2F0E9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2819" y="3284984"/>
                          <a:ext cx="35560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19">
              <a:extLst>
                <a:ext uri="{FF2B5EF4-FFF2-40B4-BE49-F238E27FC236}">
                  <a16:creationId xmlns:a16="http://schemas.microsoft.com/office/drawing/2014/main" id="{A7247340-3895-4926-BEB4-83D962985251}"/>
                </a:ext>
              </a:extLst>
            </p:cNvPr>
            <p:cNvGraphicFramePr>
              <a:graphicFrameLocks noChangeAspect="1"/>
            </p:cNvGraphicFramePr>
            <p:nvPr>
              <p:extLst>
                <p:ext uri="{D42A27DB-BD31-4B8C-83A1-F6EECF244321}">
                  <p14:modId xmlns:p14="http://schemas.microsoft.com/office/powerpoint/2010/main" val="1679103206"/>
                </p:ext>
              </p:extLst>
            </p:nvPr>
          </p:nvGraphicFramePr>
          <p:xfrm>
            <a:off x="3882232" y="3577084"/>
            <a:ext cx="317500" cy="417512"/>
          </p:xfrm>
          <a:graphic>
            <a:graphicData uri="http://schemas.openxmlformats.org/presentationml/2006/ole">
              <mc:AlternateContent xmlns:mc="http://schemas.openxmlformats.org/markup-compatibility/2006">
                <mc:Choice xmlns:v="urn:schemas-microsoft-com:vml" Requires="v">
                  <p:oleObj spid="_x0000_s83224" name="公式" r:id="rId10" imgW="317160" imgH="419040" progId="Equation.3">
                    <p:embed/>
                  </p:oleObj>
                </mc:Choice>
                <mc:Fallback>
                  <p:oleObj name="公式" r:id="rId10" imgW="317160" imgH="419040" progId="Equation.3">
                    <p:embed/>
                    <p:pic>
                      <p:nvPicPr>
                        <p:cNvPr id="1349651" name="Object 19">
                          <a:extLst>
                            <a:ext uri="{FF2B5EF4-FFF2-40B4-BE49-F238E27FC236}">
                              <a16:creationId xmlns:a16="http://schemas.microsoft.com/office/drawing/2014/main" id="{2FEBF1BB-ABB3-4921-B105-1D062E8FE1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2232" y="3577084"/>
                          <a:ext cx="317500"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21">
              <a:extLst>
                <a:ext uri="{FF2B5EF4-FFF2-40B4-BE49-F238E27FC236}">
                  <a16:creationId xmlns:a16="http://schemas.microsoft.com/office/drawing/2014/main" id="{1836631B-88E8-4FC1-802C-6BBBD0C1FE1C}"/>
                </a:ext>
              </a:extLst>
            </p:cNvPr>
            <p:cNvGraphicFramePr>
              <a:graphicFrameLocks noChangeAspect="1"/>
            </p:cNvGraphicFramePr>
            <p:nvPr>
              <p:extLst>
                <p:ext uri="{D42A27DB-BD31-4B8C-83A1-F6EECF244321}">
                  <p14:modId xmlns:p14="http://schemas.microsoft.com/office/powerpoint/2010/main" val="391586337"/>
                </p:ext>
              </p:extLst>
            </p:nvPr>
          </p:nvGraphicFramePr>
          <p:xfrm>
            <a:off x="3169444" y="4869309"/>
            <a:ext cx="304800" cy="428625"/>
          </p:xfrm>
          <a:graphic>
            <a:graphicData uri="http://schemas.openxmlformats.org/presentationml/2006/ole">
              <mc:AlternateContent xmlns:mc="http://schemas.openxmlformats.org/markup-compatibility/2006">
                <mc:Choice xmlns:v="urn:schemas-microsoft-com:vml" Requires="v">
                  <p:oleObj spid="_x0000_s83225" name="公式" r:id="rId12" imgW="304560" imgH="431640" progId="Equation.3">
                    <p:embed/>
                  </p:oleObj>
                </mc:Choice>
                <mc:Fallback>
                  <p:oleObj name="公式" r:id="rId12" imgW="304560" imgH="431640" progId="Equation.3">
                    <p:embed/>
                    <p:pic>
                      <p:nvPicPr>
                        <p:cNvPr id="1349653" name="Object 21">
                          <a:extLst>
                            <a:ext uri="{FF2B5EF4-FFF2-40B4-BE49-F238E27FC236}">
                              <a16:creationId xmlns:a16="http://schemas.microsoft.com/office/drawing/2014/main" id="{9B392BE6-4881-4A99-A2E5-7F51FC7B55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69444" y="4869309"/>
                          <a:ext cx="3048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 name="Oval 23">
            <a:extLst>
              <a:ext uri="{FF2B5EF4-FFF2-40B4-BE49-F238E27FC236}">
                <a16:creationId xmlns:a16="http://schemas.microsoft.com/office/drawing/2014/main" id="{BACF43DA-478C-4F7B-8A80-60D3C88FFE46}"/>
              </a:ext>
            </a:extLst>
          </p:cNvPr>
          <p:cNvSpPr>
            <a:spLocks noChangeArrowheads="1"/>
          </p:cNvSpPr>
          <p:nvPr/>
        </p:nvSpPr>
        <p:spPr bwMode="auto">
          <a:xfrm>
            <a:off x="6623720" y="4416856"/>
            <a:ext cx="71437" cy="730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24">
            <a:extLst>
              <a:ext uri="{FF2B5EF4-FFF2-40B4-BE49-F238E27FC236}">
                <a16:creationId xmlns:a16="http://schemas.microsoft.com/office/drawing/2014/main" id="{600C0780-E421-4A50-9C85-B6F318742A5C}"/>
              </a:ext>
            </a:extLst>
          </p:cNvPr>
          <p:cNvSpPr txBox="1">
            <a:spLocks noChangeArrowheads="1"/>
          </p:cNvSpPr>
          <p:nvPr/>
        </p:nvSpPr>
        <p:spPr bwMode="auto">
          <a:xfrm>
            <a:off x="6300192" y="5003884"/>
            <a:ext cx="1008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t>平凡树</a:t>
            </a:r>
          </a:p>
        </p:txBody>
      </p:sp>
      <p:sp>
        <p:nvSpPr>
          <p:cNvPr id="35" name="Text Box 5">
            <a:extLst>
              <a:ext uri="{FF2B5EF4-FFF2-40B4-BE49-F238E27FC236}">
                <a16:creationId xmlns:a16="http://schemas.microsoft.com/office/drawing/2014/main" id="{825353C7-72A5-4EE0-B224-475275CEA6E6}"/>
              </a:ext>
            </a:extLst>
          </p:cNvPr>
          <p:cNvSpPr txBox="1">
            <a:spLocks noChangeArrowheads="1"/>
          </p:cNvSpPr>
          <p:nvPr/>
        </p:nvSpPr>
        <p:spPr bwMode="auto">
          <a:xfrm>
            <a:off x="107505" y="1670373"/>
            <a:ext cx="6912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008000"/>
                </a:solidFill>
                <a:latin typeface="+mj-ea"/>
                <a:ea typeface="+mj-ea"/>
              </a:rPr>
              <a:t>定义</a:t>
            </a:r>
            <a:r>
              <a:rPr lang="zh-CN" altLang="en-US" sz="2400" b="1" dirty="0">
                <a:latin typeface="+mj-ea"/>
                <a:ea typeface="+mj-ea"/>
              </a:rPr>
              <a:t> </a:t>
            </a:r>
            <a:r>
              <a:rPr lang="zh-CN" altLang="en-US" sz="2400" b="1" dirty="0">
                <a:solidFill>
                  <a:srgbClr val="FF0000"/>
                </a:solidFill>
                <a:latin typeface="+mj-ea"/>
                <a:ea typeface="+mj-ea"/>
              </a:rPr>
              <a:t>连通</a:t>
            </a:r>
            <a:r>
              <a:rPr lang="zh-CN" altLang="en-US" sz="2400" b="1" dirty="0">
                <a:latin typeface="+mj-ea"/>
                <a:ea typeface="+mj-ea"/>
              </a:rPr>
              <a:t>且</a:t>
            </a:r>
            <a:r>
              <a:rPr lang="zh-CN" altLang="en-US" sz="2400" b="1" dirty="0">
                <a:solidFill>
                  <a:srgbClr val="FF0000"/>
                </a:solidFill>
                <a:latin typeface="+mj-ea"/>
                <a:ea typeface="+mj-ea"/>
              </a:rPr>
              <a:t>不含圈</a:t>
            </a:r>
            <a:r>
              <a:rPr lang="zh-CN" altLang="en-US" sz="2400" b="1" dirty="0">
                <a:latin typeface="+mj-ea"/>
                <a:ea typeface="+mj-ea"/>
              </a:rPr>
              <a:t>的</a:t>
            </a:r>
            <a:r>
              <a:rPr lang="zh-CN" altLang="en-US" sz="2400" b="1" dirty="0">
                <a:solidFill>
                  <a:srgbClr val="FF0000"/>
                </a:solidFill>
                <a:latin typeface="+mj-ea"/>
                <a:ea typeface="+mj-ea"/>
              </a:rPr>
              <a:t>无向</a:t>
            </a:r>
            <a:r>
              <a:rPr lang="zh-CN" altLang="en-US" sz="2400" b="1" dirty="0">
                <a:latin typeface="+mj-ea"/>
                <a:ea typeface="+mj-ea"/>
              </a:rPr>
              <a:t>图称为</a:t>
            </a:r>
            <a:r>
              <a:rPr lang="zh-CN" altLang="en-US" sz="2400" b="1" dirty="0">
                <a:solidFill>
                  <a:schemeClr val="accent2"/>
                </a:solidFill>
                <a:latin typeface="+mj-ea"/>
                <a:ea typeface="+mj-ea"/>
              </a:rPr>
              <a:t>树</a:t>
            </a:r>
            <a:r>
              <a:rPr lang="zh-CN" altLang="en-US" sz="2400" b="1" dirty="0">
                <a:latin typeface="+mj-ea"/>
                <a:ea typeface="+mj-ea"/>
              </a:rPr>
              <a:t>．常用</a:t>
            </a:r>
            <a:r>
              <a:rPr lang="en-US" altLang="zh-CN" sz="2400" b="1" i="1" dirty="0">
                <a:latin typeface="+mj-ea"/>
                <a:ea typeface="+mj-ea"/>
              </a:rPr>
              <a:t>T</a:t>
            </a:r>
            <a:r>
              <a:rPr lang="zh-CN" altLang="en-US" sz="2400" b="1" dirty="0">
                <a:latin typeface="+mj-ea"/>
                <a:ea typeface="+mj-ea"/>
              </a:rPr>
              <a:t>表示</a:t>
            </a:r>
            <a:r>
              <a:rPr lang="en-US" altLang="zh-CN" sz="2400" b="1" dirty="0">
                <a:latin typeface="+mj-ea"/>
                <a:ea typeface="+mj-ea"/>
              </a:rPr>
              <a:t>. </a:t>
            </a:r>
          </a:p>
        </p:txBody>
      </p:sp>
    </p:spTree>
    <p:extLst>
      <p:ext uri="{BB962C8B-B14F-4D97-AF65-F5344CB8AC3E}">
        <p14:creationId xmlns:p14="http://schemas.microsoft.com/office/powerpoint/2010/main" val="1288871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23</a:t>
            </a:fld>
            <a:endParaRPr lang="zh-CN" altLang="en-US" b="1" dirty="0">
              <a:solidFill>
                <a:srgbClr val="FF0000"/>
              </a:solidFill>
            </a:endParaRPr>
          </a:p>
        </p:txBody>
      </p:sp>
      <p:sp>
        <p:nvSpPr>
          <p:cNvPr id="2" name="矩形 1"/>
          <p:cNvSpPr/>
          <p:nvPr/>
        </p:nvSpPr>
        <p:spPr>
          <a:xfrm>
            <a:off x="25907" y="17164"/>
            <a:ext cx="9118093"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最小生成树及算法</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28" name="Text Box 12">
            <a:extLst>
              <a:ext uri="{FF2B5EF4-FFF2-40B4-BE49-F238E27FC236}">
                <a16:creationId xmlns:a16="http://schemas.microsoft.com/office/drawing/2014/main" id="{F08A6AB7-7377-491E-A5F4-1A13716ADD15}"/>
              </a:ext>
            </a:extLst>
          </p:cNvPr>
          <p:cNvSpPr txBox="1">
            <a:spLocks noChangeArrowheads="1"/>
          </p:cNvSpPr>
          <p:nvPr/>
        </p:nvSpPr>
        <p:spPr bwMode="auto">
          <a:xfrm>
            <a:off x="4522143" y="4547266"/>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6" name="Rectangle 2">
            <a:extLst>
              <a:ext uri="{FF2B5EF4-FFF2-40B4-BE49-F238E27FC236}">
                <a16:creationId xmlns:a16="http://schemas.microsoft.com/office/drawing/2014/main" id="{4FE8139C-F323-4F42-87D2-860EB36CCEA9}"/>
              </a:ext>
            </a:extLst>
          </p:cNvPr>
          <p:cNvSpPr txBox="1">
            <a:spLocks noChangeArrowheads="1"/>
          </p:cNvSpPr>
          <p:nvPr/>
        </p:nvSpPr>
        <p:spPr>
          <a:xfrm>
            <a:off x="432892" y="844962"/>
            <a:ext cx="7696200" cy="6398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latin typeface="+mj-ea"/>
              </a:rPr>
              <a:t>设</a:t>
            </a:r>
            <a:r>
              <a:rPr lang="en-US" altLang="zh-CN" sz="2800" b="1" i="1" dirty="0">
                <a:latin typeface="+mj-ea"/>
              </a:rPr>
              <a:t>G</a:t>
            </a:r>
            <a:r>
              <a:rPr lang="zh-CN" altLang="en-US" sz="2800" b="1" dirty="0">
                <a:latin typeface="+mj-ea"/>
              </a:rPr>
              <a:t>是具有</a:t>
            </a:r>
            <a:r>
              <a:rPr lang="en-US" altLang="zh-CN" sz="2800" b="1" i="1" dirty="0">
                <a:latin typeface="+mj-ea"/>
              </a:rPr>
              <a:t>n</a:t>
            </a:r>
            <a:r>
              <a:rPr lang="zh-CN" altLang="en-US" sz="2800" b="1" dirty="0">
                <a:latin typeface="+mj-ea"/>
              </a:rPr>
              <a:t>个顶点的图，则下述命题等价：</a:t>
            </a:r>
          </a:p>
        </p:txBody>
      </p:sp>
      <p:sp>
        <p:nvSpPr>
          <p:cNvPr id="37" name="Text Box 4">
            <a:extLst>
              <a:ext uri="{FF2B5EF4-FFF2-40B4-BE49-F238E27FC236}">
                <a16:creationId xmlns:a16="http://schemas.microsoft.com/office/drawing/2014/main" id="{C1A10C8F-BB56-49CD-B788-60717E683069}"/>
              </a:ext>
            </a:extLst>
          </p:cNvPr>
          <p:cNvSpPr txBox="1">
            <a:spLocks noChangeArrowheads="1"/>
          </p:cNvSpPr>
          <p:nvPr/>
        </p:nvSpPr>
        <p:spPr bwMode="auto">
          <a:xfrm>
            <a:off x="525265" y="1547500"/>
            <a:ext cx="45507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dirty="0">
                <a:latin typeface="+mj-ea"/>
                <a:ea typeface="+mj-ea"/>
              </a:rPr>
              <a:t>1) </a:t>
            </a:r>
            <a:r>
              <a:rPr lang="en-US" altLang="zh-CN" sz="2400" b="1" i="1" dirty="0">
                <a:latin typeface="+mj-ea"/>
                <a:ea typeface="+mj-ea"/>
              </a:rPr>
              <a:t>G</a:t>
            </a:r>
            <a:r>
              <a:rPr lang="zh-CN" altLang="en-US" sz="2400" b="1" dirty="0">
                <a:latin typeface="+mj-ea"/>
                <a:ea typeface="+mj-ea"/>
              </a:rPr>
              <a:t>是树（   </a:t>
            </a:r>
            <a:r>
              <a:rPr lang="en-US" altLang="zh-CN" sz="2400" b="1" i="1" dirty="0">
                <a:latin typeface="+mj-ea"/>
                <a:ea typeface="+mj-ea"/>
              </a:rPr>
              <a:t>G</a:t>
            </a:r>
            <a:r>
              <a:rPr lang="zh-CN" altLang="en-US" sz="2400" b="1" dirty="0">
                <a:latin typeface="+mj-ea"/>
                <a:ea typeface="+mj-ea"/>
              </a:rPr>
              <a:t>无圈且连通）；</a:t>
            </a:r>
          </a:p>
        </p:txBody>
      </p:sp>
      <p:graphicFrame>
        <p:nvGraphicFramePr>
          <p:cNvPr id="38" name="Object 5">
            <a:extLst>
              <a:ext uri="{FF2B5EF4-FFF2-40B4-BE49-F238E27FC236}">
                <a16:creationId xmlns:a16="http://schemas.microsoft.com/office/drawing/2014/main" id="{EB61F7B4-349E-462F-9030-096E45049154}"/>
              </a:ext>
            </a:extLst>
          </p:cNvPr>
          <p:cNvGraphicFramePr>
            <a:graphicFrameLocks noChangeAspect="1"/>
          </p:cNvGraphicFramePr>
          <p:nvPr>
            <p:extLst>
              <p:ext uri="{D42A27DB-BD31-4B8C-83A1-F6EECF244321}">
                <p14:modId xmlns:p14="http://schemas.microsoft.com/office/powerpoint/2010/main" val="1131491889"/>
              </p:ext>
            </p:extLst>
          </p:nvPr>
        </p:nvGraphicFramePr>
        <p:xfrm>
          <a:off x="2105469" y="1637768"/>
          <a:ext cx="594323" cy="319087"/>
        </p:xfrm>
        <a:graphic>
          <a:graphicData uri="http://schemas.openxmlformats.org/presentationml/2006/ole">
            <mc:AlternateContent xmlns:mc="http://schemas.openxmlformats.org/markup-compatibility/2006">
              <mc:Choice xmlns:v="urn:schemas-microsoft-com:vml" Requires="v">
                <p:oleObj spid="_x0000_s85050" name="公式" r:id="rId4" imgW="419040" imgH="253800" progId="Equation.3">
                  <p:embed/>
                </p:oleObj>
              </mc:Choice>
              <mc:Fallback>
                <p:oleObj name="公式" r:id="rId4" imgW="419040" imgH="253800" progId="Equation.3">
                  <p:embed/>
                  <p:pic>
                    <p:nvPicPr>
                      <p:cNvPr id="1352709" name="Object 5">
                        <a:extLst>
                          <a:ext uri="{FF2B5EF4-FFF2-40B4-BE49-F238E27FC236}">
                            <a16:creationId xmlns:a16="http://schemas.microsoft.com/office/drawing/2014/main" id="{B661362E-438A-4EB6-AA6B-EF19E222FB30}"/>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469" y="1637768"/>
                        <a:ext cx="594323" cy="319087"/>
                      </a:xfrm>
                      <a:prstGeom prst="rect">
                        <a:avLst/>
                      </a:prstGeom>
                      <a:noFill/>
                      <a:ln>
                        <a:noFill/>
                      </a:ln>
                      <a:effectLst/>
                    </p:spPr>
                  </p:pic>
                </p:oleObj>
              </mc:Fallback>
            </mc:AlternateContent>
          </a:graphicData>
        </a:graphic>
      </p:graphicFrame>
      <p:sp>
        <p:nvSpPr>
          <p:cNvPr id="40" name="Text Box 7">
            <a:extLst>
              <a:ext uri="{FF2B5EF4-FFF2-40B4-BE49-F238E27FC236}">
                <a16:creationId xmlns:a16="http://schemas.microsoft.com/office/drawing/2014/main" id="{744302CF-1DD2-468A-B96D-EB6DF34342A7}"/>
              </a:ext>
            </a:extLst>
          </p:cNvPr>
          <p:cNvSpPr txBox="1">
            <a:spLocks noChangeArrowheads="1"/>
          </p:cNvSpPr>
          <p:nvPr/>
        </p:nvSpPr>
        <p:spPr bwMode="auto">
          <a:xfrm>
            <a:off x="541890" y="2132856"/>
            <a:ext cx="39105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mj-ea"/>
                <a:ea typeface="+mj-ea"/>
              </a:rPr>
              <a:t>2) G</a:t>
            </a:r>
            <a:r>
              <a:rPr lang="zh-CN" altLang="en-US" sz="2400" b="1" dirty="0">
                <a:latin typeface="+mj-ea"/>
                <a:ea typeface="+mj-ea"/>
              </a:rPr>
              <a:t>无圈，且有</a:t>
            </a:r>
            <a:r>
              <a:rPr lang="en-US" altLang="zh-CN" sz="2400" b="1" dirty="0">
                <a:latin typeface="+mj-ea"/>
                <a:ea typeface="+mj-ea"/>
              </a:rPr>
              <a:t>n-1</a:t>
            </a:r>
            <a:r>
              <a:rPr lang="zh-CN" altLang="en-US" sz="2400" b="1" dirty="0">
                <a:latin typeface="+mj-ea"/>
                <a:ea typeface="+mj-ea"/>
              </a:rPr>
              <a:t>条边；</a:t>
            </a:r>
          </a:p>
        </p:txBody>
      </p:sp>
      <p:sp>
        <p:nvSpPr>
          <p:cNvPr id="41" name="Text Box 8">
            <a:extLst>
              <a:ext uri="{FF2B5EF4-FFF2-40B4-BE49-F238E27FC236}">
                <a16:creationId xmlns:a16="http://schemas.microsoft.com/office/drawing/2014/main" id="{DF3A5754-F63A-4827-AD8B-0FFC7B318D83}"/>
              </a:ext>
            </a:extLst>
          </p:cNvPr>
          <p:cNvSpPr txBox="1">
            <a:spLocks noChangeArrowheads="1"/>
          </p:cNvSpPr>
          <p:nvPr/>
        </p:nvSpPr>
        <p:spPr bwMode="auto">
          <a:xfrm>
            <a:off x="541890" y="2708920"/>
            <a:ext cx="39105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latin typeface="+mj-ea"/>
                <a:ea typeface="+mj-ea"/>
              </a:rPr>
              <a:t>3) G</a:t>
            </a:r>
            <a:r>
              <a:rPr lang="zh-CN" altLang="en-US" sz="2400" b="1" dirty="0">
                <a:latin typeface="+mj-ea"/>
                <a:ea typeface="+mj-ea"/>
              </a:rPr>
              <a:t>连通，且有</a:t>
            </a:r>
            <a:r>
              <a:rPr lang="en-US" altLang="zh-CN" sz="2400" b="1" dirty="0">
                <a:latin typeface="+mj-ea"/>
                <a:ea typeface="+mj-ea"/>
              </a:rPr>
              <a:t>n-1</a:t>
            </a:r>
            <a:r>
              <a:rPr lang="zh-CN" altLang="en-US" sz="2400" b="1" dirty="0">
                <a:latin typeface="+mj-ea"/>
                <a:ea typeface="+mj-ea"/>
              </a:rPr>
              <a:t>条边；</a:t>
            </a:r>
          </a:p>
        </p:txBody>
      </p:sp>
      <p:sp>
        <p:nvSpPr>
          <p:cNvPr id="42" name="Text Box 10">
            <a:extLst>
              <a:ext uri="{FF2B5EF4-FFF2-40B4-BE49-F238E27FC236}">
                <a16:creationId xmlns:a16="http://schemas.microsoft.com/office/drawing/2014/main" id="{30CEFBD1-DB05-4544-B6DF-238101E3A346}"/>
              </a:ext>
            </a:extLst>
          </p:cNvPr>
          <p:cNvSpPr txBox="1">
            <a:spLocks noChangeArrowheads="1"/>
          </p:cNvSpPr>
          <p:nvPr/>
        </p:nvSpPr>
        <p:spPr bwMode="auto">
          <a:xfrm>
            <a:off x="525563" y="3284984"/>
            <a:ext cx="74864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dirty="0">
                <a:latin typeface="+mj-ea"/>
                <a:ea typeface="+mj-ea"/>
              </a:rPr>
              <a:t>4) </a:t>
            </a:r>
            <a:r>
              <a:rPr lang="en-US" altLang="zh-CN" sz="2400" b="1" i="1" dirty="0">
                <a:latin typeface="+mj-ea"/>
                <a:ea typeface="+mj-ea"/>
              </a:rPr>
              <a:t>G</a:t>
            </a:r>
            <a:r>
              <a:rPr lang="zh-CN" altLang="en-US" sz="2400" b="1" dirty="0">
                <a:latin typeface="+mj-ea"/>
                <a:ea typeface="+mj-ea"/>
              </a:rPr>
              <a:t>无圈，但添加任一条新边恰好产生一个圈</a:t>
            </a:r>
            <a:r>
              <a:rPr lang="en-US" altLang="zh-CN" sz="2400" b="1" dirty="0">
                <a:latin typeface="+mj-ea"/>
                <a:ea typeface="+mj-ea"/>
              </a:rPr>
              <a:t>; </a:t>
            </a:r>
          </a:p>
        </p:txBody>
      </p:sp>
      <p:sp>
        <p:nvSpPr>
          <p:cNvPr id="43" name="Text Box 11">
            <a:extLst>
              <a:ext uri="{FF2B5EF4-FFF2-40B4-BE49-F238E27FC236}">
                <a16:creationId xmlns:a16="http://schemas.microsoft.com/office/drawing/2014/main" id="{EBEF840F-3D73-47B6-8A86-5EB64E0A9B4B}"/>
              </a:ext>
            </a:extLst>
          </p:cNvPr>
          <p:cNvSpPr txBox="1">
            <a:spLocks noChangeArrowheads="1"/>
          </p:cNvSpPr>
          <p:nvPr/>
        </p:nvSpPr>
        <p:spPr bwMode="auto">
          <a:xfrm>
            <a:off x="521538" y="3861048"/>
            <a:ext cx="81009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dirty="0">
                <a:latin typeface="+mj-ea"/>
                <a:ea typeface="+mj-ea"/>
              </a:rPr>
              <a:t>5) </a:t>
            </a:r>
            <a:r>
              <a:rPr lang="en-US" altLang="zh-CN" sz="2400" b="1" i="1" dirty="0">
                <a:latin typeface="+mj-ea"/>
                <a:ea typeface="+mj-ea"/>
              </a:rPr>
              <a:t>G</a:t>
            </a:r>
            <a:r>
              <a:rPr lang="zh-CN" altLang="en-US" sz="2400" b="1" dirty="0">
                <a:latin typeface="+mj-ea"/>
                <a:ea typeface="+mj-ea"/>
              </a:rPr>
              <a:t>连通，且删去一条边就不连通了（即</a:t>
            </a:r>
            <a:r>
              <a:rPr lang="en-US" altLang="zh-CN" sz="2400" b="1" i="1" dirty="0">
                <a:latin typeface="+mj-ea"/>
                <a:ea typeface="+mj-ea"/>
              </a:rPr>
              <a:t>G</a:t>
            </a:r>
            <a:r>
              <a:rPr lang="zh-CN" altLang="en-US" sz="2400" b="1" dirty="0">
                <a:latin typeface="+mj-ea"/>
                <a:ea typeface="+mj-ea"/>
              </a:rPr>
              <a:t>为</a:t>
            </a:r>
            <a:r>
              <a:rPr lang="zh-CN" altLang="en-US" sz="2400" b="1" dirty="0">
                <a:solidFill>
                  <a:schemeClr val="accent2"/>
                </a:solidFill>
                <a:latin typeface="+mj-ea"/>
                <a:ea typeface="+mj-ea"/>
              </a:rPr>
              <a:t>最小连通图</a:t>
            </a:r>
            <a:r>
              <a:rPr lang="zh-CN" altLang="en-US" sz="2400" b="1" dirty="0">
                <a:latin typeface="+mj-ea"/>
                <a:ea typeface="+mj-ea"/>
              </a:rPr>
              <a:t>）；</a:t>
            </a:r>
          </a:p>
        </p:txBody>
      </p:sp>
      <p:sp>
        <p:nvSpPr>
          <p:cNvPr id="46" name="Text Box 13">
            <a:extLst>
              <a:ext uri="{FF2B5EF4-FFF2-40B4-BE49-F238E27FC236}">
                <a16:creationId xmlns:a16="http://schemas.microsoft.com/office/drawing/2014/main" id="{0AFC64AE-342E-42B9-93BD-75B115452B7F}"/>
              </a:ext>
            </a:extLst>
          </p:cNvPr>
          <p:cNvSpPr txBox="1">
            <a:spLocks noChangeArrowheads="1"/>
          </p:cNvSpPr>
          <p:nvPr/>
        </p:nvSpPr>
        <p:spPr bwMode="auto">
          <a:xfrm>
            <a:off x="572592" y="4514389"/>
            <a:ext cx="55115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dirty="0">
                <a:latin typeface="+mj-ea"/>
                <a:ea typeface="+mj-ea"/>
              </a:rPr>
              <a:t>6) </a:t>
            </a:r>
            <a:r>
              <a:rPr lang="en-US" altLang="zh-CN" sz="2400" b="1" i="1" dirty="0">
                <a:latin typeface="+mj-ea"/>
                <a:ea typeface="+mj-ea"/>
              </a:rPr>
              <a:t>G</a:t>
            </a:r>
            <a:r>
              <a:rPr lang="zh-CN" altLang="en-US" sz="2400" b="1" dirty="0">
                <a:latin typeface="+mj-ea"/>
                <a:ea typeface="+mj-ea"/>
              </a:rPr>
              <a:t>中任意两顶点间有唯一一条路</a:t>
            </a:r>
            <a:r>
              <a:rPr lang="en-US" altLang="zh-CN" sz="2400" b="1" dirty="0">
                <a:latin typeface="+mj-ea"/>
                <a:ea typeface="+mj-ea"/>
              </a:rPr>
              <a:t>.</a:t>
            </a:r>
          </a:p>
        </p:txBody>
      </p:sp>
    </p:spTree>
    <p:extLst>
      <p:ext uri="{BB962C8B-B14F-4D97-AF65-F5344CB8AC3E}">
        <p14:creationId xmlns:p14="http://schemas.microsoft.com/office/powerpoint/2010/main" val="2960948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24</a:t>
            </a:fld>
            <a:endParaRPr lang="zh-CN" altLang="en-US" b="1" dirty="0">
              <a:solidFill>
                <a:srgbClr val="FF0000"/>
              </a:solidFill>
            </a:endParaRPr>
          </a:p>
        </p:txBody>
      </p:sp>
      <p:sp>
        <p:nvSpPr>
          <p:cNvPr id="2" name="矩形 1"/>
          <p:cNvSpPr/>
          <p:nvPr/>
        </p:nvSpPr>
        <p:spPr>
          <a:xfrm>
            <a:off x="25907" y="17164"/>
            <a:ext cx="9118093"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最小生成树及算法</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28" name="Text Box 12">
            <a:extLst>
              <a:ext uri="{FF2B5EF4-FFF2-40B4-BE49-F238E27FC236}">
                <a16:creationId xmlns:a16="http://schemas.microsoft.com/office/drawing/2014/main" id="{F08A6AB7-7377-491E-A5F4-1A13716ADD15}"/>
              </a:ext>
            </a:extLst>
          </p:cNvPr>
          <p:cNvSpPr txBox="1">
            <a:spLocks noChangeArrowheads="1"/>
          </p:cNvSpPr>
          <p:nvPr/>
        </p:nvSpPr>
        <p:spPr bwMode="auto">
          <a:xfrm>
            <a:off x="4522143" y="4547266"/>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6" name="Rectangle 2">
            <a:extLst>
              <a:ext uri="{FF2B5EF4-FFF2-40B4-BE49-F238E27FC236}">
                <a16:creationId xmlns:a16="http://schemas.microsoft.com/office/drawing/2014/main" id="{BBBA9960-87D8-437F-9E6D-FC340316B575}"/>
              </a:ext>
            </a:extLst>
          </p:cNvPr>
          <p:cNvSpPr txBox="1">
            <a:spLocks noChangeArrowheads="1"/>
          </p:cNvSpPr>
          <p:nvPr/>
        </p:nvSpPr>
        <p:spPr>
          <a:xfrm>
            <a:off x="69807" y="839291"/>
            <a:ext cx="7696200" cy="5667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latin typeface="+mj-ea"/>
              </a:rPr>
              <a:t>2</a:t>
            </a:r>
            <a:r>
              <a:rPr lang="zh-CN" altLang="en-US" sz="2800" b="1" dirty="0">
                <a:latin typeface="+mj-ea"/>
              </a:rPr>
              <a:t>）图的生成树</a:t>
            </a:r>
          </a:p>
        </p:txBody>
      </p:sp>
      <p:sp>
        <p:nvSpPr>
          <p:cNvPr id="37" name="Text Box 4">
            <a:extLst>
              <a:ext uri="{FF2B5EF4-FFF2-40B4-BE49-F238E27FC236}">
                <a16:creationId xmlns:a16="http://schemas.microsoft.com/office/drawing/2014/main" id="{B79001E1-30F6-412A-9EA4-8972C80C2724}"/>
              </a:ext>
            </a:extLst>
          </p:cNvPr>
          <p:cNvSpPr txBox="1">
            <a:spLocks noChangeArrowheads="1"/>
          </p:cNvSpPr>
          <p:nvPr/>
        </p:nvSpPr>
        <p:spPr bwMode="auto">
          <a:xfrm>
            <a:off x="1043608" y="1566965"/>
            <a:ext cx="8064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mj-ea"/>
                <a:ea typeface="+mj-ea"/>
              </a:rPr>
              <a:t>若</a:t>
            </a:r>
            <a:r>
              <a:rPr lang="en-US" altLang="zh-CN" sz="2400" b="1" i="1" dirty="0">
                <a:latin typeface="+mj-ea"/>
                <a:ea typeface="+mj-ea"/>
              </a:rPr>
              <a:t>T</a:t>
            </a:r>
            <a:r>
              <a:rPr lang="zh-CN" altLang="en-US" sz="2400" b="1" dirty="0">
                <a:latin typeface="+mj-ea"/>
                <a:ea typeface="+mj-ea"/>
              </a:rPr>
              <a:t>是包含图</a:t>
            </a:r>
            <a:r>
              <a:rPr lang="en-US" altLang="zh-CN" sz="2400" b="1" i="1" dirty="0">
                <a:latin typeface="+mj-ea"/>
                <a:ea typeface="+mj-ea"/>
              </a:rPr>
              <a:t>G</a:t>
            </a:r>
            <a:r>
              <a:rPr lang="zh-CN" altLang="en-US" sz="2400" b="1" dirty="0">
                <a:latin typeface="+mj-ea"/>
                <a:ea typeface="+mj-ea"/>
              </a:rPr>
              <a:t>的</a:t>
            </a:r>
            <a:r>
              <a:rPr lang="zh-CN" altLang="en-US" sz="2400" b="1" dirty="0">
                <a:solidFill>
                  <a:srgbClr val="FF0000"/>
                </a:solidFill>
                <a:latin typeface="+mj-ea"/>
                <a:ea typeface="+mj-ea"/>
              </a:rPr>
              <a:t>全部顶点</a:t>
            </a:r>
            <a:r>
              <a:rPr lang="zh-CN" altLang="en-US" sz="2400" b="1" dirty="0">
                <a:latin typeface="+mj-ea"/>
                <a:ea typeface="+mj-ea"/>
              </a:rPr>
              <a:t>的</a:t>
            </a:r>
            <a:r>
              <a:rPr lang="zh-CN" altLang="en-US" sz="2400" b="1" dirty="0">
                <a:solidFill>
                  <a:srgbClr val="FF0000"/>
                </a:solidFill>
                <a:latin typeface="+mj-ea"/>
                <a:ea typeface="+mj-ea"/>
              </a:rPr>
              <a:t>子图</a:t>
            </a:r>
            <a:r>
              <a:rPr lang="en-US" altLang="zh-CN" sz="2400" b="1" dirty="0">
                <a:latin typeface="+mj-ea"/>
                <a:ea typeface="+mj-ea"/>
              </a:rPr>
              <a:t>,</a:t>
            </a:r>
            <a:r>
              <a:rPr lang="zh-CN" altLang="en-US" sz="2400" b="1" dirty="0">
                <a:latin typeface="+mj-ea"/>
                <a:ea typeface="+mj-ea"/>
              </a:rPr>
              <a:t>它又是</a:t>
            </a:r>
            <a:r>
              <a:rPr lang="zh-CN" altLang="en-US" sz="2400" b="1" dirty="0">
                <a:solidFill>
                  <a:srgbClr val="FF0000"/>
                </a:solidFill>
                <a:latin typeface="+mj-ea"/>
                <a:ea typeface="+mj-ea"/>
              </a:rPr>
              <a:t>树</a:t>
            </a:r>
            <a:r>
              <a:rPr lang="en-US" altLang="zh-CN" sz="2400" b="1" dirty="0">
                <a:latin typeface="+mj-ea"/>
                <a:ea typeface="+mj-ea"/>
              </a:rPr>
              <a:t>,</a:t>
            </a:r>
            <a:r>
              <a:rPr lang="zh-CN" altLang="en-US" sz="2400" b="1" dirty="0">
                <a:latin typeface="+mj-ea"/>
              </a:rPr>
              <a:t>则称</a:t>
            </a:r>
            <a:r>
              <a:rPr lang="en-US" altLang="zh-CN" sz="2400" b="1" i="1" dirty="0">
                <a:latin typeface="+mj-ea"/>
              </a:rPr>
              <a:t>T</a:t>
            </a:r>
            <a:r>
              <a:rPr lang="zh-CN" altLang="en-US" sz="2400" b="1" dirty="0">
                <a:latin typeface="+mj-ea"/>
              </a:rPr>
              <a:t>是</a:t>
            </a:r>
            <a:r>
              <a:rPr lang="en-US" altLang="zh-CN" sz="2400" b="1" i="1" dirty="0">
                <a:latin typeface="+mj-ea"/>
              </a:rPr>
              <a:t>G</a:t>
            </a:r>
            <a:r>
              <a:rPr lang="zh-CN" altLang="en-US" sz="2400" b="1" dirty="0">
                <a:latin typeface="+mj-ea"/>
              </a:rPr>
              <a:t>的</a:t>
            </a:r>
            <a:r>
              <a:rPr lang="zh-CN" altLang="en-US" sz="2400" b="1" dirty="0">
                <a:solidFill>
                  <a:schemeClr val="accent2"/>
                </a:solidFill>
                <a:latin typeface="+mj-ea"/>
              </a:rPr>
              <a:t>生      成树</a:t>
            </a:r>
            <a:r>
              <a:rPr lang="en-US" altLang="zh-CN" sz="2400" b="1" dirty="0">
                <a:latin typeface="+mj-ea"/>
              </a:rPr>
              <a:t>. </a:t>
            </a:r>
            <a:r>
              <a:rPr lang="zh-CN" altLang="en-US" sz="2400" b="1" dirty="0">
                <a:latin typeface="+mj-ea"/>
              </a:rPr>
              <a:t>图</a:t>
            </a:r>
            <a:r>
              <a:rPr lang="en-US" altLang="zh-CN" sz="2400" b="1" i="1" dirty="0">
                <a:latin typeface="+mj-ea"/>
              </a:rPr>
              <a:t>G</a:t>
            </a:r>
            <a:r>
              <a:rPr lang="zh-CN" altLang="en-US" sz="2400" b="1" dirty="0">
                <a:latin typeface="+mj-ea"/>
              </a:rPr>
              <a:t>中不在生成树的边叫做</a:t>
            </a:r>
            <a:r>
              <a:rPr lang="zh-CN" altLang="en-US" sz="2400" b="1" dirty="0">
                <a:solidFill>
                  <a:schemeClr val="accent2"/>
                </a:solidFill>
                <a:latin typeface="+mj-ea"/>
              </a:rPr>
              <a:t>弦</a:t>
            </a:r>
            <a:r>
              <a:rPr lang="en-US" altLang="zh-CN" sz="2400" b="1" dirty="0">
                <a:latin typeface="+mj-ea"/>
              </a:rPr>
              <a:t>.</a:t>
            </a:r>
          </a:p>
        </p:txBody>
      </p:sp>
      <p:sp>
        <p:nvSpPr>
          <p:cNvPr id="40" name="Text Box 11">
            <a:extLst>
              <a:ext uri="{FF2B5EF4-FFF2-40B4-BE49-F238E27FC236}">
                <a16:creationId xmlns:a16="http://schemas.microsoft.com/office/drawing/2014/main" id="{4D33E3BA-6739-4515-9C99-A0C6B303E58A}"/>
              </a:ext>
            </a:extLst>
          </p:cNvPr>
          <p:cNvSpPr txBox="1">
            <a:spLocks noChangeArrowheads="1"/>
          </p:cNvSpPr>
          <p:nvPr/>
        </p:nvSpPr>
        <p:spPr bwMode="auto">
          <a:xfrm>
            <a:off x="201315" y="2683509"/>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8000"/>
                </a:solidFill>
                <a:latin typeface="+mj-ea"/>
                <a:ea typeface="+mj-ea"/>
              </a:rPr>
              <a:t>定理</a:t>
            </a:r>
            <a:r>
              <a:rPr lang="en-US" altLang="zh-CN" sz="2400" b="1" dirty="0">
                <a:solidFill>
                  <a:srgbClr val="008000"/>
                </a:solidFill>
                <a:latin typeface="+mj-ea"/>
                <a:ea typeface="+mj-ea"/>
              </a:rPr>
              <a:t>3</a:t>
            </a:r>
            <a:r>
              <a:rPr lang="en-US" altLang="zh-CN" sz="2400" b="1" dirty="0">
                <a:latin typeface="+mj-ea"/>
                <a:ea typeface="+mj-ea"/>
              </a:rPr>
              <a:t> </a:t>
            </a:r>
            <a:r>
              <a:rPr lang="zh-CN" altLang="en-US" sz="2400" b="1" dirty="0">
                <a:latin typeface="+mj-ea"/>
                <a:ea typeface="+mj-ea"/>
              </a:rPr>
              <a:t>图</a:t>
            </a:r>
            <a:r>
              <a:rPr lang="en-US" altLang="zh-CN" sz="2400" b="1" i="1" dirty="0">
                <a:latin typeface="+mj-ea"/>
                <a:ea typeface="+mj-ea"/>
              </a:rPr>
              <a:t>G=(V,E)</a:t>
            </a:r>
            <a:r>
              <a:rPr lang="zh-CN" altLang="en-US" sz="2400" b="1" dirty="0">
                <a:latin typeface="+mj-ea"/>
                <a:ea typeface="+mj-ea"/>
              </a:rPr>
              <a:t>有生成树的充要条件是图</a:t>
            </a:r>
            <a:r>
              <a:rPr lang="en-US" altLang="zh-CN" sz="2400" b="1" i="1" dirty="0">
                <a:latin typeface="+mj-ea"/>
                <a:ea typeface="+mj-ea"/>
              </a:rPr>
              <a:t>G</a:t>
            </a:r>
            <a:r>
              <a:rPr lang="zh-CN" altLang="en-US" sz="2400" b="1" dirty="0">
                <a:latin typeface="+mj-ea"/>
                <a:ea typeface="+mj-ea"/>
              </a:rPr>
              <a:t>是连</a:t>
            </a:r>
            <a:r>
              <a:rPr lang="zh-CN" altLang="en-US" sz="2400" b="1" dirty="0">
                <a:latin typeface="+mj-ea"/>
              </a:rPr>
              <a:t>通的</a:t>
            </a:r>
            <a:r>
              <a:rPr lang="en-US" altLang="zh-CN" sz="2400" b="1" dirty="0">
                <a:latin typeface="+mj-ea"/>
              </a:rPr>
              <a:t>.</a:t>
            </a:r>
            <a:endParaRPr lang="zh-CN" altLang="en-US" sz="2400" b="1" dirty="0">
              <a:latin typeface="+mj-ea"/>
              <a:ea typeface="+mj-ea"/>
            </a:endParaRPr>
          </a:p>
        </p:txBody>
      </p:sp>
      <p:sp>
        <p:nvSpPr>
          <p:cNvPr id="4" name="矩形 3">
            <a:extLst>
              <a:ext uri="{FF2B5EF4-FFF2-40B4-BE49-F238E27FC236}">
                <a16:creationId xmlns:a16="http://schemas.microsoft.com/office/drawing/2014/main" id="{2D523ACE-BA76-481A-80E3-B0E02CE52D7A}"/>
              </a:ext>
            </a:extLst>
          </p:cNvPr>
          <p:cNvSpPr/>
          <p:nvPr/>
        </p:nvSpPr>
        <p:spPr>
          <a:xfrm>
            <a:off x="278905" y="1599183"/>
            <a:ext cx="836711" cy="461665"/>
          </a:xfrm>
          <a:prstGeom prst="rect">
            <a:avLst/>
          </a:prstGeom>
        </p:spPr>
        <p:txBody>
          <a:bodyPr wrap="square">
            <a:spAutoFit/>
          </a:bodyPr>
          <a:lstStyle/>
          <a:p>
            <a:r>
              <a:rPr lang="zh-CN" altLang="en-US" sz="2400" b="1" dirty="0">
                <a:solidFill>
                  <a:srgbClr val="008000"/>
                </a:solidFill>
                <a:latin typeface="+mj-ea"/>
              </a:rPr>
              <a:t>定义</a:t>
            </a:r>
            <a:r>
              <a:rPr lang="zh-CN" altLang="en-US" sz="2400" b="1" dirty="0">
                <a:latin typeface="+mj-ea"/>
              </a:rPr>
              <a:t> </a:t>
            </a:r>
            <a:endParaRPr lang="zh-CN" altLang="en-US" sz="2400" dirty="0"/>
          </a:p>
        </p:txBody>
      </p:sp>
    </p:spTree>
    <p:extLst>
      <p:ext uri="{BB962C8B-B14F-4D97-AF65-F5344CB8AC3E}">
        <p14:creationId xmlns:p14="http://schemas.microsoft.com/office/powerpoint/2010/main" val="63155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22" presetClass="entr" presetSubtype="8"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25</a:t>
            </a:fld>
            <a:endParaRPr lang="zh-CN" altLang="en-US" b="1" dirty="0">
              <a:solidFill>
                <a:srgbClr val="FF0000"/>
              </a:solidFill>
            </a:endParaRPr>
          </a:p>
        </p:txBody>
      </p:sp>
      <p:sp>
        <p:nvSpPr>
          <p:cNvPr id="2" name="矩形 1"/>
          <p:cNvSpPr/>
          <p:nvPr/>
        </p:nvSpPr>
        <p:spPr>
          <a:xfrm>
            <a:off x="25907" y="17164"/>
            <a:ext cx="9118093"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最小生成树及算法</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28" name="Text Box 12">
            <a:extLst>
              <a:ext uri="{FF2B5EF4-FFF2-40B4-BE49-F238E27FC236}">
                <a16:creationId xmlns:a16="http://schemas.microsoft.com/office/drawing/2014/main" id="{F08A6AB7-7377-491E-A5F4-1A13716ADD15}"/>
              </a:ext>
            </a:extLst>
          </p:cNvPr>
          <p:cNvSpPr txBox="1">
            <a:spLocks noChangeArrowheads="1"/>
          </p:cNvSpPr>
          <p:nvPr/>
        </p:nvSpPr>
        <p:spPr bwMode="auto">
          <a:xfrm>
            <a:off x="4522143" y="4547266"/>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6" name="Rectangle 2">
            <a:extLst>
              <a:ext uri="{FF2B5EF4-FFF2-40B4-BE49-F238E27FC236}">
                <a16:creationId xmlns:a16="http://schemas.microsoft.com/office/drawing/2014/main" id="{BBBA9960-87D8-437F-9E6D-FC340316B575}"/>
              </a:ext>
            </a:extLst>
          </p:cNvPr>
          <p:cNvSpPr txBox="1">
            <a:spLocks noChangeArrowheads="1"/>
          </p:cNvSpPr>
          <p:nvPr/>
        </p:nvSpPr>
        <p:spPr>
          <a:xfrm>
            <a:off x="69807" y="839291"/>
            <a:ext cx="7696200" cy="5667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latin typeface="+mj-ea"/>
              </a:rPr>
              <a:t>2</a:t>
            </a:r>
            <a:r>
              <a:rPr lang="zh-CN" altLang="en-US" sz="2800" b="1" dirty="0">
                <a:latin typeface="+mj-ea"/>
              </a:rPr>
              <a:t>）图的最小生成树</a:t>
            </a:r>
          </a:p>
        </p:txBody>
      </p:sp>
      <p:sp>
        <p:nvSpPr>
          <p:cNvPr id="37" name="Text Box 4">
            <a:extLst>
              <a:ext uri="{FF2B5EF4-FFF2-40B4-BE49-F238E27FC236}">
                <a16:creationId xmlns:a16="http://schemas.microsoft.com/office/drawing/2014/main" id="{B79001E1-30F6-412A-9EA4-8972C80C2724}"/>
              </a:ext>
            </a:extLst>
          </p:cNvPr>
          <p:cNvSpPr txBox="1">
            <a:spLocks noChangeArrowheads="1"/>
          </p:cNvSpPr>
          <p:nvPr/>
        </p:nvSpPr>
        <p:spPr bwMode="auto">
          <a:xfrm>
            <a:off x="1043608" y="1566965"/>
            <a:ext cx="806489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mj-ea"/>
                <a:ea typeface="+mj-ea"/>
              </a:rPr>
              <a:t>设</a:t>
            </a:r>
            <a:r>
              <a:rPr lang="en-US" altLang="zh-CN" sz="2400" b="1" dirty="0">
                <a:latin typeface="+mj-ea"/>
                <a:ea typeface="+mj-ea"/>
              </a:rPr>
              <a:t>T</a:t>
            </a:r>
            <a:r>
              <a:rPr lang="zh-CN" altLang="en-US" sz="2400" b="1" dirty="0">
                <a:latin typeface="+mj-ea"/>
                <a:ea typeface="+mj-ea"/>
              </a:rPr>
              <a:t>是图</a:t>
            </a:r>
            <a:r>
              <a:rPr lang="en-US" altLang="zh-CN" sz="2400" b="1" dirty="0">
                <a:latin typeface="+mj-ea"/>
                <a:ea typeface="+mj-ea"/>
              </a:rPr>
              <a:t>G</a:t>
            </a:r>
            <a:r>
              <a:rPr lang="zh-CN" altLang="en-US" sz="2400" b="1" dirty="0">
                <a:latin typeface="+mj-ea"/>
                <a:ea typeface="+mj-ea"/>
              </a:rPr>
              <a:t>的一棵生成树</a:t>
            </a:r>
            <a:r>
              <a:rPr lang="en-US" altLang="zh-CN" sz="2400" b="1" dirty="0">
                <a:latin typeface="+mj-ea"/>
                <a:ea typeface="+mj-ea"/>
              </a:rPr>
              <a:t>,</a:t>
            </a:r>
            <a:r>
              <a:rPr lang="zh-CN" altLang="en-US" sz="2400" b="1" dirty="0">
                <a:latin typeface="+mj-ea"/>
                <a:ea typeface="+mj-ea"/>
              </a:rPr>
              <a:t>用</a:t>
            </a:r>
            <a:r>
              <a:rPr lang="en-US" altLang="zh-CN" sz="2400" b="1" dirty="0">
                <a:latin typeface="+mj-ea"/>
                <a:ea typeface="+mj-ea"/>
              </a:rPr>
              <a:t>F(T)</a:t>
            </a:r>
            <a:r>
              <a:rPr lang="zh-CN" altLang="en-US" sz="2400" b="1" dirty="0">
                <a:latin typeface="+mj-ea"/>
                <a:ea typeface="+mj-ea"/>
              </a:rPr>
              <a:t>表示树</a:t>
            </a:r>
            <a:r>
              <a:rPr lang="en-US" altLang="zh-CN" sz="2400" b="1" dirty="0">
                <a:latin typeface="+mj-ea"/>
                <a:ea typeface="+mj-ea"/>
              </a:rPr>
              <a:t>T</a:t>
            </a:r>
            <a:r>
              <a:rPr lang="zh-CN" altLang="en-US" sz="2400" b="1" dirty="0">
                <a:latin typeface="+mj-ea"/>
                <a:ea typeface="+mj-ea"/>
              </a:rPr>
              <a:t>中所有边的权值之和</a:t>
            </a:r>
            <a:r>
              <a:rPr lang="en-US" altLang="zh-CN" sz="2400" b="1" dirty="0">
                <a:latin typeface="+mj-ea"/>
                <a:ea typeface="+mj-ea"/>
              </a:rPr>
              <a:t>,</a:t>
            </a:r>
            <a:r>
              <a:rPr lang="zh-CN" altLang="en-US" sz="2400" b="1" dirty="0">
                <a:latin typeface="+mj-ea"/>
                <a:ea typeface="+mj-ea"/>
              </a:rPr>
              <a:t>则</a:t>
            </a:r>
            <a:r>
              <a:rPr lang="en-US" altLang="zh-CN" sz="2400" b="1" dirty="0">
                <a:latin typeface="+mj-ea"/>
                <a:ea typeface="+mj-ea"/>
              </a:rPr>
              <a:t>F(T)</a:t>
            </a:r>
            <a:r>
              <a:rPr lang="zh-CN" altLang="en-US" sz="2400" b="1" dirty="0">
                <a:latin typeface="+mj-ea"/>
                <a:ea typeface="+mj-ea"/>
              </a:rPr>
              <a:t>称为树</a:t>
            </a:r>
            <a:r>
              <a:rPr lang="en-US" altLang="zh-CN" sz="2400" b="1" dirty="0">
                <a:latin typeface="+mj-ea"/>
                <a:ea typeface="+mj-ea"/>
              </a:rPr>
              <a:t>T</a:t>
            </a:r>
            <a:r>
              <a:rPr lang="zh-CN" altLang="en-US" sz="2400" b="1" dirty="0">
                <a:latin typeface="+mj-ea"/>
                <a:ea typeface="+mj-ea"/>
              </a:rPr>
              <a:t>的</a:t>
            </a:r>
            <a:r>
              <a:rPr lang="zh-CN" altLang="en-US" sz="2400" b="1" dirty="0">
                <a:solidFill>
                  <a:srgbClr val="FF0000"/>
                </a:solidFill>
                <a:latin typeface="+mj-ea"/>
                <a:ea typeface="+mj-ea"/>
              </a:rPr>
              <a:t>权</a:t>
            </a:r>
            <a:r>
              <a:rPr lang="zh-CN" altLang="en-US" sz="2400" b="1" dirty="0">
                <a:latin typeface="+mj-ea"/>
                <a:ea typeface="+mj-ea"/>
              </a:rPr>
              <a:t>。</a:t>
            </a:r>
            <a:r>
              <a:rPr lang="en-US" altLang="zh-CN" sz="2400" b="1" dirty="0">
                <a:latin typeface="+mj-ea"/>
                <a:ea typeface="+mj-ea"/>
              </a:rPr>
              <a:t> </a:t>
            </a:r>
          </a:p>
          <a:p>
            <a:pPr>
              <a:spcBef>
                <a:spcPct val="50000"/>
              </a:spcBef>
            </a:pPr>
            <a:endParaRPr lang="en-US" altLang="zh-CN" sz="2400" b="1" dirty="0">
              <a:latin typeface="+mj-ea"/>
              <a:ea typeface="+mj-ea"/>
            </a:endParaRPr>
          </a:p>
        </p:txBody>
      </p:sp>
      <p:sp>
        <p:nvSpPr>
          <p:cNvPr id="4" name="矩形 3">
            <a:extLst>
              <a:ext uri="{FF2B5EF4-FFF2-40B4-BE49-F238E27FC236}">
                <a16:creationId xmlns:a16="http://schemas.microsoft.com/office/drawing/2014/main" id="{2D523ACE-BA76-481A-80E3-B0E02CE52D7A}"/>
              </a:ext>
            </a:extLst>
          </p:cNvPr>
          <p:cNvSpPr/>
          <p:nvPr/>
        </p:nvSpPr>
        <p:spPr>
          <a:xfrm>
            <a:off x="278905" y="1599183"/>
            <a:ext cx="836711" cy="461665"/>
          </a:xfrm>
          <a:prstGeom prst="rect">
            <a:avLst/>
          </a:prstGeom>
        </p:spPr>
        <p:txBody>
          <a:bodyPr wrap="square">
            <a:spAutoFit/>
          </a:bodyPr>
          <a:lstStyle/>
          <a:p>
            <a:r>
              <a:rPr lang="zh-CN" altLang="en-US" sz="2400" b="1" dirty="0">
                <a:solidFill>
                  <a:srgbClr val="008000"/>
                </a:solidFill>
                <a:latin typeface="+mj-ea"/>
              </a:rPr>
              <a:t>定义</a:t>
            </a:r>
            <a:r>
              <a:rPr lang="zh-CN" altLang="en-US" sz="2400" b="1" dirty="0">
                <a:latin typeface="+mj-ea"/>
              </a:rPr>
              <a:t> </a:t>
            </a:r>
            <a:endParaRPr lang="zh-CN" altLang="en-US" sz="2400" dirty="0"/>
          </a:p>
        </p:txBody>
      </p:sp>
      <p:sp>
        <p:nvSpPr>
          <p:cNvPr id="3" name="矩形 2">
            <a:extLst>
              <a:ext uri="{FF2B5EF4-FFF2-40B4-BE49-F238E27FC236}">
                <a16:creationId xmlns:a16="http://schemas.microsoft.com/office/drawing/2014/main" id="{3438325C-033A-47DF-B7CF-063660C9B0F9}"/>
              </a:ext>
            </a:extLst>
          </p:cNvPr>
          <p:cNvSpPr/>
          <p:nvPr/>
        </p:nvSpPr>
        <p:spPr>
          <a:xfrm>
            <a:off x="333349" y="3115202"/>
            <a:ext cx="803425" cy="461665"/>
          </a:xfrm>
          <a:prstGeom prst="rect">
            <a:avLst/>
          </a:prstGeom>
        </p:spPr>
        <p:txBody>
          <a:bodyPr wrap="square">
            <a:spAutoFit/>
          </a:bodyPr>
          <a:lstStyle/>
          <a:p>
            <a:r>
              <a:rPr lang="zh-CN" altLang="en-US" sz="2400" b="1" dirty="0">
                <a:solidFill>
                  <a:srgbClr val="008000"/>
                </a:solidFill>
                <a:latin typeface="+mj-ea"/>
              </a:rPr>
              <a:t>定义</a:t>
            </a:r>
          </a:p>
        </p:txBody>
      </p:sp>
      <p:sp>
        <p:nvSpPr>
          <p:cNvPr id="5" name="矩形 4">
            <a:extLst>
              <a:ext uri="{FF2B5EF4-FFF2-40B4-BE49-F238E27FC236}">
                <a16:creationId xmlns:a16="http://schemas.microsoft.com/office/drawing/2014/main" id="{FD53D04A-4C1D-430B-A57C-48F615149716}"/>
              </a:ext>
            </a:extLst>
          </p:cNvPr>
          <p:cNvSpPr/>
          <p:nvPr/>
        </p:nvSpPr>
        <p:spPr>
          <a:xfrm>
            <a:off x="1115616" y="3060387"/>
            <a:ext cx="7758608" cy="830997"/>
          </a:xfrm>
          <a:prstGeom prst="rect">
            <a:avLst/>
          </a:prstGeom>
        </p:spPr>
        <p:txBody>
          <a:bodyPr wrap="square">
            <a:spAutoFit/>
          </a:bodyPr>
          <a:lstStyle/>
          <a:p>
            <a:pPr>
              <a:spcBef>
                <a:spcPct val="50000"/>
              </a:spcBef>
            </a:pPr>
            <a:r>
              <a:rPr lang="zh-CN" altLang="en-US" sz="2400" b="1" dirty="0">
                <a:latin typeface="+mj-ea"/>
                <a:ea typeface="+mj-ea"/>
              </a:rPr>
              <a:t>一个连通图</a:t>
            </a:r>
            <a:r>
              <a:rPr lang="en-US" altLang="zh-CN" sz="2400" b="1" dirty="0">
                <a:latin typeface="+mj-ea"/>
                <a:ea typeface="+mj-ea"/>
              </a:rPr>
              <a:t>G</a:t>
            </a:r>
            <a:r>
              <a:rPr lang="zh-CN" altLang="en-US" sz="2400" b="1" dirty="0">
                <a:latin typeface="+mj-ea"/>
                <a:ea typeface="+mj-ea"/>
              </a:rPr>
              <a:t>的生成树一般不止一棵</a:t>
            </a:r>
            <a:r>
              <a:rPr lang="en-US" altLang="zh-CN" sz="2400" b="1" dirty="0">
                <a:latin typeface="+mj-ea"/>
                <a:ea typeface="+mj-ea"/>
              </a:rPr>
              <a:t>, </a:t>
            </a:r>
            <a:r>
              <a:rPr lang="zh-CN" altLang="en-US" sz="2400" b="1" dirty="0">
                <a:latin typeface="+mj-ea"/>
                <a:ea typeface="+mj-ea"/>
              </a:rPr>
              <a:t>图</a:t>
            </a:r>
            <a:r>
              <a:rPr lang="en-US" altLang="zh-CN" sz="2400" b="1" dirty="0">
                <a:latin typeface="+mj-ea"/>
                <a:ea typeface="+mj-ea"/>
              </a:rPr>
              <a:t>G</a:t>
            </a:r>
            <a:r>
              <a:rPr lang="zh-CN" altLang="en-US" sz="2400" b="1" dirty="0">
                <a:latin typeface="+mj-ea"/>
                <a:ea typeface="+mj-ea"/>
              </a:rPr>
              <a:t>的所有生成树中</a:t>
            </a:r>
            <a:r>
              <a:rPr lang="zh-CN" altLang="en-US" sz="2400" b="1" dirty="0">
                <a:solidFill>
                  <a:srgbClr val="FF0000"/>
                </a:solidFill>
                <a:latin typeface="+mj-ea"/>
                <a:ea typeface="+mj-ea"/>
              </a:rPr>
              <a:t>权值最小</a:t>
            </a:r>
            <a:r>
              <a:rPr lang="zh-CN" altLang="en-US" sz="2400" b="1" dirty="0">
                <a:latin typeface="+mj-ea"/>
                <a:ea typeface="+mj-ea"/>
              </a:rPr>
              <a:t>的生成树称为图</a:t>
            </a:r>
            <a:r>
              <a:rPr lang="en-US" altLang="zh-CN" sz="2400" b="1" dirty="0">
                <a:latin typeface="+mj-ea"/>
                <a:ea typeface="+mj-ea"/>
              </a:rPr>
              <a:t>G</a:t>
            </a:r>
            <a:r>
              <a:rPr lang="zh-CN" altLang="en-US" sz="2400" b="1" dirty="0">
                <a:latin typeface="+mj-ea"/>
                <a:ea typeface="+mj-ea"/>
              </a:rPr>
              <a:t>的</a:t>
            </a:r>
            <a:r>
              <a:rPr lang="zh-CN" altLang="en-US" sz="2400" b="1" dirty="0">
                <a:solidFill>
                  <a:srgbClr val="FF0000"/>
                </a:solidFill>
                <a:latin typeface="+mj-ea"/>
                <a:ea typeface="+mj-ea"/>
              </a:rPr>
              <a:t>最小生成树</a:t>
            </a:r>
            <a:r>
              <a:rPr lang="zh-CN" altLang="en-US" sz="2400" b="1" dirty="0">
                <a:latin typeface="+mj-ea"/>
                <a:ea typeface="+mj-ea"/>
              </a:rPr>
              <a:t>。</a:t>
            </a:r>
            <a:endParaRPr lang="en-US" altLang="zh-CN" sz="2400" b="1" dirty="0">
              <a:latin typeface="+mj-ea"/>
              <a:ea typeface="+mj-ea"/>
            </a:endParaRPr>
          </a:p>
        </p:txBody>
      </p:sp>
    </p:spTree>
    <p:extLst>
      <p:ext uri="{BB962C8B-B14F-4D97-AF65-F5344CB8AC3E}">
        <p14:creationId xmlns:p14="http://schemas.microsoft.com/office/powerpoint/2010/main" val="2443260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26</a:t>
            </a:fld>
            <a:endParaRPr lang="zh-CN" altLang="en-US" b="1" dirty="0">
              <a:solidFill>
                <a:srgbClr val="FF0000"/>
              </a:solidFill>
            </a:endParaRPr>
          </a:p>
        </p:txBody>
      </p:sp>
      <p:sp>
        <p:nvSpPr>
          <p:cNvPr id="2" name="矩形 1"/>
          <p:cNvSpPr/>
          <p:nvPr/>
        </p:nvSpPr>
        <p:spPr>
          <a:xfrm>
            <a:off x="25907" y="17164"/>
            <a:ext cx="9118093"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最小生成树及算法</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28" name="Text Box 12">
            <a:extLst>
              <a:ext uri="{FF2B5EF4-FFF2-40B4-BE49-F238E27FC236}">
                <a16:creationId xmlns:a16="http://schemas.microsoft.com/office/drawing/2014/main" id="{F08A6AB7-7377-491E-A5F4-1A13716ADD15}"/>
              </a:ext>
            </a:extLst>
          </p:cNvPr>
          <p:cNvSpPr txBox="1">
            <a:spLocks noChangeArrowheads="1"/>
          </p:cNvSpPr>
          <p:nvPr/>
        </p:nvSpPr>
        <p:spPr bwMode="auto">
          <a:xfrm>
            <a:off x="4522143" y="4547266"/>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6" name="Rectangle 2">
            <a:extLst>
              <a:ext uri="{FF2B5EF4-FFF2-40B4-BE49-F238E27FC236}">
                <a16:creationId xmlns:a16="http://schemas.microsoft.com/office/drawing/2014/main" id="{BBBA9960-87D8-437F-9E6D-FC340316B575}"/>
              </a:ext>
            </a:extLst>
          </p:cNvPr>
          <p:cNvSpPr txBox="1">
            <a:spLocks noChangeArrowheads="1"/>
          </p:cNvSpPr>
          <p:nvPr/>
        </p:nvSpPr>
        <p:spPr>
          <a:xfrm>
            <a:off x="309350" y="980728"/>
            <a:ext cx="5846826" cy="51911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Wingdings" panose="05000000000000000000" pitchFamily="2" charset="2"/>
              <a:buChar char="n"/>
            </a:pPr>
            <a:r>
              <a:rPr lang="zh-CN" altLang="en-US" sz="2800" b="1" dirty="0">
                <a:latin typeface="+mj-ea"/>
              </a:rPr>
              <a:t>构造图中最小生成树的方法</a:t>
            </a:r>
          </a:p>
        </p:txBody>
      </p:sp>
      <p:sp>
        <p:nvSpPr>
          <p:cNvPr id="17" name="Text Box 5">
            <a:extLst>
              <a:ext uri="{FF2B5EF4-FFF2-40B4-BE49-F238E27FC236}">
                <a16:creationId xmlns:a16="http://schemas.microsoft.com/office/drawing/2014/main" id="{B6CE2A4E-DACF-4B39-99B4-168D5541BAAE}"/>
              </a:ext>
            </a:extLst>
          </p:cNvPr>
          <p:cNvSpPr txBox="1">
            <a:spLocks noChangeArrowheads="1"/>
          </p:cNvSpPr>
          <p:nvPr/>
        </p:nvSpPr>
        <p:spPr bwMode="auto">
          <a:xfrm>
            <a:off x="755576" y="1607337"/>
            <a:ext cx="45729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dirty="0">
                <a:latin typeface="+mj-ea"/>
                <a:ea typeface="+mj-ea"/>
              </a:rPr>
              <a:t>A Prim</a:t>
            </a:r>
            <a:r>
              <a:rPr lang="zh-CN" altLang="en-US" sz="2400" b="1" dirty="0">
                <a:latin typeface="+mj-ea"/>
                <a:ea typeface="+mj-ea"/>
              </a:rPr>
              <a:t>算法</a:t>
            </a:r>
            <a:r>
              <a:rPr lang="en-US" altLang="zh-CN" sz="2400" b="1" dirty="0">
                <a:latin typeface="+mj-ea"/>
                <a:ea typeface="+mj-ea"/>
              </a:rPr>
              <a:t>(</a:t>
            </a:r>
            <a:r>
              <a:rPr lang="zh-CN" altLang="en-US" sz="2400" b="1" dirty="0">
                <a:latin typeface="+mj-ea"/>
                <a:ea typeface="+mj-ea"/>
              </a:rPr>
              <a:t>细节略</a:t>
            </a:r>
            <a:r>
              <a:rPr lang="en-US" altLang="zh-CN" sz="2400" b="1" dirty="0">
                <a:latin typeface="+mj-ea"/>
                <a:ea typeface="+mj-ea"/>
              </a:rPr>
              <a:t>)</a:t>
            </a:r>
            <a:r>
              <a:rPr lang="zh-CN" altLang="en-US" sz="2400" b="1" dirty="0">
                <a:latin typeface="+mj-ea"/>
                <a:ea typeface="+mj-ea"/>
              </a:rPr>
              <a:t> </a:t>
            </a:r>
          </a:p>
        </p:txBody>
      </p:sp>
      <p:sp>
        <p:nvSpPr>
          <p:cNvPr id="18" name="Text Box 6">
            <a:extLst>
              <a:ext uri="{FF2B5EF4-FFF2-40B4-BE49-F238E27FC236}">
                <a16:creationId xmlns:a16="http://schemas.microsoft.com/office/drawing/2014/main" id="{855B44C7-500A-43FF-A49E-7365FA3349AB}"/>
              </a:ext>
            </a:extLst>
          </p:cNvPr>
          <p:cNvSpPr txBox="1">
            <a:spLocks noChangeArrowheads="1"/>
          </p:cNvSpPr>
          <p:nvPr/>
        </p:nvSpPr>
        <p:spPr bwMode="auto">
          <a:xfrm>
            <a:off x="610183" y="2069002"/>
            <a:ext cx="43938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mj-ea"/>
                <a:ea typeface="+mj-ea"/>
              </a:rPr>
              <a:t> B Kruskal</a:t>
            </a:r>
            <a:r>
              <a:rPr lang="zh-CN" altLang="en-US" sz="2400" b="1" dirty="0">
                <a:latin typeface="+mj-ea"/>
                <a:ea typeface="+mj-ea"/>
              </a:rPr>
              <a:t>算法</a:t>
            </a:r>
            <a:r>
              <a:rPr lang="en-US" altLang="zh-CN" sz="2400" b="1" dirty="0">
                <a:latin typeface="+mj-ea"/>
              </a:rPr>
              <a:t>(</a:t>
            </a:r>
            <a:r>
              <a:rPr lang="zh-CN" altLang="en-US" sz="2400" b="1" dirty="0">
                <a:latin typeface="+mj-ea"/>
              </a:rPr>
              <a:t>细节略</a:t>
            </a:r>
            <a:r>
              <a:rPr lang="en-US" altLang="zh-CN" sz="2400" b="1" dirty="0">
                <a:latin typeface="+mj-ea"/>
              </a:rPr>
              <a:t>)</a:t>
            </a:r>
            <a:endParaRPr lang="zh-CN" altLang="en-US" sz="2400" b="1" dirty="0">
              <a:latin typeface="+mj-ea"/>
              <a:ea typeface="+mj-ea"/>
            </a:endParaRPr>
          </a:p>
        </p:txBody>
      </p:sp>
    </p:spTree>
    <p:extLst>
      <p:ext uri="{BB962C8B-B14F-4D97-AF65-F5344CB8AC3E}">
        <p14:creationId xmlns:p14="http://schemas.microsoft.com/office/powerpoint/2010/main" val="379885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27</a:t>
            </a:fld>
            <a:endParaRPr lang="zh-CN" altLang="en-US" b="1" dirty="0">
              <a:solidFill>
                <a:srgbClr val="FF0000"/>
              </a:solidFill>
            </a:endParaRPr>
          </a:p>
        </p:txBody>
      </p:sp>
      <p:sp>
        <p:nvSpPr>
          <p:cNvPr id="2" name="矩形 1"/>
          <p:cNvSpPr/>
          <p:nvPr/>
        </p:nvSpPr>
        <p:spPr>
          <a:xfrm>
            <a:off x="25907" y="17164"/>
            <a:ext cx="9118093"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最小生成树的简单应用</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28" name="Text Box 12">
            <a:extLst>
              <a:ext uri="{FF2B5EF4-FFF2-40B4-BE49-F238E27FC236}">
                <a16:creationId xmlns:a16="http://schemas.microsoft.com/office/drawing/2014/main" id="{F08A6AB7-7377-491E-A5F4-1A13716ADD15}"/>
              </a:ext>
            </a:extLst>
          </p:cNvPr>
          <p:cNvSpPr txBox="1">
            <a:spLocks noChangeArrowheads="1"/>
          </p:cNvSpPr>
          <p:nvPr/>
        </p:nvSpPr>
        <p:spPr bwMode="auto">
          <a:xfrm>
            <a:off x="4522143" y="4547266"/>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6" name="Rectangle 2">
            <a:extLst>
              <a:ext uri="{FF2B5EF4-FFF2-40B4-BE49-F238E27FC236}">
                <a16:creationId xmlns:a16="http://schemas.microsoft.com/office/drawing/2014/main" id="{BBBA9960-87D8-437F-9E6D-FC340316B575}"/>
              </a:ext>
            </a:extLst>
          </p:cNvPr>
          <p:cNvSpPr txBox="1">
            <a:spLocks noChangeArrowheads="1"/>
          </p:cNvSpPr>
          <p:nvPr/>
        </p:nvSpPr>
        <p:spPr>
          <a:xfrm>
            <a:off x="179512" y="935009"/>
            <a:ext cx="8712968" cy="158417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zh-CN" altLang="en-US" sz="2800" b="1" dirty="0">
                <a:latin typeface="+mj-ea"/>
              </a:rPr>
              <a:t>例：</a:t>
            </a:r>
            <a:r>
              <a:rPr lang="zh-CN" altLang="en-US" sz="2400" b="1" dirty="0">
                <a:latin typeface="+mn-ea"/>
                <a:ea typeface="+mn-ea"/>
              </a:rPr>
              <a:t>现要在</a:t>
            </a:r>
            <a:r>
              <a:rPr lang="en-US" altLang="zh-CN" sz="2400" b="1" dirty="0">
                <a:latin typeface="+mn-ea"/>
                <a:ea typeface="+mn-ea"/>
              </a:rPr>
              <a:t>n</a:t>
            </a:r>
            <a:r>
              <a:rPr lang="zh-CN" altLang="en-US" sz="2400" b="1" dirty="0">
                <a:latin typeface="+mn-ea"/>
                <a:ea typeface="+mn-ea"/>
              </a:rPr>
              <a:t>个城市之间铺设光缆，使得这</a:t>
            </a:r>
            <a:r>
              <a:rPr lang="en-US" altLang="zh-CN" sz="2400" b="1" dirty="0">
                <a:latin typeface="+mn-ea"/>
                <a:ea typeface="+mn-ea"/>
              </a:rPr>
              <a:t>n</a:t>
            </a:r>
            <a:r>
              <a:rPr lang="zh-CN" altLang="en-US" sz="2400" b="1" dirty="0">
                <a:latin typeface="+mn-ea"/>
                <a:ea typeface="+mn-ea"/>
              </a:rPr>
              <a:t>个城市的任意两者之间都可以通信，但铺设光缆的费用很高，且各个城市之间铺设光缆的费用不同，如何铺设光缆使得总费用最低。</a:t>
            </a:r>
            <a:endParaRPr lang="en-US" altLang="zh-CN" sz="2800" b="1" dirty="0">
              <a:latin typeface="+mj-ea"/>
            </a:endParaRPr>
          </a:p>
        </p:txBody>
      </p:sp>
      <p:pic>
        <p:nvPicPr>
          <p:cNvPr id="93186" name="Picture 2" descr="https://gss0.baidu.com/9vo3dSag_xI4khGko9WTAnF6hhy/zhidao/wh%3D600%2C800/sign=5a4c835aa11ea8d38a777c02a73a1c76/5882b2b7d0a20cf4581bca3e71094b36adaf9943.jpg">
            <a:extLst>
              <a:ext uri="{FF2B5EF4-FFF2-40B4-BE49-F238E27FC236}">
                <a16:creationId xmlns:a16="http://schemas.microsoft.com/office/drawing/2014/main" id="{C6146C2B-EBBD-4B40-B1CC-3AC0A1532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780928"/>
            <a:ext cx="45529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72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28</a:t>
            </a:fld>
            <a:endParaRPr lang="zh-CN" altLang="en-US" b="1" dirty="0">
              <a:solidFill>
                <a:srgbClr val="FF0000"/>
              </a:solidFill>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12" name="Rectangle 2"/>
          <p:cNvSpPr txBox="1">
            <a:spLocks noChangeArrowheads="1"/>
          </p:cNvSpPr>
          <p:nvPr/>
        </p:nvSpPr>
        <p:spPr bwMode="auto">
          <a:xfrm>
            <a:off x="25908" y="0"/>
            <a:ext cx="9118092" cy="7909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b="1" dirty="0">
                <a:latin typeface="Arial Unicode MS" panose="020B0604020202020204" pitchFamily="34" charset="-122"/>
                <a:ea typeface="Arial Unicode MS" panose="020B0604020202020204" pitchFamily="34" charset="-122"/>
                <a:cs typeface="Arial Unicode MS" panose="020B0604020202020204" pitchFamily="34" charset="-122"/>
              </a:rPr>
              <a:t>Euler </a:t>
            </a:r>
            <a:r>
              <a:rPr lang="zh-CN" altLang="en-US" b="1" dirty="0">
                <a:latin typeface="Arial Unicode MS" panose="020B0604020202020204" pitchFamily="34" charset="-122"/>
                <a:ea typeface="Arial Unicode MS" panose="020B0604020202020204" pitchFamily="34" charset="-122"/>
                <a:cs typeface="Arial Unicode MS" panose="020B0604020202020204" pitchFamily="34" charset="-122"/>
              </a:rPr>
              <a:t>图</a:t>
            </a:r>
          </a:p>
        </p:txBody>
      </p:sp>
      <p:sp>
        <p:nvSpPr>
          <p:cNvPr id="15" name="Rectangle 12"/>
          <p:cNvSpPr>
            <a:spLocks noChangeArrowheads="1"/>
          </p:cNvSpPr>
          <p:nvPr/>
        </p:nvSpPr>
        <p:spPr bwMode="auto">
          <a:xfrm>
            <a:off x="179388" y="836712"/>
            <a:ext cx="8350250" cy="1577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p>
            <a:pPr>
              <a:lnSpc>
                <a:spcPct val="120000"/>
              </a:lnSpc>
              <a:spcBef>
                <a:spcPct val="0"/>
              </a:spcBef>
            </a:pPr>
            <a:r>
              <a:rPr kumimoji="0" lang="zh-CN" altLang="en-US" sz="2800" b="1" dirty="0">
                <a:solidFill>
                  <a:schemeClr val="tx1"/>
                </a:solidFill>
                <a:latin typeface="+mj-ea"/>
                <a:ea typeface="+mj-ea"/>
              </a:rPr>
              <a:t>称经过图</a:t>
            </a:r>
            <a:r>
              <a:rPr kumimoji="0" lang="en-US" altLang="zh-CN" sz="2800" b="1" i="1" dirty="0">
                <a:solidFill>
                  <a:schemeClr val="tx1"/>
                </a:solidFill>
                <a:latin typeface="+mj-ea"/>
                <a:ea typeface="+mj-ea"/>
              </a:rPr>
              <a:t>G</a:t>
            </a:r>
            <a:r>
              <a:rPr kumimoji="0" lang="en-US" altLang="zh-CN" sz="2800" b="1" dirty="0">
                <a:solidFill>
                  <a:schemeClr val="tx1"/>
                </a:solidFill>
                <a:latin typeface="+mj-ea"/>
                <a:ea typeface="+mj-ea"/>
              </a:rPr>
              <a:t> =(</a:t>
            </a:r>
            <a:r>
              <a:rPr kumimoji="0" lang="en-US" altLang="zh-CN" sz="2800" b="1" i="1" dirty="0">
                <a:solidFill>
                  <a:schemeClr val="tx1"/>
                </a:solidFill>
                <a:latin typeface="+mj-ea"/>
                <a:ea typeface="+mj-ea"/>
              </a:rPr>
              <a:t>V</a:t>
            </a:r>
            <a:r>
              <a:rPr kumimoji="0" lang="en-US" altLang="zh-CN" sz="2800" b="1" dirty="0">
                <a:solidFill>
                  <a:schemeClr val="tx1"/>
                </a:solidFill>
                <a:latin typeface="+mj-ea"/>
                <a:ea typeface="+mj-ea"/>
              </a:rPr>
              <a:t>,</a:t>
            </a:r>
            <a:r>
              <a:rPr kumimoji="0" lang="en-US" altLang="zh-CN" sz="2800" b="1" i="1" dirty="0">
                <a:solidFill>
                  <a:schemeClr val="tx1"/>
                </a:solidFill>
                <a:latin typeface="+mj-ea"/>
                <a:ea typeface="+mj-ea"/>
              </a:rPr>
              <a:t>E</a:t>
            </a:r>
            <a:r>
              <a:rPr kumimoji="0" lang="en-US" altLang="zh-CN" sz="2800" b="1" dirty="0">
                <a:solidFill>
                  <a:schemeClr val="tx1"/>
                </a:solidFill>
                <a:latin typeface="+mj-ea"/>
                <a:ea typeface="+mj-ea"/>
              </a:rPr>
              <a:t>)</a:t>
            </a:r>
            <a:r>
              <a:rPr kumimoji="0" lang="zh-CN" altLang="en-US" sz="2800" b="1" dirty="0">
                <a:solidFill>
                  <a:schemeClr val="tx1"/>
                </a:solidFill>
                <a:latin typeface="+mj-ea"/>
                <a:ea typeface="+mj-ea"/>
              </a:rPr>
              <a:t>的</a:t>
            </a:r>
            <a:r>
              <a:rPr kumimoji="0" lang="zh-CN" altLang="en-US" sz="2800" b="1" dirty="0">
                <a:solidFill>
                  <a:schemeClr val="tx2">
                    <a:lumMod val="60000"/>
                    <a:lumOff val="40000"/>
                  </a:schemeClr>
                </a:solidFill>
                <a:latin typeface="+mj-ea"/>
                <a:ea typeface="+mj-ea"/>
              </a:rPr>
              <a:t>每条边</a:t>
            </a:r>
            <a:r>
              <a:rPr kumimoji="0" lang="zh-CN" altLang="en-US" sz="2800" b="1" dirty="0">
                <a:solidFill>
                  <a:schemeClr val="tx1"/>
                </a:solidFill>
                <a:latin typeface="+mj-ea"/>
                <a:ea typeface="+mj-ea"/>
              </a:rPr>
              <a:t>恰好</a:t>
            </a:r>
            <a:r>
              <a:rPr kumimoji="0" lang="zh-CN" altLang="en-US" sz="2800" b="1" dirty="0">
                <a:solidFill>
                  <a:schemeClr val="tx2">
                    <a:lumMod val="60000"/>
                    <a:lumOff val="40000"/>
                  </a:schemeClr>
                </a:solidFill>
                <a:latin typeface="+mj-ea"/>
                <a:ea typeface="+mj-ea"/>
              </a:rPr>
              <a:t>一次</a:t>
            </a:r>
            <a:r>
              <a:rPr kumimoji="0" lang="zh-CN" altLang="en-US" sz="2800" b="1" dirty="0">
                <a:solidFill>
                  <a:schemeClr val="tx1"/>
                </a:solidFill>
                <a:latin typeface="+mj-ea"/>
                <a:ea typeface="+mj-ea"/>
              </a:rPr>
              <a:t>的路为</a:t>
            </a:r>
            <a:r>
              <a:rPr kumimoji="0" lang="en-US" altLang="zh-CN" sz="2800" b="1" dirty="0">
                <a:solidFill>
                  <a:srgbClr val="FF0000"/>
                </a:solidFill>
                <a:latin typeface="+mj-ea"/>
                <a:ea typeface="+mj-ea"/>
              </a:rPr>
              <a:t>Euler</a:t>
            </a:r>
            <a:r>
              <a:rPr kumimoji="0" lang="zh-CN" altLang="en-US" sz="2800" b="1" dirty="0">
                <a:solidFill>
                  <a:srgbClr val="FF0000"/>
                </a:solidFill>
                <a:latin typeface="+mj-ea"/>
                <a:ea typeface="+mj-ea"/>
              </a:rPr>
              <a:t>路</a:t>
            </a:r>
            <a:r>
              <a:rPr kumimoji="0" lang="zh-CN" altLang="en-US" sz="2800" b="1" dirty="0">
                <a:solidFill>
                  <a:schemeClr val="tx1"/>
                </a:solidFill>
                <a:latin typeface="+mj-ea"/>
                <a:ea typeface="+mj-ea"/>
              </a:rPr>
              <a:t>，经过</a:t>
            </a:r>
            <a:r>
              <a:rPr kumimoji="0" lang="en-US" altLang="zh-CN" sz="2800" b="1" i="1" dirty="0">
                <a:solidFill>
                  <a:schemeClr val="tx1"/>
                </a:solidFill>
                <a:latin typeface="+mj-ea"/>
                <a:ea typeface="+mj-ea"/>
              </a:rPr>
              <a:t>G</a:t>
            </a:r>
            <a:r>
              <a:rPr kumimoji="0" lang="zh-CN" altLang="en-US" sz="2800" b="1" dirty="0">
                <a:solidFill>
                  <a:schemeClr val="tx1"/>
                </a:solidFill>
                <a:latin typeface="+mj-ea"/>
                <a:ea typeface="+mj-ea"/>
              </a:rPr>
              <a:t>的每条边恰好一次的</a:t>
            </a:r>
            <a:r>
              <a:rPr kumimoji="0" lang="zh-CN" altLang="en-US" sz="2800" b="1" dirty="0">
                <a:solidFill>
                  <a:schemeClr val="tx2">
                    <a:lumMod val="60000"/>
                    <a:lumOff val="40000"/>
                  </a:schemeClr>
                </a:solidFill>
                <a:latin typeface="+mj-ea"/>
                <a:ea typeface="+mj-ea"/>
              </a:rPr>
              <a:t>回路</a:t>
            </a:r>
            <a:r>
              <a:rPr kumimoji="0" lang="zh-CN" altLang="en-US" sz="2800" b="1" dirty="0">
                <a:solidFill>
                  <a:schemeClr val="tx1"/>
                </a:solidFill>
                <a:latin typeface="+mj-ea"/>
                <a:ea typeface="+mj-ea"/>
              </a:rPr>
              <a:t>为</a:t>
            </a:r>
            <a:r>
              <a:rPr kumimoji="0" lang="en-US" altLang="zh-CN" sz="2800" b="1" dirty="0">
                <a:solidFill>
                  <a:srgbClr val="FF0000"/>
                </a:solidFill>
                <a:latin typeface="+mj-ea"/>
                <a:ea typeface="+mj-ea"/>
              </a:rPr>
              <a:t>Euler</a:t>
            </a:r>
            <a:r>
              <a:rPr kumimoji="0" lang="zh-CN" altLang="en-US" sz="2800" b="1" dirty="0">
                <a:solidFill>
                  <a:srgbClr val="FF0000"/>
                </a:solidFill>
                <a:latin typeface="+mj-ea"/>
                <a:ea typeface="+mj-ea"/>
              </a:rPr>
              <a:t>回路</a:t>
            </a:r>
            <a:r>
              <a:rPr kumimoji="0" lang="zh-CN" altLang="en-US" sz="2800" b="1" dirty="0">
                <a:solidFill>
                  <a:schemeClr val="tx1"/>
                </a:solidFill>
                <a:latin typeface="+mj-ea"/>
                <a:ea typeface="+mj-ea"/>
              </a:rPr>
              <a:t>。称有</a:t>
            </a:r>
            <a:r>
              <a:rPr kumimoji="0" lang="en-US" altLang="zh-CN" sz="2800" b="1" dirty="0">
                <a:solidFill>
                  <a:schemeClr val="tx1"/>
                </a:solidFill>
                <a:latin typeface="+mj-ea"/>
                <a:ea typeface="+mj-ea"/>
              </a:rPr>
              <a:t>Euler</a:t>
            </a:r>
            <a:r>
              <a:rPr kumimoji="0" lang="zh-CN" altLang="en-US" sz="2800" b="1" dirty="0">
                <a:solidFill>
                  <a:schemeClr val="tx1"/>
                </a:solidFill>
                <a:latin typeface="+mj-ea"/>
                <a:ea typeface="+mj-ea"/>
              </a:rPr>
              <a:t>回路的图为</a:t>
            </a:r>
            <a:r>
              <a:rPr kumimoji="0" lang="en-US" altLang="zh-CN" sz="2800" b="1" dirty="0">
                <a:solidFill>
                  <a:srgbClr val="FF0000"/>
                </a:solidFill>
                <a:latin typeface="+mj-ea"/>
                <a:ea typeface="+mj-ea"/>
              </a:rPr>
              <a:t>Euler</a:t>
            </a:r>
            <a:r>
              <a:rPr kumimoji="0" lang="zh-CN" altLang="en-US" sz="2800" b="1" dirty="0">
                <a:solidFill>
                  <a:srgbClr val="FF0000"/>
                </a:solidFill>
                <a:latin typeface="+mj-ea"/>
                <a:ea typeface="+mj-ea"/>
              </a:rPr>
              <a:t>图</a:t>
            </a:r>
            <a:r>
              <a:rPr kumimoji="0" lang="zh-CN" altLang="en-US" sz="2800" b="1" dirty="0">
                <a:solidFill>
                  <a:schemeClr val="tx1"/>
                </a:solidFill>
                <a:latin typeface="+mj-ea"/>
                <a:ea typeface="+mj-ea"/>
              </a:rPr>
              <a:t>。</a:t>
            </a:r>
            <a:endParaRPr kumimoji="0" lang="en-US" altLang="zh-CN" sz="2800" b="1" dirty="0">
              <a:solidFill>
                <a:schemeClr val="tx1"/>
              </a:solidFill>
              <a:latin typeface="+mj-ea"/>
              <a:ea typeface="+mj-ea"/>
            </a:endParaRPr>
          </a:p>
        </p:txBody>
      </p:sp>
      <p:sp>
        <p:nvSpPr>
          <p:cNvPr id="16" name="Rectangle 13"/>
          <p:cNvSpPr>
            <a:spLocks noChangeArrowheads="1"/>
          </p:cNvSpPr>
          <p:nvPr/>
        </p:nvSpPr>
        <p:spPr bwMode="auto">
          <a:xfrm>
            <a:off x="1034753" y="2861229"/>
            <a:ext cx="4392127" cy="922048"/>
          </a:xfrm>
          <a:prstGeom prst="rect">
            <a:avLst/>
          </a:prstGeom>
          <a:noFill/>
          <a:ln>
            <a:noFill/>
          </a:ln>
        </p:spPr>
        <p:txBody>
          <a:bodyPr wrap="square" lIns="90000" tIns="46800" rIns="90000" bIns="46800" anchor="ctr">
            <a:spAutoFit/>
          </a:bodyPr>
          <a:lstStyle/>
          <a:p>
            <a:pPr marL="342900" indent="-342900">
              <a:lnSpc>
                <a:spcPct val="120000"/>
              </a:lnSpc>
              <a:spcBef>
                <a:spcPct val="0"/>
              </a:spcBef>
              <a:buFont typeface="Wingdings" pitchFamily="2" charset="2"/>
              <a:buChar char="p"/>
            </a:pPr>
            <a:r>
              <a:rPr lang="en-US" altLang="zh-CN" sz="2400" b="1" dirty="0">
                <a:latin typeface="+mj-ea"/>
                <a:ea typeface="+mj-ea"/>
              </a:rPr>
              <a:t>G</a:t>
            </a:r>
            <a:r>
              <a:rPr lang="zh-CN" altLang="en-US" sz="2400" b="1" dirty="0">
                <a:latin typeface="+mj-ea"/>
                <a:ea typeface="+mj-ea"/>
              </a:rPr>
              <a:t>是</a:t>
            </a:r>
            <a:r>
              <a:rPr lang="en-US" altLang="zh-CN" sz="2400" b="1" dirty="0">
                <a:latin typeface="+mj-ea"/>
                <a:ea typeface="+mj-ea"/>
              </a:rPr>
              <a:t>Euler</a:t>
            </a:r>
            <a:r>
              <a:rPr lang="zh-CN" altLang="en-US" sz="2400" b="1" dirty="0">
                <a:latin typeface="+mj-ea"/>
                <a:ea typeface="+mj-ea"/>
              </a:rPr>
              <a:t>图当且仅当</a:t>
            </a:r>
            <a:r>
              <a:rPr lang="en-US" altLang="zh-CN" sz="2400" b="1" dirty="0">
                <a:latin typeface="+mj-ea"/>
                <a:ea typeface="+mj-ea"/>
              </a:rPr>
              <a:t>G</a:t>
            </a:r>
            <a:r>
              <a:rPr lang="zh-CN" altLang="en-US" sz="2400" b="1" dirty="0">
                <a:latin typeface="+mj-ea"/>
                <a:ea typeface="+mj-ea"/>
              </a:rPr>
              <a:t>连通且没有度数为奇数的点；</a:t>
            </a:r>
            <a:endParaRPr lang="en-US" altLang="zh-CN" sz="2400" b="1" dirty="0">
              <a:latin typeface="+mj-ea"/>
              <a:ea typeface="+mj-ea"/>
            </a:endParaRPr>
          </a:p>
        </p:txBody>
      </p:sp>
      <p:grpSp>
        <p:nvGrpSpPr>
          <p:cNvPr id="17" name="Group 14"/>
          <p:cNvGrpSpPr>
            <a:grpSpLocks/>
          </p:cNvGrpSpPr>
          <p:nvPr/>
        </p:nvGrpSpPr>
        <p:grpSpPr bwMode="auto">
          <a:xfrm>
            <a:off x="6119134" y="2660998"/>
            <a:ext cx="2605088" cy="2651125"/>
            <a:chOff x="2890" y="1263"/>
            <a:chExt cx="1641" cy="1761"/>
          </a:xfrm>
        </p:grpSpPr>
        <p:sp>
          <p:nvSpPr>
            <p:cNvPr id="18" name="Line 15"/>
            <p:cNvSpPr>
              <a:spLocks noChangeShapeType="1"/>
            </p:cNvSpPr>
            <p:nvPr/>
          </p:nvSpPr>
          <p:spPr bwMode="auto">
            <a:xfrm flipV="1">
              <a:off x="3379" y="2069"/>
              <a:ext cx="826" cy="2"/>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6"/>
            <p:cNvSpPr>
              <a:spLocks noChangeShapeType="1"/>
            </p:cNvSpPr>
            <p:nvPr/>
          </p:nvSpPr>
          <p:spPr bwMode="auto">
            <a:xfrm flipH="1">
              <a:off x="3499" y="2078"/>
              <a:ext cx="694" cy="530"/>
            </a:xfrm>
            <a:prstGeom prst="line">
              <a:avLst/>
            </a:prstGeom>
            <a:noFill/>
            <a:ln w="9525">
              <a:solidFill>
                <a:srgbClr val="0000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7"/>
            <p:cNvSpPr>
              <a:spLocks noChangeShapeType="1"/>
            </p:cNvSpPr>
            <p:nvPr/>
          </p:nvSpPr>
          <p:spPr bwMode="auto">
            <a:xfrm flipH="1" flipV="1">
              <a:off x="3533" y="1525"/>
              <a:ext cx="658" cy="531"/>
            </a:xfrm>
            <a:prstGeom prst="line">
              <a:avLst/>
            </a:prstGeom>
            <a:noFill/>
            <a:ln w="9525">
              <a:solidFill>
                <a:srgbClr val="0000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1" name="Arc 18"/>
            <p:cNvSpPr>
              <a:spLocks/>
            </p:cNvSpPr>
            <p:nvPr/>
          </p:nvSpPr>
          <p:spPr bwMode="auto">
            <a:xfrm rot="-6584462">
              <a:off x="3438" y="1320"/>
              <a:ext cx="472" cy="792"/>
            </a:xfrm>
            <a:custGeom>
              <a:avLst/>
              <a:gdLst>
                <a:gd name="T0" fmla="*/ 20 w 16884"/>
                <a:gd name="T1" fmla="*/ 0 h 21589"/>
                <a:gd name="T2" fmla="*/ 472 w 16884"/>
                <a:gd name="T3" fmla="*/ 298 h 21589"/>
                <a:gd name="T4" fmla="*/ 0 w 16884"/>
                <a:gd name="T5" fmla="*/ 792 h 21589"/>
                <a:gd name="T6" fmla="*/ 0 60000 65536"/>
                <a:gd name="T7" fmla="*/ 0 60000 65536"/>
                <a:gd name="T8" fmla="*/ 0 60000 65536"/>
                <a:gd name="T9" fmla="*/ 0 w 16884"/>
                <a:gd name="T10" fmla="*/ 0 h 21589"/>
                <a:gd name="T11" fmla="*/ 16884 w 16884"/>
                <a:gd name="T12" fmla="*/ 21589 h 21589"/>
              </a:gdLst>
              <a:ahLst/>
              <a:cxnLst>
                <a:cxn ang="T6">
                  <a:pos x="T0" y="T1"/>
                </a:cxn>
                <a:cxn ang="T7">
                  <a:pos x="T2" y="T3"/>
                </a:cxn>
                <a:cxn ang="T8">
                  <a:pos x="T4" y="T5"/>
                </a:cxn>
              </a:cxnLst>
              <a:rect l="T9" t="T10" r="T11" b="T12"/>
              <a:pathLst>
                <a:path w="16884" h="21589" fill="none" extrusionOk="0">
                  <a:moveTo>
                    <a:pt x="699" y="0"/>
                  </a:moveTo>
                  <a:cubicBezTo>
                    <a:pt x="7022" y="205"/>
                    <a:pt x="12938" y="3172"/>
                    <a:pt x="16883" y="8117"/>
                  </a:cubicBezTo>
                </a:path>
                <a:path w="16884" h="21589" stroke="0" extrusionOk="0">
                  <a:moveTo>
                    <a:pt x="699" y="0"/>
                  </a:moveTo>
                  <a:cubicBezTo>
                    <a:pt x="7022" y="205"/>
                    <a:pt x="12938" y="3172"/>
                    <a:pt x="16883" y="8117"/>
                  </a:cubicBezTo>
                  <a:lnTo>
                    <a:pt x="0" y="2158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Arc 19"/>
            <p:cNvSpPr>
              <a:spLocks/>
            </p:cNvSpPr>
            <p:nvPr/>
          </p:nvSpPr>
          <p:spPr bwMode="auto">
            <a:xfrm rot="-1257885">
              <a:off x="2890" y="1565"/>
              <a:ext cx="728" cy="528"/>
            </a:xfrm>
            <a:custGeom>
              <a:avLst/>
              <a:gdLst>
                <a:gd name="T0" fmla="*/ 728 w 21278"/>
                <a:gd name="T1" fmla="*/ 111 h 17697"/>
                <a:gd name="T2" fmla="*/ 424 w 21278"/>
                <a:gd name="T3" fmla="*/ 528 h 17697"/>
                <a:gd name="T4" fmla="*/ 0 w 21278"/>
                <a:gd name="T5" fmla="*/ 0 h 17697"/>
                <a:gd name="T6" fmla="*/ 0 60000 65536"/>
                <a:gd name="T7" fmla="*/ 0 60000 65536"/>
                <a:gd name="T8" fmla="*/ 0 60000 65536"/>
                <a:gd name="T9" fmla="*/ 0 w 21278"/>
                <a:gd name="T10" fmla="*/ 0 h 17697"/>
                <a:gd name="T11" fmla="*/ 21278 w 21278"/>
                <a:gd name="T12" fmla="*/ 17697 h 17697"/>
              </a:gdLst>
              <a:ahLst/>
              <a:cxnLst>
                <a:cxn ang="T6">
                  <a:pos x="T0" y="T1"/>
                </a:cxn>
                <a:cxn ang="T7">
                  <a:pos x="T2" y="T3"/>
                </a:cxn>
                <a:cxn ang="T8">
                  <a:pos x="T4" y="T5"/>
                </a:cxn>
              </a:cxnLst>
              <a:rect l="T9" t="T10" r="T11" b="T12"/>
              <a:pathLst>
                <a:path w="21278" h="17697" fill="none" extrusionOk="0">
                  <a:moveTo>
                    <a:pt x="21278" y="3714"/>
                  </a:moveTo>
                  <a:cubicBezTo>
                    <a:pt x="20290" y="9371"/>
                    <a:pt x="17090" y="14403"/>
                    <a:pt x="12384" y="17696"/>
                  </a:cubicBezTo>
                </a:path>
                <a:path w="21278" h="17697" stroke="0" extrusionOk="0">
                  <a:moveTo>
                    <a:pt x="21278" y="3714"/>
                  </a:moveTo>
                  <a:cubicBezTo>
                    <a:pt x="20290" y="9371"/>
                    <a:pt x="17090" y="14403"/>
                    <a:pt x="12384" y="17696"/>
                  </a:cubicBez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Arc 20"/>
            <p:cNvSpPr>
              <a:spLocks/>
            </p:cNvSpPr>
            <p:nvPr/>
          </p:nvSpPr>
          <p:spPr bwMode="auto">
            <a:xfrm rot="-8824398">
              <a:off x="3413" y="1582"/>
              <a:ext cx="414" cy="1010"/>
            </a:xfrm>
            <a:custGeom>
              <a:avLst/>
              <a:gdLst>
                <a:gd name="T0" fmla="*/ 60 w 16884"/>
                <a:gd name="T1" fmla="*/ 0 h 21461"/>
                <a:gd name="T2" fmla="*/ 414 w 16884"/>
                <a:gd name="T3" fmla="*/ 376 h 21461"/>
                <a:gd name="T4" fmla="*/ 0 w 16884"/>
                <a:gd name="T5" fmla="*/ 1010 h 21461"/>
                <a:gd name="T6" fmla="*/ 0 60000 65536"/>
                <a:gd name="T7" fmla="*/ 0 60000 65536"/>
                <a:gd name="T8" fmla="*/ 0 60000 65536"/>
                <a:gd name="T9" fmla="*/ 0 w 16884"/>
                <a:gd name="T10" fmla="*/ 0 h 21461"/>
                <a:gd name="T11" fmla="*/ 16884 w 16884"/>
                <a:gd name="T12" fmla="*/ 21461 h 21461"/>
              </a:gdLst>
              <a:ahLst/>
              <a:cxnLst>
                <a:cxn ang="T6">
                  <a:pos x="T0" y="T1"/>
                </a:cxn>
                <a:cxn ang="T7">
                  <a:pos x="T2" y="T3"/>
                </a:cxn>
                <a:cxn ang="T8">
                  <a:pos x="T4" y="T5"/>
                </a:cxn>
              </a:cxnLst>
              <a:rect l="T9" t="T10" r="T11" b="T12"/>
              <a:pathLst>
                <a:path w="16884" h="21461" fill="none" extrusionOk="0">
                  <a:moveTo>
                    <a:pt x="2446" y="-1"/>
                  </a:moveTo>
                  <a:cubicBezTo>
                    <a:pt x="8126" y="647"/>
                    <a:pt x="13318" y="3520"/>
                    <a:pt x="16883" y="7989"/>
                  </a:cubicBezTo>
                </a:path>
                <a:path w="16884" h="21461" stroke="0" extrusionOk="0">
                  <a:moveTo>
                    <a:pt x="2446" y="-1"/>
                  </a:moveTo>
                  <a:cubicBezTo>
                    <a:pt x="8126" y="647"/>
                    <a:pt x="13318" y="3520"/>
                    <a:pt x="16883" y="7989"/>
                  </a:cubicBezTo>
                  <a:lnTo>
                    <a:pt x="0" y="2146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Arc 21"/>
            <p:cNvSpPr>
              <a:spLocks/>
            </p:cNvSpPr>
            <p:nvPr/>
          </p:nvSpPr>
          <p:spPr bwMode="auto">
            <a:xfrm rot="-3920836">
              <a:off x="2833" y="2365"/>
              <a:ext cx="934" cy="383"/>
            </a:xfrm>
            <a:custGeom>
              <a:avLst/>
              <a:gdLst>
                <a:gd name="T0" fmla="*/ 934 w 21278"/>
                <a:gd name="T1" fmla="*/ 80 h 17746"/>
                <a:gd name="T2" fmla="*/ 541 w 21278"/>
                <a:gd name="T3" fmla="*/ 383 h 17746"/>
                <a:gd name="T4" fmla="*/ 0 w 21278"/>
                <a:gd name="T5" fmla="*/ 0 h 17746"/>
                <a:gd name="T6" fmla="*/ 0 60000 65536"/>
                <a:gd name="T7" fmla="*/ 0 60000 65536"/>
                <a:gd name="T8" fmla="*/ 0 60000 65536"/>
                <a:gd name="T9" fmla="*/ 0 w 21278"/>
                <a:gd name="T10" fmla="*/ 0 h 17746"/>
                <a:gd name="T11" fmla="*/ 21278 w 21278"/>
                <a:gd name="T12" fmla="*/ 17746 h 17746"/>
              </a:gdLst>
              <a:ahLst/>
              <a:cxnLst>
                <a:cxn ang="T6">
                  <a:pos x="T0" y="T1"/>
                </a:cxn>
                <a:cxn ang="T7">
                  <a:pos x="T2" y="T3"/>
                </a:cxn>
                <a:cxn ang="T8">
                  <a:pos x="T4" y="T5"/>
                </a:cxn>
              </a:cxnLst>
              <a:rect l="T9" t="T10" r="T11" b="T12"/>
              <a:pathLst>
                <a:path w="21278" h="17746" fill="none" extrusionOk="0">
                  <a:moveTo>
                    <a:pt x="21278" y="3714"/>
                  </a:moveTo>
                  <a:cubicBezTo>
                    <a:pt x="20285" y="9401"/>
                    <a:pt x="17057" y="14454"/>
                    <a:pt x="12314" y="17746"/>
                  </a:cubicBezTo>
                </a:path>
                <a:path w="21278" h="17746" stroke="0" extrusionOk="0">
                  <a:moveTo>
                    <a:pt x="21278" y="3714"/>
                  </a:moveTo>
                  <a:cubicBezTo>
                    <a:pt x="20285" y="9401"/>
                    <a:pt x="17057" y="14454"/>
                    <a:pt x="12314" y="17746"/>
                  </a:cubicBez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Text Box 22"/>
            <p:cNvSpPr txBox="1">
              <a:spLocks noChangeArrowheads="1"/>
            </p:cNvSpPr>
            <p:nvPr/>
          </p:nvSpPr>
          <p:spPr bwMode="auto">
            <a:xfrm>
              <a:off x="3152" y="1902"/>
              <a:ext cx="31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kumimoji="1" sz="2800" b="1">
                  <a:solidFill>
                    <a:srgbClr val="0000FF"/>
                  </a:solidFill>
                  <a:latin typeface="Times New Roman" pitchFamily="18" charset="0"/>
                  <a:ea typeface="宋体" charset="-122"/>
                </a:defRPr>
              </a:lvl1pPr>
              <a:lvl2pPr marL="742950" indent="-285750" eaLnBrk="0" hangingPunct="0">
                <a:defRPr kumimoji="1" sz="2800" b="1">
                  <a:solidFill>
                    <a:srgbClr val="0000FF"/>
                  </a:solidFill>
                  <a:latin typeface="Times New Roman" pitchFamily="18" charset="0"/>
                  <a:ea typeface="宋体" charset="-122"/>
                </a:defRPr>
              </a:lvl2pPr>
              <a:lvl3pPr marL="1143000" indent="-228600" eaLnBrk="0" hangingPunct="0">
                <a:defRPr kumimoji="1" sz="2800" b="1">
                  <a:solidFill>
                    <a:srgbClr val="0000FF"/>
                  </a:solidFill>
                  <a:latin typeface="Times New Roman" pitchFamily="18" charset="0"/>
                  <a:ea typeface="宋体" charset="-122"/>
                </a:defRPr>
              </a:lvl3pPr>
              <a:lvl4pPr marL="1600200" indent="-228600" eaLnBrk="0" hangingPunct="0">
                <a:defRPr kumimoji="1" sz="2800" b="1">
                  <a:solidFill>
                    <a:srgbClr val="0000FF"/>
                  </a:solidFill>
                  <a:latin typeface="Times New Roman" pitchFamily="18" charset="0"/>
                  <a:ea typeface="宋体" charset="-122"/>
                </a:defRPr>
              </a:lvl4pPr>
              <a:lvl5pPr marL="2057400" indent="-228600" eaLnBrk="0" hangingPunct="0">
                <a:defRPr kumimoji="1" sz="2800" b="1">
                  <a:solidFill>
                    <a:srgbClr val="0000FF"/>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rgbClr val="0000FF"/>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rgbClr val="0000FF"/>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rgbClr val="0000FF"/>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rgbClr val="0000FF"/>
                  </a:solidFill>
                  <a:latin typeface="Times New Roman" pitchFamily="18" charset="0"/>
                  <a:ea typeface="宋体" charset="-122"/>
                </a:defRPr>
              </a:lvl9pPr>
            </a:lstStyle>
            <a:p>
              <a:pPr algn="just" eaLnBrk="1" hangingPunct="1">
                <a:lnSpc>
                  <a:spcPct val="125000"/>
                </a:lnSpc>
                <a:spcBef>
                  <a:spcPct val="0"/>
                </a:spcBef>
              </a:pPr>
              <a:r>
                <a:rPr kumimoji="0" lang="en-US" altLang="zh-CN" sz="1600">
                  <a:solidFill>
                    <a:schemeClr val="tx2"/>
                  </a:solidFill>
                </a:rPr>
                <a:t>A</a:t>
              </a:r>
            </a:p>
          </p:txBody>
        </p:sp>
        <p:sp>
          <p:nvSpPr>
            <p:cNvPr id="27" name="Text Box 23"/>
            <p:cNvSpPr txBox="1">
              <a:spLocks noChangeArrowheads="1"/>
            </p:cNvSpPr>
            <p:nvPr/>
          </p:nvSpPr>
          <p:spPr bwMode="auto">
            <a:xfrm>
              <a:off x="3424" y="2595"/>
              <a:ext cx="31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kumimoji="1" sz="2800" b="1">
                  <a:solidFill>
                    <a:srgbClr val="0000FF"/>
                  </a:solidFill>
                  <a:latin typeface="Times New Roman" pitchFamily="18" charset="0"/>
                  <a:ea typeface="宋体" charset="-122"/>
                </a:defRPr>
              </a:lvl1pPr>
              <a:lvl2pPr marL="742950" indent="-285750" eaLnBrk="0" hangingPunct="0">
                <a:defRPr kumimoji="1" sz="2800" b="1">
                  <a:solidFill>
                    <a:srgbClr val="0000FF"/>
                  </a:solidFill>
                  <a:latin typeface="Times New Roman" pitchFamily="18" charset="0"/>
                  <a:ea typeface="宋体" charset="-122"/>
                </a:defRPr>
              </a:lvl2pPr>
              <a:lvl3pPr marL="1143000" indent="-228600" eaLnBrk="0" hangingPunct="0">
                <a:defRPr kumimoji="1" sz="2800" b="1">
                  <a:solidFill>
                    <a:srgbClr val="0000FF"/>
                  </a:solidFill>
                  <a:latin typeface="Times New Roman" pitchFamily="18" charset="0"/>
                  <a:ea typeface="宋体" charset="-122"/>
                </a:defRPr>
              </a:lvl3pPr>
              <a:lvl4pPr marL="1600200" indent="-228600" eaLnBrk="0" hangingPunct="0">
                <a:defRPr kumimoji="1" sz="2800" b="1">
                  <a:solidFill>
                    <a:srgbClr val="0000FF"/>
                  </a:solidFill>
                  <a:latin typeface="Times New Roman" pitchFamily="18" charset="0"/>
                  <a:ea typeface="宋体" charset="-122"/>
                </a:defRPr>
              </a:lvl4pPr>
              <a:lvl5pPr marL="2057400" indent="-228600" eaLnBrk="0" hangingPunct="0">
                <a:defRPr kumimoji="1" sz="2800" b="1">
                  <a:solidFill>
                    <a:srgbClr val="0000FF"/>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rgbClr val="0000FF"/>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rgbClr val="0000FF"/>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rgbClr val="0000FF"/>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rgbClr val="0000FF"/>
                  </a:solidFill>
                  <a:latin typeface="Times New Roman" pitchFamily="18" charset="0"/>
                  <a:ea typeface="宋体" charset="-122"/>
                </a:defRPr>
              </a:lvl9pPr>
            </a:lstStyle>
            <a:p>
              <a:pPr algn="just" eaLnBrk="1" hangingPunct="1">
                <a:lnSpc>
                  <a:spcPct val="125000"/>
                </a:lnSpc>
                <a:spcBef>
                  <a:spcPct val="0"/>
                </a:spcBef>
              </a:pPr>
              <a:r>
                <a:rPr kumimoji="0" lang="en-US" altLang="zh-CN" sz="1600">
                  <a:solidFill>
                    <a:schemeClr val="tx2"/>
                  </a:solidFill>
                </a:rPr>
                <a:t>B</a:t>
              </a:r>
            </a:p>
          </p:txBody>
        </p:sp>
        <p:sp>
          <p:nvSpPr>
            <p:cNvPr id="29" name="Text Box 24"/>
            <p:cNvSpPr txBox="1">
              <a:spLocks noChangeArrowheads="1"/>
            </p:cNvSpPr>
            <p:nvPr/>
          </p:nvSpPr>
          <p:spPr bwMode="auto">
            <a:xfrm>
              <a:off x="3426" y="1263"/>
              <a:ext cx="31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kumimoji="1" sz="2800" b="1">
                  <a:solidFill>
                    <a:srgbClr val="0000FF"/>
                  </a:solidFill>
                  <a:latin typeface="Times New Roman" pitchFamily="18" charset="0"/>
                  <a:ea typeface="宋体" charset="-122"/>
                </a:defRPr>
              </a:lvl1pPr>
              <a:lvl2pPr marL="742950" indent="-285750" eaLnBrk="0" hangingPunct="0">
                <a:defRPr kumimoji="1" sz="2800" b="1">
                  <a:solidFill>
                    <a:srgbClr val="0000FF"/>
                  </a:solidFill>
                  <a:latin typeface="Times New Roman" pitchFamily="18" charset="0"/>
                  <a:ea typeface="宋体" charset="-122"/>
                </a:defRPr>
              </a:lvl2pPr>
              <a:lvl3pPr marL="1143000" indent="-228600" eaLnBrk="0" hangingPunct="0">
                <a:defRPr kumimoji="1" sz="2800" b="1">
                  <a:solidFill>
                    <a:srgbClr val="0000FF"/>
                  </a:solidFill>
                  <a:latin typeface="Times New Roman" pitchFamily="18" charset="0"/>
                  <a:ea typeface="宋体" charset="-122"/>
                </a:defRPr>
              </a:lvl3pPr>
              <a:lvl4pPr marL="1600200" indent="-228600" eaLnBrk="0" hangingPunct="0">
                <a:defRPr kumimoji="1" sz="2800" b="1">
                  <a:solidFill>
                    <a:srgbClr val="0000FF"/>
                  </a:solidFill>
                  <a:latin typeface="Times New Roman" pitchFamily="18" charset="0"/>
                  <a:ea typeface="宋体" charset="-122"/>
                </a:defRPr>
              </a:lvl4pPr>
              <a:lvl5pPr marL="2057400" indent="-228600" eaLnBrk="0" hangingPunct="0">
                <a:defRPr kumimoji="1" sz="2800" b="1">
                  <a:solidFill>
                    <a:srgbClr val="0000FF"/>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rgbClr val="0000FF"/>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rgbClr val="0000FF"/>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rgbClr val="0000FF"/>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rgbClr val="0000FF"/>
                  </a:solidFill>
                  <a:latin typeface="Times New Roman" pitchFamily="18" charset="0"/>
                  <a:ea typeface="宋体" charset="-122"/>
                </a:defRPr>
              </a:lvl9pPr>
            </a:lstStyle>
            <a:p>
              <a:pPr algn="just" eaLnBrk="1" hangingPunct="1">
                <a:lnSpc>
                  <a:spcPct val="125000"/>
                </a:lnSpc>
                <a:spcBef>
                  <a:spcPct val="0"/>
                </a:spcBef>
              </a:pPr>
              <a:r>
                <a:rPr kumimoji="0" lang="en-US" altLang="zh-CN" sz="1600">
                  <a:solidFill>
                    <a:schemeClr val="tx2"/>
                  </a:solidFill>
                </a:rPr>
                <a:t>C</a:t>
              </a:r>
            </a:p>
          </p:txBody>
        </p:sp>
        <p:sp>
          <p:nvSpPr>
            <p:cNvPr id="30" name="Text Box 25"/>
            <p:cNvSpPr txBox="1">
              <a:spLocks noChangeArrowheads="1"/>
            </p:cNvSpPr>
            <p:nvPr/>
          </p:nvSpPr>
          <p:spPr bwMode="auto">
            <a:xfrm>
              <a:off x="4215" y="1915"/>
              <a:ext cx="31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kumimoji="1" sz="2800" b="1">
                  <a:solidFill>
                    <a:srgbClr val="0000FF"/>
                  </a:solidFill>
                  <a:latin typeface="Times New Roman" pitchFamily="18" charset="0"/>
                  <a:ea typeface="宋体" charset="-122"/>
                </a:defRPr>
              </a:lvl1pPr>
              <a:lvl2pPr marL="742950" indent="-285750" eaLnBrk="0" hangingPunct="0">
                <a:defRPr kumimoji="1" sz="2800" b="1">
                  <a:solidFill>
                    <a:srgbClr val="0000FF"/>
                  </a:solidFill>
                  <a:latin typeface="Times New Roman" pitchFamily="18" charset="0"/>
                  <a:ea typeface="宋体" charset="-122"/>
                </a:defRPr>
              </a:lvl2pPr>
              <a:lvl3pPr marL="1143000" indent="-228600" eaLnBrk="0" hangingPunct="0">
                <a:defRPr kumimoji="1" sz="2800" b="1">
                  <a:solidFill>
                    <a:srgbClr val="0000FF"/>
                  </a:solidFill>
                  <a:latin typeface="Times New Roman" pitchFamily="18" charset="0"/>
                  <a:ea typeface="宋体" charset="-122"/>
                </a:defRPr>
              </a:lvl3pPr>
              <a:lvl4pPr marL="1600200" indent="-228600" eaLnBrk="0" hangingPunct="0">
                <a:defRPr kumimoji="1" sz="2800" b="1">
                  <a:solidFill>
                    <a:srgbClr val="0000FF"/>
                  </a:solidFill>
                  <a:latin typeface="Times New Roman" pitchFamily="18" charset="0"/>
                  <a:ea typeface="宋体" charset="-122"/>
                </a:defRPr>
              </a:lvl4pPr>
              <a:lvl5pPr marL="2057400" indent="-228600" eaLnBrk="0" hangingPunct="0">
                <a:defRPr kumimoji="1" sz="2800" b="1">
                  <a:solidFill>
                    <a:srgbClr val="0000FF"/>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rgbClr val="0000FF"/>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rgbClr val="0000FF"/>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rgbClr val="0000FF"/>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rgbClr val="0000FF"/>
                  </a:solidFill>
                  <a:latin typeface="Times New Roman" pitchFamily="18" charset="0"/>
                  <a:ea typeface="宋体" charset="-122"/>
                </a:defRPr>
              </a:lvl9pPr>
            </a:lstStyle>
            <a:p>
              <a:pPr algn="just" eaLnBrk="1" hangingPunct="1">
                <a:lnSpc>
                  <a:spcPct val="125000"/>
                </a:lnSpc>
                <a:spcBef>
                  <a:spcPct val="0"/>
                </a:spcBef>
              </a:pPr>
              <a:r>
                <a:rPr kumimoji="0" lang="en-US" altLang="zh-CN" sz="1600">
                  <a:solidFill>
                    <a:schemeClr val="tx2"/>
                  </a:solidFill>
                </a:rPr>
                <a:t>D</a:t>
              </a:r>
            </a:p>
          </p:txBody>
        </p:sp>
      </p:grpSp>
      <p:sp>
        <p:nvSpPr>
          <p:cNvPr id="31" name="Rectangle 26"/>
          <p:cNvSpPr>
            <a:spLocks noChangeArrowheads="1"/>
          </p:cNvSpPr>
          <p:nvPr/>
        </p:nvSpPr>
        <p:spPr bwMode="auto">
          <a:xfrm>
            <a:off x="5765915" y="5058674"/>
            <a:ext cx="3024187"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p>
            <a:r>
              <a:rPr kumimoji="0" lang="en-US" altLang="zh-CN" sz="2400" b="1" dirty="0">
                <a:solidFill>
                  <a:schemeClr val="tx1"/>
                </a:solidFill>
              </a:rPr>
              <a:t>4</a:t>
            </a:r>
            <a:r>
              <a:rPr kumimoji="0" lang="zh-CN" altLang="en-US" sz="2400" b="1" dirty="0">
                <a:solidFill>
                  <a:schemeClr val="tx1"/>
                </a:solidFill>
              </a:rPr>
              <a:t>个点的度数皆为奇数，不存在 </a:t>
            </a:r>
            <a:r>
              <a:rPr kumimoji="0" lang="en-US" altLang="zh-CN" sz="2400" b="1" dirty="0">
                <a:solidFill>
                  <a:schemeClr val="tx1"/>
                </a:solidFill>
              </a:rPr>
              <a:t>Euler </a:t>
            </a:r>
            <a:r>
              <a:rPr kumimoji="0" lang="zh-CN" altLang="en-US" sz="2400" b="1" dirty="0">
                <a:solidFill>
                  <a:schemeClr val="tx1"/>
                </a:solidFill>
              </a:rPr>
              <a:t>路</a:t>
            </a:r>
          </a:p>
        </p:txBody>
      </p:sp>
      <p:sp>
        <p:nvSpPr>
          <p:cNvPr id="3" name="矩形 2"/>
          <p:cNvSpPr/>
          <p:nvPr/>
        </p:nvSpPr>
        <p:spPr>
          <a:xfrm>
            <a:off x="5622" y="2708920"/>
            <a:ext cx="1266693" cy="523220"/>
          </a:xfrm>
          <a:prstGeom prst="rect">
            <a:avLst/>
          </a:prstGeom>
        </p:spPr>
        <p:txBody>
          <a:bodyPr wrap="none">
            <a:spAutoFit/>
          </a:bodyPr>
          <a:lstStyle/>
          <a:p>
            <a:r>
              <a:rPr lang="zh-CN" altLang="en-US" sz="2800" b="1" dirty="0">
                <a:solidFill>
                  <a:srgbClr val="FF0000"/>
                </a:solidFill>
                <a:latin typeface="+mj-ea"/>
              </a:rPr>
              <a:t>命题：</a:t>
            </a:r>
            <a:endParaRPr lang="zh-CN" altLang="en-US" sz="2800" dirty="0">
              <a:solidFill>
                <a:srgbClr val="FF0000"/>
              </a:solidFill>
            </a:endParaRPr>
          </a:p>
        </p:txBody>
      </p:sp>
      <p:sp>
        <p:nvSpPr>
          <p:cNvPr id="4" name="矩形 3"/>
          <p:cNvSpPr/>
          <p:nvPr/>
        </p:nvSpPr>
        <p:spPr>
          <a:xfrm>
            <a:off x="1041467" y="3981449"/>
            <a:ext cx="4688018" cy="919867"/>
          </a:xfrm>
          <a:prstGeom prst="rect">
            <a:avLst/>
          </a:prstGeom>
        </p:spPr>
        <p:txBody>
          <a:bodyPr wrap="square">
            <a:spAutoFit/>
          </a:bodyPr>
          <a:lstStyle/>
          <a:p>
            <a:pPr marL="342900" indent="-342900">
              <a:lnSpc>
                <a:spcPct val="120000"/>
              </a:lnSpc>
              <a:spcBef>
                <a:spcPct val="0"/>
              </a:spcBef>
              <a:buFont typeface="Wingdings" pitchFamily="2" charset="2"/>
              <a:buChar char="p"/>
            </a:pPr>
            <a:r>
              <a:rPr lang="zh-CN" altLang="en-US" sz="2400" b="1" dirty="0">
                <a:latin typeface="+mj-ea"/>
                <a:ea typeface="+mj-ea"/>
              </a:rPr>
              <a:t>在</a:t>
            </a:r>
            <a:r>
              <a:rPr lang="en-US" altLang="zh-CN" sz="2400" b="1" dirty="0">
                <a:latin typeface="+mj-ea"/>
                <a:ea typeface="+mj-ea"/>
              </a:rPr>
              <a:t>Euler</a:t>
            </a:r>
            <a:r>
              <a:rPr lang="zh-CN" altLang="en-US" sz="2400" b="1" dirty="0">
                <a:latin typeface="+mj-ea"/>
                <a:ea typeface="+mj-ea"/>
              </a:rPr>
              <a:t>图中找出</a:t>
            </a:r>
            <a:r>
              <a:rPr lang="en-US" altLang="zh-CN" sz="2400" b="1" dirty="0">
                <a:latin typeface="+mj-ea"/>
                <a:ea typeface="+mj-ea"/>
              </a:rPr>
              <a:t>Euler</a:t>
            </a:r>
            <a:r>
              <a:rPr lang="zh-CN" altLang="en-US" sz="2400" b="1" dirty="0">
                <a:latin typeface="+mj-ea"/>
                <a:ea typeface="+mj-ea"/>
              </a:rPr>
              <a:t>回路的算法</a:t>
            </a:r>
            <a:r>
              <a:rPr lang="en-US" altLang="zh-CN" sz="2400" b="1" dirty="0">
                <a:latin typeface="+mj-ea"/>
                <a:ea typeface="+mj-ea"/>
              </a:rPr>
              <a:t>(</a:t>
            </a:r>
            <a:r>
              <a:rPr lang="zh-CN" altLang="en-US" sz="2400" b="1" dirty="0">
                <a:latin typeface="+mj-ea"/>
                <a:ea typeface="+mj-ea"/>
              </a:rPr>
              <a:t>略</a:t>
            </a:r>
            <a:r>
              <a:rPr lang="en-US" altLang="zh-CN" sz="2400" b="1" dirty="0">
                <a:latin typeface="+mj-ea"/>
                <a:ea typeface="+mj-ea"/>
              </a:rPr>
              <a:t>)</a:t>
            </a:r>
            <a:endParaRPr lang="zh-CN" altLang="en-US" sz="2400" b="1" dirty="0">
              <a:latin typeface="+mj-ea"/>
              <a:ea typeface="+mj-ea"/>
            </a:endParaRPr>
          </a:p>
        </p:txBody>
      </p:sp>
    </p:spTree>
    <p:extLst>
      <p:ext uri="{BB962C8B-B14F-4D97-AF65-F5344CB8AC3E}">
        <p14:creationId xmlns:p14="http://schemas.microsoft.com/office/powerpoint/2010/main" val="2597371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29</a:t>
            </a:fld>
            <a:endParaRPr lang="zh-CN" altLang="en-US" b="1" dirty="0">
              <a:solidFill>
                <a:srgbClr val="FF0000"/>
              </a:solidFill>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28" name="Text Box 12">
            <a:extLst>
              <a:ext uri="{FF2B5EF4-FFF2-40B4-BE49-F238E27FC236}">
                <a16:creationId xmlns:a16="http://schemas.microsoft.com/office/drawing/2014/main" id="{F08A6AB7-7377-491E-A5F4-1A13716ADD15}"/>
              </a:ext>
            </a:extLst>
          </p:cNvPr>
          <p:cNvSpPr txBox="1">
            <a:spLocks noChangeArrowheads="1"/>
          </p:cNvSpPr>
          <p:nvPr/>
        </p:nvSpPr>
        <p:spPr bwMode="auto">
          <a:xfrm>
            <a:off x="4522143" y="4547266"/>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2" name="Rectangle 2"/>
          <p:cNvSpPr txBox="1">
            <a:spLocks noChangeArrowheads="1"/>
          </p:cNvSpPr>
          <p:nvPr/>
        </p:nvSpPr>
        <p:spPr bwMode="auto">
          <a:xfrm>
            <a:off x="25908" y="0"/>
            <a:ext cx="9118092" cy="7909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b="1" dirty="0">
                <a:latin typeface="Arial Unicode MS" panose="020B0604020202020204" pitchFamily="34" charset="-122"/>
                <a:ea typeface="Arial Unicode MS" panose="020B0604020202020204" pitchFamily="34" charset="-122"/>
                <a:cs typeface="Arial Unicode MS" panose="020B0604020202020204" pitchFamily="34" charset="-122"/>
              </a:rPr>
              <a:t>Euler </a:t>
            </a:r>
            <a:r>
              <a:rPr lang="zh-CN" altLang="en-US" b="1" dirty="0">
                <a:latin typeface="Arial Unicode MS" panose="020B0604020202020204" pitchFamily="34" charset="-122"/>
                <a:ea typeface="Arial Unicode MS" panose="020B0604020202020204" pitchFamily="34" charset="-122"/>
                <a:cs typeface="Arial Unicode MS" panose="020B0604020202020204" pitchFamily="34" charset="-122"/>
              </a:rPr>
              <a:t>图</a:t>
            </a:r>
          </a:p>
        </p:txBody>
      </p:sp>
      <p:sp>
        <p:nvSpPr>
          <p:cNvPr id="17" name="Text Box 22">
            <a:extLst>
              <a:ext uri="{FF2B5EF4-FFF2-40B4-BE49-F238E27FC236}">
                <a16:creationId xmlns:a16="http://schemas.microsoft.com/office/drawing/2014/main" id="{307E819A-1332-49CE-A0CC-B3C3E98A71BE}"/>
              </a:ext>
            </a:extLst>
          </p:cNvPr>
          <p:cNvSpPr txBox="1">
            <a:spLocks noChangeArrowheads="1"/>
          </p:cNvSpPr>
          <p:nvPr/>
        </p:nvSpPr>
        <p:spPr bwMode="auto">
          <a:xfrm>
            <a:off x="355600" y="4221163"/>
            <a:ext cx="8915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chemeClr val="folHlink"/>
                </a:solidFill>
                <a:latin typeface="宋体" panose="02010600030101010101" pitchFamily="2" charset="-122"/>
              </a:rPr>
              <a:t>问题</a:t>
            </a:r>
            <a:r>
              <a:rPr lang="en-US" altLang="zh-CN" sz="3200" b="1" dirty="0">
                <a:solidFill>
                  <a:schemeClr val="folHlink"/>
                </a:solidFill>
                <a:latin typeface="宋体" panose="02010600030101010101" pitchFamily="2" charset="-122"/>
              </a:rPr>
              <a:t>(</a:t>
            </a:r>
            <a:r>
              <a:rPr lang="zh-CN" altLang="en-US" sz="3200" b="1" dirty="0">
                <a:solidFill>
                  <a:schemeClr val="folHlink"/>
                </a:solidFill>
              </a:rPr>
              <a:t>哥尼斯堡七桥</a:t>
            </a:r>
            <a:r>
              <a:rPr lang="zh-CN" altLang="en-US" sz="3200" b="1" dirty="0">
                <a:solidFill>
                  <a:schemeClr val="folHlink"/>
                </a:solidFill>
                <a:latin typeface="宋体" panose="02010600030101010101" pitchFamily="2" charset="-122"/>
              </a:rPr>
              <a:t>问题</a:t>
            </a:r>
            <a:r>
              <a:rPr lang="en-US" altLang="zh-CN" sz="3200" b="1" dirty="0">
                <a:solidFill>
                  <a:schemeClr val="folHlink"/>
                </a:solidFill>
                <a:latin typeface="宋体" panose="02010600030101010101" pitchFamily="2" charset="-122"/>
              </a:rPr>
              <a:t>):</a:t>
            </a:r>
          </a:p>
          <a:p>
            <a:pPr eaLnBrk="1" hangingPunct="1"/>
            <a:r>
              <a:rPr lang="en-US" altLang="zh-CN" sz="3200" b="1" dirty="0">
                <a:latin typeface="宋体" panose="02010600030101010101" pitchFamily="2" charset="-122"/>
              </a:rPr>
              <a:t>    </a:t>
            </a:r>
            <a:r>
              <a:rPr lang="zh-CN" altLang="en-US" sz="3200" b="1" dirty="0">
                <a:latin typeface="宋体" panose="02010600030101010101" pitchFamily="2" charset="-122"/>
              </a:rPr>
              <a:t>能否从任一陆地出发通过每座桥恰好一次而回到出发点？</a:t>
            </a:r>
          </a:p>
        </p:txBody>
      </p:sp>
      <p:pic>
        <p:nvPicPr>
          <p:cNvPr id="18" name="Picture 24">
            <a:extLst>
              <a:ext uri="{FF2B5EF4-FFF2-40B4-BE49-F238E27FC236}">
                <a16:creationId xmlns:a16="http://schemas.microsoft.com/office/drawing/2014/main" id="{BE0B9233-958D-4983-84C0-AC6D55338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965" t="5771" r="14337" b="6058"/>
          <a:stretch>
            <a:fillRect/>
          </a:stretch>
        </p:blipFill>
        <p:spPr bwMode="auto">
          <a:xfrm>
            <a:off x="838200" y="1323975"/>
            <a:ext cx="33734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5" descr="说明: 7qiaotu">
            <a:extLst>
              <a:ext uri="{FF2B5EF4-FFF2-40B4-BE49-F238E27FC236}">
                <a16:creationId xmlns:a16="http://schemas.microsoft.com/office/drawing/2014/main" id="{63A8FD66-1C00-46C9-823C-E6C206ED0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9813" y="1916113"/>
            <a:ext cx="341471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66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3</a:t>
            </a:fld>
            <a:endParaRPr lang="zh-CN" altLang="en-US" b="1" dirty="0">
              <a:solidFill>
                <a:srgbClr val="FF0000"/>
              </a:solidFill>
            </a:endParaRPr>
          </a:p>
        </p:txBody>
      </p:sp>
      <p:sp>
        <p:nvSpPr>
          <p:cNvPr id="2" name="矩形 1"/>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图的概念</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1" name="Text Box 112">
            <a:extLst>
              <a:ext uri="{FF2B5EF4-FFF2-40B4-BE49-F238E27FC236}">
                <a16:creationId xmlns:a16="http://schemas.microsoft.com/office/drawing/2014/main" id="{710B07D9-8DCE-4583-978F-9CA19AC65B56}"/>
              </a:ext>
            </a:extLst>
          </p:cNvPr>
          <p:cNvSpPr txBox="1">
            <a:spLocks noChangeArrowheads="1"/>
          </p:cNvSpPr>
          <p:nvPr/>
        </p:nvSpPr>
        <p:spPr bwMode="auto">
          <a:xfrm>
            <a:off x="323528" y="1020869"/>
            <a:ext cx="79930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00B050"/>
                </a:solidFill>
              </a:rPr>
              <a:t>  </a:t>
            </a:r>
            <a:r>
              <a:rPr kumimoji="1" lang="zh-CN" altLang="en-US" sz="2800" b="1" dirty="0">
                <a:solidFill>
                  <a:srgbClr val="00B050"/>
                </a:solidFill>
                <a:latin typeface="Times New Roman" panose="02020603050405020304" pitchFamily="18" charset="0"/>
              </a:rPr>
              <a:t>定义 </a:t>
            </a:r>
            <a:r>
              <a:rPr kumimoji="1" lang="zh-CN" altLang="en-US" sz="2800" b="1" dirty="0">
                <a:latin typeface="Times New Roman" panose="02020603050405020304" pitchFamily="18" charset="0"/>
              </a:rPr>
              <a:t>一个</a:t>
            </a:r>
            <a:r>
              <a:rPr kumimoji="1" lang="zh-CN" altLang="en-US" sz="2800" b="1" dirty="0">
                <a:solidFill>
                  <a:srgbClr val="FF0000"/>
                </a:solidFill>
                <a:latin typeface="Times New Roman" panose="02020603050405020304" pitchFamily="18" charset="0"/>
              </a:rPr>
              <a:t>图</a:t>
            </a:r>
            <a:r>
              <a:rPr kumimoji="1" lang="en-US" altLang="zh-CN" sz="2800" b="1" dirty="0">
                <a:solidFill>
                  <a:srgbClr val="FF0000"/>
                </a:solidFill>
                <a:latin typeface="Times New Roman" panose="02020603050405020304" pitchFamily="18" charset="0"/>
              </a:rPr>
              <a:t>G</a:t>
            </a:r>
            <a:r>
              <a:rPr kumimoji="1" lang="zh-CN" altLang="en-US" sz="2800" b="1" dirty="0">
                <a:latin typeface="Times New Roman" panose="02020603050405020304" pitchFamily="18" charset="0"/>
              </a:rPr>
              <a:t>是指一个二元组</a:t>
            </a:r>
            <a:r>
              <a:rPr kumimoji="1" lang="en-US" altLang="zh-CN" sz="2800" b="1" dirty="0">
                <a:solidFill>
                  <a:srgbClr val="0070C0"/>
                </a:solidFill>
                <a:latin typeface="Times New Roman" panose="02020603050405020304" pitchFamily="18" charset="0"/>
              </a:rPr>
              <a:t>(V(G),E(G))</a:t>
            </a:r>
            <a:r>
              <a:rPr kumimoji="1" lang="zh-CN" altLang="en-US" sz="2800" b="1" dirty="0">
                <a:latin typeface="Times New Roman" panose="02020603050405020304" pitchFamily="18" charset="0"/>
              </a:rPr>
              <a:t>，其中</a:t>
            </a:r>
            <a:r>
              <a:rPr kumimoji="1" lang="en-US" altLang="zh-CN" sz="2800" b="1" dirty="0">
                <a:latin typeface="Times New Roman" panose="02020603050405020304" pitchFamily="18" charset="0"/>
              </a:rPr>
              <a:t>:                       </a:t>
            </a:r>
          </a:p>
        </p:txBody>
      </p:sp>
      <p:sp>
        <p:nvSpPr>
          <p:cNvPr id="12" name="Text Box 122">
            <a:extLst>
              <a:ext uri="{FF2B5EF4-FFF2-40B4-BE49-F238E27FC236}">
                <a16:creationId xmlns:a16="http://schemas.microsoft.com/office/drawing/2014/main" id="{0A06B42D-2C35-4EE5-AE69-1CAF9B190823}"/>
              </a:ext>
            </a:extLst>
          </p:cNvPr>
          <p:cNvSpPr txBox="1">
            <a:spLocks noChangeArrowheads="1"/>
          </p:cNvSpPr>
          <p:nvPr/>
        </p:nvSpPr>
        <p:spPr bwMode="auto">
          <a:xfrm>
            <a:off x="395436" y="2153187"/>
            <a:ext cx="43926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rPr>
              <a:t>其中元素称为图</a:t>
            </a:r>
            <a:r>
              <a:rPr kumimoji="1" lang="en-US" altLang="zh-CN" sz="2800" b="1" dirty="0">
                <a:latin typeface="Times New Roman" panose="02020603050405020304" pitchFamily="18" charset="0"/>
              </a:rPr>
              <a:t>G</a:t>
            </a:r>
            <a:r>
              <a:rPr kumimoji="1" lang="zh-CN" altLang="en-US" sz="2800" b="1" dirty="0">
                <a:latin typeface="Times New Roman" panose="02020603050405020304" pitchFamily="18" charset="0"/>
              </a:rPr>
              <a:t>的</a:t>
            </a:r>
            <a:r>
              <a:rPr kumimoji="1" lang="zh-CN" altLang="en-US" sz="2800" b="1" dirty="0">
                <a:solidFill>
                  <a:srgbClr val="0070C0"/>
                </a:solidFill>
                <a:latin typeface="Times New Roman" panose="02020603050405020304" pitchFamily="18" charset="0"/>
              </a:rPr>
              <a:t>顶点</a:t>
            </a:r>
            <a:r>
              <a:rPr kumimoji="1" lang="en-US" altLang="zh-CN" sz="2800" b="1" dirty="0">
                <a:latin typeface="Times New Roman" panose="02020603050405020304" pitchFamily="18" charset="0"/>
              </a:rPr>
              <a:t> </a:t>
            </a:r>
          </a:p>
        </p:txBody>
      </p:sp>
      <p:grpSp>
        <p:nvGrpSpPr>
          <p:cNvPr id="13" name="Group 172">
            <a:extLst>
              <a:ext uri="{FF2B5EF4-FFF2-40B4-BE49-F238E27FC236}">
                <a16:creationId xmlns:a16="http://schemas.microsoft.com/office/drawing/2014/main" id="{763C54A0-62BC-4B79-A41D-0760ADB4791C}"/>
              </a:ext>
            </a:extLst>
          </p:cNvPr>
          <p:cNvGrpSpPr>
            <a:grpSpLocks/>
          </p:cNvGrpSpPr>
          <p:nvPr/>
        </p:nvGrpSpPr>
        <p:grpSpPr bwMode="auto">
          <a:xfrm>
            <a:off x="539105" y="3326705"/>
            <a:ext cx="8129588" cy="538161"/>
            <a:chOff x="385" y="2121"/>
            <a:chExt cx="5121" cy="339"/>
          </a:xfrm>
        </p:grpSpPr>
        <p:sp>
          <p:nvSpPr>
            <p:cNvPr id="14" name="Text Box 125">
              <a:extLst>
                <a:ext uri="{FF2B5EF4-FFF2-40B4-BE49-F238E27FC236}">
                  <a16:creationId xmlns:a16="http://schemas.microsoft.com/office/drawing/2014/main" id="{E79EF3CA-199B-457E-8634-997FF5E345CA}"/>
                </a:ext>
              </a:extLst>
            </p:cNvPr>
            <p:cNvSpPr txBox="1">
              <a:spLocks noChangeArrowheads="1"/>
            </p:cNvSpPr>
            <p:nvPr/>
          </p:nvSpPr>
          <p:spPr bwMode="auto">
            <a:xfrm>
              <a:off x="1061" y="2121"/>
              <a:ext cx="44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rPr>
                <a:t>组成的集合，即称为</a:t>
              </a:r>
              <a:r>
                <a:rPr kumimoji="1" lang="zh-CN" altLang="en-US" sz="2800" b="1" dirty="0">
                  <a:solidFill>
                    <a:srgbClr val="0070C0"/>
                  </a:solidFill>
                  <a:latin typeface="Times New Roman" panose="02020603050405020304" pitchFamily="18" charset="0"/>
                </a:rPr>
                <a:t>边集</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其中元素称为</a:t>
              </a:r>
              <a:r>
                <a:rPr kumimoji="1" lang="zh-CN" altLang="en-US" sz="2800" b="1" dirty="0">
                  <a:solidFill>
                    <a:srgbClr val="0070C0"/>
                  </a:solidFill>
                  <a:latin typeface="Times New Roman" panose="02020603050405020304" pitchFamily="18" charset="0"/>
                </a:rPr>
                <a:t>边</a:t>
              </a:r>
              <a:r>
                <a:rPr kumimoji="1" lang="en-US" altLang="zh-CN" sz="2800" b="1" dirty="0">
                  <a:latin typeface="Times New Roman" panose="02020603050405020304" pitchFamily="18" charset="0"/>
                </a:rPr>
                <a:t> </a:t>
              </a:r>
            </a:p>
          </p:txBody>
        </p:sp>
        <p:graphicFrame>
          <p:nvGraphicFramePr>
            <p:cNvPr id="15" name="Object 130">
              <a:extLst>
                <a:ext uri="{FF2B5EF4-FFF2-40B4-BE49-F238E27FC236}">
                  <a16:creationId xmlns:a16="http://schemas.microsoft.com/office/drawing/2014/main" id="{BA60A6E8-B03C-4C22-877B-D805BF1F33C7}"/>
                </a:ext>
              </a:extLst>
            </p:cNvPr>
            <p:cNvGraphicFramePr>
              <a:graphicFrameLocks noChangeAspect="1"/>
            </p:cNvGraphicFramePr>
            <p:nvPr/>
          </p:nvGraphicFramePr>
          <p:xfrm>
            <a:off x="385" y="2160"/>
            <a:ext cx="620" cy="300"/>
          </p:xfrm>
          <a:graphic>
            <a:graphicData uri="http://schemas.openxmlformats.org/presentationml/2006/ole">
              <mc:AlternateContent xmlns:mc="http://schemas.openxmlformats.org/markup-compatibility/2006">
                <mc:Choice xmlns:v="urn:schemas-microsoft-com:vml" Requires="v">
                  <p:oleObj spid="_x0000_s41385" name="公式" r:id="rId4" imgW="977760" imgH="482400" progId="Equation.3">
                    <p:embed/>
                  </p:oleObj>
                </mc:Choice>
                <mc:Fallback>
                  <p:oleObj name="公式" r:id="rId4" imgW="977760" imgH="482400" progId="Equation.3">
                    <p:embed/>
                    <p:pic>
                      <p:nvPicPr>
                        <p:cNvPr id="1223810" name="Object 130">
                          <a:extLst>
                            <a:ext uri="{FF2B5EF4-FFF2-40B4-BE49-F238E27FC236}">
                              <a16:creationId xmlns:a16="http://schemas.microsoft.com/office/drawing/2014/main" id="{3ED5B8AA-49FD-4B0F-86E3-511A7E7C16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2160"/>
                          <a:ext cx="620"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Text Box 133">
            <a:extLst>
              <a:ext uri="{FF2B5EF4-FFF2-40B4-BE49-F238E27FC236}">
                <a16:creationId xmlns:a16="http://schemas.microsoft.com/office/drawing/2014/main" id="{ED1841D3-020E-41E2-A165-3B67F3A89EA9}"/>
              </a:ext>
            </a:extLst>
          </p:cNvPr>
          <p:cNvSpPr txBox="1">
            <a:spLocks noChangeArrowheads="1"/>
          </p:cNvSpPr>
          <p:nvPr/>
        </p:nvSpPr>
        <p:spPr bwMode="auto">
          <a:xfrm>
            <a:off x="179512" y="4116299"/>
            <a:ext cx="856895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t>     </a:t>
            </a:r>
            <a:r>
              <a:rPr kumimoji="1" lang="zh-CN" altLang="en-US" sz="2800" b="1" dirty="0">
                <a:solidFill>
                  <a:srgbClr val="00B050"/>
                </a:solidFill>
                <a:latin typeface="Times New Roman" panose="02020603050405020304" pitchFamily="18" charset="0"/>
              </a:rPr>
              <a:t>定义</a:t>
            </a:r>
            <a:r>
              <a:rPr kumimoji="1" lang="zh-CN" altLang="en-US" sz="2800" b="1" dirty="0">
                <a:latin typeface="Times New Roman" panose="02020603050405020304" pitchFamily="18" charset="0"/>
              </a:rPr>
              <a:t>   图</a:t>
            </a:r>
            <a:r>
              <a:rPr kumimoji="1" lang="en-US" altLang="zh-CN" sz="2800" b="1" dirty="0">
                <a:latin typeface="Times New Roman" panose="02020603050405020304" pitchFamily="18" charset="0"/>
              </a:rPr>
              <a:t>G</a:t>
            </a:r>
            <a:r>
              <a:rPr kumimoji="1" lang="zh-CN" altLang="en-US" sz="2800" b="1" dirty="0">
                <a:latin typeface="Times New Roman" panose="02020603050405020304" pitchFamily="18" charset="0"/>
              </a:rPr>
              <a:t>的</a:t>
            </a:r>
            <a:r>
              <a:rPr kumimoji="1" lang="zh-CN" altLang="en-US" sz="2800" b="1" dirty="0">
                <a:solidFill>
                  <a:srgbClr val="0070C0"/>
                </a:solidFill>
                <a:latin typeface="Times New Roman" panose="02020603050405020304" pitchFamily="18" charset="0"/>
              </a:rPr>
              <a:t>阶</a:t>
            </a:r>
            <a:r>
              <a:rPr kumimoji="1" lang="zh-CN" altLang="en-US" sz="2800" b="1" dirty="0">
                <a:latin typeface="Times New Roman" panose="02020603050405020304" pitchFamily="18" charset="0"/>
              </a:rPr>
              <a:t>是指图的顶点数</a:t>
            </a:r>
            <a:r>
              <a:rPr kumimoji="1" lang="en-US" altLang="zh-CN" sz="2800" b="1" dirty="0">
                <a:latin typeface="Times New Roman" panose="02020603050405020304" pitchFamily="18" charset="0"/>
              </a:rPr>
              <a:t>|V(G)|</a:t>
            </a:r>
            <a:r>
              <a:rPr kumimoji="1" lang="zh-CN" altLang="en-US" sz="2800" b="1" dirty="0">
                <a:latin typeface="Times New Roman" panose="02020603050405020304" pitchFamily="18" charset="0"/>
              </a:rPr>
              <a:t>，图的边的数     目</a:t>
            </a:r>
            <a:r>
              <a:rPr kumimoji="1" lang="en-US" altLang="zh-CN" sz="2800" b="1" dirty="0">
                <a:latin typeface="Times New Roman" panose="02020603050405020304" pitchFamily="18" charset="0"/>
              </a:rPr>
              <a:t>|E(G)| </a:t>
            </a:r>
            <a:endParaRPr kumimoji="1" lang="zh-CN" altLang="en-US" sz="2800" b="1" dirty="0">
              <a:latin typeface="Times New Roman" panose="02020603050405020304" pitchFamily="18" charset="0"/>
            </a:endParaRPr>
          </a:p>
        </p:txBody>
      </p:sp>
      <p:graphicFrame>
        <p:nvGraphicFramePr>
          <p:cNvPr id="26" name="Object 162">
            <a:extLst>
              <a:ext uri="{FF2B5EF4-FFF2-40B4-BE49-F238E27FC236}">
                <a16:creationId xmlns:a16="http://schemas.microsoft.com/office/drawing/2014/main" id="{D6BC0723-600E-478A-A234-1991D768CE6F}"/>
              </a:ext>
            </a:extLst>
          </p:cNvPr>
          <p:cNvGraphicFramePr>
            <a:graphicFrameLocks noChangeAspect="1"/>
          </p:cNvGraphicFramePr>
          <p:nvPr>
            <p:extLst>
              <p:ext uri="{D42A27DB-BD31-4B8C-83A1-F6EECF244321}">
                <p14:modId xmlns:p14="http://schemas.microsoft.com/office/powerpoint/2010/main" val="1903159188"/>
              </p:ext>
            </p:extLst>
          </p:nvPr>
        </p:nvGraphicFramePr>
        <p:xfrm>
          <a:off x="4710133" y="5919857"/>
          <a:ext cx="979315" cy="533479"/>
        </p:xfrm>
        <a:graphic>
          <a:graphicData uri="http://schemas.openxmlformats.org/presentationml/2006/ole">
            <mc:AlternateContent xmlns:mc="http://schemas.openxmlformats.org/markup-compatibility/2006">
              <mc:Choice xmlns:v="urn:schemas-microsoft-com:vml" Requires="v">
                <p:oleObj spid="_x0000_s41386" name="Equation" r:id="rId6" imgW="444240" imgH="241200" progId="Equation.DSMT4">
                  <p:embed/>
                </p:oleObj>
              </mc:Choice>
              <mc:Fallback>
                <p:oleObj name="Equation" r:id="rId6" imgW="444240" imgH="241200" progId="Equation.DSMT4">
                  <p:embed/>
                  <p:pic>
                    <p:nvPicPr>
                      <p:cNvPr id="1223842" name="Object 162">
                        <a:extLst>
                          <a:ext uri="{FF2B5EF4-FFF2-40B4-BE49-F238E27FC236}">
                            <a16:creationId xmlns:a16="http://schemas.microsoft.com/office/drawing/2014/main" id="{CFD8AE6F-57C2-4C79-8053-855BDC3786D2}"/>
                          </a:ext>
                        </a:extLst>
                      </p:cNvPr>
                      <p:cNvPicPr>
                        <a:picLocks noChangeAspect="1" noChangeArrowheads="1"/>
                      </p:cNvPicPr>
                      <p:nvPr/>
                    </p:nvPicPr>
                    <p:blipFill>
                      <a:blip r:embed="rId7"/>
                      <a:srcRect/>
                      <a:stretch>
                        <a:fillRect/>
                      </a:stretch>
                    </p:blipFill>
                    <p:spPr bwMode="auto">
                      <a:xfrm>
                        <a:off x="4710133" y="5919857"/>
                        <a:ext cx="979315" cy="533479"/>
                      </a:xfrm>
                      <a:prstGeom prst="rect">
                        <a:avLst/>
                      </a:prstGeom>
                      <a:noFill/>
                    </p:spPr>
                  </p:pic>
                </p:oleObj>
              </mc:Fallback>
            </mc:AlternateContent>
          </a:graphicData>
        </a:graphic>
      </p:graphicFrame>
      <p:grpSp>
        <p:nvGrpSpPr>
          <p:cNvPr id="27" name="Group 175">
            <a:extLst>
              <a:ext uri="{FF2B5EF4-FFF2-40B4-BE49-F238E27FC236}">
                <a16:creationId xmlns:a16="http://schemas.microsoft.com/office/drawing/2014/main" id="{2479B891-2B58-481B-816A-1FEA2FB355CB}"/>
              </a:ext>
            </a:extLst>
          </p:cNvPr>
          <p:cNvGrpSpPr>
            <a:grpSpLocks/>
          </p:cNvGrpSpPr>
          <p:nvPr/>
        </p:nvGrpSpPr>
        <p:grpSpPr bwMode="auto">
          <a:xfrm>
            <a:off x="394643" y="1578406"/>
            <a:ext cx="8437563" cy="554040"/>
            <a:chOff x="612" y="1289"/>
            <a:chExt cx="5315" cy="349"/>
          </a:xfrm>
        </p:grpSpPr>
        <p:grpSp>
          <p:nvGrpSpPr>
            <p:cNvPr id="28" name="Group 169">
              <a:extLst>
                <a:ext uri="{FF2B5EF4-FFF2-40B4-BE49-F238E27FC236}">
                  <a16:creationId xmlns:a16="http://schemas.microsoft.com/office/drawing/2014/main" id="{45BD1FFD-B132-416D-B2A5-08FE552AC0A7}"/>
                </a:ext>
              </a:extLst>
            </p:cNvPr>
            <p:cNvGrpSpPr>
              <a:grpSpLocks/>
            </p:cNvGrpSpPr>
            <p:nvPr/>
          </p:nvGrpSpPr>
          <p:grpSpPr bwMode="auto">
            <a:xfrm>
              <a:off x="966" y="1308"/>
              <a:ext cx="4961" cy="330"/>
              <a:chOff x="966" y="1308"/>
              <a:chExt cx="4961" cy="330"/>
            </a:xfrm>
          </p:grpSpPr>
          <p:graphicFrame>
            <p:nvGraphicFramePr>
              <p:cNvPr id="30" name="Object 118">
                <a:extLst>
                  <a:ext uri="{FF2B5EF4-FFF2-40B4-BE49-F238E27FC236}">
                    <a16:creationId xmlns:a16="http://schemas.microsoft.com/office/drawing/2014/main" id="{9AFA5F59-1DC2-422D-8B00-EA027EFDA4DE}"/>
                  </a:ext>
                </a:extLst>
              </p:cNvPr>
              <p:cNvGraphicFramePr>
                <a:graphicFrameLocks noChangeAspect="1"/>
              </p:cNvGraphicFramePr>
              <p:nvPr>
                <p:extLst>
                  <p:ext uri="{D42A27DB-BD31-4B8C-83A1-F6EECF244321}">
                    <p14:modId xmlns:p14="http://schemas.microsoft.com/office/powerpoint/2010/main" val="1493905695"/>
                  </p:ext>
                </p:extLst>
              </p:nvPr>
            </p:nvGraphicFramePr>
            <p:xfrm>
              <a:off x="966" y="1340"/>
              <a:ext cx="1876" cy="272"/>
            </p:xfrm>
            <a:graphic>
              <a:graphicData uri="http://schemas.openxmlformats.org/presentationml/2006/ole">
                <mc:AlternateContent xmlns:mc="http://schemas.openxmlformats.org/markup-compatibility/2006">
                  <mc:Choice xmlns:v="urn:schemas-microsoft-com:vml" Requires="v">
                    <p:oleObj spid="_x0000_s41387" name="Equation" r:id="rId8" imgW="2984400" imgH="431640" progId="Equation.DSMT4">
                      <p:embed/>
                    </p:oleObj>
                  </mc:Choice>
                  <mc:Fallback>
                    <p:oleObj name="Equation" r:id="rId8" imgW="2984400" imgH="431640" progId="Equation.DSMT4">
                      <p:embed/>
                      <p:pic>
                        <p:nvPicPr>
                          <p:cNvPr id="1223798" name="Object 118">
                            <a:extLst>
                              <a:ext uri="{FF2B5EF4-FFF2-40B4-BE49-F238E27FC236}">
                                <a16:creationId xmlns:a16="http://schemas.microsoft.com/office/drawing/2014/main" id="{ACCAE120-715A-46FB-9FFE-26DDFFCF0D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6" y="1340"/>
                            <a:ext cx="187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 Box 120">
                <a:extLst>
                  <a:ext uri="{FF2B5EF4-FFF2-40B4-BE49-F238E27FC236}">
                    <a16:creationId xmlns:a16="http://schemas.microsoft.com/office/drawing/2014/main" id="{B8AA4A04-9FF0-4215-8D2F-408277597B9F}"/>
                  </a:ext>
                </a:extLst>
              </p:cNvPr>
              <p:cNvSpPr txBox="1">
                <a:spLocks noChangeArrowheads="1"/>
              </p:cNvSpPr>
              <p:nvPr/>
            </p:nvSpPr>
            <p:spPr bwMode="auto">
              <a:xfrm>
                <a:off x="2842" y="1308"/>
                <a:ext cx="30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rPr>
                  <a:t>是非空有限集，称为</a:t>
                </a:r>
                <a:r>
                  <a:rPr kumimoji="1" lang="zh-CN" altLang="en-US" sz="2800" b="1" dirty="0">
                    <a:solidFill>
                      <a:srgbClr val="0070C0"/>
                    </a:solidFill>
                    <a:latin typeface="Times New Roman" panose="02020603050405020304" pitchFamily="18" charset="0"/>
                  </a:rPr>
                  <a:t>顶点集</a:t>
                </a:r>
                <a:r>
                  <a:rPr kumimoji="1" lang="zh-CN" altLang="en-US" sz="2800" b="1" dirty="0">
                    <a:latin typeface="Times New Roman" panose="02020603050405020304" pitchFamily="18" charset="0"/>
                  </a:rPr>
                  <a:t>，</a:t>
                </a:r>
              </a:p>
            </p:txBody>
          </p:sp>
        </p:grpSp>
        <p:sp>
          <p:nvSpPr>
            <p:cNvPr id="29" name="Text Box 165">
              <a:extLst>
                <a:ext uri="{FF2B5EF4-FFF2-40B4-BE49-F238E27FC236}">
                  <a16:creationId xmlns:a16="http://schemas.microsoft.com/office/drawing/2014/main" id="{A0497A05-E6D7-443A-808A-E63B47B8DFFB}"/>
                </a:ext>
              </a:extLst>
            </p:cNvPr>
            <p:cNvSpPr txBox="1">
              <a:spLocks noChangeArrowheads="1"/>
            </p:cNvSpPr>
            <p:nvPr/>
          </p:nvSpPr>
          <p:spPr bwMode="auto">
            <a:xfrm>
              <a:off x="612" y="1289"/>
              <a:ext cx="4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Times New Roman" panose="02020603050405020304" pitchFamily="18" charset="0"/>
                </a:rPr>
                <a:t>1)</a:t>
              </a:r>
            </a:p>
          </p:txBody>
        </p:sp>
      </p:grpSp>
      <p:sp>
        <p:nvSpPr>
          <p:cNvPr id="32" name="Text Box 166">
            <a:extLst>
              <a:ext uri="{FF2B5EF4-FFF2-40B4-BE49-F238E27FC236}">
                <a16:creationId xmlns:a16="http://schemas.microsoft.com/office/drawing/2014/main" id="{780DA27F-33BC-46EA-AD81-EC8D29914E5A}"/>
              </a:ext>
            </a:extLst>
          </p:cNvPr>
          <p:cNvSpPr txBox="1">
            <a:spLocks noChangeArrowheads="1"/>
          </p:cNvSpPr>
          <p:nvPr/>
        </p:nvSpPr>
        <p:spPr bwMode="auto">
          <a:xfrm>
            <a:off x="437250" y="2804676"/>
            <a:ext cx="78501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defRPr kumimoji="1" sz="2800" b="1">
                <a:latin typeface="Times New Roman" panose="02020603050405020304" pitchFamily="18" charset="0"/>
              </a:defRPr>
            </a:lvl1pPr>
          </a:lstStyle>
          <a:p>
            <a:r>
              <a:rPr lang="en-US" altLang="zh-CN" dirty="0"/>
              <a:t>2) E(G)</a:t>
            </a:r>
            <a:r>
              <a:rPr lang="zh-CN" altLang="en-US" dirty="0"/>
              <a:t>是顶点集</a:t>
            </a:r>
            <a:r>
              <a:rPr lang="en-US" altLang="zh-CN" dirty="0"/>
              <a:t>V(G)</a:t>
            </a:r>
            <a:r>
              <a:rPr lang="zh-CN" altLang="en-US" dirty="0"/>
              <a:t>中的无序或有序的元素偶对</a:t>
            </a:r>
          </a:p>
        </p:txBody>
      </p:sp>
      <p:grpSp>
        <p:nvGrpSpPr>
          <p:cNvPr id="33" name="Group 176">
            <a:extLst>
              <a:ext uri="{FF2B5EF4-FFF2-40B4-BE49-F238E27FC236}">
                <a16:creationId xmlns:a16="http://schemas.microsoft.com/office/drawing/2014/main" id="{CCF3DC1A-2EC0-4861-A8AA-D9AE0DAE6D4A}"/>
              </a:ext>
            </a:extLst>
          </p:cNvPr>
          <p:cNvGrpSpPr>
            <a:grpSpLocks/>
          </p:cNvGrpSpPr>
          <p:nvPr/>
        </p:nvGrpSpPr>
        <p:grpSpPr bwMode="auto">
          <a:xfrm>
            <a:off x="1973829" y="5357350"/>
            <a:ext cx="5406483" cy="569801"/>
            <a:chOff x="703" y="3399"/>
            <a:chExt cx="3540" cy="330"/>
          </a:xfrm>
        </p:grpSpPr>
        <p:graphicFrame>
          <p:nvGraphicFramePr>
            <p:cNvPr id="34" name="Object 156">
              <a:extLst>
                <a:ext uri="{FF2B5EF4-FFF2-40B4-BE49-F238E27FC236}">
                  <a16:creationId xmlns:a16="http://schemas.microsoft.com/office/drawing/2014/main" id="{BAD17106-8DDA-4C52-928B-15D671A6C98D}"/>
                </a:ext>
              </a:extLst>
            </p:cNvPr>
            <p:cNvGraphicFramePr>
              <a:graphicFrameLocks noChangeAspect="1"/>
            </p:cNvGraphicFramePr>
            <p:nvPr>
              <p:extLst>
                <p:ext uri="{D42A27DB-BD31-4B8C-83A1-F6EECF244321}">
                  <p14:modId xmlns:p14="http://schemas.microsoft.com/office/powerpoint/2010/main" val="3477415925"/>
                </p:ext>
              </p:extLst>
            </p:nvPr>
          </p:nvGraphicFramePr>
          <p:xfrm>
            <a:off x="3356" y="3454"/>
            <a:ext cx="833" cy="245"/>
          </p:xfrm>
          <a:graphic>
            <a:graphicData uri="http://schemas.openxmlformats.org/presentationml/2006/ole">
              <mc:AlternateContent xmlns:mc="http://schemas.openxmlformats.org/markup-compatibility/2006">
                <mc:Choice xmlns:v="urn:schemas-microsoft-com:vml" Requires="v">
                  <p:oleObj spid="_x0000_s41388" name="Equation" r:id="rId10" imgW="685800" imgH="203040" progId="Equation.DSMT4">
                    <p:embed/>
                  </p:oleObj>
                </mc:Choice>
                <mc:Fallback>
                  <p:oleObj name="Equation" r:id="rId10" imgW="685800" imgH="203040" progId="Equation.DSMT4">
                    <p:embed/>
                    <p:pic>
                      <p:nvPicPr>
                        <p:cNvPr id="1223836" name="Object 156">
                          <a:extLst>
                            <a:ext uri="{FF2B5EF4-FFF2-40B4-BE49-F238E27FC236}">
                              <a16:creationId xmlns:a16="http://schemas.microsoft.com/office/drawing/2014/main" id="{54948B5F-60EF-4CAB-848C-9C8E56EED28E}"/>
                            </a:ext>
                          </a:extLst>
                        </p:cNvPr>
                        <p:cNvPicPr>
                          <a:picLocks noChangeAspect="1" noChangeArrowheads="1"/>
                        </p:cNvPicPr>
                        <p:nvPr/>
                      </p:nvPicPr>
                      <p:blipFill>
                        <a:blip r:embed="rId11"/>
                        <a:srcRect/>
                        <a:stretch>
                          <a:fillRect/>
                        </a:stretch>
                      </p:blipFill>
                      <p:spPr bwMode="auto">
                        <a:xfrm>
                          <a:off x="3356" y="3454"/>
                          <a:ext cx="833" cy="245"/>
                        </a:xfrm>
                        <a:prstGeom prst="rect">
                          <a:avLst/>
                        </a:prstGeom>
                        <a:noFill/>
                      </p:spPr>
                    </p:pic>
                  </p:oleObj>
                </mc:Fallback>
              </mc:AlternateContent>
            </a:graphicData>
          </a:graphic>
        </p:graphicFrame>
        <p:grpSp>
          <p:nvGrpSpPr>
            <p:cNvPr id="35" name="Group 174">
              <a:extLst>
                <a:ext uri="{FF2B5EF4-FFF2-40B4-BE49-F238E27FC236}">
                  <a16:creationId xmlns:a16="http://schemas.microsoft.com/office/drawing/2014/main" id="{F78FB526-F8EB-4060-9985-C432416B9185}"/>
                </a:ext>
              </a:extLst>
            </p:cNvPr>
            <p:cNvGrpSpPr>
              <a:grpSpLocks/>
            </p:cNvGrpSpPr>
            <p:nvPr/>
          </p:nvGrpSpPr>
          <p:grpSpPr bwMode="auto">
            <a:xfrm>
              <a:off x="703" y="3399"/>
              <a:ext cx="3540" cy="330"/>
              <a:chOff x="703" y="3399"/>
              <a:chExt cx="3540" cy="330"/>
            </a:xfrm>
          </p:grpSpPr>
          <p:grpSp>
            <p:nvGrpSpPr>
              <p:cNvPr id="36" name="Group 173">
                <a:extLst>
                  <a:ext uri="{FF2B5EF4-FFF2-40B4-BE49-F238E27FC236}">
                    <a16:creationId xmlns:a16="http://schemas.microsoft.com/office/drawing/2014/main" id="{474D2BA1-BC0D-4325-B26D-80096F824195}"/>
                  </a:ext>
                </a:extLst>
              </p:cNvPr>
              <p:cNvGrpSpPr>
                <a:grpSpLocks/>
              </p:cNvGrpSpPr>
              <p:nvPr/>
            </p:nvGrpSpPr>
            <p:grpSpPr bwMode="auto">
              <a:xfrm>
                <a:off x="1020" y="3399"/>
                <a:ext cx="3223" cy="330"/>
                <a:chOff x="1020" y="3399"/>
                <a:chExt cx="3223" cy="330"/>
              </a:xfrm>
            </p:grpSpPr>
            <p:graphicFrame>
              <p:nvGraphicFramePr>
                <p:cNvPr id="38" name="Object 151">
                  <a:extLst>
                    <a:ext uri="{FF2B5EF4-FFF2-40B4-BE49-F238E27FC236}">
                      <a16:creationId xmlns:a16="http://schemas.microsoft.com/office/drawing/2014/main" id="{BFD9F54F-FD9C-481B-B78C-A4B7AE886B08}"/>
                    </a:ext>
                  </a:extLst>
                </p:cNvPr>
                <p:cNvGraphicFramePr>
                  <a:graphicFrameLocks noChangeAspect="1"/>
                </p:cNvGraphicFramePr>
                <p:nvPr/>
              </p:nvGraphicFramePr>
              <p:xfrm>
                <a:off x="1020" y="3456"/>
                <a:ext cx="1590" cy="246"/>
              </p:xfrm>
              <a:graphic>
                <a:graphicData uri="http://schemas.openxmlformats.org/presentationml/2006/ole">
                  <mc:AlternateContent xmlns:mc="http://schemas.openxmlformats.org/markup-compatibility/2006">
                    <mc:Choice xmlns:v="urn:schemas-microsoft-com:vml" Requires="v">
                      <p:oleObj spid="_x0000_s41389" name="公式" r:id="rId12" imgW="2527200" imgH="393480" progId="Equation.3">
                        <p:embed/>
                      </p:oleObj>
                    </mc:Choice>
                    <mc:Fallback>
                      <p:oleObj name="公式" r:id="rId12" imgW="2527200" imgH="393480" progId="Equation.3">
                        <p:embed/>
                        <p:pic>
                          <p:nvPicPr>
                            <p:cNvPr id="1223831" name="Object 151">
                              <a:extLst>
                                <a:ext uri="{FF2B5EF4-FFF2-40B4-BE49-F238E27FC236}">
                                  <a16:creationId xmlns:a16="http://schemas.microsoft.com/office/drawing/2014/main" id="{0284ACEB-55E3-437E-92FE-754FFED28CA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0" y="3456"/>
                              <a:ext cx="159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 Box 154">
                  <a:extLst>
                    <a:ext uri="{FF2B5EF4-FFF2-40B4-BE49-F238E27FC236}">
                      <a16:creationId xmlns:a16="http://schemas.microsoft.com/office/drawing/2014/main" id="{25B048B6-E760-46FB-8793-0ABB837A5EC2}"/>
                    </a:ext>
                  </a:extLst>
                </p:cNvPr>
                <p:cNvSpPr txBox="1">
                  <a:spLocks noChangeArrowheads="1"/>
                </p:cNvSpPr>
                <p:nvPr/>
              </p:nvSpPr>
              <p:spPr bwMode="auto">
                <a:xfrm>
                  <a:off x="2610" y="3399"/>
                  <a:ext cx="163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rPr>
                    <a:t>可简记 </a:t>
                  </a:r>
                </a:p>
              </p:txBody>
            </p:sp>
          </p:grpSp>
          <p:sp>
            <p:nvSpPr>
              <p:cNvPr id="37" name="Text Box 167">
                <a:extLst>
                  <a:ext uri="{FF2B5EF4-FFF2-40B4-BE49-F238E27FC236}">
                    <a16:creationId xmlns:a16="http://schemas.microsoft.com/office/drawing/2014/main" id="{C03EAA36-EB8C-4951-B468-EBCD1735C888}"/>
                  </a:ext>
                </a:extLst>
              </p:cNvPr>
              <p:cNvSpPr txBox="1">
                <a:spLocks noChangeArrowheads="1"/>
              </p:cNvSpPr>
              <p:nvPr/>
            </p:nvSpPr>
            <p:spPr bwMode="auto">
              <a:xfrm>
                <a:off x="703" y="3399"/>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Times New Roman" panose="02020603050405020304" pitchFamily="18" charset="0"/>
                  </a:rPr>
                  <a:t>图</a:t>
                </a:r>
              </a:p>
            </p:txBody>
          </p:sp>
        </p:grpSp>
      </p:grpSp>
      <p:sp>
        <p:nvSpPr>
          <p:cNvPr id="3" name="矩形 2">
            <a:extLst>
              <a:ext uri="{FF2B5EF4-FFF2-40B4-BE49-F238E27FC236}">
                <a16:creationId xmlns:a16="http://schemas.microsoft.com/office/drawing/2014/main" id="{F080D727-842E-4754-8B44-3446341AD4A3}"/>
              </a:ext>
            </a:extLst>
          </p:cNvPr>
          <p:cNvSpPr/>
          <p:nvPr/>
        </p:nvSpPr>
        <p:spPr>
          <a:xfrm>
            <a:off x="1972936" y="5912324"/>
            <a:ext cx="2808311" cy="523220"/>
          </a:xfrm>
          <a:prstGeom prst="rect">
            <a:avLst/>
          </a:prstGeom>
        </p:spPr>
        <p:txBody>
          <a:bodyPr wrap="square">
            <a:spAutoFit/>
          </a:bodyPr>
          <a:lstStyle/>
          <a:p>
            <a:r>
              <a:rPr kumimoji="1" lang="zh-CN" altLang="en-US" sz="2800" b="1" dirty="0">
                <a:latin typeface="Times New Roman" panose="02020603050405020304" pitchFamily="18" charset="0"/>
              </a:rPr>
              <a:t>边可表示为</a:t>
            </a:r>
            <a:r>
              <a:rPr kumimoji="1" lang="en-US" altLang="zh-CN" sz="2800" b="1" i="1" dirty="0" err="1">
                <a:latin typeface="Times New Roman" panose="02020603050405020304" pitchFamily="18" charset="0"/>
              </a:rPr>
              <a:t>v</a:t>
            </a:r>
            <a:r>
              <a:rPr kumimoji="1" lang="en-US" altLang="zh-CN" sz="2800" b="1" i="1" baseline="-25000" dirty="0" err="1">
                <a:latin typeface="Times New Roman" panose="02020603050405020304" pitchFamily="18" charset="0"/>
              </a:rPr>
              <a:t>i</a:t>
            </a:r>
            <a:r>
              <a:rPr kumimoji="1" lang="en-US" altLang="zh-CN" sz="2800" b="1" i="1" dirty="0" err="1">
                <a:latin typeface="Times New Roman" panose="02020603050405020304" pitchFamily="18" charset="0"/>
              </a:rPr>
              <a:t>v</a:t>
            </a:r>
            <a:r>
              <a:rPr kumimoji="1" lang="en-US" altLang="zh-CN" sz="2800" b="1" i="1" baseline="-25000" dirty="0" err="1">
                <a:latin typeface="Times New Roman" panose="02020603050405020304" pitchFamily="18" charset="0"/>
              </a:rPr>
              <a:t>j</a:t>
            </a:r>
            <a:r>
              <a:rPr kumimoji="1" lang="zh-CN" altLang="en-US" sz="2800" b="1" dirty="0">
                <a:latin typeface="Times New Roman" panose="02020603050405020304" pitchFamily="18" charset="0"/>
              </a:rPr>
              <a:t>或       </a:t>
            </a:r>
          </a:p>
        </p:txBody>
      </p:sp>
    </p:spTree>
    <p:extLst>
      <p:ext uri="{BB962C8B-B14F-4D97-AF65-F5344CB8AC3E}">
        <p14:creationId xmlns:p14="http://schemas.microsoft.com/office/powerpoint/2010/main" val="1981576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30</a:t>
            </a:fld>
            <a:endParaRPr lang="zh-CN" altLang="en-US" b="1" dirty="0">
              <a:solidFill>
                <a:srgbClr val="FF0000"/>
              </a:solidFill>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28" name="Text Box 12">
            <a:extLst>
              <a:ext uri="{FF2B5EF4-FFF2-40B4-BE49-F238E27FC236}">
                <a16:creationId xmlns:a16="http://schemas.microsoft.com/office/drawing/2014/main" id="{F08A6AB7-7377-491E-A5F4-1A13716ADD15}"/>
              </a:ext>
            </a:extLst>
          </p:cNvPr>
          <p:cNvSpPr txBox="1">
            <a:spLocks noChangeArrowheads="1"/>
          </p:cNvSpPr>
          <p:nvPr/>
        </p:nvSpPr>
        <p:spPr bwMode="auto">
          <a:xfrm>
            <a:off x="4522143" y="4547266"/>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2" name="Rectangle 2"/>
          <p:cNvSpPr txBox="1">
            <a:spLocks noChangeArrowheads="1"/>
          </p:cNvSpPr>
          <p:nvPr/>
        </p:nvSpPr>
        <p:spPr bwMode="auto">
          <a:xfrm>
            <a:off x="25908" y="0"/>
            <a:ext cx="9118092" cy="7909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b="1" dirty="0">
                <a:latin typeface="Arial Unicode MS" panose="020B0604020202020204" pitchFamily="34" charset="-122"/>
                <a:ea typeface="Arial Unicode MS" panose="020B0604020202020204" pitchFamily="34" charset="-122"/>
                <a:cs typeface="Arial Unicode MS" panose="020B0604020202020204" pitchFamily="34" charset="-122"/>
              </a:rPr>
              <a:t>Euler </a:t>
            </a:r>
            <a:r>
              <a:rPr lang="zh-CN" altLang="en-US" b="1" dirty="0">
                <a:latin typeface="Arial Unicode MS" panose="020B0604020202020204" pitchFamily="34" charset="-122"/>
                <a:ea typeface="Arial Unicode MS" panose="020B0604020202020204" pitchFamily="34" charset="-122"/>
                <a:cs typeface="Arial Unicode MS" panose="020B0604020202020204" pitchFamily="34" charset="-122"/>
              </a:rPr>
              <a:t>图</a:t>
            </a:r>
          </a:p>
        </p:txBody>
      </p:sp>
      <p:sp>
        <p:nvSpPr>
          <p:cNvPr id="32" name="Rectangle 5"/>
          <p:cNvSpPr>
            <a:spLocks noChangeArrowheads="1"/>
          </p:cNvSpPr>
          <p:nvPr/>
        </p:nvSpPr>
        <p:spPr bwMode="auto">
          <a:xfrm>
            <a:off x="179512" y="908720"/>
            <a:ext cx="2808312" cy="525401"/>
          </a:xfrm>
          <a:prstGeom prst="rect">
            <a:avLst/>
          </a:prstGeom>
          <a:solidFill>
            <a:schemeClr val="accent6">
              <a:lumMod val="40000"/>
              <a:lumOff val="60000"/>
            </a:schemeClr>
          </a:solidFill>
          <a:ln w="9525" algn="ctr">
            <a:noFill/>
            <a:miter lim="800000"/>
            <a:headEnd/>
            <a:tailEnd/>
          </a:ln>
        </p:spPr>
        <p:txBody>
          <a:bodyPr wrap="square" lIns="90000" tIns="46800" rIns="90000" bIns="46800" anchor="ctr">
            <a:spAutoFit/>
          </a:bodyPr>
          <a:lstStyle/>
          <a:p>
            <a:pPr>
              <a:spcBef>
                <a:spcPct val="0"/>
              </a:spcBef>
            </a:pPr>
            <a:r>
              <a:rPr lang="zh-CN" altLang="en-US" sz="2800" b="1" dirty="0">
                <a:latin typeface="+mj-ea"/>
                <a:ea typeface="+mj-ea"/>
              </a:rPr>
              <a:t>中国邮递员问题 </a:t>
            </a:r>
          </a:p>
        </p:txBody>
      </p:sp>
      <p:sp>
        <p:nvSpPr>
          <p:cNvPr id="33" name="Rectangle 7"/>
          <p:cNvSpPr>
            <a:spLocks noChangeArrowheads="1"/>
          </p:cNvSpPr>
          <p:nvPr/>
        </p:nvSpPr>
        <p:spPr bwMode="auto">
          <a:xfrm>
            <a:off x="201762" y="1484784"/>
            <a:ext cx="8640762" cy="164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p>
            <a:pPr>
              <a:lnSpc>
                <a:spcPct val="120000"/>
              </a:lnSpc>
              <a:spcBef>
                <a:spcPct val="0"/>
              </a:spcBef>
            </a:pPr>
            <a:r>
              <a:rPr lang="zh-CN" altLang="en-US" sz="2800" b="1" dirty="0">
                <a:latin typeface="+mj-ea"/>
                <a:ea typeface="+mj-ea"/>
              </a:rPr>
              <a:t>一名邮递员负责投递某个街区的邮件。如何为他（她）设计一条最短的投递路线</a:t>
            </a:r>
            <a:r>
              <a:rPr lang="en-US" altLang="zh-CN" sz="2800" b="1" dirty="0">
                <a:latin typeface="+mj-ea"/>
                <a:ea typeface="+mj-ea"/>
              </a:rPr>
              <a:t>(</a:t>
            </a:r>
            <a:r>
              <a:rPr lang="zh-CN" altLang="en-US" sz="2800" b="1" dirty="0">
                <a:latin typeface="+mj-ea"/>
                <a:ea typeface="+mj-ea"/>
              </a:rPr>
              <a:t>从邮局出发，经过投递区内</a:t>
            </a:r>
            <a:r>
              <a:rPr lang="zh-CN" altLang="en-US" sz="2800" b="1" dirty="0">
                <a:solidFill>
                  <a:srgbClr val="FF0000"/>
                </a:solidFill>
                <a:latin typeface="+mj-ea"/>
                <a:ea typeface="+mj-ea"/>
              </a:rPr>
              <a:t>每条街道</a:t>
            </a:r>
            <a:r>
              <a:rPr lang="zh-CN" altLang="en-US" sz="2800" b="1" dirty="0">
                <a:latin typeface="+mj-ea"/>
                <a:ea typeface="+mj-ea"/>
              </a:rPr>
              <a:t>至少一次，最后返回邮局</a:t>
            </a:r>
            <a:r>
              <a:rPr lang="en-US" altLang="zh-CN" sz="2800" b="1" dirty="0">
                <a:latin typeface="+mj-ea"/>
                <a:ea typeface="+mj-ea"/>
              </a:rPr>
              <a:t>)</a:t>
            </a:r>
            <a:r>
              <a:rPr lang="zh-CN" altLang="en-US" sz="2800" b="1" dirty="0">
                <a:latin typeface="+mj-ea"/>
                <a:ea typeface="+mj-ea"/>
              </a:rPr>
              <a:t>？</a:t>
            </a:r>
          </a:p>
        </p:txBody>
      </p:sp>
      <p:sp>
        <p:nvSpPr>
          <p:cNvPr id="5" name="矩形 4"/>
          <p:cNvSpPr/>
          <p:nvPr/>
        </p:nvSpPr>
        <p:spPr>
          <a:xfrm>
            <a:off x="251520" y="3208280"/>
            <a:ext cx="6048672" cy="523220"/>
          </a:xfrm>
          <a:prstGeom prst="rect">
            <a:avLst/>
          </a:prstGeom>
        </p:spPr>
        <p:txBody>
          <a:bodyPr wrap="square">
            <a:spAutoFit/>
          </a:bodyPr>
          <a:lstStyle/>
          <a:p>
            <a:r>
              <a:rPr lang="zh-CN" altLang="en-US" sz="2800" b="1" dirty="0">
                <a:solidFill>
                  <a:srgbClr val="00B0F0"/>
                </a:solidFill>
                <a:latin typeface="Arial" charset="0"/>
              </a:rPr>
              <a:t>解法：</a:t>
            </a:r>
            <a:r>
              <a:rPr lang="zh-CN" altLang="en-US" sz="2800" b="1" dirty="0">
                <a:latin typeface="Arial" charset="0"/>
              </a:rPr>
              <a:t>把街区看成图</a:t>
            </a:r>
            <a:r>
              <a:rPr lang="en-US" altLang="zh-CN" sz="2800" b="1" dirty="0">
                <a:latin typeface="Arial" charset="0"/>
              </a:rPr>
              <a:t>G(V,E,W)</a:t>
            </a:r>
            <a:endParaRPr lang="zh-CN" altLang="en-US" sz="2800" b="1" dirty="0">
              <a:latin typeface="Arial" charset="0"/>
            </a:endParaRPr>
          </a:p>
        </p:txBody>
      </p:sp>
      <p:sp>
        <p:nvSpPr>
          <p:cNvPr id="2" name="矩形 1">
            <a:extLst>
              <a:ext uri="{FF2B5EF4-FFF2-40B4-BE49-F238E27FC236}">
                <a16:creationId xmlns:a16="http://schemas.microsoft.com/office/drawing/2014/main" id="{FC4F1643-4E16-47B2-A214-200A926F64BF}"/>
              </a:ext>
            </a:extLst>
          </p:cNvPr>
          <p:cNvSpPr/>
          <p:nvPr/>
        </p:nvSpPr>
        <p:spPr>
          <a:xfrm>
            <a:off x="611560" y="3733613"/>
            <a:ext cx="8098474" cy="830997"/>
          </a:xfrm>
          <a:prstGeom prst="rect">
            <a:avLst/>
          </a:prstGeom>
        </p:spPr>
        <p:txBody>
          <a:bodyPr wrap="square">
            <a:spAutoFit/>
          </a:bodyPr>
          <a:lstStyle/>
          <a:p>
            <a:pPr lvl="1"/>
            <a:r>
              <a:rPr lang="en-US" altLang="zh-CN" sz="2400" b="1" dirty="0"/>
              <a:t>1) </a:t>
            </a:r>
            <a:r>
              <a:rPr lang="zh-CN" altLang="en-US" sz="2400" b="1" dirty="0"/>
              <a:t>若本身就是欧拉图，则直接可以找到一条欧拉回路就是本问题的解。</a:t>
            </a:r>
          </a:p>
        </p:txBody>
      </p:sp>
      <p:sp>
        <p:nvSpPr>
          <p:cNvPr id="3" name="矩形 2">
            <a:extLst>
              <a:ext uri="{FF2B5EF4-FFF2-40B4-BE49-F238E27FC236}">
                <a16:creationId xmlns:a16="http://schemas.microsoft.com/office/drawing/2014/main" id="{2FD26B39-8982-43E1-A9D6-5EDC9B5AFDCF}"/>
              </a:ext>
            </a:extLst>
          </p:cNvPr>
          <p:cNvSpPr/>
          <p:nvPr/>
        </p:nvSpPr>
        <p:spPr>
          <a:xfrm>
            <a:off x="637232" y="4460919"/>
            <a:ext cx="8022835" cy="1200329"/>
          </a:xfrm>
          <a:prstGeom prst="rect">
            <a:avLst/>
          </a:prstGeom>
        </p:spPr>
        <p:txBody>
          <a:bodyPr wrap="square">
            <a:spAutoFit/>
          </a:bodyPr>
          <a:lstStyle/>
          <a:p>
            <a:pPr lvl="1"/>
            <a:r>
              <a:rPr lang="en-US" altLang="zh-CN" sz="2400" b="1" dirty="0"/>
              <a:t>2)</a:t>
            </a:r>
            <a:r>
              <a:rPr lang="zh-CN" altLang="en-US" sz="2400" b="1" dirty="0"/>
              <a:t> 若不是欧拉图，必定有偶数个奇度数结点，在这些奇度数点之间添加一些重边，使之变成欧拉图，再找出一个欧拉回路。</a:t>
            </a:r>
          </a:p>
        </p:txBody>
      </p:sp>
      <p:sp>
        <p:nvSpPr>
          <p:cNvPr id="4" name="矩形 3">
            <a:extLst>
              <a:ext uri="{FF2B5EF4-FFF2-40B4-BE49-F238E27FC236}">
                <a16:creationId xmlns:a16="http://schemas.microsoft.com/office/drawing/2014/main" id="{F391A406-6101-4F41-B9F1-F68E4F55D2B3}"/>
              </a:ext>
            </a:extLst>
          </p:cNvPr>
          <p:cNvSpPr/>
          <p:nvPr/>
        </p:nvSpPr>
        <p:spPr>
          <a:xfrm>
            <a:off x="323528" y="5704800"/>
            <a:ext cx="6899076" cy="892552"/>
          </a:xfrm>
          <a:prstGeom prst="rect">
            <a:avLst/>
          </a:prstGeom>
        </p:spPr>
        <p:txBody>
          <a:bodyPr wrap="square">
            <a:spAutoFit/>
          </a:bodyPr>
          <a:lstStyle/>
          <a:p>
            <a:r>
              <a:rPr lang="zh-CN" altLang="en-US" sz="2800" b="1" dirty="0">
                <a:solidFill>
                  <a:srgbClr val="00B0F0"/>
                </a:solidFill>
                <a:latin typeface="Arial" charset="0"/>
              </a:rPr>
              <a:t>具体解法：</a:t>
            </a:r>
            <a:endParaRPr lang="en-US" altLang="zh-CN" sz="2800" b="1" dirty="0">
              <a:solidFill>
                <a:srgbClr val="00B0F0"/>
              </a:solidFill>
              <a:latin typeface="Arial" charset="0"/>
            </a:endParaRPr>
          </a:p>
          <a:p>
            <a:r>
              <a:rPr lang="en-US" altLang="zh-CN" sz="2000" b="1" dirty="0">
                <a:solidFill>
                  <a:srgbClr val="00B0F0"/>
                </a:solidFill>
                <a:latin typeface="Arial" charset="0"/>
              </a:rPr>
              <a:t>                     </a:t>
            </a:r>
            <a:r>
              <a:rPr lang="en-US" altLang="zh-CN" sz="2400" b="1" dirty="0">
                <a:latin typeface="Arial" charset="0"/>
              </a:rPr>
              <a:t>Fleury</a:t>
            </a:r>
            <a:r>
              <a:rPr lang="zh-CN" altLang="en-US" sz="2400" b="1" dirty="0">
                <a:latin typeface="Arial" charset="0"/>
              </a:rPr>
              <a:t>算法</a:t>
            </a:r>
            <a:r>
              <a:rPr lang="en-US" altLang="zh-CN" sz="2400" b="1" dirty="0">
                <a:latin typeface="Arial" charset="0"/>
              </a:rPr>
              <a:t>+Edmonds</a:t>
            </a:r>
            <a:r>
              <a:rPr lang="zh-CN" altLang="en-US" sz="2400" b="1" dirty="0">
                <a:latin typeface="Arial" charset="0"/>
              </a:rPr>
              <a:t>最小对集算法</a:t>
            </a:r>
            <a:endParaRPr lang="zh-CN" altLang="en-US" sz="2400" dirty="0"/>
          </a:p>
        </p:txBody>
      </p:sp>
    </p:spTree>
    <p:extLst>
      <p:ext uri="{BB962C8B-B14F-4D97-AF65-F5344CB8AC3E}">
        <p14:creationId xmlns:p14="http://schemas.microsoft.com/office/powerpoint/2010/main" val="388155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31</a:t>
            </a:fld>
            <a:endParaRPr lang="zh-CN" altLang="en-US" b="1" dirty="0">
              <a:solidFill>
                <a:srgbClr val="FF0000"/>
              </a:solidFill>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28" name="Text Box 12">
            <a:extLst>
              <a:ext uri="{FF2B5EF4-FFF2-40B4-BE49-F238E27FC236}">
                <a16:creationId xmlns:a16="http://schemas.microsoft.com/office/drawing/2014/main" id="{F08A6AB7-7377-491E-A5F4-1A13716ADD15}"/>
              </a:ext>
            </a:extLst>
          </p:cNvPr>
          <p:cNvSpPr txBox="1">
            <a:spLocks noChangeArrowheads="1"/>
          </p:cNvSpPr>
          <p:nvPr/>
        </p:nvSpPr>
        <p:spPr bwMode="auto">
          <a:xfrm>
            <a:off x="4522143" y="4547266"/>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2" name="Rectangle 2"/>
          <p:cNvSpPr txBox="1">
            <a:spLocks noChangeArrowheads="1"/>
          </p:cNvSpPr>
          <p:nvPr/>
        </p:nvSpPr>
        <p:spPr bwMode="auto">
          <a:xfrm>
            <a:off x="25908" y="0"/>
            <a:ext cx="9118092" cy="7909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b="1" dirty="0">
                <a:latin typeface="Arial Unicode MS" panose="020B0604020202020204" pitchFamily="34" charset="-122"/>
                <a:ea typeface="Arial Unicode MS" panose="020B0604020202020204" pitchFamily="34" charset="-122"/>
                <a:cs typeface="Arial Unicode MS" panose="020B0604020202020204" pitchFamily="34" charset="-122"/>
              </a:rPr>
              <a:t>Hamilton </a:t>
            </a:r>
            <a:r>
              <a:rPr lang="zh-CN" altLang="en-US" b="1" dirty="0">
                <a:latin typeface="Arial Unicode MS" panose="020B0604020202020204" pitchFamily="34" charset="-122"/>
                <a:ea typeface="Arial Unicode MS" panose="020B0604020202020204" pitchFamily="34" charset="-122"/>
                <a:cs typeface="Arial Unicode MS" panose="020B0604020202020204" pitchFamily="34" charset="-122"/>
              </a:rPr>
              <a:t>图 </a:t>
            </a:r>
          </a:p>
        </p:txBody>
      </p:sp>
      <p:sp>
        <p:nvSpPr>
          <p:cNvPr id="32" name="Rectangle 7"/>
          <p:cNvSpPr>
            <a:spLocks noChangeArrowheads="1"/>
          </p:cNvSpPr>
          <p:nvPr/>
        </p:nvSpPr>
        <p:spPr bwMode="auto">
          <a:xfrm>
            <a:off x="173038" y="836712"/>
            <a:ext cx="8791450" cy="1577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p>
            <a:pPr algn="just">
              <a:lnSpc>
                <a:spcPct val="120000"/>
              </a:lnSpc>
              <a:spcBef>
                <a:spcPct val="0"/>
              </a:spcBef>
            </a:pPr>
            <a:r>
              <a:rPr lang="zh-CN" altLang="en-US" sz="2800" b="1" dirty="0">
                <a:latin typeface="+mj-ea"/>
                <a:ea typeface="+mj-ea"/>
              </a:rPr>
              <a:t>称经过图</a:t>
            </a:r>
            <a:r>
              <a:rPr lang="en-US" altLang="zh-CN" sz="2800" b="1" dirty="0">
                <a:latin typeface="+mj-ea"/>
                <a:ea typeface="+mj-ea"/>
              </a:rPr>
              <a:t>G =(V,E)</a:t>
            </a:r>
            <a:r>
              <a:rPr lang="zh-CN" altLang="en-US" sz="2800" b="1" dirty="0">
                <a:latin typeface="+mj-ea"/>
                <a:ea typeface="+mj-ea"/>
              </a:rPr>
              <a:t>的每个</a:t>
            </a:r>
            <a:r>
              <a:rPr lang="zh-CN" altLang="en-US" sz="2800" b="1" dirty="0">
                <a:solidFill>
                  <a:srgbClr val="FF0000"/>
                </a:solidFill>
                <a:latin typeface="+mj-ea"/>
                <a:ea typeface="+mj-ea"/>
              </a:rPr>
              <a:t>点</a:t>
            </a:r>
            <a:r>
              <a:rPr lang="zh-CN" altLang="en-US" sz="2800" b="1" dirty="0">
                <a:solidFill>
                  <a:srgbClr val="0070C0"/>
                </a:solidFill>
                <a:latin typeface="+mj-ea"/>
                <a:ea typeface="+mj-ea"/>
              </a:rPr>
              <a:t>恰好一次</a:t>
            </a:r>
            <a:r>
              <a:rPr lang="zh-CN" altLang="en-US" sz="2800" b="1" dirty="0">
                <a:latin typeface="+mj-ea"/>
                <a:ea typeface="+mj-ea"/>
              </a:rPr>
              <a:t>的路为</a:t>
            </a:r>
            <a:r>
              <a:rPr lang="en-US" altLang="zh-CN" sz="2800" b="1" dirty="0">
                <a:solidFill>
                  <a:srgbClr val="FF0000"/>
                </a:solidFill>
                <a:latin typeface="+mj-ea"/>
                <a:ea typeface="+mj-ea"/>
              </a:rPr>
              <a:t>Hamilton</a:t>
            </a:r>
            <a:r>
              <a:rPr lang="zh-CN" altLang="en-US" sz="2800" b="1" dirty="0">
                <a:solidFill>
                  <a:srgbClr val="FF0000"/>
                </a:solidFill>
                <a:latin typeface="+mj-ea"/>
                <a:ea typeface="+mj-ea"/>
              </a:rPr>
              <a:t>路</a:t>
            </a:r>
            <a:r>
              <a:rPr lang="zh-CN" altLang="en-US" sz="2800" b="1" dirty="0">
                <a:latin typeface="+mj-ea"/>
                <a:ea typeface="+mj-ea"/>
              </a:rPr>
              <a:t>，经过</a:t>
            </a:r>
            <a:r>
              <a:rPr lang="en-US" altLang="zh-CN" sz="2800" b="1" dirty="0">
                <a:latin typeface="+mj-ea"/>
                <a:ea typeface="+mj-ea"/>
              </a:rPr>
              <a:t>G</a:t>
            </a:r>
            <a:r>
              <a:rPr lang="zh-CN" altLang="en-US" sz="2800" b="1" dirty="0">
                <a:latin typeface="+mj-ea"/>
                <a:ea typeface="+mj-ea"/>
              </a:rPr>
              <a:t>的每个</a:t>
            </a:r>
            <a:r>
              <a:rPr lang="zh-CN" altLang="en-US" sz="2800" b="1" dirty="0">
                <a:solidFill>
                  <a:srgbClr val="0070C0"/>
                </a:solidFill>
                <a:latin typeface="+mj-ea"/>
                <a:ea typeface="+mj-ea"/>
              </a:rPr>
              <a:t>点恰好一次</a:t>
            </a:r>
            <a:r>
              <a:rPr lang="zh-CN" altLang="en-US" sz="2800" b="1" dirty="0">
                <a:latin typeface="+mj-ea"/>
                <a:ea typeface="+mj-ea"/>
              </a:rPr>
              <a:t>的</a:t>
            </a:r>
            <a:r>
              <a:rPr lang="zh-CN" altLang="en-US" sz="2800" b="1" dirty="0">
                <a:solidFill>
                  <a:srgbClr val="0070C0"/>
                </a:solidFill>
                <a:latin typeface="+mj-ea"/>
                <a:ea typeface="+mj-ea"/>
              </a:rPr>
              <a:t>回路</a:t>
            </a:r>
            <a:r>
              <a:rPr lang="zh-CN" altLang="en-US" sz="2800" b="1" dirty="0">
                <a:latin typeface="+mj-ea"/>
                <a:ea typeface="+mj-ea"/>
              </a:rPr>
              <a:t>为</a:t>
            </a:r>
            <a:r>
              <a:rPr lang="en-US" altLang="zh-CN" sz="2800" b="1" dirty="0">
                <a:latin typeface="+mj-ea"/>
                <a:ea typeface="+mj-ea"/>
              </a:rPr>
              <a:t>Hamilton</a:t>
            </a:r>
            <a:r>
              <a:rPr lang="zh-CN" altLang="en-US" sz="2800" b="1" dirty="0">
                <a:latin typeface="+mj-ea"/>
                <a:ea typeface="+mj-ea"/>
              </a:rPr>
              <a:t>回路。称有</a:t>
            </a:r>
            <a:r>
              <a:rPr lang="en-US" altLang="zh-CN" sz="2800" b="1" dirty="0">
                <a:latin typeface="+mj-ea"/>
                <a:ea typeface="+mj-ea"/>
              </a:rPr>
              <a:t>Hamilton</a:t>
            </a:r>
            <a:r>
              <a:rPr lang="zh-CN" altLang="en-US" sz="2800" b="1" dirty="0">
                <a:latin typeface="+mj-ea"/>
                <a:ea typeface="+mj-ea"/>
              </a:rPr>
              <a:t>回路的图为</a:t>
            </a:r>
            <a:r>
              <a:rPr lang="en-US" altLang="zh-CN" sz="2800" b="1" dirty="0">
                <a:solidFill>
                  <a:srgbClr val="FF0000"/>
                </a:solidFill>
                <a:latin typeface="+mj-ea"/>
                <a:ea typeface="+mj-ea"/>
              </a:rPr>
              <a:t>Hamilton</a:t>
            </a:r>
            <a:r>
              <a:rPr lang="zh-CN" altLang="en-US" sz="2800" b="1" dirty="0">
                <a:solidFill>
                  <a:srgbClr val="FF0000"/>
                </a:solidFill>
                <a:latin typeface="+mj-ea"/>
                <a:ea typeface="+mj-ea"/>
              </a:rPr>
              <a:t>图</a:t>
            </a:r>
            <a:r>
              <a:rPr lang="zh-CN" altLang="en-US" sz="2800" b="1" dirty="0">
                <a:latin typeface="+mj-ea"/>
                <a:ea typeface="+mj-ea"/>
              </a:rPr>
              <a:t>。</a:t>
            </a:r>
          </a:p>
        </p:txBody>
      </p:sp>
      <p:sp>
        <p:nvSpPr>
          <p:cNvPr id="33" name="Rectangle 64"/>
          <p:cNvSpPr>
            <a:spLocks noChangeArrowheads="1"/>
          </p:cNvSpPr>
          <p:nvPr/>
        </p:nvSpPr>
        <p:spPr bwMode="auto">
          <a:xfrm>
            <a:off x="273671" y="3353094"/>
            <a:ext cx="8496944" cy="1577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nchor="ctr">
            <a:spAutoFit/>
          </a:bodyPr>
          <a:lstStyle/>
          <a:p>
            <a:pPr>
              <a:lnSpc>
                <a:spcPct val="120000"/>
              </a:lnSpc>
              <a:spcBef>
                <a:spcPct val="0"/>
              </a:spcBef>
            </a:pPr>
            <a:r>
              <a:rPr lang="en-US" altLang="zh-CN" sz="2800" b="1" dirty="0">
                <a:latin typeface="+mj-ea"/>
                <a:ea typeface="+mj-ea"/>
              </a:rPr>
              <a:t>Hamilton</a:t>
            </a:r>
            <a:r>
              <a:rPr lang="zh-CN" altLang="en-US" sz="2800" b="1" dirty="0">
                <a:latin typeface="+mj-ea"/>
                <a:ea typeface="+mj-ea"/>
              </a:rPr>
              <a:t>图与</a:t>
            </a:r>
            <a:r>
              <a:rPr lang="en-US" altLang="zh-CN" sz="2800" b="1" dirty="0">
                <a:latin typeface="+mj-ea"/>
                <a:ea typeface="+mj-ea"/>
              </a:rPr>
              <a:t>Euler</a:t>
            </a:r>
            <a:r>
              <a:rPr lang="zh-CN" altLang="en-US" sz="2800" b="1" dirty="0">
                <a:latin typeface="+mj-ea"/>
                <a:ea typeface="+mj-ea"/>
              </a:rPr>
              <a:t>图在定义上很相似，但判断一个图是否</a:t>
            </a:r>
            <a:r>
              <a:rPr lang="en-US" altLang="zh-CN" sz="2800" b="1" dirty="0">
                <a:latin typeface="+mj-ea"/>
                <a:ea typeface="+mj-ea"/>
              </a:rPr>
              <a:t>Hamilton</a:t>
            </a:r>
            <a:r>
              <a:rPr lang="zh-CN" altLang="en-US" sz="2800" b="1" dirty="0">
                <a:latin typeface="+mj-ea"/>
                <a:ea typeface="+mj-ea"/>
              </a:rPr>
              <a:t>图较判断它是否</a:t>
            </a:r>
            <a:r>
              <a:rPr lang="en-US" altLang="zh-CN" sz="2800" b="1" dirty="0">
                <a:latin typeface="+mj-ea"/>
                <a:ea typeface="+mj-ea"/>
              </a:rPr>
              <a:t>Euler</a:t>
            </a:r>
            <a:r>
              <a:rPr lang="zh-CN" altLang="en-US" sz="2800" b="1" dirty="0">
                <a:latin typeface="+mj-ea"/>
                <a:ea typeface="+mj-ea"/>
              </a:rPr>
              <a:t>图要困难得多，目前还没有易验证的充要条件。 </a:t>
            </a:r>
          </a:p>
        </p:txBody>
      </p:sp>
    </p:spTree>
    <p:extLst>
      <p:ext uri="{BB962C8B-B14F-4D97-AF65-F5344CB8AC3E}">
        <p14:creationId xmlns:p14="http://schemas.microsoft.com/office/powerpoint/2010/main" val="251986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32</a:t>
            </a:fld>
            <a:endParaRPr lang="zh-CN" altLang="en-US" b="1" dirty="0">
              <a:solidFill>
                <a:srgbClr val="FF0000"/>
              </a:solidFill>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28" name="Text Box 12">
            <a:extLst>
              <a:ext uri="{FF2B5EF4-FFF2-40B4-BE49-F238E27FC236}">
                <a16:creationId xmlns:a16="http://schemas.microsoft.com/office/drawing/2014/main" id="{F08A6AB7-7377-491E-A5F4-1A13716ADD15}"/>
              </a:ext>
            </a:extLst>
          </p:cNvPr>
          <p:cNvSpPr txBox="1">
            <a:spLocks noChangeArrowheads="1"/>
          </p:cNvSpPr>
          <p:nvPr/>
        </p:nvSpPr>
        <p:spPr bwMode="auto">
          <a:xfrm>
            <a:off x="4522143" y="4547266"/>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2" name="Rectangle 2"/>
          <p:cNvSpPr txBox="1">
            <a:spLocks noChangeArrowheads="1"/>
          </p:cNvSpPr>
          <p:nvPr/>
        </p:nvSpPr>
        <p:spPr bwMode="auto">
          <a:xfrm>
            <a:off x="25908" y="0"/>
            <a:ext cx="9118092" cy="7909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b="1" dirty="0">
                <a:latin typeface="Arial Unicode MS" panose="020B0604020202020204" pitchFamily="34" charset="-122"/>
                <a:ea typeface="Arial Unicode MS" panose="020B0604020202020204" pitchFamily="34" charset="-122"/>
                <a:cs typeface="Arial Unicode MS" panose="020B0604020202020204" pitchFamily="34" charset="-122"/>
              </a:rPr>
              <a:t>Hamilton</a:t>
            </a:r>
            <a:r>
              <a:rPr lang="zh-CN" altLang="en-US" b="1" dirty="0">
                <a:latin typeface="Arial Unicode MS" panose="020B0604020202020204" pitchFamily="34" charset="-122"/>
                <a:ea typeface="Arial Unicode MS" panose="020B0604020202020204" pitchFamily="34" charset="-122"/>
                <a:cs typeface="Arial Unicode MS" panose="020B0604020202020204" pitchFamily="34" charset="-122"/>
              </a:rPr>
              <a:t>图 </a:t>
            </a:r>
          </a:p>
        </p:txBody>
      </p:sp>
      <p:sp>
        <p:nvSpPr>
          <p:cNvPr id="32" name="Rectangle 5"/>
          <p:cNvSpPr>
            <a:spLocks noChangeArrowheads="1"/>
          </p:cNvSpPr>
          <p:nvPr/>
        </p:nvSpPr>
        <p:spPr bwMode="auto">
          <a:xfrm>
            <a:off x="179512" y="908720"/>
            <a:ext cx="3024336" cy="525401"/>
          </a:xfrm>
          <a:prstGeom prst="rect">
            <a:avLst/>
          </a:prstGeom>
          <a:solidFill>
            <a:schemeClr val="accent6">
              <a:lumMod val="40000"/>
              <a:lumOff val="60000"/>
            </a:schemeClr>
          </a:solidFill>
          <a:ln w="9525" algn="ctr">
            <a:noFill/>
            <a:miter lim="800000"/>
            <a:headEnd/>
            <a:tailEnd/>
          </a:ln>
        </p:spPr>
        <p:txBody>
          <a:bodyPr wrap="square" lIns="90000" tIns="46800" rIns="90000" bIns="46800" anchor="ctr">
            <a:spAutoFit/>
          </a:bodyPr>
          <a:lstStyle/>
          <a:p>
            <a:pPr>
              <a:spcBef>
                <a:spcPct val="0"/>
              </a:spcBef>
            </a:pPr>
            <a:r>
              <a:rPr lang="zh-CN" altLang="en-US" sz="2800" b="1" dirty="0">
                <a:latin typeface="+mj-ea"/>
                <a:ea typeface="+mj-ea"/>
              </a:rPr>
              <a:t>旅行商问题</a:t>
            </a:r>
            <a:r>
              <a:rPr lang="en-US" altLang="zh-CN" sz="2800" b="1" dirty="0">
                <a:latin typeface="+mj-ea"/>
                <a:ea typeface="+mj-ea"/>
              </a:rPr>
              <a:t>(TSP)</a:t>
            </a:r>
            <a:endParaRPr lang="zh-CN" altLang="en-US" sz="2800" b="1" dirty="0">
              <a:latin typeface="+mj-ea"/>
              <a:ea typeface="+mj-ea"/>
            </a:endParaRPr>
          </a:p>
        </p:txBody>
      </p:sp>
      <p:sp>
        <p:nvSpPr>
          <p:cNvPr id="5" name="矩形 4"/>
          <p:cNvSpPr/>
          <p:nvPr/>
        </p:nvSpPr>
        <p:spPr>
          <a:xfrm>
            <a:off x="251520" y="3079046"/>
            <a:ext cx="8430456" cy="2791405"/>
          </a:xfrm>
          <a:prstGeom prst="rect">
            <a:avLst/>
          </a:prstGeom>
        </p:spPr>
        <p:txBody>
          <a:bodyPr wrap="square">
            <a:spAutoFit/>
          </a:bodyPr>
          <a:lstStyle/>
          <a:p>
            <a:r>
              <a:rPr lang="zh-CN" altLang="en-US" sz="2800" b="1" dirty="0">
                <a:solidFill>
                  <a:srgbClr val="00B0F0"/>
                </a:solidFill>
                <a:latin typeface="Arial" charset="0"/>
              </a:rPr>
              <a:t>解法：</a:t>
            </a:r>
          </a:p>
          <a:p>
            <a:pPr>
              <a:lnSpc>
                <a:spcPct val="125000"/>
              </a:lnSpc>
              <a:spcBef>
                <a:spcPct val="0"/>
              </a:spcBef>
            </a:pPr>
            <a:r>
              <a:rPr lang="zh-CN" altLang="en-US" sz="2400" b="1" dirty="0"/>
              <a:t>        以城市为点，以两个城市之间的旅行距离为权，构造一个赋权完全图 </a:t>
            </a:r>
            <a:r>
              <a:rPr lang="en-US" altLang="zh-CN" sz="2400" b="1" dirty="0"/>
              <a:t>G = (V, E, W)</a:t>
            </a:r>
            <a:r>
              <a:rPr lang="zh-CN" altLang="en-US" sz="2400" b="1" dirty="0"/>
              <a:t>。求</a:t>
            </a:r>
            <a:r>
              <a:rPr lang="zh-CN" altLang="en-US" sz="2400" b="1" dirty="0">
                <a:solidFill>
                  <a:srgbClr val="FF0000"/>
                </a:solidFill>
              </a:rPr>
              <a:t>最小哈密尔顿回路</a:t>
            </a:r>
            <a:r>
              <a:rPr lang="zh-CN" altLang="en-US" sz="2400" b="1" dirty="0"/>
              <a:t>。</a:t>
            </a:r>
            <a:endParaRPr lang="en-US" altLang="zh-CN" sz="2400" b="1" dirty="0"/>
          </a:p>
          <a:p>
            <a:pPr>
              <a:lnSpc>
                <a:spcPct val="125000"/>
              </a:lnSpc>
              <a:spcBef>
                <a:spcPct val="0"/>
              </a:spcBef>
            </a:pPr>
            <a:endParaRPr lang="en-US" altLang="zh-CN" sz="2400" dirty="0">
              <a:latin typeface="宋体" pitchFamily="2" charset="-122"/>
            </a:endParaRPr>
          </a:p>
          <a:p>
            <a:pPr>
              <a:lnSpc>
                <a:spcPct val="125000"/>
              </a:lnSpc>
              <a:spcBef>
                <a:spcPct val="0"/>
              </a:spcBef>
            </a:pPr>
            <a:r>
              <a:rPr lang="en-US" altLang="zh-CN" sz="2400" dirty="0">
                <a:latin typeface="宋体" pitchFamily="2" charset="-122"/>
              </a:rPr>
              <a:t>    </a:t>
            </a:r>
            <a:r>
              <a:rPr lang="en-US" altLang="zh-CN" sz="2400" b="1" dirty="0"/>
              <a:t>TSP</a:t>
            </a:r>
            <a:r>
              <a:rPr lang="zh-CN" altLang="en-US" sz="2400" b="1" dirty="0"/>
              <a:t>问题的解法属于</a:t>
            </a:r>
            <a:r>
              <a:rPr lang="en-US" altLang="zh-CN" sz="2400" b="1" dirty="0">
                <a:solidFill>
                  <a:srgbClr val="FF0000"/>
                </a:solidFill>
              </a:rPr>
              <a:t>NP</a:t>
            </a:r>
            <a:r>
              <a:rPr lang="zh-CN" altLang="en-US" sz="2400" b="1" dirty="0">
                <a:solidFill>
                  <a:srgbClr val="FF0000"/>
                </a:solidFill>
              </a:rPr>
              <a:t>完全</a:t>
            </a:r>
            <a:r>
              <a:rPr lang="zh-CN" altLang="en-US" sz="2400" b="1" dirty="0"/>
              <a:t>问题，一般只研究其近似解</a:t>
            </a:r>
            <a:r>
              <a:rPr lang="en-US" altLang="zh-CN" sz="2400" b="1" dirty="0"/>
              <a:t>(</a:t>
            </a:r>
            <a:r>
              <a:rPr lang="zh-CN" altLang="en-US" sz="2400" b="1" dirty="0"/>
              <a:t>解法略</a:t>
            </a:r>
            <a:r>
              <a:rPr lang="en-US" altLang="zh-CN" sz="2400" b="1" dirty="0"/>
              <a:t>)</a:t>
            </a:r>
            <a:r>
              <a:rPr lang="zh-CN" altLang="en-US" sz="2400" b="1" dirty="0"/>
              <a:t>。</a:t>
            </a:r>
            <a:endParaRPr lang="en-US" altLang="zh-CN" sz="2400" b="1" dirty="0"/>
          </a:p>
        </p:txBody>
      </p:sp>
      <p:sp>
        <p:nvSpPr>
          <p:cNvPr id="2" name="矩形 1"/>
          <p:cNvSpPr/>
          <p:nvPr/>
        </p:nvSpPr>
        <p:spPr>
          <a:xfrm>
            <a:off x="179512" y="1556792"/>
            <a:ext cx="8784976" cy="1200329"/>
          </a:xfrm>
          <a:prstGeom prst="rect">
            <a:avLst/>
          </a:prstGeom>
        </p:spPr>
        <p:txBody>
          <a:bodyPr wrap="square">
            <a:spAutoFit/>
          </a:bodyPr>
          <a:lstStyle/>
          <a:p>
            <a:r>
              <a:rPr lang="zh-CN" altLang="en-US" sz="2400" b="1" dirty="0"/>
              <a:t>一名推销员准备前往若干城市推销产品。如何为他（她）设计一条最短的旅行路线？ 即：从驻地出发，经过每个城市恰好一次，最后返回驻地。</a:t>
            </a:r>
          </a:p>
        </p:txBody>
      </p:sp>
    </p:spTree>
    <p:extLst>
      <p:ext uri="{BB962C8B-B14F-4D97-AF65-F5344CB8AC3E}">
        <p14:creationId xmlns:p14="http://schemas.microsoft.com/office/powerpoint/2010/main" val="4285560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33</a:t>
            </a:fld>
            <a:endParaRPr lang="zh-CN" altLang="en-US" b="1" dirty="0">
              <a:solidFill>
                <a:srgbClr val="FF0000"/>
              </a:solidFill>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28" name="Text Box 12">
            <a:extLst>
              <a:ext uri="{FF2B5EF4-FFF2-40B4-BE49-F238E27FC236}">
                <a16:creationId xmlns:a16="http://schemas.microsoft.com/office/drawing/2014/main" id="{F08A6AB7-7377-491E-A5F4-1A13716ADD15}"/>
              </a:ext>
            </a:extLst>
          </p:cNvPr>
          <p:cNvSpPr txBox="1">
            <a:spLocks noChangeArrowheads="1"/>
          </p:cNvSpPr>
          <p:nvPr/>
        </p:nvSpPr>
        <p:spPr bwMode="auto">
          <a:xfrm>
            <a:off x="4522143" y="4547266"/>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2" name="Rectangle 2"/>
          <p:cNvSpPr txBox="1">
            <a:spLocks noChangeArrowheads="1"/>
          </p:cNvSpPr>
          <p:nvPr/>
        </p:nvSpPr>
        <p:spPr bwMode="auto">
          <a:xfrm>
            <a:off x="25908" y="0"/>
            <a:ext cx="9118092" cy="7909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b="1" dirty="0">
                <a:latin typeface="Arial Unicode MS" panose="020B0604020202020204" pitchFamily="34" charset="-122"/>
                <a:ea typeface="Arial Unicode MS" panose="020B0604020202020204" pitchFamily="34" charset="-122"/>
                <a:cs typeface="Arial Unicode MS" panose="020B0604020202020204" pitchFamily="34" charset="-122"/>
              </a:rPr>
              <a:t>Hamilton </a:t>
            </a:r>
            <a:r>
              <a:rPr lang="zh-CN" altLang="en-US" b="1" dirty="0">
                <a:latin typeface="Arial Unicode MS" panose="020B0604020202020204" pitchFamily="34" charset="-122"/>
                <a:ea typeface="Arial Unicode MS" panose="020B0604020202020204" pitchFamily="34" charset="-122"/>
                <a:cs typeface="Arial Unicode MS" panose="020B0604020202020204" pitchFamily="34" charset="-122"/>
              </a:rPr>
              <a:t>图 </a:t>
            </a:r>
          </a:p>
        </p:txBody>
      </p:sp>
      <p:sp>
        <p:nvSpPr>
          <p:cNvPr id="32" name="Rectangle 5"/>
          <p:cNvSpPr>
            <a:spLocks noChangeArrowheads="1"/>
          </p:cNvSpPr>
          <p:nvPr/>
        </p:nvSpPr>
        <p:spPr bwMode="auto">
          <a:xfrm>
            <a:off x="62880" y="926594"/>
            <a:ext cx="8830344" cy="1387176"/>
          </a:xfrm>
          <a:prstGeom prst="rect">
            <a:avLst/>
          </a:prstGeom>
          <a:noFill/>
          <a:ln w="9525" algn="ctr">
            <a:noFill/>
            <a:miter lim="800000"/>
            <a:headEnd/>
            <a:tailEnd/>
          </a:ln>
        </p:spPr>
        <p:txBody>
          <a:bodyPr wrap="square" lIns="90000" tIns="46800" rIns="90000" bIns="46800" anchor="ctr">
            <a:spAutoFit/>
          </a:bodyPr>
          <a:lstStyle/>
          <a:p>
            <a:pPr>
              <a:spcBef>
                <a:spcPct val="0"/>
              </a:spcBef>
            </a:pPr>
            <a:r>
              <a:rPr lang="zh-CN" altLang="en-US" sz="2800" b="1" dirty="0">
                <a:latin typeface="+mj-ea"/>
                <a:ea typeface="+mj-ea"/>
              </a:rPr>
              <a:t>例：某次会议有</a:t>
            </a:r>
            <a:r>
              <a:rPr lang="en-US" altLang="zh-CN" sz="2800" b="1" dirty="0">
                <a:latin typeface="+mj-ea"/>
                <a:ea typeface="+mj-ea"/>
              </a:rPr>
              <a:t>2n</a:t>
            </a:r>
            <a:r>
              <a:rPr lang="zh-CN" altLang="en-US" sz="2800" b="1" dirty="0">
                <a:latin typeface="+mj-ea"/>
                <a:ea typeface="+mj-ea"/>
              </a:rPr>
              <a:t>人参加，其中每个人都有一定数量的朋友参加，这</a:t>
            </a:r>
            <a:r>
              <a:rPr lang="en-US" altLang="zh-CN" sz="2800" b="1" dirty="0">
                <a:latin typeface="+mj-ea"/>
                <a:ea typeface="+mj-ea"/>
              </a:rPr>
              <a:t>2n</a:t>
            </a:r>
            <a:r>
              <a:rPr lang="zh-CN" altLang="en-US" sz="2800" b="1" dirty="0">
                <a:latin typeface="+mj-ea"/>
                <a:ea typeface="+mj-ea"/>
              </a:rPr>
              <a:t>人围一桌入座，想使相邻的两位都是朋友，是否有可能？</a:t>
            </a:r>
          </a:p>
        </p:txBody>
      </p:sp>
      <p:sp>
        <p:nvSpPr>
          <p:cNvPr id="5" name="矩形 4"/>
          <p:cNvSpPr/>
          <p:nvPr/>
        </p:nvSpPr>
        <p:spPr>
          <a:xfrm>
            <a:off x="306915" y="2649069"/>
            <a:ext cx="8430456" cy="1844736"/>
          </a:xfrm>
          <a:prstGeom prst="rect">
            <a:avLst/>
          </a:prstGeom>
        </p:spPr>
        <p:txBody>
          <a:bodyPr wrap="square">
            <a:spAutoFit/>
          </a:bodyPr>
          <a:lstStyle/>
          <a:p>
            <a:r>
              <a:rPr lang="zh-CN" altLang="en-US" sz="2800" b="1" dirty="0">
                <a:solidFill>
                  <a:srgbClr val="00B0F0"/>
                </a:solidFill>
                <a:latin typeface="Arial" charset="0"/>
              </a:rPr>
              <a:t>解法：</a:t>
            </a:r>
          </a:p>
          <a:p>
            <a:pPr>
              <a:lnSpc>
                <a:spcPct val="125000"/>
              </a:lnSpc>
              <a:spcBef>
                <a:spcPct val="0"/>
              </a:spcBef>
            </a:pPr>
            <a:r>
              <a:rPr lang="zh-CN" altLang="en-US" sz="2400" b="1" dirty="0"/>
              <a:t>        以人为顶点，两人为朋友时相应顶点间连一边，构造一个无向图 </a:t>
            </a:r>
            <a:r>
              <a:rPr lang="en-US" altLang="zh-CN" sz="2400" b="1" dirty="0"/>
              <a:t>G (V, E)</a:t>
            </a:r>
            <a:r>
              <a:rPr lang="zh-CN" altLang="en-US" sz="2400" b="1" dirty="0"/>
              <a:t>。判断</a:t>
            </a:r>
            <a:r>
              <a:rPr lang="en-US" altLang="zh-CN" sz="2400" b="1" dirty="0"/>
              <a:t>G</a:t>
            </a:r>
            <a:r>
              <a:rPr lang="zh-CN" altLang="en-US" sz="2400" b="1" dirty="0"/>
              <a:t>中是否存在</a:t>
            </a:r>
            <a:r>
              <a:rPr lang="zh-CN" altLang="en-US" sz="2400" b="1" dirty="0">
                <a:solidFill>
                  <a:srgbClr val="FF0000"/>
                </a:solidFill>
              </a:rPr>
              <a:t>哈密尔顿回路</a:t>
            </a:r>
            <a:r>
              <a:rPr lang="zh-CN" altLang="en-US" sz="2400" b="1" dirty="0"/>
              <a:t>即可。</a:t>
            </a:r>
            <a:endParaRPr lang="en-US" altLang="zh-CN" sz="2400" b="1" dirty="0"/>
          </a:p>
          <a:p>
            <a:pPr>
              <a:lnSpc>
                <a:spcPct val="125000"/>
              </a:lnSpc>
              <a:spcBef>
                <a:spcPct val="0"/>
              </a:spcBef>
            </a:pPr>
            <a:endParaRPr lang="en-US" altLang="zh-CN" sz="2400" dirty="0">
              <a:latin typeface="宋体" pitchFamily="2" charset="-122"/>
            </a:endParaRPr>
          </a:p>
        </p:txBody>
      </p:sp>
    </p:spTree>
    <p:extLst>
      <p:ext uri="{BB962C8B-B14F-4D97-AF65-F5344CB8AC3E}">
        <p14:creationId xmlns:p14="http://schemas.microsoft.com/office/powerpoint/2010/main" val="54600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34</a:t>
            </a:fld>
            <a:endParaRPr lang="zh-CN" altLang="en-US" b="1" dirty="0">
              <a:solidFill>
                <a:srgbClr val="FF0000"/>
              </a:solidFill>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12" name="Rectangle 2"/>
          <p:cNvSpPr txBox="1">
            <a:spLocks noChangeArrowheads="1"/>
          </p:cNvSpPr>
          <p:nvPr/>
        </p:nvSpPr>
        <p:spPr bwMode="auto">
          <a:xfrm>
            <a:off x="25908" y="0"/>
            <a:ext cx="9118092" cy="7909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latin typeface="Arial Unicode MS" panose="020B0604020202020204" pitchFamily="34" charset="-122"/>
                <a:ea typeface="Arial Unicode MS" panose="020B0604020202020204" pitchFamily="34" charset="-122"/>
                <a:cs typeface="Arial Unicode MS" panose="020B0604020202020204" pitchFamily="34" charset="-122"/>
              </a:rPr>
              <a:t>二分图与匹配</a:t>
            </a:r>
          </a:p>
        </p:txBody>
      </p:sp>
      <p:sp>
        <p:nvSpPr>
          <p:cNvPr id="15" name="Text Box 7">
            <a:extLst>
              <a:ext uri="{FF2B5EF4-FFF2-40B4-BE49-F238E27FC236}">
                <a16:creationId xmlns:a16="http://schemas.microsoft.com/office/drawing/2014/main" id="{C52FDECF-9A9C-43DB-B163-B191E120B13A}"/>
              </a:ext>
            </a:extLst>
          </p:cNvPr>
          <p:cNvSpPr txBox="1">
            <a:spLocks noChangeArrowheads="1"/>
          </p:cNvSpPr>
          <p:nvPr/>
        </p:nvSpPr>
        <p:spPr bwMode="auto">
          <a:xfrm>
            <a:off x="179512" y="930620"/>
            <a:ext cx="87129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mj-ea"/>
                <a:ea typeface="+mj-ea"/>
              </a:rPr>
              <a:t>定义 若图             ，         ，且</a:t>
            </a:r>
            <a:r>
              <a:rPr lang="en-US" altLang="zh-CN" sz="2400" b="1" dirty="0">
                <a:latin typeface="+mj-ea"/>
                <a:ea typeface="+mj-ea"/>
              </a:rPr>
              <a:t>X</a:t>
            </a:r>
            <a:r>
              <a:rPr lang="zh-CN" altLang="en-US" sz="2400" b="1" dirty="0">
                <a:latin typeface="+mj-ea"/>
                <a:ea typeface="+mj-ea"/>
              </a:rPr>
              <a:t>中任意两顶点不</a:t>
            </a:r>
            <a:r>
              <a:rPr lang="zh-CN" altLang="en-US" sz="2400" b="1" dirty="0">
                <a:latin typeface="+mj-ea"/>
              </a:rPr>
              <a:t>相邻，</a:t>
            </a:r>
            <a:r>
              <a:rPr lang="en-US" altLang="zh-CN" sz="2400" b="1" dirty="0">
                <a:latin typeface="+mj-ea"/>
              </a:rPr>
              <a:t>Y</a:t>
            </a:r>
            <a:r>
              <a:rPr lang="zh-CN" altLang="en-US" sz="2400" b="1" dirty="0">
                <a:latin typeface="+mj-ea"/>
              </a:rPr>
              <a:t>中任意两顶点不相邻，则称</a:t>
            </a:r>
            <a:r>
              <a:rPr lang="en-US" altLang="zh-CN" sz="2400" b="1" dirty="0">
                <a:latin typeface="+mj-ea"/>
              </a:rPr>
              <a:t>G(X,Y,E)</a:t>
            </a:r>
            <a:r>
              <a:rPr lang="zh-CN" altLang="en-US" sz="2400" b="1" dirty="0">
                <a:latin typeface="+mj-ea"/>
              </a:rPr>
              <a:t>为</a:t>
            </a:r>
            <a:r>
              <a:rPr lang="zh-CN" altLang="en-US" sz="2400" b="1" dirty="0">
                <a:solidFill>
                  <a:schemeClr val="accent2"/>
                </a:solidFill>
                <a:latin typeface="+mj-ea"/>
              </a:rPr>
              <a:t>二部图</a:t>
            </a:r>
            <a:r>
              <a:rPr lang="zh-CN" altLang="en-US" sz="2400" b="1" dirty="0">
                <a:latin typeface="+mj-ea"/>
              </a:rPr>
              <a:t>或</a:t>
            </a:r>
            <a:r>
              <a:rPr lang="zh-CN" altLang="en-US" sz="2400" b="1" dirty="0">
                <a:solidFill>
                  <a:schemeClr val="accent2"/>
                </a:solidFill>
                <a:latin typeface="+mj-ea"/>
              </a:rPr>
              <a:t>偶图</a:t>
            </a:r>
            <a:r>
              <a:rPr lang="zh-CN" altLang="en-US" sz="2400" b="1" dirty="0">
                <a:latin typeface="+mj-ea"/>
              </a:rPr>
              <a:t>。</a:t>
            </a:r>
            <a:endParaRPr lang="zh-CN" altLang="en-US" sz="2400" b="1" dirty="0">
              <a:latin typeface="+mj-ea"/>
              <a:ea typeface="+mj-ea"/>
            </a:endParaRPr>
          </a:p>
        </p:txBody>
      </p:sp>
      <p:graphicFrame>
        <p:nvGraphicFramePr>
          <p:cNvPr id="16" name="Object 12">
            <a:extLst>
              <a:ext uri="{FF2B5EF4-FFF2-40B4-BE49-F238E27FC236}">
                <a16:creationId xmlns:a16="http://schemas.microsoft.com/office/drawing/2014/main" id="{B8F2BF0B-BAC8-4229-B0F1-CD6DD0C7CA61}"/>
              </a:ext>
            </a:extLst>
          </p:cNvPr>
          <p:cNvGraphicFramePr>
            <a:graphicFrameLocks noChangeAspect="1"/>
          </p:cNvGraphicFramePr>
          <p:nvPr>
            <p:extLst>
              <p:ext uri="{D42A27DB-BD31-4B8C-83A1-F6EECF244321}">
                <p14:modId xmlns:p14="http://schemas.microsoft.com/office/powerpoint/2010/main" val="499437314"/>
              </p:ext>
            </p:extLst>
          </p:nvPr>
        </p:nvGraphicFramePr>
        <p:xfrm>
          <a:off x="1691680" y="1003765"/>
          <a:ext cx="2019300" cy="400050"/>
        </p:xfrm>
        <a:graphic>
          <a:graphicData uri="http://schemas.openxmlformats.org/presentationml/2006/ole">
            <mc:AlternateContent xmlns:mc="http://schemas.openxmlformats.org/markup-compatibility/2006">
              <mc:Choice xmlns:v="urn:schemas-microsoft-com:vml" Requires="v">
                <p:oleObj spid="_x0000_s98627" name="公式" r:id="rId4" imgW="2019240" imgH="406080" progId="Equation.3">
                  <p:embed/>
                </p:oleObj>
              </mc:Choice>
              <mc:Fallback>
                <p:oleObj name="公式" r:id="rId4" imgW="2019240" imgH="406080" progId="Equation.3">
                  <p:embed/>
                  <p:pic>
                    <p:nvPicPr>
                      <p:cNvPr id="16" name="Object 12">
                        <a:extLst>
                          <a:ext uri="{FF2B5EF4-FFF2-40B4-BE49-F238E27FC236}">
                            <a16:creationId xmlns:a16="http://schemas.microsoft.com/office/drawing/2014/main" id="{D2150265-9869-4906-9952-14A351054A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1003765"/>
                        <a:ext cx="20193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1">
            <a:extLst>
              <a:ext uri="{FF2B5EF4-FFF2-40B4-BE49-F238E27FC236}">
                <a16:creationId xmlns:a16="http://schemas.microsoft.com/office/drawing/2014/main" id="{1C9366F5-AF03-4E8D-8212-590A54DF3233}"/>
              </a:ext>
            </a:extLst>
          </p:cNvPr>
          <p:cNvGraphicFramePr>
            <a:graphicFrameLocks noChangeAspect="1"/>
          </p:cNvGraphicFramePr>
          <p:nvPr>
            <p:extLst>
              <p:ext uri="{D42A27DB-BD31-4B8C-83A1-F6EECF244321}">
                <p14:modId xmlns:p14="http://schemas.microsoft.com/office/powerpoint/2010/main" val="1786943327"/>
              </p:ext>
            </p:extLst>
          </p:nvPr>
        </p:nvGraphicFramePr>
        <p:xfrm>
          <a:off x="3851529" y="968815"/>
          <a:ext cx="1466850" cy="387350"/>
        </p:xfrm>
        <a:graphic>
          <a:graphicData uri="http://schemas.openxmlformats.org/presentationml/2006/ole">
            <mc:AlternateContent xmlns:mc="http://schemas.openxmlformats.org/markup-compatibility/2006">
              <mc:Choice xmlns:v="urn:schemas-microsoft-com:vml" Requires="v">
                <p:oleObj spid="_x0000_s98628" name="Equation" r:id="rId6" imgW="1460160" imgH="393480" progId="Equation.DSMT4">
                  <p:embed/>
                </p:oleObj>
              </mc:Choice>
              <mc:Fallback>
                <p:oleObj name="Equation" r:id="rId6" imgW="1460160" imgH="393480" progId="Equation.DSMT4">
                  <p:embed/>
                  <p:pic>
                    <p:nvPicPr>
                      <p:cNvPr id="18" name="Object 11">
                        <a:extLst>
                          <a:ext uri="{FF2B5EF4-FFF2-40B4-BE49-F238E27FC236}">
                            <a16:creationId xmlns:a16="http://schemas.microsoft.com/office/drawing/2014/main" id="{6E7FFA01-2B8F-464B-B8D7-AD83E2B911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529" y="968815"/>
                        <a:ext cx="14668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108">
            <a:extLst>
              <a:ext uri="{FF2B5EF4-FFF2-40B4-BE49-F238E27FC236}">
                <a16:creationId xmlns:a16="http://schemas.microsoft.com/office/drawing/2014/main" id="{CDC34F83-436C-40AA-948F-3B2A883366BC}"/>
              </a:ext>
            </a:extLst>
          </p:cNvPr>
          <p:cNvGrpSpPr>
            <a:grpSpLocks/>
          </p:cNvGrpSpPr>
          <p:nvPr/>
        </p:nvGrpSpPr>
        <p:grpSpPr bwMode="auto">
          <a:xfrm>
            <a:off x="6516216" y="2492896"/>
            <a:ext cx="2133600" cy="2622550"/>
            <a:chOff x="1383" y="2387"/>
            <a:chExt cx="1344" cy="1652"/>
          </a:xfrm>
        </p:grpSpPr>
        <p:grpSp>
          <p:nvGrpSpPr>
            <p:cNvPr id="21" name="Group 76">
              <a:extLst>
                <a:ext uri="{FF2B5EF4-FFF2-40B4-BE49-F238E27FC236}">
                  <a16:creationId xmlns:a16="http://schemas.microsoft.com/office/drawing/2014/main" id="{47B4207D-CEB0-437C-B172-6614A01C30C6}"/>
                </a:ext>
              </a:extLst>
            </p:cNvPr>
            <p:cNvGrpSpPr>
              <a:grpSpLocks/>
            </p:cNvGrpSpPr>
            <p:nvPr/>
          </p:nvGrpSpPr>
          <p:grpSpPr bwMode="auto">
            <a:xfrm>
              <a:off x="1383" y="2387"/>
              <a:ext cx="1344" cy="1402"/>
              <a:chOff x="1383" y="2387"/>
              <a:chExt cx="1344" cy="1402"/>
            </a:xfrm>
          </p:grpSpPr>
          <p:grpSp>
            <p:nvGrpSpPr>
              <p:cNvPr id="24" name="Group 52">
                <a:extLst>
                  <a:ext uri="{FF2B5EF4-FFF2-40B4-BE49-F238E27FC236}">
                    <a16:creationId xmlns:a16="http://schemas.microsoft.com/office/drawing/2014/main" id="{C6E50568-BC68-4F9B-9854-0A3BBCCF4258}"/>
                  </a:ext>
                </a:extLst>
              </p:cNvPr>
              <p:cNvGrpSpPr>
                <a:grpSpLocks/>
              </p:cNvGrpSpPr>
              <p:nvPr/>
            </p:nvGrpSpPr>
            <p:grpSpPr bwMode="auto">
              <a:xfrm>
                <a:off x="1701" y="2659"/>
                <a:ext cx="952" cy="862"/>
                <a:chOff x="1701" y="2614"/>
                <a:chExt cx="952" cy="862"/>
              </a:xfrm>
            </p:grpSpPr>
            <p:sp>
              <p:nvSpPr>
                <p:cNvPr id="36" name="Line 45">
                  <a:extLst>
                    <a:ext uri="{FF2B5EF4-FFF2-40B4-BE49-F238E27FC236}">
                      <a16:creationId xmlns:a16="http://schemas.microsoft.com/office/drawing/2014/main" id="{F938D101-8C55-465B-9A99-17477D220695}"/>
                    </a:ext>
                  </a:extLst>
                </p:cNvPr>
                <p:cNvSpPr>
                  <a:spLocks noChangeShapeType="1"/>
                </p:cNvSpPr>
                <p:nvPr/>
              </p:nvSpPr>
              <p:spPr bwMode="auto">
                <a:xfrm flipH="1">
                  <a:off x="1701" y="2614"/>
                  <a:ext cx="408" cy="861"/>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37" name="Line 47">
                  <a:extLst>
                    <a:ext uri="{FF2B5EF4-FFF2-40B4-BE49-F238E27FC236}">
                      <a16:creationId xmlns:a16="http://schemas.microsoft.com/office/drawing/2014/main" id="{C113594E-556B-487C-82B2-FAFB45916ABD}"/>
                    </a:ext>
                  </a:extLst>
                </p:cNvPr>
                <p:cNvSpPr>
                  <a:spLocks noChangeShapeType="1"/>
                </p:cNvSpPr>
                <p:nvPr/>
              </p:nvSpPr>
              <p:spPr bwMode="auto">
                <a:xfrm>
                  <a:off x="2109" y="2614"/>
                  <a:ext cx="544" cy="861"/>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38" name="Line 48">
                  <a:extLst>
                    <a:ext uri="{FF2B5EF4-FFF2-40B4-BE49-F238E27FC236}">
                      <a16:creationId xmlns:a16="http://schemas.microsoft.com/office/drawing/2014/main" id="{673C6B91-5753-4E18-AB9C-405F8DB94D25}"/>
                    </a:ext>
                  </a:extLst>
                </p:cNvPr>
                <p:cNvSpPr>
                  <a:spLocks noChangeShapeType="1"/>
                </p:cNvSpPr>
                <p:nvPr/>
              </p:nvSpPr>
              <p:spPr bwMode="auto">
                <a:xfrm>
                  <a:off x="1882" y="2614"/>
                  <a:ext cx="409" cy="861"/>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40" name="Line 49">
                  <a:extLst>
                    <a:ext uri="{FF2B5EF4-FFF2-40B4-BE49-F238E27FC236}">
                      <a16:creationId xmlns:a16="http://schemas.microsoft.com/office/drawing/2014/main" id="{CB9D20A1-753C-43DA-AC68-FA397D584876}"/>
                    </a:ext>
                  </a:extLst>
                </p:cNvPr>
                <p:cNvSpPr>
                  <a:spLocks noChangeShapeType="1"/>
                </p:cNvSpPr>
                <p:nvPr/>
              </p:nvSpPr>
              <p:spPr bwMode="auto">
                <a:xfrm flipH="1">
                  <a:off x="1973" y="2614"/>
                  <a:ext cx="408" cy="861"/>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41" name="Line 50">
                  <a:extLst>
                    <a:ext uri="{FF2B5EF4-FFF2-40B4-BE49-F238E27FC236}">
                      <a16:creationId xmlns:a16="http://schemas.microsoft.com/office/drawing/2014/main" id="{F36F7041-A6CD-45A8-B296-4E2B7E45054F}"/>
                    </a:ext>
                  </a:extLst>
                </p:cNvPr>
                <p:cNvSpPr>
                  <a:spLocks noChangeShapeType="1"/>
                </p:cNvSpPr>
                <p:nvPr/>
              </p:nvSpPr>
              <p:spPr bwMode="auto">
                <a:xfrm>
                  <a:off x="2381" y="2614"/>
                  <a:ext cx="272" cy="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42" name="Line 51">
                  <a:extLst>
                    <a:ext uri="{FF2B5EF4-FFF2-40B4-BE49-F238E27FC236}">
                      <a16:creationId xmlns:a16="http://schemas.microsoft.com/office/drawing/2014/main" id="{AD45E83C-A743-4876-A310-2133CE516744}"/>
                    </a:ext>
                  </a:extLst>
                </p:cNvPr>
                <p:cNvSpPr>
                  <a:spLocks noChangeShapeType="1"/>
                </p:cNvSpPr>
                <p:nvPr/>
              </p:nvSpPr>
              <p:spPr bwMode="auto">
                <a:xfrm>
                  <a:off x="1882" y="2614"/>
                  <a:ext cx="91" cy="8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grpSp>
          <p:graphicFrame>
            <p:nvGraphicFramePr>
              <p:cNvPr id="25" name="Object 55">
                <a:extLst>
                  <a:ext uri="{FF2B5EF4-FFF2-40B4-BE49-F238E27FC236}">
                    <a16:creationId xmlns:a16="http://schemas.microsoft.com/office/drawing/2014/main" id="{DC47AE58-E431-4483-AA73-A506F7A02620}"/>
                  </a:ext>
                </a:extLst>
              </p:cNvPr>
              <p:cNvGraphicFramePr>
                <a:graphicFrameLocks noChangeAspect="1"/>
              </p:cNvGraphicFramePr>
              <p:nvPr/>
            </p:nvGraphicFramePr>
            <p:xfrm>
              <a:off x="1479" y="2432"/>
              <a:ext cx="296" cy="194"/>
            </p:xfrm>
            <a:graphic>
              <a:graphicData uri="http://schemas.openxmlformats.org/presentationml/2006/ole">
                <mc:AlternateContent xmlns:mc="http://schemas.openxmlformats.org/markup-compatibility/2006">
                  <mc:Choice xmlns:v="urn:schemas-microsoft-com:vml" Requires="v">
                    <p:oleObj spid="_x0000_s98629" name="公式" r:id="rId8" imgW="469800" imgH="304560" progId="Equation.3">
                      <p:embed/>
                    </p:oleObj>
                  </mc:Choice>
                  <mc:Fallback>
                    <p:oleObj name="公式" r:id="rId8" imgW="469800" imgH="304560" progId="Equation.3">
                      <p:embed/>
                      <p:pic>
                        <p:nvPicPr>
                          <p:cNvPr id="47" name="Object 55">
                            <a:extLst>
                              <a:ext uri="{FF2B5EF4-FFF2-40B4-BE49-F238E27FC236}">
                                <a16:creationId xmlns:a16="http://schemas.microsoft.com/office/drawing/2014/main" id="{7EA2662A-E012-43BB-8EF3-FFA00EE470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9" y="2432"/>
                            <a:ext cx="296" cy="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57">
                <a:extLst>
                  <a:ext uri="{FF2B5EF4-FFF2-40B4-BE49-F238E27FC236}">
                    <a16:creationId xmlns:a16="http://schemas.microsoft.com/office/drawing/2014/main" id="{2EB1A290-1AEC-412A-9D35-66483B75B14F}"/>
                  </a:ext>
                </a:extLst>
              </p:cNvPr>
              <p:cNvGraphicFramePr>
                <a:graphicFrameLocks noChangeAspect="1"/>
              </p:cNvGraphicFramePr>
              <p:nvPr>
                <p:extLst>
                  <p:ext uri="{D42A27DB-BD31-4B8C-83A1-F6EECF244321}">
                    <p14:modId xmlns:p14="http://schemas.microsoft.com/office/powerpoint/2010/main" val="4204652470"/>
                  </p:ext>
                </p:extLst>
              </p:nvPr>
            </p:nvGraphicFramePr>
            <p:xfrm>
              <a:off x="1791" y="2387"/>
              <a:ext cx="186" cy="264"/>
            </p:xfrm>
            <a:graphic>
              <a:graphicData uri="http://schemas.openxmlformats.org/presentationml/2006/ole">
                <mc:AlternateContent xmlns:mc="http://schemas.openxmlformats.org/markup-compatibility/2006">
                  <mc:Choice xmlns:v="urn:schemas-microsoft-com:vml" Requires="v">
                    <p:oleObj spid="_x0000_s98630" name="公式" r:id="rId10" imgW="291960" imgH="419040" progId="Equation.3">
                      <p:embed/>
                    </p:oleObj>
                  </mc:Choice>
                  <mc:Fallback>
                    <p:oleObj name="公式" r:id="rId10" imgW="291960" imgH="419040" progId="Equation.3">
                      <p:embed/>
                      <p:pic>
                        <p:nvPicPr>
                          <p:cNvPr id="48" name="Object 57">
                            <a:extLst>
                              <a:ext uri="{FF2B5EF4-FFF2-40B4-BE49-F238E27FC236}">
                                <a16:creationId xmlns:a16="http://schemas.microsoft.com/office/drawing/2014/main" id="{5A8B07E8-F290-497E-9423-DCD71165EB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1" y="2387"/>
                            <a:ext cx="186"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59">
                <a:extLst>
                  <a:ext uri="{FF2B5EF4-FFF2-40B4-BE49-F238E27FC236}">
                    <a16:creationId xmlns:a16="http://schemas.microsoft.com/office/drawing/2014/main" id="{BE516EE7-5806-4969-BE35-6A913EBE3A9F}"/>
                  </a:ext>
                </a:extLst>
              </p:cNvPr>
              <p:cNvGraphicFramePr>
                <a:graphicFrameLocks noChangeAspect="1"/>
              </p:cNvGraphicFramePr>
              <p:nvPr>
                <p:extLst>
                  <p:ext uri="{D42A27DB-BD31-4B8C-83A1-F6EECF244321}">
                    <p14:modId xmlns:p14="http://schemas.microsoft.com/office/powerpoint/2010/main" val="2495355195"/>
                  </p:ext>
                </p:extLst>
              </p:nvPr>
            </p:nvGraphicFramePr>
            <p:xfrm>
              <a:off x="2057" y="2387"/>
              <a:ext cx="218" cy="264"/>
            </p:xfrm>
            <a:graphic>
              <a:graphicData uri="http://schemas.openxmlformats.org/presentationml/2006/ole">
                <mc:AlternateContent xmlns:mc="http://schemas.openxmlformats.org/markup-compatibility/2006">
                  <mc:Choice xmlns:v="urn:schemas-microsoft-com:vml" Requires="v">
                    <p:oleObj spid="_x0000_s98631" name="公式" r:id="rId12" imgW="342720" imgH="419040" progId="Equation.3">
                      <p:embed/>
                    </p:oleObj>
                  </mc:Choice>
                  <mc:Fallback>
                    <p:oleObj name="公式" r:id="rId12" imgW="342720" imgH="419040" progId="Equation.3">
                      <p:embed/>
                      <p:pic>
                        <p:nvPicPr>
                          <p:cNvPr id="49" name="Object 59">
                            <a:extLst>
                              <a:ext uri="{FF2B5EF4-FFF2-40B4-BE49-F238E27FC236}">
                                <a16:creationId xmlns:a16="http://schemas.microsoft.com/office/drawing/2014/main" id="{36D2F749-F6F6-46F3-B9CC-B6C733C956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 y="2387"/>
                            <a:ext cx="218"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61">
                <a:extLst>
                  <a:ext uri="{FF2B5EF4-FFF2-40B4-BE49-F238E27FC236}">
                    <a16:creationId xmlns:a16="http://schemas.microsoft.com/office/drawing/2014/main" id="{0230A324-55C0-4C80-9E4F-A1AADD51A49D}"/>
                  </a:ext>
                </a:extLst>
              </p:cNvPr>
              <p:cNvGraphicFramePr>
                <a:graphicFrameLocks noChangeAspect="1"/>
              </p:cNvGraphicFramePr>
              <p:nvPr>
                <p:extLst>
                  <p:ext uri="{D42A27DB-BD31-4B8C-83A1-F6EECF244321}">
                    <p14:modId xmlns:p14="http://schemas.microsoft.com/office/powerpoint/2010/main" val="3217915717"/>
                  </p:ext>
                </p:extLst>
              </p:nvPr>
            </p:nvGraphicFramePr>
            <p:xfrm>
              <a:off x="2357" y="2387"/>
              <a:ext cx="211" cy="272"/>
            </p:xfrm>
            <a:graphic>
              <a:graphicData uri="http://schemas.openxmlformats.org/presentationml/2006/ole">
                <mc:AlternateContent xmlns:mc="http://schemas.openxmlformats.org/markup-compatibility/2006">
                  <mc:Choice xmlns:v="urn:schemas-microsoft-com:vml" Requires="v">
                    <p:oleObj spid="_x0000_s98632" name="公式" r:id="rId14" imgW="330120" imgH="431640" progId="Equation.3">
                      <p:embed/>
                    </p:oleObj>
                  </mc:Choice>
                  <mc:Fallback>
                    <p:oleObj name="公式" r:id="rId14" imgW="330120" imgH="431640" progId="Equation.3">
                      <p:embed/>
                      <p:pic>
                        <p:nvPicPr>
                          <p:cNvPr id="50" name="Object 61">
                            <a:extLst>
                              <a:ext uri="{FF2B5EF4-FFF2-40B4-BE49-F238E27FC236}">
                                <a16:creationId xmlns:a16="http://schemas.microsoft.com/office/drawing/2014/main" id="{2B37329B-050C-4258-A916-21AD9822F73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7" y="2387"/>
                            <a:ext cx="21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63">
                <a:extLst>
                  <a:ext uri="{FF2B5EF4-FFF2-40B4-BE49-F238E27FC236}">
                    <a16:creationId xmlns:a16="http://schemas.microsoft.com/office/drawing/2014/main" id="{6C873EF3-5FA4-4E5D-BEE8-D01AE2DA5BCC}"/>
                  </a:ext>
                </a:extLst>
              </p:cNvPr>
              <p:cNvGraphicFramePr>
                <a:graphicFrameLocks noChangeAspect="1"/>
              </p:cNvGraphicFramePr>
              <p:nvPr/>
            </p:nvGraphicFramePr>
            <p:xfrm>
              <a:off x="1383" y="3566"/>
              <a:ext cx="242" cy="192"/>
            </p:xfrm>
            <a:graphic>
              <a:graphicData uri="http://schemas.openxmlformats.org/presentationml/2006/ole">
                <mc:AlternateContent xmlns:mc="http://schemas.openxmlformats.org/markup-compatibility/2006">
                  <mc:Choice xmlns:v="urn:schemas-microsoft-com:vml" Requires="v">
                    <p:oleObj spid="_x0000_s98633" name="公式" r:id="rId16" imgW="380880" imgH="304560" progId="Equation.3">
                      <p:embed/>
                    </p:oleObj>
                  </mc:Choice>
                  <mc:Fallback>
                    <p:oleObj name="公式" r:id="rId16" imgW="380880" imgH="304560" progId="Equation.3">
                      <p:embed/>
                      <p:pic>
                        <p:nvPicPr>
                          <p:cNvPr id="51" name="Object 63">
                            <a:extLst>
                              <a:ext uri="{FF2B5EF4-FFF2-40B4-BE49-F238E27FC236}">
                                <a16:creationId xmlns:a16="http://schemas.microsoft.com/office/drawing/2014/main" id="{B71533C5-F5E4-4A57-83A3-E76238FF0A8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83" y="3566"/>
                            <a:ext cx="24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65">
                <a:extLst>
                  <a:ext uri="{FF2B5EF4-FFF2-40B4-BE49-F238E27FC236}">
                    <a16:creationId xmlns:a16="http://schemas.microsoft.com/office/drawing/2014/main" id="{5A4C9643-D311-47E1-AE84-7528551F337E}"/>
                  </a:ext>
                </a:extLst>
              </p:cNvPr>
              <p:cNvGraphicFramePr>
                <a:graphicFrameLocks noChangeAspect="1"/>
              </p:cNvGraphicFramePr>
              <p:nvPr/>
            </p:nvGraphicFramePr>
            <p:xfrm>
              <a:off x="1635" y="3499"/>
              <a:ext cx="202" cy="264"/>
            </p:xfrm>
            <a:graphic>
              <a:graphicData uri="http://schemas.openxmlformats.org/presentationml/2006/ole">
                <mc:AlternateContent xmlns:mc="http://schemas.openxmlformats.org/markup-compatibility/2006">
                  <mc:Choice xmlns:v="urn:schemas-microsoft-com:vml" Requires="v">
                    <p:oleObj spid="_x0000_s98634" name="公式" r:id="rId18" imgW="317160" imgH="419040" progId="Equation.3">
                      <p:embed/>
                    </p:oleObj>
                  </mc:Choice>
                  <mc:Fallback>
                    <p:oleObj name="公式" r:id="rId18" imgW="317160" imgH="419040" progId="Equation.3">
                      <p:embed/>
                      <p:pic>
                        <p:nvPicPr>
                          <p:cNvPr id="52" name="Object 65">
                            <a:extLst>
                              <a:ext uri="{FF2B5EF4-FFF2-40B4-BE49-F238E27FC236}">
                                <a16:creationId xmlns:a16="http://schemas.microsoft.com/office/drawing/2014/main" id="{686FF88A-25F1-4FA6-B385-97680B3B3A9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35" y="3499"/>
                            <a:ext cx="202"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67">
                <a:extLst>
                  <a:ext uri="{FF2B5EF4-FFF2-40B4-BE49-F238E27FC236}">
                    <a16:creationId xmlns:a16="http://schemas.microsoft.com/office/drawing/2014/main" id="{16EACB18-7E8F-42B3-BE6D-745C1D43527C}"/>
                  </a:ext>
                </a:extLst>
              </p:cNvPr>
              <p:cNvGraphicFramePr>
                <a:graphicFrameLocks noChangeAspect="1"/>
              </p:cNvGraphicFramePr>
              <p:nvPr/>
            </p:nvGraphicFramePr>
            <p:xfrm>
              <a:off x="1903" y="3521"/>
              <a:ext cx="234" cy="264"/>
            </p:xfrm>
            <a:graphic>
              <a:graphicData uri="http://schemas.openxmlformats.org/presentationml/2006/ole">
                <mc:AlternateContent xmlns:mc="http://schemas.openxmlformats.org/markup-compatibility/2006">
                  <mc:Choice xmlns:v="urn:schemas-microsoft-com:vml" Requires="v">
                    <p:oleObj spid="_x0000_s98635" name="公式" r:id="rId20" imgW="368280" imgH="419040" progId="Equation.3">
                      <p:embed/>
                    </p:oleObj>
                  </mc:Choice>
                  <mc:Fallback>
                    <p:oleObj name="公式" r:id="rId20" imgW="368280" imgH="419040" progId="Equation.3">
                      <p:embed/>
                      <p:pic>
                        <p:nvPicPr>
                          <p:cNvPr id="53" name="Object 67">
                            <a:extLst>
                              <a:ext uri="{FF2B5EF4-FFF2-40B4-BE49-F238E27FC236}">
                                <a16:creationId xmlns:a16="http://schemas.microsoft.com/office/drawing/2014/main" id="{7550BA8A-C3A3-48DE-AAA7-815CB86B507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03" y="3521"/>
                            <a:ext cx="23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69">
                <a:extLst>
                  <a:ext uri="{FF2B5EF4-FFF2-40B4-BE49-F238E27FC236}">
                    <a16:creationId xmlns:a16="http://schemas.microsoft.com/office/drawing/2014/main" id="{00BC51FC-697A-4FD0-8789-11A2A00F575C}"/>
                  </a:ext>
                </a:extLst>
              </p:cNvPr>
              <p:cNvGraphicFramePr>
                <a:graphicFrameLocks noChangeAspect="1"/>
              </p:cNvGraphicFramePr>
              <p:nvPr/>
            </p:nvGraphicFramePr>
            <p:xfrm>
              <a:off x="2184" y="3517"/>
              <a:ext cx="218" cy="272"/>
            </p:xfrm>
            <a:graphic>
              <a:graphicData uri="http://schemas.openxmlformats.org/presentationml/2006/ole">
                <mc:AlternateContent xmlns:mc="http://schemas.openxmlformats.org/markup-compatibility/2006">
                  <mc:Choice xmlns:v="urn:schemas-microsoft-com:vml" Requires="v">
                    <p:oleObj spid="_x0000_s98636" name="公式" r:id="rId22" imgW="342720" imgH="431640" progId="Equation.3">
                      <p:embed/>
                    </p:oleObj>
                  </mc:Choice>
                  <mc:Fallback>
                    <p:oleObj name="公式" r:id="rId22" imgW="342720" imgH="431640" progId="Equation.3">
                      <p:embed/>
                      <p:pic>
                        <p:nvPicPr>
                          <p:cNvPr id="54" name="Object 69">
                            <a:extLst>
                              <a:ext uri="{FF2B5EF4-FFF2-40B4-BE49-F238E27FC236}">
                                <a16:creationId xmlns:a16="http://schemas.microsoft.com/office/drawing/2014/main" id="{2CE6EAF9-2A31-4F3F-85E2-556E22D7620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84" y="3517"/>
                            <a:ext cx="21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71">
                <a:extLst>
                  <a:ext uri="{FF2B5EF4-FFF2-40B4-BE49-F238E27FC236}">
                    <a16:creationId xmlns:a16="http://schemas.microsoft.com/office/drawing/2014/main" id="{8BA22275-FD2A-48CA-94D4-B98B39F00D94}"/>
                  </a:ext>
                </a:extLst>
              </p:cNvPr>
              <p:cNvGraphicFramePr>
                <a:graphicFrameLocks noChangeAspect="1"/>
              </p:cNvGraphicFramePr>
              <p:nvPr/>
            </p:nvGraphicFramePr>
            <p:xfrm>
              <a:off x="2493" y="3521"/>
              <a:ext cx="234" cy="264"/>
            </p:xfrm>
            <a:graphic>
              <a:graphicData uri="http://schemas.openxmlformats.org/presentationml/2006/ole">
                <mc:AlternateContent xmlns:mc="http://schemas.openxmlformats.org/markup-compatibility/2006">
                  <mc:Choice xmlns:v="urn:schemas-microsoft-com:vml" Requires="v">
                    <p:oleObj spid="_x0000_s98637" name="公式" r:id="rId24" imgW="368280" imgH="419040" progId="Equation.3">
                      <p:embed/>
                    </p:oleObj>
                  </mc:Choice>
                  <mc:Fallback>
                    <p:oleObj name="公式" r:id="rId24" imgW="368280" imgH="419040" progId="Equation.3">
                      <p:embed/>
                      <p:pic>
                        <p:nvPicPr>
                          <p:cNvPr id="55" name="Object 71">
                            <a:extLst>
                              <a:ext uri="{FF2B5EF4-FFF2-40B4-BE49-F238E27FC236}">
                                <a16:creationId xmlns:a16="http://schemas.microsoft.com/office/drawing/2014/main" id="{42CD545A-A09D-40B3-9399-CE78BCD5B1C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93" y="3521"/>
                            <a:ext cx="234"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 name="Text Box 73">
              <a:extLst>
                <a:ext uri="{FF2B5EF4-FFF2-40B4-BE49-F238E27FC236}">
                  <a16:creationId xmlns:a16="http://schemas.microsoft.com/office/drawing/2014/main" id="{5644C4EC-4B8A-48EF-AE0F-BD4FB77E0634}"/>
                </a:ext>
              </a:extLst>
            </p:cNvPr>
            <p:cNvSpPr txBox="1">
              <a:spLocks noChangeArrowheads="1"/>
            </p:cNvSpPr>
            <p:nvPr/>
          </p:nvSpPr>
          <p:spPr bwMode="auto">
            <a:xfrm>
              <a:off x="1701" y="3748"/>
              <a:ext cx="9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mj-ea"/>
                  <a:ea typeface="+mj-ea"/>
                </a:rPr>
                <a:t>二部图</a:t>
              </a:r>
            </a:p>
          </p:txBody>
        </p:sp>
      </p:grpSp>
      <p:sp>
        <p:nvSpPr>
          <p:cNvPr id="43" name="Rectangle 5">
            <a:extLst>
              <a:ext uri="{FF2B5EF4-FFF2-40B4-BE49-F238E27FC236}">
                <a16:creationId xmlns:a16="http://schemas.microsoft.com/office/drawing/2014/main" id="{768CA577-BD89-46C5-AAC7-5BDED1707701}"/>
              </a:ext>
            </a:extLst>
          </p:cNvPr>
          <p:cNvSpPr>
            <a:spLocks noChangeArrowheads="1"/>
          </p:cNvSpPr>
          <p:nvPr/>
        </p:nvSpPr>
        <p:spPr bwMode="auto">
          <a:xfrm>
            <a:off x="179512" y="1925344"/>
            <a:ext cx="5915388" cy="127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b="1" dirty="0">
                <a:latin typeface="+mj-ea"/>
                <a:ea typeface="+mj-ea"/>
              </a:rPr>
              <a:t>定义</a:t>
            </a:r>
            <a:r>
              <a:rPr lang="en-US" altLang="zh-CN" b="1" dirty="0">
                <a:latin typeface="+mj-ea"/>
                <a:ea typeface="+mj-ea"/>
              </a:rPr>
              <a:t> </a:t>
            </a:r>
            <a:r>
              <a:rPr lang="zh-CN" altLang="en-US" b="1" dirty="0">
                <a:latin typeface="+mj-ea"/>
                <a:ea typeface="+mj-ea"/>
              </a:rPr>
              <a:t>设</a:t>
            </a:r>
            <a:r>
              <a:rPr lang="en-US" altLang="zh-CN" b="1" dirty="0">
                <a:ea typeface="+mj-ea"/>
                <a:cs typeface="Times New Roman" panose="02020603050405020304" pitchFamily="18" charset="0"/>
              </a:rPr>
              <a:t>G =(X, Y, E)</a:t>
            </a:r>
            <a:r>
              <a:rPr lang="zh-CN" altLang="en-US" b="1" dirty="0">
                <a:latin typeface="+mj-ea"/>
                <a:ea typeface="+mj-ea"/>
              </a:rPr>
              <a:t>为二部图</a:t>
            </a:r>
            <a:r>
              <a:rPr lang="en-US" altLang="zh-CN" b="1" dirty="0">
                <a:latin typeface="+mj-ea"/>
                <a:ea typeface="+mj-ea"/>
              </a:rPr>
              <a:t>,</a:t>
            </a:r>
            <a:r>
              <a:rPr lang="zh-CN" altLang="en-US" b="1" dirty="0">
                <a:latin typeface="+mj-ea"/>
                <a:ea typeface="+mj-ea"/>
              </a:rPr>
              <a:t>且</a:t>
            </a:r>
            <a:r>
              <a:rPr lang="en-US" altLang="zh-CN" b="1" dirty="0">
                <a:ea typeface="+mj-ea"/>
                <a:cs typeface="Times New Roman" panose="02020603050405020304" pitchFamily="18" charset="0"/>
              </a:rPr>
              <a:t>M </a:t>
            </a:r>
            <a:r>
              <a:rPr lang="en-US" altLang="zh-CN" b="1" dirty="0">
                <a:ea typeface="+mj-ea"/>
                <a:cs typeface="Times New Roman" panose="02020603050405020304" pitchFamily="18" charset="0"/>
                <a:sym typeface="Symbol" panose="05050102010706020507" pitchFamily="18" charset="2"/>
              </a:rPr>
              <a:t> </a:t>
            </a:r>
            <a:r>
              <a:rPr lang="en-US" altLang="zh-CN" b="1" dirty="0">
                <a:ea typeface="+mj-ea"/>
                <a:cs typeface="Times New Roman" panose="02020603050405020304" pitchFamily="18" charset="0"/>
              </a:rPr>
              <a:t>E</a:t>
            </a:r>
            <a:r>
              <a:rPr lang="en-US" altLang="zh-CN" b="1" dirty="0">
                <a:latin typeface="+mj-ea"/>
                <a:ea typeface="+mj-ea"/>
              </a:rPr>
              <a:t>.</a:t>
            </a:r>
            <a:r>
              <a:rPr lang="zh-CN" altLang="en-US" b="1" dirty="0">
                <a:latin typeface="+mj-ea"/>
                <a:ea typeface="+mj-ea"/>
              </a:rPr>
              <a:t>若</a:t>
            </a:r>
            <a:r>
              <a:rPr lang="en-US" altLang="zh-CN" b="1" dirty="0">
                <a:ea typeface="+mj-ea"/>
                <a:cs typeface="Times New Roman" panose="02020603050405020304" pitchFamily="18" charset="0"/>
              </a:rPr>
              <a:t>M</a:t>
            </a:r>
            <a:r>
              <a:rPr lang="zh-CN" altLang="en-US" b="1" dirty="0">
                <a:latin typeface="+mj-ea"/>
                <a:ea typeface="+mj-ea"/>
              </a:rPr>
              <a:t>中任意两条边在</a:t>
            </a:r>
            <a:r>
              <a:rPr lang="en-US" altLang="zh-CN" b="1" dirty="0">
                <a:ea typeface="+mj-ea"/>
                <a:cs typeface="Times New Roman" panose="02020603050405020304" pitchFamily="18" charset="0"/>
              </a:rPr>
              <a:t>G</a:t>
            </a:r>
            <a:r>
              <a:rPr lang="zh-CN" altLang="en-US" b="1" dirty="0">
                <a:latin typeface="+mj-ea"/>
                <a:ea typeface="+mj-ea"/>
              </a:rPr>
              <a:t>中均不邻接</a:t>
            </a:r>
            <a:r>
              <a:rPr lang="en-US" altLang="zh-CN" b="1" dirty="0">
                <a:latin typeface="+mj-ea"/>
                <a:ea typeface="+mj-ea"/>
              </a:rPr>
              <a:t>,</a:t>
            </a:r>
            <a:r>
              <a:rPr lang="zh-CN" altLang="en-US" b="1" dirty="0">
                <a:latin typeface="+mj-ea"/>
                <a:ea typeface="+mj-ea"/>
              </a:rPr>
              <a:t>则称</a:t>
            </a:r>
            <a:r>
              <a:rPr lang="en-US" altLang="zh-CN" b="1" dirty="0">
                <a:ea typeface="+mj-ea"/>
                <a:cs typeface="Times New Roman" panose="02020603050405020304" pitchFamily="18" charset="0"/>
              </a:rPr>
              <a:t>M</a:t>
            </a:r>
            <a:r>
              <a:rPr lang="zh-CN" altLang="en-US" b="1" dirty="0">
                <a:latin typeface="+mj-ea"/>
                <a:ea typeface="+mj-ea"/>
              </a:rPr>
              <a:t>是二部图</a:t>
            </a:r>
            <a:r>
              <a:rPr lang="en-US" altLang="zh-CN" b="1" dirty="0">
                <a:latin typeface="+mj-ea"/>
                <a:ea typeface="+mj-ea"/>
              </a:rPr>
              <a:t>G</a:t>
            </a:r>
            <a:r>
              <a:rPr lang="zh-CN" altLang="en-US" b="1" dirty="0">
                <a:latin typeface="+mj-ea"/>
                <a:ea typeface="+mj-ea"/>
              </a:rPr>
              <a:t>的一个</a:t>
            </a:r>
            <a:r>
              <a:rPr lang="zh-CN" altLang="en-US" b="1" dirty="0">
                <a:solidFill>
                  <a:schemeClr val="folHlink"/>
                </a:solidFill>
                <a:latin typeface="+mj-ea"/>
                <a:ea typeface="+mj-ea"/>
              </a:rPr>
              <a:t>匹配。</a:t>
            </a:r>
            <a:r>
              <a:rPr lang="en-US" altLang="zh-CN" b="1" dirty="0">
                <a:latin typeface="+mj-ea"/>
                <a:ea typeface="+mj-ea"/>
              </a:rPr>
              <a:t>    </a:t>
            </a:r>
          </a:p>
        </p:txBody>
      </p:sp>
      <p:sp>
        <p:nvSpPr>
          <p:cNvPr id="45" name="Line 51">
            <a:extLst>
              <a:ext uri="{FF2B5EF4-FFF2-40B4-BE49-F238E27FC236}">
                <a16:creationId xmlns:a16="http://schemas.microsoft.com/office/drawing/2014/main" id="{866D370E-5A72-40DD-BA20-ECE2395A5CC2}"/>
              </a:ext>
            </a:extLst>
          </p:cNvPr>
          <p:cNvSpPr>
            <a:spLocks noChangeShapeType="1"/>
          </p:cNvSpPr>
          <p:nvPr/>
        </p:nvSpPr>
        <p:spPr bwMode="auto">
          <a:xfrm>
            <a:off x="7307583" y="2924944"/>
            <a:ext cx="144463" cy="136683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sp>
        <p:nvSpPr>
          <p:cNvPr id="46" name="Line 50">
            <a:extLst>
              <a:ext uri="{FF2B5EF4-FFF2-40B4-BE49-F238E27FC236}">
                <a16:creationId xmlns:a16="http://schemas.microsoft.com/office/drawing/2014/main" id="{84E2B2F2-2647-4DA2-A215-68029011CAF9}"/>
              </a:ext>
            </a:extLst>
          </p:cNvPr>
          <p:cNvSpPr>
            <a:spLocks noChangeShapeType="1"/>
          </p:cNvSpPr>
          <p:nvPr/>
        </p:nvSpPr>
        <p:spPr bwMode="auto">
          <a:xfrm>
            <a:off x="8100392" y="2924944"/>
            <a:ext cx="431800" cy="136842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mj-ea"/>
              <a:ea typeface="+mj-ea"/>
            </a:endParaRPr>
          </a:p>
        </p:txBody>
      </p:sp>
      <p:cxnSp>
        <p:nvCxnSpPr>
          <p:cNvPr id="4" name="直接连接符 3">
            <a:extLst>
              <a:ext uri="{FF2B5EF4-FFF2-40B4-BE49-F238E27FC236}">
                <a16:creationId xmlns:a16="http://schemas.microsoft.com/office/drawing/2014/main" id="{D3280571-2DD2-4487-BEA0-A731220FDFF4}"/>
              </a:ext>
            </a:extLst>
          </p:cNvPr>
          <p:cNvCxnSpPr>
            <a:stCxn id="37" idx="0"/>
            <a:endCxn id="36" idx="1"/>
          </p:cNvCxnSpPr>
          <p:nvPr/>
        </p:nvCxnSpPr>
        <p:spPr>
          <a:xfrm flipH="1">
            <a:off x="7021041" y="2924696"/>
            <a:ext cx="647700" cy="13668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58C609AA-2CBA-479D-92BF-ACD2BB256A86}"/>
              </a:ext>
            </a:extLst>
          </p:cNvPr>
          <p:cNvSpPr/>
          <p:nvPr/>
        </p:nvSpPr>
        <p:spPr>
          <a:xfrm>
            <a:off x="154619" y="3462124"/>
            <a:ext cx="6068036" cy="830997"/>
          </a:xfrm>
          <a:prstGeom prst="rect">
            <a:avLst/>
          </a:prstGeom>
        </p:spPr>
        <p:txBody>
          <a:bodyPr wrap="square">
            <a:spAutoFit/>
          </a:bodyPr>
          <a:lstStyle/>
          <a:p>
            <a:r>
              <a:rPr kumimoji="1" lang="zh-CN" altLang="en-US" sz="2400" b="1" dirty="0">
                <a:latin typeface="+mj-ea"/>
                <a:ea typeface="+mj-ea"/>
              </a:rPr>
              <a:t>定义 如果</a:t>
            </a:r>
            <a:r>
              <a:rPr kumimoji="1" lang="en-US" altLang="zh-CN" sz="2400" b="1" dirty="0">
                <a:latin typeface="+mj-ea"/>
                <a:ea typeface="+mj-ea"/>
              </a:rPr>
              <a:t>G</a:t>
            </a:r>
            <a:r>
              <a:rPr kumimoji="1" lang="zh-CN" altLang="en-US" sz="2400" b="1" dirty="0">
                <a:latin typeface="+mj-ea"/>
                <a:ea typeface="+mj-ea"/>
              </a:rPr>
              <a:t>中没有另外的匹配</a:t>
            </a:r>
            <a:r>
              <a:rPr kumimoji="1" lang="en-US" altLang="zh-CN" sz="2400" b="1" dirty="0">
                <a:latin typeface="+mj-ea"/>
                <a:ea typeface="+mj-ea"/>
              </a:rPr>
              <a:t>M</a:t>
            </a:r>
            <a:r>
              <a:rPr kumimoji="1" lang="en-US" altLang="zh-CN" sz="2400" b="1" baseline="-25000" dirty="0">
                <a:latin typeface="+mj-ea"/>
                <a:ea typeface="+mj-ea"/>
              </a:rPr>
              <a:t>0</a:t>
            </a:r>
            <a:r>
              <a:rPr kumimoji="1" lang="en-US" altLang="zh-CN" sz="2400" b="1" dirty="0">
                <a:latin typeface="+mj-ea"/>
                <a:ea typeface="+mj-ea"/>
              </a:rPr>
              <a:t>,</a:t>
            </a:r>
            <a:r>
              <a:rPr kumimoji="1" lang="zh-CN" altLang="en-US" sz="2400" b="1" dirty="0">
                <a:latin typeface="+mj-ea"/>
                <a:ea typeface="+mj-ea"/>
              </a:rPr>
              <a:t>使</a:t>
            </a:r>
            <a:r>
              <a:rPr kumimoji="1" lang="en-US" altLang="zh-CN" sz="2400" b="1" dirty="0">
                <a:latin typeface="+mj-ea"/>
                <a:ea typeface="+mj-ea"/>
              </a:rPr>
              <a:t>|M</a:t>
            </a:r>
            <a:r>
              <a:rPr kumimoji="1" lang="en-US" altLang="zh-CN" sz="2400" b="1" baseline="-25000" dirty="0">
                <a:latin typeface="+mj-ea"/>
                <a:ea typeface="+mj-ea"/>
              </a:rPr>
              <a:t>0</a:t>
            </a:r>
            <a:r>
              <a:rPr kumimoji="1" lang="en-US" altLang="zh-CN" sz="2400" b="1" dirty="0">
                <a:latin typeface="+mj-ea"/>
                <a:ea typeface="+mj-ea"/>
              </a:rPr>
              <a:t>|</a:t>
            </a:r>
            <a:r>
              <a:rPr kumimoji="1" lang="zh-CN" altLang="en-US" sz="2400" b="1" dirty="0">
                <a:latin typeface="+mj-ea"/>
                <a:ea typeface="+mj-ea"/>
              </a:rPr>
              <a:t>＞</a:t>
            </a:r>
            <a:r>
              <a:rPr kumimoji="1" lang="en-US" altLang="zh-CN" sz="2400" b="1" dirty="0">
                <a:latin typeface="+mj-ea"/>
                <a:ea typeface="+mj-ea"/>
              </a:rPr>
              <a:t>|M|,</a:t>
            </a:r>
            <a:r>
              <a:rPr kumimoji="1" lang="zh-CN" altLang="en-US" sz="2400" b="1" dirty="0">
                <a:latin typeface="+mj-ea"/>
                <a:ea typeface="+mj-ea"/>
              </a:rPr>
              <a:t>则称</a:t>
            </a:r>
            <a:r>
              <a:rPr kumimoji="1" lang="en-US" altLang="zh-CN" sz="2400" b="1" dirty="0">
                <a:latin typeface="+mj-ea"/>
                <a:ea typeface="+mj-ea"/>
              </a:rPr>
              <a:t>M</a:t>
            </a:r>
            <a:r>
              <a:rPr kumimoji="1" lang="zh-CN" altLang="en-US" sz="2400" b="1" dirty="0">
                <a:latin typeface="+mj-ea"/>
                <a:ea typeface="+mj-ea"/>
              </a:rPr>
              <a:t>是二部图</a:t>
            </a:r>
            <a:r>
              <a:rPr kumimoji="1" lang="en-US" altLang="zh-CN" sz="2400" b="1" dirty="0">
                <a:latin typeface="+mj-ea"/>
                <a:ea typeface="+mj-ea"/>
              </a:rPr>
              <a:t>G</a:t>
            </a:r>
            <a:r>
              <a:rPr kumimoji="1" lang="zh-CN" altLang="en-US" sz="2400" b="1" dirty="0">
                <a:latin typeface="+mj-ea"/>
                <a:ea typeface="+mj-ea"/>
              </a:rPr>
              <a:t>的</a:t>
            </a:r>
            <a:r>
              <a:rPr kumimoji="1" lang="zh-CN" altLang="en-US" sz="2400" b="1" dirty="0">
                <a:solidFill>
                  <a:schemeClr val="folHlink"/>
                </a:solidFill>
                <a:latin typeface="+mj-ea"/>
                <a:ea typeface="+mj-ea"/>
              </a:rPr>
              <a:t>最大匹配。</a:t>
            </a:r>
            <a:endParaRPr kumimoji="1" lang="zh-CN" altLang="en-US" sz="2400" b="1" dirty="0">
              <a:latin typeface="+mj-ea"/>
              <a:ea typeface="+mj-ea"/>
            </a:endParaRPr>
          </a:p>
        </p:txBody>
      </p:sp>
      <p:sp>
        <p:nvSpPr>
          <p:cNvPr id="9" name="矩形 8">
            <a:extLst>
              <a:ext uri="{FF2B5EF4-FFF2-40B4-BE49-F238E27FC236}">
                <a16:creationId xmlns:a16="http://schemas.microsoft.com/office/drawing/2014/main" id="{E0B84D3F-03CC-4223-A1AA-11EC174FE613}"/>
              </a:ext>
            </a:extLst>
          </p:cNvPr>
          <p:cNvSpPr/>
          <p:nvPr/>
        </p:nvSpPr>
        <p:spPr>
          <a:xfrm>
            <a:off x="178062" y="4502671"/>
            <a:ext cx="5869748" cy="1261499"/>
          </a:xfrm>
          <a:prstGeom prst="rect">
            <a:avLst/>
          </a:prstGeom>
        </p:spPr>
        <p:txBody>
          <a:bodyPr wrap="square">
            <a:spAutoFit/>
          </a:bodyPr>
          <a:lstStyle/>
          <a:p>
            <a:pPr>
              <a:lnSpc>
                <a:spcPct val="110000"/>
              </a:lnSpc>
              <a:spcBef>
                <a:spcPct val="10000"/>
              </a:spcBef>
            </a:pPr>
            <a:r>
              <a:rPr kumimoji="1" lang="zh-CN" altLang="en-US" sz="2400" b="1" dirty="0">
                <a:latin typeface="+mj-ea"/>
                <a:ea typeface="+mj-ea"/>
              </a:rPr>
              <a:t>定义</a:t>
            </a:r>
            <a:r>
              <a:rPr kumimoji="1" lang="en-US" altLang="zh-CN" sz="2400" b="1" dirty="0">
                <a:latin typeface="+mj-ea"/>
                <a:ea typeface="+mj-ea"/>
              </a:rPr>
              <a:t> </a:t>
            </a:r>
            <a:r>
              <a:rPr kumimoji="1" lang="zh-CN" altLang="en-US" sz="2400" b="1" dirty="0">
                <a:latin typeface="+mj-ea"/>
                <a:ea typeface="+mj-ea"/>
              </a:rPr>
              <a:t>设</a:t>
            </a:r>
            <a:r>
              <a:rPr kumimoji="1" lang="en-US" altLang="zh-CN" sz="2400" b="1" dirty="0">
                <a:latin typeface="+mj-ea"/>
                <a:ea typeface="+mj-ea"/>
              </a:rPr>
              <a:t>M</a:t>
            </a:r>
            <a:r>
              <a:rPr kumimoji="1" lang="zh-CN" altLang="en-US" sz="2400" b="1" dirty="0">
                <a:latin typeface="+mj-ea"/>
                <a:ea typeface="+mj-ea"/>
              </a:rPr>
              <a:t>是二部图</a:t>
            </a:r>
            <a:r>
              <a:rPr kumimoji="1" lang="en-US" altLang="zh-CN" sz="2400" b="1" dirty="0">
                <a:latin typeface="+mj-ea"/>
                <a:ea typeface="+mj-ea"/>
              </a:rPr>
              <a:t>G</a:t>
            </a:r>
            <a:r>
              <a:rPr kumimoji="1" lang="zh-CN" altLang="en-US" sz="2400" b="1" dirty="0">
                <a:latin typeface="+mj-ea"/>
                <a:ea typeface="+mj-ea"/>
              </a:rPr>
              <a:t>的一个匹配</a:t>
            </a:r>
            <a:r>
              <a:rPr kumimoji="1" lang="en-US" altLang="zh-CN" sz="2400" b="1" dirty="0">
                <a:latin typeface="+mj-ea"/>
                <a:ea typeface="+mj-ea"/>
              </a:rPr>
              <a:t>,</a:t>
            </a:r>
            <a:r>
              <a:rPr kumimoji="1" lang="zh-CN" altLang="en-US" sz="2400" b="1" dirty="0">
                <a:latin typeface="+mj-ea"/>
                <a:ea typeface="+mj-ea"/>
              </a:rPr>
              <a:t>如果</a:t>
            </a:r>
            <a:r>
              <a:rPr kumimoji="1" lang="en-US" altLang="zh-CN" sz="2400" b="1" dirty="0">
                <a:latin typeface="+mj-ea"/>
                <a:ea typeface="+mj-ea"/>
              </a:rPr>
              <a:t>G</a:t>
            </a:r>
            <a:r>
              <a:rPr kumimoji="1" lang="zh-CN" altLang="en-US" sz="2400" b="1" dirty="0">
                <a:latin typeface="+mj-ea"/>
                <a:ea typeface="+mj-ea"/>
              </a:rPr>
              <a:t>的每一个点都是</a:t>
            </a:r>
            <a:r>
              <a:rPr kumimoji="1" lang="en-US" altLang="zh-CN" sz="2400" b="1" dirty="0">
                <a:latin typeface="+mj-ea"/>
                <a:ea typeface="+mj-ea"/>
              </a:rPr>
              <a:t>M</a:t>
            </a:r>
            <a:r>
              <a:rPr kumimoji="1" lang="zh-CN" altLang="en-US" sz="2400" b="1" dirty="0">
                <a:latin typeface="+mj-ea"/>
                <a:ea typeface="+mj-ea"/>
              </a:rPr>
              <a:t>中边的顶点</a:t>
            </a:r>
            <a:r>
              <a:rPr kumimoji="1" lang="en-US" altLang="zh-CN" sz="2400" b="1" dirty="0">
                <a:latin typeface="+mj-ea"/>
                <a:ea typeface="+mj-ea"/>
              </a:rPr>
              <a:t>,</a:t>
            </a:r>
            <a:r>
              <a:rPr kumimoji="1" lang="zh-CN" altLang="en-US" sz="2400" b="1" dirty="0">
                <a:latin typeface="+mj-ea"/>
                <a:ea typeface="+mj-ea"/>
              </a:rPr>
              <a:t>则称</a:t>
            </a:r>
            <a:r>
              <a:rPr kumimoji="1" lang="en-US" altLang="zh-CN" sz="2400" b="1" dirty="0">
                <a:latin typeface="+mj-ea"/>
                <a:ea typeface="+mj-ea"/>
              </a:rPr>
              <a:t>M</a:t>
            </a:r>
            <a:r>
              <a:rPr kumimoji="1" lang="zh-CN" altLang="en-US" sz="2400" b="1" dirty="0">
                <a:latin typeface="+mj-ea"/>
                <a:ea typeface="+mj-ea"/>
              </a:rPr>
              <a:t>是二部图</a:t>
            </a:r>
            <a:r>
              <a:rPr kumimoji="1" lang="en-US" altLang="zh-CN" sz="2400" b="1" dirty="0">
                <a:latin typeface="+mj-ea"/>
                <a:ea typeface="+mj-ea"/>
              </a:rPr>
              <a:t>G</a:t>
            </a:r>
            <a:r>
              <a:rPr kumimoji="1" lang="zh-CN" altLang="en-US" sz="2400" b="1" dirty="0">
                <a:latin typeface="+mj-ea"/>
                <a:ea typeface="+mj-ea"/>
              </a:rPr>
              <a:t>的</a:t>
            </a:r>
            <a:r>
              <a:rPr kumimoji="1" lang="zh-CN" altLang="en-US" sz="2400" b="1" dirty="0">
                <a:solidFill>
                  <a:schemeClr val="folHlink"/>
                </a:solidFill>
                <a:latin typeface="+mj-ea"/>
                <a:ea typeface="+mj-ea"/>
              </a:rPr>
              <a:t>完美匹配。</a:t>
            </a:r>
            <a:endParaRPr kumimoji="1" lang="zh-CN" altLang="en-US" sz="2400" b="1" dirty="0">
              <a:latin typeface="+mj-ea"/>
              <a:ea typeface="+mj-ea"/>
            </a:endParaRPr>
          </a:p>
        </p:txBody>
      </p:sp>
    </p:spTree>
    <p:extLst>
      <p:ext uri="{BB962C8B-B14F-4D97-AF65-F5344CB8AC3E}">
        <p14:creationId xmlns:p14="http://schemas.microsoft.com/office/powerpoint/2010/main" val="38551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animBg="1"/>
      <p:bldP spid="46" grpId="0" animBg="1"/>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35</a:t>
            </a:fld>
            <a:endParaRPr lang="zh-CN" altLang="en-US" b="1" dirty="0">
              <a:solidFill>
                <a:srgbClr val="FF0000"/>
              </a:solidFill>
            </a:endParaRP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12" name="Rectangle 2"/>
          <p:cNvSpPr txBox="1">
            <a:spLocks noChangeArrowheads="1"/>
          </p:cNvSpPr>
          <p:nvPr/>
        </p:nvSpPr>
        <p:spPr bwMode="auto">
          <a:xfrm>
            <a:off x="25908" y="0"/>
            <a:ext cx="9118092" cy="7909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latin typeface="Arial Unicode MS" panose="020B0604020202020204" pitchFamily="34" charset="-122"/>
                <a:ea typeface="Arial Unicode MS" panose="020B0604020202020204" pitchFamily="34" charset="-122"/>
                <a:cs typeface="Arial Unicode MS" panose="020B0604020202020204" pitchFamily="34" charset="-122"/>
              </a:rPr>
              <a:t>二分图与匹配</a:t>
            </a:r>
          </a:p>
        </p:txBody>
      </p:sp>
      <p:sp>
        <p:nvSpPr>
          <p:cNvPr id="32" name="Rectangle 4">
            <a:extLst>
              <a:ext uri="{FF2B5EF4-FFF2-40B4-BE49-F238E27FC236}">
                <a16:creationId xmlns:a16="http://schemas.microsoft.com/office/drawing/2014/main" id="{26C0D740-D373-4BC6-9CE3-B62C6486C0AD}"/>
              </a:ext>
            </a:extLst>
          </p:cNvPr>
          <p:cNvSpPr txBox="1">
            <a:spLocks noChangeArrowheads="1"/>
          </p:cNvSpPr>
          <p:nvPr/>
        </p:nvSpPr>
        <p:spPr bwMode="auto">
          <a:xfrm>
            <a:off x="134144" y="857279"/>
            <a:ext cx="2530475" cy="561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800" b="1">
                <a:solidFill>
                  <a:srgbClr val="0000FF"/>
                </a:solidFill>
              </a:rPr>
              <a:t>工作分派问题</a:t>
            </a:r>
            <a:endParaRPr kumimoji="1" lang="zh-CN" altLang="en-US" sz="2800" b="1" dirty="0">
              <a:solidFill>
                <a:srgbClr val="0000FF"/>
              </a:solidFill>
            </a:endParaRPr>
          </a:p>
        </p:txBody>
      </p:sp>
      <p:sp>
        <p:nvSpPr>
          <p:cNvPr id="43" name="Text Box 8">
            <a:extLst>
              <a:ext uri="{FF2B5EF4-FFF2-40B4-BE49-F238E27FC236}">
                <a16:creationId xmlns:a16="http://schemas.microsoft.com/office/drawing/2014/main" id="{934422BA-90CF-401D-ABA7-F12864DEA084}"/>
              </a:ext>
            </a:extLst>
          </p:cNvPr>
          <p:cNvSpPr txBox="1">
            <a:spLocks noChangeArrowheads="1"/>
          </p:cNvSpPr>
          <p:nvPr/>
        </p:nvSpPr>
        <p:spPr bwMode="auto">
          <a:xfrm>
            <a:off x="134144" y="1336740"/>
            <a:ext cx="86455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dirty="0">
                <a:solidFill>
                  <a:schemeClr val="tx1"/>
                </a:solidFill>
              </a:rPr>
              <a:t>有 </a:t>
            </a:r>
            <a:r>
              <a:rPr lang="en-US" altLang="zh-CN" i="1" dirty="0">
                <a:solidFill>
                  <a:schemeClr val="tx1"/>
                </a:solidFill>
              </a:rPr>
              <a:t>n </a:t>
            </a:r>
            <a:r>
              <a:rPr lang="zh-CN" altLang="en-US" dirty="0">
                <a:solidFill>
                  <a:schemeClr val="tx1"/>
                </a:solidFill>
              </a:rPr>
              <a:t>项工作要分派给</a:t>
            </a:r>
            <a:r>
              <a:rPr lang="zh-CN" altLang="en-US" i="1" dirty="0">
                <a:solidFill>
                  <a:schemeClr val="tx1"/>
                </a:solidFill>
              </a:rPr>
              <a:t> </a:t>
            </a:r>
            <a:r>
              <a:rPr lang="en-US" altLang="zh-CN" i="1" dirty="0">
                <a:solidFill>
                  <a:schemeClr val="tx1"/>
                </a:solidFill>
              </a:rPr>
              <a:t>n</a:t>
            </a:r>
            <a:r>
              <a:rPr lang="en-US" altLang="zh-CN" dirty="0">
                <a:solidFill>
                  <a:schemeClr val="tx1"/>
                </a:solidFill>
              </a:rPr>
              <a:t> </a:t>
            </a:r>
            <a:r>
              <a:rPr lang="zh-CN" altLang="en-US" dirty="0">
                <a:solidFill>
                  <a:schemeClr val="tx1"/>
                </a:solidFill>
              </a:rPr>
              <a:t>个人去做，问如何分派可以使得每个人做自己胜任的工作？  </a:t>
            </a:r>
          </a:p>
        </p:txBody>
      </p:sp>
      <p:grpSp>
        <p:nvGrpSpPr>
          <p:cNvPr id="45" name="Group 9">
            <a:extLst>
              <a:ext uri="{FF2B5EF4-FFF2-40B4-BE49-F238E27FC236}">
                <a16:creationId xmlns:a16="http://schemas.microsoft.com/office/drawing/2014/main" id="{74717A3D-A891-4266-81AE-F6E33B5D49A5}"/>
              </a:ext>
            </a:extLst>
          </p:cNvPr>
          <p:cNvGrpSpPr>
            <a:grpSpLocks/>
          </p:cNvGrpSpPr>
          <p:nvPr/>
        </p:nvGrpSpPr>
        <p:grpSpPr bwMode="auto">
          <a:xfrm>
            <a:off x="6012160" y="2784297"/>
            <a:ext cx="2160587" cy="2520950"/>
            <a:chOff x="3560" y="1797"/>
            <a:chExt cx="1361" cy="1588"/>
          </a:xfrm>
        </p:grpSpPr>
        <p:sp>
          <p:nvSpPr>
            <p:cNvPr id="46" name="Line 10">
              <a:extLst>
                <a:ext uri="{FF2B5EF4-FFF2-40B4-BE49-F238E27FC236}">
                  <a16:creationId xmlns:a16="http://schemas.microsoft.com/office/drawing/2014/main" id="{49E9D97F-494C-4D9F-A700-19358B8DB882}"/>
                </a:ext>
              </a:extLst>
            </p:cNvPr>
            <p:cNvSpPr>
              <a:spLocks noChangeShapeType="1"/>
            </p:cNvSpPr>
            <p:nvPr/>
          </p:nvSpPr>
          <p:spPr bwMode="auto">
            <a:xfrm>
              <a:off x="3881" y="2036"/>
              <a:ext cx="632" cy="296"/>
            </a:xfrm>
            <a:prstGeom prst="line">
              <a:avLst/>
            </a:prstGeom>
            <a:noFill/>
            <a:ln w="9525">
              <a:solidFill>
                <a:srgbClr val="000000"/>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 name="Line 11">
              <a:extLst>
                <a:ext uri="{FF2B5EF4-FFF2-40B4-BE49-F238E27FC236}">
                  <a16:creationId xmlns:a16="http://schemas.microsoft.com/office/drawing/2014/main" id="{0DA0CB28-149F-469E-80FE-33EAE403CC0C}"/>
                </a:ext>
              </a:extLst>
            </p:cNvPr>
            <p:cNvSpPr>
              <a:spLocks noChangeShapeType="1"/>
            </p:cNvSpPr>
            <p:nvPr/>
          </p:nvSpPr>
          <p:spPr bwMode="auto">
            <a:xfrm flipV="1">
              <a:off x="3881" y="2335"/>
              <a:ext cx="639" cy="4"/>
            </a:xfrm>
            <a:prstGeom prst="line">
              <a:avLst/>
            </a:prstGeom>
            <a:noFill/>
            <a:ln w="158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12">
              <a:extLst>
                <a:ext uri="{FF2B5EF4-FFF2-40B4-BE49-F238E27FC236}">
                  <a16:creationId xmlns:a16="http://schemas.microsoft.com/office/drawing/2014/main" id="{7E711741-2340-4F46-BEE6-9768861664C1}"/>
                </a:ext>
              </a:extLst>
            </p:cNvPr>
            <p:cNvSpPr>
              <a:spLocks noChangeShapeType="1"/>
            </p:cNvSpPr>
            <p:nvPr/>
          </p:nvSpPr>
          <p:spPr bwMode="auto">
            <a:xfrm>
              <a:off x="3881" y="2977"/>
              <a:ext cx="624" cy="291"/>
            </a:xfrm>
            <a:prstGeom prst="line">
              <a:avLst/>
            </a:prstGeom>
            <a:noFill/>
            <a:ln w="15875">
              <a:solidFill>
                <a:srgbClr val="000000"/>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 name="Line 13">
              <a:extLst>
                <a:ext uri="{FF2B5EF4-FFF2-40B4-BE49-F238E27FC236}">
                  <a16:creationId xmlns:a16="http://schemas.microsoft.com/office/drawing/2014/main" id="{E288A051-5FB4-4837-9A00-E78118EE3793}"/>
                </a:ext>
              </a:extLst>
            </p:cNvPr>
            <p:cNvSpPr>
              <a:spLocks noChangeShapeType="1"/>
            </p:cNvSpPr>
            <p:nvPr/>
          </p:nvSpPr>
          <p:spPr bwMode="auto">
            <a:xfrm flipV="1">
              <a:off x="3881" y="3278"/>
              <a:ext cx="639" cy="2"/>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14">
              <a:extLst>
                <a:ext uri="{FF2B5EF4-FFF2-40B4-BE49-F238E27FC236}">
                  <a16:creationId xmlns:a16="http://schemas.microsoft.com/office/drawing/2014/main" id="{75EEE44E-436B-4053-96DD-A9FD6D462687}"/>
                </a:ext>
              </a:extLst>
            </p:cNvPr>
            <p:cNvSpPr>
              <a:spLocks noChangeShapeType="1"/>
            </p:cNvSpPr>
            <p:nvPr/>
          </p:nvSpPr>
          <p:spPr bwMode="auto">
            <a:xfrm flipV="1">
              <a:off x="3881" y="2640"/>
              <a:ext cx="639" cy="6"/>
            </a:xfrm>
            <a:prstGeom prst="line">
              <a:avLst/>
            </a:prstGeom>
            <a:noFill/>
            <a:ln w="158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15">
              <a:extLst>
                <a:ext uri="{FF2B5EF4-FFF2-40B4-BE49-F238E27FC236}">
                  <a16:creationId xmlns:a16="http://schemas.microsoft.com/office/drawing/2014/main" id="{18A296F0-95B6-4FAB-ADBD-B3601076D3DA}"/>
                </a:ext>
              </a:extLst>
            </p:cNvPr>
            <p:cNvSpPr>
              <a:spLocks noChangeShapeType="1"/>
            </p:cNvSpPr>
            <p:nvPr/>
          </p:nvSpPr>
          <p:spPr bwMode="auto">
            <a:xfrm flipV="1">
              <a:off x="3889" y="2034"/>
              <a:ext cx="630" cy="607"/>
            </a:xfrm>
            <a:prstGeom prst="line">
              <a:avLst/>
            </a:prstGeom>
            <a:noFill/>
            <a:ln w="9525">
              <a:solidFill>
                <a:srgbClr val="0000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16">
              <a:extLst>
                <a:ext uri="{FF2B5EF4-FFF2-40B4-BE49-F238E27FC236}">
                  <a16:creationId xmlns:a16="http://schemas.microsoft.com/office/drawing/2014/main" id="{28A24768-23F3-4FD9-A976-4CF83C5146FE}"/>
                </a:ext>
              </a:extLst>
            </p:cNvPr>
            <p:cNvSpPr>
              <a:spLocks noChangeShapeType="1"/>
            </p:cNvSpPr>
            <p:nvPr/>
          </p:nvSpPr>
          <p:spPr bwMode="auto">
            <a:xfrm>
              <a:off x="3874" y="2339"/>
              <a:ext cx="631" cy="294"/>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 name="Line 17">
              <a:extLst>
                <a:ext uri="{FF2B5EF4-FFF2-40B4-BE49-F238E27FC236}">
                  <a16:creationId xmlns:a16="http://schemas.microsoft.com/office/drawing/2014/main" id="{B7F4B1A8-2CB2-4652-815D-F6BA304166F2}"/>
                </a:ext>
              </a:extLst>
            </p:cNvPr>
            <p:cNvSpPr>
              <a:spLocks noChangeShapeType="1"/>
            </p:cNvSpPr>
            <p:nvPr/>
          </p:nvSpPr>
          <p:spPr bwMode="auto">
            <a:xfrm>
              <a:off x="3881" y="2653"/>
              <a:ext cx="645" cy="312"/>
            </a:xfrm>
            <a:prstGeom prst="line">
              <a:avLst/>
            </a:prstGeom>
            <a:noFill/>
            <a:ln w="9525">
              <a:solidFill>
                <a:srgbClr val="000000"/>
              </a:solidFill>
              <a:round/>
              <a:headEnd type="none" w="sm" len="sm"/>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18">
              <a:extLst>
                <a:ext uri="{FF2B5EF4-FFF2-40B4-BE49-F238E27FC236}">
                  <a16:creationId xmlns:a16="http://schemas.microsoft.com/office/drawing/2014/main" id="{BB7A79C5-568B-46B8-9C36-8CC97BEFA093}"/>
                </a:ext>
              </a:extLst>
            </p:cNvPr>
            <p:cNvSpPr>
              <a:spLocks noChangeShapeType="1"/>
            </p:cNvSpPr>
            <p:nvPr/>
          </p:nvSpPr>
          <p:spPr bwMode="auto">
            <a:xfrm>
              <a:off x="3874" y="2654"/>
              <a:ext cx="645" cy="6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Text Box 19">
              <a:extLst>
                <a:ext uri="{FF2B5EF4-FFF2-40B4-BE49-F238E27FC236}">
                  <a16:creationId xmlns:a16="http://schemas.microsoft.com/office/drawing/2014/main" id="{2FE2B0C1-32C9-456D-BBB8-EF2DF1D27BB3}"/>
                </a:ext>
              </a:extLst>
            </p:cNvPr>
            <p:cNvSpPr txBox="1">
              <a:spLocks noChangeArrowheads="1"/>
            </p:cNvSpPr>
            <p:nvPr/>
          </p:nvSpPr>
          <p:spPr bwMode="auto">
            <a:xfrm>
              <a:off x="3561" y="1819"/>
              <a:ext cx="36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r>
                <a:rPr lang="en-US" altLang="zh-CN" sz="2400" i="1">
                  <a:solidFill>
                    <a:schemeClr val="tx1"/>
                  </a:solidFill>
                </a:rPr>
                <a:t>x</a:t>
              </a:r>
              <a:r>
                <a:rPr lang="en-US" altLang="zh-CN" sz="2400" baseline="-25000">
                  <a:solidFill>
                    <a:schemeClr val="tx1"/>
                  </a:solidFill>
                </a:rPr>
                <a:t>1</a:t>
              </a:r>
              <a:endParaRPr lang="en-US" altLang="zh-CN" sz="2400">
                <a:solidFill>
                  <a:schemeClr val="tx1"/>
                </a:solidFill>
              </a:endParaRPr>
            </a:p>
          </p:txBody>
        </p:sp>
        <p:sp>
          <p:nvSpPr>
            <p:cNvPr id="57" name="Text Box 20">
              <a:extLst>
                <a:ext uri="{FF2B5EF4-FFF2-40B4-BE49-F238E27FC236}">
                  <a16:creationId xmlns:a16="http://schemas.microsoft.com/office/drawing/2014/main" id="{F4D1A765-0F36-443E-9AED-0C8DA3DEB406}"/>
                </a:ext>
              </a:extLst>
            </p:cNvPr>
            <p:cNvSpPr txBox="1">
              <a:spLocks noChangeArrowheads="1"/>
            </p:cNvSpPr>
            <p:nvPr/>
          </p:nvSpPr>
          <p:spPr bwMode="auto">
            <a:xfrm>
              <a:off x="3560" y="2136"/>
              <a:ext cx="36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r>
                <a:rPr lang="en-US" altLang="zh-CN" sz="2400" i="1">
                  <a:solidFill>
                    <a:schemeClr val="tx1"/>
                  </a:solidFill>
                </a:rPr>
                <a:t>x</a:t>
              </a:r>
              <a:r>
                <a:rPr lang="en-US" altLang="zh-CN" sz="2400" baseline="-25000">
                  <a:solidFill>
                    <a:schemeClr val="tx1"/>
                  </a:solidFill>
                </a:rPr>
                <a:t>2</a:t>
              </a:r>
              <a:endParaRPr lang="en-US" altLang="zh-CN" sz="2400">
                <a:solidFill>
                  <a:schemeClr val="tx1"/>
                </a:solidFill>
              </a:endParaRPr>
            </a:p>
          </p:txBody>
        </p:sp>
        <p:sp>
          <p:nvSpPr>
            <p:cNvPr id="58" name="Text Box 21">
              <a:extLst>
                <a:ext uri="{FF2B5EF4-FFF2-40B4-BE49-F238E27FC236}">
                  <a16:creationId xmlns:a16="http://schemas.microsoft.com/office/drawing/2014/main" id="{3E5C1BA5-1DAA-44F8-9A93-2B80CBECC82D}"/>
                </a:ext>
              </a:extLst>
            </p:cNvPr>
            <p:cNvSpPr txBox="1">
              <a:spLocks noChangeArrowheads="1"/>
            </p:cNvSpPr>
            <p:nvPr/>
          </p:nvSpPr>
          <p:spPr bwMode="auto">
            <a:xfrm>
              <a:off x="3572" y="2432"/>
              <a:ext cx="36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r>
                <a:rPr lang="en-US" altLang="zh-CN" sz="2400" i="1">
                  <a:solidFill>
                    <a:schemeClr val="tx1"/>
                  </a:solidFill>
                </a:rPr>
                <a:t>x</a:t>
              </a:r>
              <a:r>
                <a:rPr lang="en-US" altLang="zh-CN" sz="2400" baseline="-25000">
                  <a:solidFill>
                    <a:schemeClr val="tx1"/>
                  </a:solidFill>
                </a:rPr>
                <a:t>3</a:t>
              </a:r>
              <a:endParaRPr lang="en-US" altLang="zh-CN" sz="2400">
                <a:solidFill>
                  <a:schemeClr val="tx1"/>
                </a:solidFill>
              </a:endParaRPr>
            </a:p>
          </p:txBody>
        </p:sp>
        <p:sp>
          <p:nvSpPr>
            <p:cNvPr id="59" name="Text Box 22">
              <a:extLst>
                <a:ext uri="{FF2B5EF4-FFF2-40B4-BE49-F238E27FC236}">
                  <a16:creationId xmlns:a16="http://schemas.microsoft.com/office/drawing/2014/main" id="{78CE0220-6702-4B94-965D-E1B1DF1099D2}"/>
                </a:ext>
              </a:extLst>
            </p:cNvPr>
            <p:cNvSpPr txBox="1">
              <a:spLocks noChangeArrowheads="1"/>
            </p:cNvSpPr>
            <p:nvPr/>
          </p:nvSpPr>
          <p:spPr bwMode="auto">
            <a:xfrm>
              <a:off x="3570" y="2770"/>
              <a:ext cx="35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r>
                <a:rPr lang="en-US" altLang="zh-CN" sz="2400" i="1">
                  <a:solidFill>
                    <a:schemeClr val="tx1"/>
                  </a:solidFill>
                </a:rPr>
                <a:t>x</a:t>
              </a:r>
              <a:r>
                <a:rPr lang="en-US" altLang="zh-CN" sz="2400" baseline="-25000">
                  <a:solidFill>
                    <a:schemeClr val="tx1"/>
                  </a:solidFill>
                </a:rPr>
                <a:t>4</a:t>
              </a:r>
              <a:endParaRPr lang="en-US" altLang="zh-CN" sz="2400">
                <a:solidFill>
                  <a:schemeClr val="tx1"/>
                </a:solidFill>
              </a:endParaRPr>
            </a:p>
          </p:txBody>
        </p:sp>
        <p:sp>
          <p:nvSpPr>
            <p:cNvPr id="60" name="Text Box 23">
              <a:extLst>
                <a:ext uri="{FF2B5EF4-FFF2-40B4-BE49-F238E27FC236}">
                  <a16:creationId xmlns:a16="http://schemas.microsoft.com/office/drawing/2014/main" id="{3FD482D8-ED21-4C04-9499-CAB50A87B20F}"/>
                </a:ext>
              </a:extLst>
            </p:cNvPr>
            <p:cNvSpPr txBox="1">
              <a:spLocks noChangeArrowheads="1"/>
            </p:cNvSpPr>
            <p:nvPr/>
          </p:nvSpPr>
          <p:spPr bwMode="auto">
            <a:xfrm>
              <a:off x="3570" y="3091"/>
              <a:ext cx="36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r>
                <a:rPr lang="en-US" altLang="zh-CN" sz="2400" i="1">
                  <a:solidFill>
                    <a:schemeClr val="tx1"/>
                  </a:solidFill>
                </a:rPr>
                <a:t>x</a:t>
              </a:r>
              <a:r>
                <a:rPr lang="en-US" altLang="zh-CN" sz="2400" baseline="-25000">
                  <a:solidFill>
                    <a:schemeClr val="tx1"/>
                  </a:solidFill>
                </a:rPr>
                <a:t>5</a:t>
              </a:r>
              <a:endParaRPr lang="en-US" altLang="zh-CN" sz="2400">
                <a:solidFill>
                  <a:schemeClr val="tx1"/>
                </a:solidFill>
              </a:endParaRPr>
            </a:p>
          </p:txBody>
        </p:sp>
        <p:sp>
          <p:nvSpPr>
            <p:cNvPr id="61" name="Text Box 24">
              <a:extLst>
                <a:ext uri="{FF2B5EF4-FFF2-40B4-BE49-F238E27FC236}">
                  <a16:creationId xmlns:a16="http://schemas.microsoft.com/office/drawing/2014/main" id="{849B8636-4AC8-45B0-A6D5-67C3CC9905A4}"/>
                </a:ext>
              </a:extLst>
            </p:cNvPr>
            <p:cNvSpPr txBox="1">
              <a:spLocks noChangeArrowheads="1"/>
            </p:cNvSpPr>
            <p:nvPr/>
          </p:nvSpPr>
          <p:spPr bwMode="auto">
            <a:xfrm>
              <a:off x="4537" y="1797"/>
              <a:ext cx="36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r>
                <a:rPr lang="en-US" altLang="zh-CN" sz="2400" i="1">
                  <a:solidFill>
                    <a:schemeClr val="tx1"/>
                  </a:solidFill>
                </a:rPr>
                <a:t>y</a:t>
              </a:r>
              <a:r>
                <a:rPr lang="en-US" altLang="zh-CN" sz="2400" baseline="-25000">
                  <a:solidFill>
                    <a:schemeClr val="tx1"/>
                  </a:solidFill>
                </a:rPr>
                <a:t>1</a:t>
              </a:r>
              <a:endParaRPr lang="en-US" altLang="zh-CN" sz="2400">
                <a:solidFill>
                  <a:schemeClr val="tx1"/>
                </a:solidFill>
              </a:endParaRPr>
            </a:p>
          </p:txBody>
        </p:sp>
        <p:sp>
          <p:nvSpPr>
            <p:cNvPr id="62" name="Text Box 25">
              <a:extLst>
                <a:ext uri="{FF2B5EF4-FFF2-40B4-BE49-F238E27FC236}">
                  <a16:creationId xmlns:a16="http://schemas.microsoft.com/office/drawing/2014/main" id="{753AC93C-E3DC-4024-A1A7-6C33A78B7678}"/>
                </a:ext>
              </a:extLst>
            </p:cNvPr>
            <p:cNvSpPr txBox="1">
              <a:spLocks noChangeArrowheads="1"/>
            </p:cNvSpPr>
            <p:nvPr/>
          </p:nvSpPr>
          <p:spPr bwMode="auto">
            <a:xfrm>
              <a:off x="4536" y="2113"/>
              <a:ext cx="36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r>
                <a:rPr lang="en-US" altLang="zh-CN" sz="2400" i="1">
                  <a:solidFill>
                    <a:schemeClr val="tx1"/>
                  </a:solidFill>
                </a:rPr>
                <a:t>y</a:t>
              </a:r>
              <a:r>
                <a:rPr lang="en-US" altLang="zh-CN" sz="2400" baseline="-25000">
                  <a:solidFill>
                    <a:schemeClr val="tx1"/>
                  </a:solidFill>
                </a:rPr>
                <a:t>2</a:t>
              </a:r>
              <a:endParaRPr lang="en-US" altLang="zh-CN" sz="2400">
                <a:solidFill>
                  <a:schemeClr val="tx1"/>
                </a:solidFill>
              </a:endParaRPr>
            </a:p>
          </p:txBody>
        </p:sp>
        <p:sp>
          <p:nvSpPr>
            <p:cNvPr id="63" name="Text Box 26">
              <a:extLst>
                <a:ext uri="{FF2B5EF4-FFF2-40B4-BE49-F238E27FC236}">
                  <a16:creationId xmlns:a16="http://schemas.microsoft.com/office/drawing/2014/main" id="{41D6C0C2-4E15-4E96-9377-D8B81CEC8344}"/>
                </a:ext>
              </a:extLst>
            </p:cNvPr>
            <p:cNvSpPr txBox="1">
              <a:spLocks noChangeArrowheads="1"/>
            </p:cNvSpPr>
            <p:nvPr/>
          </p:nvSpPr>
          <p:spPr bwMode="auto">
            <a:xfrm>
              <a:off x="4547" y="2410"/>
              <a:ext cx="36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r>
                <a:rPr lang="en-US" altLang="zh-CN" sz="2400" i="1">
                  <a:solidFill>
                    <a:schemeClr val="tx1"/>
                  </a:solidFill>
                </a:rPr>
                <a:t>y</a:t>
              </a:r>
              <a:r>
                <a:rPr lang="en-US" altLang="zh-CN" sz="2400" baseline="-25000">
                  <a:solidFill>
                    <a:schemeClr val="tx1"/>
                  </a:solidFill>
                </a:rPr>
                <a:t>3</a:t>
              </a:r>
              <a:endParaRPr lang="en-US" altLang="zh-CN" sz="2400">
                <a:solidFill>
                  <a:schemeClr val="tx1"/>
                </a:solidFill>
              </a:endParaRPr>
            </a:p>
          </p:txBody>
        </p:sp>
        <p:sp>
          <p:nvSpPr>
            <p:cNvPr id="64" name="Text Box 27">
              <a:extLst>
                <a:ext uri="{FF2B5EF4-FFF2-40B4-BE49-F238E27FC236}">
                  <a16:creationId xmlns:a16="http://schemas.microsoft.com/office/drawing/2014/main" id="{506725C3-5F77-4CBD-8ED6-91C873A28A37}"/>
                </a:ext>
              </a:extLst>
            </p:cNvPr>
            <p:cNvSpPr txBox="1">
              <a:spLocks noChangeArrowheads="1"/>
            </p:cNvSpPr>
            <p:nvPr/>
          </p:nvSpPr>
          <p:spPr bwMode="auto">
            <a:xfrm>
              <a:off x="4557" y="2748"/>
              <a:ext cx="36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r>
                <a:rPr lang="en-US" altLang="zh-CN" sz="2400" i="1">
                  <a:solidFill>
                    <a:schemeClr val="tx1"/>
                  </a:solidFill>
                </a:rPr>
                <a:t>y</a:t>
              </a:r>
              <a:r>
                <a:rPr lang="en-US" altLang="zh-CN" sz="2400" baseline="-25000">
                  <a:solidFill>
                    <a:schemeClr val="tx1"/>
                  </a:solidFill>
                </a:rPr>
                <a:t>4</a:t>
              </a:r>
              <a:endParaRPr lang="en-US" altLang="zh-CN" sz="2400">
                <a:solidFill>
                  <a:schemeClr val="tx1"/>
                </a:solidFill>
              </a:endParaRPr>
            </a:p>
          </p:txBody>
        </p:sp>
        <p:sp>
          <p:nvSpPr>
            <p:cNvPr id="65" name="Text Box 28">
              <a:extLst>
                <a:ext uri="{FF2B5EF4-FFF2-40B4-BE49-F238E27FC236}">
                  <a16:creationId xmlns:a16="http://schemas.microsoft.com/office/drawing/2014/main" id="{2A2BA493-EC85-4C0E-B28C-176D7D98898D}"/>
                </a:ext>
              </a:extLst>
            </p:cNvPr>
            <p:cNvSpPr txBox="1">
              <a:spLocks noChangeArrowheads="1"/>
            </p:cNvSpPr>
            <p:nvPr/>
          </p:nvSpPr>
          <p:spPr bwMode="auto">
            <a:xfrm>
              <a:off x="4546" y="3066"/>
              <a:ext cx="36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r>
                <a:rPr lang="en-US" altLang="zh-CN" sz="2400" i="1">
                  <a:solidFill>
                    <a:schemeClr val="tx1"/>
                  </a:solidFill>
                </a:rPr>
                <a:t>y</a:t>
              </a:r>
              <a:r>
                <a:rPr lang="en-US" altLang="zh-CN" sz="2400" baseline="-25000">
                  <a:solidFill>
                    <a:schemeClr val="tx1"/>
                  </a:solidFill>
                </a:rPr>
                <a:t>5</a:t>
              </a:r>
              <a:endParaRPr lang="en-US" altLang="zh-CN" sz="2400">
                <a:solidFill>
                  <a:schemeClr val="tx1"/>
                </a:solidFill>
              </a:endParaRPr>
            </a:p>
          </p:txBody>
        </p:sp>
        <p:sp>
          <p:nvSpPr>
            <p:cNvPr id="66" name="Line 29">
              <a:extLst>
                <a:ext uri="{FF2B5EF4-FFF2-40B4-BE49-F238E27FC236}">
                  <a16:creationId xmlns:a16="http://schemas.microsoft.com/office/drawing/2014/main" id="{E5C20F83-1FB9-407F-A152-9A02E3616B7E}"/>
                </a:ext>
              </a:extLst>
            </p:cNvPr>
            <p:cNvSpPr>
              <a:spLocks noChangeShapeType="1"/>
            </p:cNvSpPr>
            <p:nvPr/>
          </p:nvSpPr>
          <p:spPr bwMode="auto">
            <a:xfrm flipV="1">
              <a:off x="3905" y="2657"/>
              <a:ext cx="601" cy="601"/>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7" name="Line 30">
              <a:extLst>
                <a:ext uri="{FF2B5EF4-FFF2-40B4-BE49-F238E27FC236}">
                  <a16:creationId xmlns:a16="http://schemas.microsoft.com/office/drawing/2014/main" id="{FE99A287-F3B7-4BED-9F56-F5AF62BAF3F5}"/>
                </a:ext>
              </a:extLst>
            </p:cNvPr>
            <p:cNvSpPr>
              <a:spLocks noChangeShapeType="1"/>
            </p:cNvSpPr>
            <p:nvPr/>
          </p:nvSpPr>
          <p:spPr bwMode="auto">
            <a:xfrm flipH="1">
              <a:off x="3886" y="2324"/>
              <a:ext cx="621" cy="939"/>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68" name="Group 31">
            <a:extLst>
              <a:ext uri="{FF2B5EF4-FFF2-40B4-BE49-F238E27FC236}">
                <a16:creationId xmlns:a16="http://schemas.microsoft.com/office/drawing/2014/main" id="{607CD9AB-1DAD-4CD1-9D58-323A54B52475}"/>
              </a:ext>
            </a:extLst>
          </p:cNvPr>
          <p:cNvGrpSpPr>
            <a:grpSpLocks/>
          </p:cNvGrpSpPr>
          <p:nvPr/>
        </p:nvGrpSpPr>
        <p:grpSpPr bwMode="auto">
          <a:xfrm>
            <a:off x="300832" y="2710582"/>
            <a:ext cx="3889375" cy="3814762"/>
            <a:chOff x="163" y="1445"/>
            <a:chExt cx="2450" cy="2403"/>
          </a:xfrm>
        </p:grpSpPr>
        <p:sp>
          <p:nvSpPr>
            <p:cNvPr id="69" name="Text Box 32">
              <a:extLst>
                <a:ext uri="{FF2B5EF4-FFF2-40B4-BE49-F238E27FC236}">
                  <a16:creationId xmlns:a16="http://schemas.microsoft.com/office/drawing/2014/main" id="{62B81F3B-8FE1-4D5C-85B2-B8CB8DFB8696}"/>
                </a:ext>
              </a:extLst>
            </p:cNvPr>
            <p:cNvSpPr txBox="1">
              <a:spLocks noChangeArrowheads="1"/>
            </p:cNvSpPr>
            <p:nvPr/>
          </p:nvSpPr>
          <p:spPr bwMode="auto">
            <a:xfrm>
              <a:off x="168" y="1445"/>
              <a:ext cx="21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dirty="0">
                  <a:solidFill>
                    <a:schemeClr val="tx1"/>
                  </a:solidFill>
                </a:rPr>
                <a:t>5 </a:t>
              </a:r>
              <a:r>
                <a:rPr lang="zh-CN" altLang="en-US" dirty="0">
                  <a:solidFill>
                    <a:schemeClr val="tx1"/>
                  </a:solidFill>
                </a:rPr>
                <a:t>人：</a:t>
              </a:r>
              <a:r>
                <a:rPr lang="en-US" altLang="zh-CN" i="1" dirty="0">
                  <a:solidFill>
                    <a:schemeClr val="tx1"/>
                  </a:solidFill>
                </a:rPr>
                <a:t>x</a:t>
              </a:r>
              <a:r>
                <a:rPr lang="en-US" altLang="zh-CN" baseline="-16000" dirty="0">
                  <a:solidFill>
                    <a:schemeClr val="tx1"/>
                  </a:solidFill>
                </a:rPr>
                <a:t>1 </a:t>
              </a:r>
              <a:r>
                <a:rPr lang="en-US" altLang="zh-CN" dirty="0">
                  <a:solidFill>
                    <a:schemeClr val="tx1"/>
                  </a:solidFill>
                </a:rPr>
                <a:t>, … , </a:t>
              </a:r>
              <a:r>
                <a:rPr lang="en-US" altLang="zh-CN" i="1" dirty="0">
                  <a:solidFill>
                    <a:schemeClr val="tx1"/>
                  </a:solidFill>
                </a:rPr>
                <a:t>x</a:t>
              </a:r>
              <a:r>
                <a:rPr lang="en-US" altLang="zh-CN" baseline="-16000" dirty="0">
                  <a:solidFill>
                    <a:schemeClr val="tx1"/>
                  </a:solidFill>
                </a:rPr>
                <a:t>5</a:t>
              </a:r>
            </a:p>
          </p:txBody>
        </p:sp>
        <p:sp>
          <p:nvSpPr>
            <p:cNvPr id="70" name="Text Box 33">
              <a:extLst>
                <a:ext uri="{FF2B5EF4-FFF2-40B4-BE49-F238E27FC236}">
                  <a16:creationId xmlns:a16="http://schemas.microsoft.com/office/drawing/2014/main" id="{211A3C94-9364-4983-84B6-538C0C370690}"/>
                </a:ext>
              </a:extLst>
            </p:cNvPr>
            <p:cNvSpPr txBox="1">
              <a:spLocks noChangeArrowheads="1"/>
            </p:cNvSpPr>
            <p:nvPr/>
          </p:nvSpPr>
          <p:spPr bwMode="auto">
            <a:xfrm>
              <a:off x="163" y="1794"/>
              <a:ext cx="24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dirty="0">
                  <a:solidFill>
                    <a:schemeClr val="tx1"/>
                  </a:solidFill>
                </a:rPr>
                <a:t>5 </a:t>
              </a:r>
              <a:r>
                <a:rPr lang="zh-CN" altLang="en-US" dirty="0">
                  <a:solidFill>
                    <a:schemeClr val="tx1"/>
                  </a:solidFill>
                </a:rPr>
                <a:t>项工作：</a:t>
              </a:r>
              <a:r>
                <a:rPr lang="en-US" altLang="zh-CN" i="1" dirty="0">
                  <a:solidFill>
                    <a:schemeClr val="tx1"/>
                  </a:solidFill>
                </a:rPr>
                <a:t>y</a:t>
              </a:r>
              <a:r>
                <a:rPr lang="en-US" altLang="zh-CN" baseline="-16000" dirty="0">
                  <a:solidFill>
                    <a:schemeClr val="tx1"/>
                  </a:solidFill>
                </a:rPr>
                <a:t>1 </a:t>
              </a:r>
              <a:r>
                <a:rPr lang="en-US" altLang="zh-CN" dirty="0">
                  <a:solidFill>
                    <a:schemeClr val="tx1"/>
                  </a:solidFill>
                </a:rPr>
                <a:t>, … , </a:t>
              </a:r>
              <a:r>
                <a:rPr lang="en-US" altLang="zh-CN" i="1" dirty="0">
                  <a:solidFill>
                    <a:schemeClr val="tx1"/>
                  </a:solidFill>
                </a:rPr>
                <a:t>y</a:t>
              </a:r>
              <a:r>
                <a:rPr lang="en-US" altLang="zh-CN" baseline="-16000" dirty="0">
                  <a:solidFill>
                    <a:schemeClr val="tx1"/>
                  </a:solidFill>
                </a:rPr>
                <a:t>5</a:t>
              </a:r>
            </a:p>
          </p:txBody>
        </p:sp>
        <p:sp>
          <p:nvSpPr>
            <p:cNvPr id="71" name="Text Box 34">
              <a:extLst>
                <a:ext uri="{FF2B5EF4-FFF2-40B4-BE49-F238E27FC236}">
                  <a16:creationId xmlns:a16="http://schemas.microsoft.com/office/drawing/2014/main" id="{DE24DE65-6E5D-4FE7-9D7F-110C388B8D6D}"/>
                </a:ext>
              </a:extLst>
            </p:cNvPr>
            <p:cNvSpPr txBox="1">
              <a:spLocks noChangeArrowheads="1"/>
            </p:cNvSpPr>
            <p:nvPr/>
          </p:nvSpPr>
          <p:spPr bwMode="auto">
            <a:xfrm>
              <a:off x="178" y="2188"/>
              <a:ext cx="15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rPr>
                <a:t>x</a:t>
              </a:r>
              <a:r>
                <a:rPr lang="en-US" altLang="zh-CN" baseline="-16000">
                  <a:solidFill>
                    <a:schemeClr val="tx1"/>
                  </a:solidFill>
                </a:rPr>
                <a:t>1 </a:t>
              </a:r>
              <a:r>
                <a:rPr lang="zh-CN" altLang="en-US">
                  <a:solidFill>
                    <a:schemeClr val="tx1"/>
                  </a:solidFill>
                </a:rPr>
                <a:t>胜任 </a:t>
              </a:r>
              <a:r>
                <a:rPr lang="en-US" altLang="zh-CN" i="1">
                  <a:solidFill>
                    <a:schemeClr val="tx1"/>
                  </a:solidFill>
                </a:rPr>
                <a:t>y</a:t>
              </a:r>
              <a:r>
                <a:rPr lang="en-US" altLang="zh-CN" baseline="-16000">
                  <a:solidFill>
                    <a:schemeClr val="tx1"/>
                  </a:solidFill>
                </a:rPr>
                <a:t>2</a:t>
              </a:r>
            </a:p>
          </p:txBody>
        </p:sp>
        <p:sp>
          <p:nvSpPr>
            <p:cNvPr id="72" name="Text Box 35">
              <a:extLst>
                <a:ext uri="{FF2B5EF4-FFF2-40B4-BE49-F238E27FC236}">
                  <a16:creationId xmlns:a16="http://schemas.microsoft.com/office/drawing/2014/main" id="{4F31C648-7F13-44E3-9BF1-B7FEAF410AA0}"/>
                </a:ext>
              </a:extLst>
            </p:cNvPr>
            <p:cNvSpPr txBox="1">
              <a:spLocks noChangeArrowheads="1"/>
            </p:cNvSpPr>
            <p:nvPr/>
          </p:nvSpPr>
          <p:spPr bwMode="auto">
            <a:xfrm>
              <a:off x="172" y="2524"/>
              <a:ext cx="1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rPr>
                <a:t>x</a:t>
              </a:r>
              <a:r>
                <a:rPr lang="en-US" altLang="zh-CN" baseline="-16000">
                  <a:solidFill>
                    <a:schemeClr val="tx1"/>
                  </a:solidFill>
                </a:rPr>
                <a:t>2 </a:t>
              </a:r>
              <a:r>
                <a:rPr lang="zh-CN" altLang="en-US">
                  <a:solidFill>
                    <a:schemeClr val="tx1"/>
                  </a:solidFill>
                </a:rPr>
                <a:t>胜任 </a:t>
              </a:r>
              <a:r>
                <a:rPr lang="en-US" altLang="zh-CN" i="1">
                  <a:solidFill>
                    <a:schemeClr val="tx1"/>
                  </a:solidFill>
                </a:rPr>
                <a:t>y</a:t>
              </a:r>
              <a:r>
                <a:rPr lang="en-US" altLang="zh-CN" baseline="-16000">
                  <a:solidFill>
                    <a:schemeClr val="tx1"/>
                  </a:solidFill>
                </a:rPr>
                <a:t>2 </a:t>
              </a:r>
              <a:r>
                <a:rPr lang="en-US" altLang="zh-CN" i="1">
                  <a:solidFill>
                    <a:schemeClr val="tx1"/>
                  </a:solidFill>
                </a:rPr>
                <a:t>, y</a:t>
              </a:r>
              <a:r>
                <a:rPr lang="en-US" altLang="zh-CN" baseline="-16000">
                  <a:solidFill>
                    <a:schemeClr val="tx1"/>
                  </a:solidFill>
                </a:rPr>
                <a:t>3</a:t>
              </a:r>
            </a:p>
          </p:txBody>
        </p:sp>
        <p:sp>
          <p:nvSpPr>
            <p:cNvPr id="73" name="Text Box 36">
              <a:extLst>
                <a:ext uri="{FF2B5EF4-FFF2-40B4-BE49-F238E27FC236}">
                  <a16:creationId xmlns:a16="http://schemas.microsoft.com/office/drawing/2014/main" id="{A40FFB82-DE51-44CA-8187-B98B6DB03724}"/>
                </a:ext>
              </a:extLst>
            </p:cNvPr>
            <p:cNvSpPr txBox="1">
              <a:spLocks noChangeArrowheads="1"/>
            </p:cNvSpPr>
            <p:nvPr/>
          </p:nvSpPr>
          <p:spPr bwMode="auto">
            <a:xfrm>
              <a:off x="173" y="2848"/>
              <a:ext cx="22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rPr>
                <a:t>x</a:t>
              </a:r>
              <a:r>
                <a:rPr lang="en-US" altLang="zh-CN" baseline="-16000">
                  <a:solidFill>
                    <a:schemeClr val="tx1"/>
                  </a:solidFill>
                </a:rPr>
                <a:t>3 </a:t>
              </a:r>
              <a:r>
                <a:rPr lang="zh-CN" altLang="en-US">
                  <a:solidFill>
                    <a:schemeClr val="tx1"/>
                  </a:solidFill>
                </a:rPr>
                <a:t>胜任 </a:t>
              </a:r>
              <a:r>
                <a:rPr lang="en-US" altLang="zh-CN" i="1">
                  <a:solidFill>
                    <a:schemeClr val="tx1"/>
                  </a:solidFill>
                </a:rPr>
                <a:t>y</a:t>
              </a:r>
              <a:r>
                <a:rPr lang="en-US" altLang="zh-CN" baseline="-16000">
                  <a:solidFill>
                    <a:schemeClr val="tx1"/>
                  </a:solidFill>
                </a:rPr>
                <a:t>1 </a:t>
              </a:r>
              <a:r>
                <a:rPr lang="en-US" altLang="zh-CN" i="1">
                  <a:solidFill>
                    <a:schemeClr val="tx1"/>
                  </a:solidFill>
                </a:rPr>
                <a:t>, y</a:t>
              </a:r>
              <a:r>
                <a:rPr lang="en-US" altLang="zh-CN" baseline="-16000">
                  <a:solidFill>
                    <a:schemeClr val="tx1"/>
                  </a:solidFill>
                </a:rPr>
                <a:t>3 </a:t>
              </a:r>
              <a:r>
                <a:rPr lang="en-US" altLang="zh-CN" i="1">
                  <a:solidFill>
                    <a:schemeClr val="tx1"/>
                  </a:solidFill>
                </a:rPr>
                <a:t>, y</a:t>
              </a:r>
              <a:r>
                <a:rPr lang="en-US" altLang="zh-CN" baseline="-16000">
                  <a:solidFill>
                    <a:schemeClr val="tx1"/>
                  </a:solidFill>
                </a:rPr>
                <a:t>4</a:t>
              </a:r>
              <a:r>
                <a:rPr lang="en-US" altLang="zh-CN" i="1">
                  <a:solidFill>
                    <a:schemeClr val="tx1"/>
                  </a:solidFill>
                </a:rPr>
                <a:t> , y</a:t>
              </a:r>
              <a:r>
                <a:rPr lang="en-US" altLang="zh-CN" baseline="-16000">
                  <a:solidFill>
                    <a:schemeClr val="tx1"/>
                  </a:solidFill>
                </a:rPr>
                <a:t>5</a:t>
              </a:r>
            </a:p>
          </p:txBody>
        </p:sp>
        <p:sp>
          <p:nvSpPr>
            <p:cNvPr id="74" name="Text Box 37">
              <a:extLst>
                <a:ext uri="{FF2B5EF4-FFF2-40B4-BE49-F238E27FC236}">
                  <a16:creationId xmlns:a16="http://schemas.microsoft.com/office/drawing/2014/main" id="{7355BEB0-DD0E-4B62-9690-6766634DFBF8}"/>
                </a:ext>
              </a:extLst>
            </p:cNvPr>
            <p:cNvSpPr txBox="1">
              <a:spLocks noChangeArrowheads="1"/>
            </p:cNvSpPr>
            <p:nvPr/>
          </p:nvSpPr>
          <p:spPr bwMode="auto">
            <a:xfrm>
              <a:off x="175" y="3164"/>
              <a:ext cx="17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rPr>
                <a:t>x</a:t>
              </a:r>
              <a:r>
                <a:rPr lang="en-US" altLang="zh-CN" baseline="-16000">
                  <a:solidFill>
                    <a:schemeClr val="tx1"/>
                  </a:solidFill>
                </a:rPr>
                <a:t>4 </a:t>
              </a:r>
              <a:r>
                <a:rPr lang="zh-CN" altLang="en-US">
                  <a:solidFill>
                    <a:schemeClr val="tx1"/>
                  </a:solidFill>
                </a:rPr>
                <a:t>胜任 </a:t>
              </a:r>
              <a:r>
                <a:rPr lang="en-US" altLang="zh-CN" i="1">
                  <a:solidFill>
                    <a:schemeClr val="tx1"/>
                  </a:solidFill>
                </a:rPr>
                <a:t>y</a:t>
              </a:r>
              <a:r>
                <a:rPr lang="en-US" altLang="zh-CN" baseline="-16000">
                  <a:solidFill>
                    <a:schemeClr val="tx1"/>
                  </a:solidFill>
                </a:rPr>
                <a:t>5</a:t>
              </a:r>
            </a:p>
          </p:txBody>
        </p:sp>
        <p:sp>
          <p:nvSpPr>
            <p:cNvPr id="75" name="Text Box 38">
              <a:extLst>
                <a:ext uri="{FF2B5EF4-FFF2-40B4-BE49-F238E27FC236}">
                  <a16:creationId xmlns:a16="http://schemas.microsoft.com/office/drawing/2014/main" id="{41C6C642-8D1C-4530-A4A3-B9B43D61C500}"/>
                </a:ext>
              </a:extLst>
            </p:cNvPr>
            <p:cNvSpPr txBox="1">
              <a:spLocks noChangeArrowheads="1"/>
            </p:cNvSpPr>
            <p:nvPr/>
          </p:nvSpPr>
          <p:spPr bwMode="auto">
            <a:xfrm>
              <a:off x="175" y="3521"/>
              <a:ext cx="1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r>
                <a:rPr lang="en-US" altLang="zh-CN" i="1">
                  <a:solidFill>
                    <a:schemeClr val="tx1"/>
                  </a:solidFill>
                </a:rPr>
                <a:t>x</a:t>
              </a:r>
              <a:r>
                <a:rPr lang="en-US" altLang="zh-CN" baseline="-16000">
                  <a:solidFill>
                    <a:schemeClr val="tx1"/>
                  </a:solidFill>
                </a:rPr>
                <a:t>5 </a:t>
              </a:r>
              <a:r>
                <a:rPr lang="zh-CN" altLang="en-US">
                  <a:solidFill>
                    <a:schemeClr val="tx1"/>
                  </a:solidFill>
                </a:rPr>
                <a:t>胜任 </a:t>
              </a:r>
              <a:r>
                <a:rPr lang="en-US" altLang="zh-CN" i="1">
                  <a:solidFill>
                    <a:schemeClr val="tx1"/>
                  </a:solidFill>
                </a:rPr>
                <a:t>y</a:t>
              </a:r>
              <a:r>
                <a:rPr lang="en-US" altLang="zh-CN" baseline="-16000">
                  <a:solidFill>
                    <a:schemeClr val="tx1"/>
                  </a:solidFill>
                </a:rPr>
                <a:t>2 </a:t>
              </a:r>
              <a:r>
                <a:rPr lang="en-US" altLang="zh-CN" i="1">
                  <a:solidFill>
                    <a:schemeClr val="tx1"/>
                  </a:solidFill>
                </a:rPr>
                <a:t>, y</a:t>
              </a:r>
              <a:r>
                <a:rPr lang="en-US" altLang="zh-CN" baseline="-16000">
                  <a:solidFill>
                    <a:schemeClr val="tx1"/>
                  </a:solidFill>
                </a:rPr>
                <a:t>3 </a:t>
              </a:r>
              <a:r>
                <a:rPr lang="en-US" altLang="zh-CN" i="1">
                  <a:solidFill>
                    <a:schemeClr val="tx1"/>
                  </a:solidFill>
                </a:rPr>
                <a:t>, y</a:t>
              </a:r>
              <a:r>
                <a:rPr lang="en-US" altLang="zh-CN" baseline="-16000">
                  <a:solidFill>
                    <a:schemeClr val="tx1"/>
                  </a:solidFill>
                </a:rPr>
                <a:t>5</a:t>
              </a:r>
            </a:p>
          </p:txBody>
        </p:sp>
      </p:grpSp>
      <p:grpSp>
        <p:nvGrpSpPr>
          <p:cNvPr id="76" name="Group 39">
            <a:extLst>
              <a:ext uri="{FF2B5EF4-FFF2-40B4-BE49-F238E27FC236}">
                <a16:creationId xmlns:a16="http://schemas.microsoft.com/office/drawing/2014/main" id="{B6A245A1-36FF-4BFA-866B-DA6080A063DC}"/>
              </a:ext>
            </a:extLst>
          </p:cNvPr>
          <p:cNvGrpSpPr>
            <a:grpSpLocks/>
          </p:cNvGrpSpPr>
          <p:nvPr/>
        </p:nvGrpSpPr>
        <p:grpSpPr bwMode="auto">
          <a:xfrm>
            <a:off x="3976688" y="5394026"/>
            <a:ext cx="1709738" cy="884238"/>
            <a:chOff x="2426" y="3348"/>
            <a:chExt cx="1077" cy="557"/>
          </a:xfrm>
        </p:grpSpPr>
        <p:sp>
          <p:nvSpPr>
            <p:cNvPr id="77" name="AutoShape 40">
              <a:extLst>
                <a:ext uri="{FF2B5EF4-FFF2-40B4-BE49-F238E27FC236}">
                  <a16:creationId xmlns:a16="http://schemas.microsoft.com/office/drawing/2014/main" id="{1E34E87B-294A-48FB-8FE1-7DC9C5E294E2}"/>
                </a:ext>
              </a:extLst>
            </p:cNvPr>
            <p:cNvSpPr>
              <a:spLocks noChangeArrowheads="1"/>
            </p:cNvSpPr>
            <p:nvPr/>
          </p:nvSpPr>
          <p:spPr bwMode="auto">
            <a:xfrm>
              <a:off x="2426" y="3348"/>
              <a:ext cx="1077" cy="557"/>
            </a:xfrm>
            <a:prstGeom prst="wedgeRoundRectCallout">
              <a:avLst>
                <a:gd name="adj1" fmla="val 66713"/>
                <a:gd name="adj2" fmla="val -126481"/>
                <a:gd name="adj3" fmla="val 16667"/>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ctr" eaLnBrk="1" hangingPunct="1">
                <a:lnSpc>
                  <a:spcPct val="125000"/>
                </a:lnSpc>
                <a:spcBef>
                  <a:spcPct val="0"/>
                </a:spcBef>
              </a:pPr>
              <a:endParaRPr kumimoji="0" lang="zh-CN" altLang="zh-CN">
                <a:solidFill>
                  <a:schemeClr val="tx2"/>
                </a:solidFill>
              </a:endParaRPr>
            </a:p>
          </p:txBody>
        </p:sp>
        <p:sp>
          <p:nvSpPr>
            <p:cNvPr id="78" name="Text Box 41">
              <a:extLst>
                <a:ext uri="{FF2B5EF4-FFF2-40B4-BE49-F238E27FC236}">
                  <a16:creationId xmlns:a16="http://schemas.microsoft.com/office/drawing/2014/main" id="{9314A073-3668-4B91-AC0A-FE527170F62E}"/>
                </a:ext>
              </a:extLst>
            </p:cNvPr>
            <p:cNvSpPr txBox="1">
              <a:spLocks noChangeArrowheads="1"/>
            </p:cNvSpPr>
            <p:nvPr/>
          </p:nvSpPr>
          <p:spPr bwMode="auto">
            <a:xfrm>
              <a:off x="2453" y="3358"/>
              <a:ext cx="10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r>
                <a:rPr lang="zh-CN" altLang="en-US" sz="2400" dirty="0">
                  <a:solidFill>
                    <a:schemeClr val="tx1"/>
                  </a:solidFill>
                </a:rPr>
                <a:t>是否存在</a:t>
              </a:r>
              <a:r>
                <a:rPr kumimoji="0" lang="zh-CN" altLang="en-US" sz="2400" dirty="0">
                  <a:solidFill>
                    <a:schemeClr val="tx1"/>
                  </a:solidFill>
                </a:rPr>
                <a:t>完美匹配</a:t>
              </a:r>
              <a:r>
                <a:rPr kumimoji="0" lang="en-US" altLang="zh-CN" sz="2400" dirty="0">
                  <a:solidFill>
                    <a:schemeClr val="tx1"/>
                  </a:solidFill>
                </a:rPr>
                <a:t>?</a:t>
              </a:r>
            </a:p>
          </p:txBody>
        </p:sp>
      </p:grpSp>
    </p:spTree>
    <p:extLst>
      <p:ext uri="{BB962C8B-B14F-4D97-AF65-F5344CB8AC3E}">
        <p14:creationId xmlns:p14="http://schemas.microsoft.com/office/powerpoint/2010/main" val="248044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9">
            <a:extLst>
              <a:ext uri="{FF2B5EF4-FFF2-40B4-BE49-F238E27FC236}">
                <a16:creationId xmlns:a16="http://schemas.microsoft.com/office/drawing/2014/main" id="{33175B94-F279-4F78-900F-72E4BCC584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6" name="Rectangle 11">
            <a:extLst>
              <a:ext uri="{FF2B5EF4-FFF2-40B4-BE49-F238E27FC236}">
                <a16:creationId xmlns:a16="http://schemas.microsoft.com/office/drawing/2014/main" id="{2F0FA92F-22AA-41C2-909B-37CF6E33C503}"/>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9" name="Rectangle 16">
            <a:extLst>
              <a:ext uri="{FF2B5EF4-FFF2-40B4-BE49-F238E27FC236}">
                <a16:creationId xmlns:a16="http://schemas.microsoft.com/office/drawing/2014/main" id="{A471E070-A2F4-43F3-B69F-A5A8BFF20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2">
            <a:extLst>
              <a:ext uri="{FF2B5EF4-FFF2-40B4-BE49-F238E27FC236}">
                <a16:creationId xmlns:a16="http://schemas.microsoft.com/office/drawing/2014/main" id="{93672FB7-A814-47A6-8424-36871456821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 name="Picture 2" descr="http://www.scut.edu.cn/publish2/news/intro/logo/resource/1smevus1otq84b.jpg">
            <a:extLst>
              <a:ext uri="{FF2B5EF4-FFF2-40B4-BE49-F238E27FC236}">
                <a16:creationId xmlns:a16="http://schemas.microsoft.com/office/drawing/2014/main" id="{2B1F1D18-2105-4947-9581-4C0C32BDD80E}"/>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20" name="矩形 19">
            <a:extLst>
              <a:ext uri="{FF2B5EF4-FFF2-40B4-BE49-F238E27FC236}">
                <a16:creationId xmlns:a16="http://schemas.microsoft.com/office/drawing/2014/main" id="{209635A4-4122-4F37-BD38-CFE4EB799287}"/>
              </a:ext>
            </a:extLst>
          </p:cNvPr>
          <p:cNvSpPr/>
          <p:nvPr/>
        </p:nvSpPr>
        <p:spPr>
          <a:xfrm>
            <a:off x="0" y="17164"/>
            <a:ext cx="9144000" cy="769441"/>
          </a:xfrm>
          <a:prstGeom prst="rect">
            <a:avLst/>
          </a:prstGeom>
        </p:spPr>
        <p:txBody>
          <a:bodyPr wrap="square">
            <a:spAutoFit/>
          </a:bodyPr>
          <a:lstStyle/>
          <a:p>
            <a:pPr algn="ctr"/>
            <a:r>
              <a:rPr lang="zh-CN" altLang="en-US" sz="4400" b="1" dirty="0">
                <a:latin typeface="+mj-ea"/>
              </a:rPr>
              <a:t>数学建模应用实例</a:t>
            </a:r>
          </a:p>
        </p:txBody>
      </p:sp>
      <p:pic>
        <p:nvPicPr>
          <p:cNvPr id="3" name="图片 2">
            <a:extLst>
              <a:ext uri="{FF2B5EF4-FFF2-40B4-BE49-F238E27FC236}">
                <a16:creationId xmlns:a16="http://schemas.microsoft.com/office/drawing/2014/main" id="{B0F8D7E4-125C-4919-AE28-92D87AF389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908720"/>
            <a:ext cx="3682279" cy="5812112"/>
          </a:xfrm>
          <a:prstGeom prst="rect">
            <a:avLst/>
          </a:prstGeom>
        </p:spPr>
      </p:pic>
    </p:spTree>
    <p:extLst>
      <p:ext uri="{BB962C8B-B14F-4D97-AF65-F5344CB8AC3E}">
        <p14:creationId xmlns:p14="http://schemas.microsoft.com/office/powerpoint/2010/main" val="839546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9">
            <a:extLst>
              <a:ext uri="{FF2B5EF4-FFF2-40B4-BE49-F238E27FC236}">
                <a16:creationId xmlns:a16="http://schemas.microsoft.com/office/drawing/2014/main" id="{33175B94-F279-4F78-900F-72E4BCC584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6" name="Rectangle 11">
            <a:extLst>
              <a:ext uri="{FF2B5EF4-FFF2-40B4-BE49-F238E27FC236}">
                <a16:creationId xmlns:a16="http://schemas.microsoft.com/office/drawing/2014/main" id="{2F0FA92F-22AA-41C2-909B-37CF6E33C503}"/>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9" name="Rectangle 16">
            <a:extLst>
              <a:ext uri="{FF2B5EF4-FFF2-40B4-BE49-F238E27FC236}">
                <a16:creationId xmlns:a16="http://schemas.microsoft.com/office/drawing/2014/main" id="{A471E070-A2F4-43F3-B69F-A5A8BFF20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2">
            <a:extLst>
              <a:ext uri="{FF2B5EF4-FFF2-40B4-BE49-F238E27FC236}">
                <a16:creationId xmlns:a16="http://schemas.microsoft.com/office/drawing/2014/main" id="{93672FB7-A814-47A6-8424-36871456821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 name="Picture 2" descr="http://www.scut.edu.cn/publish2/news/intro/logo/resource/1smevus1otq84b.jpg">
            <a:extLst>
              <a:ext uri="{FF2B5EF4-FFF2-40B4-BE49-F238E27FC236}">
                <a16:creationId xmlns:a16="http://schemas.microsoft.com/office/drawing/2014/main" id="{2B1F1D18-2105-4947-9581-4C0C32BDD80E}"/>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20" name="矩形 19">
            <a:extLst>
              <a:ext uri="{FF2B5EF4-FFF2-40B4-BE49-F238E27FC236}">
                <a16:creationId xmlns:a16="http://schemas.microsoft.com/office/drawing/2014/main" id="{209635A4-4122-4F37-BD38-CFE4EB799287}"/>
              </a:ext>
            </a:extLst>
          </p:cNvPr>
          <p:cNvSpPr/>
          <p:nvPr/>
        </p:nvSpPr>
        <p:spPr>
          <a:xfrm>
            <a:off x="0" y="17164"/>
            <a:ext cx="9144000" cy="769441"/>
          </a:xfrm>
          <a:prstGeom prst="rect">
            <a:avLst/>
          </a:prstGeom>
        </p:spPr>
        <p:txBody>
          <a:bodyPr wrap="square">
            <a:spAutoFit/>
          </a:bodyPr>
          <a:lstStyle/>
          <a:p>
            <a:pPr algn="ctr"/>
            <a:r>
              <a:rPr lang="zh-CN" altLang="en-US" sz="4400" b="1" dirty="0">
                <a:latin typeface="+mj-ea"/>
              </a:rPr>
              <a:t>数学建模应用实例</a:t>
            </a:r>
          </a:p>
        </p:txBody>
      </p:sp>
      <p:sp>
        <p:nvSpPr>
          <p:cNvPr id="8" name="Rectangle 1">
            <a:extLst>
              <a:ext uri="{FF2B5EF4-FFF2-40B4-BE49-F238E27FC236}">
                <a16:creationId xmlns:a16="http://schemas.microsoft.com/office/drawing/2014/main" id="{16BC3502-B7B4-4698-B757-7014F738FEC3}"/>
              </a:ext>
            </a:extLst>
          </p:cNvPr>
          <p:cNvSpPr>
            <a:spLocks noChangeArrowheads="1"/>
          </p:cNvSpPr>
          <p:nvPr/>
        </p:nvSpPr>
        <p:spPr bwMode="auto">
          <a:xfrm>
            <a:off x="107504" y="908720"/>
            <a:ext cx="885405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762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）附件</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中的附图</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给出了该市中心城区</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的交通网络和现有的</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个交巡警服务平台的设置情况示意图，相关的数据信息见附件</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。请为各交巡警服务</a:t>
            </a:r>
            <a:r>
              <a:rPr kumimoji="0" lang="zh-CN" altLang="en-US" sz="16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平台分配管辖范围</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，使其在所管辖的范围内出现突发事件时，尽量能在</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分钟内有交巡警（警车的时速为</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60km/h</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）到达事发地</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dirty="0">
              <a:ln>
                <a:noFill/>
              </a:ln>
              <a:solidFill>
                <a:schemeClr val="tx1"/>
              </a:solidFill>
              <a:effectLst/>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对于重大突发事件，需要调度全区</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个交巡警服务平台的警力资源，对进出该区的</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条交通要道实现快速全封锁。</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实际中一个平台的警力最多封锁一个路口</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，请给出该区交巡警服务</a:t>
            </a:r>
            <a:r>
              <a:rPr kumimoji="0" lang="zh-CN" altLang="en-US" sz="16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平台警力合理的调度方案</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dirty="0">
              <a:ln>
                <a:noFill/>
              </a:ln>
              <a:solidFill>
                <a:schemeClr val="tx1"/>
              </a:solidFill>
              <a:effectLst/>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根据现有交巡警服务平台的工作量不均衡和有些地方出警时间过长的实际情况，拟在该区内再增加</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至</a:t>
            </a:r>
            <a:r>
              <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个平台，请确定需要</a:t>
            </a:r>
            <a:r>
              <a:rPr kumimoji="0" lang="zh-CN" altLang="en-US" sz="16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增加平台的具体个数和位置</a:t>
            </a:r>
            <a:r>
              <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dirty="0">
              <a:ln>
                <a:noFill/>
              </a:ln>
              <a:solidFill>
                <a:schemeClr val="tx1"/>
              </a:solidFill>
              <a:effectLst/>
            </a:endParaRPr>
          </a:p>
        </p:txBody>
      </p:sp>
      <p:pic>
        <p:nvPicPr>
          <p:cNvPr id="101378" name="Picture 2" descr="A">
            <a:extLst>
              <a:ext uri="{FF2B5EF4-FFF2-40B4-BE49-F238E27FC236}">
                <a16:creationId xmlns:a16="http://schemas.microsoft.com/office/drawing/2014/main" id="{E029C07E-CF43-48AE-87BD-C33C26279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90" r="6709" b="5009"/>
          <a:stretch>
            <a:fillRect/>
          </a:stretch>
        </p:blipFill>
        <p:spPr bwMode="auto">
          <a:xfrm>
            <a:off x="1331640" y="3328988"/>
            <a:ext cx="5472608" cy="329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781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9">
            <a:extLst>
              <a:ext uri="{FF2B5EF4-FFF2-40B4-BE49-F238E27FC236}">
                <a16:creationId xmlns:a16="http://schemas.microsoft.com/office/drawing/2014/main" id="{33175B94-F279-4F78-900F-72E4BCC584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6" name="Rectangle 11">
            <a:extLst>
              <a:ext uri="{FF2B5EF4-FFF2-40B4-BE49-F238E27FC236}">
                <a16:creationId xmlns:a16="http://schemas.microsoft.com/office/drawing/2014/main" id="{2F0FA92F-22AA-41C2-909B-37CF6E33C503}"/>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9" name="Rectangle 16">
            <a:extLst>
              <a:ext uri="{FF2B5EF4-FFF2-40B4-BE49-F238E27FC236}">
                <a16:creationId xmlns:a16="http://schemas.microsoft.com/office/drawing/2014/main" id="{A471E070-A2F4-43F3-B69F-A5A8BFF20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2">
            <a:extLst>
              <a:ext uri="{FF2B5EF4-FFF2-40B4-BE49-F238E27FC236}">
                <a16:creationId xmlns:a16="http://schemas.microsoft.com/office/drawing/2014/main" id="{93672FB7-A814-47A6-8424-36871456821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 name="Picture 2" descr="http://www.scut.edu.cn/publish2/news/intro/logo/resource/1smevus1otq84b.jpg">
            <a:extLst>
              <a:ext uri="{FF2B5EF4-FFF2-40B4-BE49-F238E27FC236}">
                <a16:creationId xmlns:a16="http://schemas.microsoft.com/office/drawing/2014/main" id="{2B1F1D18-2105-4947-9581-4C0C32BDD80E}"/>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20" name="矩形 19">
            <a:extLst>
              <a:ext uri="{FF2B5EF4-FFF2-40B4-BE49-F238E27FC236}">
                <a16:creationId xmlns:a16="http://schemas.microsoft.com/office/drawing/2014/main" id="{209635A4-4122-4F37-BD38-CFE4EB799287}"/>
              </a:ext>
            </a:extLst>
          </p:cNvPr>
          <p:cNvSpPr/>
          <p:nvPr/>
        </p:nvSpPr>
        <p:spPr>
          <a:xfrm>
            <a:off x="0" y="17164"/>
            <a:ext cx="9144000" cy="769441"/>
          </a:xfrm>
          <a:prstGeom prst="rect">
            <a:avLst/>
          </a:prstGeom>
        </p:spPr>
        <p:txBody>
          <a:bodyPr wrap="square">
            <a:spAutoFit/>
          </a:bodyPr>
          <a:lstStyle/>
          <a:p>
            <a:pPr algn="ctr"/>
            <a:r>
              <a:rPr lang="zh-CN" altLang="en-US" sz="4400" b="1" dirty="0">
                <a:latin typeface="+mj-ea"/>
              </a:rPr>
              <a:t>数学建模应用实例</a:t>
            </a:r>
          </a:p>
        </p:txBody>
      </p:sp>
      <p:sp>
        <p:nvSpPr>
          <p:cNvPr id="6" name="矩形 5">
            <a:extLst>
              <a:ext uri="{FF2B5EF4-FFF2-40B4-BE49-F238E27FC236}">
                <a16:creationId xmlns:a16="http://schemas.microsoft.com/office/drawing/2014/main" id="{BAFC6C25-8EFE-437E-AFD2-6EAD0552B411}"/>
              </a:ext>
            </a:extLst>
          </p:cNvPr>
          <p:cNvSpPr/>
          <p:nvPr/>
        </p:nvSpPr>
        <p:spPr>
          <a:xfrm>
            <a:off x="107504" y="923236"/>
            <a:ext cx="8784976" cy="1323439"/>
          </a:xfrm>
          <a:prstGeom prst="rect">
            <a:avLst/>
          </a:prstGeom>
        </p:spPr>
        <p:txBody>
          <a:bodyPr wrap="square">
            <a:spAutoFit/>
          </a:bodyPr>
          <a:lstStyle/>
          <a:p>
            <a:pPr marL="342900" lvl="0" indent="-342900" eaLnBrk="0" fontAlgn="base" hangingPunct="0">
              <a:spcBef>
                <a:spcPct val="0"/>
              </a:spcBef>
              <a:spcAft>
                <a:spcPct val="0"/>
              </a:spcAft>
              <a:buFont typeface="Wingdings" panose="05000000000000000000" pitchFamily="2" charset="2"/>
              <a:buChar char="p"/>
            </a:pPr>
            <a:r>
              <a:rPr lang="zh-CN" altLang="en-US" sz="2000" b="1" dirty="0">
                <a:latin typeface="Times New Roman" panose="02020603050405020304" pitchFamily="18" charset="0"/>
                <a:cs typeface="Times New Roman" panose="02020603050405020304" pitchFamily="18" charset="0"/>
              </a:rPr>
              <a:t>附件</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中的附图</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给出了该市中心城区</a:t>
            </a:r>
            <a:r>
              <a:rPr lang="en-US" altLang="zh-CN" sz="2000" b="1" dirty="0">
                <a:latin typeface="Times New Roman" panose="02020603050405020304" pitchFamily="18" charset="0"/>
                <a:cs typeface="Times New Roman" panose="02020603050405020304" pitchFamily="18" charset="0"/>
              </a:rPr>
              <a:t>A</a:t>
            </a:r>
            <a:r>
              <a:rPr lang="zh-CN" altLang="en-US" sz="2000" b="1" dirty="0">
                <a:latin typeface="Times New Roman" panose="02020603050405020304" pitchFamily="18" charset="0"/>
                <a:cs typeface="Times New Roman" panose="02020603050405020304" pitchFamily="18" charset="0"/>
              </a:rPr>
              <a:t>的交通网络和现有的</a:t>
            </a:r>
            <a:r>
              <a:rPr lang="en-US" altLang="zh-CN" sz="2000" b="1" dirty="0">
                <a:latin typeface="Times New Roman" panose="02020603050405020304" pitchFamily="18" charset="0"/>
                <a:cs typeface="Times New Roman" panose="02020603050405020304" pitchFamily="18" charset="0"/>
              </a:rPr>
              <a:t>20</a:t>
            </a:r>
            <a:r>
              <a:rPr lang="zh-CN" altLang="en-US" sz="2000" b="1" dirty="0">
                <a:latin typeface="Times New Roman" panose="02020603050405020304" pitchFamily="18" charset="0"/>
                <a:cs typeface="Times New Roman" panose="02020603050405020304" pitchFamily="18" charset="0"/>
              </a:rPr>
              <a:t>个交巡警服务平台的设置情况示意图，相关的数据信息见附件</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。请</a:t>
            </a:r>
            <a:r>
              <a:rPr lang="zh-CN" altLang="en-US" sz="2000" b="1" dirty="0">
                <a:solidFill>
                  <a:srgbClr val="FF0000"/>
                </a:solidFill>
                <a:latin typeface="Times New Roman" panose="02020603050405020304" pitchFamily="18" charset="0"/>
                <a:cs typeface="Times New Roman" panose="02020603050405020304" pitchFamily="18" charset="0"/>
              </a:rPr>
              <a:t>为各交巡警服务平台分配管辖范</a:t>
            </a:r>
            <a:r>
              <a:rPr lang="zh-CN" altLang="en-US" sz="2000" b="1" dirty="0">
                <a:latin typeface="Times New Roman" panose="02020603050405020304" pitchFamily="18" charset="0"/>
                <a:cs typeface="Times New Roman" panose="02020603050405020304" pitchFamily="18" charset="0"/>
              </a:rPr>
              <a:t>围，使其在所管辖的范围内出现突发事件时，尽量能在</a:t>
            </a: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分钟内有交巡警（警车的时速为</a:t>
            </a:r>
            <a:r>
              <a:rPr lang="en-US" altLang="zh-CN" sz="2000" b="1" dirty="0">
                <a:latin typeface="Times New Roman" panose="02020603050405020304" pitchFamily="18" charset="0"/>
                <a:cs typeface="Times New Roman" panose="02020603050405020304" pitchFamily="18" charset="0"/>
              </a:rPr>
              <a:t>60km/h</a:t>
            </a:r>
            <a:r>
              <a:rPr lang="zh-CN" altLang="en-US" sz="2000" b="1" dirty="0">
                <a:latin typeface="Times New Roman" panose="02020603050405020304" pitchFamily="18" charset="0"/>
                <a:cs typeface="Times New Roman" panose="02020603050405020304" pitchFamily="18" charset="0"/>
              </a:rPr>
              <a:t>）到达事发地。</a:t>
            </a:r>
          </a:p>
        </p:txBody>
      </p:sp>
      <p:sp>
        <p:nvSpPr>
          <p:cNvPr id="16" name="矩形 15">
            <a:extLst>
              <a:ext uri="{FF2B5EF4-FFF2-40B4-BE49-F238E27FC236}">
                <a16:creationId xmlns:a16="http://schemas.microsoft.com/office/drawing/2014/main" id="{E4C7CF68-A19D-4F3A-BEB0-557D08D02809}"/>
              </a:ext>
            </a:extLst>
          </p:cNvPr>
          <p:cNvSpPr/>
          <p:nvPr/>
        </p:nvSpPr>
        <p:spPr>
          <a:xfrm>
            <a:off x="539552" y="2513380"/>
            <a:ext cx="6048672" cy="1631216"/>
          </a:xfrm>
          <a:prstGeom prst="rect">
            <a:avLst/>
          </a:prstGeom>
        </p:spPr>
        <p:txBody>
          <a:bodyPr wrap="square">
            <a:spAutoFit/>
          </a:bodyPr>
          <a:lstStyle/>
          <a:p>
            <a:pPr marL="342900" indent="-342900" algn="just">
              <a:buFont typeface="Wingdings" panose="05000000000000000000" pitchFamily="2" charset="2"/>
              <a:buChar char="u"/>
            </a:pPr>
            <a:r>
              <a:rPr lang="zh-CN" altLang="en-US" sz="2000" b="1" dirty="0">
                <a:latin typeface="Times New Roman" panose="02020603050405020304" pitchFamily="18" charset="0"/>
                <a:ea typeface="宋体" panose="02010600030101010101" pitchFamily="2" charset="-122"/>
              </a:rPr>
              <a:t>模型假设：</a:t>
            </a:r>
            <a:endParaRPr lang="en-US" altLang="zh-CN" sz="2000" b="1" dirty="0">
              <a:latin typeface="Times New Roman" panose="02020603050405020304" pitchFamily="18" charset="0"/>
              <a:ea typeface="宋体" panose="02010600030101010101" pitchFamily="2" charset="-122"/>
            </a:endParaRPr>
          </a:p>
          <a:p>
            <a:pPr marL="800100" lvl="1" indent="-342900" algn="just">
              <a:buFont typeface="Wingdings" panose="05000000000000000000" pitchFamily="2" charset="2"/>
              <a:buChar char="ü"/>
            </a:pPr>
            <a:r>
              <a:rPr lang="zh-CN" altLang="en-US" sz="2000" b="1" dirty="0">
                <a:solidFill>
                  <a:schemeClr val="tx2"/>
                </a:solidFill>
                <a:latin typeface="Times New Roman" panose="02020603050405020304" pitchFamily="18" charset="0"/>
                <a:ea typeface="宋体" panose="02010600030101010101" pitchFamily="2" charset="-122"/>
              </a:rPr>
              <a:t>案件只发生在路口</a:t>
            </a:r>
            <a:r>
              <a:rPr lang="en-US" altLang="zh-CN" sz="2000" b="1" dirty="0">
                <a:solidFill>
                  <a:schemeClr val="tx2"/>
                </a:solidFill>
                <a:latin typeface="Times New Roman" panose="02020603050405020304" pitchFamily="18" charset="0"/>
                <a:ea typeface="宋体" panose="02010600030101010101" pitchFamily="2" charset="-122"/>
              </a:rPr>
              <a:t> </a:t>
            </a:r>
          </a:p>
          <a:p>
            <a:pPr marL="800100" lvl="1" indent="-342900" algn="just">
              <a:buFont typeface="Wingdings" panose="05000000000000000000" pitchFamily="2" charset="2"/>
              <a:buChar char="ü"/>
            </a:pPr>
            <a:r>
              <a:rPr lang="zh-CN" altLang="en-US" sz="2000" b="1" dirty="0">
                <a:solidFill>
                  <a:schemeClr val="tx2"/>
                </a:solidFill>
                <a:latin typeface="Times New Roman" panose="02020603050405020304" pitchFamily="18" charset="0"/>
                <a:ea typeface="宋体" panose="02010600030101010101" pitchFamily="2" charset="-122"/>
              </a:rPr>
              <a:t>相邻交通路口之间的道路均为直线 </a:t>
            </a:r>
            <a:endParaRPr lang="en-US" altLang="zh-CN" sz="2000" b="1" dirty="0">
              <a:solidFill>
                <a:schemeClr val="tx2"/>
              </a:solidFill>
              <a:latin typeface="Times New Roman" panose="02020603050405020304" pitchFamily="18" charset="0"/>
              <a:ea typeface="宋体" panose="02010600030101010101" pitchFamily="2" charset="-122"/>
            </a:endParaRPr>
          </a:p>
          <a:p>
            <a:pPr marL="800100" lvl="1" indent="-342900" algn="just">
              <a:buFont typeface="Wingdings" panose="05000000000000000000" pitchFamily="2" charset="2"/>
              <a:buChar char="ü"/>
            </a:pPr>
            <a:r>
              <a:rPr lang="zh-CN" altLang="en-US" sz="2000" b="1" dirty="0">
                <a:solidFill>
                  <a:schemeClr val="tx2"/>
                </a:solidFill>
                <a:latin typeface="Times New Roman" panose="02020603050405020304" pitchFamily="18" charset="0"/>
                <a:ea typeface="宋体" panose="02010600030101010101" pitchFamily="2" charset="-122"/>
              </a:rPr>
              <a:t>警车在路口之间沿最短路径无障碍形式 </a:t>
            </a:r>
            <a:endParaRPr lang="en-US" altLang="zh-CN" sz="2000" b="1" dirty="0">
              <a:solidFill>
                <a:schemeClr val="tx2"/>
              </a:solidFill>
              <a:latin typeface="Times New Roman" panose="02020603050405020304" pitchFamily="18" charset="0"/>
              <a:ea typeface="宋体" panose="02010600030101010101" pitchFamily="2" charset="-122"/>
            </a:endParaRPr>
          </a:p>
          <a:p>
            <a:pPr marL="800100" lvl="1" indent="-342900" algn="just">
              <a:buFont typeface="Wingdings" panose="05000000000000000000" pitchFamily="2" charset="2"/>
              <a:buChar char="ü"/>
            </a:pPr>
            <a:r>
              <a:rPr lang="zh-CN" altLang="en-US" sz="2000" b="1" dirty="0">
                <a:solidFill>
                  <a:schemeClr val="tx2"/>
                </a:solidFill>
                <a:latin typeface="Times New Roman" panose="02020603050405020304" pitchFamily="18" charset="0"/>
                <a:ea typeface="宋体" panose="02010600030101010101" pitchFamily="2" charset="-122"/>
              </a:rPr>
              <a:t>车子匀速行驶</a:t>
            </a:r>
            <a:endParaRPr lang="en-US" altLang="zh-CN" sz="2000" b="1" dirty="0">
              <a:solidFill>
                <a:schemeClr val="tx2"/>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6130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9">
            <a:extLst>
              <a:ext uri="{FF2B5EF4-FFF2-40B4-BE49-F238E27FC236}">
                <a16:creationId xmlns:a16="http://schemas.microsoft.com/office/drawing/2014/main" id="{33175B94-F279-4F78-900F-72E4BCC584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6" name="Rectangle 11">
            <a:extLst>
              <a:ext uri="{FF2B5EF4-FFF2-40B4-BE49-F238E27FC236}">
                <a16:creationId xmlns:a16="http://schemas.microsoft.com/office/drawing/2014/main" id="{2F0FA92F-22AA-41C2-909B-37CF6E33C503}"/>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9" name="Rectangle 16">
            <a:extLst>
              <a:ext uri="{FF2B5EF4-FFF2-40B4-BE49-F238E27FC236}">
                <a16:creationId xmlns:a16="http://schemas.microsoft.com/office/drawing/2014/main" id="{A471E070-A2F4-43F3-B69F-A5A8BFF20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2">
            <a:extLst>
              <a:ext uri="{FF2B5EF4-FFF2-40B4-BE49-F238E27FC236}">
                <a16:creationId xmlns:a16="http://schemas.microsoft.com/office/drawing/2014/main" id="{93672FB7-A814-47A6-8424-36871456821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 name="Picture 2" descr="http://www.scut.edu.cn/publish2/news/intro/logo/resource/1smevus1otq84b.jpg">
            <a:extLst>
              <a:ext uri="{FF2B5EF4-FFF2-40B4-BE49-F238E27FC236}">
                <a16:creationId xmlns:a16="http://schemas.microsoft.com/office/drawing/2014/main" id="{2B1F1D18-2105-4947-9581-4C0C32BDD80E}"/>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20" name="矩形 19">
            <a:extLst>
              <a:ext uri="{FF2B5EF4-FFF2-40B4-BE49-F238E27FC236}">
                <a16:creationId xmlns:a16="http://schemas.microsoft.com/office/drawing/2014/main" id="{209635A4-4122-4F37-BD38-CFE4EB799287}"/>
              </a:ext>
            </a:extLst>
          </p:cNvPr>
          <p:cNvSpPr/>
          <p:nvPr/>
        </p:nvSpPr>
        <p:spPr>
          <a:xfrm>
            <a:off x="0" y="17164"/>
            <a:ext cx="9144000" cy="769441"/>
          </a:xfrm>
          <a:prstGeom prst="rect">
            <a:avLst/>
          </a:prstGeom>
        </p:spPr>
        <p:txBody>
          <a:bodyPr wrap="square">
            <a:spAutoFit/>
          </a:bodyPr>
          <a:lstStyle/>
          <a:p>
            <a:pPr algn="ctr"/>
            <a:r>
              <a:rPr lang="zh-CN" altLang="en-US" sz="4400" b="1" dirty="0">
                <a:latin typeface="+mj-ea"/>
              </a:rPr>
              <a:t>数学建模应用实例</a:t>
            </a:r>
          </a:p>
        </p:txBody>
      </p:sp>
      <p:sp>
        <p:nvSpPr>
          <p:cNvPr id="10" name="矩形 9">
            <a:extLst>
              <a:ext uri="{FF2B5EF4-FFF2-40B4-BE49-F238E27FC236}">
                <a16:creationId xmlns:a16="http://schemas.microsoft.com/office/drawing/2014/main" id="{3FA190C8-9D0C-47EB-8456-1E62E739984F}"/>
              </a:ext>
            </a:extLst>
          </p:cNvPr>
          <p:cNvSpPr/>
          <p:nvPr/>
        </p:nvSpPr>
        <p:spPr>
          <a:xfrm>
            <a:off x="600990" y="3307750"/>
            <a:ext cx="4122890" cy="403252"/>
          </a:xfrm>
          <a:prstGeom prst="rect">
            <a:avLst/>
          </a:prstGeom>
        </p:spPr>
        <p:txBody>
          <a:bodyPr wrap="square">
            <a:spAutoFit/>
          </a:bodyPr>
          <a:lstStyle/>
          <a:p>
            <a:pPr algn="just">
              <a:lnSpc>
                <a:spcPct val="110000"/>
              </a:lnSpc>
              <a:spcBef>
                <a:spcPct val="0"/>
              </a:spcBef>
            </a:pPr>
            <a:r>
              <a:rPr lang="en-US" altLang="zh-CN" sz="2000" b="1" dirty="0">
                <a:solidFill>
                  <a:schemeClr val="tx2"/>
                </a:solidFill>
                <a:latin typeface="Times New Roman" panose="02020603050405020304" pitchFamily="18" charset="0"/>
                <a:ea typeface="宋体" panose="02010600030101010101" pitchFamily="2" charset="-122"/>
              </a:rPr>
              <a:t>     3</a:t>
            </a:r>
            <a:r>
              <a:rPr lang="zh-CN" altLang="en-US" sz="2000" b="1" dirty="0">
                <a:solidFill>
                  <a:schemeClr val="tx2"/>
                </a:solidFill>
                <a:latin typeface="Times New Roman" panose="02020603050405020304" pitchFamily="18" charset="0"/>
                <a:ea typeface="宋体" panose="02010600030101010101" pitchFamily="2" charset="-122"/>
              </a:rPr>
              <a:t>）按照距离分配服务中心：</a:t>
            </a:r>
          </a:p>
        </p:txBody>
      </p:sp>
      <p:sp>
        <p:nvSpPr>
          <p:cNvPr id="11" name="矩形 10">
            <a:extLst>
              <a:ext uri="{FF2B5EF4-FFF2-40B4-BE49-F238E27FC236}">
                <a16:creationId xmlns:a16="http://schemas.microsoft.com/office/drawing/2014/main" id="{360D2CEC-0B14-4305-8C22-7D783D23B57F}"/>
              </a:ext>
            </a:extLst>
          </p:cNvPr>
          <p:cNvSpPr/>
          <p:nvPr/>
        </p:nvSpPr>
        <p:spPr>
          <a:xfrm>
            <a:off x="1255774" y="3761164"/>
            <a:ext cx="5544616" cy="369332"/>
          </a:xfrm>
          <a:prstGeom prst="rect">
            <a:avLst/>
          </a:prstGeom>
        </p:spPr>
        <p:txBody>
          <a:bodyPr wrap="square">
            <a:spAutoFit/>
          </a:bodyPr>
          <a:lstStyle/>
          <a:p>
            <a:r>
              <a:rPr lang="zh-CN" altLang="en-US" b="1" dirty="0">
                <a:solidFill>
                  <a:schemeClr val="tx2"/>
                </a:solidFill>
              </a:rPr>
              <a:t>若</a:t>
            </a:r>
            <a:r>
              <a:rPr lang="en-US" altLang="zh-CN" b="1" dirty="0">
                <a:solidFill>
                  <a:schemeClr val="tx2"/>
                </a:solidFill>
              </a:rPr>
              <a:t>|S(</a:t>
            </a:r>
            <a:r>
              <a:rPr lang="en-US" altLang="zh-CN" b="1" dirty="0" err="1">
                <a:solidFill>
                  <a:schemeClr val="tx2"/>
                </a:solidFill>
              </a:rPr>
              <a:t>i</a:t>
            </a:r>
            <a:r>
              <a:rPr lang="en-US" altLang="zh-CN" b="1" dirty="0">
                <a:solidFill>
                  <a:schemeClr val="tx2"/>
                </a:solidFill>
              </a:rPr>
              <a:t>)|=1</a:t>
            </a:r>
            <a:r>
              <a:rPr lang="zh-CN" altLang="en-US" b="1" dirty="0">
                <a:solidFill>
                  <a:schemeClr val="tx2"/>
                </a:solidFill>
              </a:rPr>
              <a:t>，则分配给集合中的唯一服务中心 </a:t>
            </a:r>
            <a:endParaRPr lang="zh-CN" altLang="en-US" dirty="0"/>
          </a:p>
        </p:txBody>
      </p:sp>
      <p:sp>
        <p:nvSpPr>
          <p:cNvPr id="12" name="矩形 11">
            <a:extLst>
              <a:ext uri="{FF2B5EF4-FFF2-40B4-BE49-F238E27FC236}">
                <a16:creationId xmlns:a16="http://schemas.microsoft.com/office/drawing/2014/main" id="{C170A4CF-A2D5-412D-8FE0-1D68A90D7DDC}"/>
              </a:ext>
            </a:extLst>
          </p:cNvPr>
          <p:cNvSpPr/>
          <p:nvPr/>
        </p:nvSpPr>
        <p:spPr>
          <a:xfrm>
            <a:off x="1255774" y="4130496"/>
            <a:ext cx="5472608" cy="369332"/>
          </a:xfrm>
          <a:prstGeom prst="rect">
            <a:avLst/>
          </a:prstGeom>
        </p:spPr>
        <p:txBody>
          <a:bodyPr wrap="square">
            <a:spAutoFit/>
          </a:bodyPr>
          <a:lstStyle/>
          <a:p>
            <a:r>
              <a:rPr lang="zh-CN" altLang="en-US" b="1" dirty="0">
                <a:solidFill>
                  <a:schemeClr val="tx2"/>
                </a:solidFill>
              </a:rPr>
              <a:t>若</a:t>
            </a:r>
            <a:r>
              <a:rPr lang="en-US" altLang="zh-CN" b="1" dirty="0">
                <a:solidFill>
                  <a:schemeClr val="tx2"/>
                </a:solidFill>
              </a:rPr>
              <a:t>|s(</a:t>
            </a:r>
            <a:r>
              <a:rPr lang="en-US" altLang="zh-CN" b="1" dirty="0" err="1">
                <a:solidFill>
                  <a:schemeClr val="tx2"/>
                </a:solidFill>
              </a:rPr>
              <a:t>i</a:t>
            </a:r>
            <a:r>
              <a:rPr lang="en-US" altLang="zh-CN" b="1" dirty="0">
                <a:solidFill>
                  <a:schemeClr val="tx2"/>
                </a:solidFill>
              </a:rPr>
              <a:t>)|&gt;0</a:t>
            </a:r>
            <a:r>
              <a:rPr lang="zh-CN" altLang="en-US" b="1" dirty="0">
                <a:solidFill>
                  <a:schemeClr val="tx2"/>
                </a:solidFill>
              </a:rPr>
              <a:t>，则将</a:t>
            </a:r>
            <a:r>
              <a:rPr lang="en-US" altLang="zh-CN" b="1" dirty="0" err="1">
                <a:solidFill>
                  <a:schemeClr val="tx2"/>
                </a:solidFill>
              </a:rPr>
              <a:t>i</a:t>
            </a:r>
            <a:r>
              <a:rPr lang="zh-CN" altLang="en-US" b="1" dirty="0">
                <a:solidFill>
                  <a:schemeClr val="tx2"/>
                </a:solidFill>
              </a:rPr>
              <a:t>分配给其中距离最近的服务中心 </a:t>
            </a:r>
            <a:endParaRPr lang="zh-CN" altLang="en-US" dirty="0"/>
          </a:p>
        </p:txBody>
      </p:sp>
      <p:sp>
        <p:nvSpPr>
          <p:cNvPr id="13" name="矩形 12">
            <a:extLst>
              <a:ext uri="{FF2B5EF4-FFF2-40B4-BE49-F238E27FC236}">
                <a16:creationId xmlns:a16="http://schemas.microsoft.com/office/drawing/2014/main" id="{1B49A527-F07A-4C69-A046-F87952345B2D}"/>
              </a:ext>
            </a:extLst>
          </p:cNvPr>
          <p:cNvSpPr/>
          <p:nvPr/>
        </p:nvSpPr>
        <p:spPr>
          <a:xfrm>
            <a:off x="1249062" y="4499828"/>
            <a:ext cx="5256584" cy="369332"/>
          </a:xfrm>
          <a:prstGeom prst="rect">
            <a:avLst/>
          </a:prstGeom>
        </p:spPr>
        <p:txBody>
          <a:bodyPr wrap="square">
            <a:spAutoFit/>
          </a:bodyPr>
          <a:lstStyle/>
          <a:p>
            <a:r>
              <a:rPr lang="zh-CN" altLang="en-US" b="1" dirty="0">
                <a:solidFill>
                  <a:schemeClr val="tx2"/>
                </a:solidFill>
              </a:rPr>
              <a:t>若</a:t>
            </a:r>
            <a:r>
              <a:rPr lang="en-US" altLang="zh-CN" b="1" dirty="0">
                <a:solidFill>
                  <a:schemeClr val="tx2"/>
                </a:solidFill>
              </a:rPr>
              <a:t>|S(</a:t>
            </a:r>
            <a:r>
              <a:rPr lang="en-US" altLang="zh-CN" b="1" dirty="0" err="1">
                <a:solidFill>
                  <a:schemeClr val="tx2"/>
                </a:solidFill>
              </a:rPr>
              <a:t>i</a:t>
            </a:r>
            <a:r>
              <a:rPr lang="en-US" altLang="zh-CN" b="1" dirty="0">
                <a:solidFill>
                  <a:schemeClr val="tx2"/>
                </a:solidFill>
              </a:rPr>
              <a:t>)|=0</a:t>
            </a:r>
            <a:r>
              <a:rPr lang="zh-CN" altLang="en-US" b="1" dirty="0">
                <a:solidFill>
                  <a:schemeClr val="tx2"/>
                </a:solidFill>
              </a:rPr>
              <a:t>，则将</a:t>
            </a:r>
            <a:r>
              <a:rPr lang="en-US" altLang="zh-CN" b="1" dirty="0" err="1">
                <a:solidFill>
                  <a:schemeClr val="tx2"/>
                </a:solidFill>
              </a:rPr>
              <a:t>i</a:t>
            </a:r>
            <a:r>
              <a:rPr lang="zh-CN" altLang="en-US" b="1" dirty="0">
                <a:solidFill>
                  <a:schemeClr val="tx2"/>
                </a:solidFill>
              </a:rPr>
              <a:t>分配给距离其他最近的服务中心 </a:t>
            </a:r>
            <a:endParaRPr lang="zh-CN" altLang="en-US" dirty="0"/>
          </a:p>
        </p:txBody>
      </p:sp>
      <p:sp>
        <p:nvSpPr>
          <p:cNvPr id="14" name="矩形 13">
            <a:extLst>
              <a:ext uri="{FF2B5EF4-FFF2-40B4-BE49-F238E27FC236}">
                <a16:creationId xmlns:a16="http://schemas.microsoft.com/office/drawing/2014/main" id="{56929FBB-78E6-4DA4-92E0-495B50FAB3BF}"/>
              </a:ext>
            </a:extLst>
          </p:cNvPr>
          <p:cNvSpPr/>
          <p:nvPr/>
        </p:nvSpPr>
        <p:spPr>
          <a:xfrm>
            <a:off x="539552" y="1081486"/>
            <a:ext cx="1552134" cy="400110"/>
          </a:xfrm>
          <a:prstGeom prst="rect">
            <a:avLst/>
          </a:prstGeom>
        </p:spPr>
        <p:txBody>
          <a:bodyPr wrap="square">
            <a:spAutoFit/>
          </a:bodyPr>
          <a:lstStyle/>
          <a:p>
            <a:pPr marL="342900" indent="-342900" algn="just">
              <a:buFont typeface="Wingdings" panose="05000000000000000000" pitchFamily="2" charset="2"/>
              <a:buChar char="u"/>
            </a:pPr>
            <a:r>
              <a:rPr lang="zh-CN" altLang="en-US" sz="2000" b="1" kern="100" dirty="0">
                <a:solidFill>
                  <a:srgbClr val="000000"/>
                </a:solidFill>
                <a:latin typeface="Times New Roman" panose="02020603050405020304" pitchFamily="18" charset="0"/>
                <a:cs typeface="Times New Roman" panose="02020603050405020304" pitchFamily="18" charset="0"/>
              </a:rPr>
              <a:t>模型构建：</a:t>
            </a:r>
            <a:endParaRPr lang="en-US" altLang="zh-CN" sz="2000" b="1" kern="100" dirty="0">
              <a:solidFill>
                <a:srgbClr val="000000"/>
              </a:solidFill>
              <a:latin typeface="Times New Roman" panose="02020603050405020304" pitchFamily="18" charset="0"/>
              <a:cs typeface="Times New Roman" panose="02020603050405020304" pitchFamily="18" charset="0"/>
            </a:endParaRPr>
          </a:p>
        </p:txBody>
      </p:sp>
      <p:sp>
        <p:nvSpPr>
          <p:cNvPr id="15" name="Rectangle 5">
            <a:extLst>
              <a:ext uri="{FF2B5EF4-FFF2-40B4-BE49-F238E27FC236}">
                <a16:creationId xmlns:a16="http://schemas.microsoft.com/office/drawing/2014/main" id="{54744A65-72A7-4073-8057-96BB63F1C6D2}"/>
              </a:ext>
            </a:extLst>
          </p:cNvPr>
          <p:cNvSpPr>
            <a:spLocks noChangeArrowheads="1"/>
          </p:cNvSpPr>
          <p:nvPr/>
        </p:nvSpPr>
        <p:spPr bwMode="auto">
          <a:xfrm>
            <a:off x="899592" y="1484784"/>
            <a:ext cx="7848872" cy="74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pPr>
            <a:r>
              <a:rPr lang="en-US" altLang="zh-CN" sz="2000" dirty="0">
                <a:solidFill>
                  <a:schemeClr val="tx2"/>
                </a:solidFill>
              </a:rPr>
              <a:t>1</a:t>
            </a:r>
            <a:r>
              <a:rPr lang="zh-CN" altLang="en-US" sz="2000" dirty="0">
                <a:solidFill>
                  <a:schemeClr val="tx2"/>
                </a:solidFill>
              </a:rPr>
              <a:t>）建立赋权图</a:t>
            </a:r>
            <a:r>
              <a:rPr lang="en-US" altLang="zh-CN" sz="2000" dirty="0">
                <a:solidFill>
                  <a:schemeClr val="tx2"/>
                </a:solidFill>
              </a:rPr>
              <a:t>G(V, E, W), </a:t>
            </a:r>
            <a:r>
              <a:rPr lang="zh-CN" altLang="en-US" sz="2000" dirty="0">
                <a:solidFill>
                  <a:schemeClr val="tx2"/>
                </a:solidFill>
              </a:rPr>
              <a:t>其中</a:t>
            </a:r>
            <a:r>
              <a:rPr lang="en-US" altLang="zh-CN" sz="2000" dirty="0">
                <a:solidFill>
                  <a:schemeClr val="tx2"/>
                </a:solidFill>
              </a:rPr>
              <a:t>V</a:t>
            </a:r>
            <a:r>
              <a:rPr lang="zh-CN" altLang="en-US" sz="2000" dirty="0">
                <a:solidFill>
                  <a:schemeClr val="tx2"/>
                </a:solidFill>
              </a:rPr>
              <a:t>包含</a:t>
            </a:r>
            <a:r>
              <a:rPr lang="en-US" altLang="zh-CN" sz="2000" dirty="0">
                <a:solidFill>
                  <a:schemeClr val="tx2"/>
                </a:solidFill>
              </a:rPr>
              <a:t>m</a:t>
            </a:r>
            <a:r>
              <a:rPr lang="zh-CN" altLang="en-US" sz="2000" dirty="0">
                <a:solidFill>
                  <a:schemeClr val="tx2"/>
                </a:solidFill>
              </a:rPr>
              <a:t>个节点和</a:t>
            </a:r>
            <a:r>
              <a:rPr lang="en-US" altLang="zh-CN" sz="2000" dirty="0">
                <a:solidFill>
                  <a:schemeClr val="tx2"/>
                </a:solidFill>
              </a:rPr>
              <a:t>n</a:t>
            </a:r>
            <a:r>
              <a:rPr lang="zh-CN" altLang="en-US" sz="2000" dirty="0">
                <a:solidFill>
                  <a:schemeClr val="tx2"/>
                </a:solidFill>
              </a:rPr>
              <a:t>个服务中心，</a:t>
            </a:r>
            <a:r>
              <a:rPr lang="en-US" altLang="zh-CN" sz="2000" dirty="0">
                <a:solidFill>
                  <a:schemeClr val="tx2"/>
                </a:solidFill>
              </a:rPr>
              <a:t>E</a:t>
            </a:r>
            <a:r>
              <a:rPr lang="zh-CN" altLang="en-US" sz="2000" dirty="0">
                <a:solidFill>
                  <a:schemeClr val="tx2"/>
                </a:solidFill>
              </a:rPr>
              <a:t>包含他们之间的连通情况，</a:t>
            </a:r>
            <a:r>
              <a:rPr lang="en-US" altLang="zh-CN" sz="2000" dirty="0">
                <a:solidFill>
                  <a:schemeClr val="tx2"/>
                </a:solidFill>
              </a:rPr>
              <a:t>w(e)</a:t>
            </a:r>
            <a:r>
              <a:rPr lang="zh-CN" altLang="en-US" sz="2000" dirty="0">
                <a:solidFill>
                  <a:schemeClr val="tx2"/>
                </a:solidFill>
              </a:rPr>
              <a:t>表示边</a:t>
            </a:r>
            <a:r>
              <a:rPr lang="en-US" altLang="zh-CN" sz="2000" dirty="0">
                <a:solidFill>
                  <a:schemeClr val="tx2"/>
                </a:solidFill>
              </a:rPr>
              <a:t>e</a:t>
            </a:r>
            <a:r>
              <a:rPr lang="zh-CN" altLang="en-US" sz="2000" dirty="0">
                <a:solidFill>
                  <a:schemeClr val="tx2"/>
                </a:solidFill>
              </a:rPr>
              <a:t>的两个端点之间的距离。</a:t>
            </a:r>
            <a:endParaRPr lang="en-US" altLang="zh-CN" sz="2000" dirty="0">
              <a:solidFill>
                <a:schemeClr val="tx2"/>
              </a:solidFill>
            </a:endParaRPr>
          </a:p>
        </p:txBody>
      </p:sp>
      <p:sp>
        <p:nvSpPr>
          <p:cNvPr id="17" name="矩形 16">
            <a:extLst>
              <a:ext uri="{FF2B5EF4-FFF2-40B4-BE49-F238E27FC236}">
                <a16:creationId xmlns:a16="http://schemas.microsoft.com/office/drawing/2014/main" id="{D2E4A70E-9EA1-4833-8D60-49359B0B96B9}"/>
              </a:ext>
            </a:extLst>
          </p:cNvPr>
          <p:cNvSpPr/>
          <p:nvPr/>
        </p:nvSpPr>
        <p:spPr>
          <a:xfrm>
            <a:off x="899592" y="2393456"/>
            <a:ext cx="7848872" cy="747512"/>
          </a:xfrm>
          <a:prstGeom prst="rect">
            <a:avLst/>
          </a:prstGeom>
        </p:spPr>
        <p:txBody>
          <a:bodyPr wrap="square">
            <a:spAutoFit/>
          </a:bodyPr>
          <a:lstStyle/>
          <a:p>
            <a:pPr marL="0" lvl="1" algn="just">
              <a:lnSpc>
                <a:spcPct val="110000"/>
              </a:lnSpc>
              <a:spcBef>
                <a:spcPct val="0"/>
              </a:spcBef>
            </a:pPr>
            <a:r>
              <a:rPr lang="en-US" altLang="zh-CN" sz="2000" b="1" dirty="0">
                <a:solidFill>
                  <a:schemeClr val="tx2"/>
                </a:solidFill>
                <a:latin typeface="Times New Roman" panose="02020603050405020304" pitchFamily="18" charset="0"/>
                <a:ea typeface="宋体" panose="02010600030101010101" pitchFamily="2" charset="-122"/>
              </a:rPr>
              <a:t>2</a:t>
            </a:r>
            <a:r>
              <a:rPr lang="zh-CN" altLang="en-US" sz="2000" b="1" dirty="0">
                <a:solidFill>
                  <a:schemeClr val="tx2"/>
                </a:solidFill>
                <a:latin typeface="Times New Roman" panose="02020603050405020304" pitchFamily="18" charset="0"/>
                <a:ea typeface="宋体" panose="02010600030101010101" pitchFamily="2" charset="-122"/>
              </a:rPr>
              <a:t>）求各节点到各服务中心的最短距离</a:t>
            </a:r>
            <a:r>
              <a:rPr lang="en-US" altLang="zh-CN" sz="2000" b="1" dirty="0" err="1">
                <a:solidFill>
                  <a:schemeClr val="tx2"/>
                </a:solidFill>
                <a:latin typeface="Times New Roman" panose="02020603050405020304" pitchFamily="18" charset="0"/>
                <a:ea typeface="宋体" panose="02010600030101010101" pitchFamily="2" charset="-122"/>
              </a:rPr>
              <a:t>d</a:t>
            </a:r>
            <a:r>
              <a:rPr lang="en-US" altLang="zh-CN" sz="2000" b="1" baseline="-25000" dirty="0" err="1">
                <a:solidFill>
                  <a:schemeClr val="tx2"/>
                </a:solidFill>
                <a:latin typeface="Times New Roman" panose="02020603050405020304" pitchFamily="18" charset="0"/>
                <a:ea typeface="宋体" panose="02010600030101010101" pitchFamily="2" charset="-122"/>
              </a:rPr>
              <a:t>ij</a:t>
            </a:r>
            <a:r>
              <a:rPr lang="zh-CN" altLang="en-US" sz="2000" b="1" dirty="0">
                <a:solidFill>
                  <a:schemeClr val="tx2"/>
                </a:solidFill>
                <a:latin typeface="Times New Roman" panose="02020603050405020304" pitchFamily="18" charset="0"/>
                <a:ea typeface="宋体" panose="02010600030101010101" pitchFamily="2" charset="-122"/>
              </a:rPr>
              <a:t>，并给出距离节点</a:t>
            </a:r>
            <a:r>
              <a:rPr lang="en-US" altLang="zh-CN" sz="2000" b="1" dirty="0" err="1">
                <a:solidFill>
                  <a:schemeClr val="tx2"/>
                </a:solidFill>
                <a:latin typeface="Times New Roman" panose="02020603050405020304" pitchFamily="18" charset="0"/>
                <a:ea typeface="宋体" panose="02010600030101010101" pitchFamily="2" charset="-122"/>
              </a:rPr>
              <a:t>i</a:t>
            </a:r>
            <a:r>
              <a:rPr lang="zh-CN" altLang="en-US" sz="2000" b="1" dirty="0">
                <a:solidFill>
                  <a:schemeClr val="tx2"/>
                </a:solidFill>
                <a:latin typeface="Times New Roman" panose="02020603050405020304" pitchFamily="18" charset="0"/>
                <a:ea typeface="宋体" panose="02010600030101010101" pitchFamily="2" charset="-122"/>
              </a:rPr>
              <a:t>小于等</a:t>
            </a:r>
            <a:r>
              <a:rPr lang="en-US" altLang="zh-CN" sz="2000" b="1" dirty="0">
                <a:solidFill>
                  <a:schemeClr val="tx2"/>
                </a:solidFill>
                <a:latin typeface="Times New Roman" panose="02020603050405020304" pitchFamily="18" charset="0"/>
                <a:ea typeface="宋体" panose="02010600030101010101" pitchFamily="2" charset="-122"/>
              </a:rPr>
              <a:t>3km</a:t>
            </a:r>
            <a:r>
              <a:rPr lang="zh-CN" altLang="en-US" sz="2000" b="1" dirty="0">
                <a:solidFill>
                  <a:schemeClr val="tx2"/>
                </a:solidFill>
                <a:latin typeface="Times New Roman" panose="02020603050405020304" pitchFamily="18" charset="0"/>
                <a:ea typeface="宋体" panose="02010600030101010101" pitchFamily="2" charset="-122"/>
              </a:rPr>
              <a:t>的服务中心集合</a:t>
            </a:r>
            <a:r>
              <a:rPr lang="en-US" altLang="zh-CN" sz="2000" b="1" dirty="0">
                <a:solidFill>
                  <a:schemeClr val="tx2"/>
                </a:solidFill>
                <a:latin typeface="Times New Roman" panose="02020603050405020304" pitchFamily="18" charset="0"/>
                <a:ea typeface="宋体" panose="02010600030101010101" pitchFamily="2" charset="-122"/>
              </a:rPr>
              <a:t>S(</a:t>
            </a:r>
            <a:r>
              <a:rPr lang="en-US" altLang="zh-CN" sz="2000" b="1" dirty="0" err="1">
                <a:solidFill>
                  <a:schemeClr val="tx2"/>
                </a:solidFill>
                <a:latin typeface="Times New Roman" panose="02020603050405020304" pitchFamily="18" charset="0"/>
                <a:ea typeface="宋体" panose="02010600030101010101" pitchFamily="2" charset="-122"/>
              </a:rPr>
              <a:t>i</a:t>
            </a:r>
            <a:r>
              <a:rPr lang="en-US" altLang="zh-CN" sz="2000" b="1" dirty="0">
                <a:solidFill>
                  <a:schemeClr val="tx2"/>
                </a:solidFill>
                <a:latin typeface="Times New Roman" panose="02020603050405020304" pitchFamily="18" charset="0"/>
                <a:ea typeface="宋体" panose="02010600030101010101" pitchFamily="2" charset="-122"/>
              </a:rPr>
              <a:t>)</a:t>
            </a:r>
            <a:r>
              <a:rPr lang="zh-CN" altLang="en-US" sz="2000" b="1" dirty="0">
                <a:solidFill>
                  <a:schemeClr val="tx2"/>
                </a:solidFill>
                <a:latin typeface="Times New Roman" panose="02020603050405020304" pitchFamily="18" charset="0"/>
                <a:ea typeface="宋体" panose="02010600030101010101" pitchFamily="2" charset="-122"/>
              </a:rPr>
              <a:t>。</a:t>
            </a:r>
            <a:endParaRPr lang="en-US" altLang="zh-CN" sz="2000" b="1" dirty="0">
              <a:solidFill>
                <a:schemeClr val="tx2"/>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8390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4</a:t>
            </a:fld>
            <a:endParaRPr lang="zh-CN" altLang="en-US" b="1" dirty="0">
              <a:solidFill>
                <a:srgbClr val="FF0000"/>
              </a:solidFill>
            </a:endParaRPr>
          </a:p>
        </p:txBody>
      </p:sp>
      <p:sp>
        <p:nvSpPr>
          <p:cNvPr id="2" name="矩形 1"/>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图的概念</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graphicFrame>
        <p:nvGraphicFramePr>
          <p:cNvPr id="41" name="Object 63">
            <a:extLst>
              <a:ext uri="{FF2B5EF4-FFF2-40B4-BE49-F238E27FC236}">
                <a16:creationId xmlns:a16="http://schemas.microsoft.com/office/drawing/2014/main" id="{C7BA6DE2-6ECC-4988-ACB6-68AF649AFA9E}"/>
              </a:ext>
            </a:extLst>
          </p:cNvPr>
          <p:cNvGraphicFramePr>
            <a:graphicFrameLocks noGrp="1" noChangeAspect="1"/>
          </p:cNvGraphicFramePr>
          <p:nvPr>
            <p:extLst>
              <p:ext uri="{D42A27DB-BD31-4B8C-83A1-F6EECF244321}">
                <p14:modId xmlns:p14="http://schemas.microsoft.com/office/powerpoint/2010/main" val="3596017185"/>
              </p:ext>
            </p:extLst>
          </p:nvPr>
        </p:nvGraphicFramePr>
        <p:xfrm>
          <a:off x="467544" y="1268760"/>
          <a:ext cx="4464496" cy="3890962"/>
        </p:xfrm>
        <a:graphic>
          <a:graphicData uri="http://schemas.openxmlformats.org/presentationml/2006/ole">
            <mc:AlternateContent xmlns:mc="http://schemas.openxmlformats.org/markup-compatibility/2006">
              <mc:Choice xmlns:v="urn:schemas-microsoft-com:vml" Requires="v">
                <p:oleObj spid="_x0000_s42068" name="文档" r:id="rId4" imgW="4409220" imgH="4055906" progId="Word.Document.8">
                  <p:embed/>
                </p:oleObj>
              </mc:Choice>
              <mc:Fallback>
                <p:oleObj name="文档" r:id="rId4" imgW="4409220" imgH="4055906" progId="Word.Document.8">
                  <p:embed/>
                  <p:pic>
                    <p:nvPicPr>
                      <p:cNvPr id="1232959" name="Object 63">
                        <a:extLst>
                          <a:ext uri="{FF2B5EF4-FFF2-40B4-BE49-F238E27FC236}">
                            <a16:creationId xmlns:a16="http://schemas.microsoft.com/office/drawing/2014/main" id="{FC2FC1F7-0E3A-4745-93F7-3C3972E4A24F}"/>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268760"/>
                        <a:ext cx="4464496" cy="3890962"/>
                      </a:xfrm>
                      <a:prstGeom prst="rect">
                        <a:avLst/>
                      </a:prstGeom>
                      <a:noFill/>
                      <a:ln>
                        <a:noFill/>
                      </a:ln>
                      <a:effectLst/>
                    </p:spPr>
                  </p:pic>
                </p:oleObj>
              </mc:Fallback>
            </mc:AlternateContent>
          </a:graphicData>
        </a:graphic>
      </p:graphicFrame>
      <p:pic>
        <p:nvPicPr>
          <p:cNvPr id="5" name="图片 4">
            <a:extLst>
              <a:ext uri="{FF2B5EF4-FFF2-40B4-BE49-F238E27FC236}">
                <a16:creationId xmlns:a16="http://schemas.microsoft.com/office/drawing/2014/main" id="{57DBC9D9-2221-474D-AA5B-D19BCE2458F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08248" y="1340768"/>
            <a:ext cx="3336015" cy="2832097"/>
          </a:xfrm>
          <a:prstGeom prst="rect">
            <a:avLst/>
          </a:prstGeom>
        </p:spPr>
      </p:pic>
    </p:spTree>
    <p:extLst>
      <p:ext uri="{BB962C8B-B14F-4D97-AF65-F5344CB8AC3E}">
        <p14:creationId xmlns:p14="http://schemas.microsoft.com/office/powerpoint/2010/main" val="316190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9">
            <a:extLst>
              <a:ext uri="{FF2B5EF4-FFF2-40B4-BE49-F238E27FC236}">
                <a16:creationId xmlns:a16="http://schemas.microsoft.com/office/drawing/2014/main" id="{33175B94-F279-4F78-900F-72E4BCC584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6" name="Rectangle 11">
            <a:extLst>
              <a:ext uri="{FF2B5EF4-FFF2-40B4-BE49-F238E27FC236}">
                <a16:creationId xmlns:a16="http://schemas.microsoft.com/office/drawing/2014/main" id="{2F0FA92F-22AA-41C2-909B-37CF6E33C503}"/>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9" name="Rectangle 16">
            <a:extLst>
              <a:ext uri="{FF2B5EF4-FFF2-40B4-BE49-F238E27FC236}">
                <a16:creationId xmlns:a16="http://schemas.microsoft.com/office/drawing/2014/main" id="{A471E070-A2F4-43F3-B69F-A5A8BFF20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2">
            <a:extLst>
              <a:ext uri="{FF2B5EF4-FFF2-40B4-BE49-F238E27FC236}">
                <a16:creationId xmlns:a16="http://schemas.microsoft.com/office/drawing/2014/main" id="{93672FB7-A814-47A6-8424-36871456821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 name="Picture 2" descr="http://www.scut.edu.cn/publish2/news/intro/logo/resource/1smevus1otq84b.jpg">
            <a:extLst>
              <a:ext uri="{FF2B5EF4-FFF2-40B4-BE49-F238E27FC236}">
                <a16:creationId xmlns:a16="http://schemas.microsoft.com/office/drawing/2014/main" id="{2B1F1D18-2105-4947-9581-4C0C32BDD80E}"/>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20" name="矩形 19">
            <a:extLst>
              <a:ext uri="{FF2B5EF4-FFF2-40B4-BE49-F238E27FC236}">
                <a16:creationId xmlns:a16="http://schemas.microsoft.com/office/drawing/2014/main" id="{209635A4-4122-4F37-BD38-CFE4EB799287}"/>
              </a:ext>
            </a:extLst>
          </p:cNvPr>
          <p:cNvSpPr/>
          <p:nvPr/>
        </p:nvSpPr>
        <p:spPr>
          <a:xfrm>
            <a:off x="0" y="17164"/>
            <a:ext cx="9144000" cy="769441"/>
          </a:xfrm>
          <a:prstGeom prst="rect">
            <a:avLst/>
          </a:prstGeom>
        </p:spPr>
        <p:txBody>
          <a:bodyPr wrap="square">
            <a:spAutoFit/>
          </a:bodyPr>
          <a:lstStyle/>
          <a:p>
            <a:pPr algn="ctr"/>
            <a:r>
              <a:rPr lang="zh-CN" altLang="en-US" sz="4400" b="1" dirty="0">
                <a:latin typeface="+mj-ea"/>
              </a:rPr>
              <a:t>数学建模应用实例</a:t>
            </a:r>
          </a:p>
        </p:txBody>
      </p:sp>
      <p:sp>
        <p:nvSpPr>
          <p:cNvPr id="11" name="Rectangle 5">
            <a:extLst>
              <a:ext uri="{FF2B5EF4-FFF2-40B4-BE49-F238E27FC236}">
                <a16:creationId xmlns:a16="http://schemas.microsoft.com/office/drawing/2014/main" id="{851589DE-F9DE-4582-8015-A99B91576149}"/>
              </a:ext>
            </a:extLst>
          </p:cNvPr>
          <p:cNvSpPr>
            <a:spLocks noChangeArrowheads="1"/>
          </p:cNvSpPr>
          <p:nvPr/>
        </p:nvSpPr>
        <p:spPr bwMode="auto">
          <a:xfrm>
            <a:off x="252625" y="2164855"/>
            <a:ext cx="6048672" cy="40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pPr>
            <a:r>
              <a:rPr kumimoji="0" lang="zh-CN" altLang="en-US" sz="2000" dirty="0">
                <a:solidFill>
                  <a:schemeClr val="tx2"/>
                </a:solidFill>
              </a:rPr>
              <a:t>求解：可事先设定调度目标，如最小化总的距离</a:t>
            </a:r>
            <a:endParaRPr kumimoji="0" lang="en-US" altLang="zh-CN" sz="2000" dirty="0">
              <a:solidFill>
                <a:schemeClr val="tx2"/>
              </a:solidFill>
            </a:endParaRPr>
          </a:p>
        </p:txBody>
      </p:sp>
      <mc:AlternateContent xmlns:mc="http://schemas.openxmlformats.org/markup-compatibility/2006" xmlns:a14="http://schemas.microsoft.com/office/drawing/2010/main">
        <mc:Choice Requires="a14">
          <p:sp>
            <p:nvSpPr>
              <p:cNvPr id="2" name="TextBox 1"/>
              <p:cNvSpPr txBox="1"/>
              <p:nvPr/>
            </p:nvSpPr>
            <p:spPr>
              <a:xfrm>
                <a:off x="1816397" y="3509339"/>
                <a:ext cx="3702023" cy="879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m</m:t>
                      </m:r>
                      <m:r>
                        <m:rPr>
                          <m:sty m:val="p"/>
                        </m:rPr>
                        <a:rPr lang="en-US" altLang="zh-CN" i="1">
                          <a:latin typeface="Cambria Math" panose="02040503050406030204" pitchFamily="18" charset="0"/>
                        </a:rPr>
                        <m:t>in</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nary>
                            <m:naryPr>
                              <m:chr m:val="∑"/>
                              <m:ctrlPr>
                                <a:rPr lang="en-US" altLang="zh-CN" b="0" i="1" smtClean="0">
                                  <a:latin typeface="Cambria Math" panose="02040503050406030204" pitchFamily="18" charset="0"/>
                                </a:rPr>
                              </m:ctrlPr>
                            </m:naryPr>
                            <m:sub>
                              <m:r>
                                <m:rPr>
                                  <m:brk m:alnAt="23"/>
                                </m:rPr>
                                <a:rPr lang="en-US" altLang="zh-CN" b="0" i="1" smtClean="0">
                                  <a:latin typeface="Cambria Math"/>
                                </a:rPr>
                                <m:t>𝑗</m:t>
                              </m:r>
                              <m:r>
                                <a:rPr lang="en-US" altLang="zh-CN" b="0" i="1" smtClean="0">
                                  <a:latin typeface="Cambria Math"/>
                                </a:rPr>
                                <m:t>=1</m:t>
                              </m:r>
                            </m:sub>
                            <m:sup>
                              <m:r>
                                <a:rPr lang="en-US" altLang="zh-CN" b="0" i="1" smtClean="0">
                                  <a:latin typeface="Cambria Math"/>
                                </a:rPr>
                                <m:t>𝑛</m:t>
                              </m:r>
                            </m:sup>
                            <m:e>
                              <m:r>
                                <a:rPr lang="en-US" altLang="zh-CN" b="0" i="1" smtClean="0">
                                  <a:latin typeface="Cambria Math"/>
                                </a:rPr>
                                <m:t>𝑥</m:t>
                              </m:r>
                              <m:r>
                                <a:rPr lang="en-US" altLang="zh-CN" b="0" i="1" baseline="-25000" smtClean="0">
                                  <a:latin typeface="Cambria Math"/>
                                </a:rPr>
                                <m:t>𝑖</m:t>
                              </m:r>
                              <m:r>
                                <a:rPr lang="en-US" altLang="zh-CN" b="0" i="1" baseline="-25000" smtClean="0">
                                  <a:latin typeface="Cambria Math"/>
                                </a:rPr>
                                <m:t>,</m:t>
                              </m:r>
                              <m:r>
                                <a:rPr lang="en-US" altLang="zh-CN" b="0" i="1" baseline="-25000" smtClean="0">
                                  <a:latin typeface="Cambria Math"/>
                                </a:rPr>
                                <m:t>𝑗𝑑𝑖</m:t>
                              </m:r>
                              <m:r>
                                <a:rPr lang="en-US" altLang="zh-CN" b="0" i="1" baseline="-25000" smtClean="0">
                                  <a:latin typeface="Cambria Math"/>
                                </a:rPr>
                                <m:t>,</m:t>
                              </m:r>
                              <m:r>
                                <a:rPr lang="en-US" altLang="zh-CN" b="0" i="1" baseline="-25000" smtClean="0">
                                  <a:latin typeface="Cambria Math"/>
                                </a:rPr>
                                <m:t>𝑗</m:t>
                              </m:r>
                            </m:e>
                          </m:nary>
                        </m:e>
                      </m:nary>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816397" y="3509339"/>
                <a:ext cx="3702023" cy="87985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673654" y="4437112"/>
                <a:ext cx="2002664" cy="401648"/>
              </a:xfrm>
              <a:prstGeom prst="rect">
                <a:avLst/>
              </a:prstGeom>
              <a:noFill/>
            </p:spPr>
            <p:txBody>
              <a:bodyPr wrap="none" rtlCol="0">
                <a:spAutoFit/>
              </a:bodyPr>
              <a:lstStyle/>
              <a:p>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a:rPr>
                          <m:t>𝑗</m:t>
                        </m:r>
                        <m:r>
                          <a:rPr lang="en-US" altLang="zh-CN" b="0" i="1" smtClean="0">
                            <a:latin typeface="Cambria Math"/>
                          </a:rPr>
                          <m:t>=1</m:t>
                        </m:r>
                      </m:sub>
                      <m:sup>
                        <m:r>
                          <a:rPr lang="en-US" altLang="zh-CN" b="0" i="1" smtClean="0">
                            <a:latin typeface="Cambria Math"/>
                          </a:rPr>
                          <m:t>𝑛</m:t>
                        </m:r>
                      </m:sup>
                      <m:e>
                        <m:r>
                          <a:rPr lang="en-US" altLang="zh-CN" b="0" i="1" smtClean="0">
                            <a:latin typeface="Cambria Math"/>
                          </a:rPr>
                          <m:t>𝑥</m:t>
                        </m:r>
                        <m:r>
                          <a:rPr lang="en-US" altLang="zh-CN" b="0" i="1" baseline="-25000" smtClean="0">
                            <a:latin typeface="Cambria Math"/>
                          </a:rPr>
                          <m:t>𝑖𝑗</m:t>
                        </m:r>
                        <m:r>
                          <a:rPr lang="en-US" altLang="zh-CN" b="0" i="1" smtClean="0">
                            <a:latin typeface="Cambria Math"/>
                          </a:rPr>
                          <m:t>=1</m:t>
                        </m:r>
                      </m:e>
                    </m:nary>
                  </m:oMath>
                </a14:m>
                <a:r>
                  <a:rPr lang="zh-CN" altLang="en-US" dirty="0"/>
                  <a:t>，    </a:t>
                </a:r>
                <a14:m>
                  <m:oMath xmlns:m="http://schemas.openxmlformats.org/officeDocument/2006/math">
                    <m:r>
                      <a:rPr lang="zh-CN" altLang="en-US" i="1" smtClean="0">
                        <a:latin typeface="Cambria Math"/>
                      </a:rPr>
                      <m:t>∀</m:t>
                    </m:r>
                    <m:r>
                      <a:rPr lang="en-US" altLang="zh-CN" b="0" i="1" smtClean="0">
                        <a:latin typeface="Cambria Math"/>
                      </a:rPr>
                      <m:t>𝑖</m:t>
                    </m:r>
                  </m:oMath>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673654" y="4437112"/>
                <a:ext cx="2002664" cy="401648"/>
              </a:xfrm>
              <a:prstGeom prst="rect">
                <a:avLst/>
              </a:prstGeom>
              <a:blipFill>
                <a:blip r:embed="rId4"/>
                <a:stretch>
                  <a:fillRect l="-17073" t="-109091" b="-16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700023" y="4838760"/>
                <a:ext cx="2000356" cy="370358"/>
              </a:xfrm>
              <a:prstGeom prst="rect">
                <a:avLst/>
              </a:prstGeom>
              <a:noFill/>
            </p:spPr>
            <p:txBody>
              <a:bodyPr wrap="none" rtlCol="0">
                <a:spAutoFit/>
              </a:bodyPr>
              <a:lstStyle/>
              <a:p>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𝑚</m:t>
                        </m:r>
                      </m:sup>
                      <m:e>
                        <m:r>
                          <a:rPr lang="en-US" altLang="zh-CN" b="0" i="1" smtClean="0">
                            <a:latin typeface="Cambria Math"/>
                          </a:rPr>
                          <m:t>𝑥</m:t>
                        </m:r>
                        <m:r>
                          <a:rPr lang="en-US" altLang="zh-CN" b="0" i="1" baseline="-25000" smtClean="0">
                            <a:latin typeface="Cambria Math"/>
                          </a:rPr>
                          <m:t>𝑖𝑗</m:t>
                        </m:r>
                        <m:r>
                          <a:rPr lang="en-US" altLang="zh-CN" b="0" i="1" smtClean="0">
                            <a:latin typeface="Cambria Math"/>
                            <a:ea typeface="Cambria Math"/>
                          </a:rPr>
                          <m:t>≤</m:t>
                        </m:r>
                        <m:r>
                          <a:rPr lang="en-US" altLang="zh-CN" b="0" i="1" smtClean="0">
                            <a:latin typeface="Cambria Math"/>
                          </a:rPr>
                          <m:t>1</m:t>
                        </m:r>
                      </m:e>
                    </m:nary>
                  </m:oMath>
                </a14:m>
                <a:r>
                  <a:rPr lang="zh-CN" altLang="en-US" dirty="0"/>
                  <a:t>，    </a:t>
                </a:r>
                <a14:m>
                  <m:oMath xmlns:m="http://schemas.openxmlformats.org/officeDocument/2006/math">
                    <m:r>
                      <a:rPr lang="zh-CN" altLang="en-US" i="1" smtClean="0">
                        <a:latin typeface="Cambria Math"/>
                      </a:rPr>
                      <m:t>∀</m:t>
                    </m:r>
                    <m:r>
                      <a:rPr lang="en-US" altLang="zh-CN" b="0" i="1" smtClean="0">
                        <a:latin typeface="Cambria Math"/>
                      </a:rPr>
                      <m:t>𝑗</m:t>
                    </m:r>
                  </m:oMath>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700023" y="4838760"/>
                <a:ext cx="2000356" cy="370358"/>
              </a:xfrm>
              <a:prstGeom prst="rect">
                <a:avLst/>
              </a:prstGeom>
              <a:blipFill>
                <a:blip r:embed="rId5"/>
                <a:stretch>
                  <a:fillRect l="-17073" t="-118033" r="-305" b="-185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746767" y="5248224"/>
                <a:ext cx="1953612" cy="369332"/>
              </a:xfrm>
              <a:prstGeom prst="rect">
                <a:avLst/>
              </a:prstGeom>
              <a:noFill/>
            </p:spPr>
            <p:txBody>
              <a:bodyPr wrap="none" rtlCol="0">
                <a:spAutoFit/>
              </a:bodyPr>
              <a:lstStyle/>
              <a:p>
                <a14:m>
                  <m:oMath xmlns:m="http://schemas.openxmlformats.org/officeDocument/2006/math">
                    <m:r>
                      <a:rPr lang="en-US" altLang="zh-CN" i="1" smtClean="0">
                        <a:latin typeface="Cambria Math"/>
                        <a:ea typeface="Cambria Math"/>
                      </a:rPr>
                      <m:t>𝑥</m:t>
                    </m:r>
                    <m:r>
                      <a:rPr lang="en-US" altLang="zh-CN" i="1" baseline="-25000">
                        <a:latin typeface="Cambria Math"/>
                        <a:ea typeface="Cambria Math"/>
                      </a:rPr>
                      <m:t>𝑖𝑗</m:t>
                    </m:r>
                    <m:r>
                      <a:rPr lang="en-US" altLang="zh-CN" i="1">
                        <a:latin typeface="Cambria Math"/>
                        <a:ea typeface="Cambria Math"/>
                      </a:rPr>
                      <m:t>=0, 1 </m:t>
                    </m:r>
                  </m:oMath>
                </a14:m>
                <a:r>
                  <a:rPr lang="zh-CN" altLang="en-US" dirty="0"/>
                  <a:t>，    </a:t>
                </a:r>
                <a14:m>
                  <m:oMath xmlns:m="http://schemas.openxmlformats.org/officeDocument/2006/math">
                    <m:r>
                      <a:rPr lang="zh-CN" altLang="en-US" i="1" smtClean="0">
                        <a:latin typeface="Cambria Math"/>
                      </a:rPr>
                      <m:t>∀</m:t>
                    </m:r>
                    <m:r>
                      <a:rPr lang="en-US" altLang="zh-CN" b="0" i="1" smtClean="0">
                        <a:latin typeface="Cambria Math"/>
                      </a:rPr>
                      <m:t>𝑖</m:t>
                    </m:r>
                    <m:r>
                      <a:rPr lang="en-US" altLang="zh-CN" b="0" i="1" smtClean="0">
                        <a:latin typeface="Cambria Math"/>
                      </a:rPr>
                      <m:t>,</m:t>
                    </m:r>
                    <m:r>
                      <a:rPr lang="en-US" altLang="zh-CN" b="0" i="1" smtClean="0">
                        <a:latin typeface="Cambria Math"/>
                      </a:rPr>
                      <m:t>𝑗</m:t>
                    </m:r>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746767" y="5248224"/>
                <a:ext cx="1953612" cy="369332"/>
              </a:xfrm>
              <a:prstGeom prst="rect">
                <a:avLst/>
              </a:prstGeom>
              <a:blipFill>
                <a:blip r:embed="rId6"/>
                <a:stretch>
                  <a:fillRect t="-14754" b="-19672"/>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1F876FA4-2307-4789-9452-2D09FE490A2D}"/>
              </a:ext>
            </a:extLst>
          </p:cNvPr>
          <p:cNvSpPr/>
          <p:nvPr/>
        </p:nvSpPr>
        <p:spPr>
          <a:xfrm>
            <a:off x="900695" y="2543164"/>
            <a:ext cx="7775761" cy="403252"/>
          </a:xfrm>
          <a:prstGeom prst="rect">
            <a:avLst/>
          </a:prstGeom>
        </p:spPr>
        <p:txBody>
          <a:bodyPr wrap="square">
            <a:spAutoFit/>
          </a:bodyPr>
          <a:lstStyle/>
          <a:p>
            <a:pPr algn="just">
              <a:lnSpc>
                <a:spcPct val="110000"/>
              </a:lnSpc>
              <a:spcBef>
                <a:spcPct val="0"/>
              </a:spcBef>
            </a:pPr>
            <a:r>
              <a:rPr lang="en-US" altLang="zh-CN" sz="2000" b="1" dirty="0">
                <a:solidFill>
                  <a:schemeClr val="tx2"/>
                </a:solidFill>
                <a:latin typeface="Times New Roman" panose="02020603050405020304" pitchFamily="18" charset="0"/>
                <a:ea typeface="宋体" panose="02010600030101010101" pitchFamily="2" charset="-122"/>
              </a:rPr>
              <a:t>1</a:t>
            </a:r>
            <a:r>
              <a:rPr lang="zh-CN" altLang="en-US" sz="2000" b="1" dirty="0">
                <a:solidFill>
                  <a:schemeClr val="tx2"/>
                </a:solidFill>
                <a:latin typeface="Times New Roman" panose="02020603050405020304" pitchFamily="18" charset="0"/>
                <a:ea typeface="宋体" panose="02010600030101010101" pitchFamily="2" charset="-122"/>
              </a:rPr>
              <a:t>）设变量</a:t>
            </a:r>
            <a:r>
              <a:rPr lang="en-US" altLang="zh-CN" sz="2000" b="1" dirty="0" err="1">
                <a:solidFill>
                  <a:schemeClr val="tx2"/>
                </a:solidFill>
                <a:latin typeface="Times New Roman" panose="02020603050405020304" pitchFamily="18" charset="0"/>
                <a:ea typeface="宋体" panose="02010600030101010101" pitchFamily="2" charset="-122"/>
              </a:rPr>
              <a:t>x</a:t>
            </a:r>
            <a:r>
              <a:rPr lang="en-US" altLang="zh-CN" sz="2000" b="1" baseline="-25000" dirty="0" err="1">
                <a:solidFill>
                  <a:schemeClr val="tx2"/>
                </a:solidFill>
                <a:latin typeface="Times New Roman" panose="02020603050405020304" pitchFamily="18" charset="0"/>
                <a:ea typeface="宋体" panose="02010600030101010101" pitchFamily="2" charset="-122"/>
              </a:rPr>
              <a:t>i,j</a:t>
            </a:r>
            <a:r>
              <a:rPr lang="en-US" altLang="zh-CN" sz="2000" b="1" dirty="0">
                <a:solidFill>
                  <a:schemeClr val="tx2"/>
                </a:solidFill>
                <a:latin typeface="Times New Roman" panose="02020603050405020304" pitchFamily="18" charset="0"/>
                <a:ea typeface="宋体" panose="02010600030101010101" pitchFamily="2" charset="-122"/>
              </a:rPr>
              <a:t>=0, 1: 1</a:t>
            </a:r>
            <a:r>
              <a:rPr lang="zh-CN" altLang="en-US" sz="2000" b="1" dirty="0">
                <a:solidFill>
                  <a:schemeClr val="tx2"/>
                </a:solidFill>
                <a:latin typeface="Times New Roman" panose="02020603050405020304" pitchFamily="18" charset="0"/>
                <a:ea typeface="宋体" panose="02010600030101010101" pitchFamily="2" charset="-122"/>
              </a:rPr>
              <a:t>表示巡警服务平台</a:t>
            </a:r>
            <a:r>
              <a:rPr lang="en-US" altLang="zh-CN" sz="2000" b="1" dirty="0">
                <a:solidFill>
                  <a:schemeClr val="tx2"/>
                </a:solidFill>
                <a:latin typeface="Times New Roman" panose="02020603050405020304" pitchFamily="18" charset="0"/>
                <a:ea typeface="宋体" panose="02010600030101010101" pitchFamily="2" charset="-122"/>
              </a:rPr>
              <a:t>j</a:t>
            </a:r>
            <a:r>
              <a:rPr lang="zh-CN" altLang="en-US" sz="2000" b="1" dirty="0">
                <a:solidFill>
                  <a:schemeClr val="tx2"/>
                </a:solidFill>
                <a:latin typeface="Times New Roman" panose="02020603050405020304" pitchFamily="18" charset="0"/>
                <a:ea typeface="宋体" panose="02010600030101010101" pitchFamily="2" charset="-122"/>
              </a:rPr>
              <a:t>服务于突发地</a:t>
            </a:r>
            <a:r>
              <a:rPr lang="en-US" altLang="zh-CN" sz="2000" b="1" dirty="0" err="1">
                <a:solidFill>
                  <a:schemeClr val="tx2"/>
                </a:solidFill>
                <a:latin typeface="Times New Roman" panose="02020603050405020304" pitchFamily="18" charset="0"/>
                <a:ea typeface="宋体" panose="02010600030101010101" pitchFamily="2" charset="-122"/>
              </a:rPr>
              <a:t>i</a:t>
            </a:r>
            <a:r>
              <a:rPr lang="zh-CN" altLang="en-US" sz="2000" b="1" dirty="0">
                <a:solidFill>
                  <a:schemeClr val="tx2"/>
                </a:solidFill>
                <a:latin typeface="Times New Roman" panose="02020603050405020304" pitchFamily="18" charset="0"/>
                <a:ea typeface="宋体" panose="02010600030101010101" pitchFamily="2" charset="-122"/>
              </a:rPr>
              <a:t>，否则为</a:t>
            </a:r>
            <a:r>
              <a:rPr lang="en-US" altLang="zh-CN" sz="2000" b="1" dirty="0">
                <a:solidFill>
                  <a:schemeClr val="tx2"/>
                </a:solidFill>
                <a:latin typeface="Times New Roman" panose="02020603050405020304" pitchFamily="18" charset="0"/>
                <a:ea typeface="宋体" panose="02010600030101010101" pitchFamily="2" charset="-122"/>
              </a:rPr>
              <a:t>0</a:t>
            </a:r>
          </a:p>
        </p:txBody>
      </p:sp>
      <p:sp>
        <p:nvSpPr>
          <p:cNvPr id="5" name="矩形 4">
            <a:extLst>
              <a:ext uri="{FF2B5EF4-FFF2-40B4-BE49-F238E27FC236}">
                <a16:creationId xmlns:a16="http://schemas.microsoft.com/office/drawing/2014/main" id="{6AD0B90A-C720-4A3C-9B76-38CF85A3E3C1}"/>
              </a:ext>
            </a:extLst>
          </p:cNvPr>
          <p:cNvSpPr/>
          <p:nvPr/>
        </p:nvSpPr>
        <p:spPr>
          <a:xfrm>
            <a:off x="893375" y="2939106"/>
            <a:ext cx="1853392" cy="408958"/>
          </a:xfrm>
          <a:prstGeom prst="rect">
            <a:avLst/>
          </a:prstGeom>
        </p:spPr>
        <p:txBody>
          <a:bodyPr wrap="none">
            <a:spAutoFit/>
          </a:bodyPr>
          <a:lstStyle/>
          <a:p>
            <a:pPr algn="just">
              <a:lnSpc>
                <a:spcPct val="110000"/>
              </a:lnSpc>
              <a:spcBef>
                <a:spcPct val="0"/>
              </a:spcBef>
            </a:pPr>
            <a:r>
              <a:rPr lang="en-US" altLang="zh-CN" sz="2000" b="1" dirty="0">
                <a:solidFill>
                  <a:schemeClr val="tx2"/>
                </a:solidFill>
                <a:latin typeface="Times New Roman" panose="02020603050405020304" pitchFamily="18" charset="0"/>
                <a:ea typeface="宋体" panose="02010600030101010101" pitchFamily="2" charset="-122"/>
              </a:rPr>
              <a:t>2</a:t>
            </a:r>
            <a:r>
              <a:rPr lang="zh-CN" altLang="en-US" sz="2000" b="1" dirty="0">
                <a:solidFill>
                  <a:schemeClr val="tx2"/>
                </a:solidFill>
                <a:latin typeface="Times New Roman" panose="02020603050405020304" pitchFamily="18" charset="0"/>
                <a:ea typeface="宋体" panose="02010600030101010101" pitchFamily="2" charset="-122"/>
              </a:rPr>
              <a:t>）数学规划：</a:t>
            </a:r>
            <a:endParaRPr lang="en-US" altLang="zh-CN" sz="2000" b="1" dirty="0">
              <a:solidFill>
                <a:schemeClr val="tx2"/>
              </a:solidFill>
              <a:latin typeface="Times New Roman" panose="02020603050405020304" pitchFamily="18" charset="0"/>
              <a:ea typeface="宋体" panose="02010600030101010101" pitchFamily="2" charset="-122"/>
            </a:endParaRPr>
          </a:p>
        </p:txBody>
      </p:sp>
      <p:sp>
        <p:nvSpPr>
          <p:cNvPr id="6" name="矩形 5">
            <a:extLst>
              <a:ext uri="{FF2B5EF4-FFF2-40B4-BE49-F238E27FC236}">
                <a16:creationId xmlns:a16="http://schemas.microsoft.com/office/drawing/2014/main" id="{BAFC6C25-8EFE-437E-AFD2-6EAD0552B411}"/>
              </a:ext>
            </a:extLst>
          </p:cNvPr>
          <p:cNvSpPr/>
          <p:nvPr/>
        </p:nvSpPr>
        <p:spPr>
          <a:xfrm>
            <a:off x="107504" y="923236"/>
            <a:ext cx="8784976" cy="1015663"/>
          </a:xfrm>
          <a:prstGeom prst="rect">
            <a:avLst/>
          </a:prstGeom>
        </p:spPr>
        <p:txBody>
          <a:bodyPr wrap="square">
            <a:spAutoFit/>
          </a:bodyPr>
          <a:lstStyle/>
          <a:p>
            <a:pPr marL="342900" lvl="0" indent="-342900" eaLnBrk="0" fontAlgn="base" hangingPunct="0">
              <a:spcBef>
                <a:spcPct val="0"/>
              </a:spcBef>
              <a:spcAft>
                <a:spcPct val="0"/>
              </a:spcAft>
              <a:buFont typeface="Wingdings" panose="05000000000000000000" pitchFamily="2" charset="2"/>
              <a:buChar char="p"/>
            </a:pPr>
            <a:r>
              <a:rPr lang="zh-CN" altLang="en-US" sz="2000" b="1" dirty="0">
                <a:latin typeface="Times New Roman" panose="02020603050405020304" pitchFamily="18" charset="0"/>
                <a:cs typeface="Times New Roman" panose="02020603050405020304" pitchFamily="18" charset="0"/>
              </a:rPr>
              <a:t>对于重大突发事件，需要调度全区</a:t>
            </a:r>
            <a:r>
              <a:rPr lang="en-US" altLang="zh-CN" sz="2000" b="1" dirty="0">
                <a:latin typeface="Times New Roman" panose="02020603050405020304" pitchFamily="18" charset="0"/>
                <a:cs typeface="Times New Roman" panose="02020603050405020304" pitchFamily="18" charset="0"/>
              </a:rPr>
              <a:t>20</a:t>
            </a:r>
            <a:r>
              <a:rPr lang="zh-CN" altLang="en-US" sz="2000" b="1" dirty="0">
                <a:latin typeface="Times New Roman" panose="02020603050405020304" pitchFamily="18" charset="0"/>
                <a:cs typeface="Times New Roman" panose="02020603050405020304" pitchFamily="18" charset="0"/>
              </a:rPr>
              <a:t>个交巡警服务平台的警力资源，对进出该区的</a:t>
            </a:r>
            <a:r>
              <a:rPr lang="en-US" altLang="zh-CN" sz="2000" b="1" dirty="0">
                <a:latin typeface="Times New Roman" panose="02020603050405020304" pitchFamily="18" charset="0"/>
                <a:cs typeface="Times New Roman" panose="02020603050405020304" pitchFamily="18" charset="0"/>
              </a:rPr>
              <a:t>13</a:t>
            </a:r>
            <a:r>
              <a:rPr lang="zh-CN" altLang="en-US" sz="2000" b="1" dirty="0">
                <a:latin typeface="Times New Roman" panose="02020603050405020304" pitchFamily="18" charset="0"/>
                <a:cs typeface="Times New Roman" panose="02020603050405020304" pitchFamily="18" charset="0"/>
              </a:rPr>
              <a:t>条交通要道实现快速全封锁。实际中一个平台的警力最多封锁一个路口，请给出该区交巡警服务平台警力合理的调度方案。</a:t>
            </a:r>
          </a:p>
        </p:txBody>
      </p:sp>
    </p:spTree>
    <p:extLst>
      <p:ext uri="{BB962C8B-B14F-4D97-AF65-F5344CB8AC3E}">
        <p14:creationId xmlns:p14="http://schemas.microsoft.com/office/powerpoint/2010/main" val="257208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P spid="13" grpId="0"/>
      <p:bldP spid="15" grpId="0"/>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9">
            <a:extLst>
              <a:ext uri="{FF2B5EF4-FFF2-40B4-BE49-F238E27FC236}">
                <a16:creationId xmlns:a16="http://schemas.microsoft.com/office/drawing/2014/main" id="{33175B94-F279-4F78-900F-72E4BCC584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49" name="Rectangle 16">
            <a:extLst>
              <a:ext uri="{FF2B5EF4-FFF2-40B4-BE49-F238E27FC236}">
                <a16:creationId xmlns:a16="http://schemas.microsoft.com/office/drawing/2014/main" id="{A471E070-A2F4-43F3-B69F-A5A8BFF202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2">
            <a:extLst>
              <a:ext uri="{FF2B5EF4-FFF2-40B4-BE49-F238E27FC236}">
                <a16:creationId xmlns:a16="http://schemas.microsoft.com/office/drawing/2014/main" id="{93672FB7-A814-47A6-8424-368714568215}"/>
              </a:ext>
            </a:extLst>
          </p:cNvPr>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9" name="Picture 2" descr="http://www.scut.edu.cn/publish2/news/intro/logo/resource/1smevus1otq84b.jpg">
            <a:extLst>
              <a:ext uri="{FF2B5EF4-FFF2-40B4-BE49-F238E27FC236}">
                <a16:creationId xmlns:a16="http://schemas.microsoft.com/office/drawing/2014/main" id="{2B1F1D18-2105-4947-9581-4C0C32BDD80E}"/>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20" name="矩形 19">
            <a:extLst>
              <a:ext uri="{FF2B5EF4-FFF2-40B4-BE49-F238E27FC236}">
                <a16:creationId xmlns:a16="http://schemas.microsoft.com/office/drawing/2014/main" id="{209635A4-4122-4F37-BD38-CFE4EB799287}"/>
              </a:ext>
            </a:extLst>
          </p:cNvPr>
          <p:cNvSpPr/>
          <p:nvPr/>
        </p:nvSpPr>
        <p:spPr>
          <a:xfrm>
            <a:off x="0" y="17164"/>
            <a:ext cx="9144000" cy="769441"/>
          </a:xfrm>
          <a:prstGeom prst="rect">
            <a:avLst/>
          </a:prstGeom>
        </p:spPr>
        <p:txBody>
          <a:bodyPr wrap="square">
            <a:spAutoFit/>
          </a:bodyPr>
          <a:lstStyle/>
          <a:p>
            <a:pPr algn="ctr"/>
            <a:r>
              <a:rPr lang="zh-CN" altLang="en-US" sz="4400" b="1" dirty="0">
                <a:latin typeface="+mj-ea"/>
              </a:rPr>
              <a:t>数学建模应用实例</a:t>
            </a:r>
          </a:p>
        </p:txBody>
      </p:sp>
      <p:sp>
        <p:nvSpPr>
          <p:cNvPr id="23" name="矩形 22">
            <a:extLst>
              <a:ext uri="{FF2B5EF4-FFF2-40B4-BE49-F238E27FC236}">
                <a16:creationId xmlns:a16="http://schemas.microsoft.com/office/drawing/2014/main" id="{4436E0CE-DAE3-44F7-8104-650212CF0592}"/>
              </a:ext>
            </a:extLst>
          </p:cNvPr>
          <p:cNvSpPr/>
          <p:nvPr/>
        </p:nvSpPr>
        <p:spPr>
          <a:xfrm>
            <a:off x="471088" y="2276872"/>
            <a:ext cx="8201824" cy="1086067"/>
          </a:xfrm>
          <a:prstGeom prst="rect">
            <a:avLst/>
          </a:prstGeom>
        </p:spPr>
        <p:txBody>
          <a:bodyPr wrap="square">
            <a:spAutoFit/>
          </a:bodyPr>
          <a:lstStyle/>
          <a:p>
            <a:pPr algn="just">
              <a:lnSpc>
                <a:spcPct val="110000"/>
              </a:lnSpc>
              <a:spcBef>
                <a:spcPct val="0"/>
              </a:spcBef>
            </a:pPr>
            <a:r>
              <a:rPr lang="en-US" altLang="zh-CN" sz="2000" b="1" dirty="0">
                <a:solidFill>
                  <a:schemeClr val="tx2"/>
                </a:solidFill>
              </a:rPr>
              <a:t>1</a:t>
            </a:r>
            <a:r>
              <a:rPr lang="zh-CN" altLang="en-US" sz="2000" b="1" dirty="0">
                <a:solidFill>
                  <a:schemeClr val="tx2"/>
                </a:solidFill>
              </a:rPr>
              <a:t>）平台配置方案均衡性和出警时间过长的指标：</a:t>
            </a:r>
            <a:endParaRPr lang="en-US" altLang="zh-CN" sz="2000" b="1" dirty="0">
              <a:solidFill>
                <a:schemeClr val="tx2"/>
              </a:solidFill>
            </a:endParaRPr>
          </a:p>
          <a:p>
            <a:pPr algn="just">
              <a:lnSpc>
                <a:spcPct val="110000"/>
              </a:lnSpc>
              <a:spcBef>
                <a:spcPct val="0"/>
              </a:spcBef>
            </a:pPr>
            <a:r>
              <a:rPr lang="en-US" altLang="zh-CN" sz="2000" b="1" dirty="0">
                <a:solidFill>
                  <a:schemeClr val="tx2"/>
                </a:solidFill>
              </a:rPr>
              <a:t>       a</a:t>
            </a:r>
            <a:r>
              <a:rPr lang="zh-CN" altLang="en-US" sz="2000" b="1" dirty="0">
                <a:solidFill>
                  <a:schemeClr val="tx2"/>
                </a:solidFill>
              </a:rPr>
              <a:t>）服务地点个数，出警距离，案发率等；</a:t>
            </a:r>
            <a:endParaRPr lang="en-US" altLang="zh-CN" sz="2000" b="1" dirty="0">
              <a:solidFill>
                <a:schemeClr val="tx2"/>
              </a:solidFill>
            </a:endParaRPr>
          </a:p>
          <a:p>
            <a:pPr algn="just">
              <a:lnSpc>
                <a:spcPct val="110000"/>
              </a:lnSpc>
              <a:spcBef>
                <a:spcPct val="0"/>
              </a:spcBef>
            </a:pPr>
            <a:r>
              <a:rPr lang="en-US" altLang="zh-CN" sz="2000" b="1" dirty="0">
                <a:solidFill>
                  <a:schemeClr val="tx2"/>
                </a:solidFill>
              </a:rPr>
              <a:t>       b</a:t>
            </a:r>
            <a:r>
              <a:rPr lang="zh-CN" altLang="en-US" sz="2000" b="1" dirty="0">
                <a:solidFill>
                  <a:schemeClr val="tx2"/>
                </a:solidFill>
              </a:rPr>
              <a:t>）对于平台</a:t>
            </a:r>
            <a:r>
              <a:rPr lang="en-US" altLang="zh-CN" sz="2000" b="1" dirty="0">
                <a:solidFill>
                  <a:schemeClr val="tx2"/>
                </a:solidFill>
              </a:rPr>
              <a:t>3min</a:t>
            </a:r>
            <a:r>
              <a:rPr lang="zh-CN" altLang="en-US" sz="2000" b="1" dirty="0">
                <a:solidFill>
                  <a:schemeClr val="tx2"/>
                </a:solidFill>
              </a:rPr>
              <a:t>无法到达的路段，应该通过在附近增加新平台</a:t>
            </a:r>
            <a:endParaRPr lang="en-US" altLang="zh-CN" sz="2000" b="1" dirty="0">
              <a:solidFill>
                <a:schemeClr val="tx2"/>
              </a:solidFill>
            </a:endParaRPr>
          </a:p>
        </p:txBody>
      </p:sp>
      <p:sp>
        <p:nvSpPr>
          <p:cNvPr id="2" name="矩形 1">
            <a:extLst>
              <a:ext uri="{FF2B5EF4-FFF2-40B4-BE49-F238E27FC236}">
                <a16:creationId xmlns:a16="http://schemas.microsoft.com/office/drawing/2014/main" id="{94A0F855-101A-4C48-85B6-5217EA7F7173}"/>
              </a:ext>
            </a:extLst>
          </p:cNvPr>
          <p:cNvSpPr/>
          <p:nvPr/>
        </p:nvSpPr>
        <p:spPr>
          <a:xfrm>
            <a:off x="251520" y="938183"/>
            <a:ext cx="8640960" cy="1015663"/>
          </a:xfrm>
          <a:prstGeom prst="rect">
            <a:avLst/>
          </a:prstGeom>
        </p:spPr>
        <p:txBody>
          <a:bodyPr wrap="square">
            <a:spAutoFit/>
          </a:bodyPr>
          <a:lstStyle/>
          <a:p>
            <a:pPr marL="342900" lvl="0" indent="-342900" eaLnBrk="0" fontAlgn="base" hangingPunct="0">
              <a:spcBef>
                <a:spcPct val="0"/>
              </a:spcBef>
              <a:spcAft>
                <a:spcPct val="0"/>
              </a:spcAft>
              <a:buFont typeface="Wingdings" panose="05000000000000000000" pitchFamily="2" charset="2"/>
              <a:buChar char="p"/>
            </a:pPr>
            <a:r>
              <a:rPr lang="zh-CN" altLang="en-US" sz="2000" b="1" dirty="0">
                <a:latin typeface="Times New Roman" panose="02020603050405020304" pitchFamily="18" charset="0"/>
                <a:cs typeface="Times New Roman" panose="02020603050405020304" pitchFamily="18" charset="0"/>
              </a:rPr>
              <a:t>根据现有交巡警服务平台的工作量不均衡和有些地方出警时间过长的实际情况，拟在该区内再增加</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至</a:t>
            </a:r>
            <a:r>
              <a:rPr lang="en-US" altLang="zh-CN" sz="2000" b="1" dirty="0">
                <a:latin typeface="Times New Roman" panose="02020603050405020304" pitchFamily="18" charset="0"/>
                <a:cs typeface="Times New Roman" panose="02020603050405020304" pitchFamily="18" charset="0"/>
              </a:rPr>
              <a:t>5</a:t>
            </a:r>
            <a:r>
              <a:rPr lang="zh-CN" altLang="en-US" sz="2000" b="1" dirty="0">
                <a:latin typeface="Times New Roman" panose="02020603050405020304" pitchFamily="18" charset="0"/>
                <a:cs typeface="Times New Roman" panose="02020603050405020304" pitchFamily="18" charset="0"/>
              </a:rPr>
              <a:t>个平台，请确定需要增加平台的具体个数和位置。</a:t>
            </a:r>
          </a:p>
        </p:txBody>
      </p:sp>
      <p:sp>
        <p:nvSpPr>
          <p:cNvPr id="25" name="Rectangle 5">
            <a:extLst>
              <a:ext uri="{FF2B5EF4-FFF2-40B4-BE49-F238E27FC236}">
                <a16:creationId xmlns:a16="http://schemas.microsoft.com/office/drawing/2014/main" id="{D8B11591-3ADF-4ADA-8637-88392644F879}"/>
              </a:ext>
            </a:extLst>
          </p:cNvPr>
          <p:cNvSpPr>
            <a:spLocks noChangeArrowheads="1"/>
          </p:cNvSpPr>
          <p:nvPr/>
        </p:nvSpPr>
        <p:spPr bwMode="auto">
          <a:xfrm>
            <a:off x="539552" y="3495062"/>
            <a:ext cx="3456384" cy="40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pPr>
            <a:r>
              <a:rPr kumimoji="0" lang="en-US" altLang="zh-CN" sz="2000" dirty="0">
                <a:solidFill>
                  <a:schemeClr val="tx2"/>
                </a:solidFill>
              </a:rPr>
              <a:t>2</a:t>
            </a:r>
            <a:r>
              <a:rPr kumimoji="0" lang="zh-CN" altLang="en-US" sz="2000" dirty="0">
                <a:solidFill>
                  <a:schemeClr val="tx2"/>
                </a:solidFill>
              </a:rPr>
              <a:t>）构建优化目标</a:t>
            </a:r>
            <a:r>
              <a:rPr kumimoji="0" lang="en-US" altLang="zh-CN" sz="2000" dirty="0">
                <a:solidFill>
                  <a:schemeClr val="tx2"/>
                </a:solidFill>
              </a:rPr>
              <a:t>(</a:t>
            </a:r>
            <a:r>
              <a:rPr kumimoji="0" lang="zh-CN" altLang="en-US" sz="2000" dirty="0">
                <a:solidFill>
                  <a:schemeClr val="tx2"/>
                </a:solidFill>
              </a:rPr>
              <a:t>均衡</a:t>
            </a:r>
            <a:r>
              <a:rPr kumimoji="0" lang="en-US" altLang="zh-CN" sz="2000" dirty="0">
                <a:solidFill>
                  <a:schemeClr val="tx2"/>
                </a:solidFill>
              </a:rPr>
              <a:t>)</a:t>
            </a:r>
          </a:p>
        </p:txBody>
      </p:sp>
      <p:graphicFrame>
        <p:nvGraphicFramePr>
          <p:cNvPr id="29" name="对象 28">
            <a:extLst>
              <a:ext uri="{FF2B5EF4-FFF2-40B4-BE49-F238E27FC236}">
                <a16:creationId xmlns:a16="http://schemas.microsoft.com/office/drawing/2014/main" id="{D1575DCE-2C96-49D9-B2CE-0911CA5EE034}"/>
              </a:ext>
            </a:extLst>
          </p:cNvPr>
          <p:cNvGraphicFramePr>
            <a:graphicFrameLocks noChangeAspect="1"/>
          </p:cNvGraphicFramePr>
          <p:nvPr>
            <p:extLst>
              <p:ext uri="{D42A27DB-BD31-4B8C-83A1-F6EECF244321}">
                <p14:modId xmlns:p14="http://schemas.microsoft.com/office/powerpoint/2010/main" val="4283436263"/>
              </p:ext>
            </p:extLst>
          </p:nvPr>
        </p:nvGraphicFramePr>
        <p:xfrm>
          <a:off x="3275856" y="3970898"/>
          <a:ext cx="3074987" cy="858838"/>
        </p:xfrm>
        <a:graphic>
          <a:graphicData uri="http://schemas.openxmlformats.org/presentationml/2006/ole">
            <mc:AlternateContent xmlns:mc="http://schemas.openxmlformats.org/markup-compatibility/2006">
              <mc:Choice xmlns:v="urn:schemas-microsoft-com:vml" Requires="v">
                <p:oleObj spid="_x0000_s100366" name="Equation" r:id="rId4" imgW="1726920" imgH="482400" progId="Equation.DSMT4">
                  <p:embed/>
                </p:oleObj>
              </mc:Choice>
              <mc:Fallback>
                <p:oleObj name="Equation" r:id="rId4" imgW="1726920" imgH="482400" progId="Equation.DSMT4">
                  <p:embed/>
                  <p:pic>
                    <p:nvPicPr>
                      <p:cNvPr id="8" name="对象 7">
                        <a:extLst>
                          <a:ext uri="{FF2B5EF4-FFF2-40B4-BE49-F238E27FC236}">
                            <a16:creationId xmlns:a16="http://schemas.microsoft.com/office/drawing/2014/main" id="{9E47177E-5415-425A-A157-728903716087}"/>
                          </a:ext>
                        </a:extLst>
                      </p:cNvPr>
                      <p:cNvPicPr/>
                      <p:nvPr/>
                    </p:nvPicPr>
                    <p:blipFill>
                      <a:blip r:embed="rId5"/>
                      <a:stretch>
                        <a:fillRect/>
                      </a:stretch>
                    </p:blipFill>
                    <p:spPr>
                      <a:xfrm>
                        <a:off x="3275856" y="3970898"/>
                        <a:ext cx="3074987" cy="858838"/>
                      </a:xfrm>
                      <a:prstGeom prst="rect">
                        <a:avLst/>
                      </a:prstGeom>
                    </p:spPr>
                  </p:pic>
                </p:oleObj>
              </mc:Fallback>
            </mc:AlternateContent>
          </a:graphicData>
        </a:graphic>
      </p:graphicFrame>
      <p:sp>
        <p:nvSpPr>
          <p:cNvPr id="30" name="矩形: 圆角 29">
            <a:extLst>
              <a:ext uri="{FF2B5EF4-FFF2-40B4-BE49-F238E27FC236}">
                <a16:creationId xmlns:a16="http://schemas.microsoft.com/office/drawing/2014/main" id="{89739D68-87F8-4A65-9059-8BD855FBF1FA}"/>
              </a:ext>
            </a:extLst>
          </p:cNvPr>
          <p:cNvSpPr/>
          <p:nvPr/>
        </p:nvSpPr>
        <p:spPr>
          <a:xfrm>
            <a:off x="5044132" y="4066398"/>
            <a:ext cx="936104" cy="63447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4424B1FB-673C-44E2-9EBA-B13AEB234067}"/>
              </a:ext>
            </a:extLst>
          </p:cNvPr>
          <p:cNvSpPr/>
          <p:nvPr/>
        </p:nvSpPr>
        <p:spPr>
          <a:xfrm>
            <a:off x="4032941" y="3954862"/>
            <a:ext cx="1944216" cy="957243"/>
          </a:xfrm>
          <a:prstGeom prst="roundRect">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endParaRPr>
          </a:p>
        </p:txBody>
      </p:sp>
      <p:sp>
        <p:nvSpPr>
          <p:cNvPr id="33" name="标注: 弯曲线形 32">
            <a:extLst>
              <a:ext uri="{FF2B5EF4-FFF2-40B4-BE49-F238E27FC236}">
                <a16:creationId xmlns:a16="http://schemas.microsoft.com/office/drawing/2014/main" id="{0FFFDEE2-0DCA-41F4-9434-5C35D81C43DE}"/>
              </a:ext>
            </a:extLst>
          </p:cNvPr>
          <p:cNvSpPr/>
          <p:nvPr/>
        </p:nvSpPr>
        <p:spPr>
          <a:xfrm>
            <a:off x="5832064" y="3548675"/>
            <a:ext cx="1652180" cy="446213"/>
          </a:xfrm>
          <a:prstGeom prst="borderCallout2">
            <a:avLst>
              <a:gd name="adj1" fmla="val 24817"/>
              <a:gd name="adj2" fmla="val -639"/>
              <a:gd name="adj3" fmla="val 29151"/>
              <a:gd name="adj4" fmla="val -9108"/>
              <a:gd name="adj5" fmla="val 139370"/>
              <a:gd name="adj6" fmla="val -8604"/>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2">
                    <a:lumMod val="60000"/>
                    <a:lumOff val="40000"/>
                  </a:schemeClr>
                </a:solidFill>
              </a:rPr>
              <a:t>第</a:t>
            </a:r>
            <a:r>
              <a:rPr lang="en-US" altLang="zh-CN" sz="1400" dirty="0">
                <a:solidFill>
                  <a:schemeClr val="tx2">
                    <a:lumMod val="60000"/>
                    <a:lumOff val="40000"/>
                  </a:schemeClr>
                </a:solidFill>
              </a:rPr>
              <a:t>j</a:t>
            </a:r>
            <a:r>
              <a:rPr lang="zh-CN" altLang="en-US" sz="1400" dirty="0">
                <a:solidFill>
                  <a:schemeClr val="tx2">
                    <a:lumMod val="60000"/>
                    <a:lumOff val="40000"/>
                  </a:schemeClr>
                </a:solidFill>
              </a:rPr>
              <a:t>个服务平台需要服务的距离之和</a:t>
            </a:r>
          </a:p>
        </p:txBody>
      </p:sp>
      <p:sp>
        <p:nvSpPr>
          <p:cNvPr id="34" name="标注: 弯曲线形 33">
            <a:extLst>
              <a:ext uri="{FF2B5EF4-FFF2-40B4-BE49-F238E27FC236}">
                <a16:creationId xmlns:a16="http://schemas.microsoft.com/office/drawing/2014/main" id="{CF8A3214-B8EC-4BF4-9DD0-4E0194521912}"/>
              </a:ext>
            </a:extLst>
          </p:cNvPr>
          <p:cNvSpPr/>
          <p:nvPr/>
        </p:nvSpPr>
        <p:spPr>
          <a:xfrm>
            <a:off x="5220072" y="4971906"/>
            <a:ext cx="1652180" cy="446213"/>
          </a:xfrm>
          <a:prstGeom prst="borderCallout2">
            <a:avLst>
              <a:gd name="adj1" fmla="val 18750"/>
              <a:gd name="adj2" fmla="val -8333"/>
              <a:gd name="adj3" fmla="val 18750"/>
              <a:gd name="adj4" fmla="val -16667"/>
              <a:gd name="adj5" fmla="val -20654"/>
              <a:gd name="adj6" fmla="val -17439"/>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2">
                    <a:lumMod val="60000"/>
                    <a:lumOff val="40000"/>
                  </a:schemeClr>
                </a:solidFill>
              </a:rPr>
              <a:t>最忙的服务平台的行驶距离</a:t>
            </a:r>
          </a:p>
        </p:txBody>
      </p:sp>
      <p:sp>
        <p:nvSpPr>
          <p:cNvPr id="35" name="Rectangle 5">
            <a:extLst>
              <a:ext uri="{FF2B5EF4-FFF2-40B4-BE49-F238E27FC236}">
                <a16:creationId xmlns:a16="http://schemas.microsoft.com/office/drawing/2014/main" id="{EB3E34E9-77C1-466C-A189-B574D75FBD00}"/>
              </a:ext>
            </a:extLst>
          </p:cNvPr>
          <p:cNvSpPr>
            <a:spLocks noChangeArrowheads="1"/>
          </p:cNvSpPr>
          <p:nvPr/>
        </p:nvSpPr>
        <p:spPr bwMode="auto">
          <a:xfrm>
            <a:off x="471088" y="5526827"/>
            <a:ext cx="8277376" cy="108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pPr>
            <a:r>
              <a:rPr kumimoji="0" lang="en-US" altLang="zh-CN" sz="2000" dirty="0">
                <a:solidFill>
                  <a:schemeClr val="tx2"/>
                </a:solidFill>
              </a:rPr>
              <a:t>3</a:t>
            </a:r>
            <a:r>
              <a:rPr kumimoji="0" lang="zh-CN" altLang="en-US" sz="2000" dirty="0">
                <a:solidFill>
                  <a:schemeClr val="tx2"/>
                </a:solidFill>
              </a:rPr>
              <a:t>）思路：</a:t>
            </a:r>
            <a:r>
              <a:rPr kumimoji="0" lang="en-US" altLang="zh-CN" sz="2000" dirty="0">
                <a:solidFill>
                  <a:schemeClr val="tx2"/>
                </a:solidFill>
              </a:rPr>
              <a:t>a</a:t>
            </a:r>
            <a:r>
              <a:rPr kumimoji="0" lang="zh-CN" altLang="en-US" sz="2000" dirty="0">
                <a:solidFill>
                  <a:schemeClr val="tx2"/>
                </a:solidFill>
              </a:rPr>
              <a:t>）若存在平台无法到达的路段，增加新平台，设其坐标为</a:t>
            </a:r>
            <a:r>
              <a:rPr kumimoji="0" lang="en-US" altLang="zh-CN" sz="2000" dirty="0">
                <a:solidFill>
                  <a:schemeClr val="tx2"/>
                </a:solidFill>
              </a:rPr>
              <a:t>(</a:t>
            </a:r>
            <a:r>
              <a:rPr kumimoji="0" lang="en-US" altLang="zh-CN" sz="2000" dirty="0" err="1">
                <a:solidFill>
                  <a:schemeClr val="tx2"/>
                </a:solidFill>
              </a:rPr>
              <a:t>y</a:t>
            </a:r>
            <a:r>
              <a:rPr kumimoji="0" lang="en-US" altLang="zh-CN" sz="2000" baseline="-25000" dirty="0" err="1">
                <a:solidFill>
                  <a:schemeClr val="tx2"/>
                </a:solidFill>
              </a:rPr>
              <a:t>j</a:t>
            </a:r>
            <a:r>
              <a:rPr kumimoji="0" lang="en-US" altLang="zh-CN" sz="2000" dirty="0">
                <a:solidFill>
                  <a:schemeClr val="tx2"/>
                </a:solidFill>
              </a:rPr>
              <a:t>, </a:t>
            </a:r>
            <a:r>
              <a:rPr kumimoji="0" lang="en-US" altLang="zh-CN" sz="2000" dirty="0" err="1">
                <a:solidFill>
                  <a:schemeClr val="tx2"/>
                </a:solidFill>
              </a:rPr>
              <a:t>z</a:t>
            </a:r>
            <a:r>
              <a:rPr kumimoji="0" lang="en-US" altLang="zh-CN" sz="2000" baseline="-25000" dirty="0" err="1">
                <a:solidFill>
                  <a:schemeClr val="tx2"/>
                </a:solidFill>
              </a:rPr>
              <a:t>j</a:t>
            </a:r>
            <a:r>
              <a:rPr kumimoji="0" lang="en-US" altLang="zh-CN" sz="2000" dirty="0">
                <a:solidFill>
                  <a:schemeClr val="tx2"/>
                </a:solidFill>
              </a:rPr>
              <a:t>)</a:t>
            </a:r>
            <a:r>
              <a:rPr kumimoji="0" lang="zh-CN" altLang="en-US" sz="2000" dirty="0">
                <a:solidFill>
                  <a:schemeClr val="tx2"/>
                </a:solidFill>
              </a:rPr>
              <a:t>；</a:t>
            </a:r>
            <a:r>
              <a:rPr kumimoji="0" lang="en-US" altLang="zh-CN" sz="2000" dirty="0">
                <a:solidFill>
                  <a:schemeClr val="tx2"/>
                </a:solidFill>
              </a:rPr>
              <a:t>b</a:t>
            </a:r>
            <a:r>
              <a:rPr kumimoji="0" lang="zh-CN" altLang="en-US" sz="2000" dirty="0">
                <a:solidFill>
                  <a:schemeClr val="tx2"/>
                </a:solidFill>
              </a:rPr>
              <a:t>）再根据上述均衡目标分配平台；</a:t>
            </a:r>
            <a:r>
              <a:rPr kumimoji="0" lang="en-US" altLang="zh-CN" sz="2000" dirty="0">
                <a:solidFill>
                  <a:schemeClr val="tx2"/>
                </a:solidFill>
              </a:rPr>
              <a:t>d</a:t>
            </a:r>
            <a:r>
              <a:rPr kumimoji="0" lang="zh-CN" altLang="en-US" sz="2000" dirty="0">
                <a:solidFill>
                  <a:schemeClr val="tx2"/>
                </a:solidFill>
              </a:rPr>
              <a:t>）按照上述思路依次增加</a:t>
            </a:r>
            <a:r>
              <a:rPr kumimoji="0" lang="en-US" altLang="zh-CN" sz="2000" dirty="0">
                <a:solidFill>
                  <a:schemeClr val="tx2"/>
                </a:solidFill>
              </a:rPr>
              <a:t>2</a:t>
            </a:r>
            <a:r>
              <a:rPr kumimoji="0" lang="zh-CN" altLang="en-US" sz="2000" dirty="0">
                <a:solidFill>
                  <a:schemeClr val="tx2"/>
                </a:solidFill>
              </a:rPr>
              <a:t>至</a:t>
            </a:r>
            <a:r>
              <a:rPr kumimoji="0" lang="en-US" altLang="zh-CN" sz="2000" dirty="0">
                <a:solidFill>
                  <a:schemeClr val="tx2"/>
                </a:solidFill>
              </a:rPr>
              <a:t>5</a:t>
            </a:r>
            <a:r>
              <a:rPr kumimoji="0" lang="zh-CN" altLang="en-US" sz="2000" dirty="0">
                <a:solidFill>
                  <a:schemeClr val="tx2"/>
                </a:solidFill>
              </a:rPr>
              <a:t>个平台，选取最优情况。</a:t>
            </a:r>
            <a:endParaRPr kumimoji="0" lang="en-US" altLang="zh-CN" sz="2000" dirty="0">
              <a:solidFill>
                <a:schemeClr val="tx2"/>
              </a:solidFill>
            </a:endParaRPr>
          </a:p>
        </p:txBody>
      </p:sp>
    </p:spTree>
    <p:extLst>
      <p:ext uri="{BB962C8B-B14F-4D97-AF65-F5344CB8AC3E}">
        <p14:creationId xmlns:p14="http://schemas.microsoft.com/office/powerpoint/2010/main" val="308952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30" grpId="0" animBg="1"/>
      <p:bldP spid="31" grpId="0" animBg="1"/>
      <p:bldP spid="33" grpId="0" animBg="1"/>
      <p:bldP spid="34"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5</a:t>
            </a:fld>
            <a:endParaRPr lang="zh-CN" altLang="en-US" b="1" dirty="0">
              <a:solidFill>
                <a:srgbClr val="FF0000"/>
              </a:solidFill>
            </a:endParaRPr>
          </a:p>
        </p:txBody>
      </p:sp>
      <p:sp>
        <p:nvSpPr>
          <p:cNvPr id="2" name="矩形 1"/>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图的概念</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2" cstate="print"/>
          <a:srcRect/>
          <a:stretch>
            <a:fillRect/>
          </a:stretch>
        </p:blipFill>
        <p:spPr bwMode="auto">
          <a:xfrm>
            <a:off x="62880" y="44624"/>
            <a:ext cx="692696" cy="692696"/>
          </a:xfrm>
          <a:prstGeom prst="rect">
            <a:avLst/>
          </a:prstGeom>
          <a:noFill/>
        </p:spPr>
      </p:pic>
      <p:sp>
        <p:nvSpPr>
          <p:cNvPr id="11" name="Text Box 112">
            <a:extLst>
              <a:ext uri="{FF2B5EF4-FFF2-40B4-BE49-F238E27FC236}">
                <a16:creationId xmlns:a16="http://schemas.microsoft.com/office/drawing/2014/main" id="{710B07D9-8DCE-4583-978F-9CA19AC65B56}"/>
              </a:ext>
            </a:extLst>
          </p:cNvPr>
          <p:cNvSpPr txBox="1">
            <a:spLocks noChangeArrowheads="1"/>
          </p:cNvSpPr>
          <p:nvPr/>
        </p:nvSpPr>
        <p:spPr bwMode="auto">
          <a:xfrm>
            <a:off x="323528" y="1020869"/>
            <a:ext cx="7993063"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00B050"/>
                </a:solidFill>
              </a:rPr>
              <a:t>  </a:t>
            </a:r>
            <a:r>
              <a:rPr kumimoji="1" lang="zh-CN" altLang="en-US" sz="2800" b="1" dirty="0">
                <a:solidFill>
                  <a:srgbClr val="00B050"/>
                </a:solidFill>
                <a:latin typeface="Times New Roman" panose="02020603050405020304" pitchFamily="18" charset="0"/>
              </a:rPr>
              <a:t>定义 </a:t>
            </a:r>
            <a:r>
              <a:rPr kumimoji="1" lang="zh-CN" altLang="en-US" sz="2800" b="1" dirty="0">
                <a:latin typeface="Times New Roman" panose="02020603050405020304" pitchFamily="18" charset="0"/>
              </a:rPr>
              <a:t>对图中的每条边指定一个方向，就称为</a:t>
            </a:r>
            <a:r>
              <a:rPr kumimoji="1" lang="zh-CN" altLang="en-US" sz="2800" b="1" dirty="0">
                <a:solidFill>
                  <a:schemeClr val="tx2">
                    <a:lumMod val="60000"/>
                    <a:lumOff val="40000"/>
                  </a:schemeClr>
                </a:solidFill>
                <a:latin typeface="Times New Roman" panose="02020603050405020304" pitchFamily="18" charset="0"/>
              </a:rPr>
              <a:t>有向弧</a:t>
            </a:r>
            <a:r>
              <a:rPr kumimoji="1" lang="zh-CN" altLang="en-US" sz="2800" b="1" dirty="0">
                <a:latin typeface="Times New Roman" panose="02020603050405020304" pitchFamily="18" charset="0"/>
              </a:rPr>
              <a:t>或</a:t>
            </a:r>
            <a:r>
              <a:rPr kumimoji="1" lang="zh-CN" altLang="en-US" sz="2800" b="1" dirty="0">
                <a:solidFill>
                  <a:schemeClr val="tx2">
                    <a:lumMod val="60000"/>
                    <a:lumOff val="40000"/>
                  </a:schemeClr>
                </a:solidFill>
                <a:latin typeface="Times New Roman" panose="02020603050405020304" pitchFamily="18" charset="0"/>
              </a:rPr>
              <a:t>有向边</a:t>
            </a:r>
            <a:r>
              <a:rPr kumimoji="1" lang="zh-CN" altLang="en-US" sz="2800" b="1" dirty="0">
                <a:latin typeface="Times New Roman" panose="02020603050405020304" pitchFamily="18" charset="0"/>
              </a:rPr>
              <a:t>，对应的图称为</a:t>
            </a:r>
            <a:r>
              <a:rPr kumimoji="1" lang="zh-CN" altLang="en-US" sz="2800" b="1" dirty="0">
                <a:solidFill>
                  <a:srgbClr val="FF0000"/>
                </a:solidFill>
                <a:latin typeface="Times New Roman" panose="02020603050405020304" pitchFamily="18" charset="0"/>
              </a:rPr>
              <a:t>有向图</a:t>
            </a:r>
            <a:r>
              <a:rPr kumimoji="1" lang="zh-CN" altLang="en-US" sz="2800" b="1" dirty="0">
                <a:latin typeface="Times New Roman" panose="02020603050405020304" pitchFamily="18" charset="0"/>
              </a:rPr>
              <a:t>。边没有方向的图称为</a:t>
            </a:r>
            <a:r>
              <a:rPr kumimoji="1" lang="zh-CN" altLang="en-US" sz="2800" b="1" dirty="0">
                <a:solidFill>
                  <a:srgbClr val="FF0000"/>
                </a:solidFill>
                <a:latin typeface="Times New Roman" panose="02020603050405020304" pitchFamily="18" charset="0"/>
              </a:rPr>
              <a:t>无向图</a:t>
            </a:r>
            <a:r>
              <a:rPr kumimoji="1" lang="zh-CN" altLang="en-US" sz="2800" b="1" dirty="0">
                <a:latin typeface="Times New Roman" panose="02020603050405020304" pitchFamily="18" charset="0"/>
              </a:rPr>
              <a:t>。</a:t>
            </a:r>
            <a:endParaRPr kumimoji="1" lang="en-US" altLang="zh-CN" sz="2800" b="1" dirty="0">
              <a:latin typeface="Times New Roman" panose="02020603050405020304" pitchFamily="18" charset="0"/>
            </a:endParaRPr>
          </a:p>
          <a:p>
            <a:pPr>
              <a:spcBef>
                <a:spcPct val="50000"/>
              </a:spcBef>
            </a:pPr>
            <a:endParaRPr kumimoji="1" lang="en-US" altLang="zh-CN" sz="2800" b="1" dirty="0">
              <a:latin typeface="Times New Roman" panose="02020603050405020304" pitchFamily="18" charset="0"/>
            </a:endParaRPr>
          </a:p>
          <a:p>
            <a:pPr>
              <a:spcBef>
                <a:spcPct val="50000"/>
              </a:spcBef>
            </a:pPr>
            <a:endParaRPr kumimoji="1" lang="en-US" altLang="zh-CN" sz="2800" b="1" dirty="0">
              <a:latin typeface="Times New Roman" panose="02020603050405020304" pitchFamily="18" charset="0"/>
            </a:endParaRPr>
          </a:p>
          <a:p>
            <a:pPr>
              <a:spcBef>
                <a:spcPct val="50000"/>
              </a:spcBef>
            </a:pPr>
            <a:r>
              <a:rPr kumimoji="1" lang="zh-CN" altLang="en-US" sz="2400" b="1" dirty="0">
                <a:latin typeface="Times New Roman" panose="02020603050405020304" pitchFamily="18" charset="0"/>
              </a:rPr>
              <a:t>如上图的有向弧，可记为</a:t>
            </a:r>
            <a:r>
              <a:rPr kumimoji="1" lang="en-US" altLang="zh-CN" sz="2400" b="1" dirty="0">
                <a:latin typeface="Times New Roman" panose="02020603050405020304" pitchFamily="18" charset="0"/>
              </a:rPr>
              <a:t>a=(</a:t>
            </a:r>
            <a:r>
              <a:rPr kumimoji="1" lang="en-US" altLang="zh-CN" sz="2400" b="1" dirty="0" err="1">
                <a:latin typeface="Times New Roman" panose="02020603050405020304" pitchFamily="18" charset="0"/>
              </a:rPr>
              <a:t>u,v</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，其中</a:t>
            </a:r>
            <a:r>
              <a:rPr kumimoji="1" lang="en-US" altLang="zh-CN" sz="2400" b="1" dirty="0">
                <a:latin typeface="Times New Roman" panose="02020603050405020304" pitchFamily="18" charset="0"/>
              </a:rPr>
              <a:t>v</a:t>
            </a:r>
            <a:r>
              <a:rPr kumimoji="1" lang="zh-CN" altLang="en-US" sz="2400" b="1" dirty="0">
                <a:latin typeface="Times New Roman" panose="02020603050405020304" pitchFamily="18" charset="0"/>
              </a:rPr>
              <a:t>称为</a:t>
            </a:r>
            <a:r>
              <a:rPr kumimoji="1" lang="en-US" altLang="zh-CN" sz="2400" b="1" dirty="0">
                <a:latin typeface="Times New Roman" panose="02020603050405020304" pitchFamily="18" charset="0"/>
              </a:rPr>
              <a:t>a</a:t>
            </a:r>
            <a:r>
              <a:rPr kumimoji="1" lang="zh-CN" altLang="en-US" sz="2400" b="1" dirty="0">
                <a:latin typeface="Times New Roman" panose="02020603050405020304" pitchFamily="18" charset="0"/>
              </a:rPr>
              <a:t>的头，</a:t>
            </a:r>
            <a:r>
              <a:rPr kumimoji="1" lang="en-US" altLang="zh-CN" sz="2400" b="1" dirty="0">
                <a:latin typeface="Times New Roman" panose="02020603050405020304" pitchFamily="18" charset="0"/>
              </a:rPr>
              <a:t>u</a:t>
            </a:r>
            <a:r>
              <a:rPr kumimoji="1" lang="zh-CN" altLang="en-US" sz="2400" b="1" dirty="0">
                <a:latin typeface="Times New Roman" panose="02020603050405020304" pitchFamily="18" charset="0"/>
              </a:rPr>
              <a:t>称为</a:t>
            </a:r>
            <a:r>
              <a:rPr kumimoji="1" lang="en-US" altLang="zh-CN" sz="2400" b="1" dirty="0">
                <a:latin typeface="Times New Roman" panose="02020603050405020304" pitchFamily="18" charset="0"/>
              </a:rPr>
              <a:t>a</a:t>
            </a:r>
            <a:r>
              <a:rPr kumimoji="1" lang="zh-CN" altLang="en-US" sz="2400" b="1" dirty="0">
                <a:latin typeface="Times New Roman" panose="02020603050405020304" pitchFamily="18" charset="0"/>
              </a:rPr>
              <a:t>的尾。</a:t>
            </a:r>
            <a:endParaRPr kumimoji="1" lang="en-US" altLang="zh-CN" sz="2400" b="1" dirty="0">
              <a:latin typeface="Times New Roman" panose="02020603050405020304" pitchFamily="18" charset="0"/>
            </a:endParaRPr>
          </a:p>
        </p:txBody>
      </p:sp>
      <p:sp>
        <p:nvSpPr>
          <p:cNvPr id="4" name="椭圆 3">
            <a:extLst>
              <a:ext uri="{FF2B5EF4-FFF2-40B4-BE49-F238E27FC236}">
                <a16:creationId xmlns:a16="http://schemas.microsoft.com/office/drawing/2014/main" id="{FF0F8006-E974-44C6-85B2-1F16CC714113}"/>
              </a:ext>
            </a:extLst>
          </p:cNvPr>
          <p:cNvSpPr/>
          <p:nvPr/>
        </p:nvSpPr>
        <p:spPr>
          <a:xfrm>
            <a:off x="2555776" y="2986567"/>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u</a:t>
            </a:r>
            <a:endParaRPr lang="zh-CN" altLang="en-US" sz="2000" dirty="0">
              <a:solidFill>
                <a:schemeClr val="tx1"/>
              </a:solidFill>
            </a:endParaRPr>
          </a:p>
        </p:txBody>
      </p:sp>
      <p:sp>
        <p:nvSpPr>
          <p:cNvPr id="40" name="椭圆 39">
            <a:extLst>
              <a:ext uri="{FF2B5EF4-FFF2-40B4-BE49-F238E27FC236}">
                <a16:creationId xmlns:a16="http://schemas.microsoft.com/office/drawing/2014/main" id="{53215838-86C9-43F3-823E-D01536EA971F}"/>
              </a:ext>
            </a:extLst>
          </p:cNvPr>
          <p:cNvSpPr/>
          <p:nvPr/>
        </p:nvSpPr>
        <p:spPr>
          <a:xfrm>
            <a:off x="4644008" y="2964851"/>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v</a:t>
            </a:r>
            <a:endParaRPr lang="zh-CN" altLang="en-US" sz="2000" dirty="0">
              <a:solidFill>
                <a:schemeClr val="tx1"/>
              </a:solidFill>
            </a:endParaRPr>
          </a:p>
        </p:txBody>
      </p:sp>
      <p:cxnSp>
        <p:nvCxnSpPr>
          <p:cNvPr id="6" name="直接箭头连接符 5">
            <a:extLst>
              <a:ext uri="{FF2B5EF4-FFF2-40B4-BE49-F238E27FC236}">
                <a16:creationId xmlns:a16="http://schemas.microsoft.com/office/drawing/2014/main" id="{35409FCA-8B4D-4F75-BC0A-8738F8BF60C0}"/>
              </a:ext>
            </a:extLst>
          </p:cNvPr>
          <p:cNvCxnSpPr>
            <a:stCxn id="4" idx="6"/>
            <a:endCxn id="40" idx="2"/>
          </p:cNvCxnSpPr>
          <p:nvPr/>
        </p:nvCxnSpPr>
        <p:spPr>
          <a:xfrm flipV="1">
            <a:off x="2915816" y="3144871"/>
            <a:ext cx="1728192" cy="2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92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6</a:t>
            </a:fld>
            <a:endParaRPr lang="zh-CN" altLang="en-US" b="1" dirty="0">
              <a:solidFill>
                <a:srgbClr val="FF0000"/>
              </a:solidFill>
            </a:endParaRPr>
          </a:p>
        </p:txBody>
      </p:sp>
      <p:sp>
        <p:nvSpPr>
          <p:cNvPr id="2" name="矩形 1"/>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图的概念</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1" name="Text Box 112">
            <a:extLst>
              <a:ext uri="{FF2B5EF4-FFF2-40B4-BE49-F238E27FC236}">
                <a16:creationId xmlns:a16="http://schemas.microsoft.com/office/drawing/2014/main" id="{710B07D9-8DCE-4583-978F-9CA19AC65B56}"/>
              </a:ext>
            </a:extLst>
          </p:cNvPr>
          <p:cNvSpPr txBox="1">
            <a:spLocks noChangeArrowheads="1"/>
          </p:cNvSpPr>
          <p:nvPr/>
        </p:nvSpPr>
        <p:spPr bwMode="auto">
          <a:xfrm>
            <a:off x="323528" y="1034733"/>
            <a:ext cx="856895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solidFill>
                  <a:srgbClr val="00B050"/>
                </a:solidFill>
                <a:latin typeface="Times New Roman" panose="02020603050405020304" pitchFamily="18" charset="0"/>
              </a:rPr>
              <a:t>定义 </a:t>
            </a:r>
            <a:r>
              <a:rPr kumimoji="1" lang="zh-CN" altLang="en-US" sz="2800" b="1" dirty="0">
                <a:latin typeface="Times New Roman" panose="02020603050405020304" pitchFamily="18" charset="0"/>
              </a:rPr>
              <a:t>若图</a:t>
            </a:r>
            <a:r>
              <a:rPr kumimoji="1" lang="en-US" altLang="zh-CN" sz="2800" b="1" i="1" dirty="0">
                <a:latin typeface="Times New Roman" panose="02020603050405020304" pitchFamily="18" charset="0"/>
              </a:rPr>
              <a:t>G=(V(G),E(G))</a:t>
            </a:r>
            <a:r>
              <a:rPr kumimoji="1" lang="zh-CN" altLang="en-US" sz="2800" b="1" dirty="0">
                <a:latin typeface="Times New Roman" panose="02020603050405020304" pitchFamily="18" charset="0"/>
              </a:rPr>
              <a:t>的每一条边</a:t>
            </a:r>
            <a:r>
              <a:rPr kumimoji="1" lang="en-US" altLang="zh-CN" sz="2800" b="1" dirty="0">
                <a:latin typeface="Times New Roman" panose="02020603050405020304" pitchFamily="18" charset="0"/>
              </a:rPr>
              <a:t>e</a:t>
            </a:r>
            <a:r>
              <a:rPr kumimoji="1" lang="zh-CN" altLang="en-US" sz="2800" b="1" dirty="0">
                <a:latin typeface="Times New Roman" panose="02020603050405020304" pitchFamily="18" charset="0"/>
              </a:rPr>
              <a:t>都赋以一个实数</a:t>
            </a:r>
            <a:r>
              <a:rPr kumimoji="1" lang="en-US" altLang="zh-CN" sz="2800" b="1" i="1" dirty="0">
                <a:latin typeface="Times New Roman" panose="02020603050405020304" pitchFamily="18" charset="0"/>
              </a:rPr>
              <a:t>w(e)</a:t>
            </a: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，称</a:t>
            </a:r>
            <a:r>
              <a:rPr kumimoji="1" lang="en-US" altLang="zh-CN" sz="2800" b="1" i="1" dirty="0">
                <a:latin typeface="Times New Roman" panose="02020603050405020304" pitchFamily="18" charset="0"/>
              </a:rPr>
              <a:t>w(e)</a:t>
            </a:r>
            <a:r>
              <a:rPr kumimoji="1" lang="zh-CN" altLang="en-US" sz="2800" b="1" dirty="0">
                <a:latin typeface="Times New Roman" panose="02020603050405020304" pitchFamily="18" charset="0"/>
              </a:rPr>
              <a:t>为边</a:t>
            </a:r>
            <a:r>
              <a:rPr kumimoji="1" lang="en-US" altLang="zh-CN" sz="2800" b="1" i="1" dirty="0">
                <a:latin typeface="Times New Roman" panose="02020603050405020304" pitchFamily="18" charset="0"/>
              </a:rPr>
              <a:t>e</a:t>
            </a:r>
            <a:r>
              <a:rPr kumimoji="1" lang="zh-CN" altLang="en-US" sz="2800" b="1" dirty="0">
                <a:latin typeface="Times New Roman" panose="02020603050405020304" pitchFamily="18" charset="0"/>
              </a:rPr>
              <a:t>的权，</a:t>
            </a:r>
            <a:r>
              <a:rPr kumimoji="1" lang="en-US" altLang="zh-CN" sz="2800" b="1" i="1" dirty="0">
                <a:latin typeface="Times New Roman" panose="02020603050405020304" pitchFamily="18" charset="0"/>
              </a:rPr>
              <a:t>G</a:t>
            </a:r>
            <a:r>
              <a:rPr kumimoji="1" lang="zh-CN" altLang="en-US" sz="2800" b="1" dirty="0">
                <a:latin typeface="Times New Roman" panose="02020603050405020304" pitchFamily="18" charset="0"/>
              </a:rPr>
              <a:t>连同边上的权称为赋权图</a:t>
            </a:r>
            <a:endParaRPr kumimoji="1" lang="en-US" altLang="zh-CN" sz="2800" b="1" dirty="0">
              <a:latin typeface="Times New Roman" panose="02020603050405020304" pitchFamily="18" charset="0"/>
            </a:endParaRPr>
          </a:p>
        </p:txBody>
      </p:sp>
      <p:sp>
        <p:nvSpPr>
          <p:cNvPr id="10" name="Text Box 112">
            <a:extLst>
              <a:ext uri="{FF2B5EF4-FFF2-40B4-BE49-F238E27FC236}">
                <a16:creationId xmlns:a16="http://schemas.microsoft.com/office/drawing/2014/main" id="{D915600E-648E-4C85-B964-98FA7D4560A0}"/>
              </a:ext>
            </a:extLst>
          </p:cNvPr>
          <p:cNvSpPr txBox="1">
            <a:spLocks noChangeArrowheads="1"/>
          </p:cNvSpPr>
          <p:nvPr/>
        </p:nvSpPr>
        <p:spPr bwMode="auto">
          <a:xfrm>
            <a:off x="323528" y="2660822"/>
            <a:ext cx="79930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00B050"/>
                </a:solidFill>
                <a:latin typeface="Times New Roman" panose="02020603050405020304" pitchFamily="18" charset="0"/>
              </a:rPr>
              <a:t>定义 </a:t>
            </a:r>
            <a:r>
              <a:rPr kumimoji="1" lang="zh-CN" altLang="en-US" sz="2800" b="1" dirty="0">
                <a:latin typeface="Times New Roman" panose="02020603050405020304" pitchFamily="18" charset="0"/>
              </a:rPr>
              <a:t>设</a:t>
            </a:r>
            <a:r>
              <a:rPr kumimoji="1" lang="en-US" altLang="zh-CN" sz="2800" b="1" i="1" dirty="0">
                <a:latin typeface="Times New Roman" panose="02020603050405020304" pitchFamily="18" charset="0"/>
              </a:rPr>
              <a:t>G=(V,E)</a:t>
            </a:r>
            <a:r>
              <a:rPr kumimoji="1" lang="zh-CN" altLang="en-US" sz="2800" b="1" dirty="0">
                <a:latin typeface="Times New Roman" panose="02020603050405020304" pitchFamily="18" charset="0"/>
              </a:rPr>
              <a:t>和</a:t>
            </a:r>
            <a:r>
              <a:rPr kumimoji="1" lang="en-US" altLang="zh-CN" sz="2800" b="1" i="1" dirty="0">
                <a:latin typeface="Times New Roman" panose="02020603050405020304" pitchFamily="18" charset="0"/>
              </a:rPr>
              <a:t>G’=(V‘,E’)</a:t>
            </a:r>
            <a:r>
              <a:rPr kumimoji="1" lang="zh-CN" altLang="en-US" sz="2800" b="1" dirty="0">
                <a:latin typeface="Times New Roman" panose="02020603050405020304" pitchFamily="18" charset="0"/>
              </a:rPr>
              <a:t>是两个图</a:t>
            </a:r>
            <a:endParaRPr kumimoji="1" lang="en-US" altLang="zh-CN" sz="2800" b="1" dirty="0">
              <a:latin typeface="Times New Roman" panose="02020603050405020304" pitchFamily="18" charset="0"/>
            </a:endParaRPr>
          </a:p>
        </p:txBody>
      </p:sp>
      <p:sp>
        <p:nvSpPr>
          <p:cNvPr id="12" name="Text Box 15">
            <a:extLst>
              <a:ext uri="{FF2B5EF4-FFF2-40B4-BE49-F238E27FC236}">
                <a16:creationId xmlns:a16="http://schemas.microsoft.com/office/drawing/2014/main" id="{C203C1B9-95FB-47AF-A96D-AB036098C092}"/>
              </a:ext>
            </a:extLst>
          </p:cNvPr>
          <p:cNvSpPr txBox="1">
            <a:spLocks noChangeArrowheads="1"/>
          </p:cNvSpPr>
          <p:nvPr/>
        </p:nvSpPr>
        <p:spPr bwMode="auto">
          <a:xfrm>
            <a:off x="251023" y="3184042"/>
            <a:ext cx="8137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j-ea"/>
                <a:ea typeface="+mj-ea"/>
              </a:rPr>
              <a:t> 1) </a:t>
            </a:r>
            <a:r>
              <a:rPr lang="zh-CN" altLang="en-US" sz="2800" b="1" dirty="0">
                <a:latin typeface="+mj-ea"/>
                <a:ea typeface="+mj-ea"/>
              </a:rPr>
              <a:t>若            </a:t>
            </a:r>
            <a:r>
              <a:rPr lang="en-US" altLang="zh-CN" sz="2800" b="1" dirty="0">
                <a:latin typeface="+mj-ea"/>
                <a:ea typeface="+mj-ea"/>
              </a:rPr>
              <a:t>,</a:t>
            </a:r>
            <a:r>
              <a:rPr lang="zh-CN" altLang="en-US" sz="2800" b="1" dirty="0">
                <a:latin typeface="+mj-ea"/>
                <a:ea typeface="+mj-ea"/>
              </a:rPr>
              <a:t>称  是  的一个</a:t>
            </a:r>
            <a:r>
              <a:rPr lang="zh-CN" altLang="en-US" sz="2800" b="1" dirty="0">
                <a:solidFill>
                  <a:schemeClr val="accent2"/>
                </a:solidFill>
                <a:latin typeface="+mj-ea"/>
                <a:ea typeface="+mj-ea"/>
              </a:rPr>
              <a:t>子图</a:t>
            </a:r>
            <a:r>
              <a:rPr lang="en-US" altLang="zh-CN" sz="2800" b="1" dirty="0">
                <a:latin typeface="+mj-ea"/>
                <a:ea typeface="+mj-ea"/>
              </a:rPr>
              <a:t>,</a:t>
            </a:r>
            <a:r>
              <a:rPr lang="zh-CN" altLang="en-US" sz="2800" b="1" dirty="0">
                <a:latin typeface="+mj-ea"/>
                <a:ea typeface="+mj-ea"/>
              </a:rPr>
              <a:t>记 </a:t>
            </a:r>
          </a:p>
        </p:txBody>
      </p:sp>
      <p:graphicFrame>
        <p:nvGraphicFramePr>
          <p:cNvPr id="13" name="Object 16">
            <a:extLst>
              <a:ext uri="{FF2B5EF4-FFF2-40B4-BE49-F238E27FC236}">
                <a16:creationId xmlns:a16="http://schemas.microsoft.com/office/drawing/2014/main" id="{1449E211-6882-42F3-9724-4261199A417E}"/>
              </a:ext>
            </a:extLst>
          </p:cNvPr>
          <p:cNvGraphicFramePr>
            <a:graphicFrameLocks noChangeAspect="1"/>
          </p:cNvGraphicFramePr>
          <p:nvPr>
            <p:extLst>
              <p:ext uri="{D42A27DB-BD31-4B8C-83A1-F6EECF244321}">
                <p14:modId xmlns:p14="http://schemas.microsoft.com/office/powerpoint/2010/main" val="1269891517"/>
              </p:ext>
            </p:extLst>
          </p:nvPr>
        </p:nvGraphicFramePr>
        <p:xfrm>
          <a:off x="1456029" y="3297250"/>
          <a:ext cx="2087563" cy="376238"/>
        </p:xfrm>
        <a:graphic>
          <a:graphicData uri="http://schemas.openxmlformats.org/presentationml/2006/ole">
            <mc:AlternateContent xmlns:mc="http://schemas.openxmlformats.org/markup-compatibility/2006">
              <mc:Choice xmlns:v="urn:schemas-microsoft-com:vml" Requires="v">
                <p:oleObj spid="_x0000_s46780" name="公式" r:id="rId4" imgW="2095200" imgH="380880" progId="Equation.3">
                  <p:embed/>
                </p:oleObj>
              </mc:Choice>
              <mc:Fallback>
                <p:oleObj name="公式" r:id="rId4" imgW="2095200" imgH="380880" progId="Equation.3">
                  <p:embed/>
                  <p:pic>
                    <p:nvPicPr>
                      <p:cNvPr id="1252368" name="Object 16">
                        <a:extLst>
                          <a:ext uri="{FF2B5EF4-FFF2-40B4-BE49-F238E27FC236}">
                            <a16:creationId xmlns:a16="http://schemas.microsoft.com/office/drawing/2014/main" id="{A10BC9BD-9A40-4CEF-953E-256675BB21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6029" y="3297250"/>
                        <a:ext cx="2087563"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20">
            <a:extLst>
              <a:ext uri="{FF2B5EF4-FFF2-40B4-BE49-F238E27FC236}">
                <a16:creationId xmlns:a16="http://schemas.microsoft.com/office/drawing/2014/main" id="{8C67E21F-D51F-4B83-88AC-6344291F357E}"/>
              </a:ext>
            </a:extLst>
          </p:cNvPr>
          <p:cNvGraphicFramePr>
            <a:graphicFrameLocks noChangeAspect="1"/>
          </p:cNvGraphicFramePr>
          <p:nvPr>
            <p:extLst>
              <p:ext uri="{D42A27DB-BD31-4B8C-83A1-F6EECF244321}">
                <p14:modId xmlns:p14="http://schemas.microsoft.com/office/powerpoint/2010/main" val="3906233740"/>
              </p:ext>
            </p:extLst>
          </p:nvPr>
        </p:nvGraphicFramePr>
        <p:xfrm>
          <a:off x="4860032" y="3329980"/>
          <a:ext cx="287337" cy="323850"/>
        </p:xfrm>
        <a:graphic>
          <a:graphicData uri="http://schemas.openxmlformats.org/presentationml/2006/ole">
            <mc:AlternateContent xmlns:mc="http://schemas.openxmlformats.org/markup-compatibility/2006">
              <mc:Choice xmlns:v="urn:schemas-microsoft-com:vml" Requires="v">
                <p:oleObj spid="_x0000_s46781" name="公式" r:id="rId6" imgW="291960" imgH="317160" progId="Equation.3">
                  <p:embed/>
                </p:oleObj>
              </mc:Choice>
              <mc:Fallback>
                <p:oleObj name="公式" r:id="rId6" imgW="291960" imgH="317160" progId="Equation.3">
                  <p:embed/>
                  <p:pic>
                    <p:nvPicPr>
                      <p:cNvPr id="1252372" name="Object 20">
                        <a:extLst>
                          <a:ext uri="{FF2B5EF4-FFF2-40B4-BE49-F238E27FC236}">
                            <a16:creationId xmlns:a16="http://schemas.microsoft.com/office/drawing/2014/main" id="{56126A2C-FE1C-49DF-B65B-003D7816B2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329980"/>
                        <a:ext cx="287337"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22">
            <a:extLst>
              <a:ext uri="{FF2B5EF4-FFF2-40B4-BE49-F238E27FC236}">
                <a16:creationId xmlns:a16="http://schemas.microsoft.com/office/drawing/2014/main" id="{559917DB-B6F2-44FA-ACF9-C564F2B77E04}"/>
              </a:ext>
            </a:extLst>
          </p:cNvPr>
          <p:cNvGraphicFramePr>
            <a:graphicFrameLocks noChangeAspect="1"/>
          </p:cNvGraphicFramePr>
          <p:nvPr>
            <p:extLst>
              <p:ext uri="{D42A27DB-BD31-4B8C-83A1-F6EECF244321}">
                <p14:modId xmlns:p14="http://schemas.microsoft.com/office/powerpoint/2010/main" val="3668178126"/>
              </p:ext>
            </p:extLst>
          </p:nvPr>
        </p:nvGraphicFramePr>
        <p:xfrm>
          <a:off x="7519370" y="3297250"/>
          <a:ext cx="940616" cy="371296"/>
        </p:xfrm>
        <a:graphic>
          <a:graphicData uri="http://schemas.openxmlformats.org/presentationml/2006/ole">
            <mc:AlternateContent xmlns:mc="http://schemas.openxmlformats.org/markup-compatibility/2006">
              <mc:Choice xmlns:v="urn:schemas-microsoft-com:vml" Requires="v">
                <p:oleObj spid="_x0000_s46782" name="Equation" r:id="rId8" imgW="482400" imgH="190440" progId="Equation.DSMT4">
                  <p:embed/>
                </p:oleObj>
              </mc:Choice>
              <mc:Fallback>
                <p:oleObj name="Equation" r:id="rId8" imgW="482400" imgH="190440" progId="Equation.DSMT4">
                  <p:embed/>
                  <p:pic>
                    <p:nvPicPr>
                      <p:cNvPr id="1252374" name="Object 22">
                        <a:extLst>
                          <a:ext uri="{FF2B5EF4-FFF2-40B4-BE49-F238E27FC236}">
                            <a16:creationId xmlns:a16="http://schemas.microsoft.com/office/drawing/2014/main" id="{0BEDFBF3-003D-491F-B7AA-18D2022E47A5}"/>
                          </a:ext>
                        </a:extLst>
                      </p:cNvPr>
                      <p:cNvPicPr>
                        <a:picLocks noChangeAspect="1" noChangeArrowheads="1"/>
                      </p:cNvPicPr>
                      <p:nvPr/>
                    </p:nvPicPr>
                    <p:blipFill>
                      <a:blip r:embed="rId9"/>
                      <a:srcRect/>
                      <a:stretch>
                        <a:fillRect/>
                      </a:stretch>
                    </p:blipFill>
                    <p:spPr bwMode="auto">
                      <a:xfrm>
                        <a:off x="7519370" y="3297250"/>
                        <a:ext cx="940616" cy="371296"/>
                      </a:xfrm>
                      <a:prstGeom prst="rect">
                        <a:avLst/>
                      </a:prstGeom>
                      <a:noFill/>
                    </p:spPr>
                  </p:pic>
                </p:oleObj>
              </mc:Fallback>
            </mc:AlternateContent>
          </a:graphicData>
        </a:graphic>
      </p:graphicFrame>
      <p:sp>
        <p:nvSpPr>
          <p:cNvPr id="17" name="Text Box 24">
            <a:extLst>
              <a:ext uri="{FF2B5EF4-FFF2-40B4-BE49-F238E27FC236}">
                <a16:creationId xmlns:a16="http://schemas.microsoft.com/office/drawing/2014/main" id="{4AC432E1-E992-44B2-A3DF-8C3A9FBA7CD1}"/>
              </a:ext>
            </a:extLst>
          </p:cNvPr>
          <p:cNvSpPr txBox="1">
            <a:spLocks noChangeArrowheads="1"/>
          </p:cNvSpPr>
          <p:nvPr/>
        </p:nvSpPr>
        <p:spPr bwMode="auto">
          <a:xfrm>
            <a:off x="251024" y="3625860"/>
            <a:ext cx="8208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j-ea"/>
                <a:ea typeface="+mj-ea"/>
              </a:rPr>
              <a:t> 2) </a:t>
            </a:r>
            <a:r>
              <a:rPr lang="zh-CN" altLang="en-US" sz="2800" b="1" dirty="0">
                <a:latin typeface="+mj-ea"/>
                <a:ea typeface="+mj-ea"/>
              </a:rPr>
              <a:t>若     ，    ，则称  是  的</a:t>
            </a:r>
            <a:r>
              <a:rPr lang="zh-CN" altLang="en-US" sz="2800" b="1" dirty="0">
                <a:solidFill>
                  <a:schemeClr val="accent2"/>
                </a:solidFill>
                <a:latin typeface="+mj-ea"/>
                <a:ea typeface="+mj-ea"/>
              </a:rPr>
              <a:t>生成子图</a:t>
            </a:r>
            <a:r>
              <a:rPr lang="en-US" altLang="zh-CN" sz="2800" b="1" dirty="0">
                <a:latin typeface="+mj-ea"/>
                <a:ea typeface="+mj-ea"/>
              </a:rPr>
              <a:t> </a:t>
            </a:r>
          </a:p>
        </p:txBody>
      </p:sp>
      <p:graphicFrame>
        <p:nvGraphicFramePr>
          <p:cNvPr id="18" name="Object 26">
            <a:extLst>
              <a:ext uri="{FF2B5EF4-FFF2-40B4-BE49-F238E27FC236}">
                <a16:creationId xmlns:a16="http://schemas.microsoft.com/office/drawing/2014/main" id="{25F0320B-8C3F-43F1-8FF4-4B902DE7793B}"/>
              </a:ext>
            </a:extLst>
          </p:cNvPr>
          <p:cNvGraphicFramePr>
            <a:graphicFrameLocks noChangeAspect="1"/>
          </p:cNvGraphicFramePr>
          <p:nvPr>
            <p:extLst>
              <p:ext uri="{D42A27DB-BD31-4B8C-83A1-F6EECF244321}">
                <p14:modId xmlns:p14="http://schemas.microsoft.com/office/powerpoint/2010/main" val="760120348"/>
              </p:ext>
            </p:extLst>
          </p:nvPr>
        </p:nvGraphicFramePr>
        <p:xfrm>
          <a:off x="1444823" y="3735817"/>
          <a:ext cx="939800" cy="336550"/>
        </p:xfrm>
        <a:graphic>
          <a:graphicData uri="http://schemas.openxmlformats.org/presentationml/2006/ole">
            <mc:AlternateContent xmlns:mc="http://schemas.openxmlformats.org/markup-compatibility/2006">
              <mc:Choice xmlns:v="urn:schemas-microsoft-com:vml" Requires="v">
                <p:oleObj spid="_x0000_s46783" name="公式" r:id="rId10" imgW="939600" imgH="330120" progId="Equation.3">
                  <p:embed/>
                </p:oleObj>
              </mc:Choice>
              <mc:Fallback>
                <p:oleObj name="公式" r:id="rId10" imgW="939600" imgH="330120" progId="Equation.3">
                  <p:embed/>
                  <p:pic>
                    <p:nvPicPr>
                      <p:cNvPr id="1252378" name="Object 26">
                        <a:extLst>
                          <a:ext uri="{FF2B5EF4-FFF2-40B4-BE49-F238E27FC236}">
                            <a16:creationId xmlns:a16="http://schemas.microsoft.com/office/drawing/2014/main" id="{4E1D1B29-6DBB-4062-9A09-D498DB1AE3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4823" y="3735817"/>
                        <a:ext cx="93980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5">
            <a:extLst>
              <a:ext uri="{FF2B5EF4-FFF2-40B4-BE49-F238E27FC236}">
                <a16:creationId xmlns:a16="http://schemas.microsoft.com/office/drawing/2014/main" id="{4BEAA5D9-AA43-4F5A-9D8E-79320BD7D6E3}"/>
              </a:ext>
            </a:extLst>
          </p:cNvPr>
          <p:cNvGraphicFramePr>
            <a:graphicFrameLocks noChangeAspect="1"/>
          </p:cNvGraphicFramePr>
          <p:nvPr>
            <p:extLst>
              <p:ext uri="{D42A27DB-BD31-4B8C-83A1-F6EECF244321}">
                <p14:modId xmlns:p14="http://schemas.microsoft.com/office/powerpoint/2010/main" val="289770430"/>
              </p:ext>
            </p:extLst>
          </p:nvPr>
        </p:nvGraphicFramePr>
        <p:xfrm>
          <a:off x="2444948" y="3751275"/>
          <a:ext cx="1022350" cy="368300"/>
        </p:xfrm>
        <a:graphic>
          <a:graphicData uri="http://schemas.openxmlformats.org/presentationml/2006/ole">
            <mc:AlternateContent xmlns:mc="http://schemas.openxmlformats.org/markup-compatibility/2006">
              <mc:Choice xmlns:v="urn:schemas-microsoft-com:vml" Requires="v">
                <p:oleObj spid="_x0000_s46784" name="公式" r:id="rId12" imgW="1015920" imgH="368280" progId="Equation.3">
                  <p:embed/>
                </p:oleObj>
              </mc:Choice>
              <mc:Fallback>
                <p:oleObj name="公式" r:id="rId12" imgW="1015920" imgH="368280" progId="Equation.3">
                  <p:embed/>
                  <p:pic>
                    <p:nvPicPr>
                      <p:cNvPr id="1252377" name="Object 25">
                        <a:extLst>
                          <a:ext uri="{FF2B5EF4-FFF2-40B4-BE49-F238E27FC236}">
                            <a16:creationId xmlns:a16="http://schemas.microsoft.com/office/drawing/2014/main" id="{CE11AAFE-78FA-45A6-9701-6579826A60A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44948" y="3751275"/>
                        <a:ext cx="10223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30">
            <a:extLst>
              <a:ext uri="{FF2B5EF4-FFF2-40B4-BE49-F238E27FC236}">
                <a16:creationId xmlns:a16="http://schemas.microsoft.com/office/drawing/2014/main" id="{15F67AC3-8B18-41F6-BE4A-D96F3810730D}"/>
              </a:ext>
            </a:extLst>
          </p:cNvPr>
          <p:cNvGraphicFramePr>
            <a:graphicFrameLocks noChangeAspect="1"/>
          </p:cNvGraphicFramePr>
          <p:nvPr>
            <p:extLst>
              <p:ext uri="{D42A27DB-BD31-4B8C-83A1-F6EECF244321}">
                <p14:modId xmlns:p14="http://schemas.microsoft.com/office/powerpoint/2010/main" val="467043043"/>
              </p:ext>
            </p:extLst>
          </p:nvPr>
        </p:nvGraphicFramePr>
        <p:xfrm>
          <a:off x="4519017" y="3734792"/>
          <a:ext cx="361950" cy="336550"/>
        </p:xfrm>
        <a:graphic>
          <a:graphicData uri="http://schemas.openxmlformats.org/presentationml/2006/ole">
            <mc:AlternateContent xmlns:mc="http://schemas.openxmlformats.org/markup-compatibility/2006">
              <mc:Choice xmlns:v="urn:schemas-microsoft-com:vml" Requires="v">
                <p:oleObj spid="_x0000_s46785" name="公式" r:id="rId14" imgW="368280" imgH="330120" progId="Equation.3">
                  <p:embed/>
                </p:oleObj>
              </mc:Choice>
              <mc:Fallback>
                <p:oleObj name="公式" r:id="rId14" imgW="368280" imgH="330120" progId="Equation.3">
                  <p:embed/>
                  <p:pic>
                    <p:nvPicPr>
                      <p:cNvPr id="1252382" name="Object 30">
                        <a:extLst>
                          <a:ext uri="{FF2B5EF4-FFF2-40B4-BE49-F238E27FC236}">
                            <a16:creationId xmlns:a16="http://schemas.microsoft.com/office/drawing/2014/main" id="{669CB49C-BBE9-4766-9406-111E0D26009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19017" y="3734792"/>
                        <a:ext cx="36195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32">
            <a:extLst>
              <a:ext uri="{FF2B5EF4-FFF2-40B4-BE49-F238E27FC236}">
                <a16:creationId xmlns:a16="http://schemas.microsoft.com/office/drawing/2014/main" id="{DEC8414F-690E-41CC-98FF-F47A690ED004}"/>
              </a:ext>
            </a:extLst>
          </p:cNvPr>
          <p:cNvGraphicFramePr>
            <a:graphicFrameLocks noChangeAspect="1"/>
          </p:cNvGraphicFramePr>
          <p:nvPr>
            <p:extLst>
              <p:ext uri="{D42A27DB-BD31-4B8C-83A1-F6EECF244321}">
                <p14:modId xmlns:p14="http://schemas.microsoft.com/office/powerpoint/2010/main" val="263877423"/>
              </p:ext>
            </p:extLst>
          </p:nvPr>
        </p:nvGraphicFramePr>
        <p:xfrm>
          <a:off x="5220072" y="3751648"/>
          <a:ext cx="287337" cy="322262"/>
        </p:xfrm>
        <a:graphic>
          <a:graphicData uri="http://schemas.openxmlformats.org/presentationml/2006/ole">
            <mc:AlternateContent xmlns:mc="http://schemas.openxmlformats.org/markup-compatibility/2006">
              <mc:Choice xmlns:v="urn:schemas-microsoft-com:vml" Requires="v">
                <p:oleObj spid="_x0000_s46786" name="公式" r:id="rId16" imgW="291960" imgH="317160" progId="Equation.3">
                  <p:embed/>
                </p:oleObj>
              </mc:Choice>
              <mc:Fallback>
                <p:oleObj name="公式" r:id="rId16" imgW="291960" imgH="317160" progId="Equation.3">
                  <p:embed/>
                  <p:pic>
                    <p:nvPicPr>
                      <p:cNvPr id="1252384" name="Object 32">
                        <a:extLst>
                          <a:ext uri="{FF2B5EF4-FFF2-40B4-BE49-F238E27FC236}">
                            <a16:creationId xmlns:a16="http://schemas.microsoft.com/office/drawing/2014/main" id="{F35F289F-EF1B-41E8-A5ED-77E57A9FED7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20072" y="3751648"/>
                        <a:ext cx="287337" cy="322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18">
            <a:extLst>
              <a:ext uri="{FF2B5EF4-FFF2-40B4-BE49-F238E27FC236}">
                <a16:creationId xmlns:a16="http://schemas.microsoft.com/office/drawing/2014/main" id="{AC39EDEB-5E0F-4F1F-BC03-33802B3E161F}"/>
              </a:ext>
            </a:extLst>
          </p:cNvPr>
          <p:cNvGraphicFramePr>
            <a:graphicFrameLocks noChangeAspect="1"/>
          </p:cNvGraphicFramePr>
          <p:nvPr>
            <p:extLst>
              <p:ext uri="{D42A27DB-BD31-4B8C-83A1-F6EECF244321}">
                <p14:modId xmlns:p14="http://schemas.microsoft.com/office/powerpoint/2010/main" val="2326619855"/>
              </p:ext>
            </p:extLst>
          </p:nvPr>
        </p:nvGraphicFramePr>
        <p:xfrm>
          <a:off x="4138042" y="3280985"/>
          <a:ext cx="361950" cy="323898"/>
        </p:xfrm>
        <a:graphic>
          <a:graphicData uri="http://schemas.openxmlformats.org/presentationml/2006/ole">
            <mc:AlternateContent xmlns:mc="http://schemas.openxmlformats.org/markup-compatibility/2006">
              <mc:Choice xmlns:v="urn:schemas-microsoft-com:vml" Requires="v">
                <p:oleObj spid="_x0000_s46787" name="公式" r:id="rId18" imgW="368280" imgH="330120" progId="Equation.3">
                  <p:embed/>
                </p:oleObj>
              </mc:Choice>
              <mc:Fallback>
                <p:oleObj name="公式" r:id="rId18" imgW="368280" imgH="330120" progId="Equation.3">
                  <p:embed/>
                  <p:pic>
                    <p:nvPicPr>
                      <p:cNvPr id="14" name="Object 18">
                        <a:extLst>
                          <a:ext uri="{FF2B5EF4-FFF2-40B4-BE49-F238E27FC236}">
                            <a16:creationId xmlns:a16="http://schemas.microsoft.com/office/drawing/2014/main" id="{28F28078-C9F6-4901-9EED-78D2C533B2B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38042" y="3280985"/>
                        <a:ext cx="361950" cy="323898"/>
                      </a:xfrm>
                      <a:prstGeom prst="rect">
                        <a:avLst/>
                      </a:prstGeom>
                      <a:noFill/>
                    </p:spPr>
                  </p:pic>
                </p:oleObj>
              </mc:Fallback>
            </mc:AlternateContent>
          </a:graphicData>
        </a:graphic>
      </p:graphicFrame>
    </p:spTree>
    <p:extLst>
      <p:ext uri="{BB962C8B-B14F-4D97-AF65-F5344CB8AC3E}">
        <p14:creationId xmlns:p14="http://schemas.microsoft.com/office/powerpoint/2010/main" val="377050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7</a:t>
            </a:fld>
            <a:endParaRPr lang="zh-CN" altLang="en-US" b="1" dirty="0">
              <a:solidFill>
                <a:srgbClr val="FF0000"/>
              </a:solidFill>
            </a:endParaRPr>
          </a:p>
        </p:txBody>
      </p:sp>
      <p:sp>
        <p:nvSpPr>
          <p:cNvPr id="2" name="矩形 1"/>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图的概念</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6" name="Rectangle 2">
            <a:extLst>
              <a:ext uri="{FF2B5EF4-FFF2-40B4-BE49-F238E27FC236}">
                <a16:creationId xmlns:a16="http://schemas.microsoft.com/office/drawing/2014/main" id="{F326538A-857D-44C0-BA7E-A26DCF529E15}"/>
              </a:ext>
            </a:extLst>
          </p:cNvPr>
          <p:cNvSpPr txBox="1">
            <a:spLocks noChangeArrowheads="1"/>
          </p:cNvSpPr>
          <p:nvPr/>
        </p:nvSpPr>
        <p:spPr>
          <a:xfrm>
            <a:off x="75646" y="892589"/>
            <a:ext cx="2984186" cy="5921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defPPr>
              <a:defRPr lang="zh-CN"/>
            </a:defPPr>
            <a:lvl1pPr indent="0" algn="ctr">
              <a:spcBef>
                <a:spcPct val="20000"/>
              </a:spcBef>
              <a:buFontTx/>
              <a:buNone/>
              <a:defRPr sz="2800" b="1">
                <a:solidFill>
                  <a:srgbClr val="008000"/>
                </a:solidFill>
                <a:latin typeface="+mj-ea"/>
                <a:ea typeface="+mj-ea"/>
              </a:defRPr>
            </a:lvl1pPr>
            <a:lvl2pPr indent="0" algn="ctr">
              <a:spcBef>
                <a:spcPct val="20000"/>
              </a:spcBef>
              <a:buFont typeface="Arial" pitchFamily="34" charset="0"/>
              <a:buNone/>
              <a:defRPr sz="2800">
                <a:solidFill>
                  <a:schemeClr val="tx1">
                    <a:tint val="75000"/>
                  </a:schemeClr>
                </a:solidFill>
              </a:defRPr>
            </a:lvl2pPr>
            <a:lvl3pPr indent="0" algn="ctr">
              <a:spcBef>
                <a:spcPct val="20000"/>
              </a:spcBef>
              <a:buFont typeface="Arial" pitchFamily="34" charset="0"/>
              <a:buNone/>
              <a:defRPr sz="2400">
                <a:solidFill>
                  <a:schemeClr val="tx1">
                    <a:tint val="75000"/>
                  </a:schemeClr>
                </a:solidFill>
              </a:defRPr>
            </a:lvl3pPr>
            <a:lvl4pPr indent="0" algn="ctr">
              <a:spcBef>
                <a:spcPct val="20000"/>
              </a:spcBef>
              <a:buFont typeface="Arial" pitchFamily="34" charset="0"/>
              <a:buNone/>
              <a:defRPr sz="2000">
                <a:solidFill>
                  <a:schemeClr val="tx1">
                    <a:tint val="75000"/>
                  </a:schemeClr>
                </a:solidFill>
              </a:defRPr>
            </a:lvl4pPr>
            <a:lvl5pPr indent="0" algn="ctr">
              <a:spcBef>
                <a:spcPct val="20000"/>
              </a:spcBef>
              <a:buFont typeface="Arial" pitchFamily="34" charset="0"/>
              <a:buNone/>
              <a:defRPr sz="2000">
                <a:solidFill>
                  <a:schemeClr val="tx1">
                    <a:tint val="75000"/>
                  </a:schemeClr>
                </a:solidFill>
              </a:defRPr>
            </a:lvl5pPr>
            <a:lvl6pPr indent="0" algn="ctr">
              <a:spcBef>
                <a:spcPct val="20000"/>
              </a:spcBef>
              <a:buFont typeface="Arial" pitchFamily="34" charset="0"/>
              <a:buNone/>
              <a:defRPr sz="2000">
                <a:solidFill>
                  <a:schemeClr val="tx1">
                    <a:tint val="75000"/>
                  </a:schemeClr>
                </a:solidFill>
              </a:defRPr>
            </a:lvl6pPr>
            <a:lvl7pPr indent="0" algn="ctr">
              <a:spcBef>
                <a:spcPct val="20000"/>
              </a:spcBef>
              <a:buFont typeface="Arial" pitchFamily="34" charset="0"/>
              <a:buNone/>
              <a:defRPr sz="2000">
                <a:solidFill>
                  <a:schemeClr val="tx1">
                    <a:tint val="75000"/>
                  </a:schemeClr>
                </a:solidFill>
              </a:defRPr>
            </a:lvl7pPr>
            <a:lvl8pPr indent="0" algn="ctr">
              <a:spcBef>
                <a:spcPct val="20000"/>
              </a:spcBef>
              <a:buFont typeface="Arial" pitchFamily="34" charset="0"/>
              <a:buNone/>
              <a:defRPr sz="2000">
                <a:solidFill>
                  <a:schemeClr val="tx1">
                    <a:tint val="75000"/>
                  </a:schemeClr>
                </a:solidFill>
              </a:defRPr>
            </a:lvl8pPr>
            <a:lvl9pPr indent="0" algn="ctr">
              <a:spcBef>
                <a:spcPct val="20000"/>
              </a:spcBef>
              <a:buFont typeface="Arial" pitchFamily="34" charset="0"/>
              <a:buNone/>
              <a:defRPr sz="2000">
                <a:solidFill>
                  <a:schemeClr val="tx1">
                    <a:tint val="75000"/>
                  </a:schemeClr>
                </a:solidFill>
              </a:defRPr>
            </a:lvl9pPr>
          </a:lstStyle>
          <a:p>
            <a:r>
              <a:rPr lang="zh-CN" altLang="en-US" dirty="0"/>
              <a:t>图的矩阵表示</a:t>
            </a:r>
            <a:r>
              <a:rPr lang="en-US" altLang="zh-CN" dirty="0"/>
              <a:t>---</a:t>
            </a:r>
            <a:r>
              <a:rPr lang="zh-CN" altLang="en-US" dirty="0"/>
              <a:t> </a:t>
            </a:r>
          </a:p>
        </p:txBody>
      </p:sp>
      <p:sp>
        <p:nvSpPr>
          <p:cNvPr id="9" name="Text Box 5">
            <a:extLst>
              <a:ext uri="{FF2B5EF4-FFF2-40B4-BE49-F238E27FC236}">
                <a16:creationId xmlns:a16="http://schemas.microsoft.com/office/drawing/2014/main" id="{07076D4C-8BE5-4B87-88F6-364D7745FBA1}"/>
              </a:ext>
            </a:extLst>
          </p:cNvPr>
          <p:cNvSpPr txBox="1">
            <a:spLocks noChangeArrowheads="1"/>
          </p:cNvSpPr>
          <p:nvPr/>
        </p:nvSpPr>
        <p:spPr bwMode="auto">
          <a:xfrm>
            <a:off x="2877184" y="912305"/>
            <a:ext cx="2089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accent2"/>
                </a:solidFill>
                <a:latin typeface="+mj-ea"/>
                <a:ea typeface="+mj-ea"/>
              </a:rPr>
              <a:t>邻接矩阵</a:t>
            </a:r>
            <a:endParaRPr lang="en-US" altLang="zh-CN" sz="2800" b="1" dirty="0">
              <a:latin typeface="+mj-ea"/>
              <a:ea typeface="+mj-ea"/>
            </a:endParaRPr>
          </a:p>
        </p:txBody>
      </p:sp>
      <p:grpSp>
        <p:nvGrpSpPr>
          <p:cNvPr id="10" name="Group 19">
            <a:extLst>
              <a:ext uri="{FF2B5EF4-FFF2-40B4-BE49-F238E27FC236}">
                <a16:creationId xmlns:a16="http://schemas.microsoft.com/office/drawing/2014/main" id="{CAFD6D81-16AF-4B7D-82E4-DDB77FDCD2D5}"/>
              </a:ext>
            </a:extLst>
          </p:cNvPr>
          <p:cNvGrpSpPr>
            <a:grpSpLocks/>
          </p:cNvGrpSpPr>
          <p:nvPr/>
        </p:nvGrpSpPr>
        <p:grpSpPr bwMode="auto">
          <a:xfrm>
            <a:off x="251520" y="1572247"/>
            <a:ext cx="8064500" cy="547688"/>
            <a:chOff x="522" y="1026"/>
            <a:chExt cx="5080" cy="345"/>
          </a:xfrm>
        </p:grpSpPr>
        <p:sp>
          <p:nvSpPr>
            <p:cNvPr id="11" name="Text Box 7">
              <a:extLst>
                <a:ext uri="{FF2B5EF4-FFF2-40B4-BE49-F238E27FC236}">
                  <a16:creationId xmlns:a16="http://schemas.microsoft.com/office/drawing/2014/main" id="{673A58BE-6378-4B99-A0D6-B2337671BA51}"/>
                </a:ext>
              </a:extLst>
            </p:cNvPr>
            <p:cNvSpPr txBox="1">
              <a:spLocks noChangeArrowheads="1"/>
            </p:cNvSpPr>
            <p:nvPr/>
          </p:nvSpPr>
          <p:spPr bwMode="auto">
            <a:xfrm>
              <a:off x="522" y="1026"/>
              <a:ext cx="508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dirty="0">
                  <a:latin typeface="+mj-ea"/>
                  <a:ea typeface="+mj-ea"/>
                </a:rPr>
                <a:t>1) </a:t>
              </a:r>
              <a:r>
                <a:rPr lang="zh-CN" altLang="en-US" sz="2600" b="1" dirty="0">
                  <a:latin typeface="+mj-ea"/>
                  <a:ea typeface="+mj-ea"/>
                </a:rPr>
                <a:t>对无向图  ，其邻接矩阵          ，其中： </a:t>
              </a:r>
            </a:p>
          </p:txBody>
        </p:sp>
        <p:graphicFrame>
          <p:nvGraphicFramePr>
            <p:cNvPr id="12" name="Object 8">
              <a:extLst>
                <a:ext uri="{FF2B5EF4-FFF2-40B4-BE49-F238E27FC236}">
                  <a16:creationId xmlns:a16="http://schemas.microsoft.com/office/drawing/2014/main" id="{91CC4F4C-B182-4525-81AB-476E24BF65EB}"/>
                </a:ext>
              </a:extLst>
            </p:cNvPr>
            <p:cNvGraphicFramePr>
              <a:graphicFrameLocks noChangeAspect="1"/>
            </p:cNvGraphicFramePr>
            <p:nvPr>
              <p:extLst>
                <p:ext uri="{D42A27DB-BD31-4B8C-83A1-F6EECF244321}">
                  <p14:modId xmlns:p14="http://schemas.microsoft.com/office/powerpoint/2010/main" val="3885668047"/>
                </p:ext>
              </p:extLst>
            </p:nvPr>
          </p:nvGraphicFramePr>
          <p:xfrm>
            <a:off x="1756" y="1099"/>
            <a:ext cx="184" cy="197"/>
          </p:xfrm>
          <a:graphic>
            <a:graphicData uri="http://schemas.openxmlformats.org/presentationml/2006/ole">
              <mc:AlternateContent xmlns:mc="http://schemas.openxmlformats.org/markup-compatibility/2006">
                <mc:Choice xmlns:v="urn:schemas-microsoft-com:vml" Requires="v">
                  <p:oleObj spid="_x0000_s50494" name="公式" r:id="rId4" imgW="291960" imgH="317160" progId="Equation.3">
                    <p:embed/>
                  </p:oleObj>
                </mc:Choice>
                <mc:Fallback>
                  <p:oleObj name="公式" r:id="rId4" imgW="291960" imgH="317160" progId="Equation.3">
                    <p:embed/>
                    <p:pic>
                      <p:nvPicPr>
                        <p:cNvPr id="1256456" name="Object 8">
                          <a:extLst>
                            <a:ext uri="{FF2B5EF4-FFF2-40B4-BE49-F238E27FC236}">
                              <a16:creationId xmlns:a16="http://schemas.microsoft.com/office/drawing/2014/main" id="{6D152568-C34D-485B-85CC-8A8C95611F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6" y="1099"/>
                          <a:ext cx="184"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0">
              <a:extLst>
                <a:ext uri="{FF2B5EF4-FFF2-40B4-BE49-F238E27FC236}">
                  <a16:creationId xmlns:a16="http://schemas.microsoft.com/office/drawing/2014/main" id="{57D276C3-4B5C-477B-B6D8-8DDA01E9F97A}"/>
                </a:ext>
              </a:extLst>
            </p:cNvPr>
            <p:cNvGraphicFramePr>
              <a:graphicFrameLocks noChangeAspect="1"/>
            </p:cNvGraphicFramePr>
            <p:nvPr>
              <p:extLst>
                <p:ext uri="{D42A27DB-BD31-4B8C-83A1-F6EECF244321}">
                  <p14:modId xmlns:p14="http://schemas.microsoft.com/office/powerpoint/2010/main" val="2457215931"/>
                </p:ext>
              </p:extLst>
            </p:nvPr>
          </p:nvGraphicFramePr>
          <p:xfrm>
            <a:off x="3198" y="1071"/>
            <a:ext cx="1051" cy="300"/>
          </p:xfrm>
          <a:graphic>
            <a:graphicData uri="http://schemas.openxmlformats.org/presentationml/2006/ole">
              <mc:AlternateContent xmlns:mc="http://schemas.openxmlformats.org/markup-compatibility/2006">
                <mc:Choice xmlns:v="urn:schemas-microsoft-com:vml" Requires="v">
                  <p:oleObj spid="_x0000_s50495" name="公式" r:id="rId6" imgW="1676160" imgH="482400" progId="Equation.3">
                    <p:embed/>
                  </p:oleObj>
                </mc:Choice>
                <mc:Fallback>
                  <p:oleObj name="公式" r:id="rId6" imgW="1676160" imgH="482400" progId="Equation.3">
                    <p:embed/>
                    <p:pic>
                      <p:nvPicPr>
                        <p:cNvPr id="1256458" name="Object 10">
                          <a:extLst>
                            <a:ext uri="{FF2B5EF4-FFF2-40B4-BE49-F238E27FC236}">
                              <a16:creationId xmlns:a16="http://schemas.microsoft.com/office/drawing/2014/main" id="{EC2E2518-6713-48F0-8728-8183DE2344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8" y="1071"/>
                          <a:ext cx="1051"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 name="Object 12">
            <a:extLst>
              <a:ext uri="{FF2B5EF4-FFF2-40B4-BE49-F238E27FC236}">
                <a16:creationId xmlns:a16="http://schemas.microsoft.com/office/drawing/2014/main" id="{0263EFAB-F0FE-4616-9675-6305686A63C4}"/>
              </a:ext>
            </a:extLst>
          </p:cNvPr>
          <p:cNvGraphicFramePr>
            <a:graphicFrameLocks noChangeAspect="1"/>
          </p:cNvGraphicFramePr>
          <p:nvPr>
            <p:extLst>
              <p:ext uri="{D42A27DB-BD31-4B8C-83A1-F6EECF244321}">
                <p14:modId xmlns:p14="http://schemas.microsoft.com/office/powerpoint/2010/main" val="1657510884"/>
              </p:ext>
            </p:extLst>
          </p:nvPr>
        </p:nvGraphicFramePr>
        <p:xfrm>
          <a:off x="442020" y="2174111"/>
          <a:ext cx="3841750" cy="1060450"/>
        </p:xfrm>
        <a:graphic>
          <a:graphicData uri="http://schemas.openxmlformats.org/presentationml/2006/ole">
            <mc:AlternateContent xmlns:mc="http://schemas.openxmlformats.org/markup-compatibility/2006">
              <mc:Choice xmlns:v="urn:schemas-microsoft-com:vml" Requires="v">
                <p:oleObj spid="_x0000_s50496" name="公式" r:id="rId8" imgW="3835080" imgH="1066680" progId="Equation.3">
                  <p:embed/>
                </p:oleObj>
              </mc:Choice>
              <mc:Fallback>
                <p:oleObj name="公式" r:id="rId8" imgW="3835080" imgH="1066680" progId="Equation.3">
                  <p:embed/>
                  <p:pic>
                    <p:nvPicPr>
                      <p:cNvPr id="1256460" name="Object 12">
                        <a:extLst>
                          <a:ext uri="{FF2B5EF4-FFF2-40B4-BE49-F238E27FC236}">
                            <a16:creationId xmlns:a16="http://schemas.microsoft.com/office/drawing/2014/main" id="{723F13A1-5137-4DAE-82D0-D01D3AD1FA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020" y="2174111"/>
                        <a:ext cx="384175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 name="Picture 14">
            <a:extLst>
              <a:ext uri="{FF2B5EF4-FFF2-40B4-BE49-F238E27FC236}">
                <a16:creationId xmlns:a16="http://schemas.microsoft.com/office/drawing/2014/main" id="{58DC84FB-6504-49A3-8CF0-17201E7FF7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351" y="3371309"/>
            <a:ext cx="2757537" cy="26499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Object 15">
            <a:extLst>
              <a:ext uri="{FF2B5EF4-FFF2-40B4-BE49-F238E27FC236}">
                <a16:creationId xmlns:a16="http://schemas.microsoft.com/office/drawing/2014/main" id="{E8E92E94-D26E-459D-9380-2E0524A0E0A4}"/>
              </a:ext>
            </a:extLst>
          </p:cNvPr>
          <p:cNvGraphicFramePr>
            <a:graphicFrameLocks noChangeAspect="1"/>
          </p:cNvGraphicFramePr>
          <p:nvPr>
            <p:extLst>
              <p:ext uri="{D42A27DB-BD31-4B8C-83A1-F6EECF244321}">
                <p14:modId xmlns:p14="http://schemas.microsoft.com/office/powerpoint/2010/main" val="2233789707"/>
              </p:ext>
            </p:extLst>
          </p:nvPr>
        </p:nvGraphicFramePr>
        <p:xfrm>
          <a:off x="4087192" y="3258418"/>
          <a:ext cx="3149104" cy="2619505"/>
        </p:xfrm>
        <a:graphic>
          <a:graphicData uri="http://schemas.openxmlformats.org/presentationml/2006/ole">
            <mc:AlternateContent xmlns:mc="http://schemas.openxmlformats.org/markup-compatibility/2006">
              <mc:Choice xmlns:v="urn:schemas-microsoft-com:vml" Requires="v">
                <p:oleObj spid="_x0000_s50497" name="公式" r:id="rId11" imgW="3860640" imgH="3200400" progId="Equation.3">
                  <p:embed/>
                </p:oleObj>
              </mc:Choice>
              <mc:Fallback>
                <p:oleObj name="公式" r:id="rId11" imgW="3860640" imgH="3200400" progId="Equation.3">
                  <p:embed/>
                  <p:pic>
                    <p:nvPicPr>
                      <p:cNvPr id="1256463" name="Object 15">
                        <a:extLst>
                          <a:ext uri="{FF2B5EF4-FFF2-40B4-BE49-F238E27FC236}">
                            <a16:creationId xmlns:a16="http://schemas.microsoft.com/office/drawing/2014/main" id="{3945F976-6E70-40F2-AAC0-6D3634FB99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7192" y="3258418"/>
                        <a:ext cx="3149104" cy="2619505"/>
                      </a:xfrm>
                      <a:prstGeom prst="rect">
                        <a:avLst/>
                      </a:prstGeom>
                      <a:noFill/>
                    </p:spPr>
                  </p:pic>
                </p:oleObj>
              </mc:Fallback>
            </mc:AlternateContent>
          </a:graphicData>
        </a:graphic>
      </p:graphicFrame>
    </p:spTree>
    <p:extLst>
      <p:ext uri="{BB962C8B-B14F-4D97-AF65-F5344CB8AC3E}">
        <p14:creationId xmlns:p14="http://schemas.microsoft.com/office/powerpoint/2010/main" val="345441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8</a:t>
            </a:fld>
            <a:endParaRPr lang="zh-CN" altLang="en-US" b="1" dirty="0">
              <a:solidFill>
                <a:srgbClr val="FF0000"/>
              </a:solidFill>
            </a:endParaRPr>
          </a:p>
        </p:txBody>
      </p:sp>
      <p:sp>
        <p:nvSpPr>
          <p:cNvPr id="2" name="矩形 1"/>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图的概念</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grpSp>
        <p:nvGrpSpPr>
          <p:cNvPr id="19" name="Group 10">
            <a:extLst>
              <a:ext uri="{FF2B5EF4-FFF2-40B4-BE49-F238E27FC236}">
                <a16:creationId xmlns:a16="http://schemas.microsoft.com/office/drawing/2014/main" id="{5B6EA1A0-FF2E-4683-9EF9-8FEC03374AA1}"/>
              </a:ext>
            </a:extLst>
          </p:cNvPr>
          <p:cNvGrpSpPr>
            <a:grpSpLocks/>
          </p:cNvGrpSpPr>
          <p:nvPr/>
        </p:nvGrpSpPr>
        <p:grpSpPr bwMode="auto">
          <a:xfrm>
            <a:off x="251520" y="1628800"/>
            <a:ext cx="9450386" cy="547688"/>
            <a:chOff x="385" y="346"/>
            <a:chExt cx="5953" cy="345"/>
          </a:xfrm>
        </p:grpSpPr>
        <p:sp>
          <p:nvSpPr>
            <p:cNvPr id="20" name="Text Box 5">
              <a:extLst>
                <a:ext uri="{FF2B5EF4-FFF2-40B4-BE49-F238E27FC236}">
                  <a16:creationId xmlns:a16="http://schemas.microsoft.com/office/drawing/2014/main" id="{AF44BDA8-DEE1-4A96-B6FB-6C31A2A5D9BC}"/>
                </a:ext>
              </a:extLst>
            </p:cNvPr>
            <p:cNvSpPr txBox="1">
              <a:spLocks noChangeArrowheads="1"/>
            </p:cNvSpPr>
            <p:nvPr/>
          </p:nvSpPr>
          <p:spPr bwMode="auto">
            <a:xfrm>
              <a:off x="385" y="346"/>
              <a:ext cx="595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latin typeface="+mj-ea"/>
                  <a:ea typeface="+mj-ea"/>
                </a:rPr>
                <a:t>2) </a:t>
              </a:r>
              <a:r>
                <a:rPr lang="zh-CN" altLang="en-US" sz="2800" dirty="0">
                  <a:latin typeface="+mj-ea"/>
                  <a:ea typeface="+mj-ea"/>
                </a:rPr>
                <a:t>对有向图         </a:t>
              </a:r>
              <a:r>
                <a:rPr lang="en-US" altLang="zh-CN" sz="2800" dirty="0">
                  <a:latin typeface="+mj-ea"/>
                  <a:ea typeface="+mj-ea"/>
                </a:rPr>
                <a:t>,</a:t>
              </a:r>
              <a:r>
                <a:rPr lang="zh-CN" altLang="en-US" sz="2800" dirty="0">
                  <a:latin typeface="+mj-ea"/>
                  <a:ea typeface="+mj-ea"/>
                </a:rPr>
                <a:t>其邻接矩阵          </a:t>
              </a:r>
              <a:r>
                <a:rPr lang="en-US" altLang="zh-CN" sz="2800" dirty="0">
                  <a:latin typeface="+mj-ea"/>
                  <a:ea typeface="+mj-ea"/>
                </a:rPr>
                <a:t>,</a:t>
              </a:r>
              <a:r>
                <a:rPr lang="zh-CN" altLang="en-US" sz="2800" dirty="0">
                  <a:latin typeface="+mj-ea"/>
                  <a:ea typeface="+mj-ea"/>
                </a:rPr>
                <a:t>其中： </a:t>
              </a:r>
            </a:p>
          </p:txBody>
        </p:sp>
        <p:graphicFrame>
          <p:nvGraphicFramePr>
            <p:cNvPr id="21" name="Object 7">
              <a:extLst>
                <a:ext uri="{FF2B5EF4-FFF2-40B4-BE49-F238E27FC236}">
                  <a16:creationId xmlns:a16="http://schemas.microsoft.com/office/drawing/2014/main" id="{C19BF008-EDF7-4AFC-9E84-572BC2254CCB}"/>
                </a:ext>
              </a:extLst>
            </p:cNvPr>
            <p:cNvGraphicFramePr>
              <a:graphicFrameLocks noChangeAspect="1"/>
            </p:cNvGraphicFramePr>
            <p:nvPr>
              <p:extLst>
                <p:ext uri="{D42A27DB-BD31-4B8C-83A1-F6EECF244321}">
                  <p14:modId xmlns:p14="http://schemas.microsoft.com/office/powerpoint/2010/main" val="3108867539"/>
                </p:ext>
              </p:extLst>
            </p:nvPr>
          </p:nvGraphicFramePr>
          <p:xfrm>
            <a:off x="3944" y="391"/>
            <a:ext cx="1051" cy="300"/>
          </p:xfrm>
          <a:graphic>
            <a:graphicData uri="http://schemas.openxmlformats.org/presentationml/2006/ole">
              <mc:AlternateContent xmlns:mc="http://schemas.openxmlformats.org/markup-compatibility/2006">
                <mc:Choice xmlns:v="urn:schemas-microsoft-com:vml" Requires="v">
                  <p:oleObj spid="_x0000_s51514" name="公式" r:id="rId4" imgW="1676160" imgH="482400" progId="Equation.3">
                    <p:embed/>
                  </p:oleObj>
                </mc:Choice>
                <mc:Fallback>
                  <p:oleObj name="公式" r:id="rId4" imgW="1676160" imgH="482400" progId="Equation.3">
                    <p:embed/>
                    <p:pic>
                      <p:nvPicPr>
                        <p:cNvPr id="1257479" name="Object 7">
                          <a:extLst>
                            <a:ext uri="{FF2B5EF4-FFF2-40B4-BE49-F238E27FC236}">
                              <a16:creationId xmlns:a16="http://schemas.microsoft.com/office/drawing/2014/main" id="{96B948C4-5686-475A-AB40-162DA0F56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4" y="391"/>
                          <a:ext cx="1051"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8">
              <a:extLst>
                <a:ext uri="{FF2B5EF4-FFF2-40B4-BE49-F238E27FC236}">
                  <a16:creationId xmlns:a16="http://schemas.microsoft.com/office/drawing/2014/main" id="{81A273B5-1A22-4072-BD48-C570B762522A}"/>
                </a:ext>
              </a:extLst>
            </p:cNvPr>
            <p:cNvGraphicFramePr>
              <a:graphicFrameLocks noChangeAspect="1"/>
            </p:cNvGraphicFramePr>
            <p:nvPr>
              <p:extLst>
                <p:ext uri="{D42A27DB-BD31-4B8C-83A1-F6EECF244321}">
                  <p14:modId xmlns:p14="http://schemas.microsoft.com/office/powerpoint/2010/main" val="1249714436"/>
                </p:ext>
              </p:extLst>
            </p:nvPr>
          </p:nvGraphicFramePr>
          <p:xfrm>
            <a:off x="1723" y="419"/>
            <a:ext cx="944" cy="244"/>
          </p:xfrm>
          <a:graphic>
            <a:graphicData uri="http://schemas.openxmlformats.org/presentationml/2006/ole">
              <mc:AlternateContent xmlns:mc="http://schemas.openxmlformats.org/markup-compatibility/2006">
                <mc:Choice xmlns:v="urn:schemas-microsoft-com:vml" Requires="v">
                  <p:oleObj spid="_x0000_s51515" name="公式" r:id="rId6" imgW="1498320" imgH="393480" progId="Equation.3">
                    <p:embed/>
                  </p:oleObj>
                </mc:Choice>
                <mc:Fallback>
                  <p:oleObj name="公式" r:id="rId6" imgW="1498320" imgH="393480" progId="Equation.3">
                    <p:embed/>
                    <p:pic>
                      <p:nvPicPr>
                        <p:cNvPr id="1257480" name="Object 8">
                          <a:extLst>
                            <a:ext uri="{FF2B5EF4-FFF2-40B4-BE49-F238E27FC236}">
                              <a16:creationId xmlns:a16="http://schemas.microsoft.com/office/drawing/2014/main" id="{CA5D3168-5336-4376-893F-02A471911C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3" y="419"/>
                          <a:ext cx="944"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4" name="Object 11">
            <a:extLst>
              <a:ext uri="{FF2B5EF4-FFF2-40B4-BE49-F238E27FC236}">
                <a16:creationId xmlns:a16="http://schemas.microsoft.com/office/drawing/2014/main" id="{A29FB23D-B130-4F6C-9531-E4056BAF288E}"/>
              </a:ext>
            </a:extLst>
          </p:cNvPr>
          <p:cNvGraphicFramePr>
            <a:graphicFrameLocks noChangeAspect="1"/>
          </p:cNvGraphicFramePr>
          <p:nvPr>
            <p:extLst>
              <p:ext uri="{D42A27DB-BD31-4B8C-83A1-F6EECF244321}">
                <p14:modId xmlns:p14="http://schemas.microsoft.com/office/powerpoint/2010/main" val="1457676733"/>
              </p:ext>
            </p:extLst>
          </p:nvPr>
        </p:nvGraphicFramePr>
        <p:xfrm>
          <a:off x="999989" y="2340794"/>
          <a:ext cx="3487738" cy="1058862"/>
        </p:xfrm>
        <a:graphic>
          <a:graphicData uri="http://schemas.openxmlformats.org/presentationml/2006/ole">
            <mc:AlternateContent xmlns:mc="http://schemas.openxmlformats.org/markup-compatibility/2006">
              <mc:Choice xmlns:v="urn:schemas-microsoft-com:vml" Requires="v">
                <p:oleObj spid="_x0000_s51516" name="公式" r:id="rId8" imgW="3479760" imgH="1066680" progId="Equation.3">
                  <p:embed/>
                </p:oleObj>
              </mc:Choice>
              <mc:Fallback>
                <p:oleObj name="公式" r:id="rId8" imgW="3479760" imgH="1066680" progId="Equation.3">
                  <p:embed/>
                  <p:pic>
                    <p:nvPicPr>
                      <p:cNvPr id="1257483" name="Object 11">
                        <a:extLst>
                          <a:ext uri="{FF2B5EF4-FFF2-40B4-BE49-F238E27FC236}">
                            <a16:creationId xmlns:a16="http://schemas.microsoft.com/office/drawing/2014/main" id="{B13B8955-62D8-4F9D-96E9-8093FDF59A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9989" y="2340794"/>
                        <a:ext cx="3487738" cy="1058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5" name="Picture 13">
            <a:extLst>
              <a:ext uri="{FF2B5EF4-FFF2-40B4-BE49-F238E27FC236}">
                <a16:creationId xmlns:a16="http://schemas.microsoft.com/office/drawing/2014/main" id="{E22469D6-500F-44A1-A119-347C7E2A56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3550" y="3354911"/>
            <a:ext cx="2664296" cy="269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Object 14">
            <a:extLst>
              <a:ext uri="{FF2B5EF4-FFF2-40B4-BE49-F238E27FC236}">
                <a16:creationId xmlns:a16="http://schemas.microsoft.com/office/drawing/2014/main" id="{4F55600D-C3B7-4BB6-93C5-4275BE0ECECE}"/>
              </a:ext>
            </a:extLst>
          </p:cNvPr>
          <p:cNvGraphicFramePr>
            <a:graphicFrameLocks noChangeAspect="1"/>
          </p:cNvGraphicFramePr>
          <p:nvPr>
            <p:extLst>
              <p:ext uri="{D42A27DB-BD31-4B8C-83A1-F6EECF244321}">
                <p14:modId xmlns:p14="http://schemas.microsoft.com/office/powerpoint/2010/main" val="1165194379"/>
              </p:ext>
            </p:extLst>
          </p:nvPr>
        </p:nvGraphicFramePr>
        <p:xfrm>
          <a:off x="4517926" y="3645024"/>
          <a:ext cx="2592288" cy="2246283"/>
        </p:xfrm>
        <a:graphic>
          <a:graphicData uri="http://schemas.openxmlformats.org/presentationml/2006/ole">
            <mc:AlternateContent xmlns:mc="http://schemas.openxmlformats.org/markup-compatibility/2006">
              <mc:Choice xmlns:v="urn:schemas-microsoft-com:vml" Requires="v">
                <p:oleObj spid="_x0000_s51517" name="公式" r:id="rId11" imgW="2997000" imgH="2590560" progId="Equation.3">
                  <p:embed/>
                </p:oleObj>
              </mc:Choice>
              <mc:Fallback>
                <p:oleObj name="公式" r:id="rId11" imgW="2997000" imgH="2590560" progId="Equation.3">
                  <p:embed/>
                  <p:pic>
                    <p:nvPicPr>
                      <p:cNvPr id="1257486" name="Object 14">
                        <a:extLst>
                          <a:ext uri="{FF2B5EF4-FFF2-40B4-BE49-F238E27FC236}">
                            <a16:creationId xmlns:a16="http://schemas.microsoft.com/office/drawing/2014/main" id="{033A5783-51F8-4657-92BA-14DF6100885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7926" y="3645024"/>
                        <a:ext cx="2592288" cy="2246283"/>
                      </a:xfrm>
                      <a:prstGeom prst="rect">
                        <a:avLst/>
                      </a:prstGeom>
                      <a:noFill/>
                    </p:spPr>
                  </p:pic>
                </p:oleObj>
              </mc:Fallback>
            </mc:AlternateContent>
          </a:graphicData>
        </a:graphic>
      </p:graphicFrame>
      <p:sp>
        <p:nvSpPr>
          <p:cNvPr id="30" name="Rectangle 2">
            <a:extLst>
              <a:ext uri="{FF2B5EF4-FFF2-40B4-BE49-F238E27FC236}">
                <a16:creationId xmlns:a16="http://schemas.microsoft.com/office/drawing/2014/main" id="{B6430B8B-9EEB-451F-A74B-D337D5ACDA3F}"/>
              </a:ext>
            </a:extLst>
          </p:cNvPr>
          <p:cNvSpPr txBox="1">
            <a:spLocks noChangeArrowheads="1"/>
          </p:cNvSpPr>
          <p:nvPr/>
        </p:nvSpPr>
        <p:spPr>
          <a:xfrm>
            <a:off x="75646" y="892589"/>
            <a:ext cx="2984186" cy="5921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defPPr>
              <a:defRPr lang="zh-CN"/>
            </a:defPPr>
            <a:lvl1pPr indent="0" algn="ctr">
              <a:spcBef>
                <a:spcPct val="20000"/>
              </a:spcBef>
              <a:buFontTx/>
              <a:buNone/>
              <a:defRPr sz="2800" b="1">
                <a:solidFill>
                  <a:srgbClr val="008000"/>
                </a:solidFill>
                <a:latin typeface="+mj-ea"/>
                <a:ea typeface="+mj-ea"/>
              </a:defRPr>
            </a:lvl1pPr>
            <a:lvl2pPr indent="0" algn="ctr">
              <a:spcBef>
                <a:spcPct val="20000"/>
              </a:spcBef>
              <a:buFont typeface="Arial" pitchFamily="34" charset="0"/>
              <a:buNone/>
              <a:defRPr sz="2800">
                <a:solidFill>
                  <a:schemeClr val="tx1">
                    <a:tint val="75000"/>
                  </a:schemeClr>
                </a:solidFill>
              </a:defRPr>
            </a:lvl2pPr>
            <a:lvl3pPr indent="0" algn="ctr">
              <a:spcBef>
                <a:spcPct val="20000"/>
              </a:spcBef>
              <a:buFont typeface="Arial" pitchFamily="34" charset="0"/>
              <a:buNone/>
              <a:defRPr sz="2400">
                <a:solidFill>
                  <a:schemeClr val="tx1">
                    <a:tint val="75000"/>
                  </a:schemeClr>
                </a:solidFill>
              </a:defRPr>
            </a:lvl3pPr>
            <a:lvl4pPr indent="0" algn="ctr">
              <a:spcBef>
                <a:spcPct val="20000"/>
              </a:spcBef>
              <a:buFont typeface="Arial" pitchFamily="34" charset="0"/>
              <a:buNone/>
              <a:defRPr sz="2000">
                <a:solidFill>
                  <a:schemeClr val="tx1">
                    <a:tint val="75000"/>
                  </a:schemeClr>
                </a:solidFill>
              </a:defRPr>
            </a:lvl4pPr>
            <a:lvl5pPr indent="0" algn="ctr">
              <a:spcBef>
                <a:spcPct val="20000"/>
              </a:spcBef>
              <a:buFont typeface="Arial" pitchFamily="34" charset="0"/>
              <a:buNone/>
              <a:defRPr sz="2000">
                <a:solidFill>
                  <a:schemeClr val="tx1">
                    <a:tint val="75000"/>
                  </a:schemeClr>
                </a:solidFill>
              </a:defRPr>
            </a:lvl5pPr>
            <a:lvl6pPr indent="0" algn="ctr">
              <a:spcBef>
                <a:spcPct val="20000"/>
              </a:spcBef>
              <a:buFont typeface="Arial" pitchFamily="34" charset="0"/>
              <a:buNone/>
              <a:defRPr sz="2000">
                <a:solidFill>
                  <a:schemeClr val="tx1">
                    <a:tint val="75000"/>
                  </a:schemeClr>
                </a:solidFill>
              </a:defRPr>
            </a:lvl6pPr>
            <a:lvl7pPr indent="0" algn="ctr">
              <a:spcBef>
                <a:spcPct val="20000"/>
              </a:spcBef>
              <a:buFont typeface="Arial" pitchFamily="34" charset="0"/>
              <a:buNone/>
              <a:defRPr sz="2000">
                <a:solidFill>
                  <a:schemeClr val="tx1">
                    <a:tint val="75000"/>
                  </a:schemeClr>
                </a:solidFill>
              </a:defRPr>
            </a:lvl7pPr>
            <a:lvl8pPr indent="0" algn="ctr">
              <a:spcBef>
                <a:spcPct val="20000"/>
              </a:spcBef>
              <a:buFont typeface="Arial" pitchFamily="34" charset="0"/>
              <a:buNone/>
              <a:defRPr sz="2000">
                <a:solidFill>
                  <a:schemeClr val="tx1">
                    <a:tint val="75000"/>
                  </a:schemeClr>
                </a:solidFill>
              </a:defRPr>
            </a:lvl8pPr>
            <a:lvl9pPr indent="0" algn="ctr">
              <a:spcBef>
                <a:spcPct val="20000"/>
              </a:spcBef>
              <a:buFont typeface="Arial" pitchFamily="34" charset="0"/>
              <a:buNone/>
              <a:defRPr sz="2000">
                <a:solidFill>
                  <a:schemeClr val="tx1">
                    <a:tint val="75000"/>
                  </a:schemeClr>
                </a:solidFill>
              </a:defRPr>
            </a:lvl9pPr>
          </a:lstStyle>
          <a:p>
            <a:r>
              <a:rPr lang="zh-CN" altLang="en-US" dirty="0"/>
              <a:t>图的矩阵表示</a:t>
            </a:r>
            <a:r>
              <a:rPr lang="en-US" altLang="zh-CN" dirty="0"/>
              <a:t>---</a:t>
            </a:r>
            <a:r>
              <a:rPr lang="zh-CN" altLang="en-US" dirty="0"/>
              <a:t> </a:t>
            </a:r>
          </a:p>
        </p:txBody>
      </p:sp>
      <p:sp>
        <p:nvSpPr>
          <p:cNvPr id="31" name="Text Box 5">
            <a:extLst>
              <a:ext uri="{FF2B5EF4-FFF2-40B4-BE49-F238E27FC236}">
                <a16:creationId xmlns:a16="http://schemas.microsoft.com/office/drawing/2014/main" id="{F170CD8D-325D-46DE-805F-09A06A6F66FF}"/>
              </a:ext>
            </a:extLst>
          </p:cNvPr>
          <p:cNvSpPr txBox="1">
            <a:spLocks noChangeArrowheads="1"/>
          </p:cNvSpPr>
          <p:nvPr/>
        </p:nvSpPr>
        <p:spPr bwMode="auto">
          <a:xfrm>
            <a:off x="2877184" y="912305"/>
            <a:ext cx="2089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accent2"/>
                </a:solidFill>
                <a:latin typeface="+mj-ea"/>
                <a:ea typeface="+mj-ea"/>
              </a:rPr>
              <a:t>邻接矩阵</a:t>
            </a:r>
            <a:endParaRPr lang="en-US" altLang="zh-CN" sz="2800" b="1" dirty="0">
              <a:latin typeface="+mj-ea"/>
              <a:ea typeface="+mj-ea"/>
            </a:endParaRPr>
          </a:p>
        </p:txBody>
      </p:sp>
    </p:spTree>
    <p:extLst>
      <p:ext uri="{BB962C8B-B14F-4D97-AF65-F5344CB8AC3E}">
        <p14:creationId xmlns:p14="http://schemas.microsoft.com/office/powerpoint/2010/main" val="380543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flipV="1">
            <a:off x="0" y="790993"/>
            <a:ext cx="9144000" cy="45719"/>
          </a:xfrm>
          <a:prstGeom prst="rect">
            <a:avLst/>
          </a:prstGeom>
          <a:gradFill>
            <a:gsLst>
              <a:gs pos="0">
                <a:srgbClr val="1F497D">
                  <a:lumMod val="20000"/>
                  <a:lumOff val="80000"/>
                </a:srgbClr>
              </a:gs>
              <a:gs pos="25000">
                <a:srgbClr val="1F497D">
                  <a:lumMod val="40000"/>
                  <a:lumOff val="60000"/>
                </a:srgbClr>
              </a:gs>
              <a:gs pos="50000">
                <a:srgbClr val="1F497D">
                  <a:lumMod val="60000"/>
                  <a:lumOff val="40000"/>
                </a:srgbClr>
              </a:gs>
              <a:gs pos="75000">
                <a:srgbClr val="1F497D">
                  <a:lumMod val="40000"/>
                  <a:lumOff val="60000"/>
                </a:srgbClr>
              </a:gs>
              <a:gs pos="100000">
                <a:srgbClr val="1F497D">
                  <a:lumMod val="20000"/>
                  <a:lumOff val="80000"/>
                </a:srgbClr>
              </a:gs>
            </a:gsLst>
            <a:lin ang="0" scaled="0"/>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 name="灯片编号占位符 5"/>
          <p:cNvSpPr>
            <a:spLocks noGrp="1"/>
          </p:cNvSpPr>
          <p:nvPr>
            <p:ph type="sldNum" sz="quarter" idx="12"/>
          </p:nvPr>
        </p:nvSpPr>
        <p:spPr>
          <a:xfrm>
            <a:off x="6876256" y="6440877"/>
            <a:ext cx="2133600" cy="365125"/>
          </a:xfrm>
        </p:spPr>
        <p:txBody>
          <a:bodyPr/>
          <a:lstStyle/>
          <a:p>
            <a:fld id="{88D60F12-1E5B-40F6-9D01-FEBE5AD2EA0A}" type="slidenum">
              <a:rPr lang="zh-CN" altLang="en-US" b="1" smtClean="0">
                <a:solidFill>
                  <a:srgbClr val="FF0000"/>
                </a:solidFill>
              </a:rPr>
              <a:pPr/>
              <a:t>9</a:t>
            </a:fld>
            <a:endParaRPr lang="zh-CN" altLang="en-US" b="1" dirty="0">
              <a:solidFill>
                <a:srgbClr val="FF0000"/>
              </a:solidFill>
            </a:endParaRPr>
          </a:p>
        </p:txBody>
      </p:sp>
      <p:sp>
        <p:nvSpPr>
          <p:cNvPr id="2" name="矩形 1"/>
          <p:cNvSpPr/>
          <p:nvPr/>
        </p:nvSpPr>
        <p:spPr>
          <a:xfrm>
            <a:off x="755576" y="17164"/>
            <a:ext cx="8388424" cy="769441"/>
          </a:xfrm>
          <a:prstGeom prst="rect">
            <a:avLst/>
          </a:prstGeom>
        </p:spPr>
        <p:txBody>
          <a:bodyPr wrap="square">
            <a:spAutoFit/>
          </a:bodyPr>
          <a:lstStyle/>
          <a:p>
            <a:pPr algn="ctr"/>
            <a:r>
              <a:rPr lang="zh-CN" altLang="en-US" sz="4400" b="1" dirty="0">
                <a:latin typeface="Arial Unicode MS" panose="020B0604020202020204" pitchFamily="34" charset="-122"/>
                <a:ea typeface="Arial Unicode MS" panose="020B0604020202020204" pitchFamily="34" charset="-122"/>
                <a:cs typeface="Arial Unicode MS" panose="020B0604020202020204" pitchFamily="34" charset="-122"/>
              </a:rPr>
              <a:t>图的概念</a:t>
            </a:r>
          </a:p>
        </p:txBody>
      </p:sp>
      <p:pic>
        <p:nvPicPr>
          <p:cNvPr id="8" name="Picture 2" descr="http://www.scut.edu.cn/publish2/news/intro/logo/resource/1smevus1otq84b.jpg">
            <a:extLst>
              <a:ext uri="{FF2B5EF4-FFF2-40B4-BE49-F238E27FC236}">
                <a16:creationId xmlns:a16="http://schemas.microsoft.com/office/drawing/2014/main" id="{9FA404C9-1583-49CE-B39A-FCF5589CC7C5}"/>
              </a:ext>
            </a:extLst>
          </p:cNvPr>
          <p:cNvPicPr>
            <a:picLocks noChangeAspect="1" noChangeArrowheads="1"/>
          </p:cNvPicPr>
          <p:nvPr/>
        </p:nvPicPr>
        <p:blipFill>
          <a:blip r:embed="rId3" cstate="print"/>
          <a:srcRect/>
          <a:stretch>
            <a:fillRect/>
          </a:stretch>
        </p:blipFill>
        <p:spPr bwMode="auto">
          <a:xfrm>
            <a:off x="62880" y="44624"/>
            <a:ext cx="692696" cy="692696"/>
          </a:xfrm>
          <a:prstGeom prst="rect">
            <a:avLst/>
          </a:prstGeom>
          <a:noFill/>
        </p:spPr>
      </p:pic>
      <p:sp>
        <p:nvSpPr>
          <p:cNvPr id="14" name="Rectangle 13">
            <a:extLst>
              <a:ext uri="{FF2B5EF4-FFF2-40B4-BE49-F238E27FC236}">
                <a16:creationId xmlns:a16="http://schemas.microsoft.com/office/drawing/2014/main" id="{89F9F47E-9580-4314-A963-89DB37E170A6}"/>
              </a:ext>
            </a:extLst>
          </p:cNvPr>
          <p:cNvSpPr>
            <a:spLocks noChangeArrowheads="1"/>
          </p:cNvSpPr>
          <p:nvPr/>
        </p:nvSpPr>
        <p:spPr bwMode="auto">
          <a:xfrm>
            <a:off x="-158824" y="3412366"/>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sp>
        <p:nvSpPr>
          <p:cNvPr id="38" name="Text Box 8">
            <a:extLst>
              <a:ext uri="{FF2B5EF4-FFF2-40B4-BE49-F238E27FC236}">
                <a16:creationId xmlns:a16="http://schemas.microsoft.com/office/drawing/2014/main" id="{92EBF6F9-86CF-42BE-9BF3-407AD0E4FCB0}"/>
              </a:ext>
            </a:extLst>
          </p:cNvPr>
          <p:cNvSpPr txBox="1">
            <a:spLocks noChangeArrowheads="1"/>
          </p:cNvSpPr>
          <p:nvPr/>
        </p:nvSpPr>
        <p:spPr bwMode="auto">
          <a:xfrm>
            <a:off x="395412" y="2032025"/>
            <a:ext cx="136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mj-ea"/>
                <a:ea typeface="+mj-ea"/>
              </a:rPr>
              <a:t>其中：</a:t>
            </a:r>
          </a:p>
        </p:txBody>
      </p:sp>
      <p:sp>
        <p:nvSpPr>
          <p:cNvPr id="39" name="Rectangle 10">
            <a:extLst>
              <a:ext uri="{FF2B5EF4-FFF2-40B4-BE49-F238E27FC236}">
                <a16:creationId xmlns:a16="http://schemas.microsoft.com/office/drawing/2014/main" id="{FE7CC820-F2FF-4E38-A32D-C802EC75976E}"/>
              </a:ext>
            </a:extLst>
          </p:cNvPr>
          <p:cNvSpPr>
            <a:spLocks noChangeArrowheads="1"/>
          </p:cNvSpPr>
          <p:nvPr/>
        </p:nvSpPr>
        <p:spPr bwMode="auto">
          <a:xfrm>
            <a:off x="-287536" y="43114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grpSp>
        <p:nvGrpSpPr>
          <p:cNvPr id="40" name="Group 18">
            <a:extLst>
              <a:ext uri="{FF2B5EF4-FFF2-40B4-BE49-F238E27FC236}">
                <a16:creationId xmlns:a16="http://schemas.microsoft.com/office/drawing/2014/main" id="{C726ADF2-60C5-4DD4-A02F-BB14B105E555}"/>
              </a:ext>
            </a:extLst>
          </p:cNvPr>
          <p:cNvGrpSpPr>
            <a:grpSpLocks/>
          </p:cNvGrpSpPr>
          <p:nvPr/>
        </p:nvGrpSpPr>
        <p:grpSpPr bwMode="auto">
          <a:xfrm>
            <a:off x="179512" y="1628800"/>
            <a:ext cx="9936980" cy="555625"/>
            <a:chOff x="385" y="454"/>
            <a:chExt cx="6260" cy="350"/>
          </a:xfrm>
        </p:grpSpPr>
        <p:sp>
          <p:nvSpPr>
            <p:cNvPr id="41" name="Text Box 5">
              <a:extLst>
                <a:ext uri="{FF2B5EF4-FFF2-40B4-BE49-F238E27FC236}">
                  <a16:creationId xmlns:a16="http://schemas.microsoft.com/office/drawing/2014/main" id="{F8E6A146-4D07-4D93-A7AB-ABAD1456DBC7}"/>
                </a:ext>
              </a:extLst>
            </p:cNvPr>
            <p:cNvSpPr txBox="1">
              <a:spLocks noChangeArrowheads="1"/>
            </p:cNvSpPr>
            <p:nvPr/>
          </p:nvSpPr>
          <p:spPr bwMode="auto">
            <a:xfrm>
              <a:off x="385" y="454"/>
              <a:ext cx="62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latin typeface="+mj-ea"/>
                  <a:ea typeface="+mj-ea"/>
                </a:rPr>
                <a:t>3) </a:t>
              </a:r>
              <a:r>
                <a:rPr lang="zh-CN" altLang="en-US" sz="2800" b="1" dirty="0">
                  <a:latin typeface="+mj-ea"/>
                  <a:ea typeface="+mj-ea"/>
                </a:rPr>
                <a:t>对有向赋权图         </a:t>
              </a:r>
              <a:r>
                <a:rPr lang="en-US" altLang="zh-CN" sz="2800" b="1" dirty="0">
                  <a:latin typeface="+mj-ea"/>
                  <a:ea typeface="+mj-ea"/>
                </a:rPr>
                <a:t>,</a:t>
              </a:r>
              <a:r>
                <a:rPr lang="zh-CN" altLang="en-US" sz="2800" b="1" dirty="0">
                  <a:latin typeface="+mj-ea"/>
                  <a:ea typeface="+mj-ea"/>
                </a:rPr>
                <a:t>其邻接矩阵          </a:t>
              </a:r>
              <a:r>
                <a:rPr lang="en-US" altLang="zh-CN" sz="2800" b="1" dirty="0">
                  <a:latin typeface="+mj-ea"/>
                  <a:ea typeface="+mj-ea"/>
                </a:rPr>
                <a:t>,</a:t>
              </a:r>
            </a:p>
          </p:txBody>
        </p:sp>
        <p:graphicFrame>
          <p:nvGraphicFramePr>
            <p:cNvPr id="42" name="Object 6">
              <a:extLst>
                <a:ext uri="{FF2B5EF4-FFF2-40B4-BE49-F238E27FC236}">
                  <a16:creationId xmlns:a16="http://schemas.microsoft.com/office/drawing/2014/main" id="{5B175335-A211-4313-8239-3B2FBE56DBEC}"/>
                </a:ext>
              </a:extLst>
            </p:cNvPr>
            <p:cNvGraphicFramePr>
              <a:graphicFrameLocks noChangeAspect="1"/>
            </p:cNvGraphicFramePr>
            <p:nvPr>
              <p:extLst>
                <p:ext uri="{D42A27DB-BD31-4B8C-83A1-F6EECF244321}">
                  <p14:modId xmlns:p14="http://schemas.microsoft.com/office/powerpoint/2010/main" val="2387757500"/>
                </p:ext>
              </p:extLst>
            </p:nvPr>
          </p:nvGraphicFramePr>
          <p:xfrm>
            <a:off x="4422" y="504"/>
            <a:ext cx="1051" cy="300"/>
          </p:xfrm>
          <a:graphic>
            <a:graphicData uri="http://schemas.openxmlformats.org/presentationml/2006/ole">
              <mc:AlternateContent xmlns:mc="http://schemas.openxmlformats.org/markup-compatibility/2006">
                <mc:Choice xmlns:v="urn:schemas-microsoft-com:vml" Requires="v">
                  <p:oleObj spid="_x0000_s52538" name="公式" r:id="rId4" imgW="1676160" imgH="482400" progId="Equation.3">
                    <p:embed/>
                  </p:oleObj>
                </mc:Choice>
                <mc:Fallback>
                  <p:oleObj name="公式" r:id="rId4" imgW="1676160" imgH="482400" progId="Equation.3">
                    <p:embed/>
                    <p:pic>
                      <p:nvPicPr>
                        <p:cNvPr id="1258502" name="Object 6">
                          <a:extLst>
                            <a:ext uri="{FF2B5EF4-FFF2-40B4-BE49-F238E27FC236}">
                              <a16:creationId xmlns:a16="http://schemas.microsoft.com/office/drawing/2014/main" id="{468FECF0-F385-4820-A701-29A94F404B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2" y="504"/>
                          <a:ext cx="1051"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9">
              <a:extLst>
                <a:ext uri="{FF2B5EF4-FFF2-40B4-BE49-F238E27FC236}">
                  <a16:creationId xmlns:a16="http://schemas.microsoft.com/office/drawing/2014/main" id="{58689053-A087-4712-AFEA-673366412325}"/>
                </a:ext>
              </a:extLst>
            </p:cNvPr>
            <p:cNvGraphicFramePr>
              <a:graphicFrameLocks noChangeAspect="1"/>
            </p:cNvGraphicFramePr>
            <p:nvPr>
              <p:extLst>
                <p:ext uri="{D42A27DB-BD31-4B8C-83A1-F6EECF244321}">
                  <p14:modId xmlns:p14="http://schemas.microsoft.com/office/powerpoint/2010/main" val="3032157312"/>
                </p:ext>
              </p:extLst>
            </p:nvPr>
          </p:nvGraphicFramePr>
          <p:xfrm>
            <a:off x="2129" y="527"/>
            <a:ext cx="944" cy="244"/>
          </p:xfrm>
          <a:graphic>
            <a:graphicData uri="http://schemas.openxmlformats.org/presentationml/2006/ole">
              <mc:AlternateContent xmlns:mc="http://schemas.openxmlformats.org/markup-compatibility/2006">
                <mc:Choice xmlns:v="urn:schemas-microsoft-com:vml" Requires="v">
                  <p:oleObj spid="_x0000_s52539" name="公式" r:id="rId6" imgW="1498320" imgH="393480" progId="Equation.3">
                    <p:embed/>
                  </p:oleObj>
                </mc:Choice>
                <mc:Fallback>
                  <p:oleObj name="公式" r:id="rId6" imgW="1498320" imgH="393480" progId="Equation.3">
                    <p:embed/>
                    <p:pic>
                      <p:nvPicPr>
                        <p:cNvPr id="1258505" name="Object 9">
                          <a:extLst>
                            <a:ext uri="{FF2B5EF4-FFF2-40B4-BE49-F238E27FC236}">
                              <a16:creationId xmlns:a16="http://schemas.microsoft.com/office/drawing/2014/main" id="{72506A2E-57F6-4082-83C4-56E121BDD1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9" y="527"/>
                          <a:ext cx="944"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4" name="Rectangle 12">
            <a:extLst>
              <a:ext uri="{FF2B5EF4-FFF2-40B4-BE49-F238E27FC236}">
                <a16:creationId xmlns:a16="http://schemas.microsoft.com/office/drawing/2014/main" id="{EA6A19BE-2AB6-4573-B944-C62B46C40F2A}"/>
              </a:ext>
            </a:extLst>
          </p:cNvPr>
          <p:cNvSpPr>
            <a:spLocks noChangeArrowheads="1"/>
          </p:cNvSpPr>
          <p:nvPr/>
        </p:nvSpPr>
        <p:spPr bwMode="auto">
          <a:xfrm>
            <a:off x="-287536" y="4044772"/>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graphicFrame>
        <p:nvGraphicFramePr>
          <p:cNvPr id="45" name="Object 11">
            <a:extLst>
              <a:ext uri="{FF2B5EF4-FFF2-40B4-BE49-F238E27FC236}">
                <a16:creationId xmlns:a16="http://schemas.microsoft.com/office/drawing/2014/main" id="{88AEAD0E-1568-4A22-AE32-4695E8AB4AF7}"/>
              </a:ext>
            </a:extLst>
          </p:cNvPr>
          <p:cNvGraphicFramePr>
            <a:graphicFrameLocks noChangeAspect="1"/>
          </p:cNvGraphicFramePr>
          <p:nvPr>
            <p:extLst>
              <p:ext uri="{D42A27DB-BD31-4B8C-83A1-F6EECF244321}">
                <p14:modId xmlns:p14="http://schemas.microsoft.com/office/powerpoint/2010/main" val="590304541"/>
              </p:ext>
            </p:extLst>
          </p:nvPr>
        </p:nvGraphicFramePr>
        <p:xfrm>
          <a:off x="1691730" y="2350397"/>
          <a:ext cx="4680643" cy="1345998"/>
        </p:xfrm>
        <a:graphic>
          <a:graphicData uri="http://schemas.openxmlformats.org/presentationml/2006/ole">
            <mc:AlternateContent xmlns:mc="http://schemas.openxmlformats.org/markup-compatibility/2006">
              <mc:Choice xmlns:v="urn:schemas-microsoft-com:vml" Requires="v">
                <p:oleObj spid="_x0000_s52540" name="公式" r:id="rId8" imgW="5638680" imgH="1625400" progId="Equation.3">
                  <p:embed/>
                </p:oleObj>
              </mc:Choice>
              <mc:Fallback>
                <p:oleObj name="公式" r:id="rId8" imgW="5638680" imgH="1625400" progId="Equation.3">
                  <p:embed/>
                  <p:pic>
                    <p:nvPicPr>
                      <p:cNvPr id="1258507" name="Object 11">
                        <a:extLst>
                          <a:ext uri="{FF2B5EF4-FFF2-40B4-BE49-F238E27FC236}">
                            <a16:creationId xmlns:a16="http://schemas.microsoft.com/office/drawing/2014/main" id="{DE232A6F-4817-4579-BF3D-D8B1F1C7AC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1730" y="2350397"/>
                        <a:ext cx="4680643" cy="1345998"/>
                      </a:xfrm>
                      <a:prstGeom prst="rect">
                        <a:avLst/>
                      </a:prstGeom>
                      <a:noFill/>
                    </p:spPr>
                  </p:pic>
                </p:oleObj>
              </mc:Fallback>
            </mc:AlternateContent>
          </a:graphicData>
        </a:graphic>
      </p:graphicFrame>
      <p:pic>
        <p:nvPicPr>
          <p:cNvPr id="46" name="Picture 13">
            <a:extLst>
              <a:ext uri="{FF2B5EF4-FFF2-40B4-BE49-F238E27FC236}">
                <a16:creationId xmlns:a16="http://schemas.microsoft.com/office/drawing/2014/main" id="{E1B9AF92-96BE-4988-BDC5-CAFEEF6EDF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769" y="3809390"/>
            <a:ext cx="2751216" cy="2453145"/>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15">
            <a:extLst>
              <a:ext uri="{FF2B5EF4-FFF2-40B4-BE49-F238E27FC236}">
                <a16:creationId xmlns:a16="http://schemas.microsoft.com/office/drawing/2014/main" id="{E79B5793-4A52-49D6-83CE-FB0B01961A6C}"/>
              </a:ext>
            </a:extLst>
          </p:cNvPr>
          <p:cNvSpPr>
            <a:spLocks noChangeArrowheads="1"/>
          </p:cNvSpPr>
          <p:nvPr/>
        </p:nvSpPr>
        <p:spPr bwMode="auto">
          <a:xfrm>
            <a:off x="-287536" y="382569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800" b="1">
              <a:latin typeface="+mj-ea"/>
              <a:ea typeface="+mj-ea"/>
            </a:endParaRPr>
          </a:p>
        </p:txBody>
      </p:sp>
      <p:graphicFrame>
        <p:nvGraphicFramePr>
          <p:cNvPr id="48" name="Object 14">
            <a:extLst>
              <a:ext uri="{FF2B5EF4-FFF2-40B4-BE49-F238E27FC236}">
                <a16:creationId xmlns:a16="http://schemas.microsoft.com/office/drawing/2014/main" id="{138AF2C1-40F0-4872-A07D-D8E7736DB341}"/>
              </a:ext>
            </a:extLst>
          </p:cNvPr>
          <p:cNvGraphicFramePr>
            <a:graphicFrameLocks noChangeAspect="1"/>
          </p:cNvGraphicFramePr>
          <p:nvPr>
            <p:extLst>
              <p:ext uri="{D42A27DB-BD31-4B8C-83A1-F6EECF244321}">
                <p14:modId xmlns:p14="http://schemas.microsoft.com/office/powerpoint/2010/main" val="850104084"/>
              </p:ext>
            </p:extLst>
          </p:nvPr>
        </p:nvGraphicFramePr>
        <p:xfrm>
          <a:off x="4573191" y="3947590"/>
          <a:ext cx="2663105" cy="2073698"/>
        </p:xfrm>
        <a:graphic>
          <a:graphicData uri="http://schemas.openxmlformats.org/presentationml/2006/ole">
            <mc:AlternateContent xmlns:mc="http://schemas.openxmlformats.org/markup-compatibility/2006">
              <mc:Choice xmlns:v="urn:schemas-microsoft-com:vml" Requires="v">
                <p:oleObj spid="_x0000_s52541" name="公式" r:id="rId11" imgW="3327120" imgH="2590560" progId="Equation.3">
                  <p:embed/>
                </p:oleObj>
              </mc:Choice>
              <mc:Fallback>
                <p:oleObj name="公式" r:id="rId11" imgW="3327120" imgH="2590560" progId="Equation.3">
                  <p:embed/>
                  <p:pic>
                    <p:nvPicPr>
                      <p:cNvPr id="1258510" name="Object 14">
                        <a:extLst>
                          <a:ext uri="{FF2B5EF4-FFF2-40B4-BE49-F238E27FC236}">
                            <a16:creationId xmlns:a16="http://schemas.microsoft.com/office/drawing/2014/main" id="{361138D4-A618-4069-9BED-5EC299933B1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3191" y="3947590"/>
                        <a:ext cx="2663105" cy="2073698"/>
                      </a:xfrm>
                      <a:prstGeom prst="rect">
                        <a:avLst/>
                      </a:prstGeom>
                      <a:noFill/>
                    </p:spPr>
                  </p:pic>
                </p:oleObj>
              </mc:Fallback>
            </mc:AlternateContent>
          </a:graphicData>
        </a:graphic>
      </p:graphicFrame>
      <p:sp>
        <p:nvSpPr>
          <p:cNvPr id="49" name="Text Box 17">
            <a:extLst>
              <a:ext uri="{FF2B5EF4-FFF2-40B4-BE49-F238E27FC236}">
                <a16:creationId xmlns:a16="http://schemas.microsoft.com/office/drawing/2014/main" id="{25A9078E-04B2-4231-87AE-2E83E4179D88}"/>
              </a:ext>
            </a:extLst>
          </p:cNvPr>
          <p:cNvSpPr txBox="1">
            <a:spLocks noChangeArrowheads="1"/>
          </p:cNvSpPr>
          <p:nvPr/>
        </p:nvSpPr>
        <p:spPr bwMode="auto">
          <a:xfrm>
            <a:off x="1007715" y="6142268"/>
            <a:ext cx="604867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600" b="1" dirty="0">
                <a:latin typeface="+mj-ea"/>
                <a:ea typeface="+mj-ea"/>
              </a:rPr>
              <a:t>对于无向赋权图的邻接矩阵可类似定义</a:t>
            </a:r>
            <a:endParaRPr lang="en-US" altLang="zh-CN" sz="2600" b="1" dirty="0">
              <a:latin typeface="+mj-ea"/>
              <a:ea typeface="+mj-ea"/>
            </a:endParaRPr>
          </a:p>
        </p:txBody>
      </p:sp>
      <p:sp>
        <p:nvSpPr>
          <p:cNvPr id="50" name="Rectangle 2">
            <a:extLst>
              <a:ext uri="{FF2B5EF4-FFF2-40B4-BE49-F238E27FC236}">
                <a16:creationId xmlns:a16="http://schemas.microsoft.com/office/drawing/2014/main" id="{5B22BFD6-D582-4DF7-9AAF-ACCFD53F6C47}"/>
              </a:ext>
            </a:extLst>
          </p:cNvPr>
          <p:cNvSpPr txBox="1">
            <a:spLocks noChangeArrowheads="1"/>
          </p:cNvSpPr>
          <p:nvPr/>
        </p:nvSpPr>
        <p:spPr>
          <a:xfrm>
            <a:off x="75646" y="892589"/>
            <a:ext cx="2984186" cy="59219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defPPr>
              <a:defRPr lang="zh-CN"/>
            </a:defPPr>
            <a:lvl1pPr indent="0" algn="ctr">
              <a:spcBef>
                <a:spcPct val="20000"/>
              </a:spcBef>
              <a:buFontTx/>
              <a:buNone/>
              <a:defRPr sz="2800" b="1">
                <a:solidFill>
                  <a:srgbClr val="008000"/>
                </a:solidFill>
                <a:latin typeface="+mj-ea"/>
                <a:ea typeface="+mj-ea"/>
              </a:defRPr>
            </a:lvl1pPr>
            <a:lvl2pPr indent="0" algn="ctr">
              <a:spcBef>
                <a:spcPct val="20000"/>
              </a:spcBef>
              <a:buFont typeface="Arial" pitchFamily="34" charset="0"/>
              <a:buNone/>
              <a:defRPr sz="2800">
                <a:solidFill>
                  <a:schemeClr val="tx1">
                    <a:tint val="75000"/>
                  </a:schemeClr>
                </a:solidFill>
              </a:defRPr>
            </a:lvl2pPr>
            <a:lvl3pPr indent="0" algn="ctr">
              <a:spcBef>
                <a:spcPct val="20000"/>
              </a:spcBef>
              <a:buFont typeface="Arial" pitchFamily="34" charset="0"/>
              <a:buNone/>
              <a:defRPr sz="2400">
                <a:solidFill>
                  <a:schemeClr val="tx1">
                    <a:tint val="75000"/>
                  </a:schemeClr>
                </a:solidFill>
              </a:defRPr>
            </a:lvl3pPr>
            <a:lvl4pPr indent="0" algn="ctr">
              <a:spcBef>
                <a:spcPct val="20000"/>
              </a:spcBef>
              <a:buFont typeface="Arial" pitchFamily="34" charset="0"/>
              <a:buNone/>
              <a:defRPr sz="2000">
                <a:solidFill>
                  <a:schemeClr val="tx1">
                    <a:tint val="75000"/>
                  </a:schemeClr>
                </a:solidFill>
              </a:defRPr>
            </a:lvl4pPr>
            <a:lvl5pPr indent="0" algn="ctr">
              <a:spcBef>
                <a:spcPct val="20000"/>
              </a:spcBef>
              <a:buFont typeface="Arial" pitchFamily="34" charset="0"/>
              <a:buNone/>
              <a:defRPr sz="2000">
                <a:solidFill>
                  <a:schemeClr val="tx1">
                    <a:tint val="75000"/>
                  </a:schemeClr>
                </a:solidFill>
              </a:defRPr>
            </a:lvl5pPr>
            <a:lvl6pPr indent="0" algn="ctr">
              <a:spcBef>
                <a:spcPct val="20000"/>
              </a:spcBef>
              <a:buFont typeface="Arial" pitchFamily="34" charset="0"/>
              <a:buNone/>
              <a:defRPr sz="2000">
                <a:solidFill>
                  <a:schemeClr val="tx1">
                    <a:tint val="75000"/>
                  </a:schemeClr>
                </a:solidFill>
              </a:defRPr>
            </a:lvl6pPr>
            <a:lvl7pPr indent="0" algn="ctr">
              <a:spcBef>
                <a:spcPct val="20000"/>
              </a:spcBef>
              <a:buFont typeface="Arial" pitchFamily="34" charset="0"/>
              <a:buNone/>
              <a:defRPr sz="2000">
                <a:solidFill>
                  <a:schemeClr val="tx1">
                    <a:tint val="75000"/>
                  </a:schemeClr>
                </a:solidFill>
              </a:defRPr>
            </a:lvl7pPr>
            <a:lvl8pPr indent="0" algn="ctr">
              <a:spcBef>
                <a:spcPct val="20000"/>
              </a:spcBef>
              <a:buFont typeface="Arial" pitchFamily="34" charset="0"/>
              <a:buNone/>
              <a:defRPr sz="2000">
                <a:solidFill>
                  <a:schemeClr val="tx1">
                    <a:tint val="75000"/>
                  </a:schemeClr>
                </a:solidFill>
              </a:defRPr>
            </a:lvl8pPr>
            <a:lvl9pPr indent="0" algn="ctr">
              <a:spcBef>
                <a:spcPct val="20000"/>
              </a:spcBef>
              <a:buFont typeface="Arial" pitchFamily="34" charset="0"/>
              <a:buNone/>
              <a:defRPr sz="2000">
                <a:solidFill>
                  <a:schemeClr val="tx1">
                    <a:tint val="75000"/>
                  </a:schemeClr>
                </a:solidFill>
              </a:defRPr>
            </a:lvl9pPr>
          </a:lstStyle>
          <a:p>
            <a:r>
              <a:rPr lang="zh-CN" altLang="en-US" dirty="0"/>
              <a:t>图的矩阵表示</a:t>
            </a:r>
            <a:r>
              <a:rPr lang="en-US" altLang="zh-CN" dirty="0"/>
              <a:t>---</a:t>
            </a:r>
            <a:r>
              <a:rPr lang="zh-CN" altLang="en-US" dirty="0"/>
              <a:t> </a:t>
            </a:r>
          </a:p>
        </p:txBody>
      </p:sp>
      <p:sp>
        <p:nvSpPr>
          <p:cNvPr id="51" name="Text Box 5">
            <a:extLst>
              <a:ext uri="{FF2B5EF4-FFF2-40B4-BE49-F238E27FC236}">
                <a16:creationId xmlns:a16="http://schemas.microsoft.com/office/drawing/2014/main" id="{0FB48198-F752-4073-AEBE-ADF35CC9C8AA}"/>
              </a:ext>
            </a:extLst>
          </p:cNvPr>
          <p:cNvSpPr txBox="1">
            <a:spLocks noChangeArrowheads="1"/>
          </p:cNvSpPr>
          <p:nvPr/>
        </p:nvSpPr>
        <p:spPr bwMode="auto">
          <a:xfrm>
            <a:off x="2877184" y="912305"/>
            <a:ext cx="20891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chemeClr val="accent2"/>
                </a:solidFill>
                <a:latin typeface="+mj-ea"/>
                <a:ea typeface="+mj-ea"/>
              </a:rPr>
              <a:t>邻接矩阵</a:t>
            </a:r>
            <a:endParaRPr lang="en-US" altLang="zh-CN" sz="2800" b="1" dirty="0">
              <a:latin typeface="+mj-ea"/>
              <a:ea typeface="+mj-ea"/>
            </a:endParaRPr>
          </a:p>
        </p:txBody>
      </p:sp>
    </p:spTree>
    <p:extLst>
      <p:ext uri="{BB962C8B-B14F-4D97-AF65-F5344CB8AC3E}">
        <p14:creationId xmlns:p14="http://schemas.microsoft.com/office/powerpoint/2010/main" val="94824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5190</TotalTime>
  <Words>3348</Words>
  <Application>Microsoft Office PowerPoint</Application>
  <PresentationFormat>全屏显示(4:3)</PresentationFormat>
  <Paragraphs>374</Paragraphs>
  <Slides>41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41</vt:i4>
      </vt:variant>
    </vt:vector>
  </HeadingPairs>
  <TitlesOfParts>
    <vt:vector size="56" baseType="lpstr">
      <vt:lpstr>Arial Unicode MS</vt:lpstr>
      <vt:lpstr>等线</vt:lpstr>
      <vt:lpstr>宋体</vt:lpstr>
      <vt:lpstr>微软雅黑</vt:lpstr>
      <vt:lpstr>Arial</vt:lpstr>
      <vt:lpstr>Calibri</vt:lpstr>
      <vt:lpstr>Cambria Math</vt:lpstr>
      <vt:lpstr>Times New Roman</vt:lpstr>
      <vt:lpstr>Wingdings</vt:lpstr>
      <vt:lpstr>Office 主题</vt:lpstr>
      <vt:lpstr>公式</vt:lpstr>
      <vt:lpstr>Equation</vt:lpstr>
      <vt:lpstr>文档</vt:lpstr>
      <vt:lpstr>Document</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xmwang</dc:creator>
  <cp:lastModifiedBy>xmwang</cp:lastModifiedBy>
  <cp:revision>247</cp:revision>
  <cp:lastPrinted>2019-09-11T08:08:47Z</cp:lastPrinted>
  <dcterms:created xsi:type="dcterms:W3CDTF">2018-08-30T03:08:46Z</dcterms:created>
  <dcterms:modified xsi:type="dcterms:W3CDTF">2019-09-11T08:15:16Z</dcterms:modified>
</cp:coreProperties>
</file>